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2" r:id="rId9"/>
    <p:sldId id="268" r:id="rId10"/>
    <p:sldId id="262" r:id="rId11"/>
    <p:sldId id="274" r:id="rId12"/>
    <p:sldId id="263" r:id="rId13"/>
    <p:sldId id="264" r:id="rId14"/>
    <p:sldId id="275" r:id="rId15"/>
    <p:sldId id="266" r:id="rId16"/>
    <p:sldId id="265" r:id="rId17"/>
    <p:sldId id="267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95" autoAdjust="0"/>
  </p:normalViewPr>
  <p:slideViewPr>
    <p:cSldViewPr snapToGrid="0">
      <p:cViewPr varScale="1">
        <p:scale>
          <a:sx n="73" d="100"/>
          <a:sy n="73" d="100"/>
        </p:scale>
        <p:origin x="10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40076-22AA-4BAB-ABA9-D093098429BF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95BB2-A3AF-46B8-BF11-BC46F4BB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90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9E33-8F1D-4D7B-A3B1-3DB744CF59DA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6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5ED2-8C1A-4636-A46D-FC19019D980C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EE51-A273-4A2F-95E1-2ECAA9A60219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6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0C8-FAFA-40A0-898C-08C7E55E5A5F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8AA0-0554-48C2-81BF-2D8D47EAA746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8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266B-91CD-45FF-9777-59515D098594}" type="datetime1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1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3196-7920-409C-BA20-D4AB86CC2F61}" type="datetime1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7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AE56-A621-43AE-BEEA-05963580D46E}" type="datetime1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EE4A-A13A-4523-8467-0B57D6F3EF94}" type="datetime1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0E66-7D21-4C95-B677-85B81C855F3E}" type="datetime1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6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88E0-2D0B-4D09-8AAC-2EE2A8B6F655}" type="datetime1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CFD2B-9C48-4A94-BEB9-99B8D935D1B2}" type="datetime1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DF87B-6FA4-4912-8D72-E019C58E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4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fessorKazarinoff/PyPDXWest-2019-1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hub.readthedocs.io/en/stable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hub.github.io/nbgitpuller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professorkazarinoff.github.io/jupyterhub-engr101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essorkazarinoff.github.io/jupyterhub-engr101" TargetMode="External"/><Relationship Id="rId2" Type="http://schemas.openxmlformats.org/officeDocument/2006/relationships/hyperlink" Target="https://github.com/ProfessorKazarinoff/PyPDXWest-2019-1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hyperlink" Target="https://jupyterhub.github.io/nbgitpuller/" TargetMode="External"/><Relationship Id="rId4" Type="http://schemas.openxmlformats.org/officeDocument/2006/relationships/hyperlink" Target="https://jupyterhub.readthedocs.io/en/stabl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pythonforundergradengineers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pkazarinoff" TargetMode="External"/><Relationship Id="rId5" Type="http://schemas.openxmlformats.org/officeDocument/2006/relationships/hyperlink" Target="https://github.com/professorkazarinoff" TargetMode="Externa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peter.kazarinoff@pcc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0" b="21853"/>
          <a:stretch/>
        </p:blipFill>
        <p:spPr bwMode="auto">
          <a:xfrm>
            <a:off x="1452530" y="1901336"/>
            <a:ext cx="5789550" cy="300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1632" y="848563"/>
            <a:ext cx="7962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JupyterHub</a:t>
            </a:r>
            <a:r>
              <a:rPr lang="en-US" sz="4000" dirty="0" smtClean="0"/>
              <a:t> in Engineering Education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140926" y="5070187"/>
            <a:ext cx="4820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Peter D. </a:t>
            </a:r>
            <a:r>
              <a:rPr lang="en-US" dirty="0" err="1"/>
              <a:t>Kazarinoff</a:t>
            </a:r>
            <a:endParaRPr lang="en-US" dirty="0"/>
          </a:p>
          <a:p>
            <a:r>
              <a:rPr lang="en-US" dirty="0"/>
              <a:t>Division of Engineering and Industrial Technology</a:t>
            </a:r>
          </a:p>
          <a:p>
            <a:r>
              <a:rPr lang="en-US" dirty="0"/>
              <a:t>Portland Community College</a:t>
            </a:r>
          </a:p>
          <a:p>
            <a:r>
              <a:rPr lang="en-US" dirty="0"/>
              <a:t>@</a:t>
            </a:r>
            <a:r>
              <a:rPr lang="en-US" dirty="0" err="1"/>
              <a:t>pkazarinoff</a:t>
            </a:r>
            <a:r>
              <a:rPr lang="en-US" dirty="0"/>
              <a:t>   GitHub: </a:t>
            </a:r>
            <a:r>
              <a:rPr lang="en-US" dirty="0" err="1"/>
              <a:t>ProfessorKazarinoff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153989" y="6353229"/>
            <a:ext cx="488319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hlinkClick r:id="rId3"/>
              </a:rPr>
              <a:t>Slides: github.com/</a:t>
            </a:r>
            <a:r>
              <a:rPr lang="en-US" sz="1500" dirty="0" err="1">
                <a:hlinkClick r:id="rId3"/>
              </a:rPr>
              <a:t>ProfessorKazarinoff</a:t>
            </a:r>
            <a:r>
              <a:rPr lang="en-US" sz="1500" dirty="0">
                <a:hlinkClick r:id="rId3"/>
              </a:rPr>
              <a:t>/PyPDXWest-2019-10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861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33" y="116044"/>
            <a:ext cx="3460406" cy="771768"/>
          </a:xfrm>
        </p:spPr>
        <p:txBody>
          <a:bodyPr/>
          <a:lstStyle/>
          <a:p>
            <a:r>
              <a:rPr lang="en-US" dirty="0" err="1" smtClean="0"/>
              <a:t>JupyterHub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564" y="2649187"/>
            <a:ext cx="1532172" cy="115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photo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12647" r="21139" b="13344"/>
          <a:stretch/>
        </p:blipFill>
        <p:spPr bwMode="auto">
          <a:xfrm>
            <a:off x="3588039" y="2493345"/>
            <a:ext cx="2340666" cy="170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MI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4" y="2833348"/>
            <a:ext cx="2295087" cy="153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://atlas.colorado.edu/wp-content/uploads/2016/05/Boulder-FL-master-transpare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10" y="5225052"/>
            <a:ext cx="2498248" cy="50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Image result for clemson university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414" y="4811112"/>
            <a:ext cx="1234850" cy="143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www.pcc.edu/marketing-communications/wp-content/uploads/sites/24/2019/09/PCC_primary_logo_turquois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331" y="4920844"/>
            <a:ext cx="3393281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lated image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0" b="21853"/>
          <a:stretch/>
        </p:blipFill>
        <p:spPr bwMode="auto">
          <a:xfrm>
            <a:off x="3022058" y="547985"/>
            <a:ext cx="3048208" cy="158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330" y="201226"/>
            <a:ext cx="7886700" cy="851198"/>
          </a:xfrm>
        </p:spPr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JupyterHub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11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60375" y="864006"/>
            <a:ext cx="8523977" cy="3562708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You have your own OAuth and don’t want to use additional usernames and passwords</a:t>
            </a:r>
          </a:p>
          <a:p>
            <a:r>
              <a:rPr lang="en-US" dirty="0" smtClean="0"/>
              <a:t>Your data is private and can’t be shared in the public cloud</a:t>
            </a:r>
          </a:p>
          <a:p>
            <a:r>
              <a:rPr lang="en-US" dirty="0" smtClean="0"/>
              <a:t>Need custom packages, custom environment not available publically</a:t>
            </a:r>
          </a:p>
          <a:p>
            <a:r>
              <a:rPr lang="en-US" dirty="0" smtClean="0"/>
              <a:t>Share documents/data across users</a:t>
            </a:r>
          </a:p>
        </p:txBody>
      </p:sp>
      <p:sp>
        <p:nvSpPr>
          <p:cNvPr id="12" name="AutoShape 2" descr="Image result for images: private clo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6" name="Picture 4" descr="Secure clou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364" y="4615131"/>
            <a:ext cx="1820683" cy="14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custom compute clou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251" y="3999520"/>
            <a:ext cx="3604099" cy="278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09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4" y="147833"/>
            <a:ext cx="5348377" cy="1325563"/>
          </a:xfrm>
        </p:spPr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/>
              <a:t>JupyterHub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84" y="1359777"/>
            <a:ext cx="4409881" cy="4023106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sz="3800" dirty="0" smtClean="0"/>
              <a:t>VM (Digital Ocean, </a:t>
            </a:r>
            <a:r>
              <a:rPr lang="en-US" sz="3800" dirty="0" err="1" smtClean="0"/>
              <a:t>Linode</a:t>
            </a:r>
            <a:r>
              <a:rPr lang="en-US" sz="3800" dirty="0" smtClean="0"/>
              <a:t>, AWS, Google Cloud, Azure, or Local Server)</a:t>
            </a:r>
          </a:p>
          <a:p>
            <a:r>
              <a:rPr lang="en-US" sz="3800" dirty="0" smtClean="0"/>
              <a:t>Root access (can do it without, but it’s more complicated)</a:t>
            </a:r>
          </a:p>
          <a:p>
            <a:r>
              <a:rPr lang="en-US" sz="3800" dirty="0" smtClean="0"/>
              <a:t>Install Python </a:t>
            </a:r>
            <a:r>
              <a:rPr lang="en-US" sz="3800" dirty="0"/>
              <a:t>and </a:t>
            </a:r>
            <a:r>
              <a:rPr lang="en-US" sz="3800" dirty="0" err="1" smtClean="0"/>
              <a:t>JupyterHub</a:t>
            </a:r>
            <a:endParaRPr lang="en-US" sz="3800" dirty="0" smtClean="0"/>
          </a:p>
          <a:p>
            <a:r>
              <a:rPr lang="en-US" sz="3800" dirty="0" smtClean="0"/>
              <a:t>Configuration file</a:t>
            </a:r>
          </a:p>
          <a:p>
            <a:r>
              <a:rPr lang="en-US" sz="3800" dirty="0" smtClean="0"/>
              <a:t>Domain name and SSL </a:t>
            </a:r>
            <a:r>
              <a:rPr lang="en-US" sz="3800" dirty="0" err="1" smtClean="0"/>
              <a:t>Cirt</a:t>
            </a:r>
            <a:endParaRPr lang="en-US" sz="3800" dirty="0" smtClean="0"/>
          </a:p>
          <a:p>
            <a:r>
              <a:rPr lang="en-US" sz="3800" dirty="0" smtClean="0"/>
              <a:t>Can use Nginx </a:t>
            </a:r>
            <a:r>
              <a:rPr lang="en-US" sz="3800" dirty="0"/>
              <a:t>reverse </a:t>
            </a:r>
            <a:r>
              <a:rPr lang="en-US" sz="3800" dirty="0" smtClean="0"/>
              <a:t>proxy</a:t>
            </a:r>
          </a:p>
          <a:p>
            <a:r>
              <a:rPr lang="en-US" sz="3800" dirty="0" smtClean="0"/>
              <a:t>Authentication</a:t>
            </a:r>
            <a:r>
              <a:rPr lang="en-US" sz="3800" dirty="0"/>
              <a:t>: PAM, GitHub, Google or other OAuth</a:t>
            </a:r>
          </a:p>
          <a:p>
            <a:endParaRPr lang="en-US" sz="3800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564" y="2042151"/>
            <a:ext cx="4397908" cy="2628724"/>
          </a:xfrm>
          <a:prstGeom prst="rect">
            <a:avLst/>
          </a:prstGeom>
        </p:spPr>
      </p:pic>
      <p:pic>
        <p:nvPicPr>
          <p:cNvPr id="5" name="Picture 4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0" b="21853"/>
          <a:stretch/>
        </p:blipFill>
        <p:spPr bwMode="auto">
          <a:xfrm>
            <a:off x="5594035" y="415740"/>
            <a:ext cx="2731535" cy="14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32439" y="5687512"/>
            <a:ext cx="5882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4"/>
              </a:rPr>
              <a:t>https://jupyterhub.readthedocs.io/en/stable/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80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95" y="172241"/>
            <a:ext cx="3545631" cy="864880"/>
          </a:xfrm>
        </p:spPr>
        <p:txBody>
          <a:bodyPr>
            <a:normAutofit/>
          </a:bodyPr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81" y="5703159"/>
            <a:ext cx="8853584" cy="65319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Other OAuth Services: </a:t>
            </a:r>
            <a:br>
              <a:rPr lang="en-US" dirty="0" smtClean="0"/>
            </a:br>
            <a:r>
              <a:rPr lang="en-US" dirty="0" err="1" smtClean="0"/>
              <a:t>BitBucket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, Globus, </a:t>
            </a:r>
            <a:r>
              <a:rPr lang="en-US" dirty="0" err="1" smtClean="0"/>
              <a:t>MediaWiki</a:t>
            </a:r>
            <a:r>
              <a:rPr lang="en-US" dirty="0" smtClean="0"/>
              <a:t>, </a:t>
            </a:r>
            <a:r>
              <a:rPr lang="en-US" dirty="0" err="1" smtClean="0"/>
              <a:t>Okpy</a:t>
            </a:r>
            <a:r>
              <a:rPr lang="en-US" dirty="0" smtClean="0"/>
              <a:t>, </a:t>
            </a:r>
            <a:r>
              <a:rPr lang="en-US" dirty="0" err="1" smtClean="0"/>
              <a:t>OpenShift</a:t>
            </a:r>
            <a:r>
              <a:rPr lang="en-US" dirty="0" smtClean="0"/>
              <a:t>, </a:t>
            </a:r>
            <a:r>
              <a:rPr lang="en-US" dirty="0" err="1" smtClean="0"/>
              <a:t>CILogon</a:t>
            </a:r>
            <a:r>
              <a:rPr lang="en-US" dirty="0" smtClean="0"/>
              <a:t>, </a:t>
            </a:r>
            <a:r>
              <a:rPr lang="en-US" dirty="0" err="1" smtClean="0"/>
              <a:t>AuthO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 descr="JupyterHub blank login 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47" y="2017505"/>
            <a:ext cx="2636044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ign in with GitHub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82" r="3425" b="2197"/>
          <a:stretch/>
        </p:blipFill>
        <p:spPr bwMode="auto">
          <a:xfrm>
            <a:off x="4279301" y="1265948"/>
            <a:ext cx="4236049" cy="160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ogin page imag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941" y="3481208"/>
            <a:ext cx="5205024" cy="181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11938" y="937655"/>
            <a:ext cx="117339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GitHub OAuth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9941" y="3169765"/>
            <a:ext cx="117660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Google OAuth</a:t>
            </a:r>
          </a:p>
        </p:txBody>
      </p:sp>
      <p:sp>
        <p:nvSpPr>
          <p:cNvPr id="7" name="Rectangle 6"/>
          <p:cNvSpPr/>
          <p:nvPr/>
        </p:nvSpPr>
        <p:spPr>
          <a:xfrm>
            <a:off x="560046" y="1827712"/>
            <a:ext cx="271273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PAM Authenticator (built into Linux)</a:t>
            </a:r>
          </a:p>
        </p:txBody>
      </p:sp>
    </p:spTree>
    <p:extLst>
      <p:ext uri="{BB962C8B-B14F-4D97-AF65-F5344CB8AC3E}">
        <p14:creationId xmlns:p14="http://schemas.microsoft.com/office/powerpoint/2010/main" val="22760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95" y="172241"/>
            <a:ext cx="3545631" cy="864880"/>
          </a:xfrm>
        </p:spPr>
        <p:txBody>
          <a:bodyPr>
            <a:norm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79944" y="1996559"/>
            <a:ext cx="6760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/>
              <a:t>Docker</a:t>
            </a:r>
            <a:endParaRPr lang="en-US" sz="1350" dirty="0"/>
          </a:p>
        </p:txBody>
      </p:sp>
      <p:sp>
        <p:nvSpPr>
          <p:cNvPr id="7" name="Rectangle 6"/>
          <p:cNvSpPr/>
          <p:nvPr/>
        </p:nvSpPr>
        <p:spPr>
          <a:xfrm>
            <a:off x="351040" y="2088970"/>
            <a:ext cx="146469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 smtClean="0"/>
              <a:t>VM File System</a:t>
            </a:r>
            <a:endParaRPr lang="en-US" sz="1350" dirty="0"/>
          </a:p>
        </p:txBody>
      </p:sp>
      <p:pic>
        <p:nvPicPr>
          <p:cNvPr id="1026" name="Picture 2" descr="Image result for folder ic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" t="12473" r="-134" b="11721"/>
          <a:stretch/>
        </p:blipFill>
        <p:spPr bwMode="auto">
          <a:xfrm>
            <a:off x="351040" y="2532874"/>
            <a:ext cx="2272903" cy="172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220170" y="1962515"/>
            <a:ext cx="98866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/>
              <a:t>Kubernetes</a:t>
            </a:r>
          </a:p>
        </p:txBody>
      </p:sp>
      <p:pic>
        <p:nvPicPr>
          <p:cNvPr id="1030" name="Picture 6" descr="Image result for docker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01" y="2403249"/>
            <a:ext cx="2583278" cy="185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kubernetes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824" y="2296641"/>
            <a:ext cx="2261363" cy="219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41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0" y="218813"/>
            <a:ext cx="7886700" cy="1325563"/>
          </a:xfrm>
        </p:spPr>
        <p:txBody>
          <a:bodyPr/>
          <a:lstStyle/>
          <a:p>
            <a:r>
              <a:rPr lang="en-US" dirty="0" smtClean="0"/>
              <a:t>Classic Notebook or </a:t>
            </a:r>
            <a:r>
              <a:rPr lang="en-US" dirty="0" err="1" smtClean="0"/>
              <a:t>JupyterLab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431" y="2528735"/>
            <a:ext cx="3983874" cy="25607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0" y="2544536"/>
            <a:ext cx="4431314" cy="25612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6950" y="2215726"/>
            <a:ext cx="20546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Classic Notebook Interface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39067" y="2148432"/>
            <a:ext cx="18991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New </a:t>
            </a:r>
            <a:r>
              <a:rPr lang="en-US" sz="1350" dirty="0" err="1"/>
              <a:t>JupterLab</a:t>
            </a:r>
            <a:r>
              <a:rPr lang="en-US" sz="1350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241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23" y="206840"/>
            <a:ext cx="5194180" cy="1325563"/>
          </a:xfrm>
        </p:spPr>
        <p:txBody>
          <a:bodyPr/>
          <a:lstStyle/>
          <a:p>
            <a:r>
              <a:rPr lang="en-US" dirty="0" err="1" smtClean="0"/>
              <a:t>nbgitpuller</a:t>
            </a:r>
            <a:r>
              <a:rPr lang="en-US" dirty="0" smtClean="0"/>
              <a:t> Extension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16</a:t>
            </a:fld>
            <a:endParaRPr lang="en-US"/>
          </a:p>
        </p:txBody>
      </p:sp>
      <p:pic>
        <p:nvPicPr>
          <p:cNvPr id="2050" name="Picture 2" descr="nbgitpull URL building Ap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7" r="42631"/>
          <a:stretch/>
        </p:blipFill>
        <p:spPr bwMode="auto">
          <a:xfrm>
            <a:off x="215623" y="2515162"/>
            <a:ext cx="4356377" cy="21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upyter Lab after custom lin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29"/>
          <a:stretch/>
        </p:blipFill>
        <p:spPr bwMode="auto">
          <a:xfrm>
            <a:off x="4989545" y="2222458"/>
            <a:ext cx="3792894" cy="246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83854" y="5289608"/>
            <a:ext cx="5324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4"/>
              </a:rPr>
              <a:t>https://jupyterhub.github.io/nbgitpuller/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89545" y="1923440"/>
            <a:ext cx="35724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GitHub Repo </a:t>
            </a:r>
            <a:r>
              <a:rPr lang="en-US" sz="1350" dirty="0" smtClean="0"/>
              <a:t>Pre-populates </a:t>
            </a:r>
            <a:r>
              <a:rPr lang="en-US" sz="1350" dirty="0"/>
              <a:t>in user’s file system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5623" y="1923440"/>
            <a:ext cx="2006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Build a URL for your Users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8348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14" y="313367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 your own deployment: </a:t>
            </a:r>
            <a:r>
              <a:rPr lang="en-US" dirty="0" smtClean="0">
                <a:hlinkClick r:id="rId2"/>
              </a:rPr>
              <a:t>https://professorkazarinoff.github.io/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jupyterhub-engr101/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716" y="1934255"/>
            <a:ext cx="6577299" cy="455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703" y="149466"/>
            <a:ext cx="7886700" cy="1325563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52" y="1833114"/>
            <a:ext cx="7886700" cy="4351338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Authentication can be tricky. Linux does not like usernames with special characters</a:t>
            </a:r>
          </a:p>
          <a:p>
            <a:r>
              <a:rPr lang="en-US" dirty="0" smtClean="0"/>
              <a:t>A $5/month server works with a few users. </a:t>
            </a:r>
            <a:br>
              <a:rPr lang="en-US" dirty="0" smtClean="0"/>
            </a:br>
            <a:r>
              <a:rPr lang="en-US" dirty="0" smtClean="0"/>
              <a:t>25 users overloads a $5/month server, </a:t>
            </a:r>
            <a:br>
              <a:rPr lang="en-US" dirty="0" smtClean="0"/>
            </a:br>
            <a:r>
              <a:rPr lang="en-US" dirty="0" smtClean="0"/>
              <a:t>use $40/month server for a class.</a:t>
            </a:r>
          </a:p>
          <a:p>
            <a:r>
              <a:rPr lang="en-US" dirty="0" smtClean="0"/>
              <a:t>Custom log-in page is possible, but takes work </a:t>
            </a:r>
            <a:br>
              <a:rPr lang="en-US" dirty="0" smtClean="0"/>
            </a:br>
            <a:r>
              <a:rPr lang="en-US" dirty="0" smtClean="0"/>
              <a:t>(html and </a:t>
            </a:r>
            <a:r>
              <a:rPr lang="en-US" dirty="0" err="1" smtClean="0"/>
              <a:t>css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a cull idle servers script to save resources</a:t>
            </a:r>
          </a:p>
          <a:p>
            <a:r>
              <a:rPr lang="en-US" dirty="0" smtClean="0"/>
              <a:t>Document: You may want to spin up a new </a:t>
            </a:r>
            <a:r>
              <a:rPr lang="en-US" dirty="0" err="1" smtClean="0"/>
              <a:t>JupyterHub</a:t>
            </a:r>
            <a:r>
              <a:rPr lang="en-US" dirty="0" smtClean="0"/>
              <a:t> instance in the future.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18</a:t>
            </a:fld>
            <a:endParaRPr lang="en-US" dirty="0"/>
          </a:p>
        </p:txBody>
      </p:sp>
      <p:pic>
        <p:nvPicPr>
          <p:cNvPr id="7170" name="Picture 2" descr="Image result for lightbulb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762" y="0"/>
            <a:ext cx="2371710" cy="277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10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83971"/>
            <a:ext cx="7886700" cy="132556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3393"/>
            <a:ext cx="7886700" cy="4210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smtClean="0"/>
              <a:t>Slides: </a:t>
            </a:r>
            <a:r>
              <a:rPr lang="en-US" sz="2400" dirty="0" smtClean="0">
                <a:hlinkClick r:id="rId2"/>
              </a:rPr>
              <a:t>github.com/</a:t>
            </a:r>
            <a:r>
              <a:rPr lang="en-US" sz="2400" dirty="0" err="1" smtClean="0">
                <a:hlinkClick r:id="rId2"/>
              </a:rPr>
              <a:t>ProfessorKazarinoff</a:t>
            </a:r>
            <a:r>
              <a:rPr lang="en-US" sz="2400" dirty="0" smtClean="0">
                <a:hlinkClick r:id="rId2"/>
              </a:rPr>
              <a:t>/PyPDXWest-2019-10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My </a:t>
            </a:r>
            <a:r>
              <a:rPr lang="en-US" sz="2400" dirty="0" err="1" smtClean="0"/>
              <a:t>JupyterHub</a:t>
            </a:r>
            <a:r>
              <a:rPr lang="en-US" sz="2400" dirty="0"/>
              <a:t> </a:t>
            </a:r>
            <a:r>
              <a:rPr lang="en-US" sz="2400" dirty="0" smtClean="0"/>
              <a:t>Deployment Docs: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professorkazarinoff.github.io/jupyterhub-engr101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JupyterHub</a:t>
            </a:r>
            <a:r>
              <a:rPr lang="en-US" sz="2400" dirty="0" smtClean="0"/>
              <a:t> Docs:</a:t>
            </a:r>
            <a:br>
              <a:rPr lang="en-US" sz="2400" dirty="0" smtClean="0"/>
            </a:br>
            <a:r>
              <a:rPr lang="en-US" sz="2400" dirty="0" smtClean="0">
                <a:hlinkClick r:id="rId4"/>
              </a:rPr>
              <a:t>https://</a:t>
            </a:r>
            <a:r>
              <a:rPr lang="en-US" sz="2400" dirty="0">
                <a:hlinkClick r:id="rId4"/>
              </a:rPr>
              <a:t>jupyterhub.readthedocs.io/en/stable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Nbgitpuller</a:t>
            </a:r>
            <a:r>
              <a:rPr lang="en-US" sz="2400" dirty="0" smtClean="0"/>
              <a:t> Plugin:</a:t>
            </a:r>
            <a:br>
              <a:rPr lang="en-US" sz="2400" dirty="0" smtClean="0"/>
            </a:br>
            <a:r>
              <a:rPr lang="en-US" sz="2400" dirty="0">
                <a:hlinkClick r:id="rId5"/>
              </a:rPr>
              <a:t>https://jupyterhub.github.io/nbgitpuller/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19</a:t>
            </a:fld>
            <a:endParaRPr lang="en-US"/>
          </a:p>
        </p:txBody>
      </p:sp>
      <p:pic>
        <p:nvPicPr>
          <p:cNvPr id="9218" name="Picture 2" descr="Image result for question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041" y="183971"/>
            <a:ext cx="1648267" cy="164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22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mages-na.ssl-images-amazon.com/images/I/511RiIYR7H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591" y="1731391"/>
            <a:ext cx="2672148" cy="334018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187" y="1707748"/>
            <a:ext cx="3108716" cy="3356830"/>
          </a:xfrm>
          <a:prstGeom prst="rect">
            <a:avLst/>
          </a:prstGeom>
        </p:spPr>
      </p:pic>
      <p:pic>
        <p:nvPicPr>
          <p:cNvPr id="4098" name="Picture 2" descr="Image result for pcc sylvania sig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6"/>
          <a:stretch/>
        </p:blipFill>
        <p:spPr bwMode="auto">
          <a:xfrm>
            <a:off x="201268" y="2474891"/>
            <a:ext cx="2421910" cy="146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1852" y="4064032"/>
            <a:ext cx="208467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Engineering Transfer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2-year Engineering Tech</a:t>
            </a:r>
          </a:p>
        </p:txBody>
      </p:sp>
      <p:sp>
        <p:nvSpPr>
          <p:cNvPr id="6" name="Rectangle 5"/>
          <p:cNvSpPr/>
          <p:nvPr/>
        </p:nvSpPr>
        <p:spPr>
          <a:xfrm>
            <a:off x="424270" y="5525354"/>
            <a:ext cx="57185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github.com/</a:t>
            </a:r>
            <a:r>
              <a:rPr lang="en-US" sz="2400" dirty="0" err="1">
                <a:hlinkClick r:id="rId5"/>
              </a:rPr>
              <a:t>ProfessorKazarinoff</a:t>
            </a:r>
            <a:endParaRPr lang="en-US" sz="2400" dirty="0"/>
          </a:p>
          <a:p>
            <a:r>
              <a:rPr lang="en-US" sz="2400" dirty="0"/>
              <a:t>Twitter: </a:t>
            </a:r>
            <a:r>
              <a:rPr lang="en-US" sz="2400" dirty="0">
                <a:hlinkClick r:id="rId6"/>
              </a:rPr>
              <a:t>@</a:t>
            </a:r>
            <a:r>
              <a:rPr lang="en-US" sz="2400" dirty="0" err="1">
                <a:hlinkClick r:id="rId6"/>
              </a:rPr>
              <a:t>pkazarinoff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858105" y="5064577"/>
            <a:ext cx="304711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Blog: </a:t>
            </a:r>
            <a:r>
              <a:rPr lang="en-US" sz="1350" dirty="0">
                <a:hlinkClick r:id="rId7"/>
              </a:rPr>
              <a:t>pythonforundergradengineers.com</a:t>
            </a:r>
            <a:endParaRPr lang="en-US" sz="135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2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01268" y="125584"/>
            <a:ext cx="7886700" cy="1325563"/>
          </a:xfrm>
        </p:spPr>
        <p:txBody>
          <a:bodyPr/>
          <a:lstStyle/>
          <a:p>
            <a:r>
              <a:rPr lang="en-US" dirty="0" smtClean="0"/>
              <a:t>Who </a:t>
            </a:r>
            <a:r>
              <a:rPr lang="en-US" dirty="0" smtClean="0"/>
              <a:t>is Peter?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3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I’m Looking for Guest Speakers!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4976959"/>
            <a:ext cx="7886700" cy="82114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Can you contribute expertise or talk us out of it?</a:t>
            </a:r>
          </a:p>
          <a:p>
            <a:r>
              <a:rPr lang="en-US" dirty="0" smtClean="0"/>
              <a:t>Email: </a:t>
            </a:r>
            <a:r>
              <a:rPr lang="en-US" dirty="0">
                <a:hlinkClick r:id="rId2"/>
              </a:rPr>
              <a:t>peter.kazarinoff@pcc.edu</a:t>
            </a:r>
            <a:r>
              <a:rPr lang="en-US" dirty="0" smtClean="0"/>
              <a:t> or DM on Twitter @</a:t>
            </a:r>
            <a:r>
              <a:rPr lang="en-US" dirty="0" err="1" smtClean="0"/>
              <a:t>pkazarinoff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8671" y="3505736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 are building a 2-year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AI </a:t>
            </a:r>
            <a:r>
              <a:rPr lang="en-US" dirty="0"/>
              <a:t>/ Machine Learning Degree!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2950" y="1559242"/>
            <a:ext cx="7886700" cy="821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Share your experience with a community college class</a:t>
            </a:r>
          </a:p>
          <a:p>
            <a:r>
              <a:rPr lang="en-US" sz="2100" dirty="0"/>
              <a:t>Email: </a:t>
            </a:r>
            <a:r>
              <a:rPr lang="en-US" sz="2100" dirty="0">
                <a:hlinkClick r:id="rId2"/>
              </a:rPr>
              <a:t>peter.kazarinoff@pcc.edu</a:t>
            </a:r>
            <a:r>
              <a:rPr lang="en-US" sz="2100" dirty="0"/>
              <a:t> or DM on Twitter @</a:t>
            </a:r>
            <a:r>
              <a:rPr lang="en-US" sz="2100" dirty="0" err="1"/>
              <a:t>pkazarinoff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7674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049" y="166220"/>
            <a:ext cx="88823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6 in 10 </a:t>
            </a:r>
            <a:r>
              <a:rPr lang="en-US" sz="3200" dirty="0"/>
              <a:t>of CC students experience food insecurity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3 in 10 CC </a:t>
            </a:r>
            <a:r>
              <a:rPr lang="en-US" sz="3200" dirty="0"/>
              <a:t>students experience housing insecurity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1 in 10  </a:t>
            </a:r>
            <a:r>
              <a:rPr lang="en-US" sz="3200" dirty="0"/>
              <a:t>of CC students is homeless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3</a:t>
            </a:fld>
            <a:endParaRPr lang="en-US"/>
          </a:p>
        </p:txBody>
      </p:sp>
      <p:pic>
        <p:nvPicPr>
          <p:cNvPr id="6146" name="Picture 2" descr="Image result for peop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52" y="1916340"/>
            <a:ext cx="4255346" cy="425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5049" y="6354248"/>
            <a:ext cx="337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(according to PCC in-service 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85" y="2011961"/>
            <a:ext cx="1428750" cy="160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767944" y="2565678"/>
            <a:ext cx="1500809" cy="345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052" name="Picture 4" descr="Image result for pytho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731" y="1937415"/>
            <a:ext cx="4490061" cy="194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0500" y="3885021"/>
            <a:ext cx="6907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Could save students $25,000 in one year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21394"/>
            <a:ext cx="36804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(7 </a:t>
            </a:r>
            <a:r>
              <a:rPr lang="en-US" sz="1350" dirty="0"/>
              <a:t>classes of 24 students </a:t>
            </a:r>
            <a:r>
              <a:rPr lang="en-US" sz="1350" dirty="0" smtClean="0"/>
              <a:t>$</a:t>
            </a:r>
            <a:r>
              <a:rPr lang="en-US" sz="1350" dirty="0"/>
              <a:t>49 license + $105 </a:t>
            </a:r>
            <a:r>
              <a:rPr lang="en-US" sz="1350" dirty="0" smtClean="0"/>
              <a:t>book)</a:t>
            </a:r>
            <a:endParaRPr lang="en-US" sz="13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1268" y="125584"/>
            <a:ext cx="7886700" cy="1325563"/>
          </a:xfrm>
        </p:spPr>
        <p:txBody>
          <a:bodyPr/>
          <a:lstStyle/>
          <a:p>
            <a:r>
              <a:rPr lang="en-US" dirty="0" smtClean="0"/>
              <a:t>Moving from MATLAB to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desktop laptop phone tablet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51"/>
          <a:stretch/>
        </p:blipFill>
        <p:spPr bwMode="auto">
          <a:xfrm>
            <a:off x="2253781" y="3924986"/>
            <a:ext cx="4972154" cy="22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pytho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805" y="2094936"/>
            <a:ext cx="4490061" cy="194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1268" y="125584"/>
            <a:ext cx="7886700" cy="1325563"/>
          </a:xfrm>
        </p:spPr>
        <p:txBody>
          <a:bodyPr/>
          <a:lstStyle/>
          <a:p>
            <a:r>
              <a:rPr lang="en-US" dirty="0" smtClean="0"/>
              <a:t>Students use Desktops, Laptops, </a:t>
            </a:r>
            <a:r>
              <a:rPr lang="en-US" dirty="0" err="1" smtClean="0"/>
              <a:t>Chrombooks</a:t>
            </a:r>
            <a:r>
              <a:rPr lang="en-US" dirty="0" smtClean="0"/>
              <a:t>, </a:t>
            </a:r>
            <a:r>
              <a:rPr lang="en-US" dirty="0"/>
              <a:t>T</a:t>
            </a:r>
            <a:r>
              <a:rPr lang="en-US" dirty="0" smtClean="0"/>
              <a:t>ablets and Phones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67" y="172506"/>
            <a:ext cx="7886700" cy="1325563"/>
          </a:xfrm>
        </p:spPr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303" y="2888510"/>
            <a:ext cx="6678285" cy="3377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514" y="1301307"/>
            <a:ext cx="3412390" cy="130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2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17" y="184750"/>
            <a:ext cx="7886700" cy="798661"/>
          </a:xfrm>
        </p:spPr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Jupyter</a:t>
            </a:r>
            <a:r>
              <a:rPr lang="en-US" dirty="0" smtClean="0"/>
              <a:t> Notebooks Online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897" y="2835614"/>
            <a:ext cx="4352989" cy="2479156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29" y="2835614"/>
            <a:ext cx="4208615" cy="222809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76517" y="2262788"/>
            <a:ext cx="4029659" cy="68254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Notebooks rendered on GitHub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29897" y="2265229"/>
            <a:ext cx="4029659" cy="68254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nbviewer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63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017" y="1648972"/>
            <a:ext cx="3027643" cy="1910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236" y="2017304"/>
            <a:ext cx="3032274" cy="109232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81223" y="4270057"/>
            <a:ext cx="2455658" cy="1568758"/>
            <a:chOff x="7381230" y="3005118"/>
            <a:chExt cx="4134429" cy="26412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257"/>
            <a:stretch/>
          </p:blipFill>
          <p:spPr>
            <a:xfrm>
              <a:off x="7381232" y="3767224"/>
              <a:ext cx="4134427" cy="187910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1230" y="3005118"/>
              <a:ext cx="4134427" cy="762106"/>
            </a:xfrm>
            <a:prstGeom prst="rect">
              <a:avLst/>
            </a:prstGeom>
          </p:spPr>
        </p:pic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77468" y="159092"/>
            <a:ext cx="8750872" cy="911399"/>
          </a:xfrm>
        </p:spPr>
        <p:txBody>
          <a:bodyPr>
            <a:normAutofit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Jupyter</a:t>
            </a:r>
            <a:r>
              <a:rPr lang="en-US" dirty="0" smtClean="0"/>
              <a:t> Notebooks Online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18089" y="4437893"/>
            <a:ext cx="2603242" cy="1046195"/>
            <a:chOff x="7229978" y="1020823"/>
            <a:chExt cx="4713283" cy="207770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529"/>
            <a:stretch/>
          </p:blipFill>
          <p:spPr>
            <a:xfrm>
              <a:off x="7229978" y="1250302"/>
              <a:ext cx="4404047" cy="184822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851"/>
            <a:stretch/>
          </p:blipFill>
          <p:spPr>
            <a:xfrm>
              <a:off x="7539214" y="1020823"/>
              <a:ext cx="4404047" cy="382879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5550078" y="1346941"/>
            <a:ext cx="11544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Google </a:t>
            </a:r>
            <a:r>
              <a:rPr lang="en-US" sz="1350" dirty="0" err="1"/>
              <a:t>CoLab</a:t>
            </a:r>
            <a:endParaRPr lang="en-US" sz="135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376336" y="4097912"/>
            <a:ext cx="2459690" cy="1640663"/>
            <a:chOff x="3778900" y="1364865"/>
            <a:chExt cx="3279586" cy="218755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72206" y="1728047"/>
              <a:ext cx="3186280" cy="1824369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778900" y="1364865"/>
              <a:ext cx="194420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/>
                <a:t>JetBrains</a:t>
              </a:r>
              <a:r>
                <a:rPr lang="en-US" sz="1350" dirty="0"/>
                <a:t> </a:t>
              </a:r>
              <a:r>
                <a:rPr lang="en-US" sz="1350" dirty="0" err="1"/>
                <a:t>Datalore</a:t>
              </a:r>
              <a:endParaRPr lang="en-US" sz="135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1317" y="4097911"/>
            <a:ext cx="12045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Kaggle</a:t>
            </a:r>
            <a:r>
              <a:rPr lang="en-US" sz="1350" dirty="0"/>
              <a:t> Kernels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20942" y="3978966"/>
            <a:ext cx="21100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Microsoft Azure Notebooks</a:t>
            </a:r>
          </a:p>
        </p:txBody>
      </p:sp>
    </p:spTree>
    <p:extLst>
      <p:ext uri="{BB962C8B-B14F-4D97-AF65-F5344CB8AC3E}">
        <p14:creationId xmlns:p14="http://schemas.microsoft.com/office/powerpoint/2010/main" val="191507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D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4891" y="983411"/>
            <a:ext cx="8988721" cy="4754322"/>
            <a:chOff x="-338948" y="-1385762"/>
            <a:chExt cx="9144000" cy="4762500"/>
          </a:xfrm>
        </p:grpSpPr>
        <p:pic>
          <p:nvPicPr>
            <p:cNvPr id="1032" name="Picture 8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8948" y="-1385762"/>
              <a:ext cx="9144000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274" y="2538717"/>
              <a:ext cx="233093" cy="297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6053" y="-597159"/>
              <a:ext cx="223054" cy="242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7572" y="1455597"/>
              <a:ext cx="394358" cy="503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750" b="21853"/>
            <a:stretch/>
          </p:blipFill>
          <p:spPr bwMode="auto">
            <a:xfrm>
              <a:off x="3516813" y="671803"/>
              <a:ext cx="1592141" cy="811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3345" y="-985264"/>
              <a:ext cx="238025" cy="304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525" y="-494535"/>
              <a:ext cx="224494" cy="286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Image result for jupyter notebook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849" y="1511583"/>
              <a:ext cx="270238" cy="345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F87B-6FA4-4912-8D72-E019C58E9B5A}" type="slidenum">
              <a:rPr lang="en-US" smtClean="0"/>
              <a:t>9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67419" y="163492"/>
            <a:ext cx="6278913" cy="911399"/>
          </a:xfrm>
        </p:spPr>
        <p:txBody>
          <a:bodyPr>
            <a:normAutofit/>
          </a:bodyPr>
          <a:lstStyle/>
          <a:p>
            <a:r>
              <a:rPr lang="en-US" dirty="0" err="1" smtClean="0"/>
              <a:t>JupyterHub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416</Words>
  <Application>Microsoft Office PowerPoint</Application>
  <PresentationFormat>On-screen Show (4:3)</PresentationFormat>
  <Paragraphs>103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Who is Peter?</vt:lpstr>
      <vt:lpstr>PowerPoint Presentation</vt:lpstr>
      <vt:lpstr>Moving from MATLAB to Python</vt:lpstr>
      <vt:lpstr>Students use Desktops, Laptops, Chrombooks, Tablets and Phones</vt:lpstr>
      <vt:lpstr>Jupyter Notebooks</vt:lpstr>
      <vt:lpstr>Static Jupyter Notebooks Online</vt:lpstr>
      <vt:lpstr>Dynamic Jupyter Notebooks Online</vt:lpstr>
      <vt:lpstr>JupyterHub</vt:lpstr>
      <vt:lpstr>JupyterHub</vt:lpstr>
      <vt:lpstr>Why use JupyterHub?</vt:lpstr>
      <vt:lpstr>Setting up JupyterHub</vt:lpstr>
      <vt:lpstr>Authentication</vt:lpstr>
      <vt:lpstr>Storage</vt:lpstr>
      <vt:lpstr>Classic Notebook or JupyterLab Interface</vt:lpstr>
      <vt:lpstr>nbgitpuller Extension</vt:lpstr>
      <vt:lpstr>Try your own deployment: https://professorkazarinoff.github.io/ jupyterhub-engr101/</vt:lpstr>
      <vt:lpstr>Lessons Learned</vt:lpstr>
      <vt:lpstr>Questions?</vt:lpstr>
      <vt:lpstr>I’m Looking for Guest Speakers!</vt:lpstr>
    </vt:vector>
  </TitlesOfParts>
  <Company>Portland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26</cp:revision>
  <dcterms:created xsi:type="dcterms:W3CDTF">2019-10-07T22:58:58Z</dcterms:created>
  <dcterms:modified xsi:type="dcterms:W3CDTF">2019-10-08T19:44:36Z</dcterms:modified>
</cp:coreProperties>
</file>