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87" r:id="rId3"/>
    <p:sldId id="257" r:id="rId4"/>
    <p:sldId id="264" r:id="rId5"/>
    <p:sldId id="282" r:id="rId6"/>
    <p:sldId id="286" r:id="rId7"/>
    <p:sldId id="259" r:id="rId8"/>
    <p:sldId id="266" r:id="rId9"/>
    <p:sldId id="285" r:id="rId10"/>
    <p:sldId id="269" r:id="rId11"/>
    <p:sldId id="271" r:id="rId12"/>
    <p:sldId id="267" r:id="rId13"/>
    <p:sldId id="268" r:id="rId14"/>
    <p:sldId id="261" r:id="rId15"/>
    <p:sldId id="291" r:id="rId16"/>
    <p:sldId id="273" r:id="rId17"/>
    <p:sldId id="272" r:id="rId18"/>
    <p:sldId id="288" r:id="rId19"/>
    <p:sldId id="277" r:id="rId20"/>
    <p:sldId id="281" r:id="rId21"/>
    <p:sldId id="279" r:id="rId22"/>
    <p:sldId id="280" r:id="rId23"/>
    <p:sldId id="258" r:id="rId24"/>
    <p:sldId id="263" r:id="rId25"/>
    <p:sldId id="290" r:id="rId26"/>
    <p:sldId id="289" r:id="rId27"/>
    <p:sldId id="274" r:id="rId28"/>
    <p:sldId id="275" r:id="rId29"/>
    <p:sldId id="284" r:id="rId30"/>
    <p:sldId id="283" r:id="rId31"/>
    <p:sldId id="292" r:id="rId32"/>
    <p:sldId id="293" r:id="rId33"/>
    <p:sldId id="29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CF8C6-EF17-4E6D-B387-91BB3D53E11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773DB0-BD75-4B97-A92B-FAAC55C834AB}">
      <dgm:prSet/>
      <dgm:spPr/>
      <dgm:t>
        <a:bodyPr/>
        <a:lstStyle/>
        <a:p>
          <a:r>
            <a:rPr lang="en-US"/>
            <a:t>Collision tests</a:t>
          </a:r>
        </a:p>
      </dgm:t>
    </dgm:pt>
    <dgm:pt modelId="{D9C58B24-BACF-4DBF-9622-DBBF607100AC}" type="parTrans" cxnId="{31DFA5A1-8778-4172-9CD0-B221F21F225B}">
      <dgm:prSet/>
      <dgm:spPr/>
      <dgm:t>
        <a:bodyPr/>
        <a:lstStyle/>
        <a:p>
          <a:endParaRPr lang="en-US"/>
        </a:p>
      </dgm:t>
    </dgm:pt>
    <dgm:pt modelId="{F1A64741-6CDC-4A70-959E-70AA0803E5BA}" type="sibTrans" cxnId="{31DFA5A1-8778-4172-9CD0-B221F21F225B}">
      <dgm:prSet/>
      <dgm:spPr/>
      <dgm:t>
        <a:bodyPr/>
        <a:lstStyle/>
        <a:p>
          <a:endParaRPr lang="en-US"/>
        </a:p>
      </dgm:t>
    </dgm:pt>
    <dgm:pt modelId="{BC4D7427-848B-427C-92F3-F31EC33E24F0}">
      <dgm:prSet/>
      <dgm:spPr/>
      <dgm:t>
        <a:bodyPr/>
        <a:lstStyle/>
        <a:p>
          <a:r>
            <a:rPr lang="en-US"/>
            <a:t>Distance check</a:t>
          </a:r>
        </a:p>
      </dgm:t>
    </dgm:pt>
    <dgm:pt modelId="{94DEBC0C-31D0-499F-8A70-761C7E10AAB7}" type="parTrans" cxnId="{EE736E2D-59B8-4F21-B65A-2EE0AFE76A18}">
      <dgm:prSet/>
      <dgm:spPr/>
      <dgm:t>
        <a:bodyPr/>
        <a:lstStyle/>
        <a:p>
          <a:endParaRPr lang="en-US"/>
        </a:p>
      </dgm:t>
    </dgm:pt>
    <dgm:pt modelId="{865ECEFB-7A1C-4EB7-B8AF-65BE15A8A89D}" type="sibTrans" cxnId="{EE736E2D-59B8-4F21-B65A-2EE0AFE76A18}">
      <dgm:prSet/>
      <dgm:spPr/>
      <dgm:t>
        <a:bodyPr/>
        <a:lstStyle/>
        <a:p>
          <a:endParaRPr lang="en-US"/>
        </a:p>
      </dgm:t>
    </dgm:pt>
    <dgm:pt modelId="{5BFCABB6-8E7A-4886-BA52-405B2BE600C4}">
      <dgm:prSet/>
      <dgm:spPr/>
      <dgm:t>
        <a:bodyPr/>
        <a:lstStyle/>
        <a:p>
          <a:r>
            <a:rPr lang="en-US" dirty="0"/>
            <a:t>Bounding shapes</a:t>
          </a:r>
        </a:p>
      </dgm:t>
    </dgm:pt>
    <dgm:pt modelId="{6335A99B-E055-456A-9B34-F2DC2F493CE1}" type="parTrans" cxnId="{083E980D-4BB6-4EE3-B7FB-52213B7EB6D9}">
      <dgm:prSet/>
      <dgm:spPr/>
      <dgm:t>
        <a:bodyPr/>
        <a:lstStyle/>
        <a:p>
          <a:endParaRPr lang="en-US"/>
        </a:p>
      </dgm:t>
    </dgm:pt>
    <dgm:pt modelId="{CBA06504-A8B5-4766-8D70-5E04A34F0A31}" type="sibTrans" cxnId="{083E980D-4BB6-4EE3-B7FB-52213B7EB6D9}">
      <dgm:prSet/>
      <dgm:spPr/>
      <dgm:t>
        <a:bodyPr/>
        <a:lstStyle/>
        <a:p>
          <a:endParaRPr lang="en-US"/>
        </a:p>
      </dgm:t>
    </dgm:pt>
    <dgm:pt modelId="{669B59C2-BC11-4717-B1C7-2F9D237228D8}">
      <dgm:prSet/>
      <dgm:spPr/>
      <dgm:t>
        <a:bodyPr/>
        <a:lstStyle/>
        <a:p>
          <a:r>
            <a:rPr lang="en-US" dirty="0"/>
            <a:t>Pixel based</a:t>
          </a:r>
        </a:p>
      </dgm:t>
    </dgm:pt>
    <dgm:pt modelId="{4CF1B111-FE49-455B-BF39-F225083F4712}" type="parTrans" cxnId="{929C0F0E-EFCA-4BDB-B432-62B1121BFFCB}">
      <dgm:prSet/>
      <dgm:spPr/>
      <dgm:t>
        <a:bodyPr/>
        <a:lstStyle/>
        <a:p>
          <a:endParaRPr lang="en-US"/>
        </a:p>
      </dgm:t>
    </dgm:pt>
    <dgm:pt modelId="{E7176B15-84A8-4DB6-8E81-51F83E3C3731}" type="sibTrans" cxnId="{929C0F0E-EFCA-4BDB-B432-62B1121BFFCB}">
      <dgm:prSet/>
      <dgm:spPr/>
      <dgm:t>
        <a:bodyPr/>
        <a:lstStyle/>
        <a:p>
          <a:endParaRPr lang="en-US"/>
        </a:p>
      </dgm:t>
    </dgm:pt>
    <dgm:pt modelId="{B491D81C-7986-45EC-AE3E-7E7A332D74DA}">
      <dgm:prSet/>
      <dgm:spPr/>
      <dgm:t>
        <a:bodyPr/>
        <a:lstStyle/>
        <a:p>
          <a:r>
            <a:rPr lang="en-US" dirty="0"/>
            <a:t>Iterating on </a:t>
          </a:r>
          <a:r>
            <a:rPr lang="en-US" dirty="0" err="1"/>
            <a:t>collidables</a:t>
          </a:r>
          <a:endParaRPr lang="en-US" dirty="0"/>
        </a:p>
      </dgm:t>
    </dgm:pt>
    <dgm:pt modelId="{4DEEE7D8-F850-48CF-84D9-F83529D8924B}" type="parTrans" cxnId="{40ED3385-691C-4EB4-BF48-983C5C7DE65A}">
      <dgm:prSet/>
      <dgm:spPr/>
      <dgm:t>
        <a:bodyPr/>
        <a:lstStyle/>
        <a:p>
          <a:endParaRPr lang="en-US"/>
        </a:p>
      </dgm:t>
    </dgm:pt>
    <dgm:pt modelId="{D596A016-97B8-4D36-A3D8-8D90CA04430F}" type="sibTrans" cxnId="{40ED3385-691C-4EB4-BF48-983C5C7DE65A}">
      <dgm:prSet/>
      <dgm:spPr/>
      <dgm:t>
        <a:bodyPr/>
        <a:lstStyle/>
        <a:p>
          <a:endParaRPr lang="en-US"/>
        </a:p>
      </dgm:t>
    </dgm:pt>
    <dgm:pt modelId="{38D2C76B-F919-47A4-8669-9A62C8BF7564}">
      <dgm:prSet/>
      <dgm:spPr/>
      <dgm:t>
        <a:bodyPr/>
        <a:lstStyle/>
        <a:p>
          <a:r>
            <a:rPr lang="en-US"/>
            <a:t>Exhaustive comparison</a:t>
          </a:r>
        </a:p>
      </dgm:t>
    </dgm:pt>
    <dgm:pt modelId="{C5BDFE80-03AD-4F5D-888C-A6AFE5696EFB}" type="parTrans" cxnId="{8885B005-430F-4934-BD28-E33A796487F1}">
      <dgm:prSet/>
      <dgm:spPr/>
      <dgm:t>
        <a:bodyPr/>
        <a:lstStyle/>
        <a:p>
          <a:endParaRPr lang="en-US"/>
        </a:p>
      </dgm:t>
    </dgm:pt>
    <dgm:pt modelId="{295789A3-49FB-4CDB-B336-B55A15B0EA7B}" type="sibTrans" cxnId="{8885B005-430F-4934-BD28-E33A796487F1}">
      <dgm:prSet/>
      <dgm:spPr/>
      <dgm:t>
        <a:bodyPr/>
        <a:lstStyle/>
        <a:p>
          <a:endParaRPr lang="en-US"/>
        </a:p>
      </dgm:t>
    </dgm:pt>
    <dgm:pt modelId="{306BD122-ECBF-4114-AAE7-58146A3F2D19}">
      <dgm:prSet/>
      <dgm:spPr/>
      <dgm:t>
        <a:bodyPr/>
        <a:lstStyle/>
        <a:p>
          <a:r>
            <a:rPr lang="en-US" dirty="0"/>
            <a:t>Optimizations</a:t>
          </a:r>
        </a:p>
      </dgm:t>
    </dgm:pt>
    <dgm:pt modelId="{2943CD63-8EC7-496B-83BA-A8B7FEE6352D}" type="parTrans" cxnId="{9D47F38B-8E68-422D-83B1-17230488571A}">
      <dgm:prSet/>
      <dgm:spPr/>
      <dgm:t>
        <a:bodyPr/>
        <a:lstStyle/>
        <a:p>
          <a:endParaRPr lang="en-US"/>
        </a:p>
      </dgm:t>
    </dgm:pt>
    <dgm:pt modelId="{E1802B0F-6E8A-437D-9326-9111A1B4FB82}" type="sibTrans" cxnId="{9D47F38B-8E68-422D-83B1-17230488571A}">
      <dgm:prSet/>
      <dgm:spPr/>
      <dgm:t>
        <a:bodyPr/>
        <a:lstStyle/>
        <a:p>
          <a:endParaRPr lang="en-US"/>
        </a:p>
      </dgm:t>
    </dgm:pt>
    <dgm:pt modelId="{7043900C-A7E4-4A68-8C4B-945ADBEF83B4}" type="pres">
      <dgm:prSet presAssocID="{A59CF8C6-EF17-4E6D-B387-91BB3D53E11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CA8006-C55E-4C1D-9828-B5FEC90419A5}" type="pres">
      <dgm:prSet presAssocID="{09773DB0-BD75-4B97-A92B-FAAC55C834AB}" presName="parentLin" presStyleCnt="0"/>
      <dgm:spPr/>
    </dgm:pt>
    <dgm:pt modelId="{2C2B70CA-515D-4B23-BC9E-0F93639E779E}" type="pres">
      <dgm:prSet presAssocID="{09773DB0-BD75-4B97-A92B-FAAC55C834AB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43CE0398-018D-4D2F-A271-9A3A8A7D572A}" type="pres">
      <dgm:prSet presAssocID="{09773DB0-BD75-4B97-A92B-FAAC55C834A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241E82-1F63-4184-8D90-9BFB2481044B}" type="pres">
      <dgm:prSet presAssocID="{09773DB0-BD75-4B97-A92B-FAAC55C834AB}" presName="negativeSpace" presStyleCnt="0"/>
      <dgm:spPr/>
    </dgm:pt>
    <dgm:pt modelId="{2EC2138F-3656-437A-AEC4-465AB408C6C3}" type="pres">
      <dgm:prSet presAssocID="{09773DB0-BD75-4B97-A92B-FAAC55C834AB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F7DCFF-A1CC-4DD0-809B-62243644E999}" type="pres">
      <dgm:prSet presAssocID="{F1A64741-6CDC-4A70-959E-70AA0803E5BA}" presName="spaceBetweenRectangles" presStyleCnt="0"/>
      <dgm:spPr/>
    </dgm:pt>
    <dgm:pt modelId="{2A74B72B-4DF7-4C13-A171-2941B5261871}" type="pres">
      <dgm:prSet presAssocID="{B491D81C-7986-45EC-AE3E-7E7A332D74DA}" presName="parentLin" presStyleCnt="0"/>
      <dgm:spPr/>
    </dgm:pt>
    <dgm:pt modelId="{92F9D4FF-4302-4E66-A6FB-E0081525E655}" type="pres">
      <dgm:prSet presAssocID="{B491D81C-7986-45EC-AE3E-7E7A332D74D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6EFD5643-22E0-4565-A22B-9E53F4A59F8A}" type="pres">
      <dgm:prSet presAssocID="{B491D81C-7986-45EC-AE3E-7E7A332D74D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10ABC-E8D3-423E-9CE6-50C275A974E6}" type="pres">
      <dgm:prSet presAssocID="{B491D81C-7986-45EC-AE3E-7E7A332D74DA}" presName="negativeSpace" presStyleCnt="0"/>
      <dgm:spPr/>
    </dgm:pt>
    <dgm:pt modelId="{B5ABC5CE-E8C3-4B5F-9835-CE3D2145FA8D}" type="pres">
      <dgm:prSet presAssocID="{B491D81C-7986-45EC-AE3E-7E7A332D74D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85B005-430F-4934-BD28-E33A796487F1}" srcId="{B491D81C-7986-45EC-AE3E-7E7A332D74DA}" destId="{38D2C76B-F919-47A4-8669-9A62C8BF7564}" srcOrd="0" destOrd="0" parTransId="{C5BDFE80-03AD-4F5D-888C-A6AFE5696EFB}" sibTransId="{295789A3-49FB-4CDB-B336-B55A15B0EA7B}"/>
    <dgm:cxn modelId="{0671BD1B-289E-4985-BF6A-0DE6509A8234}" type="presOf" srcId="{A59CF8C6-EF17-4E6D-B387-91BB3D53E118}" destId="{7043900C-A7E4-4A68-8C4B-945ADBEF83B4}" srcOrd="0" destOrd="0" presId="urn:microsoft.com/office/officeart/2005/8/layout/list1"/>
    <dgm:cxn modelId="{87B7856F-CE06-4BF8-AAB7-2A9B7C7A9D7C}" type="presOf" srcId="{09773DB0-BD75-4B97-A92B-FAAC55C834AB}" destId="{43CE0398-018D-4D2F-A271-9A3A8A7D572A}" srcOrd="1" destOrd="0" presId="urn:microsoft.com/office/officeart/2005/8/layout/list1"/>
    <dgm:cxn modelId="{9D47F38B-8E68-422D-83B1-17230488571A}" srcId="{B491D81C-7986-45EC-AE3E-7E7A332D74DA}" destId="{306BD122-ECBF-4114-AAE7-58146A3F2D19}" srcOrd="1" destOrd="0" parTransId="{2943CD63-8EC7-496B-83BA-A8B7FEE6352D}" sibTransId="{E1802B0F-6E8A-437D-9326-9111A1B4FB82}"/>
    <dgm:cxn modelId="{EE736E2D-59B8-4F21-B65A-2EE0AFE76A18}" srcId="{09773DB0-BD75-4B97-A92B-FAAC55C834AB}" destId="{BC4D7427-848B-427C-92F3-F31EC33E24F0}" srcOrd="0" destOrd="0" parTransId="{94DEBC0C-31D0-499F-8A70-761C7E10AAB7}" sibTransId="{865ECEFB-7A1C-4EB7-B8AF-65BE15A8A89D}"/>
    <dgm:cxn modelId="{083E980D-4BB6-4EE3-B7FB-52213B7EB6D9}" srcId="{09773DB0-BD75-4B97-A92B-FAAC55C834AB}" destId="{5BFCABB6-8E7A-4886-BA52-405B2BE600C4}" srcOrd="1" destOrd="0" parTransId="{6335A99B-E055-456A-9B34-F2DC2F493CE1}" sibTransId="{CBA06504-A8B5-4766-8D70-5E04A34F0A31}"/>
    <dgm:cxn modelId="{383C5BF4-F2CF-43BB-B032-FEF195C92C53}" type="presOf" srcId="{669B59C2-BC11-4717-B1C7-2F9D237228D8}" destId="{2EC2138F-3656-437A-AEC4-465AB408C6C3}" srcOrd="0" destOrd="2" presId="urn:microsoft.com/office/officeart/2005/8/layout/list1"/>
    <dgm:cxn modelId="{31DFA5A1-8778-4172-9CD0-B221F21F225B}" srcId="{A59CF8C6-EF17-4E6D-B387-91BB3D53E118}" destId="{09773DB0-BD75-4B97-A92B-FAAC55C834AB}" srcOrd="0" destOrd="0" parTransId="{D9C58B24-BACF-4DBF-9622-DBBF607100AC}" sibTransId="{F1A64741-6CDC-4A70-959E-70AA0803E5BA}"/>
    <dgm:cxn modelId="{5A3BD276-5FB3-4272-AA63-53241A23F370}" type="presOf" srcId="{09773DB0-BD75-4B97-A92B-FAAC55C834AB}" destId="{2C2B70CA-515D-4B23-BC9E-0F93639E779E}" srcOrd="0" destOrd="0" presId="urn:microsoft.com/office/officeart/2005/8/layout/list1"/>
    <dgm:cxn modelId="{8A9983E3-8A91-43C1-87FB-0DDAA7D3E73D}" type="presOf" srcId="{B491D81C-7986-45EC-AE3E-7E7A332D74DA}" destId="{92F9D4FF-4302-4E66-A6FB-E0081525E655}" srcOrd="0" destOrd="0" presId="urn:microsoft.com/office/officeart/2005/8/layout/list1"/>
    <dgm:cxn modelId="{629C7757-1383-47BF-B23D-DAD3DE54CEDC}" type="presOf" srcId="{306BD122-ECBF-4114-AAE7-58146A3F2D19}" destId="{B5ABC5CE-E8C3-4B5F-9835-CE3D2145FA8D}" srcOrd="0" destOrd="1" presId="urn:microsoft.com/office/officeart/2005/8/layout/list1"/>
    <dgm:cxn modelId="{7C59C348-46AC-4295-AD8C-7D8AE5917341}" type="presOf" srcId="{38D2C76B-F919-47A4-8669-9A62C8BF7564}" destId="{B5ABC5CE-E8C3-4B5F-9835-CE3D2145FA8D}" srcOrd="0" destOrd="0" presId="urn:microsoft.com/office/officeart/2005/8/layout/list1"/>
    <dgm:cxn modelId="{40ED3385-691C-4EB4-BF48-983C5C7DE65A}" srcId="{A59CF8C6-EF17-4E6D-B387-91BB3D53E118}" destId="{B491D81C-7986-45EC-AE3E-7E7A332D74DA}" srcOrd="1" destOrd="0" parTransId="{4DEEE7D8-F850-48CF-84D9-F83529D8924B}" sibTransId="{D596A016-97B8-4D36-A3D8-8D90CA04430F}"/>
    <dgm:cxn modelId="{F5409CCD-667C-4B8F-84B6-A9787EFB2735}" type="presOf" srcId="{B491D81C-7986-45EC-AE3E-7E7A332D74DA}" destId="{6EFD5643-22E0-4565-A22B-9E53F4A59F8A}" srcOrd="1" destOrd="0" presId="urn:microsoft.com/office/officeart/2005/8/layout/list1"/>
    <dgm:cxn modelId="{741B3009-9365-4CBD-B6A2-B35E951F59B9}" type="presOf" srcId="{BC4D7427-848B-427C-92F3-F31EC33E24F0}" destId="{2EC2138F-3656-437A-AEC4-465AB408C6C3}" srcOrd="0" destOrd="0" presId="urn:microsoft.com/office/officeart/2005/8/layout/list1"/>
    <dgm:cxn modelId="{DA845737-4374-4F33-8061-78EF63200ABC}" type="presOf" srcId="{5BFCABB6-8E7A-4886-BA52-405B2BE600C4}" destId="{2EC2138F-3656-437A-AEC4-465AB408C6C3}" srcOrd="0" destOrd="1" presId="urn:microsoft.com/office/officeart/2005/8/layout/list1"/>
    <dgm:cxn modelId="{929C0F0E-EFCA-4BDB-B432-62B1121BFFCB}" srcId="{09773DB0-BD75-4B97-A92B-FAAC55C834AB}" destId="{669B59C2-BC11-4717-B1C7-2F9D237228D8}" srcOrd="2" destOrd="0" parTransId="{4CF1B111-FE49-455B-BF39-F225083F4712}" sibTransId="{E7176B15-84A8-4DB6-8E81-51F83E3C3731}"/>
    <dgm:cxn modelId="{35161FDC-77F1-4295-97C1-3C088EB22194}" type="presParOf" srcId="{7043900C-A7E4-4A68-8C4B-945ADBEF83B4}" destId="{90CA8006-C55E-4C1D-9828-B5FEC90419A5}" srcOrd="0" destOrd="0" presId="urn:microsoft.com/office/officeart/2005/8/layout/list1"/>
    <dgm:cxn modelId="{5F228A8F-8B58-41C6-9B48-39C8E069B86F}" type="presParOf" srcId="{90CA8006-C55E-4C1D-9828-B5FEC90419A5}" destId="{2C2B70CA-515D-4B23-BC9E-0F93639E779E}" srcOrd="0" destOrd="0" presId="urn:microsoft.com/office/officeart/2005/8/layout/list1"/>
    <dgm:cxn modelId="{1880D1FC-F226-446B-A85D-AB8086C28BF5}" type="presParOf" srcId="{90CA8006-C55E-4C1D-9828-B5FEC90419A5}" destId="{43CE0398-018D-4D2F-A271-9A3A8A7D572A}" srcOrd="1" destOrd="0" presId="urn:microsoft.com/office/officeart/2005/8/layout/list1"/>
    <dgm:cxn modelId="{175DE2BD-48A1-4FE9-AF34-D9B9FB61D7D5}" type="presParOf" srcId="{7043900C-A7E4-4A68-8C4B-945ADBEF83B4}" destId="{06241E82-1F63-4184-8D90-9BFB2481044B}" srcOrd="1" destOrd="0" presId="urn:microsoft.com/office/officeart/2005/8/layout/list1"/>
    <dgm:cxn modelId="{3CFFF231-48EC-4699-9F0C-B6A7F35CEEA0}" type="presParOf" srcId="{7043900C-A7E4-4A68-8C4B-945ADBEF83B4}" destId="{2EC2138F-3656-437A-AEC4-465AB408C6C3}" srcOrd="2" destOrd="0" presId="urn:microsoft.com/office/officeart/2005/8/layout/list1"/>
    <dgm:cxn modelId="{EE708B0D-68C7-4498-A319-ABE03883B97C}" type="presParOf" srcId="{7043900C-A7E4-4A68-8C4B-945ADBEF83B4}" destId="{66F7DCFF-A1CC-4DD0-809B-62243644E999}" srcOrd="3" destOrd="0" presId="urn:microsoft.com/office/officeart/2005/8/layout/list1"/>
    <dgm:cxn modelId="{DAA78011-5175-400C-A8DD-CE6EAA281EEF}" type="presParOf" srcId="{7043900C-A7E4-4A68-8C4B-945ADBEF83B4}" destId="{2A74B72B-4DF7-4C13-A171-2941B5261871}" srcOrd="4" destOrd="0" presId="urn:microsoft.com/office/officeart/2005/8/layout/list1"/>
    <dgm:cxn modelId="{2F1CB8C0-F93D-4885-8BE8-3368D4D8AC8B}" type="presParOf" srcId="{2A74B72B-4DF7-4C13-A171-2941B5261871}" destId="{92F9D4FF-4302-4E66-A6FB-E0081525E655}" srcOrd="0" destOrd="0" presId="urn:microsoft.com/office/officeart/2005/8/layout/list1"/>
    <dgm:cxn modelId="{1F087032-10F5-41DC-9676-C05A9A64FFE5}" type="presParOf" srcId="{2A74B72B-4DF7-4C13-A171-2941B5261871}" destId="{6EFD5643-22E0-4565-A22B-9E53F4A59F8A}" srcOrd="1" destOrd="0" presId="urn:microsoft.com/office/officeart/2005/8/layout/list1"/>
    <dgm:cxn modelId="{2911AAF3-812A-40D4-B8D7-E2839B021E0B}" type="presParOf" srcId="{7043900C-A7E4-4A68-8C4B-945ADBEF83B4}" destId="{C5610ABC-E8D3-423E-9CE6-50C275A974E6}" srcOrd="5" destOrd="0" presId="urn:microsoft.com/office/officeart/2005/8/layout/list1"/>
    <dgm:cxn modelId="{8AA36010-93CC-4C5D-94BC-7F3EA62583E4}" type="presParOf" srcId="{7043900C-A7E4-4A68-8C4B-945ADBEF83B4}" destId="{B5ABC5CE-E8C3-4B5F-9835-CE3D2145FA8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138F-3656-437A-AEC4-465AB408C6C3}">
      <dsp:nvSpPr>
        <dsp:cNvPr id="0" name=""/>
        <dsp:cNvSpPr/>
      </dsp:nvSpPr>
      <dsp:spPr>
        <a:xfrm>
          <a:off x="0" y="944743"/>
          <a:ext cx="5098256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Distance check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Bounding shapes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Pixel based</a:t>
          </a:r>
        </a:p>
      </dsp:txBody>
      <dsp:txXfrm>
        <a:off x="0" y="944743"/>
        <a:ext cx="5098256" cy="2041200"/>
      </dsp:txXfrm>
    </dsp:sp>
    <dsp:sp modelId="{43CE0398-018D-4D2F-A271-9A3A8A7D572A}">
      <dsp:nvSpPr>
        <dsp:cNvPr id="0" name=""/>
        <dsp:cNvSpPr/>
      </dsp:nvSpPr>
      <dsp:spPr>
        <a:xfrm>
          <a:off x="254912" y="546223"/>
          <a:ext cx="3568779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Collision tests</a:t>
          </a:r>
        </a:p>
      </dsp:txBody>
      <dsp:txXfrm>
        <a:off x="293820" y="585131"/>
        <a:ext cx="3490963" cy="719224"/>
      </dsp:txXfrm>
    </dsp:sp>
    <dsp:sp modelId="{B5ABC5CE-E8C3-4B5F-9835-CE3D2145FA8D}">
      <dsp:nvSpPr>
        <dsp:cNvPr id="0" name=""/>
        <dsp:cNvSpPr/>
      </dsp:nvSpPr>
      <dsp:spPr>
        <a:xfrm>
          <a:off x="0" y="3530263"/>
          <a:ext cx="5098256" cy="1573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562356" rIns="395681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/>
            <a:t>Exhaustive comparison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Optimizations</a:t>
          </a:r>
        </a:p>
      </dsp:txBody>
      <dsp:txXfrm>
        <a:off x="0" y="3530263"/>
        <a:ext cx="5098256" cy="1573424"/>
      </dsp:txXfrm>
    </dsp:sp>
    <dsp:sp modelId="{6EFD5643-22E0-4565-A22B-9E53F4A59F8A}">
      <dsp:nvSpPr>
        <dsp:cNvPr id="0" name=""/>
        <dsp:cNvSpPr/>
      </dsp:nvSpPr>
      <dsp:spPr>
        <a:xfrm>
          <a:off x="254912" y="3131743"/>
          <a:ext cx="3568779" cy="79704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Iterating on </a:t>
          </a:r>
          <a:r>
            <a:rPr lang="en-US" sz="2700" kern="1200" dirty="0" err="1"/>
            <a:t>collidables</a:t>
          </a:r>
          <a:endParaRPr lang="en-US" sz="2700" kern="1200" dirty="0"/>
        </a:p>
      </dsp:txBody>
      <dsp:txXfrm>
        <a:off x="293820" y="3170651"/>
        <a:ext cx="3490963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DFBEA-2342-49FE-BC88-C092C143E4E9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6992-56FC-4B15-A1AB-F8051D2D9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4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6992-56FC-4B15-A1AB-F8051D2D90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  <a:p>
            <a:r>
              <a:rPr lang="en-US" dirty="0"/>
              <a:t>https://www.toptal.com/game/video-game-physics-part-ii-collision-detection-for-solid-objects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6992-56FC-4B15-A1AB-F8051D2D90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34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</a:t>
            </a:r>
          </a:p>
          <a:p>
            <a:r>
              <a:rPr lang="en-US" dirty="0"/>
              <a:t>https://opendsa-server.cs.vt.edu/ODSA/Books/CS3/html/PRquadtree.html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6992-56FC-4B15-A1AB-F8051D2D908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6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5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9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7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0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effreythompson.org/collision-detection/rect-rect.ph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revious-versions/windows/xna/dd254804(v%3dxnagamestudio.41)" TargetMode="External"/><Relationship Id="rId2" Type="http://schemas.openxmlformats.org/officeDocument/2006/relationships/hyperlink" Target="https://docs.microsoft.com/en-us/previous-versions/windows/xna/bb464123(v%3dxnagamestudio.41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onogame.net/api/Microsoft.Xna.Framework.Rectangle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game.net/documentation/?page=ap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1714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89216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2D Collision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5225240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CSE 3902</a:t>
            </a:r>
          </a:p>
          <a:p>
            <a:r>
              <a:rPr lang="en-US" dirty="0">
                <a:solidFill>
                  <a:srgbClr val="FFFFFF"/>
                </a:solidFill>
              </a:rPr>
              <a:t>By: Matt </a:t>
            </a:r>
            <a:r>
              <a:rPr lang="en-US" dirty="0" err="1" smtClean="0">
                <a:solidFill>
                  <a:srgbClr val="FFFFFF"/>
                </a:solidFill>
              </a:rPr>
              <a:t>Boggus</a:t>
            </a:r>
            <a:r>
              <a:rPr lang="en-US" dirty="0" smtClean="0">
                <a:solidFill>
                  <a:srgbClr val="FFFFFF"/>
                </a:solidFill>
              </a:rPr>
              <a:t> (additions by Neil Kirby)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108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Square-square top-bottom side collision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033E67-B063-9B29-0472-4D4C5403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150" y="1871663"/>
            <a:ext cx="5010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9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Rectangle collision?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68E315-5C49-7B85-5D28-8001B3696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962" y="1905000"/>
            <a:ext cx="4962525" cy="3905250"/>
          </a:xfrm>
        </p:spPr>
      </p:pic>
    </p:spTree>
    <p:extLst>
      <p:ext uri="{BB962C8B-B14F-4D97-AF65-F5344CB8AC3E}">
        <p14:creationId xmlns:p14="http://schemas.microsoft.com/office/powerpoint/2010/main" val="18084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711440" cy="1450757"/>
          </a:xfrm>
        </p:spPr>
        <p:txBody>
          <a:bodyPr/>
          <a:lstStyle/>
          <a:p>
            <a:r>
              <a:rPr lang="en-US" dirty="0"/>
              <a:t>(Axis-aligned) Rectangle testing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36531"/>
            <a:ext cx="7499350" cy="402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8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testing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16053D-8D4C-3EF0-CFF0-3995DF8B3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25051"/>
            <a:ext cx="7543800" cy="366514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DA6F-22E1-7DC2-F0D2-FE12D41DDC6B}"/>
              </a:ext>
            </a:extLst>
          </p:cNvPr>
          <p:cNvSpPr txBox="1"/>
          <p:nvPr/>
        </p:nvSpPr>
        <p:spPr>
          <a:xfrm>
            <a:off x="114300" y="6417507"/>
            <a:ext cx="891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your own, compare to complexity of example on </a:t>
            </a:r>
            <a:r>
              <a:rPr lang="en-US" sz="1400" dirty="0">
                <a:hlinkClick r:id="rId3"/>
              </a:rPr>
              <a:t>http://jeffreythompson.org/collision-detection/rect-rect.php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866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Rectangle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two Rectangles </a:t>
            </a:r>
            <a:r>
              <a:rPr lang="en-US" dirty="0" err="1"/>
              <a:t>rectangleA</a:t>
            </a:r>
            <a:r>
              <a:rPr lang="en-US" dirty="0"/>
              <a:t> and </a:t>
            </a:r>
            <a:r>
              <a:rPr lang="en-US" dirty="0" err="1"/>
              <a:t>rectangleB</a:t>
            </a:r>
            <a:endParaRPr lang="en-US" dirty="0"/>
          </a:p>
          <a:p>
            <a:r>
              <a:rPr lang="en-US" dirty="0" err="1" smtClean="0">
                <a:hlinkClick r:id="rId2"/>
              </a:rPr>
              <a:t>Rectangle.Intersects</a:t>
            </a:r>
            <a:r>
              <a:rPr lang="en-US" dirty="0" smtClean="0">
                <a:hlinkClick r:id="rId2"/>
              </a:rPr>
              <a:t>(Rectangle</a:t>
            </a:r>
            <a:r>
              <a:rPr lang="en-US" dirty="0">
                <a:hlinkClick r:id="rId2"/>
              </a:rPr>
              <a:t>)</a:t>
            </a:r>
            <a:endParaRPr lang="en-US" dirty="0"/>
          </a:p>
          <a:p>
            <a:pPr lvl="1"/>
            <a:r>
              <a:rPr lang="en-US" dirty="0"/>
              <a:t>Returns true if the rectangles are intersecting, otherwise false</a:t>
            </a:r>
          </a:p>
          <a:p>
            <a:pPr lvl="1"/>
            <a:r>
              <a:rPr lang="en-US" dirty="0"/>
              <a:t>Example call: </a:t>
            </a:r>
            <a:r>
              <a:rPr lang="en-US" dirty="0" err="1"/>
              <a:t>rectangleA.Intersects</a:t>
            </a:r>
            <a:r>
              <a:rPr lang="en-US" dirty="0"/>
              <a:t>(</a:t>
            </a:r>
            <a:r>
              <a:rPr lang="en-US" dirty="0" err="1"/>
              <a:t>rectangleB</a:t>
            </a:r>
            <a:r>
              <a:rPr lang="en-US" dirty="0"/>
              <a:t>);</a:t>
            </a:r>
          </a:p>
          <a:p>
            <a:r>
              <a:rPr lang="en-US" dirty="0" err="1">
                <a:hlinkClick r:id="rId3"/>
              </a:rPr>
              <a:t>Rectangle.Intersect</a:t>
            </a:r>
            <a:r>
              <a:rPr lang="en-US" dirty="0">
                <a:hlinkClick r:id="rId3"/>
              </a:rPr>
              <a:t> Method (Rectangle, Rectangle)</a:t>
            </a:r>
            <a:endParaRPr lang="en-US" dirty="0"/>
          </a:p>
          <a:p>
            <a:pPr lvl="1"/>
            <a:r>
              <a:rPr lang="en-US" dirty="0"/>
              <a:t>Returns the area where the two rectangles overlap, an empty rectangle if there is no overlap</a:t>
            </a:r>
          </a:p>
          <a:p>
            <a:pPr lvl="1"/>
            <a:r>
              <a:rPr lang="en-US" dirty="0"/>
              <a:t>Example call: </a:t>
            </a:r>
            <a:r>
              <a:rPr lang="en-US" dirty="0" err="1"/>
              <a:t>Rectangle.Intersect</a:t>
            </a:r>
            <a:r>
              <a:rPr lang="en-US" dirty="0"/>
              <a:t>(</a:t>
            </a:r>
            <a:r>
              <a:rPr lang="en-US" dirty="0" err="1"/>
              <a:t>rectangleA,rectangleB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 err="1">
                <a:hlinkClick r:id="rId4"/>
              </a:rPr>
              <a:t>MonoGame</a:t>
            </a:r>
            <a:r>
              <a:rPr lang="en-US" dirty="0">
                <a:hlinkClick r:id="rId4"/>
              </a:rPr>
              <a:t> Rectangle reference page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99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XNA documentation in no longer supported by Microsoft</a:t>
            </a:r>
          </a:p>
          <a:p>
            <a:pPr lvl="1"/>
            <a:r>
              <a:rPr lang="en-US" dirty="0"/>
              <a:t>Internal on-page links often fail</a:t>
            </a:r>
          </a:p>
          <a:p>
            <a:pPr lvl="1"/>
            <a:r>
              <a:rPr lang="en-US" dirty="0"/>
              <a:t>Left side </a:t>
            </a:r>
            <a:r>
              <a:rPr lang="en-US" dirty="0" err="1"/>
              <a:t>nav</a:t>
            </a:r>
            <a:r>
              <a:rPr lang="en-US" dirty="0"/>
              <a:t> usually works</a:t>
            </a:r>
          </a:p>
          <a:p>
            <a:r>
              <a:rPr lang="en-US" dirty="0" err="1"/>
              <a:t>Monogame</a:t>
            </a:r>
            <a:r>
              <a:rPr lang="en-US" dirty="0"/>
              <a:t> documentation is still present</a:t>
            </a:r>
          </a:p>
          <a:p>
            <a:pPr lvl="1"/>
            <a:r>
              <a:rPr lang="en-US" dirty="0">
                <a:hlinkClick r:id="rId2"/>
              </a:rPr>
              <a:t>http://www.monogame.net/documentation/?page=api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Intersect left-right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918" y="1846263"/>
            <a:ext cx="5108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10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>
            <a:normAutofit/>
          </a:bodyPr>
          <a:lstStyle/>
          <a:p>
            <a:r>
              <a:rPr lang="en-US" dirty="0"/>
              <a:t>Rectangle Intersect top-bottom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9918" y="1846263"/>
            <a:ext cx="5108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956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AE5C-C8F6-5797-DEC5-665201D7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Velocity vectors as another tool for side determination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365EBB-B918-62A5-2060-EEA481B65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1" y="2084381"/>
            <a:ext cx="4953000" cy="3569369"/>
          </a:xfrm>
        </p:spPr>
      </p:pic>
    </p:spTree>
    <p:extLst>
      <p:ext uri="{BB962C8B-B14F-4D97-AF65-F5344CB8AC3E}">
        <p14:creationId xmlns:p14="http://schemas.microsoft.com/office/powerpoint/2010/main" val="366274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A4704-C9B8-4F69-985A-55395427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Bounds checking, position vs.</a:t>
            </a:r>
            <a:br>
              <a:rPr lang="en-US" dirty="0"/>
            </a:br>
            <a:r>
              <a:rPr lang="en-US" dirty="0"/>
              <a:t>environment min and max values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97EEF9D-8D4C-4D85-9032-98FFA977D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534" y="1846263"/>
            <a:ext cx="6707382" cy="4022725"/>
          </a:xfrm>
        </p:spPr>
      </p:pic>
    </p:spTree>
    <p:extLst>
      <p:ext uri="{BB962C8B-B14F-4D97-AF65-F5344CB8AC3E}">
        <p14:creationId xmlns:p14="http://schemas.microsoft.com/office/powerpoint/2010/main" val="20942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081F-6909-2FA2-66BD-B415ACC1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Underlying assumption about speed of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3AC2-A8E2-F213-B838-6326CEF3F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Live example in class</a:t>
            </a:r>
          </a:p>
        </p:txBody>
      </p:sp>
    </p:spTree>
    <p:extLst>
      <p:ext uri="{BB962C8B-B14F-4D97-AF65-F5344CB8AC3E}">
        <p14:creationId xmlns:p14="http://schemas.microsoft.com/office/powerpoint/2010/main" val="186671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A4704-C9B8-4F69-985A-55395427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Bounds checking, position vs.</a:t>
            </a:r>
            <a:br>
              <a:rPr lang="en-US" dirty="0"/>
            </a:br>
            <a:r>
              <a:rPr lang="en-US" dirty="0"/>
              <a:t>environment min and max values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7E155A92-3966-45F1-B7A0-21D3685B6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25" y="1847850"/>
            <a:ext cx="67056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1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EE6F-EE87-4E20-B63A-B8A163A5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reuse rectangle logic</a:t>
            </a:r>
          </a:p>
        </p:txBody>
      </p:sp>
      <p:pic>
        <p:nvPicPr>
          <p:cNvPr id="10" name="Content Placeholder 9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F79EA5B5-0F05-4B18-AC13-18BB229D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37" y="1914525"/>
            <a:ext cx="58959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5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691-A554-44CB-B04C-6E95CE4D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reuse rectangle logic</a:t>
            </a:r>
          </a:p>
        </p:txBody>
      </p:sp>
      <p:pic>
        <p:nvPicPr>
          <p:cNvPr id="5" name="Content Placeholder 4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D797B20A-E9E0-4DBC-A7E8-D3FED272B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37" y="1914525"/>
            <a:ext cx="5895975" cy="3886200"/>
          </a:xfrm>
        </p:spPr>
      </p:pic>
    </p:spTree>
    <p:extLst>
      <p:ext uri="{BB962C8B-B14F-4D97-AF65-F5344CB8AC3E}">
        <p14:creationId xmlns:p14="http://schemas.microsoft.com/office/powerpoint/2010/main" val="87595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Pixel-pixel collision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2045433"/>
            <a:ext cx="4800600" cy="38219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loops:</a:t>
            </a:r>
          </a:p>
          <a:p>
            <a:r>
              <a:rPr lang="en-US" dirty="0"/>
              <a:t>   Foreach (x pixel coordinate){</a:t>
            </a:r>
          </a:p>
          <a:p>
            <a:r>
              <a:rPr lang="en-US" dirty="0"/>
              <a:t>      Foreach (y pixel coordinate){</a:t>
            </a:r>
          </a:p>
          <a:p>
            <a:r>
              <a:rPr lang="en-US" dirty="0"/>
              <a:t>          /* Are there multiple sprites with a non-</a:t>
            </a:r>
          </a:p>
          <a:p>
            <a:r>
              <a:rPr lang="en-US" dirty="0"/>
              <a:t>               transparent color at (</a:t>
            </a:r>
            <a:r>
              <a:rPr lang="en-US" dirty="0" err="1"/>
              <a:t>x,y</a:t>
            </a:r>
            <a:r>
              <a:rPr lang="en-US" dirty="0"/>
              <a:t>) */</a:t>
            </a:r>
          </a:p>
          <a:p>
            <a:r>
              <a:rPr lang="en-US" dirty="0"/>
              <a:t> }}</a:t>
            </a:r>
          </a:p>
          <a:p>
            <a:endParaRPr lang="en-US" dirty="0"/>
          </a:p>
          <a:p>
            <a:r>
              <a:rPr lang="en-US" dirty="0"/>
              <a:t>As bitwise operations</a:t>
            </a:r>
          </a:p>
          <a:p>
            <a:pPr lvl="1"/>
            <a:r>
              <a:rPr lang="en-US" dirty="0"/>
              <a:t>(XOR == 1)</a:t>
            </a:r>
          </a:p>
          <a:p>
            <a:pPr lvl="2"/>
            <a:r>
              <a:rPr lang="en-US" dirty="0"/>
              <a:t>Not intersecting</a:t>
            </a:r>
          </a:p>
          <a:p>
            <a:pPr lvl="1"/>
            <a:r>
              <a:rPr lang="en-US" dirty="0"/>
              <a:t>(XOR == 0) AND (OR == 1)</a:t>
            </a:r>
          </a:p>
          <a:p>
            <a:pPr lvl="2"/>
            <a:r>
              <a:rPr lang="en-US" dirty="0"/>
              <a:t>Intersecting</a:t>
            </a:r>
          </a:p>
        </p:txBody>
      </p:sp>
      <p:pic>
        <p:nvPicPr>
          <p:cNvPr id="8" name="Picture 2" descr="http://upload.wikimedia.org/wikipedia/en/7/7c/Blit_dot.g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57400"/>
            <a:ext cx="2095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38800" y="5398394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Raster graphic sprites (left) and masks (right)</a:t>
            </a:r>
          </a:p>
        </p:txBody>
      </p:sp>
    </p:spTree>
    <p:extLst>
      <p:ext uri="{BB962C8B-B14F-4D97-AF65-F5344CB8AC3E}">
        <p14:creationId xmlns:p14="http://schemas.microsoft.com/office/powerpoint/2010/main" val="1080535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6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9" name="Straight Connector 40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314" y="639097"/>
            <a:ext cx="4871885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Iterating on </a:t>
            </a:r>
            <a:r>
              <a:rPr lang="en-US" dirty="0" err="1"/>
              <a:t>collidables</a:t>
            </a:r>
            <a:endParaRPr lang="en-US" dirty="0"/>
          </a:p>
        </p:txBody>
      </p:sp>
      <p:pic>
        <p:nvPicPr>
          <p:cNvPr id="51" name="Picture 32">
            <a:extLst>
              <a:ext uri="{FF2B5EF4-FFF2-40B4-BE49-F238E27FC236}">
                <a16:creationId xmlns:a16="http://schemas.microsoft.com/office/drawing/2014/main" id="{694446C2-B51A-1C33-18F0-F4976DF1C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30" r="28450" b="2"/>
          <a:stretch/>
        </p:blipFill>
        <p:spPr>
          <a:xfrm>
            <a:off x="20" y="10"/>
            <a:ext cx="3476465" cy="6857989"/>
          </a:xfrm>
          <a:prstGeom prst="rect">
            <a:avLst/>
          </a:prstGeom>
        </p:spPr>
      </p:pic>
      <p:cxnSp>
        <p:nvCxnSpPr>
          <p:cNvPr id="52" name="Straight Connector 4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comparison:</a:t>
            </a:r>
            <a:br>
              <a:rPr lang="en-US" dirty="0"/>
            </a:br>
            <a:r>
              <a:rPr lang="en-US" dirty="0"/>
              <a:t>first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 err="1"/>
              <a:t>gameObjectList</a:t>
            </a:r>
            <a:r>
              <a:rPr lang="en-US" dirty="0"/>
              <a:t>(length n),</a:t>
            </a:r>
          </a:p>
          <a:p>
            <a:endParaRPr lang="en-US" dirty="0"/>
          </a:p>
          <a:p>
            <a:r>
              <a:rPr lang="en-US" dirty="0"/>
              <a:t>for(int i = 0; i &lt; n; i++)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for(int j = 0; j &lt; n; </a:t>
            </a:r>
            <a:r>
              <a:rPr lang="en-US" dirty="0" err="1"/>
              <a:t>j++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// test </a:t>
            </a:r>
            <a:r>
              <a:rPr lang="en-US" dirty="0" err="1"/>
              <a:t>gameObjectList</a:t>
            </a:r>
            <a:r>
              <a:rPr lang="en-US" dirty="0"/>
              <a:t>[i] against </a:t>
            </a:r>
            <a:r>
              <a:rPr lang="en-US" dirty="0" err="1"/>
              <a:t>gameObjectList</a:t>
            </a:r>
            <a:r>
              <a:rPr lang="en-US" dirty="0"/>
              <a:t>[j]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30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comparison:</a:t>
            </a:r>
            <a:br>
              <a:rPr lang="en-US" dirty="0"/>
            </a:br>
            <a:r>
              <a:rPr lang="en-US" dirty="0"/>
              <a:t>avoiding duplicate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</a:t>
            </a:r>
            <a:r>
              <a:rPr lang="en-US" sz="2400" dirty="0" err="1"/>
              <a:t>gameObjectList</a:t>
            </a:r>
            <a:r>
              <a:rPr lang="en-US" sz="2400" dirty="0"/>
              <a:t>(length n), test:</a:t>
            </a:r>
          </a:p>
          <a:p>
            <a:endParaRPr lang="en-US" dirty="0"/>
          </a:p>
          <a:p>
            <a:pPr lvl="1"/>
            <a:r>
              <a:rPr lang="en-US" dirty="0" err="1"/>
              <a:t>gameObjectList</a:t>
            </a:r>
            <a:r>
              <a:rPr lang="en-US" dirty="0"/>
              <a:t>[0] vs. </a:t>
            </a:r>
            <a:r>
              <a:rPr lang="en-US" dirty="0" err="1"/>
              <a:t>gameObjectList</a:t>
            </a:r>
            <a:r>
              <a:rPr lang="en-US" dirty="0"/>
              <a:t>[1] through [n-1]</a:t>
            </a:r>
          </a:p>
          <a:p>
            <a:pPr lvl="1"/>
            <a:r>
              <a:rPr lang="en-US" dirty="0" err="1"/>
              <a:t>gameObjectList</a:t>
            </a:r>
            <a:r>
              <a:rPr lang="en-US" dirty="0"/>
              <a:t>[1] vs. </a:t>
            </a:r>
            <a:r>
              <a:rPr lang="en-US" dirty="0" err="1"/>
              <a:t>gameObjectList</a:t>
            </a:r>
            <a:r>
              <a:rPr lang="en-US" dirty="0"/>
              <a:t>[2] through [n-1]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 err="1"/>
              <a:t>gameObjectList</a:t>
            </a:r>
            <a:r>
              <a:rPr lang="en-US" dirty="0"/>
              <a:t>[n-2] vs. </a:t>
            </a:r>
            <a:r>
              <a:rPr lang="en-US" dirty="0" err="1"/>
              <a:t>gameObjectList</a:t>
            </a:r>
            <a:r>
              <a:rPr lang="en-US" dirty="0"/>
              <a:t>[n-1]</a:t>
            </a:r>
          </a:p>
        </p:txBody>
      </p:sp>
    </p:spTree>
    <p:extLst>
      <p:ext uri="{BB962C8B-B14F-4D97-AF65-F5344CB8AC3E}">
        <p14:creationId xmlns:p14="http://schemas.microsoft.com/office/powerpoint/2010/main" val="411422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comparison:</a:t>
            </a:r>
            <a:br>
              <a:rPr lang="en-US" dirty="0"/>
            </a:br>
            <a:r>
              <a:rPr lang="en-US" dirty="0"/>
              <a:t>more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845734"/>
            <a:ext cx="8153400" cy="4174066"/>
          </a:xfrm>
        </p:spPr>
        <p:txBody>
          <a:bodyPr>
            <a:normAutofit/>
          </a:bodyPr>
          <a:lstStyle/>
          <a:p>
            <a:r>
              <a:rPr lang="en-US" sz="2400" dirty="0"/>
              <a:t>Given </a:t>
            </a:r>
            <a:r>
              <a:rPr lang="en-US" sz="2400" dirty="0" err="1"/>
              <a:t>enemyList</a:t>
            </a:r>
            <a:r>
              <a:rPr lang="en-US" sz="2400" dirty="0"/>
              <a:t> (length n), </a:t>
            </a:r>
            <a:r>
              <a:rPr lang="en-US" sz="2400" dirty="0" err="1"/>
              <a:t>blockList</a:t>
            </a:r>
            <a:r>
              <a:rPr lang="en-US" sz="2400" dirty="0"/>
              <a:t> (length m), consider cases: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Skip cases when (i == j),</a:t>
            </a:r>
          </a:p>
          <a:p>
            <a:pPr lvl="1"/>
            <a:r>
              <a:rPr lang="en-US" dirty="0" err="1"/>
              <a:t>enemyList</a:t>
            </a:r>
            <a:r>
              <a:rPr lang="en-US" dirty="0"/>
              <a:t>[0] vs. </a:t>
            </a:r>
            <a:r>
              <a:rPr lang="en-US" dirty="0" err="1"/>
              <a:t>enemyList</a:t>
            </a:r>
            <a:r>
              <a:rPr lang="en-US" dirty="0"/>
              <a:t>[1] through [n-1]</a:t>
            </a:r>
          </a:p>
          <a:p>
            <a:pPr lvl="1"/>
            <a:r>
              <a:rPr lang="en-US" dirty="0" err="1"/>
              <a:t>enemyList</a:t>
            </a:r>
            <a:r>
              <a:rPr lang="en-US" dirty="0"/>
              <a:t>[1] vs. </a:t>
            </a:r>
            <a:r>
              <a:rPr lang="en-US" dirty="0" err="1"/>
              <a:t>enemyList</a:t>
            </a:r>
            <a:r>
              <a:rPr lang="en-US" dirty="0"/>
              <a:t>[0] and </a:t>
            </a:r>
            <a:r>
              <a:rPr lang="en-US" dirty="0" err="1"/>
              <a:t>enemyList</a:t>
            </a:r>
            <a:r>
              <a:rPr lang="en-US" dirty="0"/>
              <a:t>[2] through [n-1]</a:t>
            </a:r>
          </a:p>
          <a:p>
            <a:pPr lvl="1"/>
            <a:r>
              <a:rPr lang="en-US" dirty="0" err="1"/>
              <a:t>enemyList</a:t>
            </a:r>
            <a:r>
              <a:rPr lang="en-US" dirty="0"/>
              <a:t>[2] vs. </a:t>
            </a:r>
            <a:r>
              <a:rPr lang="en-US" dirty="0" err="1"/>
              <a:t>enemyList</a:t>
            </a:r>
            <a:r>
              <a:rPr lang="en-US" dirty="0"/>
              <a:t>[0], </a:t>
            </a:r>
            <a:r>
              <a:rPr lang="en-US" dirty="0" err="1"/>
              <a:t>enemyList</a:t>
            </a:r>
            <a:r>
              <a:rPr lang="en-US" dirty="0"/>
              <a:t>[1], and </a:t>
            </a:r>
            <a:r>
              <a:rPr lang="en-US" dirty="0" err="1"/>
              <a:t>enemyList</a:t>
            </a:r>
            <a:r>
              <a:rPr lang="en-US" dirty="0"/>
              <a:t>[3] through [n-1]</a:t>
            </a:r>
          </a:p>
          <a:p>
            <a:pPr lvl="1"/>
            <a:r>
              <a:rPr lang="en-US" dirty="0"/>
              <a:t>…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blockList</a:t>
            </a:r>
            <a:r>
              <a:rPr lang="en-US" dirty="0"/>
              <a:t>[0] vs. </a:t>
            </a:r>
            <a:r>
              <a:rPr lang="en-US" dirty="0" err="1"/>
              <a:t>blockList</a:t>
            </a:r>
            <a:r>
              <a:rPr lang="en-US" dirty="0"/>
              <a:t>[1] through [m-1]</a:t>
            </a:r>
          </a:p>
          <a:p>
            <a:pPr lvl="1"/>
            <a:r>
              <a:rPr lang="en-US" dirty="0"/>
              <a:t>…</a:t>
            </a:r>
          </a:p>
          <a:p>
            <a:pPr marL="384048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19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</a:t>
            </a:r>
            <a:br>
              <a:rPr lang="en-US" dirty="0"/>
            </a:br>
            <a:r>
              <a:rPr lang="en-US" dirty="0"/>
              <a:t>Static and Dynamic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Non-moving, or static, objects only need to be compared against dynamics, not other static objects</a:t>
            </a:r>
          </a:p>
          <a:p>
            <a:endParaRPr lang="en-US" sz="2800" dirty="0"/>
          </a:p>
          <a:p>
            <a:r>
              <a:rPr lang="en-US" sz="2800" dirty="0"/>
              <a:t>foreach dynamic object, test against</a:t>
            </a:r>
          </a:p>
          <a:p>
            <a:pPr lvl="1"/>
            <a:r>
              <a:rPr lang="en-US" sz="2400" dirty="0"/>
              <a:t>all static objects</a:t>
            </a:r>
          </a:p>
          <a:p>
            <a:pPr lvl="1"/>
            <a:r>
              <a:rPr lang="en-US" sz="2400" dirty="0"/>
              <a:t>all other dynamic objects, avoiding duplicate tests</a:t>
            </a:r>
          </a:p>
        </p:txBody>
      </p:sp>
    </p:spTree>
    <p:extLst>
      <p:ext uri="{BB962C8B-B14F-4D97-AF65-F5344CB8AC3E}">
        <p14:creationId xmlns:p14="http://schemas.microsoft.com/office/powerpoint/2010/main" val="848132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F4E5-3C88-43B2-8F1C-7374181C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Optimization: sort and sweep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BF3977-52F0-4BDA-8ECD-B70875C8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54" y="1846263"/>
            <a:ext cx="6704541" cy="4022725"/>
          </a:xfrm>
        </p:spPr>
      </p:pic>
    </p:spTree>
    <p:extLst>
      <p:ext uri="{BB962C8B-B14F-4D97-AF65-F5344CB8AC3E}">
        <p14:creationId xmlns:p14="http://schemas.microsoft.com/office/powerpoint/2010/main" val="250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AE826-416F-8F96-92BA-90D12975A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25196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051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3DC8-47DE-4637-8EAF-D6B914BD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data structure: quadtrees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A67B71A-AE77-4D8B-A679-B1421BEBC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985873"/>
            <a:ext cx="7543800" cy="3743504"/>
          </a:xfrm>
        </p:spPr>
      </p:pic>
    </p:spTree>
    <p:extLst>
      <p:ext uri="{BB962C8B-B14F-4D97-AF65-F5344CB8AC3E}">
        <p14:creationId xmlns:p14="http://schemas.microsoft.com/office/powerpoint/2010/main" val="147656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D4D6-F392-B409-8E98-3D65B73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that sword…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F2C1-742B-3421-ECF5-6CA50A0C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67" y="1941094"/>
            <a:ext cx="5191627" cy="3864227"/>
          </a:xfrm>
        </p:spPr>
        <p:txBody>
          <a:bodyPr>
            <a:normAutofit/>
          </a:bodyPr>
          <a:lstStyle/>
          <a:p>
            <a:r>
              <a:rPr lang="en-US" sz="3200" dirty="0"/>
              <a:t>Make the sword (green) a separate object that collides independently of Link (blue)</a:t>
            </a:r>
          </a:p>
          <a:p>
            <a:r>
              <a:rPr lang="en-US" sz="3200" dirty="0"/>
              <a:t>Combining their bounding boxes (orange) creates false collisions (red)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FA98E-C6B5-BAAA-7661-E57D4D9A5F97}"/>
              </a:ext>
            </a:extLst>
          </p:cNvPr>
          <p:cNvSpPr/>
          <p:nvPr/>
        </p:nvSpPr>
        <p:spPr>
          <a:xfrm>
            <a:off x="6032834" y="2538664"/>
            <a:ext cx="1391653" cy="6858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E688B2-6554-ABD8-4C2B-7F88C9755F1C}"/>
              </a:ext>
            </a:extLst>
          </p:cNvPr>
          <p:cNvSpPr/>
          <p:nvPr/>
        </p:nvSpPr>
        <p:spPr>
          <a:xfrm>
            <a:off x="7315200" y="2057400"/>
            <a:ext cx="762000" cy="5334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213FCB-29BE-B705-33C6-AA44469E1F5A}"/>
              </a:ext>
            </a:extLst>
          </p:cNvPr>
          <p:cNvSpPr/>
          <p:nvPr/>
        </p:nvSpPr>
        <p:spPr>
          <a:xfrm>
            <a:off x="6042861" y="2538664"/>
            <a:ext cx="838200" cy="685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3DE84-70F1-8EAE-BDC4-F474EDEFCE05}"/>
              </a:ext>
            </a:extLst>
          </p:cNvPr>
          <p:cNvSpPr/>
          <p:nvPr/>
        </p:nvSpPr>
        <p:spPr>
          <a:xfrm>
            <a:off x="6891087" y="2831432"/>
            <a:ext cx="533400" cy="152400"/>
          </a:xfrm>
          <a:prstGeom prst="rect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097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B968-59D6-1F88-126A-C10F75373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Mario Optional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7C1F-7985-7425-EAB0-DB2E728D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1905000"/>
            <a:ext cx="8229600" cy="3611563"/>
          </a:xfrm>
        </p:spPr>
        <p:txBody>
          <a:bodyPr>
            <a:noAutofit/>
          </a:bodyPr>
          <a:lstStyle/>
          <a:p>
            <a:r>
              <a:rPr lang="en-US" sz="2800" dirty="0"/>
              <a:t>Consider a set of lists that hold blocks that are all in the same column</a:t>
            </a:r>
          </a:p>
          <a:p>
            <a:r>
              <a:rPr lang="en-US" sz="2800" dirty="0"/>
              <a:t>Access the correct list based on X position transformed from pixel space into column space</a:t>
            </a:r>
          </a:p>
          <a:p>
            <a:r>
              <a:rPr lang="en-US" sz="2800" dirty="0"/>
              <a:t>Any moving object collides with blocks in the object’s column and the two neighboring columns</a:t>
            </a:r>
            <a:r>
              <a:rPr lang="en-US" sz="2800" i="1" dirty="0"/>
              <a:t> and no other columns</a:t>
            </a:r>
          </a:p>
          <a:p>
            <a:r>
              <a:rPr lang="en-US" sz="2800" dirty="0"/>
              <a:t>Assumes moving object is not wider than a column</a:t>
            </a:r>
          </a:p>
        </p:txBody>
      </p:sp>
    </p:spTree>
    <p:extLst>
      <p:ext uri="{BB962C8B-B14F-4D97-AF65-F5344CB8AC3E}">
        <p14:creationId xmlns:p14="http://schemas.microsoft.com/office/powerpoint/2010/main" val="11580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93A-9F18-1F81-8FB3-987E6687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there a similar optimization for Link?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82A2-273F-62EB-B4E8-D5DBBD1C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likely is it that Link interacts with things that are not in the same room?</a:t>
            </a:r>
          </a:p>
        </p:txBody>
      </p:sp>
    </p:spTree>
    <p:extLst>
      <p:ext uri="{BB962C8B-B14F-4D97-AF65-F5344CB8AC3E}">
        <p14:creationId xmlns:p14="http://schemas.microsoft.com/office/powerpoint/2010/main" val="317931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67315" y="639097"/>
            <a:ext cx="4689988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Collision detection tests</a:t>
            </a:r>
          </a:p>
        </p:txBody>
      </p:sp>
      <p:pic>
        <p:nvPicPr>
          <p:cNvPr id="7" name="Picture 6" descr="Pipette filling tray with sample">
            <a:extLst>
              <a:ext uri="{FF2B5EF4-FFF2-40B4-BE49-F238E27FC236}">
                <a16:creationId xmlns:a16="http://schemas.microsoft.com/office/drawing/2014/main" id="{A7F42D28-33AF-01D6-FD96-CB7717F94B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6" r="43416" b="-1"/>
          <a:stretch/>
        </p:blipFill>
        <p:spPr>
          <a:xfrm>
            <a:off x="20" y="10"/>
            <a:ext cx="347646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434340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61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7211A-8B35-4C73-97DA-DB6855C1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/>
          <a:lstStyle/>
          <a:p>
            <a:r>
              <a:rPr lang="en-US" dirty="0"/>
              <a:t>Distance check (point vs. sprite)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2339EB45-9E8E-4D4C-A3F5-94BA60BAB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25" y="2324100"/>
            <a:ext cx="6705600" cy="3067050"/>
          </a:xfrm>
        </p:spPr>
      </p:pic>
    </p:spTree>
    <p:extLst>
      <p:ext uri="{BB962C8B-B14F-4D97-AF65-F5344CB8AC3E}">
        <p14:creationId xmlns:p14="http://schemas.microsoft.com/office/powerpoint/2010/main" val="334085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7211A-8B35-4C73-97DA-DB6855C1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1450757"/>
          </a:xfrm>
        </p:spPr>
        <p:txBody>
          <a:bodyPr/>
          <a:lstStyle/>
          <a:p>
            <a:r>
              <a:rPr lang="en-US" dirty="0"/>
              <a:t>Distance check (point vs. circle)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D83F644-1A3D-66DF-23B2-588DEEA3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0" y="1857375"/>
            <a:ext cx="6115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3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(Axis aligned)</a:t>
            </a:r>
            <a:br>
              <a:rPr lang="en-US" dirty="0"/>
            </a:br>
            <a:r>
              <a:rPr lang="en-US" dirty="0"/>
              <a:t>Square-square test</a:t>
            </a:r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325" y="2376689"/>
            <a:ext cx="3703638" cy="296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2A1BD-44FE-C4F2-BE7C-A1114B905B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5" y="2409794"/>
            <a:ext cx="3702050" cy="2895662"/>
          </a:xfrm>
        </p:spPr>
      </p:pic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53725204-6235-C5B8-522D-BC7EEBE164AB}"/>
              </a:ext>
            </a:extLst>
          </p:cNvPr>
          <p:cNvSpPr/>
          <p:nvPr/>
        </p:nvSpPr>
        <p:spPr>
          <a:xfrm>
            <a:off x="5791200" y="3352800"/>
            <a:ext cx="1129746" cy="914400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93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Square-square test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9141" y="1846263"/>
            <a:ext cx="5030167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63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28B7-9B91-929E-7A46-5C86D38C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Square-square left-right</a:t>
            </a:r>
            <a:br>
              <a:rPr lang="en-US" dirty="0"/>
            </a:br>
            <a:r>
              <a:rPr lang="en-US" dirty="0"/>
              <a:t>side collision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BD57E8-3F7E-09D5-C85E-5B4264F4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7" y="1924050"/>
            <a:ext cx="5019675" cy="3867150"/>
          </a:xfrm>
        </p:spPr>
      </p:pic>
    </p:spTree>
    <p:extLst>
      <p:ext uri="{BB962C8B-B14F-4D97-AF65-F5344CB8AC3E}">
        <p14:creationId xmlns:p14="http://schemas.microsoft.com/office/powerpoint/2010/main" val="16148333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472</TotalTime>
  <Words>663</Words>
  <Application>Microsoft Office PowerPoint</Application>
  <PresentationFormat>On-screen Show (4:3)</PresentationFormat>
  <Paragraphs>121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2D Collision Detection</vt:lpstr>
      <vt:lpstr>Underlying assumption about speed of sprites</vt:lpstr>
      <vt:lpstr>Outline</vt:lpstr>
      <vt:lpstr>Collision detection tests</vt:lpstr>
      <vt:lpstr>Distance check (point vs. sprite)</vt:lpstr>
      <vt:lpstr>Distance check (point vs. circle)</vt:lpstr>
      <vt:lpstr>(Axis aligned) Square-square test</vt:lpstr>
      <vt:lpstr>Square-square test</vt:lpstr>
      <vt:lpstr>Square-square left-right side collision</vt:lpstr>
      <vt:lpstr>Square-square top-bottom side collision</vt:lpstr>
      <vt:lpstr>Rectangle collision?</vt:lpstr>
      <vt:lpstr>(Axis-aligned) Rectangle testing</vt:lpstr>
      <vt:lpstr>Rectangle testing</vt:lpstr>
      <vt:lpstr>Useful Rectangle methods</vt:lpstr>
      <vt:lpstr>A word about documentation</vt:lpstr>
      <vt:lpstr>Rectangle Intersect left-right</vt:lpstr>
      <vt:lpstr>Rectangle Intersect top-bottom</vt:lpstr>
      <vt:lpstr>Velocity vectors as another tool for side determination</vt:lpstr>
      <vt:lpstr>Bounds checking, position vs. environment min and max values</vt:lpstr>
      <vt:lpstr>Bounds checking, position vs. environment min and max values</vt:lpstr>
      <vt:lpstr>Or reuse rectangle logic</vt:lpstr>
      <vt:lpstr>Or reuse rectangle logic</vt:lpstr>
      <vt:lpstr>Pixel-pixel collision detection</vt:lpstr>
      <vt:lpstr>Iterating on collidables</vt:lpstr>
      <vt:lpstr>Exhaustive comparison: first approach</vt:lpstr>
      <vt:lpstr>Exhaustive comparison: avoiding duplicate tests</vt:lpstr>
      <vt:lpstr>Exhaustive comparison: more considerations</vt:lpstr>
      <vt:lpstr>Optimization:  Static and Dynamic Categories</vt:lpstr>
      <vt:lpstr>Optimization: sort and sweep</vt:lpstr>
      <vt:lpstr>Optimization data structure: quadtrees</vt:lpstr>
      <vt:lpstr>About that sword…</vt:lpstr>
      <vt:lpstr>Mario Optional Optimization</vt:lpstr>
      <vt:lpstr>Is there a similar optimization for Link?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Collision Detection</dc:title>
  <dc:creator>boggus, matthew joseph</dc:creator>
  <cp:lastModifiedBy>Kirby, Neil</cp:lastModifiedBy>
  <cp:revision>32</cp:revision>
  <dcterms:created xsi:type="dcterms:W3CDTF">2006-08-16T00:00:00Z</dcterms:created>
  <dcterms:modified xsi:type="dcterms:W3CDTF">2023-10-04T17:07:11Z</dcterms:modified>
</cp:coreProperties>
</file>