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62" r:id="rId5"/>
    <p:sldId id="276" r:id="rId6"/>
    <p:sldId id="263" r:id="rId7"/>
    <p:sldId id="264" r:id="rId8"/>
    <p:sldId id="265" r:id="rId9"/>
    <p:sldId id="275" r:id="rId10"/>
    <p:sldId id="277" r:id="rId11"/>
    <p:sldId id="274" r:id="rId12"/>
    <p:sldId id="278" r:id="rId13"/>
    <p:sldId id="268" r:id="rId14"/>
    <p:sldId id="266" r:id="rId15"/>
    <p:sldId id="269" r:id="rId16"/>
    <p:sldId id="270" r:id="rId17"/>
    <p:sldId id="271" r:id="rId18"/>
    <p:sldId id="272" r:id="rId19"/>
    <p:sldId id="280" r:id="rId20"/>
    <p:sldId id="273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647B9-CAFF-417F-A460-6A39688526D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A5ACE-A496-4C13-97FE-0680E9706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2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A5ACE-A496-4C13-97FE-0680E97067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ogame.net/api/Microsoft.Xna.Framework.Matrix.html" TargetMode="External"/><Relationship Id="rId2" Type="http://schemas.openxmlformats.org/officeDocument/2006/relationships/hyperlink" Target="https://docs.microsoft.com/dotnet/api/system.nullable-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docs.monogame.net/api/Microsoft.Xna.Framework.Matrix.html#Microsoft_Xna_Framework_Matrix_CreateTranslation_Microsoft_Xna_Framework_Vector3_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</a:t>
            </a:r>
            <a:r>
              <a:rPr lang="en-US" dirty="0" smtClean="0"/>
              <a:t>Physics and Camera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CSE 3902</a:t>
            </a:r>
          </a:p>
          <a:p>
            <a:r>
              <a:rPr lang="en-US" dirty="0" smtClean="0"/>
              <a:t>Updated By</a:t>
            </a:r>
            <a:r>
              <a:rPr lang="en-US" dirty="0"/>
              <a:t>: </a:t>
            </a:r>
            <a:r>
              <a:rPr lang="en-US" dirty="0" smtClean="0"/>
              <a:t>Neil Kirby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would be handy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Magnitude of velocity is “some distance measure unit per some time unit”</a:t>
            </a:r>
          </a:p>
          <a:p>
            <a:pPr lvl="1"/>
            <a:r>
              <a:rPr lang="en-US" dirty="0" smtClean="0"/>
              <a:t>In the real world, meters per second</a:t>
            </a:r>
          </a:p>
          <a:p>
            <a:pPr lvl="1"/>
            <a:r>
              <a:rPr lang="en-US" dirty="0" smtClean="0"/>
              <a:t>What is our distance measure?</a:t>
            </a:r>
          </a:p>
          <a:p>
            <a:pPr lvl="1"/>
            <a:r>
              <a:rPr lang="en-US" dirty="0" smtClean="0"/>
              <a:t>We have 2 time measures to pick from</a:t>
            </a:r>
          </a:p>
          <a:p>
            <a:r>
              <a:rPr lang="en-US" dirty="0" smtClean="0"/>
              <a:t>Magnitude of acceleration </a:t>
            </a:r>
          </a:p>
          <a:p>
            <a:pPr lvl="1"/>
            <a:r>
              <a:rPr lang="en-US" dirty="0" smtClean="0"/>
              <a:t>In the real world, </a:t>
            </a:r>
            <a:r>
              <a:rPr lang="en-US" dirty="0"/>
              <a:t>m</a:t>
            </a:r>
            <a:r>
              <a:rPr lang="en-US" dirty="0" smtClean="0"/>
              <a:t>eters per second per second</a:t>
            </a:r>
          </a:p>
          <a:p>
            <a:pPr lvl="1"/>
            <a:r>
              <a:rPr lang="en-US" dirty="0" smtClean="0"/>
              <a:t>“our velocity unit per our time unit”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3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physics 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User control for jumping </a:t>
            </a:r>
            <a:r>
              <a:rPr lang="en-US" dirty="0" smtClean="0"/>
              <a:t>height</a:t>
            </a:r>
          </a:p>
          <a:p>
            <a:pPr lvl="1"/>
            <a:r>
              <a:rPr lang="en-US" dirty="0" smtClean="0"/>
              <a:t>Input tracking</a:t>
            </a:r>
          </a:p>
          <a:p>
            <a:pPr lvl="2"/>
            <a:r>
              <a:rPr lang="en-US" dirty="0" smtClean="0"/>
              <a:t>Sequence on keys/buttons</a:t>
            </a:r>
          </a:p>
          <a:p>
            <a:pPr lvl="2"/>
            <a:r>
              <a:rPr lang="en-US" dirty="0" smtClean="0"/>
              <a:t>Controller’s </a:t>
            </a:r>
            <a:r>
              <a:rPr lang="en-US" dirty="0" err="1" smtClean="0"/>
              <a:t>currentState</a:t>
            </a:r>
            <a:r>
              <a:rPr lang="en-US" dirty="0" smtClean="0"/>
              <a:t> and </a:t>
            </a:r>
            <a:r>
              <a:rPr lang="en-US" dirty="0" err="1" smtClean="0"/>
              <a:t>previousState</a:t>
            </a:r>
            <a:endParaRPr lang="en-US" dirty="0" smtClean="0"/>
          </a:p>
          <a:p>
            <a:pPr lvl="1"/>
            <a:r>
              <a:rPr lang="en-US" dirty="0" smtClean="0"/>
              <a:t>State driven</a:t>
            </a:r>
          </a:p>
          <a:p>
            <a:pPr lvl="2"/>
            <a:r>
              <a:rPr lang="en-US" dirty="0" err="1" smtClean="0"/>
              <a:t>JumpingState</a:t>
            </a:r>
            <a:r>
              <a:rPr lang="en-US" dirty="0" smtClean="0"/>
              <a:t> (velocity can continue to decrease)</a:t>
            </a:r>
          </a:p>
          <a:p>
            <a:pPr lvl="2"/>
            <a:r>
              <a:rPr lang="en-US" dirty="0" err="1" smtClean="0"/>
              <a:t>FallingState</a:t>
            </a:r>
            <a:r>
              <a:rPr lang="en-US" dirty="0"/>
              <a:t> </a:t>
            </a:r>
            <a:r>
              <a:rPr lang="en-US" dirty="0" smtClean="0"/>
              <a:t>(velocity can only decrease)</a:t>
            </a:r>
          </a:p>
          <a:p>
            <a:r>
              <a:rPr lang="en-US" dirty="0" smtClean="0"/>
              <a:t>Stuck on ground</a:t>
            </a:r>
          </a:p>
          <a:p>
            <a:pPr lvl="1"/>
            <a:r>
              <a:rPr lang="en-US" dirty="0" smtClean="0"/>
              <a:t>Ground plane (y &gt; </a:t>
            </a:r>
            <a:r>
              <a:rPr lang="en-US" dirty="0" err="1" smtClean="0"/>
              <a:t>upperLimit</a:t>
            </a:r>
            <a:r>
              <a:rPr lang="en-US" dirty="0" smtClean="0"/>
              <a:t> triggers </a:t>
            </a:r>
            <a:r>
              <a:rPr lang="en-US" dirty="0" err="1" smtClean="0"/>
              <a:t>playerDeath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Grounded state don’t apply gravity but can transition to falling/jumping  </a:t>
            </a:r>
          </a:p>
          <a:p>
            <a:r>
              <a:rPr lang="en-US" dirty="0" smtClean="0"/>
              <a:t>“Vibrating” objects</a:t>
            </a:r>
          </a:p>
          <a:p>
            <a:pPr lvl="1"/>
            <a:r>
              <a:rPr lang="en-US" dirty="0" smtClean="0"/>
              <a:t>Source rectangle origins </a:t>
            </a:r>
            <a:r>
              <a:rPr lang="en-US" smtClean="0"/>
              <a:t>aren’t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0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Interacts with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real world, gravity doesn’t turn off when you stand on something</a:t>
            </a:r>
          </a:p>
          <a:p>
            <a:r>
              <a:rPr lang="en-US" dirty="0" smtClean="0"/>
              <a:t>Mario going down stairs – needs to fall</a:t>
            </a:r>
          </a:p>
          <a:p>
            <a:r>
              <a:rPr lang="en-US" dirty="0" smtClean="0"/>
              <a:t>Mario on top of a block – needs to stop falling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4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Coordinate systems, windowing, and cameras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Computer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The graphics pipeline is a series of conversions of points into different </a:t>
            </a:r>
            <a:r>
              <a:rPr lang="en-US" i="1" dirty="0" smtClean="0"/>
              <a:t>coordinate systems</a:t>
            </a:r>
            <a:r>
              <a:rPr lang="en-US" dirty="0" smtClean="0"/>
              <a:t> or </a:t>
            </a:r>
            <a:r>
              <a:rPr lang="en-US" i="1" dirty="0" smtClean="0"/>
              <a:t>spaces</a:t>
            </a:r>
            <a:endParaRPr lang="en-US" dirty="0" smtClean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9" y="3461657"/>
            <a:ext cx="71723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8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</a:t>
            </a:r>
            <a:r>
              <a:rPr lang="en-US" dirty="0" err="1" smtClean="0"/>
              <a:t>SpriteBatch</a:t>
            </a:r>
            <a:r>
              <a:rPr lang="en-US" dirty="0" smtClean="0"/>
              <a:t> based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Sprite data -&gt; local space</a:t>
            </a:r>
          </a:p>
          <a:p>
            <a:endParaRPr lang="en-US" dirty="0" smtClean="0"/>
          </a:p>
          <a:p>
            <a:r>
              <a:rPr lang="en-US" dirty="0" smtClean="0"/>
              <a:t>Move based on position in the level -&gt; world space </a:t>
            </a:r>
          </a:p>
          <a:p>
            <a:endParaRPr lang="en-US" dirty="0" smtClean="0"/>
          </a:p>
          <a:p>
            <a:r>
              <a:rPr lang="en-US" dirty="0" smtClean="0"/>
              <a:t>Move based on position with respect to camera -&gt; screen space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2" y="4648200"/>
            <a:ext cx="9001125" cy="75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9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(scaled)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4572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 Mario Bros. Level </a:t>
            </a:r>
            <a:r>
              <a:rPr lang="en-US" dirty="0"/>
              <a:t>1-1 </a:t>
            </a:r>
            <a:r>
              <a:rPr lang="en-US" dirty="0" smtClean="0"/>
              <a:t>modified from</a:t>
            </a:r>
          </a:p>
          <a:p>
            <a:r>
              <a:rPr lang="en-US" dirty="0" smtClean="0"/>
              <a:t>http</a:t>
            </a:r>
            <a:r>
              <a:rPr lang="en-US" dirty="0"/>
              <a:t>://ian-albert.com/games/super_mario_bros_maps/</a:t>
            </a:r>
          </a:p>
        </p:txBody>
      </p:sp>
      <p:pic>
        <p:nvPicPr>
          <p:cNvPr id="27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90807"/>
            <a:ext cx="8229600" cy="54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2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(not scaled)</a:t>
            </a: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32232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2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(windowed)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191000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Camera’s top left corner is at (227, 57) in world space</a:t>
            </a:r>
          </a:p>
          <a:p>
            <a:endParaRPr lang="en-US" dirty="0" smtClean="0"/>
          </a:p>
          <a:p>
            <a:r>
              <a:rPr lang="en-US" dirty="0" smtClean="0"/>
              <a:t>For the leftmost question block,</a:t>
            </a:r>
          </a:p>
          <a:p>
            <a:r>
              <a:rPr lang="en-US" dirty="0" smtClean="0"/>
              <a:t>   Top left corner is at </a:t>
            </a:r>
            <a:r>
              <a:rPr lang="en-US" dirty="0"/>
              <a:t>(256, 127</a:t>
            </a:r>
            <a:r>
              <a:rPr lang="en-US" dirty="0" smtClean="0"/>
              <a:t>) in world space</a:t>
            </a:r>
          </a:p>
          <a:p>
            <a:r>
              <a:rPr lang="en-US" dirty="0"/>
              <a:t> </a:t>
            </a:r>
            <a:r>
              <a:rPr lang="en-US" dirty="0" smtClean="0"/>
              <a:t>  When drawn using the camera, top left corner is at </a:t>
            </a:r>
            <a:r>
              <a:rPr lang="en-US" dirty="0"/>
              <a:t>(29, 70</a:t>
            </a:r>
            <a:r>
              <a:rPr lang="en-US" dirty="0" smtClean="0"/>
              <a:t>) in screen space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In general,</a:t>
            </a:r>
            <a:endParaRPr lang="en-US" dirty="0"/>
          </a:p>
          <a:p>
            <a:r>
              <a:rPr lang="en-US" dirty="0" smtClean="0"/>
              <a:t>Screen space or position to draw = (  </a:t>
            </a:r>
            <a:r>
              <a:rPr lang="en-US" dirty="0" err="1" smtClean="0"/>
              <a:t>worldSpacePosition.x</a:t>
            </a:r>
            <a:r>
              <a:rPr lang="en-US" dirty="0" smtClean="0"/>
              <a:t> – </a:t>
            </a:r>
            <a:r>
              <a:rPr lang="en-US" dirty="0" err="1" smtClean="0"/>
              <a:t>cameraPosition.x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		             </a:t>
            </a:r>
            <a:r>
              <a:rPr lang="en-US" dirty="0" err="1" smtClean="0"/>
              <a:t>worldSpacePosition.y</a:t>
            </a:r>
            <a:r>
              <a:rPr lang="en-US" dirty="0" smtClean="0"/>
              <a:t> – </a:t>
            </a:r>
            <a:r>
              <a:rPr lang="en-US" dirty="0" err="1" smtClean="0"/>
              <a:t>cameraPosition.y</a:t>
            </a:r>
            <a:r>
              <a:rPr lang="en-US" dirty="0" smtClean="0"/>
              <a:t>  )</a:t>
            </a:r>
            <a:endParaRPr lang="en-US" dirty="0"/>
          </a:p>
        </p:txBody>
      </p:sp>
      <p:pic>
        <p:nvPicPr>
          <p:cNvPr id="1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576662" cy="224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5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1E0F-6C18-F8CB-574D-59C3932A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Camera logic using a transformation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EB73-175C-653E-2591-AB1930B6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65946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SpriteBatch</a:t>
            </a:r>
            <a:r>
              <a:rPr lang="en-US" dirty="0"/>
              <a:t> Begin parameter: </a:t>
            </a:r>
            <a:r>
              <a:rPr lang="en-US" dirty="0">
                <a:hlinkClick r:id="rId2"/>
              </a:rPr>
              <a:t>Nullable</a:t>
            </a:r>
            <a:r>
              <a:rPr lang="en-US" dirty="0"/>
              <a:t>&lt;</a:t>
            </a:r>
            <a:r>
              <a:rPr lang="en-US" dirty="0">
                <a:hlinkClick r:id="rId3"/>
              </a:rPr>
              <a:t>Matrix</a:t>
            </a:r>
            <a:r>
              <a:rPr lang="en-US" dirty="0"/>
              <a:t>&gt; </a:t>
            </a:r>
            <a:r>
              <a:rPr lang="en-US" dirty="0" err="1"/>
              <a:t>transformMatrix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Translation matrix</a:t>
            </a:r>
            <a:r>
              <a:rPr lang="en-US" dirty="0"/>
              <a:t>: Vector3 or (x, y, z), that represents a change in </a:t>
            </a:r>
            <a:r>
              <a:rPr lang="en-US" b="1" dirty="0"/>
              <a:t>drawing</a:t>
            </a:r>
            <a:r>
              <a:rPr lang="en-US" dirty="0"/>
              <a:t> position by +x, +y, and +z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DAB9B0-48F1-3108-9646-47AA10D1F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038600"/>
            <a:ext cx="2409825" cy="17907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0D389A8-CF06-6328-AE30-B1E5DDC45D43}"/>
              </a:ext>
            </a:extLst>
          </p:cNvPr>
          <p:cNvSpPr txBox="1"/>
          <p:nvPr/>
        </p:nvSpPr>
        <p:spPr>
          <a:xfrm>
            <a:off x="3429000" y="4495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Translate objects along the same vector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62EC469-7442-E1C9-36B0-076D823C1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191" y="3241182"/>
            <a:ext cx="26098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8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game physics</a:t>
            </a:r>
          </a:p>
          <a:p>
            <a:pPr lvl="1"/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Equations</a:t>
            </a:r>
          </a:p>
          <a:p>
            <a:pPr lvl="1"/>
            <a:r>
              <a:rPr lang="en-US" dirty="0" smtClean="0"/>
              <a:t>Updating position and velocity</a:t>
            </a:r>
          </a:p>
          <a:p>
            <a:r>
              <a:rPr lang="en-US" dirty="0" smtClean="0"/>
              <a:t>Scrolling cameras</a:t>
            </a:r>
          </a:p>
          <a:p>
            <a:pPr lvl="1"/>
            <a:r>
              <a:rPr lang="en-US" dirty="0" smtClean="0"/>
              <a:t>Graphics pipeline</a:t>
            </a:r>
          </a:p>
          <a:p>
            <a:pPr lvl="1"/>
            <a:r>
              <a:rPr lang="en-US" dirty="0" smtClean="0"/>
              <a:t>Transforming between 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38920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Camera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could include</a:t>
            </a:r>
          </a:p>
          <a:p>
            <a:pPr lvl="1"/>
            <a:r>
              <a:rPr lang="en-US" dirty="0" smtClean="0"/>
              <a:t>position, height, width</a:t>
            </a:r>
          </a:p>
          <a:p>
            <a:r>
              <a:rPr lang="en-US" dirty="0" smtClean="0"/>
              <a:t>Methods could include</a:t>
            </a:r>
          </a:p>
          <a:p>
            <a:pPr lvl="1"/>
            <a:r>
              <a:rPr lang="en-US" dirty="0" err="1" smtClean="0"/>
              <a:t>MoveLeft</a:t>
            </a:r>
            <a:r>
              <a:rPr lang="en-US" dirty="0" smtClean="0"/>
              <a:t>, </a:t>
            </a:r>
            <a:r>
              <a:rPr lang="en-US" dirty="0" err="1" smtClean="0"/>
              <a:t>MoveRight</a:t>
            </a:r>
            <a:r>
              <a:rPr lang="en-US" dirty="0" smtClean="0"/>
              <a:t>, </a:t>
            </a:r>
            <a:r>
              <a:rPr lang="en-US" dirty="0" err="1" smtClean="0"/>
              <a:t>MoveUp</a:t>
            </a:r>
            <a:r>
              <a:rPr lang="en-US" dirty="0" smtClean="0"/>
              <a:t>, etc.</a:t>
            </a:r>
          </a:p>
          <a:p>
            <a:pPr lvl="1"/>
            <a:r>
              <a:rPr lang="en-US" dirty="0" err="1" smtClean="0"/>
              <a:t>IncreaseHeight</a:t>
            </a:r>
            <a:r>
              <a:rPr lang="en-US" dirty="0" smtClean="0"/>
              <a:t>, </a:t>
            </a:r>
            <a:r>
              <a:rPr lang="en-US" dirty="0" err="1" smtClean="0"/>
              <a:t>DecreaseWidth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May want a </a:t>
            </a:r>
            <a:r>
              <a:rPr lang="en-US" dirty="0" err="1" smtClean="0"/>
              <a:t>CameraController</a:t>
            </a:r>
            <a:r>
              <a:rPr lang="en-US" dirty="0" smtClean="0"/>
              <a:t> to determine when/how to call these methods</a:t>
            </a:r>
          </a:p>
        </p:txBody>
      </p:sp>
    </p:spTree>
    <p:extLst>
      <p:ext uri="{BB962C8B-B14F-4D97-AF65-F5344CB8AC3E}">
        <p14:creationId xmlns:p14="http://schemas.microsoft.com/office/powerpoint/2010/main" val="39682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standard design question is always, “How many?”</a:t>
            </a:r>
          </a:p>
          <a:p>
            <a:pPr lvl="1"/>
            <a:r>
              <a:rPr lang="en-US" dirty="0" smtClean="0"/>
              <a:t>How many players?</a:t>
            </a:r>
          </a:p>
          <a:p>
            <a:pPr lvl="1"/>
            <a:r>
              <a:rPr lang="en-US" dirty="0" smtClean="0"/>
              <a:t>How many cameras?</a:t>
            </a:r>
          </a:p>
          <a:p>
            <a:pPr lvl="1"/>
            <a:endParaRPr lang="en-US" dirty="0"/>
          </a:p>
          <a:p>
            <a:r>
              <a:rPr lang="en-US" dirty="0" smtClean="0"/>
              <a:t>Would your code change if the answer is ever more than 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Game physics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of motion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– vector indicating the location of a point relative to the coordinate system origin</a:t>
            </a:r>
          </a:p>
          <a:p>
            <a:endParaRPr lang="en-US" dirty="0" smtClean="0"/>
          </a:p>
          <a:p>
            <a:r>
              <a:rPr lang="en-US" dirty="0" smtClean="0"/>
              <a:t>Velocity – the </a:t>
            </a:r>
            <a:r>
              <a:rPr lang="en-US" dirty="0"/>
              <a:t>rate of change of the position of an </a:t>
            </a:r>
            <a:r>
              <a:rPr lang="en-US" dirty="0" smtClean="0"/>
              <a:t>object in a direction [vector]</a:t>
            </a:r>
          </a:p>
          <a:p>
            <a:endParaRPr lang="en-US" dirty="0" smtClean="0"/>
          </a:p>
          <a:p>
            <a:r>
              <a:rPr lang="en-US" dirty="0" smtClean="0"/>
              <a:t>Acceleration </a:t>
            </a:r>
            <a:r>
              <a:rPr lang="en-US" dirty="0"/>
              <a:t>– the rate at which the velocity of an object changes with </a:t>
            </a:r>
            <a:r>
              <a:rPr lang="en-US" dirty="0" smtClean="0"/>
              <a:t>time [vector]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on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 have magnitude</a:t>
            </a:r>
          </a:p>
          <a:p>
            <a:r>
              <a:rPr lang="en-US" dirty="0" smtClean="0"/>
              <a:t>Vectors have direction</a:t>
            </a:r>
          </a:p>
          <a:p>
            <a:endParaRPr lang="en-US" dirty="0"/>
          </a:p>
          <a:p>
            <a:r>
              <a:rPr lang="en-US" dirty="0" smtClean="0"/>
              <a:t>Sometimes direction is implied. “velocity in x” takes care of direction, leaving only the magnitude as the number</a:t>
            </a:r>
          </a:p>
          <a:p>
            <a:r>
              <a:rPr lang="en-US" dirty="0" smtClean="0"/>
              <a:t>All vector quantities in your code should carry direction or imply that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4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of motion equations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040188" cy="639762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acceleration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76200" y="3551238"/>
            <a:ext cx="4041775" cy="639762"/>
          </a:xfrm>
        </p:spPr>
        <p:txBody>
          <a:bodyPr/>
          <a:lstStyle/>
          <a:p>
            <a:r>
              <a:rPr lang="en-US" dirty="0"/>
              <a:t>Constant </a:t>
            </a:r>
            <a:r>
              <a:rPr lang="en-US" dirty="0" smtClean="0"/>
              <a:t>acceleration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7819997"/>
              </p:ext>
            </p:extLst>
          </p:nvPr>
        </p:nvGraphicFramePr>
        <p:xfrm>
          <a:off x="771525" y="2216150"/>
          <a:ext cx="153193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3" imgW="711000" imgH="634680" progId="Equation.3">
                  <p:embed/>
                </p:oleObj>
              </mc:Choice>
              <mc:Fallback>
                <p:oleObj name="Equation" r:id="rId3" imgW="711000" imgH="634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216150"/>
                        <a:ext cx="1531938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Content Placeholder 1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59737295"/>
              </p:ext>
            </p:extLst>
          </p:nvPr>
        </p:nvGraphicFramePr>
        <p:xfrm>
          <a:off x="704693" y="4329686"/>
          <a:ext cx="2267107" cy="2223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5" imgW="1104840" imgH="1066680" progId="Equation.3">
                  <p:embed/>
                </p:oleObj>
              </mc:Choice>
              <mc:Fallback>
                <p:oleObj name="Equation" r:id="rId5" imgW="1104840" imgH="1066680" progId="Equation.3">
                  <p:embed/>
                  <p:pic>
                    <p:nvPicPr>
                      <p:cNvPr id="0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93" y="4329686"/>
                        <a:ext cx="2267107" cy="2223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923663" y="4574988"/>
            <a:ext cx="436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 dirty="0" err="1">
                <a:solidFill>
                  <a:schemeClr val="tx1"/>
                </a:solidFill>
              </a:rPr>
              <a:t>v</a:t>
            </a:r>
            <a:r>
              <a:rPr lang="en-US" sz="2000" baseline="-6000" dirty="0" err="1">
                <a:solidFill>
                  <a:schemeClr val="tx1"/>
                </a:solidFill>
              </a:rPr>
              <a:t>ave</a:t>
            </a:r>
            <a:endParaRPr lang="en-US" sz="2000" baseline="-6000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33263" y="4270188"/>
            <a:ext cx="233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rot="10800000" flipH="1">
            <a:off x="6304663" y="3566926"/>
            <a:ext cx="336550" cy="1617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6533263" y="34573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609463" y="3050988"/>
            <a:ext cx="315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grpSp>
        <p:nvGrpSpPr>
          <p:cNvPr id="21" name="Group 28"/>
          <p:cNvGrpSpPr>
            <a:grpSpLocks/>
          </p:cNvGrpSpPr>
          <p:nvPr/>
        </p:nvGrpSpPr>
        <p:grpSpPr bwMode="auto">
          <a:xfrm>
            <a:off x="5466463" y="2898588"/>
            <a:ext cx="2405063" cy="858838"/>
            <a:chOff x="3744" y="1776"/>
            <a:chExt cx="1515" cy="541"/>
          </a:xfrm>
        </p:grpSpPr>
        <p:grpSp>
          <p:nvGrpSpPr>
            <p:cNvPr id="22" name="Group 17"/>
            <p:cNvGrpSpPr>
              <a:grpSpLocks/>
            </p:cNvGrpSpPr>
            <p:nvPr/>
          </p:nvGrpSpPr>
          <p:grpSpPr bwMode="auto">
            <a:xfrm>
              <a:off x="4603" y="1968"/>
              <a:ext cx="656" cy="349"/>
              <a:chOff x="4019" y="1920"/>
              <a:chExt cx="656" cy="349"/>
            </a:xfrm>
          </p:grpSpPr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4019" y="2173"/>
                <a:ext cx="656" cy="9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19"/>
              <p:cNvSpPr>
                <a:spLocks noChangeArrowheads="1"/>
              </p:cNvSpPr>
              <p:nvPr/>
            </p:nvSpPr>
            <p:spPr bwMode="auto">
              <a:xfrm>
                <a:off x="4504" y="1920"/>
                <a:ext cx="1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/>
              <a:p>
                <a:pPr marL="39688"/>
                <a:r>
                  <a:rPr lang="en-US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744" y="2064"/>
              <a:ext cx="635" cy="11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888" y="1776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5161663" y="3617726"/>
            <a:ext cx="1403350" cy="1779587"/>
            <a:chOff x="3552" y="2229"/>
            <a:chExt cx="884" cy="1121"/>
          </a:xfrm>
        </p:grpSpPr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080" y="3120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3552" y="2229"/>
              <a:ext cx="884" cy="960"/>
              <a:chOff x="3552" y="2229"/>
              <a:chExt cx="884" cy="960"/>
            </a:xfrm>
          </p:grpSpPr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rot="10800000" flipH="1">
                <a:off x="3552" y="2229"/>
                <a:ext cx="884" cy="7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3720" y="2368"/>
                <a:ext cx="21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/>
              <a:p>
                <a:pPr marL="39688"/>
                <a:r>
                  <a:rPr lang="en-US">
                    <a:solidFill>
                      <a:schemeClr val="tx1"/>
                    </a:solidFill>
                  </a:rPr>
                  <a:t>v’</a:t>
                </a:r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683" cy="1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5542663" y="3584388"/>
            <a:ext cx="1066800" cy="1600200"/>
            <a:chOff x="3792" y="2208"/>
            <a:chExt cx="672" cy="1008"/>
          </a:xfrm>
        </p:grpSpPr>
        <p:sp>
          <p:nvSpPr>
            <p:cNvPr id="34" name="Line 2"/>
            <p:cNvSpPr>
              <a:spLocks noChangeShapeType="1"/>
            </p:cNvSpPr>
            <p:nvPr/>
          </p:nvSpPr>
          <p:spPr bwMode="auto">
            <a:xfrm rot="10800000" flipH="1">
              <a:off x="3888" y="2208"/>
              <a:ext cx="576" cy="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auto">
            <a:xfrm>
              <a:off x="3792" y="307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67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update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controls modify the velocity of an object, its position Update is: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position += velocity * </a:t>
            </a:r>
            <a:r>
              <a:rPr lang="en-US" dirty="0" err="1" smtClean="0"/>
              <a:t>dt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dt</a:t>
            </a:r>
            <a:r>
              <a:rPr lang="en-US" dirty="0" smtClean="0"/>
              <a:t> is the amount of time passed since the last Update (set manually or via </a:t>
            </a:r>
            <a:r>
              <a:rPr lang="en-US" dirty="0" err="1" smtClean="0"/>
              <a:t>GameTime</a:t>
            </a:r>
            <a:r>
              <a:rPr lang="en-US" dirty="0" smtClean="0"/>
              <a:t>) and direction is accounted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and damping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no other accelerations, velocity will only change based on user input</a:t>
            </a:r>
          </a:p>
          <a:p>
            <a:r>
              <a:rPr lang="en-US" dirty="0" smtClean="0"/>
              <a:t>To slow objects down without acceleration, as part of update: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velocity *= </a:t>
            </a:r>
            <a:r>
              <a:rPr lang="en-US" dirty="0" err="1" smtClean="0"/>
              <a:t>speedDecayRate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0 &lt; </a:t>
            </a:r>
            <a:r>
              <a:rPr lang="en-US" dirty="0" err="1" smtClean="0"/>
              <a:t>speedDecayRate</a:t>
            </a:r>
            <a:r>
              <a:rPr lang="en-US" dirty="0" smtClean="0"/>
              <a:t> &lt;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3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a value within a specified range</a:t>
            </a:r>
          </a:p>
          <a:p>
            <a:pPr lvl="1"/>
            <a:r>
              <a:rPr lang="en-US" dirty="0" smtClean="0"/>
              <a:t>Prevent objects from moving off-screen</a:t>
            </a:r>
          </a:p>
          <a:p>
            <a:pPr lvl="1"/>
            <a:r>
              <a:rPr lang="en-US" dirty="0" smtClean="0"/>
              <a:t>Prevent objects from moving too fast</a:t>
            </a:r>
          </a:p>
          <a:p>
            <a:pPr lvl="1"/>
            <a:endParaRPr lang="en-US" dirty="0"/>
          </a:p>
          <a:p>
            <a:r>
              <a:rPr lang="en-US" dirty="0" smtClean="0"/>
              <a:t>Minimum clamping</a:t>
            </a:r>
          </a:p>
          <a:p>
            <a:pPr lvl="1"/>
            <a:r>
              <a:rPr lang="en-US" dirty="0" smtClean="0"/>
              <a:t>if (value &lt; min) value = min;</a:t>
            </a:r>
          </a:p>
          <a:p>
            <a:r>
              <a:rPr lang="en-US" dirty="0" smtClean="0"/>
              <a:t>Maximum clamping</a:t>
            </a:r>
          </a:p>
          <a:p>
            <a:pPr lvl="1"/>
            <a:r>
              <a:rPr lang="en-US" dirty="0"/>
              <a:t>if (value </a:t>
            </a:r>
            <a:r>
              <a:rPr lang="en-US" dirty="0" smtClean="0"/>
              <a:t>&gt; max) </a:t>
            </a:r>
            <a:r>
              <a:rPr lang="en-US" dirty="0"/>
              <a:t>value = </a:t>
            </a:r>
            <a:r>
              <a:rPr lang="en-US" dirty="0" smtClean="0"/>
              <a:t>max;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719</Words>
  <Application>Microsoft Office PowerPoint</Application>
  <PresentationFormat>On-screen Show (4:3)</PresentationFormat>
  <Paragraphs>124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Office Theme</vt:lpstr>
      <vt:lpstr>Equation</vt:lpstr>
      <vt:lpstr>2D Physics and Camera Systems</vt:lpstr>
      <vt:lpstr>Outline</vt:lpstr>
      <vt:lpstr>2D Game physics</vt:lpstr>
      <vt:lpstr>Physics of motion terms</vt:lpstr>
      <vt:lpstr>Sidebar on Vectors</vt:lpstr>
      <vt:lpstr>Physics of motion equations</vt:lpstr>
      <vt:lpstr>Position update code</vt:lpstr>
      <vt:lpstr>Friction and damping</vt:lpstr>
      <vt:lpstr>Clamping</vt:lpstr>
      <vt:lpstr>Units would be handy</vt:lpstr>
      <vt:lpstr>Other physics issues</vt:lpstr>
      <vt:lpstr>Interacts with Collision</vt:lpstr>
      <vt:lpstr>Coordinate systems, windowing, and cameras </vt:lpstr>
      <vt:lpstr>3D Computer graphics</vt:lpstr>
      <vt:lpstr>2D SpriteBatch based graphics</vt:lpstr>
      <vt:lpstr>Example (scaled)</vt:lpstr>
      <vt:lpstr>Example (not scaled)</vt:lpstr>
      <vt:lpstr>Example (windowed)</vt:lpstr>
      <vt:lpstr>Camera logic using a transformation matrix</vt:lpstr>
      <vt:lpstr>Camera system design</vt:lpstr>
      <vt:lpstr>Cardinality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Collision Detection</dc:title>
  <dc:creator>boggus, matthew joseph</dc:creator>
  <cp:lastModifiedBy>Kirby, Neil</cp:lastModifiedBy>
  <cp:revision>36</cp:revision>
  <dcterms:created xsi:type="dcterms:W3CDTF">2006-08-16T00:00:00Z</dcterms:created>
  <dcterms:modified xsi:type="dcterms:W3CDTF">2023-10-09T15:42:13Z</dcterms:modified>
</cp:coreProperties>
</file>