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730" autoAdjust="0"/>
  </p:normalViewPr>
  <p:slideViewPr>
    <p:cSldViewPr snapToGrid="0">
      <p:cViewPr varScale="1">
        <p:scale>
          <a:sx n="105" d="100"/>
          <a:sy n="105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DA5B87-4786-42E8-8BFB-5A9FAB7B5E7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LiD2yCBY8o" TargetMode="External"/><Relationship Id="rId2" Type="http://schemas.openxmlformats.org/officeDocument/2006/relationships/hyperlink" Target="https://en.wikipedia.org/wiki/Boi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Game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Kirby</a:t>
            </a:r>
          </a:p>
        </p:txBody>
      </p:sp>
    </p:spTree>
    <p:extLst>
      <p:ext uri="{BB962C8B-B14F-4D97-AF65-F5344CB8AC3E}">
        <p14:creationId xmlns:p14="http://schemas.microsoft.com/office/powerpoint/2010/main" val="19346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moves and endgame dictionaries in chess (Deep Blue)</a:t>
            </a:r>
          </a:p>
          <a:p>
            <a:r>
              <a:rPr lang="en-US" dirty="0"/>
              <a:t>Often part of hybrid AI</a:t>
            </a:r>
          </a:p>
          <a:p>
            <a:r>
              <a:rPr lang="en-US" dirty="0"/>
              <a:t>Similar to rules-based in appearance (and brilliance)</a:t>
            </a:r>
          </a:p>
          <a:p>
            <a:r>
              <a:rPr lang="en-US" dirty="0"/>
              <a:t>Relies on precomputed moves, often multiple moves in sequence</a:t>
            </a:r>
          </a:p>
          <a:p>
            <a:r>
              <a:rPr lang="en-US" dirty="0"/>
              <a:t>Alternative to searching computationally expensive search spaces:  “Play Mozart” vs “Come up with good music”</a:t>
            </a:r>
          </a:p>
          <a:p>
            <a:r>
              <a:rPr lang="en-US" dirty="0"/>
              <a:t>Has to be better than the other half of the hybrid</a:t>
            </a:r>
          </a:p>
          <a:p>
            <a:r>
              <a:rPr lang="en-US" dirty="0"/>
              <a:t>Has to have all of those moves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Moves</a:t>
            </a:r>
          </a:p>
        </p:txBody>
      </p:sp>
    </p:spTree>
    <p:extLst>
      <p:ext uri="{BB962C8B-B14F-4D97-AF65-F5344CB8AC3E}">
        <p14:creationId xmlns:p14="http://schemas.microsoft.com/office/powerpoint/2010/main" val="273405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 flocking (</a:t>
            </a:r>
            <a:r>
              <a:rPr lang="en-US"/>
              <a:t>see </a:t>
            </a:r>
            <a:r>
              <a:rPr lang="en-US">
                <a:hlinkClick r:id="rId2"/>
              </a:rPr>
              <a:t>https://en.wikipedia.org/wiki/Boids</a:t>
            </a:r>
            <a:r>
              <a:rPr lang="en-US"/>
              <a:t> )</a:t>
            </a:r>
            <a:endParaRPr lang="en-US" dirty="0"/>
          </a:p>
          <a:p>
            <a:r>
              <a:rPr lang="en-US" dirty="0"/>
              <a:t>Simple rules for each member of the group make the group appear intelligent</a:t>
            </a:r>
          </a:p>
          <a:p>
            <a:r>
              <a:rPr lang="en-US" dirty="0"/>
              <a:t>Computationally cheap</a:t>
            </a:r>
          </a:p>
          <a:p>
            <a:r>
              <a:rPr lang="en-US" dirty="0"/>
              <a:t>Lifelike results</a:t>
            </a:r>
          </a:p>
          <a:p>
            <a:r>
              <a:rPr lang="en-US" dirty="0"/>
              <a:t>Hard to predict or control</a:t>
            </a:r>
          </a:p>
          <a:p>
            <a:pPr lvl="1"/>
            <a:r>
              <a:rPr lang="en-US" dirty="0"/>
              <a:t>LOTR/GRUNT – Orcs running away due to wrap around</a:t>
            </a:r>
          </a:p>
          <a:p>
            <a:r>
              <a:rPr lang="en-US" dirty="0"/>
              <a:t>Some of the early work on this was done at OSU</a:t>
            </a:r>
          </a:p>
          <a:p>
            <a:pPr lvl="1"/>
            <a:r>
              <a:rPr lang="en-US" dirty="0">
                <a:hlinkClick r:id="rId3"/>
              </a:rPr>
              <a:t>https://www.youtube.com/watch?v=HLiD2yCBY8o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Emergent Behavior</a:t>
            </a:r>
          </a:p>
        </p:txBody>
      </p:sp>
    </p:spTree>
    <p:extLst>
      <p:ext uri="{BB962C8B-B14F-4D97-AF65-F5344CB8AC3E}">
        <p14:creationId xmlns:p14="http://schemas.microsoft.com/office/powerpoint/2010/main" val="2515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Emotions</a:t>
            </a:r>
          </a:p>
          <a:p>
            <a:pPr lvl="1"/>
            <a:r>
              <a:rPr lang="en-US" dirty="0"/>
              <a:t>Hard to model</a:t>
            </a:r>
          </a:p>
          <a:p>
            <a:pPr lvl="1"/>
            <a:r>
              <a:rPr lang="en-US" dirty="0"/>
              <a:t>Hard to output - Player has to notice</a:t>
            </a:r>
          </a:p>
          <a:p>
            <a:r>
              <a:rPr lang="en-US" dirty="0"/>
              <a:t>Evoking Emotions in the Player</a:t>
            </a:r>
          </a:p>
          <a:p>
            <a:pPr lvl="1"/>
            <a:r>
              <a:rPr lang="en-US" dirty="0"/>
              <a:t>Few players care what the AI is feeling but all players care about what they are feeling</a:t>
            </a:r>
          </a:p>
          <a:p>
            <a:pPr lvl="1"/>
            <a:r>
              <a:rPr lang="en-US" dirty="0"/>
              <a:t>Adds tremendously to the experience</a:t>
            </a:r>
          </a:p>
          <a:p>
            <a:pPr lvl="2"/>
            <a:r>
              <a:rPr lang="en-US" dirty="0"/>
              <a:t>Music</a:t>
            </a:r>
          </a:p>
          <a:p>
            <a:pPr lvl="2"/>
            <a:r>
              <a:rPr lang="en-US" dirty="0"/>
              <a:t>Lighting</a:t>
            </a:r>
          </a:p>
          <a:p>
            <a:pPr lvl="2"/>
            <a:r>
              <a:rPr lang="en-US" dirty="0"/>
              <a:t>Color palate</a:t>
            </a:r>
          </a:p>
          <a:p>
            <a:pPr lvl="2"/>
            <a:r>
              <a:rPr lang="en-US" dirty="0"/>
              <a:t>Camera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</a:t>
            </a:r>
          </a:p>
        </p:txBody>
      </p:sp>
    </p:spTree>
    <p:extLst>
      <p:ext uri="{BB962C8B-B14F-4D97-AF65-F5344CB8AC3E}">
        <p14:creationId xmlns:p14="http://schemas.microsoft.com/office/powerpoint/2010/main" val="369615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Best-first pathfinding </a:t>
            </a:r>
          </a:p>
          <a:p>
            <a:r>
              <a:rPr lang="en-US" dirty="0"/>
              <a:t>Requires an admissible heuristic</a:t>
            </a:r>
          </a:p>
          <a:p>
            <a:r>
              <a:rPr lang="en-US" dirty="0"/>
              <a:t>Lower cost than many alternatives, but certainly not free</a:t>
            </a:r>
          </a:p>
          <a:p>
            <a:r>
              <a:rPr lang="en-US" dirty="0"/>
              <a:t>Countless examples on the web</a:t>
            </a:r>
          </a:p>
          <a:p>
            <a:endParaRPr lang="en-US" dirty="0"/>
          </a:p>
          <a:p>
            <a:r>
              <a:rPr lang="en-US" dirty="0"/>
              <a:t>Used just about everywhere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Pathfinding</a:t>
            </a:r>
          </a:p>
        </p:txBody>
      </p:sp>
    </p:spTree>
    <p:extLst>
      <p:ext uri="{BB962C8B-B14F-4D97-AF65-F5344CB8AC3E}">
        <p14:creationId xmlns:p14="http://schemas.microsoft.com/office/powerpoint/2010/main" val="337015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Rarely fits the needs of game designers</a:t>
            </a:r>
          </a:p>
          <a:p>
            <a:r>
              <a:rPr lang="en-US" dirty="0"/>
              <a:t>Need lots of training data “learn from this!”</a:t>
            </a:r>
          </a:p>
          <a:p>
            <a:r>
              <a:rPr lang="en-US" dirty="0"/>
              <a:t>Need independent test data “how good is the result?”</a:t>
            </a:r>
          </a:p>
          <a:p>
            <a:r>
              <a:rPr lang="en-US" dirty="0"/>
              <a:t>No control over what gets learned or how</a:t>
            </a:r>
          </a:p>
          <a:p>
            <a:r>
              <a:rPr lang="en-US" dirty="0"/>
              <a:t>Used to tune cars to tracks</a:t>
            </a:r>
          </a:p>
          <a:p>
            <a:r>
              <a:rPr lang="en-US" dirty="0"/>
              <a:t>Rarely allowed to learn in the wild</a:t>
            </a:r>
          </a:p>
          <a:p>
            <a:pPr lvl="1"/>
            <a:r>
              <a:rPr lang="en-US" dirty="0"/>
              <a:t>Learning the wrong thing makes it stupid</a:t>
            </a:r>
          </a:p>
          <a:p>
            <a:pPr lvl="1"/>
            <a:r>
              <a:rPr lang="en-US" dirty="0"/>
              <a:t>Learning the right thing makes it appear to cheat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7986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in games Halo 2, Spore, … </a:t>
            </a:r>
          </a:p>
          <a:p>
            <a:r>
              <a:rPr lang="en-US" dirty="0"/>
              <a:t>If you thought about hierarchical state machines, you might want a behavior tree</a:t>
            </a:r>
          </a:p>
          <a:p>
            <a:r>
              <a:rPr lang="en-US" dirty="0"/>
              <a:t>Manages complexity well</a:t>
            </a:r>
          </a:p>
          <a:p>
            <a:r>
              <a:rPr lang="en-US" dirty="0"/>
              <a:t>Evaluates state but doesn’t handle events</a:t>
            </a:r>
          </a:p>
          <a:p>
            <a:r>
              <a:rPr lang="en-US" dirty="0"/>
              <a:t>Deciders in the tree take you to behavior in the leaves</a:t>
            </a:r>
          </a:p>
          <a:p>
            <a:pPr lvl="1"/>
            <a:r>
              <a:rPr lang="en-US" dirty="0"/>
              <a:t>At every level, a decider has to know if at least one child behavior will activate</a:t>
            </a:r>
          </a:p>
          <a:p>
            <a:pPr lvl="1"/>
            <a:r>
              <a:rPr lang="en-US" dirty="0"/>
              <a:t>An alternative is bottom-up evaluation.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Behavior Trees</a:t>
            </a:r>
          </a:p>
        </p:txBody>
      </p:sp>
    </p:spTree>
    <p:extLst>
      <p:ext uri="{BB962C8B-B14F-4D97-AF65-F5344CB8AC3E}">
        <p14:creationId xmlns:p14="http://schemas.microsoft.com/office/powerpoint/2010/main" val="400984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have affordances that describe how they change the world state: “This is what I make happen” instead of “This is what I do”</a:t>
            </a:r>
          </a:p>
          <a:p>
            <a:r>
              <a:rPr lang="en-US" dirty="0"/>
              <a:t>Use A* to search for a sequence of these that take the current world state to the goal world state</a:t>
            </a:r>
          </a:p>
          <a:p>
            <a:r>
              <a:rPr lang="en-US" dirty="0"/>
              <a:t>Often better to search from the goal state back to the current state</a:t>
            </a:r>
          </a:p>
          <a:p>
            <a:r>
              <a:rPr lang="en-US" dirty="0"/>
              <a:t>Can precompile plans as a hierarchical library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F.E.A.R, Tomb Raider, Shadow of Mordor – Goal Oriented Action Programming (GOAP)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on the Fly</a:t>
            </a:r>
          </a:p>
        </p:txBody>
      </p:sp>
    </p:spTree>
    <p:extLst>
      <p:ext uri="{BB962C8B-B14F-4D97-AF65-F5344CB8AC3E}">
        <p14:creationId xmlns:p14="http://schemas.microsoft.com/office/powerpoint/2010/main" val="66701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much do you want 1 slice of delicious hot pizza?  </a:t>
            </a:r>
          </a:p>
          <a:p>
            <a:r>
              <a:rPr lang="en-US" dirty="0"/>
              <a:t>How much do you want 10,000 slices of delicious hot pizza?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Possible actions provide a current utility value</a:t>
            </a:r>
          </a:p>
          <a:p>
            <a:r>
              <a:rPr lang="en-US" dirty="0"/>
              <a:t>Pick the most useful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values need not be fixed, but can be complex curves of multiple variables</a:t>
            </a:r>
          </a:p>
          <a:p>
            <a:r>
              <a:rPr lang="en-US" dirty="0"/>
              <a:t>Tune the AI by tuning the curves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err="1"/>
              <a:t>ArenaNet’s</a:t>
            </a:r>
            <a:r>
              <a:rPr lang="en-US" sz="2000" dirty="0"/>
              <a:t> </a:t>
            </a:r>
            <a:r>
              <a:rPr lang="en-US" sz="2000" dirty="0" err="1"/>
              <a:t>GuildWars</a:t>
            </a:r>
            <a:r>
              <a:rPr lang="en-US" sz="2000" dirty="0"/>
              <a:t> 2 Heart of Thorns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Theory</a:t>
            </a:r>
          </a:p>
        </p:txBody>
      </p:sp>
    </p:spTree>
    <p:extLst>
      <p:ext uri="{BB962C8B-B14F-4D97-AF65-F5344CB8AC3E}">
        <p14:creationId xmlns:p14="http://schemas.microsoft.com/office/powerpoint/2010/main" val="313621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methods used to do AI in games</a:t>
            </a:r>
          </a:p>
          <a:p>
            <a:r>
              <a:rPr lang="en-US" dirty="0"/>
              <a:t>Some are surprisingly simple</a:t>
            </a:r>
          </a:p>
          <a:p>
            <a:r>
              <a:rPr lang="en-US" dirty="0"/>
              <a:t>Game AI is different than other kinds of AI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AI Recap</a:t>
            </a:r>
          </a:p>
        </p:txBody>
      </p:sp>
    </p:spTree>
    <p:extLst>
      <p:ext uri="{BB962C8B-B14F-4D97-AF65-F5344CB8AC3E}">
        <p14:creationId xmlns:p14="http://schemas.microsoft.com/office/powerpoint/2010/main" val="31201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Game AI?</a:t>
            </a:r>
          </a:p>
          <a:p>
            <a:r>
              <a:rPr lang="en-US" dirty="0"/>
              <a:t>Hard-coded scripts</a:t>
            </a:r>
          </a:p>
          <a:p>
            <a:r>
              <a:rPr lang="en-US" dirty="0"/>
              <a:t>Finite State machines</a:t>
            </a:r>
          </a:p>
          <a:p>
            <a:r>
              <a:rPr lang="en-US" dirty="0"/>
              <a:t>Rule-Based Systems</a:t>
            </a:r>
          </a:p>
          <a:p>
            <a:r>
              <a:rPr lang="en-US" dirty="0"/>
              <a:t>Probabilistic Systems</a:t>
            </a:r>
          </a:p>
          <a:p>
            <a:r>
              <a:rPr lang="en-US" dirty="0"/>
              <a:t>Look-Ahead</a:t>
            </a:r>
          </a:p>
          <a:p>
            <a:r>
              <a:rPr lang="en-US" dirty="0"/>
              <a:t>Book of Moves</a:t>
            </a:r>
          </a:p>
          <a:p>
            <a:r>
              <a:rPr lang="en-US" dirty="0"/>
              <a:t>Emergent Behavior</a:t>
            </a:r>
          </a:p>
          <a:p>
            <a:r>
              <a:rPr lang="en-US" dirty="0"/>
              <a:t>Emotions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- Basics</a:t>
            </a:r>
          </a:p>
        </p:txBody>
      </p:sp>
    </p:spTree>
    <p:extLst>
      <p:ext uri="{BB962C8B-B14F-4D97-AF65-F5344CB8AC3E}">
        <p14:creationId xmlns:p14="http://schemas.microsoft.com/office/powerpoint/2010/main" val="52324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Pathfinding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Behavior Trees</a:t>
            </a:r>
          </a:p>
          <a:p>
            <a:r>
              <a:rPr lang="en-US" dirty="0"/>
              <a:t>Planning</a:t>
            </a:r>
          </a:p>
          <a:p>
            <a:r>
              <a:rPr lang="en-US"/>
              <a:t>Utility Theory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– Advanced</a:t>
            </a:r>
          </a:p>
        </p:txBody>
      </p:sp>
    </p:spTree>
    <p:extLst>
      <p:ext uri="{BB962C8B-B14F-4D97-AF65-F5344CB8AC3E}">
        <p14:creationId xmlns:p14="http://schemas.microsoft.com/office/powerpoint/2010/main" val="135294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AI: Any system that reacts intelligently to changes</a:t>
            </a:r>
          </a:p>
          <a:p>
            <a:pPr lvl="1"/>
            <a:r>
              <a:rPr lang="en-US" dirty="0"/>
              <a:t>Sense / decide / act</a:t>
            </a:r>
          </a:p>
          <a:p>
            <a:pPr lvl="1"/>
            <a:r>
              <a:rPr lang="en-US" dirty="0"/>
              <a:t>The thermostat on your furnace</a:t>
            </a:r>
          </a:p>
          <a:p>
            <a:pPr lvl="1"/>
            <a:r>
              <a:rPr lang="en-US" dirty="0"/>
              <a:t>Just because we understand it doesn’t mean it’s not AI</a:t>
            </a:r>
          </a:p>
          <a:p>
            <a:r>
              <a:rPr lang="en-US" dirty="0"/>
              <a:t>Game AI furthers the goal of </a:t>
            </a:r>
            <a:r>
              <a:rPr lang="en-US" i="1" dirty="0"/>
              <a:t>entertainment</a:t>
            </a:r>
          </a:p>
          <a:p>
            <a:pPr lvl="1"/>
            <a:r>
              <a:rPr lang="en-US" dirty="0"/>
              <a:t>It doesn’t have to be right</a:t>
            </a:r>
          </a:p>
          <a:p>
            <a:pPr lvl="1"/>
            <a:r>
              <a:rPr lang="en-US" dirty="0"/>
              <a:t>It needs to be fun</a:t>
            </a:r>
          </a:p>
          <a:p>
            <a:pPr lvl="1"/>
            <a:r>
              <a:rPr lang="en-US" dirty="0"/>
              <a:t>If we are careful, we can even cheat</a:t>
            </a:r>
          </a:p>
          <a:p>
            <a:pPr lvl="1"/>
            <a:r>
              <a:rPr lang="en-US" dirty="0"/>
              <a:t>“Avoid artificial stupidity”</a:t>
            </a:r>
          </a:p>
          <a:p>
            <a:pPr marL="630936" lvl="2" indent="0">
              <a:buNone/>
            </a:pPr>
            <a:r>
              <a:rPr lang="en-US" dirty="0"/>
              <a:t>		-Neil Kirby at an AI Roundtable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  What is Game AI?</a:t>
            </a:r>
          </a:p>
        </p:txBody>
      </p:sp>
    </p:spTree>
    <p:extLst>
      <p:ext uri="{BB962C8B-B14F-4D97-AF65-F5344CB8AC3E}">
        <p14:creationId xmlns:p14="http://schemas.microsoft.com/office/powerpoint/2010/main" val="173164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beats them when they exactly match the need</a:t>
            </a:r>
          </a:p>
          <a:p>
            <a:r>
              <a:rPr lang="en-US" dirty="0"/>
              <a:t>Simple</a:t>
            </a:r>
          </a:p>
          <a:p>
            <a:pPr lvl="1"/>
            <a:r>
              <a:rPr lang="en-US" dirty="0"/>
              <a:t>If they stop being simple, use something else</a:t>
            </a:r>
          </a:p>
          <a:p>
            <a:r>
              <a:rPr lang="en-US" dirty="0"/>
              <a:t>Fragile</a:t>
            </a:r>
          </a:p>
          <a:p>
            <a:pPr lvl="1"/>
            <a:r>
              <a:rPr lang="en-US" dirty="0"/>
              <a:t>Don’t always cope gracefully with a wide range of inputs </a:t>
            </a:r>
          </a:p>
          <a:p>
            <a:pPr lvl="1"/>
            <a:r>
              <a:rPr lang="en-US" dirty="0"/>
              <a:t>Hard to maintain</a:t>
            </a:r>
          </a:p>
          <a:p>
            <a:r>
              <a:rPr lang="en-US" dirty="0"/>
              <a:t>Tripwires and other level details are typically scripted</a:t>
            </a:r>
          </a:p>
          <a:p>
            <a:r>
              <a:rPr lang="en-US" dirty="0"/>
              <a:t>Done in many languages: </a:t>
            </a:r>
            <a:r>
              <a:rPr lang="en-US" dirty="0" err="1"/>
              <a:t>Lua</a:t>
            </a:r>
            <a:r>
              <a:rPr lang="en-US" dirty="0"/>
              <a:t>, python, C++…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Hard-coded Scripts</a:t>
            </a:r>
          </a:p>
        </p:txBody>
      </p:sp>
    </p:spTree>
    <p:extLst>
      <p:ext uri="{BB962C8B-B14F-4D97-AF65-F5344CB8AC3E}">
        <p14:creationId xmlns:p14="http://schemas.microsoft.com/office/powerpoint/2010/main" val="319477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Intelligence in the states and transitions</a:t>
            </a:r>
          </a:p>
          <a:p>
            <a:r>
              <a:rPr lang="en-US" dirty="0"/>
              <a:t>Easy to program (separation of concerns)</a:t>
            </a:r>
          </a:p>
          <a:p>
            <a:r>
              <a:rPr lang="en-US" dirty="0"/>
              <a:t>Less fragile than scripts</a:t>
            </a:r>
          </a:p>
          <a:p>
            <a:r>
              <a:rPr lang="en-US" dirty="0"/>
              <a:t>Great for simpler AI tasks</a:t>
            </a:r>
          </a:p>
          <a:p>
            <a:r>
              <a:rPr lang="en-US" dirty="0"/>
              <a:t>Suffers from State explosion (and transition explosion)</a:t>
            </a:r>
          </a:p>
          <a:p>
            <a:r>
              <a:rPr lang="en-US" dirty="0"/>
              <a:t>Requires discrete states – it won’t easily do “half angry, half happy”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329795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collection of rules “expert system”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this action</a:t>
            </a:r>
            <a:r>
              <a:rPr lang="en-US" dirty="0"/>
              <a:t> when presented with </a:t>
            </a:r>
            <a:r>
              <a:rPr lang="en-US" i="1" dirty="0"/>
              <a:t>that condition</a:t>
            </a:r>
            <a:endParaRPr lang="en-US" dirty="0"/>
          </a:p>
          <a:p>
            <a:pPr lvl="1"/>
            <a:r>
              <a:rPr lang="en-US" dirty="0"/>
              <a:t>Possible to do more than one action</a:t>
            </a:r>
          </a:p>
          <a:p>
            <a:r>
              <a:rPr lang="en-US" dirty="0"/>
              <a:t>Uses the best part of scripts – the exact correct behavior</a:t>
            </a:r>
          </a:p>
          <a:p>
            <a:pPr lvl="1"/>
            <a:r>
              <a:rPr lang="en-US" dirty="0"/>
              <a:t>2 rules suffice for most Sudoku difficulty levels</a:t>
            </a:r>
          </a:p>
          <a:p>
            <a:pPr lvl="1"/>
            <a:r>
              <a:rPr lang="en-US" dirty="0"/>
              <a:t>3 rules solves 90% of minesweeper or more</a:t>
            </a:r>
          </a:p>
          <a:p>
            <a:r>
              <a:rPr lang="en-US" dirty="0"/>
              <a:t>Needs reasonable defaults when no rules fire</a:t>
            </a:r>
          </a:p>
          <a:p>
            <a:r>
              <a:rPr lang="en-US" dirty="0"/>
              <a:t>Requires expert behavior to be known</a:t>
            </a:r>
          </a:p>
          <a:p>
            <a:r>
              <a:rPr lang="en-US" dirty="0"/>
              <a:t>Have to pick which rule(s) to execute</a:t>
            </a:r>
          </a:p>
          <a:p>
            <a:r>
              <a:rPr lang="en-US" dirty="0"/>
              <a:t>Often highly predictable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</p:spTree>
    <p:extLst>
      <p:ext uri="{BB962C8B-B14F-4D97-AF65-F5344CB8AC3E}">
        <p14:creationId xmlns:p14="http://schemas.microsoft.com/office/powerpoint/2010/main" val="381660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Randomly pick from a weighted group of options.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/>
              <a:t>Rnd</a:t>
            </a:r>
            <a:r>
              <a:rPr lang="en-US" dirty="0"/>
              <a:t> doesn’t seem intelligent!</a:t>
            </a:r>
          </a:p>
          <a:p>
            <a:r>
              <a:rPr lang="en-US" dirty="0"/>
              <a:t>Weighting the choices picked give the appearance of intelligence</a:t>
            </a:r>
          </a:p>
          <a:p>
            <a:r>
              <a:rPr lang="en-US" dirty="0"/>
              <a:t>Avoids predictability</a:t>
            </a:r>
          </a:p>
          <a:p>
            <a:r>
              <a:rPr lang="en-US" dirty="0"/>
              <a:t>Tune by changing numbers, not code</a:t>
            </a:r>
          </a:p>
          <a:p>
            <a:r>
              <a:rPr lang="en-US" dirty="0"/>
              <a:t>Lives and dies on those numbers (may be hard to get)</a:t>
            </a:r>
          </a:p>
          <a:p>
            <a:r>
              <a:rPr lang="en-US" dirty="0"/>
              <a:t>Puts a floor under artificial stupidity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Systems</a:t>
            </a:r>
          </a:p>
        </p:txBody>
      </p:sp>
    </p:spTree>
    <p:extLst>
      <p:ext uri="{BB962C8B-B14F-4D97-AF65-F5344CB8AC3E}">
        <p14:creationId xmlns:p14="http://schemas.microsoft.com/office/powerpoint/2010/main" val="376540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 solves deterministically with look-ahead</a:t>
            </a:r>
          </a:p>
          <a:p>
            <a:r>
              <a:rPr lang="en-US" dirty="0"/>
              <a:t>Need to manage computational complexity</a:t>
            </a:r>
          </a:p>
          <a:p>
            <a:pPr lvl="1"/>
            <a:r>
              <a:rPr lang="en-US" dirty="0"/>
              <a:t>Branching factor – number of possible moves at any step</a:t>
            </a:r>
          </a:p>
          <a:p>
            <a:pPr lvl="1"/>
            <a:r>
              <a:rPr lang="en-US" dirty="0"/>
              <a:t>Depth – how far do you look until you get an answer?</a:t>
            </a:r>
          </a:p>
          <a:p>
            <a:r>
              <a:rPr lang="en-US" dirty="0"/>
              <a:t>If I can’t see to the end, can I see to futures that look promising?  Fitness function</a:t>
            </a:r>
          </a:p>
          <a:p>
            <a:r>
              <a:rPr lang="en-US" dirty="0"/>
              <a:t>Heuristics help guide us when we have them by pruning breadth or limiting depth or both</a:t>
            </a:r>
          </a:p>
          <a:p>
            <a:r>
              <a:rPr lang="en-US" dirty="0"/>
              <a:t>Easiest to understand with discrete moves</a:t>
            </a:r>
          </a:p>
          <a:p>
            <a:r>
              <a:rPr lang="en-US" dirty="0"/>
              <a:t>Provides a floor under artificial stupidity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</a:t>
            </a:r>
          </a:p>
        </p:txBody>
      </p:sp>
    </p:spTree>
    <p:extLst>
      <p:ext uri="{BB962C8B-B14F-4D97-AF65-F5344CB8AC3E}">
        <p14:creationId xmlns:p14="http://schemas.microsoft.com/office/powerpoint/2010/main" val="122326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14491</TotalTime>
  <Words>991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Concourse</vt:lpstr>
      <vt:lpstr>Introduction to Game AI</vt:lpstr>
      <vt:lpstr>Contents - Basics</vt:lpstr>
      <vt:lpstr>Contents – Advanced</vt:lpstr>
      <vt:lpstr>What is AI?  What is Game AI?</vt:lpstr>
      <vt:lpstr>Hard-coded Scripts</vt:lpstr>
      <vt:lpstr>Finite State Machines</vt:lpstr>
      <vt:lpstr>Rule-Based Systems</vt:lpstr>
      <vt:lpstr>Probabilistic Systems</vt:lpstr>
      <vt:lpstr>Look-Ahead</vt:lpstr>
      <vt:lpstr>Book of Moves</vt:lpstr>
      <vt:lpstr>Emergent Behavior</vt:lpstr>
      <vt:lpstr>Emotions</vt:lpstr>
      <vt:lpstr>A* Pathfinding</vt:lpstr>
      <vt:lpstr>Machine Learning</vt:lpstr>
      <vt:lpstr>Behavior Trees</vt:lpstr>
      <vt:lpstr>Planning on the Fly</vt:lpstr>
      <vt:lpstr>Utility Theory</vt:lpstr>
      <vt:lpstr>Game AI Recap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Neil Kirby</dc:creator>
  <cp:lastModifiedBy>Neil Kirby</cp:lastModifiedBy>
  <cp:revision>253</cp:revision>
  <cp:lastPrinted>2018-01-04T20:35:19Z</cp:lastPrinted>
  <dcterms:created xsi:type="dcterms:W3CDTF">2014-06-17T17:24:43Z</dcterms:created>
  <dcterms:modified xsi:type="dcterms:W3CDTF">2024-04-08T15:45:54Z</dcterms:modified>
</cp:coreProperties>
</file>