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77" r:id="rId3"/>
    <p:sldId id="276" r:id="rId4"/>
    <p:sldId id="275" r:id="rId5"/>
    <p:sldId id="278" r:id="rId6"/>
    <p:sldId id="279" r:id="rId7"/>
    <p:sldId id="280" r:id="rId8"/>
    <p:sldId id="299" r:id="rId9"/>
    <p:sldId id="281" r:id="rId10"/>
    <p:sldId id="282" r:id="rId11"/>
    <p:sldId id="283" r:id="rId12"/>
    <p:sldId id="284" r:id="rId13"/>
    <p:sldId id="286" r:id="rId14"/>
    <p:sldId id="288" r:id="rId15"/>
    <p:sldId id="293" r:id="rId16"/>
    <p:sldId id="294" r:id="rId17"/>
    <p:sldId id="298" r:id="rId18"/>
    <p:sldId id="292" r:id="rId19"/>
    <p:sldId id="287" r:id="rId20"/>
    <p:sldId id="285" r:id="rId21"/>
    <p:sldId id="289" r:id="rId22"/>
    <p:sldId id="290" r:id="rId23"/>
    <p:sldId id="295" r:id="rId24"/>
    <p:sldId id="291" r:id="rId25"/>
    <p:sldId id="296" r:id="rId26"/>
    <p:sldId id="297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F6242-4A89-4A9F-8EE6-D59AFC84C99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02F3E-71A7-4837-9AD3-8BCF22243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64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smells as listed in Fowler’s Refactoring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02F3E-71A7-4837-9AD3-8BCF222431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62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List is in order presented in Fowler’s Refactoring text, roughly in order of how common each smell is. Common </a:t>
            </a:r>
            <a:r>
              <a:rPr lang="en-US" dirty="0" err="1"/>
              <a:t>refactorings</a:t>
            </a:r>
            <a:r>
              <a:rPr lang="en-US" dirty="0"/>
              <a:t>/fixes listed as reference only. Smell less commonly occurring moved to the end of the </a:t>
            </a:r>
            <a:r>
              <a:rPr lang="en-US" dirty="0" err="1"/>
              <a:t>slideset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02F3E-71A7-4837-9AD3-8BCF222431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25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59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0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84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6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0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8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6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4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6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7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3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29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Smells and refactoring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CSE 3902</a:t>
            </a:r>
          </a:p>
          <a:p>
            <a:r>
              <a:rPr lang="en-US" dirty="0"/>
              <a:t>Matt </a:t>
            </a:r>
            <a:r>
              <a:rPr lang="en-US" dirty="0" err="1"/>
              <a:t>Boggus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207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744A-00B8-B85D-DE8D-B1C134BC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Shotgun Surgery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40E6-1BC8-E153-5848-115B6315C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dirty="0"/>
              <a:t>When making one type of change, you must make many small changes in many different classes.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Ex: sprite classes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Common refactoring:</a:t>
            </a:r>
          </a:p>
          <a:p>
            <a:pPr lvl="1"/>
            <a:r>
              <a:rPr lang="en-US" sz="3400" dirty="0"/>
              <a:t>Creation of an abstract sprite class</a:t>
            </a:r>
          </a:p>
          <a:p>
            <a:pPr lvl="1"/>
            <a:r>
              <a:rPr lang="en-US" sz="3400" dirty="0"/>
              <a:t>Inline Class</a:t>
            </a:r>
          </a:p>
        </p:txBody>
      </p:sp>
    </p:spTree>
    <p:extLst>
      <p:ext uri="{BB962C8B-B14F-4D97-AF65-F5344CB8AC3E}">
        <p14:creationId xmlns:p14="http://schemas.microsoft.com/office/powerpoint/2010/main" val="418638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744A-00B8-B85D-DE8D-B1C134BC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Envy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40E6-1BC8-E153-5848-115B6315C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/>
              <a:t>When a method in one class makes more use of another class than its own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Ex: state logic and position changes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Common refactoring:</a:t>
            </a:r>
          </a:p>
          <a:p>
            <a:pPr lvl="1"/>
            <a:r>
              <a:rPr lang="en-US" sz="3400" dirty="0"/>
              <a:t>Move Method</a:t>
            </a:r>
          </a:p>
          <a:p>
            <a:pPr lvl="1"/>
            <a:r>
              <a:rPr lang="en-US" sz="3400" dirty="0"/>
              <a:t>Extract Method</a:t>
            </a:r>
          </a:p>
        </p:txBody>
      </p:sp>
    </p:spTree>
    <p:extLst>
      <p:ext uri="{BB962C8B-B14F-4D97-AF65-F5344CB8AC3E}">
        <p14:creationId xmlns:p14="http://schemas.microsoft.com/office/powerpoint/2010/main" val="869608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744A-00B8-B85D-DE8D-B1C134BC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Clumps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40E6-1BC8-E153-5848-115B6315C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/>
              <a:t>Cases where the same 3+ data items always appear together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Ex: Texture2D and Rectangles prior to creating sprite classes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Common refactoring:</a:t>
            </a:r>
          </a:p>
          <a:p>
            <a:pPr lvl="1"/>
            <a:r>
              <a:rPr lang="en-US" sz="3400" dirty="0"/>
              <a:t>Extract Class</a:t>
            </a:r>
          </a:p>
        </p:txBody>
      </p:sp>
    </p:spTree>
    <p:extLst>
      <p:ext uri="{BB962C8B-B14F-4D97-AF65-F5344CB8AC3E}">
        <p14:creationId xmlns:p14="http://schemas.microsoft.com/office/powerpoint/2010/main" val="548040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744A-00B8-B85D-DE8D-B1C134BC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40E6-1BC8-E153-5848-115B6315C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The same switch cases appearing in different places in the code – needing to change one means needing to change all of them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Common refactoring:</a:t>
            </a:r>
          </a:p>
          <a:p>
            <a:pPr lvl="1"/>
            <a:r>
              <a:rPr lang="en-US" sz="3400" dirty="0"/>
              <a:t>Use interfaces, classes, and polymorphism</a:t>
            </a:r>
          </a:p>
        </p:txBody>
      </p:sp>
    </p:spTree>
    <p:extLst>
      <p:ext uri="{BB962C8B-B14F-4D97-AF65-F5344CB8AC3E}">
        <p14:creationId xmlns:p14="http://schemas.microsoft.com/office/powerpoint/2010/main" val="954495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744A-00B8-B85D-DE8D-B1C134BC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40E6-1BC8-E153-5848-115B6315C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dirty="0"/>
              <a:t>Class that doesn’t do any work of its own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Ex: Player class if its only field was an </a:t>
            </a:r>
            <a:r>
              <a:rPr lang="en-US" sz="3600" dirty="0" err="1"/>
              <a:t>IState</a:t>
            </a:r>
            <a:r>
              <a:rPr lang="en-US" sz="3600" dirty="0"/>
              <a:t> or a state machine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Common refactoring:</a:t>
            </a:r>
          </a:p>
          <a:p>
            <a:pPr lvl="1"/>
            <a:r>
              <a:rPr lang="en-US" sz="3400" dirty="0"/>
              <a:t>Inline class</a:t>
            </a:r>
          </a:p>
        </p:txBody>
      </p:sp>
    </p:spTree>
    <p:extLst>
      <p:ext uri="{BB962C8B-B14F-4D97-AF65-F5344CB8AC3E}">
        <p14:creationId xmlns:p14="http://schemas.microsoft.com/office/powerpoint/2010/main" val="2738318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744A-00B8-B85D-DE8D-B1C134BC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40E6-1BC8-E153-5848-115B6315C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dirty="0"/>
              <a:t>When client code gets an object, then another within that, then another within that, etc.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Ex: Game1-&gt;Link-&gt;State-&gt;Sprite if you wanted to store all the sprites in Game1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Common refactoring:</a:t>
            </a:r>
          </a:p>
          <a:p>
            <a:pPr lvl="1"/>
            <a:r>
              <a:rPr lang="en-US" sz="3400" dirty="0"/>
              <a:t>Hide Delegate</a:t>
            </a:r>
          </a:p>
          <a:p>
            <a:pPr lvl="1"/>
            <a:r>
              <a:rPr lang="en-US" sz="3400" dirty="0"/>
              <a:t>Move Method</a:t>
            </a:r>
          </a:p>
        </p:txBody>
      </p:sp>
    </p:spTree>
    <p:extLst>
      <p:ext uri="{BB962C8B-B14F-4D97-AF65-F5344CB8AC3E}">
        <p14:creationId xmlns:p14="http://schemas.microsoft.com/office/powerpoint/2010/main" val="1029071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744A-00B8-B85D-DE8D-B1C134BC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 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40E6-1BC8-E153-5848-115B6315C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/>
              <a:t>~50% or more of a </a:t>
            </a:r>
            <a:r>
              <a:rPr lang="en-US" sz="3600" dirty="0" err="1"/>
              <a:t>class’</a:t>
            </a:r>
            <a:r>
              <a:rPr lang="en-US" sz="3600" dirty="0"/>
              <a:t> implementation is delegated to another class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Ex: debatably, Link for Sprint2 functionality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Common refactoring:</a:t>
            </a:r>
          </a:p>
          <a:p>
            <a:pPr lvl="1"/>
            <a:r>
              <a:rPr lang="en-US" sz="3400" dirty="0"/>
              <a:t>Remove Middle Man</a:t>
            </a:r>
          </a:p>
          <a:p>
            <a:pPr lvl="1"/>
            <a:r>
              <a:rPr lang="en-US" sz="3400" dirty="0"/>
              <a:t>Replace Delegation With Inheritance</a:t>
            </a:r>
          </a:p>
        </p:txBody>
      </p:sp>
    </p:spTree>
    <p:extLst>
      <p:ext uri="{BB962C8B-B14F-4D97-AF65-F5344CB8AC3E}">
        <p14:creationId xmlns:p14="http://schemas.microsoft.com/office/powerpoint/2010/main" val="1014183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744A-00B8-B85D-DE8D-B1C134BC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(a sweet smell)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40E6-1BC8-E153-5848-115B6315C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Comments should not be used to “deodorize” bad smelling code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Common refactoring:</a:t>
            </a:r>
          </a:p>
          <a:p>
            <a:pPr lvl="1"/>
            <a:r>
              <a:rPr lang="en-US" sz="3400" dirty="0"/>
              <a:t>Extract Method</a:t>
            </a:r>
          </a:p>
          <a:p>
            <a:pPr lvl="1"/>
            <a:r>
              <a:rPr lang="en-US" sz="3400" dirty="0"/>
              <a:t>Rename Method</a:t>
            </a: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2A152CC7-CFF0-3CED-A8BA-5B94F2F4CF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78231"/>
            <a:ext cx="1167156" cy="152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31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4F05A6-D14D-32BC-7AB2-C0FE8D80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Additional code smells, on your own reference material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CE97DE-7DC0-8A41-E17D-3864AB610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44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744A-00B8-B85D-DE8D-B1C134BC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Inheritance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40E6-1BC8-E153-5848-115B6315C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When making a new subclass, a similar one is needed in elsewhere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Common refactoring:</a:t>
            </a:r>
          </a:p>
          <a:p>
            <a:pPr lvl="1"/>
            <a:r>
              <a:rPr lang="en-US" sz="3400" dirty="0"/>
              <a:t>Move Method, Move Field</a:t>
            </a:r>
          </a:p>
        </p:txBody>
      </p:sp>
    </p:spTree>
    <p:extLst>
      <p:ext uri="{BB962C8B-B14F-4D97-AF65-F5344CB8AC3E}">
        <p14:creationId xmlns:p14="http://schemas.microsoft.com/office/powerpoint/2010/main" val="331991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F8D6-BC73-2761-C1A7-9075F398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Smell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52C0A-379D-BAC8-723F-86D0996F1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Anything in a program's source code that suggests the presence of a design problem</a:t>
            </a: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7" name="Picture 6" descr="Shape, circle&#10;&#10;Description automatically generated">
            <a:extLst>
              <a:ext uri="{FF2B5EF4-FFF2-40B4-BE49-F238E27FC236}">
                <a16:creationId xmlns:a16="http://schemas.microsoft.com/office/drawing/2014/main" id="{47BF76F7-C342-D730-ED5A-0994775E8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941341"/>
            <a:ext cx="30194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53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744A-00B8-B85D-DE8D-B1C134BC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Obsession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40E6-1BC8-E153-5848-115B6315C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Reluctance in using “small” objects instead of primitives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Non-3902 examples:</a:t>
            </a:r>
          </a:p>
          <a:p>
            <a:pPr lvl="1"/>
            <a:r>
              <a:rPr lang="en-US" sz="3400" dirty="0"/>
              <a:t>Money vs. double</a:t>
            </a:r>
          </a:p>
          <a:p>
            <a:pPr lvl="1"/>
            <a:r>
              <a:rPr lang="en-US" sz="3400" dirty="0" err="1"/>
              <a:t>TelephoneNumber</a:t>
            </a:r>
            <a:r>
              <a:rPr lang="en-US" sz="3400" dirty="0"/>
              <a:t> vs. String</a:t>
            </a:r>
          </a:p>
          <a:p>
            <a:pPr lvl="1"/>
            <a:r>
              <a:rPr lang="en-US" sz="3400" dirty="0" err="1"/>
              <a:t>NumberRange</a:t>
            </a:r>
            <a:r>
              <a:rPr lang="en-US" sz="3400" dirty="0"/>
              <a:t> vs. </a:t>
            </a:r>
            <a:r>
              <a:rPr lang="en-US" sz="3400" dirty="0" err="1"/>
              <a:t>ints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636399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744A-00B8-B85D-DE8D-B1C134BC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Speculative Generality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40E6-1BC8-E153-5848-115B6315C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Inclusion of code for a hypothetically planned feature than is never added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Common refactoring:</a:t>
            </a:r>
          </a:p>
          <a:p>
            <a:pPr lvl="1"/>
            <a:r>
              <a:rPr lang="en-US" sz="3400" dirty="0"/>
              <a:t>Collapse Hierarchy</a:t>
            </a:r>
          </a:p>
          <a:p>
            <a:pPr lvl="1"/>
            <a:r>
              <a:rPr lang="en-US" sz="3400" dirty="0"/>
              <a:t>Remove Parameter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09340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744A-00B8-B85D-DE8D-B1C134BC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40E6-1BC8-E153-5848-115B6315C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When an object has an instance field which is only set in certain circumstances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Common refactoring:</a:t>
            </a:r>
          </a:p>
          <a:p>
            <a:pPr lvl="1"/>
            <a:r>
              <a:rPr lang="en-US" sz="3400" dirty="0"/>
              <a:t>Extract Class</a:t>
            </a:r>
          </a:p>
          <a:p>
            <a:pPr lvl="1"/>
            <a:r>
              <a:rPr lang="en-US" sz="3400" dirty="0"/>
              <a:t>Introduce Null Object</a:t>
            </a:r>
          </a:p>
        </p:txBody>
      </p:sp>
    </p:spTree>
    <p:extLst>
      <p:ext uri="{BB962C8B-B14F-4D97-AF65-F5344CB8AC3E}">
        <p14:creationId xmlns:p14="http://schemas.microsoft.com/office/powerpoint/2010/main" val="1374393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744A-00B8-B85D-DE8D-B1C134BC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Inappropriate Intimacy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40E6-1BC8-E153-5848-115B6315C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Similar to Feature Envy, only it applies a class heavily using another class rather than a method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Common refactoring:</a:t>
            </a:r>
          </a:p>
          <a:p>
            <a:pPr lvl="1"/>
            <a:r>
              <a:rPr lang="en-US" sz="3400" dirty="0"/>
              <a:t>Change Bidirectional Association to Unidirectional</a:t>
            </a:r>
          </a:p>
        </p:txBody>
      </p:sp>
    </p:spTree>
    <p:extLst>
      <p:ext uri="{BB962C8B-B14F-4D97-AF65-F5344CB8AC3E}">
        <p14:creationId xmlns:p14="http://schemas.microsoft.com/office/powerpoint/2010/main" val="1288326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744A-00B8-B85D-DE8D-B1C134BC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Classes with Different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40E6-1BC8-E153-5848-115B6315C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Self-descriptive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Common refactoring:</a:t>
            </a:r>
          </a:p>
          <a:p>
            <a:pPr lvl="1"/>
            <a:r>
              <a:rPr lang="en-US" sz="3400" dirty="0"/>
              <a:t>Rename Method</a:t>
            </a:r>
          </a:p>
          <a:p>
            <a:pPr lvl="1"/>
            <a:r>
              <a:rPr lang="en-US" sz="3400" dirty="0"/>
              <a:t>Move Method</a:t>
            </a:r>
          </a:p>
          <a:p>
            <a:pPr lvl="1"/>
            <a:r>
              <a:rPr lang="en-US" sz="3400" dirty="0"/>
              <a:t>Extract Superclass</a:t>
            </a:r>
          </a:p>
        </p:txBody>
      </p:sp>
    </p:spTree>
    <p:extLst>
      <p:ext uri="{BB962C8B-B14F-4D97-AF65-F5344CB8AC3E}">
        <p14:creationId xmlns:p14="http://schemas.microsoft.com/office/powerpoint/2010/main" val="183365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744A-00B8-B85D-DE8D-B1C134BC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Incomplete Library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40E6-1BC8-E153-5848-115B6315C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Self-descriptive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Common refactoring:</a:t>
            </a:r>
          </a:p>
          <a:p>
            <a:pPr lvl="1"/>
            <a:r>
              <a:rPr lang="en-US" sz="3400" dirty="0"/>
              <a:t>Introduce Foreign Method</a:t>
            </a:r>
          </a:p>
          <a:p>
            <a:pPr lvl="1"/>
            <a:r>
              <a:rPr lang="en-US" sz="3400" dirty="0"/>
              <a:t>Introduce Local Extension</a:t>
            </a:r>
          </a:p>
        </p:txBody>
      </p:sp>
    </p:spTree>
    <p:extLst>
      <p:ext uri="{BB962C8B-B14F-4D97-AF65-F5344CB8AC3E}">
        <p14:creationId xmlns:p14="http://schemas.microsoft.com/office/powerpoint/2010/main" val="2132957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744A-00B8-B85D-DE8D-B1C134BC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Refused Bequest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40E6-1BC8-E153-5848-115B6315C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A child class that overwrites the majority of their inherited code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Common refactoring:</a:t>
            </a:r>
          </a:p>
          <a:p>
            <a:pPr lvl="1"/>
            <a:r>
              <a:rPr lang="en-US" sz="3400" dirty="0"/>
              <a:t>Push Down Method</a:t>
            </a:r>
          </a:p>
          <a:p>
            <a:pPr lvl="1"/>
            <a:r>
              <a:rPr lang="en-US" sz="3400" dirty="0"/>
              <a:t>Push Down Field</a:t>
            </a:r>
          </a:p>
        </p:txBody>
      </p:sp>
    </p:spTree>
    <p:extLst>
      <p:ext uri="{BB962C8B-B14F-4D97-AF65-F5344CB8AC3E}">
        <p14:creationId xmlns:p14="http://schemas.microsoft.com/office/powerpoint/2010/main" val="200756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9CBAD-2E21-5333-7476-C7BF4CDD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765E1-DE93-6A18-624F-0B8A16F72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1. Refactoring (verb): The process of changing a software system in such a way that it does not alter the external behavior of the code yet improves its internal structure</a:t>
            </a:r>
          </a:p>
          <a:p>
            <a:r>
              <a:rPr lang="en-US" sz="2800" dirty="0"/>
              <a:t>2. Refactoring (noun): a change made to the internal structure of software to make it easier to understand and cheaper to modify without changing its observable behavior</a:t>
            </a:r>
          </a:p>
          <a:p>
            <a:pPr lvl="1"/>
            <a:r>
              <a:rPr lang="en-US" sz="2400" dirty="0"/>
              <a:t>Examples: </a:t>
            </a:r>
            <a:r>
              <a:rPr lang="en-US" sz="2400" i="1" dirty="0"/>
              <a:t>Rename Method, Replace Magic Number with Symbolic Constant, Move Field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930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744A-00B8-B85D-DE8D-B1C134BC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40E6-1BC8-E153-5848-115B6315C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Common refactoring:</a:t>
            </a:r>
          </a:p>
          <a:p>
            <a:pPr lvl="1"/>
            <a:r>
              <a:rPr lang="en-US" sz="3400" dirty="0"/>
              <a:t>Extract Method</a:t>
            </a:r>
          </a:p>
        </p:txBody>
      </p:sp>
    </p:spTree>
    <p:extLst>
      <p:ext uri="{BB962C8B-B14F-4D97-AF65-F5344CB8AC3E}">
        <p14:creationId xmlns:p14="http://schemas.microsoft.com/office/powerpoint/2010/main" val="1852537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744A-00B8-B85D-DE8D-B1C134BC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40E6-1BC8-E153-5848-115B6315C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For this project, ones over 25 lines long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Common refactoring:</a:t>
            </a:r>
          </a:p>
          <a:p>
            <a:pPr lvl="1"/>
            <a:r>
              <a:rPr lang="en-US" sz="3400" dirty="0"/>
              <a:t>Extract Method</a:t>
            </a:r>
          </a:p>
          <a:p>
            <a:pPr lvl="1"/>
            <a:r>
              <a:rPr lang="en-US" sz="3400" dirty="0"/>
              <a:t>Decompose Conditional</a:t>
            </a:r>
          </a:p>
        </p:txBody>
      </p:sp>
    </p:spTree>
    <p:extLst>
      <p:ext uri="{BB962C8B-B14F-4D97-AF65-F5344CB8AC3E}">
        <p14:creationId xmlns:p14="http://schemas.microsoft.com/office/powerpoint/2010/main" val="175917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744A-00B8-B85D-DE8D-B1C134BC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40E6-1BC8-E153-5848-115B6315C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For this project, ones over 100-150 lines of code long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Common refactoring:</a:t>
            </a:r>
          </a:p>
          <a:p>
            <a:pPr lvl="1"/>
            <a:r>
              <a:rPr lang="en-US" sz="3400" dirty="0"/>
              <a:t>Extract Class</a:t>
            </a:r>
          </a:p>
          <a:p>
            <a:pPr lvl="1"/>
            <a:r>
              <a:rPr lang="en-US" sz="3400" dirty="0"/>
              <a:t>Extract Subclass</a:t>
            </a:r>
          </a:p>
        </p:txBody>
      </p:sp>
    </p:spTree>
    <p:extLst>
      <p:ext uri="{BB962C8B-B14F-4D97-AF65-F5344CB8AC3E}">
        <p14:creationId xmlns:p14="http://schemas.microsoft.com/office/powerpoint/2010/main" val="438371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744A-00B8-B85D-DE8D-B1C134BC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Parameter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40E6-1BC8-E153-5848-115B6315C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dirty="0"/>
              <a:t>~6+ parameters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Ex: </a:t>
            </a:r>
            <a:r>
              <a:rPr lang="en-US" sz="3600" dirty="0" err="1"/>
              <a:t>CollisionHandler</a:t>
            </a:r>
            <a:r>
              <a:rPr lang="en-US" sz="3600" dirty="0"/>
              <a:t> taking collections or class types Player, Bat, Skeleton, </a:t>
            </a:r>
            <a:r>
              <a:rPr lang="en-US" sz="3600" dirty="0" err="1"/>
              <a:t>SquareBlock</a:t>
            </a:r>
            <a:r>
              <a:rPr lang="en-US" sz="3600" dirty="0"/>
              <a:t>, </a:t>
            </a:r>
            <a:r>
              <a:rPr lang="en-US" sz="3600" dirty="0" err="1"/>
              <a:t>StatueBlock</a:t>
            </a:r>
            <a:r>
              <a:rPr lang="en-US" sz="3600" dirty="0"/>
              <a:t>, etc.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Common refactoring:</a:t>
            </a:r>
          </a:p>
          <a:p>
            <a:pPr lvl="1"/>
            <a:r>
              <a:rPr lang="en-US" sz="3400" dirty="0"/>
              <a:t>Use of interfaces</a:t>
            </a:r>
          </a:p>
          <a:p>
            <a:pPr lvl="1"/>
            <a:r>
              <a:rPr lang="en-US" sz="3400" dirty="0"/>
              <a:t>Replace Parameter with Method</a:t>
            </a:r>
          </a:p>
          <a:p>
            <a:pPr lvl="1"/>
            <a:r>
              <a:rPr lang="en-US" sz="3400" dirty="0"/>
              <a:t>Introduce Parameter Object</a:t>
            </a:r>
          </a:p>
          <a:p>
            <a:pPr lvl="1"/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502300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744A-00B8-B85D-DE8D-B1C134BC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Cyclomatic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40E6-1BC8-E153-5848-115B6315C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600" dirty="0"/>
              <a:t>A high degree of conditional logic. For this project, 3+ levels of indentation in </a:t>
            </a:r>
            <a:r>
              <a:rPr lang="en-US" sz="3600"/>
              <a:t>one method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Ex: Collision handling – loop over multiple object types, compare on 4 sides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Common refactoring:</a:t>
            </a:r>
          </a:p>
          <a:p>
            <a:pPr lvl="1"/>
            <a:r>
              <a:rPr lang="en-US" sz="3400" dirty="0"/>
              <a:t>Extract Method</a:t>
            </a:r>
          </a:p>
          <a:p>
            <a:pPr lvl="1"/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71673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744A-00B8-B85D-DE8D-B1C134BC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Divergent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40E6-1BC8-E153-5848-115B6315C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One class is commonly changed in different ways for different reasons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Ex: Game1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Common refactoring:</a:t>
            </a:r>
          </a:p>
          <a:p>
            <a:pPr lvl="1"/>
            <a:r>
              <a:rPr lang="en-US" sz="3400" dirty="0"/>
              <a:t>Extract Class</a:t>
            </a:r>
          </a:p>
        </p:txBody>
      </p:sp>
    </p:spTree>
    <p:extLst>
      <p:ext uri="{BB962C8B-B14F-4D97-AF65-F5344CB8AC3E}">
        <p14:creationId xmlns:p14="http://schemas.microsoft.com/office/powerpoint/2010/main" val="14658132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408</TotalTime>
  <Words>748</Words>
  <Application>Microsoft Office PowerPoint</Application>
  <PresentationFormat>On-screen Show (4:3)</PresentationFormat>
  <Paragraphs>161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Calibri</vt:lpstr>
      <vt:lpstr>Calibri Light</vt:lpstr>
      <vt:lpstr>Retrospect</vt:lpstr>
      <vt:lpstr>Code Smells and refactoring</vt:lpstr>
      <vt:lpstr>Code Smell</vt:lpstr>
      <vt:lpstr>More definitions</vt:lpstr>
      <vt:lpstr>Duplicated Code</vt:lpstr>
      <vt:lpstr>Long Method</vt:lpstr>
      <vt:lpstr>Large Class</vt:lpstr>
      <vt:lpstr>Long Parameter List</vt:lpstr>
      <vt:lpstr>Cyclomatic Complexity</vt:lpstr>
      <vt:lpstr>Divergent Change</vt:lpstr>
      <vt:lpstr>Shotgun Surgery</vt:lpstr>
      <vt:lpstr>Feature Envy</vt:lpstr>
      <vt:lpstr>Data Clumps</vt:lpstr>
      <vt:lpstr>Switch Statements</vt:lpstr>
      <vt:lpstr>Lazy Class</vt:lpstr>
      <vt:lpstr>Message Chains</vt:lpstr>
      <vt:lpstr>Middle Man</vt:lpstr>
      <vt:lpstr>Comments (a sweet smell)</vt:lpstr>
      <vt:lpstr>Additional code smells, on your own reference material</vt:lpstr>
      <vt:lpstr>Parallel Inheritance Hierarchies</vt:lpstr>
      <vt:lpstr>Primitive Obsession</vt:lpstr>
      <vt:lpstr>Speculative Generality</vt:lpstr>
      <vt:lpstr>Temporary Field</vt:lpstr>
      <vt:lpstr>Inappropriate Intimacy</vt:lpstr>
      <vt:lpstr>Alternative Classes with Different Interfaces</vt:lpstr>
      <vt:lpstr>Incomplete Library Class</vt:lpstr>
      <vt:lpstr>Refused Bequest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Additional Design Patterns for Games</dc:title>
  <dc:creator>boggus, matthew joseph</dc:creator>
  <cp:lastModifiedBy>Kirby, Neil</cp:lastModifiedBy>
  <cp:revision>43</cp:revision>
  <dcterms:created xsi:type="dcterms:W3CDTF">2006-08-16T00:00:00Z</dcterms:created>
  <dcterms:modified xsi:type="dcterms:W3CDTF">2024-02-05T14:18:16Z</dcterms:modified>
</cp:coreProperties>
</file>