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1" r:id="rId4"/>
    <p:sldId id="308" r:id="rId5"/>
    <p:sldId id="309" r:id="rId6"/>
    <p:sldId id="310" r:id="rId7"/>
    <p:sldId id="315" r:id="rId8"/>
    <p:sldId id="316" r:id="rId9"/>
    <p:sldId id="306" r:id="rId10"/>
    <p:sldId id="311" r:id="rId11"/>
    <p:sldId id="312" r:id="rId12"/>
    <p:sldId id="313" r:id="rId13"/>
    <p:sldId id="314" r:id="rId14"/>
    <p:sldId id="317" r:id="rId15"/>
    <p:sldId id="318" r:id="rId16"/>
    <p:sldId id="319" r:id="rId17"/>
    <p:sldId id="320" r:id="rId18"/>
    <p:sldId id="321" r:id="rId19"/>
    <p:sldId id="265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2B0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05" autoAdjust="0"/>
  </p:normalViewPr>
  <p:slideViewPr>
    <p:cSldViewPr>
      <p:cViewPr varScale="1">
        <p:scale>
          <a:sx n="109" d="100"/>
          <a:sy n="109" d="100"/>
        </p:scale>
        <p:origin x="12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0"/>
            <a:ext cx="7543800" cy="1524000"/>
          </a:xfrm>
        </p:spPr>
        <p:txBody>
          <a:bodyPr anchor="ctr"/>
          <a:lstStyle/>
          <a:p>
            <a:r>
              <a:rPr lang="en-US" sz="7200" dirty="0" smtClean="0"/>
              <a:t>Delegates &amp; Events</a:t>
            </a:r>
            <a:endParaRPr lang="en-US" sz="7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54380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8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Connecting to an Event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An application can then register its interest in an event by adding an initialized delegate object to the event using the += operator</a:t>
            </a:r>
          </a:p>
          <a:p>
            <a:pPr marL="594360" lvl="2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438400"/>
            <a:ext cx="82296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// Client’s method to handle the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() { //...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// Client code to connect to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event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Mouse.MouseClickedHandler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+= new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// Client code to break connection to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Mouse.MouseClickedHandler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-= new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92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Raising an Event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Check Whether Any Clients Have Connected to This Event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If the event field is null, there are no clients</a:t>
            </a: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Raise the Event by Invoking the Event’s Delegate</a:t>
            </a:r>
          </a:p>
          <a:p>
            <a:pPr marL="594360" lvl="2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1475" y="3460750"/>
            <a:ext cx="8401050" cy="1568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MouseClickedHandler</a:t>
            </a:r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MouseClickedHandler</a:t>
            </a:r>
            <a:r>
              <a:rPr lang="en-US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6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.NET Framework Guidelines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Name Events with a Verb and Use Pascal Casing </a:t>
            </a: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Use "Raise" for Events, Instead of "Fire"</a:t>
            </a: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Event Argument Classes Extend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System.EventArgs</a:t>
            </a: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Event Delegates Return Void and Have Two Arguments</a:t>
            </a: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Use a Protected Virtual Method to Raise Each Event</a:t>
            </a:r>
          </a:p>
          <a:p>
            <a:pPr marL="594360" lvl="2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886200"/>
            <a:ext cx="8382000" cy="198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SwitchFlipped</a:t>
            </a:r>
            <a:r>
              <a:rPr lang="en-US" alt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US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} </a:t>
            </a: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public delegate void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SwitchFlippedEventHandler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	object sender,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SwitchFlipped</a:t>
            </a:r>
            <a:r>
              <a:rPr lang="en-US" alt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public event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SwitchFlippedEventHandler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SwitchFlippedHandler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83095"/>
            <a:ext cx="8077200" cy="65990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dirty="0"/>
              <a:t>When to Use Delegates, Events, and Interfaces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Use a Delegate If: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basically want a C-style function pointer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want single callback invocation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callback should be registered in the call or at construction time, not through methods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Use Events If: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Client signs up for the callback function through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More than one object will care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Use an Interface If: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callback function entails complex behavior, such as multiple methods</a:t>
            </a:r>
          </a:p>
          <a:p>
            <a:pPr marL="594360" lvl="2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Custom Event Example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using System;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namespace </a:t>
            </a:r>
            <a:r>
              <a:rPr lang="en-US" sz="1600" dirty="0" err="1"/>
              <a:t>CustomEventExample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 delegate void </a:t>
            </a:r>
            <a:r>
              <a:rPr lang="en-US" sz="1600" dirty="0" err="1"/>
              <a:t>ElapsedMinuteEventHandler</a:t>
            </a:r>
            <a:r>
              <a:rPr lang="en-US" sz="1600" dirty="0"/>
              <a:t>(Object sender, </a:t>
            </a:r>
            <a:r>
              <a:rPr lang="en-US" sz="1600" dirty="0" err="1"/>
              <a:t>MinuteEventArgs</a:t>
            </a:r>
            <a:r>
              <a:rPr lang="en-US" sz="1600" dirty="0"/>
              <a:t> e);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Custom Event Example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MinuteEventArgs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private DateTime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MinuteEventArgs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(DateTime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this.date_time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Minute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get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{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date_time.Minute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Custom Event Example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Publisher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event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ElapsedMinuteEventHandler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Publisher()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("Publisher Created");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countMinutes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DateTime.Now.Minute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while (true)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DateTime.Now.Minute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("Publisher: {0}",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DateTime.Now.Minute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MinuteEventArgs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DateTime.Now.Minute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}//end if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 // end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countMinutes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method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MinuteEventArgs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e) { 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(this, e);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// end Publisher class definition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// end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Custom Event Example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Subscriber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private Publisher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Subscriber(Publisher publisher)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this.publisher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publisher;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subscribeToPublisher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("Subscriber Created");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subscribeToPublisher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publisher.MinuteTick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ElapsedMinuteEventHandler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minuteTickHandler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minuteTickHandler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MinuteEventArgs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("Subscriber Handler Method: {0}",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e.Minute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// end Subscriber class definition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// end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Custom Event Example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MainApp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static void Main()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("Custom Events are Cool!");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Publisher p = new Publisher();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Subscriber s = new Subscriber(p);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p.countMinutes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 // end main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//end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MainApp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class definition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// end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CustomEventExample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namespace 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0" y="990601"/>
            <a:ext cx="2209800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08000">
              <a:bevelT w="190500" h="190500"/>
            </a:sp3d>
          </a:bodyPr>
          <a:lstStyle/>
          <a:p>
            <a:r>
              <a:rPr lang="en-US" sz="28700" dirty="0" smtClean="0">
                <a:gradFill flip="none" rotWithShape="1">
                  <a:gsLst>
                    <a:gs pos="0">
                      <a:srgbClr val="B40101"/>
                    </a:gs>
                    <a:gs pos="89000">
                      <a:schemeClr val="accent1">
                        <a:tint val="23500"/>
                        <a:satMod val="160000"/>
                        <a:lumMod val="5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Arial Black" panose="020B0A04020102020204" pitchFamily="34" charset="0"/>
              </a:rPr>
              <a:t>?</a:t>
            </a:r>
            <a:endParaRPr lang="en-US" sz="28700" dirty="0">
              <a:gradFill flip="none" rotWithShape="1">
                <a:gsLst>
                  <a:gs pos="0">
                    <a:srgbClr val="B40101"/>
                  </a:gs>
                  <a:gs pos="89000">
                    <a:schemeClr val="accent1">
                      <a:tint val="23500"/>
                      <a:satMod val="160000"/>
                      <a:lumMod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Delegates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Delegates are how C# defines a dynamic interface between two methods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Same goal as function pointers in C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Delegates are type-safe</a:t>
            </a:r>
          </a:p>
          <a:p>
            <a:r>
              <a:rPr lang="en-US" dirty="0">
                <a:cs typeface="Consolas" panose="020B0609020204030204" pitchFamily="49" charset="0"/>
              </a:rPr>
              <a:t>A delegate object holds a reference to a method with a pre-defined signature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 signature is simply the argument list and return type of the method</a:t>
            </a:r>
          </a:p>
          <a:p>
            <a:r>
              <a:rPr lang="en-US" dirty="0">
                <a:cs typeface="Consolas" panose="020B0609020204030204" pitchFamily="49" charset="0"/>
              </a:rPr>
              <a:t>The keyword delegate specifies that we are defining a delegate object</a:t>
            </a:r>
          </a:p>
          <a:p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Delegates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Consists of two parts: a delegate 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type </a:t>
            </a:r>
            <a:r>
              <a:rPr lang="en-US" dirty="0">
                <a:cs typeface="Consolas" panose="020B0609020204030204" pitchFamily="49" charset="0"/>
              </a:rPr>
              <a:t>and a delegate 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instance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 delegate </a:t>
            </a:r>
            <a:r>
              <a:rPr lang="en-US" dirty="0" smtClean="0">
                <a:solidFill>
                  <a:schemeClr val="accent1"/>
                </a:solidFill>
                <a:cs typeface="Consolas" panose="020B0609020204030204" pitchFamily="49" charset="0"/>
              </a:rPr>
              <a:t>type</a:t>
            </a:r>
            <a:r>
              <a:rPr lang="en-US" dirty="0" smtClean="0">
                <a:cs typeface="Consolas" panose="020B0609020204030204" pitchFamily="49" charset="0"/>
              </a:rPr>
              <a:t> looks like an (abstract) method declaration, preceded with the </a:t>
            </a:r>
            <a:r>
              <a:rPr lang="en-US" sz="2000" dirty="0" smtClean="0">
                <a:solidFill>
                  <a:srgbClr val="0082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sz="2000" dirty="0" smtClean="0">
                <a:solidFill>
                  <a:srgbClr val="0082B0"/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keyword</a:t>
            </a:r>
          </a:p>
          <a:p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A delegate </a:t>
            </a:r>
            <a:r>
              <a:rPr lang="en-US" dirty="0" smtClean="0">
                <a:solidFill>
                  <a:schemeClr val="accent1"/>
                </a:solidFill>
                <a:cs typeface="Consolas" panose="020B0609020204030204" pitchFamily="49" charset="0"/>
              </a:rPr>
              <a:t>instance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creates an instance of this type, supplying it with the name of a real method to attach to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Declaring a Delegate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A Delegate Declaration Defines a Type That Encapsulates a Method with a Particular Set of Arguments and Return Type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75" y="3352800"/>
            <a:ext cx="855345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declares a delegate for a method that takes a single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of type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and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has a void return type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delegate void 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 d);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Instantiating a Delegate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A Delegate Object Is Created with the new Operator </a:t>
            </a:r>
          </a:p>
          <a:p>
            <a:r>
              <a:rPr lang="en-US" dirty="0">
                <a:cs typeface="Consolas" panose="020B0609020204030204" pitchFamily="49" charset="0"/>
              </a:rPr>
              <a:t>Delegate Objects Are </a:t>
            </a:r>
            <a:r>
              <a:rPr lang="en-US" dirty="0" smtClean="0">
                <a:cs typeface="Consolas" panose="020B0609020204030204" pitchFamily="49" charset="0"/>
              </a:rPr>
              <a:t>Immutable</a:t>
            </a:r>
          </a:p>
          <a:p>
            <a:r>
              <a:rPr lang="en-US" dirty="0">
                <a:cs typeface="Consolas" panose="020B0609020204030204" pitchFamily="49" charset="0"/>
              </a:rPr>
              <a:t>The method signature must match the delegate signature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1475" y="2971800"/>
            <a:ext cx="8401050" cy="25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instantiating a delegate to a static method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Calculate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 the class </a:t>
            </a:r>
            <a:r>
              <a:rPr lang="en-US" alt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a = new 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MyClass.Calculate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instantiating a delegate to an instance method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 object 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p = new </a:t>
            </a:r>
            <a:r>
              <a:rPr lang="en-US" alt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b = new 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p.AMethod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6572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Calling a Delegate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Use a Statement Containing: 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 name of the delegate object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Followed by the parenthesized arguments to be passed to the delegate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100" y="3352800"/>
            <a:ext cx="83058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given the previous delegate declaration and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instantiation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the following invokes </a:t>
            </a:r>
            <a:r>
              <a:rPr lang="en-US" alt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method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Calculate with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0.123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a(0.123);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Chaining (Multicast) Delegate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Delegate objects can be initialized with several method calls using the += operator</a:t>
            </a:r>
          </a:p>
          <a:p>
            <a:pPr lvl="1"/>
            <a:r>
              <a:rPr lang="en-US" sz="2400" dirty="0">
                <a:cs typeface="Consolas" panose="020B0609020204030204" pitchFamily="49" charset="0"/>
              </a:rPr>
              <a:t>The method calls can then be invoked in a chain by passing the correct arguments to the delegate object</a:t>
            </a:r>
          </a:p>
          <a:p>
            <a:pPr lvl="1"/>
            <a:r>
              <a:rPr lang="en-US" sz="2400" dirty="0">
                <a:cs typeface="Consolas" panose="020B0609020204030204" pitchFamily="49" charset="0"/>
              </a:rPr>
              <a:t>Essentially it amounts to calling methods through a proxy object and is a powerful mechanism for event handling as we shall see</a:t>
            </a:r>
          </a:p>
          <a:p>
            <a:pPr lvl="2"/>
            <a:r>
              <a:rPr lang="en-US" sz="2400" dirty="0">
                <a:cs typeface="Consolas" panose="020B0609020204030204" pitchFamily="49" charset="0"/>
              </a:rPr>
              <a:t>Passing method calls into objects is then equivalent to passing delegate objects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Chaining (Multicast) Delegate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A delegate instance is actually a container of callback functions. It can hold a list of values.</a:t>
            </a:r>
          </a:p>
          <a:p>
            <a:r>
              <a:rPr lang="en-US" sz="2800" dirty="0">
                <a:cs typeface="Consolas" panose="020B0609020204030204" pitchFamily="49" charset="0"/>
              </a:rPr>
              <a:t>The operators </a:t>
            </a:r>
            <a:r>
              <a:rPr lang="en-US" sz="2800" dirty="0" smtClean="0">
                <a:cs typeface="Consolas" panose="020B0609020204030204" pitchFamily="49" charset="0"/>
              </a:rPr>
              <a:t>+= </a:t>
            </a:r>
            <a:r>
              <a:rPr lang="en-US" sz="2800" dirty="0">
                <a:cs typeface="Consolas" panose="020B0609020204030204" pitchFamily="49" charset="0"/>
              </a:rPr>
              <a:t>and </a:t>
            </a:r>
            <a:r>
              <a:rPr lang="en-US" sz="2800" dirty="0" smtClean="0">
                <a:cs typeface="Consolas" panose="020B0609020204030204" pitchFamily="49" charset="0"/>
              </a:rPr>
              <a:t>-= are </a:t>
            </a:r>
            <a:r>
              <a:rPr lang="en-US" sz="2800" dirty="0">
                <a:cs typeface="Consolas" panose="020B0609020204030204" pitchFamily="49" charset="0"/>
              </a:rPr>
              <a:t>defined to add and remove values.</a:t>
            </a:r>
          </a:p>
          <a:p>
            <a:r>
              <a:rPr lang="en-US" sz="2800" dirty="0">
                <a:cs typeface="Consolas" panose="020B0609020204030204" pitchFamily="49" charset="0"/>
              </a:rPr>
              <a:t>The operator = clears the list and assigns it to the </a:t>
            </a:r>
            <a:r>
              <a:rPr lang="en-US" sz="2800" dirty="0" err="1">
                <a:cs typeface="Consolas" panose="020B0609020204030204" pitchFamily="49" charset="0"/>
              </a:rPr>
              <a:t>rhs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83095"/>
            <a:ext cx="7543800" cy="6599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Declaring an Event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543800" cy="48768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Declare the Delegate Type for the Event</a:t>
            </a:r>
          </a:p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Declare the Event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Like the field of delegate type preceded by an event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keyword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375" y="3048000"/>
            <a:ext cx="8477250" cy="281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delegate declared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public delegate void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Mouse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event declared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event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MouseClickedEventHandler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MouseClickedHandler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401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759</TotalTime>
  <Words>1036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Consolas</vt:lpstr>
      <vt:lpstr>Impact</vt:lpstr>
      <vt:lpstr>Lucida Sans Typewriter</vt:lpstr>
      <vt:lpstr>Times New Roman</vt:lpstr>
      <vt:lpstr>Wingdings</vt:lpstr>
      <vt:lpstr>Newsprint</vt:lpstr>
      <vt:lpstr>Delegates &amp; Events</vt:lpstr>
      <vt:lpstr>Delegates</vt:lpstr>
      <vt:lpstr>Delegates</vt:lpstr>
      <vt:lpstr>Declaring a Delegate</vt:lpstr>
      <vt:lpstr>Instantiating a Delegate</vt:lpstr>
      <vt:lpstr>Calling a Delegate</vt:lpstr>
      <vt:lpstr>Chaining (Multicast) Delegate</vt:lpstr>
      <vt:lpstr>Chaining (Multicast) Delegate</vt:lpstr>
      <vt:lpstr>Declaring an Event</vt:lpstr>
      <vt:lpstr>Connecting to an Event</vt:lpstr>
      <vt:lpstr>Raising an Event</vt:lpstr>
      <vt:lpstr>.NET Framework Guidelines</vt:lpstr>
      <vt:lpstr>When to Use Delegates, Events, and Interfaces</vt:lpstr>
      <vt:lpstr>Custom Event Example</vt:lpstr>
      <vt:lpstr>Custom Event Example</vt:lpstr>
      <vt:lpstr>Custom Event Example</vt:lpstr>
      <vt:lpstr>Custom Event Example</vt:lpstr>
      <vt:lpstr>Custom Event Example</vt:lpstr>
      <vt:lpstr>PowerPoint Presentation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Methodologies</dc:title>
  <dc:creator>Scott Mills</dc:creator>
  <cp:lastModifiedBy>Scott Mills</cp:lastModifiedBy>
  <cp:revision>83</cp:revision>
  <dcterms:created xsi:type="dcterms:W3CDTF">2014-08-25T00:37:45Z</dcterms:created>
  <dcterms:modified xsi:type="dcterms:W3CDTF">2015-11-05T19:30:19Z</dcterms:modified>
</cp:coreProperties>
</file>