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6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53" autoAdjust="0"/>
    <p:restoredTop sz="81730" autoAdjust="0"/>
  </p:normalViewPr>
  <p:slideViewPr>
    <p:cSldViewPr snapToGrid="0">
      <p:cViewPr varScale="1">
        <p:scale>
          <a:sx n="71" d="100"/>
          <a:sy n="71" d="100"/>
        </p:scale>
        <p:origin x="87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05DA5B87-4786-42E8-8BFB-5A9FAB7B5E7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4" tIns="45712" rIns="91424" bIns="4571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24" tIns="45712" rIns="91424" bIns="4571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224397CB-D82C-42F0-96B3-ECED06EC2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0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06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801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3" y="1244290"/>
            <a:ext cx="10971684" cy="4886698"/>
          </a:xfrm>
          <a:prstGeom prst="rect">
            <a:avLst/>
          </a:prstGeom>
        </p:spPr>
        <p:txBody>
          <a:bodyPr vert="horz" lIns="91430" tIns="45716" rIns="91430" bIns="45716"/>
          <a:lstStyle>
            <a:lvl1pPr marL="565141" indent="-457152">
              <a:buFont typeface="Arial" pitchFamily="34" charset="0"/>
              <a:buChar char="•"/>
              <a:defRPr/>
            </a:lvl1pPr>
            <a:lvl2pPr marL="997096" indent="-457152"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53915" y="190687"/>
            <a:ext cx="10971684" cy="887986"/>
          </a:xfrm>
          <a:prstGeom prst="rect">
            <a:avLst/>
          </a:prstGeom>
        </p:spPr>
        <p:txBody>
          <a:bodyPr lIns="91430" tIns="45716" rIns="91430" bIns="45716"/>
          <a:lstStyle>
            <a:lvl1pPr marL="0" indent="0" algn="ctr" rtl="0" eaLnBrk="1" hangingPunct="1">
              <a:buFontTx/>
              <a:buNone/>
              <a:tabLst/>
              <a:defRPr lang="en-US" sz="4400" b="0" i="0" u="none" strike="noStrike" kern="1200">
                <a:ln>
                  <a:noFill/>
                </a:ln>
                <a:latin typeface="Arimo" pitchFamily="18"/>
              </a:defRPr>
            </a:lvl1pPr>
          </a:lstStyle>
          <a:p>
            <a:pPr defTabSz="914305"/>
            <a:r>
              <a:rPr dirty="0" smtClean="0">
                <a:solidFill>
                  <a:sysClr val="windowText" lastClr="000000"/>
                </a:solidFill>
              </a:rPr>
              <a:t>Click to edit Master title style</a:t>
            </a:r>
            <a:endParaRPr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84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801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3" y="1244290"/>
            <a:ext cx="10971684" cy="4886698"/>
          </a:xfrm>
          <a:prstGeom prst="rect">
            <a:avLst/>
          </a:prstGeom>
        </p:spPr>
        <p:txBody>
          <a:bodyPr vert="horz" lIns="91430" tIns="45716" rIns="91430" bIns="45716"/>
          <a:lstStyle>
            <a:lvl1pPr marL="565141" indent="-457152">
              <a:buFont typeface="Arial" pitchFamily="34" charset="0"/>
              <a:buChar char="•"/>
              <a:defRPr/>
            </a:lvl1pPr>
            <a:lvl2pPr marL="997096" indent="-457152"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 err="1" smtClean="0"/>
              <a:t>levelaa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53915" y="190687"/>
            <a:ext cx="10971684" cy="887986"/>
          </a:xfrm>
          <a:prstGeom prst="rect">
            <a:avLst/>
          </a:prstGeom>
        </p:spPr>
        <p:txBody>
          <a:bodyPr lIns="91430" tIns="45716" rIns="91430" bIns="45716"/>
          <a:lstStyle>
            <a:lvl1pPr marL="0" indent="0" algn="ctr" rtl="0" eaLnBrk="1" hangingPunct="1">
              <a:buFontTx/>
              <a:buNone/>
              <a:tabLst/>
              <a:defRPr lang="en-US" sz="4400" b="0" i="0" u="none" strike="noStrike" kern="1200">
                <a:ln>
                  <a:noFill/>
                </a:ln>
                <a:latin typeface="Arimo" pitchFamily="18"/>
              </a:defRPr>
            </a:lvl1pPr>
          </a:lstStyle>
          <a:p>
            <a:pPr defTabSz="914305"/>
            <a:r>
              <a:rPr dirty="0" smtClean="0">
                <a:solidFill>
                  <a:sysClr val="windowText" lastClr="000000"/>
                </a:solidFill>
              </a:rPr>
              <a:t>Click to edit Master title style</a:t>
            </a:r>
            <a:endParaRPr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54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63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6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0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60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4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5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6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2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6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48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801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5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2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8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6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78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61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75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5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57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6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6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4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2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8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1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7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9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8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60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2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6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4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7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48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2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1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2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3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9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9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2A54C80-263E-416B-A8E0-580EDEADCBDC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6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53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89" r:id="rId24"/>
    <p:sldLayoutId id="2147483690" r:id="rId25"/>
    <p:sldLayoutId id="2147483691" r:id="rId26"/>
    <p:sldLayoutId id="2147483692" r:id="rId27"/>
    <p:sldLayoutId id="2147483693" r:id="rId28"/>
    <p:sldLayoutId id="2147483694" r:id="rId29"/>
    <p:sldLayoutId id="2147483695" r:id="rId30"/>
    <p:sldLayoutId id="2147483696" r:id="rId31"/>
    <p:sldLayoutId id="2147483697" r:id="rId32"/>
    <p:sldLayoutId id="2147483698" r:id="rId33"/>
    <p:sldLayoutId id="2147483700" r:id="rId34"/>
    <p:sldLayoutId id="2147483701" r:id="rId35"/>
    <p:sldLayoutId id="2147483702" r:id="rId36"/>
    <p:sldLayoutId id="2147483703" r:id="rId37"/>
    <p:sldLayoutId id="2147483704" r:id="rId38"/>
    <p:sldLayoutId id="2147483705" r:id="rId39"/>
    <p:sldLayoutId id="2147483706" r:id="rId40"/>
    <p:sldLayoutId id="2147483707" r:id="rId41"/>
    <p:sldLayoutId id="2147483708" r:id="rId42"/>
    <p:sldLayoutId id="2147483709" r:id="rId43"/>
    <p:sldLayoutId id="2147483710" r:id="rId44"/>
    <p:sldLayoutId id="2147483711" r:id="rId45"/>
    <p:sldLayoutId id="2147483712" r:id="rId46"/>
    <p:sldLayoutId id="2147483713" r:id="rId47"/>
    <p:sldLayoutId id="2147483714" r:id="rId48"/>
    <p:sldLayoutId id="2147483715" r:id="rId49"/>
    <p:sldLayoutId id="2147483716" r:id="rId50"/>
    <p:sldLayoutId id="2147483717" r:id="rId51"/>
    <p:sldLayoutId id="2147483718" r:id="rId52"/>
    <p:sldLayoutId id="2147483719" r:id="rId53"/>
    <p:sldLayoutId id="2147483720" r:id="rId54"/>
    <p:sldLayoutId id="2147483721" r:id="rId55"/>
    <p:sldLayoutId id="2147483722" r:id="rId56"/>
    <p:sldLayoutId id="2147483723" r:id="rId57"/>
    <p:sldLayoutId id="2147483724" r:id="rId58"/>
    <p:sldLayoutId id="2147483725" r:id="rId59"/>
    <p:sldLayoutId id="2147483726" r:id="rId60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medeveloper.com/" TargetMode="External"/><Relationship Id="rId2" Type="http://schemas.openxmlformats.org/officeDocument/2006/relationships/hyperlink" Target="https://www.gdcvaul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esignersnotebook.com/Columns/columns.ht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Design Mini Lecture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Things to think about before we get to the last sprint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3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 game is a series of interesting decisions.” – Sid Meier, at GDC 1989.  See also his GDC 2012 talk</a:t>
            </a:r>
          </a:p>
          <a:p>
            <a:r>
              <a:rPr lang="en-US" dirty="0" smtClean="0"/>
              <a:t>Do you agree?  </a:t>
            </a:r>
          </a:p>
          <a:p>
            <a:pPr lvl="1"/>
            <a:r>
              <a:rPr lang="en-US" dirty="0" smtClean="0"/>
              <a:t>When is this right?</a:t>
            </a:r>
          </a:p>
          <a:p>
            <a:pPr lvl="1"/>
            <a:r>
              <a:rPr lang="en-US" dirty="0" smtClean="0"/>
              <a:t>When is this not right?</a:t>
            </a:r>
          </a:p>
          <a:p>
            <a:r>
              <a:rPr lang="en-US" dirty="0" smtClean="0"/>
              <a:t>How does this concept influence how you do game design?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Game?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8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Graphics?</a:t>
            </a:r>
          </a:p>
          <a:p>
            <a:pPr lvl="1"/>
            <a:r>
              <a:rPr lang="en-US" dirty="0" smtClean="0"/>
              <a:t>Movies have better graphics</a:t>
            </a:r>
          </a:p>
          <a:p>
            <a:r>
              <a:rPr lang="en-US" dirty="0" smtClean="0"/>
              <a:t>Story?</a:t>
            </a:r>
          </a:p>
          <a:p>
            <a:pPr lvl="1"/>
            <a:r>
              <a:rPr lang="en-US" dirty="0" smtClean="0"/>
              <a:t>Books have better stories</a:t>
            </a:r>
          </a:p>
          <a:p>
            <a:r>
              <a:rPr lang="en-US" dirty="0" smtClean="0"/>
              <a:t>That leaves?</a:t>
            </a:r>
          </a:p>
          <a:p>
            <a:pPr lvl="1"/>
            <a:r>
              <a:rPr lang="en-US" dirty="0" smtClean="0"/>
              <a:t>Interactivity</a:t>
            </a:r>
          </a:p>
          <a:p>
            <a:endParaRPr lang="en-US" dirty="0"/>
          </a:p>
          <a:p>
            <a:r>
              <a:rPr lang="en-US" dirty="0" smtClean="0"/>
              <a:t>So what does interactivity say about interesting decisions?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special about computer games?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7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a currency behind every different player behavior you wish to influence</a:t>
            </a:r>
          </a:p>
          <a:p>
            <a:pPr lvl="1"/>
            <a:r>
              <a:rPr lang="en-US" dirty="0" smtClean="0"/>
              <a:t>Experience points: “defeating the monster earns 2,000 XP.”</a:t>
            </a:r>
          </a:p>
          <a:p>
            <a:pPr lvl="1"/>
            <a:r>
              <a:rPr lang="en-US" dirty="0" smtClean="0"/>
              <a:t>The in-game explicit currency: “that potion costs 200 gold pieces.”</a:t>
            </a:r>
          </a:p>
          <a:p>
            <a:pPr lvl="1"/>
            <a:r>
              <a:rPr lang="en-US" dirty="0" smtClean="0"/>
              <a:t>Reputation: “this quest is only given to the most pure of heart!”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influence player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1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GDC Vault </a:t>
            </a:r>
            <a:r>
              <a:rPr lang="en-US" dirty="0" smtClean="0">
                <a:hlinkClick r:id="rId2"/>
              </a:rPr>
              <a:t>https://www.gdcvault.com/</a:t>
            </a:r>
            <a:endParaRPr lang="en-US" dirty="0" smtClean="0"/>
          </a:p>
          <a:p>
            <a:pPr lvl="1"/>
            <a:r>
              <a:rPr lang="en-US" dirty="0" smtClean="0"/>
              <a:t>Warning: There are many </a:t>
            </a:r>
            <a:r>
              <a:rPr lang="en-US" i="1" dirty="0" smtClean="0"/>
              <a:t>weeks</a:t>
            </a:r>
            <a:r>
              <a:rPr lang="en-US" dirty="0" smtClean="0"/>
              <a:t> of interesting video here</a:t>
            </a:r>
          </a:p>
          <a:p>
            <a:pPr lvl="1"/>
            <a:r>
              <a:rPr lang="en-US" dirty="0" smtClean="0"/>
              <a:t>There are some interesting Game Design Challenge videos here</a:t>
            </a:r>
          </a:p>
          <a:p>
            <a:r>
              <a:rPr lang="en-US" dirty="0" smtClean="0"/>
              <a:t>Formerly </a:t>
            </a:r>
            <a:r>
              <a:rPr lang="en-US" dirty="0" err="1" smtClean="0"/>
              <a:t>Gamasutra</a:t>
            </a:r>
            <a:r>
              <a:rPr lang="en-US" dirty="0" smtClean="0"/>
              <a:t> </a:t>
            </a:r>
            <a:r>
              <a:rPr lang="en-US" dirty="0" smtClean="0"/>
              <a:t>“The Art &amp; Business of Making Games” </a:t>
            </a:r>
            <a:r>
              <a:rPr lang="en-US" dirty="0" smtClean="0"/>
              <a:t>now Game Developer </a:t>
            </a:r>
            <a:r>
              <a:rPr lang="en-US" dirty="0" smtClean="0"/>
              <a:t>at </a:t>
            </a:r>
            <a:r>
              <a:rPr lang="en-US" dirty="0" smtClean="0">
                <a:hlinkClick r:id="rId3"/>
              </a:rPr>
              <a:t>https://www.gamedeveloper.com/</a:t>
            </a:r>
            <a:endParaRPr lang="en-US" dirty="0" smtClean="0"/>
          </a:p>
          <a:p>
            <a:r>
              <a:rPr lang="en-US" dirty="0" smtClean="0"/>
              <a:t>Consider a search on Ernest Adams and read the Designers Notebook series:  </a:t>
            </a:r>
            <a:r>
              <a:rPr lang="en-US" dirty="0" smtClean="0">
                <a:hlinkClick r:id="rId4"/>
              </a:rPr>
              <a:t>http://www.designersnotebook.com/Columns/columns.htm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learn about game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9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4911</TotalTime>
  <Words>227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Arimo</vt:lpstr>
      <vt:lpstr>Calibri</vt:lpstr>
      <vt:lpstr>Lucida Sans Unicode</vt:lpstr>
      <vt:lpstr>Verdana</vt:lpstr>
      <vt:lpstr>Wingdings 2</vt:lpstr>
      <vt:lpstr>Wingdings 3</vt:lpstr>
      <vt:lpstr>Concourse</vt:lpstr>
      <vt:lpstr>Game Design Mini Lecture</vt:lpstr>
      <vt:lpstr>What is a Game?</vt:lpstr>
      <vt:lpstr>What is special about computer games?</vt:lpstr>
      <vt:lpstr>How to influence player behavior</vt:lpstr>
      <vt:lpstr>Where to learn about game design</vt:lpstr>
      <vt:lpstr>Questions?</vt:lpstr>
    </vt:vector>
  </TitlesOfParts>
  <Company>The Ohio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 splices</dc:title>
  <dc:creator>Mike Green</dc:creator>
  <cp:lastModifiedBy>Kirby, Neil</cp:lastModifiedBy>
  <cp:revision>220</cp:revision>
  <cp:lastPrinted>2018-01-11T13:14:13Z</cp:lastPrinted>
  <dcterms:created xsi:type="dcterms:W3CDTF">2014-06-17T17:24:43Z</dcterms:created>
  <dcterms:modified xsi:type="dcterms:W3CDTF">2022-11-02T13:37:03Z</dcterms:modified>
</cp:coreProperties>
</file>