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53" autoAdjust="0"/>
    <p:restoredTop sz="94345" autoAdjust="0"/>
  </p:normalViewPr>
  <p:slideViewPr>
    <p:cSldViewPr snapToGrid="0">
      <p:cViewPr varScale="1">
        <p:scale>
          <a:sx n="68" d="100"/>
          <a:sy n="68" d="100"/>
        </p:scale>
        <p:origin x="52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05DA5B87-4786-42E8-8BFB-5A9FAB7B5E7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224397CB-D82C-42F0-96B3-ECED06EC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6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801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3" y="1244290"/>
            <a:ext cx="10971684" cy="4886698"/>
          </a:xfrm>
          <a:prstGeom prst="rect">
            <a:avLst/>
          </a:prstGeom>
        </p:spPr>
        <p:txBody>
          <a:bodyPr vert="horz" lIns="91430" tIns="45716" rIns="91430" bIns="45716"/>
          <a:lstStyle>
            <a:lvl1pPr marL="565141" indent="-457152">
              <a:buFont typeface="Arial" pitchFamily="34" charset="0"/>
              <a:buChar char="•"/>
              <a:defRPr/>
            </a:lvl1pPr>
            <a:lvl2pPr marL="997096" indent="-457152"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53915" y="190687"/>
            <a:ext cx="10971684" cy="887986"/>
          </a:xfrm>
          <a:prstGeom prst="rect">
            <a:avLst/>
          </a:prstGeom>
        </p:spPr>
        <p:txBody>
          <a:bodyPr lIns="91430" tIns="45716" rIns="91430" bIns="45716"/>
          <a:lstStyle>
            <a:lvl1pPr marL="0" indent="0" algn="ctr" rtl="0" eaLnBrk="1" hangingPunct="1">
              <a:buFontTx/>
              <a:buNone/>
              <a:tabLst/>
              <a:defRPr lang="en-US" sz="4400" b="0" i="0" u="none" strike="noStrike" kern="1200">
                <a:ln>
                  <a:noFill/>
                </a:ln>
                <a:latin typeface="Arimo" pitchFamily="18"/>
              </a:defRPr>
            </a:lvl1pPr>
          </a:lstStyle>
          <a:p>
            <a:pPr defTabSz="914305"/>
            <a:r>
              <a:rPr dirty="0" smtClean="0">
                <a:solidFill>
                  <a:sysClr val="windowText" lastClr="000000"/>
                </a:solidFill>
              </a:rPr>
              <a:t>Click to edit Master title style</a:t>
            </a:r>
            <a:endParaRPr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4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801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3" y="1244290"/>
            <a:ext cx="10971684" cy="4886698"/>
          </a:xfrm>
          <a:prstGeom prst="rect">
            <a:avLst/>
          </a:prstGeom>
        </p:spPr>
        <p:txBody>
          <a:bodyPr vert="horz" lIns="91430" tIns="45716" rIns="91430" bIns="45716"/>
          <a:lstStyle>
            <a:lvl1pPr marL="565141" indent="-457152">
              <a:buFont typeface="Arial" pitchFamily="34" charset="0"/>
              <a:buChar char="•"/>
              <a:defRPr/>
            </a:lvl1pPr>
            <a:lvl2pPr marL="997096" indent="-457152"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 err="1" smtClean="0"/>
              <a:t>levelaa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53915" y="190687"/>
            <a:ext cx="10971684" cy="887986"/>
          </a:xfrm>
          <a:prstGeom prst="rect">
            <a:avLst/>
          </a:prstGeom>
        </p:spPr>
        <p:txBody>
          <a:bodyPr lIns="91430" tIns="45716" rIns="91430" bIns="45716"/>
          <a:lstStyle>
            <a:lvl1pPr marL="0" indent="0" algn="ctr" rtl="0" eaLnBrk="1" hangingPunct="1">
              <a:buFontTx/>
              <a:buNone/>
              <a:tabLst/>
              <a:defRPr lang="en-US" sz="4400" b="0" i="0" u="none" strike="noStrike" kern="1200">
                <a:ln>
                  <a:noFill/>
                </a:ln>
                <a:latin typeface="Arimo" pitchFamily="18"/>
              </a:defRPr>
            </a:lvl1pPr>
          </a:lstStyle>
          <a:p>
            <a:pPr defTabSz="914305"/>
            <a:r>
              <a:rPr dirty="0" smtClean="0">
                <a:solidFill>
                  <a:sysClr val="windowText" lastClr="000000"/>
                </a:solidFill>
              </a:rPr>
              <a:t>Click to edit Master title style</a:t>
            </a:r>
            <a:endParaRPr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54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3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6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0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0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4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5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6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8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801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5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8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6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8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1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5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7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6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6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4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2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8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1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7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9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8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2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6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4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2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1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2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59377"/>
            <a:ext cx="12192000" cy="6480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0799" y="6481594"/>
            <a:ext cx="2949120" cy="47289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4E8E6B6-5530-47A9-B9B8-3C7DFF5C1929}" type="slidenum">
              <a:rPr smtClean="0">
                <a:solidFill>
                  <a:prstClr val="white"/>
                </a:solidFill>
              </a:rPr>
              <a:pPr/>
              <a:t>‹#›</a:t>
            </a:fld>
            <a:r>
              <a:rPr dirty="0" smtClean="0">
                <a:solidFill>
                  <a:prstClr val="white"/>
                </a:solidFill>
              </a:rPr>
              <a:t>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3915" y="110891"/>
            <a:ext cx="10971684" cy="88798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62" y="1244290"/>
            <a:ext cx="10971684" cy="4886698"/>
          </a:xfrm>
        </p:spPr>
        <p:txBody>
          <a:bodyPr vert="horz"/>
          <a:lstStyle>
            <a:lvl1pPr marL="565200" indent="-457200">
              <a:spcAft>
                <a:spcPts val="0"/>
              </a:spcAft>
              <a:buFont typeface="Arial" pitchFamily="34" charset="0"/>
              <a:buChar char="•"/>
              <a:defRPr/>
            </a:lvl1pPr>
            <a:lvl2pPr marL="997200" indent="-457200">
              <a:spcAft>
                <a:spcPts val="0"/>
              </a:spcAft>
              <a:buFont typeface="Arial" pitchFamily="34" charset="0"/>
              <a:buChar char="•"/>
              <a:defRPr/>
            </a:lvl2pPr>
            <a:lvl3pPr>
              <a:spcAft>
                <a:spcPts val="0"/>
              </a:spcAft>
              <a:buFont typeface="Arial" pitchFamily="34" charset="0"/>
              <a:buChar char="•"/>
              <a:defRPr/>
            </a:lvl3pPr>
            <a:lvl4pPr>
              <a:spcAft>
                <a:spcPts val="0"/>
              </a:spcAft>
              <a:buFont typeface="Arial" pitchFamily="34" charset="0"/>
              <a:buChar char="•"/>
              <a:defRPr/>
            </a:lvl4pPr>
            <a:lvl5pPr>
              <a:spcAft>
                <a:spcPts val="0"/>
              </a:spcAft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2A54C80-263E-416B-A8E0-580EDEADCBDC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6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53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700" r:id="rId34"/>
    <p:sldLayoutId id="2147483701" r:id="rId35"/>
    <p:sldLayoutId id="2147483702" r:id="rId36"/>
    <p:sldLayoutId id="2147483703" r:id="rId37"/>
    <p:sldLayoutId id="2147483704" r:id="rId38"/>
    <p:sldLayoutId id="2147483705" r:id="rId39"/>
    <p:sldLayoutId id="2147483706" r:id="rId40"/>
    <p:sldLayoutId id="2147483707" r:id="rId41"/>
    <p:sldLayoutId id="2147483708" r:id="rId42"/>
    <p:sldLayoutId id="2147483709" r:id="rId43"/>
    <p:sldLayoutId id="2147483710" r:id="rId44"/>
    <p:sldLayoutId id="2147483711" r:id="rId45"/>
    <p:sldLayoutId id="2147483712" r:id="rId46"/>
    <p:sldLayoutId id="2147483713" r:id="rId47"/>
    <p:sldLayoutId id="2147483714" r:id="rId48"/>
    <p:sldLayoutId id="2147483715" r:id="rId49"/>
    <p:sldLayoutId id="2147483716" r:id="rId50"/>
    <p:sldLayoutId id="2147483717" r:id="rId51"/>
    <p:sldLayoutId id="2147483718" r:id="rId52"/>
    <p:sldLayoutId id="2147483719" r:id="rId53"/>
    <p:sldLayoutId id="2147483720" r:id="rId54"/>
    <p:sldLayoutId id="2147483721" r:id="rId55"/>
    <p:sldLayoutId id="2147483722" r:id="rId56"/>
    <p:sldLayoutId id="2147483723" r:id="rId57"/>
    <p:sldLayoutId id="2147483724" r:id="rId58"/>
    <p:sldLayoutId id="2147483725" r:id="rId59"/>
    <p:sldLayoutId id="2147483726" r:id="rId60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83030/type-checking-typeof-gettype-or-i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Reflections on Reflection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3902</a:t>
            </a:r>
          </a:p>
          <a:p>
            <a:r>
              <a:rPr lang="en-US" dirty="0" smtClean="0"/>
              <a:t>Neil Kirby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1138263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System.Reflection</a:t>
            </a:r>
            <a:r>
              <a:rPr lang="en-US" dirty="0" smtClean="0"/>
              <a:t>: Start with </a:t>
            </a:r>
            <a:r>
              <a:rPr lang="en-US" dirty="0" err="1" smtClean="0"/>
              <a:t>System.Type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182880">
              <a:buNone/>
            </a:pPr>
            <a:r>
              <a:rPr lang="en-US" b="1" dirty="0" smtClean="0"/>
              <a:t>Type </a:t>
            </a:r>
            <a:endParaRPr lang="en-US" dirty="0" smtClean="0"/>
          </a:p>
          <a:p>
            <a:pPr marL="274320" indent="-457200"/>
            <a:r>
              <a:rPr lang="en-US" dirty="0" smtClean="0"/>
              <a:t>All objects in .NET know their own type and can return a Type object with that information.  See </a:t>
            </a:r>
            <a:r>
              <a:rPr lang="en-US" b="1" dirty="0" err="1" smtClean="0"/>
              <a:t>typeof</a:t>
            </a:r>
            <a:endParaRPr lang="en-US" b="1" dirty="0" smtClean="0"/>
          </a:p>
          <a:p>
            <a:pPr marL="274320" indent="-457200"/>
            <a:r>
              <a:rPr lang="en-US" dirty="0" smtClean="0"/>
              <a:t>You can also get a Type object from the name of the class.  See </a:t>
            </a:r>
            <a:r>
              <a:rPr lang="en-US" b="1" dirty="0" err="1" smtClean="0"/>
              <a:t>GetType</a:t>
            </a:r>
            <a:r>
              <a:rPr lang="en-US" dirty="0" smtClean="0"/>
              <a:t> (in particular, </a:t>
            </a:r>
            <a:r>
              <a:rPr lang="en-US" b="1" dirty="0" err="1" smtClean="0"/>
              <a:t>Type.GetType</a:t>
            </a:r>
            <a:r>
              <a:rPr lang="en-US" dirty="0"/>
              <a:t>)</a:t>
            </a:r>
            <a:endParaRPr lang="en-US" dirty="0" smtClean="0"/>
          </a:p>
          <a:p>
            <a:pPr marL="274320" indent="-457200"/>
            <a:endParaRPr lang="en-US" dirty="0" smtClean="0"/>
          </a:p>
          <a:p>
            <a:pPr marL="274320" indent="-457200"/>
            <a:r>
              <a:rPr lang="en-US" dirty="0"/>
              <a:t>Type objects know their </a:t>
            </a:r>
            <a:r>
              <a:rPr lang="en-US" b="1" dirty="0"/>
              <a:t>Name </a:t>
            </a:r>
            <a:r>
              <a:rPr lang="en-US" dirty="0"/>
              <a:t>and </a:t>
            </a:r>
            <a:r>
              <a:rPr lang="en-US" b="1" dirty="0" err="1"/>
              <a:t>FullName</a:t>
            </a:r>
            <a:endParaRPr lang="en-US" dirty="0"/>
          </a:p>
          <a:p>
            <a:pPr marL="274320" indent="-457200"/>
            <a:r>
              <a:rPr lang="en-US" dirty="0" smtClean="0"/>
              <a:t>Type objects can get to their various constructors and return one as a </a:t>
            </a:r>
            <a:r>
              <a:rPr lang="en-US" dirty="0" err="1" smtClean="0"/>
              <a:t>ConstructorInfo</a:t>
            </a:r>
            <a:r>
              <a:rPr lang="en-US" dirty="0" smtClean="0"/>
              <a:t> object.  See </a:t>
            </a:r>
            <a:r>
              <a:rPr lang="en-US" b="1" dirty="0" err="1" smtClean="0"/>
              <a:t>GetConstructor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8687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Type</a:t>
            </a:r>
          </a:p>
          <a:p>
            <a:r>
              <a:rPr lang="en-US" dirty="0"/>
              <a:t>Type objects can get to their various </a:t>
            </a:r>
            <a:r>
              <a:rPr lang="en-US" dirty="0" smtClean="0"/>
              <a:t>methods </a:t>
            </a:r>
            <a:r>
              <a:rPr lang="en-US" dirty="0"/>
              <a:t>and </a:t>
            </a:r>
            <a:r>
              <a:rPr lang="en-US" dirty="0" smtClean="0"/>
              <a:t>give back an array of </a:t>
            </a:r>
            <a:r>
              <a:rPr lang="en-US" dirty="0" err="1" smtClean="0"/>
              <a:t>MethodInfo</a:t>
            </a:r>
            <a:r>
              <a:rPr lang="en-US" dirty="0" smtClean="0"/>
              <a:t> objects.  </a:t>
            </a:r>
            <a:r>
              <a:rPr lang="en-US" dirty="0"/>
              <a:t>See </a:t>
            </a:r>
            <a:r>
              <a:rPr lang="en-US" b="1" dirty="0" err="1" smtClean="0"/>
              <a:t>GetMethods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7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System.Reflection</a:t>
            </a:r>
            <a:r>
              <a:rPr lang="en-US" dirty="0" smtClean="0"/>
              <a:t>: </a:t>
            </a:r>
            <a:r>
              <a:rPr lang="en-US" dirty="0" err="1" smtClean="0"/>
              <a:t>ConstructorInfo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182880">
              <a:buNone/>
            </a:pPr>
            <a:r>
              <a:rPr lang="en-US" b="1" dirty="0" err="1" smtClean="0"/>
              <a:t>ConstructorInfo</a:t>
            </a:r>
            <a:endParaRPr lang="en-US" b="1" dirty="0" smtClean="0"/>
          </a:p>
          <a:p>
            <a:pPr marL="274320" indent="-457200"/>
            <a:r>
              <a:rPr lang="en-US" dirty="0" smtClean="0"/>
              <a:t> </a:t>
            </a:r>
            <a:r>
              <a:rPr lang="en-US" dirty="0" err="1" smtClean="0"/>
              <a:t>ConstructorInfo</a:t>
            </a:r>
            <a:r>
              <a:rPr lang="en-US" dirty="0" smtClean="0"/>
              <a:t> objects can create new instances of an object.  See </a:t>
            </a:r>
            <a:r>
              <a:rPr lang="en-US" b="1" dirty="0" smtClean="0"/>
              <a:t>Invoke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60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 </a:t>
            </a:r>
            <a:r>
              <a:rPr lang="en-US" dirty="0" smtClean="0"/>
              <a:t>work – one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dictionary of </a:t>
            </a:r>
            <a:r>
              <a:rPr lang="en-US" dirty="0" err="1" smtClean="0"/>
              <a:t>ConstructorInfo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Strings that come from a data file could be used to specify types and get  Type objects</a:t>
            </a:r>
          </a:p>
          <a:p>
            <a:pPr lvl="1"/>
            <a:r>
              <a:rPr lang="en-US" dirty="0" smtClean="0"/>
              <a:t>Type objects can yield </a:t>
            </a:r>
            <a:r>
              <a:rPr lang="en-US" dirty="0" err="1" smtClean="0"/>
              <a:t>ConstructorInfo</a:t>
            </a:r>
            <a:r>
              <a:rPr lang="en-US" dirty="0" smtClean="0"/>
              <a:t>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You could construct command objects at the time of collision and then execute them.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212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System.Reflection</a:t>
            </a:r>
            <a:r>
              <a:rPr lang="en-US" dirty="0"/>
              <a:t>: </a:t>
            </a:r>
            <a:r>
              <a:rPr lang="en-US" dirty="0" err="1" smtClean="0"/>
              <a:t>MethodInfo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MethodInfo</a:t>
            </a:r>
            <a:endParaRPr lang="en-US" b="1" dirty="0" smtClean="0"/>
          </a:p>
          <a:p>
            <a:r>
              <a:rPr lang="en-US" dirty="0" smtClean="0"/>
              <a:t>It might be handy to know what the name of a method is.  See </a:t>
            </a:r>
            <a:r>
              <a:rPr lang="en-US" b="1" dirty="0" smtClean="0"/>
              <a:t>Name</a:t>
            </a:r>
            <a:endParaRPr lang="en-US" dirty="0" smtClean="0"/>
          </a:p>
          <a:p>
            <a:r>
              <a:rPr lang="en-US" dirty="0" smtClean="0"/>
              <a:t>It might be handy to be able to invoke the method.  See </a:t>
            </a:r>
            <a:r>
              <a:rPr lang="en-US" b="1" dirty="0" smtClean="0"/>
              <a:t>Invoke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 smtClean="0"/>
              <a:t>(Both methods are inherited from </a:t>
            </a:r>
            <a:r>
              <a:rPr lang="en-US" dirty="0" err="1" smtClean="0"/>
              <a:t>MethodBase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4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 </a:t>
            </a:r>
            <a:r>
              <a:rPr lang="en-US" dirty="0" smtClean="0"/>
              <a:t>work – another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dictionary of </a:t>
            </a:r>
            <a:r>
              <a:rPr lang="en-US" dirty="0" smtClean="0"/>
              <a:t>method names</a:t>
            </a:r>
            <a:endParaRPr lang="en-US" dirty="0" smtClean="0"/>
          </a:p>
          <a:p>
            <a:pPr lvl="1"/>
            <a:r>
              <a:rPr lang="en-US" dirty="0" smtClean="0"/>
              <a:t>Strings that come from a data file could be used to specify </a:t>
            </a:r>
            <a:r>
              <a:rPr lang="en-US" dirty="0" smtClean="0"/>
              <a:t>methods to call</a:t>
            </a:r>
            <a:endParaRPr lang="en-US" dirty="0" smtClean="0"/>
          </a:p>
          <a:p>
            <a:pPr lvl="1"/>
            <a:r>
              <a:rPr lang="en-US" dirty="0" smtClean="0"/>
              <a:t>Type objects can yield </a:t>
            </a:r>
            <a:r>
              <a:rPr lang="en-US" dirty="0" err="1" smtClean="0"/>
              <a:t>Method</a:t>
            </a:r>
            <a:r>
              <a:rPr lang="en-US" dirty="0" err="1" smtClean="0"/>
              <a:t>Info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You could check an object that is part of collision for the method named by the dictionary and invoke it (or report an error if it is not found).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21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System.Reflection</a:t>
            </a:r>
            <a:r>
              <a:rPr lang="en-US" dirty="0"/>
              <a:t>: </a:t>
            </a:r>
            <a:r>
              <a:rPr lang="en-US" dirty="0" err="1" smtClean="0"/>
              <a:t>MethodBase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MethodBase</a:t>
            </a:r>
            <a:r>
              <a:rPr lang="en-US" dirty="0"/>
              <a:t> is the base class of </a:t>
            </a:r>
            <a:r>
              <a:rPr lang="en-US" dirty="0" err="1"/>
              <a:t>MethodInfo</a:t>
            </a:r>
            <a:r>
              <a:rPr lang="en-US" dirty="0"/>
              <a:t> and </a:t>
            </a:r>
            <a:r>
              <a:rPr lang="en-US" dirty="0" err="1"/>
              <a:t>ConstructorInfo</a:t>
            </a:r>
            <a:r>
              <a:rPr lang="en-US" dirty="0" smtClean="0"/>
              <a:t>.</a:t>
            </a:r>
          </a:p>
          <a:p>
            <a:r>
              <a:rPr lang="en-US" dirty="0" err="1"/>
              <a:t>GetCurrentMethod</a:t>
            </a:r>
            <a:r>
              <a:rPr lang="en-US" dirty="0"/>
              <a:t>() is a static method that is called from within an executing method and that returns information about that method.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From inside any method you can: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MethodBase</a:t>
            </a:r>
            <a:r>
              <a:rPr lang="en-US" dirty="0" smtClean="0"/>
              <a:t> </a:t>
            </a:r>
            <a:r>
              <a:rPr lang="en-US" dirty="0"/>
              <a:t>m = </a:t>
            </a:r>
            <a:r>
              <a:rPr lang="en-US" dirty="0" err="1"/>
              <a:t>MethodBase.GetCurrentMethod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Console.WriteLine</a:t>
            </a:r>
            <a:r>
              <a:rPr lang="en-US" dirty="0"/>
              <a:t>("Executing {0}.{1}", </a:t>
            </a:r>
            <a:r>
              <a:rPr lang="en-US" dirty="0" err="1" smtClean="0"/>
              <a:t>m.ReflectedType.Name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m.Name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3330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We are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(“do research on”)</a:t>
            </a:r>
          </a:p>
          <a:p>
            <a:pPr lvl="1"/>
            <a:r>
              <a:rPr lang="en-US" dirty="0" smtClean="0"/>
              <a:t>is</a:t>
            </a:r>
          </a:p>
          <a:p>
            <a:pPr lvl="1"/>
            <a:r>
              <a:rPr lang="en-US" dirty="0" err="1" smtClean="0"/>
              <a:t>IsAssignableFrom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</a:p>
          <a:p>
            <a:pPr lvl="1"/>
            <a:endParaRPr lang="en-US" dirty="0"/>
          </a:p>
          <a:p>
            <a:r>
              <a:rPr lang="en-US" dirty="0" smtClean="0"/>
              <a:t>An interesting read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stackoverflow.com/questions/983030/type-checking-typeof-gettype-or-is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62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4847</TotalTime>
  <Words>367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Arimo</vt:lpstr>
      <vt:lpstr>Calibri</vt:lpstr>
      <vt:lpstr>Lucida Sans Unicode</vt:lpstr>
      <vt:lpstr>Verdana</vt:lpstr>
      <vt:lpstr>Wingdings 2</vt:lpstr>
      <vt:lpstr>Wingdings 3</vt:lpstr>
      <vt:lpstr>Concourse</vt:lpstr>
      <vt:lpstr>Reflections on Reflection</vt:lpstr>
      <vt:lpstr>Using System.Reflection: Start with System.Type </vt:lpstr>
      <vt:lpstr>More on type</vt:lpstr>
      <vt:lpstr>Using System.Reflection: ConstructorInfo</vt:lpstr>
      <vt:lpstr>Putting it all to work – one way</vt:lpstr>
      <vt:lpstr>Using System.Reflection: MethodInfo</vt:lpstr>
      <vt:lpstr>Putting it all to work – another way</vt:lpstr>
      <vt:lpstr>Using System.Reflection: MethodBase</vt:lpstr>
      <vt:lpstr>While We are Here</vt:lpstr>
    </vt:vector>
  </TitlesOfParts>
  <Company>The Ohio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3902 Reflection</dc:title>
  <dc:creator>Neil Kirby</dc:creator>
  <cp:lastModifiedBy>Kirby, Neil</cp:lastModifiedBy>
  <cp:revision>212</cp:revision>
  <cp:lastPrinted>2018-01-11T13:14:13Z</cp:lastPrinted>
  <dcterms:created xsi:type="dcterms:W3CDTF">2014-06-17T17:24:43Z</dcterms:created>
  <dcterms:modified xsi:type="dcterms:W3CDTF">2024-02-19T17:40:37Z</dcterms:modified>
</cp:coreProperties>
</file>