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3" autoAdjust="0"/>
    <p:restoredTop sz="81730" autoAdjust="0"/>
  </p:normalViewPr>
  <p:slideViewPr>
    <p:cSldViewPr snapToGrid="0">
      <p:cViewPr varScale="1">
        <p:scale>
          <a:sx n="105" d="100"/>
          <a:sy n="105" d="100"/>
        </p:scale>
        <p:origin x="60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05DA5B87-4786-42E8-8BFB-5A9FAB7B5E7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224397CB-D82C-42F0-96B3-ECED06EC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40676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801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3" y="1244290"/>
            <a:ext cx="10971684" cy="4886698"/>
          </a:xfrm>
          <a:prstGeom prst="rect">
            <a:avLst/>
          </a:prstGeom>
        </p:spPr>
        <p:txBody>
          <a:bodyPr vert="horz" lIns="91430" tIns="45716" rIns="91430" bIns="45716"/>
          <a:lstStyle>
            <a:lvl1pPr marL="565141" indent="-457152">
              <a:buFont typeface="Arial" pitchFamily="34" charset="0"/>
              <a:buChar char="•"/>
              <a:defRPr/>
            </a:lvl1pPr>
            <a:lvl2pPr marL="997096" indent="-457152"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53915" y="190687"/>
            <a:ext cx="10971684" cy="887986"/>
          </a:xfrm>
          <a:prstGeom prst="rect">
            <a:avLst/>
          </a:prstGeom>
        </p:spPr>
        <p:txBody>
          <a:bodyPr lIns="91430" tIns="45716" rIns="91430" bIns="45716"/>
          <a:lstStyle>
            <a:lvl1pPr marL="0" indent="0" algn="ctr" rtl="0" eaLnBrk="1" hangingPunct="1">
              <a:buFontTx/>
              <a:buNone/>
              <a:tabLst/>
              <a:defRPr lang="en-US" sz="4400" b="0" i="0" u="none" strike="noStrike" kern="1200">
                <a:ln>
                  <a:noFill/>
                </a:ln>
                <a:latin typeface="Arimo" pitchFamily="18"/>
              </a:defRPr>
            </a:lvl1pPr>
          </a:lstStyle>
          <a:p>
            <a:pPr defTabSz="914305"/>
            <a:r>
              <a:rPr dirty="0">
                <a:solidFill>
                  <a:sysClr val="windowText" lastClr="000000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78463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801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3" y="1244290"/>
            <a:ext cx="10971684" cy="4886698"/>
          </a:xfrm>
          <a:prstGeom prst="rect">
            <a:avLst/>
          </a:prstGeom>
        </p:spPr>
        <p:txBody>
          <a:bodyPr vert="horz" lIns="91430" tIns="45716" rIns="91430" bIns="45716"/>
          <a:lstStyle>
            <a:lvl1pPr marL="565141" indent="-457152">
              <a:buFont typeface="Arial" pitchFamily="34" charset="0"/>
              <a:buChar char="•"/>
              <a:defRPr/>
            </a:lvl1pPr>
            <a:lvl2pPr marL="997096" indent="-457152"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levelaa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53915" y="190687"/>
            <a:ext cx="10971684" cy="887986"/>
          </a:xfrm>
          <a:prstGeom prst="rect">
            <a:avLst/>
          </a:prstGeom>
        </p:spPr>
        <p:txBody>
          <a:bodyPr lIns="91430" tIns="45716" rIns="91430" bIns="45716"/>
          <a:lstStyle>
            <a:lvl1pPr marL="0" indent="0" algn="ctr" rtl="0" eaLnBrk="1" hangingPunct="1">
              <a:buFontTx/>
              <a:buNone/>
              <a:tabLst/>
              <a:defRPr lang="en-US" sz="4400" b="0" i="0" u="none" strike="noStrike" kern="1200">
                <a:ln>
                  <a:noFill/>
                </a:ln>
                <a:latin typeface="Arimo" pitchFamily="18"/>
              </a:defRPr>
            </a:lvl1pPr>
          </a:lstStyle>
          <a:p>
            <a:pPr defTabSz="914305"/>
            <a:r>
              <a:rPr dirty="0">
                <a:solidFill>
                  <a:sysClr val="windowText" lastClr="000000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05468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56348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66524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240405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560343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15406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995792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426780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552184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566444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48887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801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185310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292184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41966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198084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066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0484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787414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5668708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3615298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758938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65405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406782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8574615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1133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9602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5462625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5542780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9821585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2283156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715308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4876347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9791467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9585962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3609729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22240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3061241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364430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107004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6841804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48810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3629226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318335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0420842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1133993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986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2944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6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5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4" r:id="rId48"/>
    <p:sldLayoutId id="2147483715" r:id="rId49"/>
    <p:sldLayoutId id="2147483716" r:id="rId50"/>
    <p:sldLayoutId id="2147483717" r:id="rId51"/>
    <p:sldLayoutId id="2147483718" r:id="rId52"/>
    <p:sldLayoutId id="2147483719" r:id="rId53"/>
    <p:sldLayoutId id="2147483720" r:id="rId54"/>
    <p:sldLayoutId id="2147483721" r:id="rId55"/>
    <p:sldLayoutId id="2147483722" r:id="rId56"/>
    <p:sldLayoutId id="2147483723" r:id="rId57"/>
    <p:sldLayoutId id="2147483724" r:id="rId58"/>
    <p:sldLayoutId id="2147483725" r:id="rId59"/>
    <p:sldLayoutId id="2147483726" r:id="rId60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continuous-delivery/continuous-integration/trunk-based-development" TargetMode="External"/><Relationship Id="rId2" Type="http://schemas.openxmlformats.org/officeDocument/2006/relationships/hyperlink" Target="https://medium.com/around-the-app-in-365-days/a-primer-on-git-a4efe705cb5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 Code Control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1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There is a cheat sheet in piazza and </a:t>
            </a:r>
            <a:r>
              <a:rPr lang="en-US" i="1" dirty="0"/>
              <a:t>plenty</a:t>
            </a:r>
            <a:r>
              <a:rPr lang="en-US" dirty="0"/>
              <a:t> of doc on the web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2 sample links:</a:t>
            </a:r>
          </a:p>
          <a:p>
            <a:pPr marL="109728" indent="0">
              <a:buNone/>
            </a:pPr>
            <a:r>
              <a:rPr lang="en-US" dirty="0">
                <a:hlinkClick r:id="rId2"/>
              </a:rPr>
              <a:t>https://medium.com/around-the-app-in-365-days/a-primer-on-git-a4efe705cb5f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hlinkClick r:id="rId3"/>
              </a:rPr>
              <a:t>https://www.atlassian.com/continuous-delivery/continuous-integration/trunk-based-development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More?</a:t>
            </a:r>
          </a:p>
        </p:txBody>
      </p:sp>
    </p:spTree>
    <p:extLst>
      <p:ext uri="{BB962C8B-B14F-4D97-AF65-F5344CB8AC3E}">
        <p14:creationId xmlns:p14="http://schemas.microsoft.com/office/powerpoint/2010/main" val="425250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What do we get?</a:t>
            </a:r>
          </a:p>
          <a:p>
            <a:r>
              <a:rPr lang="en-US" dirty="0"/>
              <a:t>Undo capability</a:t>
            </a:r>
          </a:p>
          <a:p>
            <a:r>
              <a:rPr lang="en-US" dirty="0"/>
              <a:t>Safe storage</a:t>
            </a:r>
          </a:p>
          <a:p>
            <a:pPr lvl="1"/>
            <a:r>
              <a:rPr lang="en-US" dirty="0"/>
              <a:t>Single place to find everything</a:t>
            </a:r>
          </a:p>
          <a:p>
            <a:pPr lvl="1"/>
            <a:r>
              <a:rPr lang="en-US" dirty="0"/>
              <a:t>Can do disaster recovery / total reload</a:t>
            </a:r>
          </a:p>
          <a:p>
            <a:r>
              <a:rPr lang="en-US" dirty="0"/>
              <a:t>Controlled isolation</a:t>
            </a:r>
          </a:p>
          <a:p>
            <a:pPr lvl="1"/>
            <a:r>
              <a:rPr lang="en-US" dirty="0"/>
              <a:t>At the project level</a:t>
            </a:r>
          </a:p>
          <a:p>
            <a:pPr lvl="1"/>
            <a:r>
              <a:rPr lang="en-US" dirty="0"/>
              <a:t>At the developer level</a:t>
            </a:r>
          </a:p>
          <a:p>
            <a:r>
              <a:rPr lang="en-US" dirty="0"/>
              <a:t>A way to find things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Control / Version Control </a:t>
            </a:r>
          </a:p>
        </p:txBody>
      </p:sp>
    </p:spTree>
    <p:extLst>
      <p:ext uri="{BB962C8B-B14F-4D97-AF65-F5344CB8AC3E}">
        <p14:creationId xmlns:p14="http://schemas.microsoft.com/office/powerpoint/2010/main" val="312603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Commit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Push / Pull</a:t>
            </a:r>
          </a:p>
          <a:p>
            <a:r>
              <a:rPr lang="en-US" dirty="0"/>
              <a:t>Branch / Merge</a:t>
            </a:r>
          </a:p>
          <a:p>
            <a:r>
              <a:rPr lang="en-US" dirty="0"/>
              <a:t>Tag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translate those things to </a:t>
            </a:r>
            <a:r>
              <a:rPr lang="en-US" dirty="0" err="1"/>
              <a:t>Git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334205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repositories</a:t>
            </a:r>
          </a:p>
          <a:p>
            <a:pPr lvl="1"/>
            <a:r>
              <a:rPr lang="en-US" dirty="0"/>
              <a:t>Disk space is cheap</a:t>
            </a:r>
          </a:p>
          <a:p>
            <a:pPr lvl="1"/>
            <a:r>
              <a:rPr lang="en-US" dirty="0"/>
              <a:t>One per project</a:t>
            </a:r>
          </a:p>
          <a:p>
            <a:pPr lvl="1"/>
            <a:r>
              <a:rPr lang="en-US" dirty="0"/>
              <a:t>One per developer</a:t>
            </a:r>
          </a:p>
          <a:p>
            <a:pPr lvl="1"/>
            <a:endParaRPr lang="en-US" dirty="0"/>
          </a:p>
          <a:p>
            <a:pPr marL="109728" indent="0">
              <a:buNone/>
            </a:pPr>
            <a:r>
              <a:rPr lang="en-US" dirty="0"/>
              <a:t>We </a:t>
            </a:r>
            <a:r>
              <a:rPr lang="en-US" b="1" dirty="0"/>
              <a:t>clone</a:t>
            </a:r>
            <a:r>
              <a:rPr lang="en-US" dirty="0"/>
              <a:t> the project repository to create our local repository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What software issue did we just create?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</p:spTree>
    <p:extLst>
      <p:ext uri="{BB962C8B-B14F-4D97-AF65-F5344CB8AC3E}">
        <p14:creationId xmlns:p14="http://schemas.microsoft.com/office/powerpoint/2010/main" val="11785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control when differences are dealt with at the </a:t>
            </a:r>
            <a:r>
              <a:rPr lang="en-US" i="1" dirty="0"/>
              <a:t>project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We </a:t>
            </a:r>
            <a:r>
              <a:rPr lang="en-US" b="1" dirty="0"/>
              <a:t>branch</a:t>
            </a:r>
            <a:r>
              <a:rPr lang="en-US" dirty="0"/>
              <a:t> the project when adding new features or releases to isolate them from the current working stable release</a:t>
            </a:r>
          </a:p>
          <a:p>
            <a:pPr lvl="1"/>
            <a:r>
              <a:rPr lang="en-US" dirty="0"/>
              <a:t>We </a:t>
            </a:r>
            <a:r>
              <a:rPr lang="en-US" b="1" dirty="0"/>
              <a:t>merge</a:t>
            </a:r>
            <a:r>
              <a:rPr lang="en-US" dirty="0"/>
              <a:t> the branches when the code in them is ready for prime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Coherency – feature not a bug</a:t>
            </a:r>
          </a:p>
        </p:txBody>
      </p:sp>
      <p:pic>
        <p:nvPicPr>
          <p:cNvPr id="4" name="Picture 2" descr="https://cdn-images-1.medium.com/max/800/1*BWBlHE-OQwiZYeZqLmIUD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55" y="3195129"/>
            <a:ext cx="4714515" cy="287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47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control when differences are dealt with at the </a:t>
            </a:r>
            <a:r>
              <a:rPr lang="en-US" i="1" dirty="0"/>
              <a:t>developer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Developers </a:t>
            </a:r>
            <a:r>
              <a:rPr lang="en-US" b="1" dirty="0"/>
              <a:t>commit</a:t>
            </a:r>
            <a:r>
              <a:rPr lang="en-US" dirty="0"/>
              <a:t> their local changes to the current branch in the local repository – provides the undo capability via </a:t>
            </a:r>
            <a:r>
              <a:rPr lang="en-US" b="1" dirty="0"/>
              <a:t>revert</a:t>
            </a:r>
            <a:endParaRPr lang="en-US" dirty="0"/>
          </a:p>
          <a:p>
            <a:pPr lvl="1"/>
            <a:r>
              <a:rPr lang="en-US" dirty="0"/>
              <a:t>Developers </a:t>
            </a:r>
            <a:r>
              <a:rPr lang="en-US" b="1" dirty="0"/>
              <a:t>push</a:t>
            </a:r>
            <a:r>
              <a:rPr lang="en-US" dirty="0"/>
              <a:t> their commits to the project only when they are ready</a:t>
            </a:r>
          </a:p>
          <a:p>
            <a:pPr lvl="1"/>
            <a:r>
              <a:rPr lang="en-US" dirty="0"/>
              <a:t>Developers </a:t>
            </a:r>
            <a:r>
              <a:rPr lang="en-US" b="1" dirty="0"/>
              <a:t>pull</a:t>
            </a:r>
            <a:r>
              <a:rPr lang="en-US" dirty="0"/>
              <a:t> commits made to the project to their local repository when they are ready to bring them 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Coherency – feature not a bug</a:t>
            </a:r>
          </a:p>
        </p:txBody>
      </p:sp>
    </p:spTree>
    <p:extLst>
      <p:ext uri="{BB962C8B-B14F-4D97-AF65-F5344CB8AC3E}">
        <p14:creationId xmlns:p14="http://schemas.microsoft.com/office/powerpoint/2010/main" val="117310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b="1" dirty="0"/>
              <a:t>tag </a:t>
            </a:r>
            <a:r>
              <a:rPr lang="en-US" dirty="0"/>
              <a:t>when we want to leave a marker in the system</a:t>
            </a:r>
          </a:p>
          <a:p>
            <a:pPr lvl="1"/>
            <a:r>
              <a:rPr lang="en-US" dirty="0"/>
              <a:t>You will tag your submissions for most sprints so that the graders can find them</a:t>
            </a:r>
          </a:p>
          <a:p>
            <a:pPr lvl="1"/>
            <a:r>
              <a:rPr lang="en-US" dirty="0"/>
              <a:t>It is a good idea to tag things along the way, particularly when everything present is working, even if there are more things to add before you are done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	</a:t>
            </a:r>
          </a:p>
        </p:txBody>
      </p:sp>
    </p:spTree>
    <p:extLst>
      <p:ext uri="{BB962C8B-B14F-4D97-AF65-F5344CB8AC3E}">
        <p14:creationId xmlns:p14="http://schemas.microsoft.com/office/powerpoint/2010/main" val="19134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“everything you need to know about </a:t>
            </a:r>
            <a:r>
              <a:rPr lang="en-US" dirty="0" err="1"/>
              <a:t>Git</a:t>
            </a:r>
            <a:r>
              <a:rPr lang="en-US" dirty="0"/>
              <a:t>”</a:t>
            </a:r>
          </a:p>
          <a:p>
            <a:r>
              <a:rPr lang="en-US" dirty="0"/>
              <a:t>This should be a guide to “things you need to learn how to do in </a:t>
            </a:r>
            <a:r>
              <a:rPr lang="en-US" dirty="0" err="1"/>
              <a:t>Git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Research, collaboration, and learning-by-doing are how this class rolls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Completeness</a:t>
            </a:r>
          </a:p>
        </p:txBody>
      </p:sp>
    </p:spTree>
    <p:extLst>
      <p:ext uri="{BB962C8B-B14F-4D97-AF65-F5344CB8AC3E}">
        <p14:creationId xmlns:p14="http://schemas.microsoft.com/office/powerpoint/2010/main" val="30589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631103-AF88-FF51-7318-45101862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5569"/>
            <a:ext cx="10972800" cy="5230367"/>
          </a:xfrm>
        </p:spPr>
        <p:txBody>
          <a:bodyPr>
            <a:normAutofit/>
          </a:bodyPr>
          <a:lstStyle/>
          <a:p>
            <a:r>
              <a:rPr lang="en-US" dirty="0"/>
              <a:t>Every team sprint needs to be developed on a new branch</a:t>
            </a:r>
          </a:p>
          <a:p>
            <a:pPr lvl="1"/>
            <a:r>
              <a:rPr lang="en-US" dirty="0"/>
              <a:t>Sprint2</a:t>
            </a:r>
          </a:p>
          <a:p>
            <a:pPr lvl="1"/>
            <a:r>
              <a:rPr lang="en-US" dirty="0"/>
              <a:t>Sprint3</a:t>
            </a:r>
          </a:p>
          <a:p>
            <a:pPr lvl="1"/>
            <a:r>
              <a:rPr lang="en-US" dirty="0"/>
              <a:t>Sprtint4</a:t>
            </a:r>
          </a:p>
          <a:p>
            <a:pPr lvl="1"/>
            <a:r>
              <a:rPr lang="en-US" dirty="0"/>
              <a:t>Sprint5</a:t>
            </a:r>
          </a:p>
          <a:p>
            <a:r>
              <a:rPr lang="en-US" dirty="0"/>
              <a:t>You </a:t>
            </a:r>
            <a:r>
              <a:rPr lang="en-US"/>
              <a:t>turn in a </a:t>
            </a:r>
            <a:r>
              <a:rPr lang="en-US" dirty="0"/>
              <a:t>tag on </a:t>
            </a:r>
            <a:r>
              <a:rPr lang="en-US"/>
              <a:t>the master branch</a:t>
            </a:r>
            <a:endParaRPr lang="en-US" dirty="0"/>
          </a:p>
          <a:p>
            <a:pPr lvl="1"/>
            <a:r>
              <a:rPr lang="en-US" dirty="0"/>
              <a:t>You need to merge individual repos to the sprint branch</a:t>
            </a:r>
          </a:p>
          <a:p>
            <a:pPr lvl="1"/>
            <a:r>
              <a:rPr lang="en-US" dirty="0"/>
              <a:t>When that code is right, merge to master and tag it</a:t>
            </a:r>
          </a:p>
          <a:p>
            <a:r>
              <a:rPr lang="en-US" dirty="0"/>
              <a:t>What you turn in is information about your repository especially that tag.</a:t>
            </a:r>
          </a:p>
          <a:p>
            <a:pPr lvl="1"/>
            <a:r>
              <a:rPr lang="en-US" dirty="0"/>
              <a:t>Work with the graders on this to make sure that you know how to turn in code.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DE8C91-C879-6190-9229-DBB046CF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class:</a:t>
            </a:r>
          </a:p>
        </p:txBody>
      </p:sp>
    </p:spTree>
    <p:extLst>
      <p:ext uri="{BB962C8B-B14F-4D97-AF65-F5344CB8AC3E}">
        <p14:creationId xmlns:p14="http://schemas.microsoft.com/office/powerpoint/2010/main" val="1853975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4909</TotalTime>
  <Words>439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Arimo</vt:lpstr>
      <vt:lpstr>Calibri</vt:lpstr>
      <vt:lpstr>Lucida Sans Unicode</vt:lpstr>
      <vt:lpstr>Verdana</vt:lpstr>
      <vt:lpstr>Wingdings 2</vt:lpstr>
      <vt:lpstr>Wingdings 3</vt:lpstr>
      <vt:lpstr>Concourse</vt:lpstr>
      <vt:lpstr>Source Code Control </vt:lpstr>
      <vt:lpstr>Source Code Control / Version Control </vt:lpstr>
      <vt:lpstr>Let’s translate those things to Git operations</vt:lpstr>
      <vt:lpstr>Big Picture</vt:lpstr>
      <vt:lpstr>Coherency – feature not a bug</vt:lpstr>
      <vt:lpstr>Coherency – feature not a bug</vt:lpstr>
      <vt:lpstr>Finding things </vt:lpstr>
      <vt:lpstr>Completeness</vt:lpstr>
      <vt:lpstr>In this class:</vt:lpstr>
      <vt:lpstr>More?</vt:lpstr>
    </vt:vector>
  </TitlesOfParts>
  <Company>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 splices</dc:title>
  <dc:creator>Mike Green</dc:creator>
  <cp:lastModifiedBy>Neil Kirby</cp:lastModifiedBy>
  <cp:revision>218</cp:revision>
  <cp:lastPrinted>2018-01-11T13:14:13Z</cp:lastPrinted>
  <dcterms:created xsi:type="dcterms:W3CDTF">2014-06-17T17:24:43Z</dcterms:created>
  <dcterms:modified xsi:type="dcterms:W3CDTF">2023-09-08T01:04:50Z</dcterms:modified>
</cp:coreProperties>
</file>