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8" r:id="rId4"/>
    <p:sldId id="264" r:id="rId5"/>
    <p:sldId id="267" r:id="rId6"/>
    <p:sldId id="261" r:id="rId7"/>
    <p:sldId id="263"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22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BB88EEF-5DB1-4173-B392-01603F646A9C}"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71BACE-B370-4B9F-BB8A-02351E4A116C}" type="slidenum">
              <a:rPr lang="en-US" smtClean="0"/>
              <a:t>‹#›</a:t>
            </a:fld>
            <a:endParaRPr lang="en-US"/>
          </a:p>
        </p:txBody>
      </p:sp>
    </p:spTree>
    <p:extLst>
      <p:ext uri="{BB962C8B-B14F-4D97-AF65-F5344CB8AC3E}">
        <p14:creationId xmlns:p14="http://schemas.microsoft.com/office/powerpoint/2010/main" val="970595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B88EEF-5DB1-4173-B392-01603F646A9C}"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71BACE-B370-4B9F-BB8A-02351E4A116C}" type="slidenum">
              <a:rPr lang="en-US" smtClean="0"/>
              <a:t>‹#›</a:t>
            </a:fld>
            <a:endParaRPr lang="en-US"/>
          </a:p>
        </p:txBody>
      </p:sp>
    </p:spTree>
    <p:extLst>
      <p:ext uri="{BB962C8B-B14F-4D97-AF65-F5344CB8AC3E}">
        <p14:creationId xmlns:p14="http://schemas.microsoft.com/office/powerpoint/2010/main" val="404013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B88EEF-5DB1-4173-B392-01603F646A9C}"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71BACE-B370-4B9F-BB8A-02351E4A116C}" type="slidenum">
              <a:rPr lang="en-US" smtClean="0"/>
              <a:t>‹#›</a:t>
            </a:fld>
            <a:endParaRPr lang="en-US"/>
          </a:p>
        </p:txBody>
      </p:sp>
    </p:spTree>
    <p:extLst>
      <p:ext uri="{BB962C8B-B14F-4D97-AF65-F5344CB8AC3E}">
        <p14:creationId xmlns:p14="http://schemas.microsoft.com/office/powerpoint/2010/main" val="1188744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B88EEF-5DB1-4173-B392-01603F646A9C}"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71BACE-B370-4B9F-BB8A-02351E4A116C}" type="slidenum">
              <a:rPr lang="en-US" smtClean="0"/>
              <a:t>‹#›</a:t>
            </a:fld>
            <a:endParaRPr lang="en-US"/>
          </a:p>
        </p:txBody>
      </p:sp>
    </p:spTree>
    <p:extLst>
      <p:ext uri="{BB962C8B-B14F-4D97-AF65-F5344CB8AC3E}">
        <p14:creationId xmlns:p14="http://schemas.microsoft.com/office/powerpoint/2010/main" val="3630310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B88EEF-5DB1-4173-B392-01603F646A9C}"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71BACE-B370-4B9F-BB8A-02351E4A116C}" type="slidenum">
              <a:rPr lang="en-US" smtClean="0"/>
              <a:t>‹#›</a:t>
            </a:fld>
            <a:endParaRPr lang="en-US"/>
          </a:p>
        </p:txBody>
      </p:sp>
    </p:spTree>
    <p:extLst>
      <p:ext uri="{BB962C8B-B14F-4D97-AF65-F5344CB8AC3E}">
        <p14:creationId xmlns:p14="http://schemas.microsoft.com/office/powerpoint/2010/main" val="2064898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BB88EEF-5DB1-4173-B392-01603F646A9C}" type="datetimeFigureOut">
              <a:rPr lang="en-US" smtClean="0"/>
              <a:t>10/6/2024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71BACE-B370-4B9F-BB8A-02351E4A116C}" type="slidenum">
              <a:rPr lang="en-US" smtClean="0"/>
              <a:t>‹#›</a:t>
            </a:fld>
            <a:endParaRPr lang="en-US"/>
          </a:p>
        </p:txBody>
      </p:sp>
    </p:spTree>
    <p:extLst>
      <p:ext uri="{BB962C8B-B14F-4D97-AF65-F5344CB8AC3E}">
        <p14:creationId xmlns:p14="http://schemas.microsoft.com/office/powerpoint/2010/main" val="420320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BB88EEF-5DB1-4173-B392-01603F646A9C}" type="datetimeFigureOut">
              <a:rPr lang="en-US" smtClean="0"/>
              <a:t>10/6/2024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71BACE-B370-4B9F-BB8A-02351E4A116C}" type="slidenum">
              <a:rPr lang="en-US" smtClean="0"/>
              <a:t>‹#›</a:t>
            </a:fld>
            <a:endParaRPr lang="en-US"/>
          </a:p>
        </p:txBody>
      </p:sp>
    </p:spTree>
    <p:extLst>
      <p:ext uri="{BB962C8B-B14F-4D97-AF65-F5344CB8AC3E}">
        <p14:creationId xmlns:p14="http://schemas.microsoft.com/office/powerpoint/2010/main" val="1258128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BB88EEF-5DB1-4173-B392-01603F646A9C}" type="datetimeFigureOut">
              <a:rPr lang="en-US" smtClean="0"/>
              <a:t>10/6/2024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71BACE-B370-4B9F-BB8A-02351E4A116C}" type="slidenum">
              <a:rPr lang="en-US" smtClean="0"/>
              <a:t>‹#›</a:t>
            </a:fld>
            <a:endParaRPr lang="en-US"/>
          </a:p>
        </p:txBody>
      </p:sp>
    </p:spTree>
    <p:extLst>
      <p:ext uri="{BB962C8B-B14F-4D97-AF65-F5344CB8AC3E}">
        <p14:creationId xmlns:p14="http://schemas.microsoft.com/office/powerpoint/2010/main" val="1240147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B88EEF-5DB1-4173-B392-01603F646A9C}" type="datetimeFigureOut">
              <a:rPr lang="en-US" smtClean="0"/>
              <a:t>10/6/2024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71BACE-B370-4B9F-BB8A-02351E4A116C}" type="slidenum">
              <a:rPr lang="en-US" smtClean="0"/>
              <a:t>‹#›</a:t>
            </a:fld>
            <a:endParaRPr lang="en-US"/>
          </a:p>
        </p:txBody>
      </p:sp>
    </p:spTree>
    <p:extLst>
      <p:ext uri="{BB962C8B-B14F-4D97-AF65-F5344CB8AC3E}">
        <p14:creationId xmlns:p14="http://schemas.microsoft.com/office/powerpoint/2010/main" val="701712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B88EEF-5DB1-4173-B392-01603F646A9C}" type="datetimeFigureOut">
              <a:rPr lang="en-US" smtClean="0"/>
              <a:t>10/6/2024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71BACE-B370-4B9F-BB8A-02351E4A116C}" type="slidenum">
              <a:rPr lang="en-US" smtClean="0"/>
              <a:t>‹#›</a:t>
            </a:fld>
            <a:endParaRPr lang="en-US"/>
          </a:p>
        </p:txBody>
      </p:sp>
    </p:spTree>
    <p:extLst>
      <p:ext uri="{BB962C8B-B14F-4D97-AF65-F5344CB8AC3E}">
        <p14:creationId xmlns:p14="http://schemas.microsoft.com/office/powerpoint/2010/main" val="689815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B88EEF-5DB1-4173-B392-01603F646A9C}" type="datetimeFigureOut">
              <a:rPr lang="en-US" smtClean="0"/>
              <a:t>10/6/2024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71BACE-B370-4B9F-BB8A-02351E4A116C}" type="slidenum">
              <a:rPr lang="en-US" smtClean="0"/>
              <a:t>‹#›</a:t>
            </a:fld>
            <a:endParaRPr lang="en-US"/>
          </a:p>
        </p:txBody>
      </p:sp>
    </p:spTree>
    <p:extLst>
      <p:ext uri="{BB962C8B-B14F-4D97-AF65-F5344CB8AC3E}">
        <p14:creationId xmlns:p14="http://schemas.microsoft.com/office/powerpoint/2010/main" val="247529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B88EEF-5DB1-4173-B392-01603F646A9C}" type="datetimeFigureOut">
              <a:rPr lang="en-US" smtClean="0"/>
              <a:t>10/6/2024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71BACE-B370-4B9F-BB8A-02351E4A116C}" type="slidenum">
              <a:rPr lang="en-US" smtClean="0"/>
              <a:t>‹#›</a:t>
            </a:fld>
            <a:endParaRPr lang="en-US"/>
          </a:p>
        </p:txBody>
      </p:sp>
    </p:spTree>
    <p:extLst>
      <p:ext uri="{BB962C8B-B14F-4D97-AF65-F5344CB8AC3E}">
        <p14:creationId xmlns:p14="http://schemas.microsoft.com/office/powerpoint/2010/main" val="231954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thoughtworks.com/insights/blog/introducing-software-testing-cupcake-anti-pattern" TargetMode="External"/><Relationship Id="rId2" Type="http://schemas.openxmlformats.org/officeDocument/2006/relationships/hyperlink" Target="https://medium.com/@fistsOfReason/testing-is-good-pyramids-are-bad-ice-cream-cones-are-the-worst-ad94b9b2f05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Testing</a:t>
            </a:r>
          </a:p>
        </p:txBody>
      </p:sp>
      <p:sp>
        <p:nvSpPr>
          <p:cNvPr id="3" name="Subtitle 2"/>
          <p:cNvSpPr>
            <a:spLocks noGrp="1"/>
          </p:cNvSpPr>
          <p:nvPr>
            <p:ph type="subTitle" idx="1"/>
          </p:nvPr>
        </p:nvSpPr>
        <p:spPr/>
        <p:txBody>
          <a:bodyPr/>
          <a:lstStyle/>
          <a:p>
            <a:r>
              <a:rPr lang="en-US" dirty="0"/>
              <a:t>For CSE 3902</a:t>
            </a:r>
          </a:p>
          <a:p>
            <a:r>
              <a:rPr lang="en-US" dirty="0"/>
              <a:t>Updated by Neil Kirby</a:t>
            </a:r>
          </a:p>
        </p:txBody>
      </p:sp>
    </p:spTree>
    <p:extLst>
      <p:ext uri="{BB962C8B-B14F-4D97-AF65-F5344CB8AC3E}">
        <p14:creationId xmlns:p14="http://schemas.microsoft.com/office/powerpoint/2010/main" val="2662806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Test?</a:t>
            </a:r>
          </a:p>
        </p:txBody>
      </p:sp>
      <p:sp>
        <p:nvSpPr>
          <p:cNvPr id="3" name="Content Placeholder 2"/>
          <p:cNvSpPr>
            <a:spLocks noGrp="1"/>
          </p:cNvSpPr>
          <p:nvPr>
            <p:ph idx="1"/>
          </p:nvPr>
        </p:nvSpPr>
        <p:spPr/>
        <p:txBody>
          <a:bodyPr/>
          <a:lstStyle/>
          <a:p>
            <a:r>
              <a:rPr lang="en-US" dirty="0"/>
              <a:t>You can’t “test in quality.”</a:t>
            </a:r>
          </a:p>
          <a:p>
            <a:pPr lvl="1"/>
            <a:r>
              <a:rPr lang="en-US" dirty="0"/>
              <a:t>But you can test to get an idea about quality</a:t>
            </a:r>
          </a:p>
          <a:p>
            <a:pPr lvl="1"/>
            <a:endParaRPr lang="en-US" dirty="0"/>
          </a:p>
          <a:p>
            <a:r>
              <a:rPr lang="en-US" dirty="0"/>
              <a:t>You know you don’t always write perfect code</a:t>
            </a:r>
          </a:p>
          <a:p>
            <a:pPr lvl="1"/>
            <a:r>
              <a:rPr lang="en-US" dirty="0"/>
              <a:t>But you know that what you tested works</a:t>
            </a:r>
          </a:p>
        </p:txBody>
      </p:sp>
    </p:spTree>
    <p:extLst>
      <p:ext uri="{BB962C8B-B14F-4D97-AF65-F5344CB8AC3E}">
        <p14:creationId xmlns:p14="http://schemas.microsoft.com/office/powerpoint/2010/main" val="739848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Terms: Setup / Exercise / Verify / Teardown</a:t>
            </a:r>
          </a:p>
        </p:txBody>
      </p:sp>
      <p:sp>
        <p:nvSpPr>
          <p:cNvPr id="3" name="Content Placeholder 2"/>
          <p:cNvSpPr>
            <a:spLocks noGrp="1"/>
          </p:cNvSpPr>
          <p:nvPr>
            <p:ph idx="1"/>
          </p:nvPr>
        </p:nvSpPr>
        <p:spPr/>
        <p:txBody>
          <a:bodyPr/>
          <a:lstStyle/>
          <a:p>
            <a:r>
              <a:rPr lang="en-US" b="1" dirty="0"/>
              <a:t>Setup</a:t>
            </a:r>
            <a:r>
              <a:rPr lang="en-US" dirty="0"/>
              <a:t> - whatever needs to be prepared before the code can be run</a:t>
            </a:r>
          </a:p>
          <a:p>
            <a:endParaRPr lang="en-US" b="1" dirty="0"/>
          </a:p>
          <a:p>
            <a:r>
              <a:rPr lang="en-US" b="1" dirty="0"/>
              <a:t>Exercise</a:t>
            </a:r>
            <a:r>
              <a:rPr lang="en-US" dirty="0"/>
              <a:t> - run the code we want to test</a:t>
            </a:r>
          </a:p>
          <a:p>
            <a:endParaRPr lang="en-US" b="1" dirty="0"/>
          </a:p>
          <a:p>
            <a:r>
              <a:rPr lang="en-US" b="1" dirty="0"/>
              <a:t>Verify</a:t>
            </a:r>
            <a:r>
              <a:rPr lang="en-US" dirty="0"/>
              <a:t> - compare the result of the run with some expected condition</a:t>
            </a:r>
          </a:p>
          <a:p>
            <a:endParaRPr lang="en-US" b="1" dirty="0"/>
          </a:p>
          <a:p>
            <a:r>
              <a:rPr lang="en-US" b="1" dirty="0"/>
              <a:t>Teardown</a:t>
            </a:r>
            <a:r>
              <a:rPr lang="en-US" dirty="0"/>
              <a:t> - cleanup all the extra stuff we used for testing so that the system is in the same state as it was before we started the current test (the state from before the </a:t>
            </a:r>
            <a:r>
              <a:rPr lang="en-US" i="1" dirty="0"/>
              <a:t>Setup</a:t>
            </a:r>
            <a:r>
              <a:rPr lang="en-US" dirty="0"/>
              <a:t> step).</a:t>
            </a:r>
          </a:p>
          <a:p>
            <a:pPr marL="0" indent="0">
              <a:buNone/>
            </a:pPr>
            <a:endParaRPr lang="en-US" dirty="0"/>
          </a:p>
        </p:txBody>
      </p:sp>
    </p:spTree>
    <p:extLst>
      <p:ext uri="{BB962C8B-B14F-4D97-AF65-F5344CB8AC3E}">
        <p14:creationId xmlns:p14="http://schemas.microsoft.com/office/powerpoint/2010/main" val="1588460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Terms: code coverage</a:t>
            </a:r>
          </a:p>
        </p:txBody>
      </p:sp>
      <p:sp>
        <p:nvSpPr>
          <p:cNvPr id="3" name="Content Placeholder 2"/>
          <p:cNvSpPr>
            <a:spLocks noGrp="1"/>
          </p:cNvSpPr>
          <p:nvPr>
            <p:ph idx="1"/>
          </p:nvPr>
        </p:nvSpPr>
        <p:spPr/>
        <p:txBody>
          <a:bodyPr>
            <a:normAutofit lnSpcReduction="10000"/>
          </a:bodyPr>
          <a:lstStyle/>
          <a:p>
            <a:r>
              <a:rPr lang="en-US" b="1" dirty="0">
                <a:effectLst/>
              </a:rPr>
              <a:t>Function coverage</a:t>
            </a:r>
            <a:r>
              <a:rPr lang="en-US" dirty="0">
                <a:effectLst/>
              </a:rPr>
              <a:t> - Has each function been called?</a:t>
            </a:r>
          </a:p>
          <a:p>
            <a:r>
              <a:rPr lang="en-US" b="1" dirty="0">
                <a:effectLst/>
              </a:rPr>
              <a:t>Statement coverage</a:t>
            </a:r>
            <a:r>
              <a:rPr lang="en-US" dirty="0">
                <a:effectLst/>
              </a:rPr>
              <a:t> - Has each statement been executed?</a:t>
            </a:r>
          </a:p>
          <a:p>
            <a:r>
              <a:rPr lang="en-US" b="1" dirty="0">
                <a:effectLst/>
              </a:rPr>
              <a:t>Branch coverage</a:t>
            </a:r>
            <a:r>
              <a:rPr lang="en-US" dirty="0">
                <a:effectLst/>
              </a:rPr>
              <a:t> - Has each branch (i.e. if-else blocks or cases of a switch) been executed?</a:t>
            </a:r>
          </a:p>
          <a:p>
            <a:r>
              <a:rPr lang="en-US" b="1" dirty="0">
                <a:effectLst/>
              </a:rPr>
              <a:t>Path coverage</a:t>
            </a:r>
            <a:r>
              <a:rPr lang="en-US" dirty="0">
                <a:effectLst/>
              </a:rPr>
              <a:t> - Has every possible route through a given part of the code been executed? </a:t>
            </a:r>
          </a:p>
          <a:p>
            <a:r>
              <a:rPr lang="en-US" b="1" dirty="0">
                <a:effectLst/>
              </a:rPr>
              <a:t>Loop coverage</a:t>
            </a:r>
            <a:r>
              <a:rPr lang="en-US" dirty="0">
                <a:effectLst/>
              </a:rPr>
              <a:t> - Has every possible loop been executed zero times, once, and more than once?</a:t>
            </a:r>
          </a:p>
          <a:p>
            <a:r>
              <a:rPr lang="en-US" b="1" dirty="0">
                <a:effectLst/>
              </a:rPr>
              <a:t>State coverage</a:t>
            </a:r>
            <a:r>
              <a:rPr lang="en-US" dirty="0">
                <a:effectLst/>
              </a:rPr>
              <a:t> - Has each state in a finite-state machine been reached and explored?</a:t>
            </a:r>
          </a:p>
          <a:p>
            <a:endParaRPr lang="en-US" dirty="0">
              <a:effectLst/>
            </a:endParaRPr>
          </a:p>
          <a:p>
            <a:endParaRPr lang="en-US" dirty="0"/>
          </a:p>
        </p:txBody>
      </p:sp>
    </p:spTree>
    <p:extLst>
      <p:ext uri="{BB962C8B-B14F-4D97-AF65-F5344CB8AC3E}">
        <p14:creationId xmlns:p14="http://schemas.microsoft.com/office/powerpoint/2010/main" val="840708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That sounds familiar… </a:t>
            </a:r>
          </a:p>
        </p:txBody>
      </p:sp>
      <p:sp>
        <p:nvSpPr>
          <p:cNvPr id="3" name="Content Placeholder 2"/>
          <p:cNvSpPr>
            <a:spLocks noGrp="1"/>
          </p:cNvSpPr>
          <p:nvPr>
            <p:ph idx="1"/>
          </p:nvPr>
        </p:nvSpPr>
        <p:spPr/>
        <p:txBody>
          <a:bodyPr/>
          <a:lstStyle/>
          <a:p>
            <a:r>
              <a:rPr lang="en-US" dirty="0"/>
              <a:t>Code coverage (see previous slide) is closely related to one of our software metrics – which one?</a:t>
            </a:r>
          </a:p>
        </p:txBody>
      </p:sp>
    </p:spTree>
    <p:extLst>
      <p:ext uri="{BB962C8B-B14F-4D97-AF65-F5344CB8AC3E}">
        <p14:creationId xmlns:p14="http://schemas.microsoft.com/office/powerpoint/2010/main" val="490083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Driven Development</a:t>
            </a:r>
          </a:p>
        </p:txBody>
      </p:sp>
      <p:sp>
        <p:nvSpPr>
          <p:cNvPr id="3" name="Content Placeholder 2"/>
          <p:cNvSpPr>
            <a:spLocks noGrp="1"/>
          </p:cNvSpPr>
          <p:nvPr>
            <p:ph idx="1"/>
          </p:nvPr>
        </p:nvSpPr>
        <p:spPr/>
        <p:txBody>
          <a:bodyPr/>
          <a:lstStyle/>
          <a:p>
            <a:endParaRPr lang="en-US" dirty="0"/>
          </a:p>
          <a:p>
            <a:r>
              <a:rPr lang="en-US" dirty="0"/>
              <a:t>Write tests first</a:t>
            </a:r>
          </a:p>
          <a:p>
            <a:endParaRPr lang="en-US" dirty="0"/>
          </a:p>
          <a:p>
            <a:r>
              <a:rPr lang="en-US" dirty="0"/>
              <a:t>Write minimal amount of code to pass the test</a:t>
            </a:r>
          </a:p>
          <a:p>
            <a:endParaRPr lang="en-US" dirty="0"/>
          </a:p>
          <a:p>
            <a:r>
              <a:rPr lang="en-US" dirty="0"/>
              <a:t>Refactor code to fit quality standards</a:t>
            </a:r>
          </a:p>
        </p:txBody>
      </p:sp>
    </p:spTree>
    <p:extLst>
      <p:ext uri="{BB962C8B-B14F-4D97-AF65-F5344CB8AC3E}">
        <p14:creationId xmlns:p14="http://schemas.microsoft.com/office/powerpoint/2010/main" val="1524772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Mutation testing</a:t>
            </a:r>
          </a:p>
        </p:txBody>
      </p:sp>
      <p:sp>
        <p:nvSpPr>
          <p:cNvPr id="3" name="Content Placeholder 2"/>
          <p:cNvSpPr>
            <a:spLocks noGrp="1"/>
          </p:cNvSpPr>
          <p:nvPr>
            <p:ph idx="1"/>
          </p:nvPr>
        </p:nvSpPr>
        <p:spPr/>
        <p:txBody>
          <a:bodyPr>
            <a:normAutofit/>
          </a:bodyPr>
          <a:lstStyle/>
          <a:p>
            <a:r>
              <a:rPr lang="en-US" dirty="0"/>
              <a:t>Given an existing implementation and set of unit tests</a:t>
            </a:r>
          </a:p>
          <a:p>
            <a:r>
              <a:rPr lang="en-US" dirty="0"/>
              <a:t>Modify/Mutate one statement in existing code, ex:</a:t>
            </a:r>
          </a:p>
          <a:p>
            <a:pPr lvl="1"/>
            <a:r>
              <a:rPr lang="en-US" dirty="0"/>
              <a:t>Arithmetic operators:  + becomes a –</a:t>
            </a:r>
          </a:p>
          <a:p>
            <a:pPr lvl="1"/>
            <a:r>
              <a:rPr lang="en-US" dirty="0"/>
              <a:t>Boolean operators:  &lt; becomes a &lt;=</a:t>
            </a:r>
          </a:p>
          <a:p>
            <a:pPr lvl="1"/>
            <a:r>
              <a:rPr lang="en-US" dirty="0"/>
              <a:t>Values: numeric literal or constant is increased or decreased by 1</a:t>
            </a:r>
          </a:p>
          <a:p>
            <a:pPr lvl="1"/>
            <a:r>
              <a:rPr lang="en-US" dirty="0"/>
              <a:t>Adding or removing statements</a:t>
            </a:r>
          </a:p>
          <a:p>
            <a:r>
              <a:rPr lang="en-US" dirty="0"/>
              <a:t>Generate X mutant code samples and run unit tests</a:t>
            </a:r>
          </a:p>
          <a:p>
            <a:pPr lvl="1"/>
            <a:r>
              <a:rPr lang="en-US" dirty="0"/>
              <a:t>If one of the tests fails the mutant has been “killed”</a:t>
            </a:r>
          </a:p>
          <a:p>
            <a:pPr lvl="1"/>
            <a:r>
              <a:rPr lang="en-US" dirty="0"/>
              <a:t>Killed mutants / total mutants measures usefulness of current unit tests</a:t>
            </a:r>
          </a:p>
        </p:txBody>
      </p:sp>
    </p:spTree>
    <p:extLst>
      <p:ext uri="{BB962C8B-B14F-4D97-AF65-F5344CB8AC3E}">
        <p14:creationId xmlns:p14="http://schemas.microsoft.com/office/powerpoint/2010/main" val="3716999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Anti-patterns</a:t>
            </a:r>
          </a:p>
        </p:txBody>
      </p:sp>
      <p:sp>
        <p:nvSpPr>
          <p:cNvPr id="3" name="Content Placeholder 2"/>
          <p:cNvSpPr>
            <a:spLocks noGrp="1"/>
          </p:cNvSpPr>
          <p:nvPr>
            <p:ph idx="1"/>
          </p:nvPr>
        </p:nvSpPr>
        <p:spPr/>
        <p:txBody>
          <a:bodyPr>
            <a:normAutofit fontScale="92500"/>
          </a:bodyPr>
          <a:lstStyle/>
          <a:p>
            <a:r>
              <a:rPr lang="en-US" dirty="0">
                <a:effectLst/>
              </a:rPr>
              <a:t>Having dependencies between test cases</a:t>
            </a:r>
          </a:p>
          <a:p>
            <a:pPr lvl="1"/>
            <a:r>
              <a:rPr lang="en-US" dirty="0"/>
              <a:t>Order that tests are executed shouldn’t matter</a:t>
            </a:r>
          </a:p>
          <a:p>
            <a:pPr lvl="1"/>
            <a:r>
              <a:rPr lang="en-US" dirty="0">
                <a:effectLst/>
              </a:rPr>
              <a:t>Failing on one test should not affect </a:t>
            </a:r>
            <a:r>
              <a:rPr lang="en-US" dirty="0"/>
              <a:t>the pass/fail of the next test</a:t>
            </a:r>
            <a:endParaRPr lang="en-US" dirty="0">
              <a:effectLst/>
            </a:endParaRPr>
          </a:p>
          <a:p>
            <a:r>
              <a:rPr lang="en-US" dirty="0">
                <a:effectLst/>
              </a:rPr>
              <a:t>Testing for run-time speed/performance</a:t>
            </a:r>
          </a:p>
          <a:p>
            <a:r>
              <a:rPr lang="en-US" dirty="0">
                <a:effectLst/>
              </a:rPr>
              <a:t>Slow running tests</a:t>
            </a:r>
          </a:p>
          <a:p>
            <a:r>
              <a:rPr lang="en-US" dirty="0"/>
              <a:t>Over specification – starting conditions are too constrained</a:t>
            </a:r>
          </a:p>
          <a:p>
            <a:r>
              <a:rPr lang="en-US" dirty="0">
                <a:effectLst/>
              </a:rPr>
              <a:t>Under specification – starting conditions are not constrained enough</a:t>
            </a:r>
          </a:p>
          <a:p>
            <a:r>
              <a:rPr lang="en-US" dirty="0"/>
              <a:t>The </a:t>
            </a:r>
            <a:r>
              <a:rPr lang="en-US" dirty="0">
                <a:hlinkClick r:id="rId2"/>
              </a:rPr>
              <a:t>ice cream cone </a:t>
            </a:r>
            <a:r>
              <a:rPr lang="en-US" dirty="0"/>
              <a:t>and </a:t>
            </a:r>
            <a:r>
              <a:rPr lang="en-US" dirty="0">
                <a:hlinkClick r:id="rId3"/>
              </a:rPr>
              <a:t>cupcake</a:t>
            </a:r>
            <a:r>
              <a:rPr lang="en-US" dirty="0"/>
              <a:t> – too much reliance on </a:t>
            </a:r>
            <a:r>
              <a:rPr lang="en-US"/>
              <a:t>manual testing -  </a:t>
            </a:r>
            <a:r>
              <a:rPr lang="en-US" dirty="0"/>
              <a:t>(Feel free to Google “ice cream cone software </a:t>
            </a:r>
            <a:r>
              <a:rPr lang="en-US"/>
              <a:t>testing antipattern”)</a:t>
            </a:r>
            <a:br>
              <a:rPr lang="en-US" dirty="0">
                <a:effectLst/>
              </a:rPr>
            </a:br>
            <a:endParaRPr lang="en-US" dirty="0">
              <a:effectLst/>
            </a:endParaRPr>
          </a:p>
          <a:p>
            <a:endParaRPr lang="en-US" dirty="0"/>
          </a:p>
        </p:txBody>
      </p:sp>
    </p:spTree>
    <p:extLst>
      <p:ext uri="{BB962C8B-B14F-4D97-AF65-F5344CB8AC3E}">
        <p14:creationId xmlns:p14="http://schemas.microsoft.com/office/powerpoint/2010/main" val="1279926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TotalTime>
  <Words>434</Words>
  <Application>Microsoft Office PowerPoint</Application>
  <PresentationFormat>Widescreen</PresentationFormat>
  <Paragraphs>52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Software Testing</vt:lpstr>
      <vt:lpstr>Why Test?</vt:lpstr>
      <vt:lpstr>Terms: Setup / Exercise / Verify / Teardown</vt:lpstr>
      <vt:lpstr>Terms: code coverage</vt:lpstr>
      <vt:lpstr>That sounds familiar… </vt:lpstr>
      <vt:lpstr>Test Driven Development</vt:lpstr>
      <vt:lpstr>Mutation testing</vt:lpstr>
      <vt:lpstr>Testing Anti-patterns</vt:lpstr>
    </vt:vector>
  </TitlesOfParts>
  <Company>The Ohio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dc:title>
  <dc:creator>boggus, matthew joseph</dc:creator>
  <cp:lastModifiedBy>Kirby, Neil</cp:lastModifiedBy>
  <cp:revision>13</cp:revision>
  <dcterms:created xsi:type="dcterms:W3CDTF">2015-06-10T15:23:17Z</dcterms:created>
  <dcterms:modified xsi:type="dcterms:W3CDTF">2024-10-07T00:31:08Z</dcterms:modified>
</cp:coreProperties>
</file>