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5" name="Subtítulo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1" name="Espaço Reservado para Data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C869D3A-1822-4F54-A056-01B7944AAB25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02708AD-FE9A-4FA2-8149-4C5687CFA5B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869D3A-1822-4F54-A056-01B7944AAB25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708AD-FE9A-4FA2-8149-4C5687CFA5B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C869D3A-1822-4F54-A056-01B7944AAB25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02708AD-FE9A-4FA2-8149-4C5687CFA5B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869D3A-1822-4F54-A056-01B7944AAB25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708AD-FE9A-4FA2-8149-4C5687CFA5B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C869D3A-1822-4F54-A056-01B7944AAB25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02708AD-FE9A-4FA2-8149-4C5687CFA5B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869D3A-1822-4F54-A056-01B7944AAB25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708AD-FE9A-4FA2-8149-4C5687CFA5B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869D3A-1822-4F54-A056-01B7944AAB25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708AD-FE9A-4FA2-8149-4C5687CFA5B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869D3A-1822-4F54-A056-01B7944AAB25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708AD-FE9A-4FA2-8149-4C5687CFA5B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C869D3A-1822-4F54-A056-01B7944AAB25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708AD-FE9A-4FA2-8149-4C5687CFA5B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869D3A-1822-4F54-A056-01B7944AAB25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708AD-FE9A-4FA2-8149-4C5687CFA5B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869D3A-1822-4F54-A056-01B7944AAB25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708AD-FE9A-4FA2-8149-4C5687CFA5B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Título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1" name="Espaço Reservado para Texto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7" name="Espaço Reservado para Data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C869D3A-1822-4F54-A056-01B7944AAB25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02708AD-FE9A-4FA2-8149-4C5687CFA5B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pt-BR" dirty="0" smtClean="0"/>
              <a:t>A base da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107504" y="1124744"/>
            <a:ext cx="8229600" cy="5733256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/>
              <a:t>1. O que é lógica de programação? </a:t>
            </a:r>
            <a:r>
              <a:rPr lang="pt-BR" dirty="0"/>
              <a:t>A lógica de programação é a forma estruturada e organizada de pensar e expressar uma solução para um problema utilizando conceitos e regras da linguagem computacional. Trata-se de uma sequência lógica de passos que, quando executados, resolvem um determinado problema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r>
              <a:rPr lang="pt-BR" b="1" dirty="0" smtClean="0"/>
              <a:t>2. Algoritmos:</a:t>
            </a:r>
            <a:r>
              <a:rPr lang="pt-BR" dirty="0" smtClean="0"/>
              <a:t> Um algoritmo é uma sequência finita de passos bem definidos e não ambíguos que levam à resolução de um problema específico. Ele pode ser descrito em linguagem natural ou de programação e serve como guia para a construção do programa.</a:t>
            </a:r>
            <a:br>
              <a:rPr lang="pt-BR" dirty="0" smtClean="0"/>
            </a:br>
            <a:endParaRPr lang="pt-BR" dirty="0" smtClean="0"/>
          </a:p>
          <a:p>
            <a:r>
              <a:rPr lang="pt-BR" b="1" dirty="0" smtClean="0"/>
              <a:t>3. Tipos de dados:</a:t>
            </a:r>
            <a:r>
              <a:rPr lang="pt-BR" dirty="0" smtClean="0"/>
              <a:t> Na lógica de programação, os dados são representados por tipos, como números inteiros, números de ponto flutuante, caracteres, booleanos, entre outros. Esses tipos determinam como os dados são armazenados e manipulados no programa.</a:t>
            </a:r>
            <a:br>
              <a:rPr lang="pt-BR" dirty="0" smtClean="0"/>
            </a:br>
            <a:endParaRPr lang="pt-BR" dirty="0" smtClean="0"/>
          </a:p>
          <a:p>
            <a:r>
              <a:rPr lang="pt-BR" b="1" dirty="0" smtClean="0"/>
              <a:t>4. Variáveis:</a:t>
            </a:r>
            <a:r>
              <a:rPr lang="pt-BR" dirty="0" smtClean="0"/>
              <a:t> As variáveis são espaços de memória reservados para armazenar dados durante a execução do programa. Cada variável possui um nome e um tipo de dado associado. Elas são fundamentais para armazenar e manipular informações no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645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pt-BR" dirty="0" smtClean="0"/>
              <a:t>Instruções para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5544616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Definir as constantes e variáveis necessárias:</a:t>
            </a:r>
            <a:endParaRPr lang="pt-BR" dirty="0"/>
          </a:p>
          <a:p>
            <a:pPr lvl="1"/>
            <a:r>
              <a:rPr lang="pt-BR" dirty="0"/>
              <a:t>farinha, </a:t>
            </a:r>
            <a:r>
              <a:rPr lang="pt-BR" dirty="0" err="1"/>
              <a:t>acucar</a:t>
            </a:r>
            <a:r>
              <a:rPr lang="pt-BR" dirty="0"/>
              <a:t>, leite, ovos, manteiga (variáveis): Representam as quantidades dos ingredientes para fazer o bolo.</a:t>
            </a:r>
          </a:p>
          <a:p>
            <a:r>
              <a:rPr lang="pt-BR" b="1" dirty="0"/>
              <a:t>Reunir os ingredientes:</a:t>
            </a:r>
            <a:endParaRPr lang="pt-BR" dirty="0"/>
          </a:p>
          <a:p>
            <a:pPr lvl="1"/>
            <a:r>
              <a:rPr lang="pt-BR" dirty="0"/>
              <a:t>Certificar-se de que temos todos os ingredientes necessários para a receita.</a:t>
            </a:r>
          </a:p>
          <a:p>
            <a:r>
              <a:rPr lang="pt-BR" b="1" dirty="0"/>
              <a:t>Medir as quantidades:</a:t>
            </a:r>
            <a:endParaRPr lang="pt-BR" dirty="0"/>
          </a:p>
          <a:p>
            <a:pPr lvl="1"/>
            <a:r>
              <a:rPr lang="pt-BR" dirty="0"/>
              <a:t>Utilizar utensílios de medida para obter as quantidades corretas de farinha, açúcar, leite, ovos e manteiga.</a:t>
            </a:r>
          </a:p>
          <a:p>
            <a:r>
              <a:rPr lang="pt-BR" b="1" dirty="0"/>
              <a:t>Misturar os ingredientes:</a:t>
            </a:r>
            <a:endParaRPr lang="pt-BR" dirty="0"/>
          </a:p>
          <a:p>
            <a:pPr lvl="1"/>
            <a:r>
              <a:rPr lang="pt-BR" dirty="0"/>
              <a:t>Colocar todos os ingredientes medidos em um recipiente grande e misturá-los até obter uma massa homogênea.</a:t>
            </a:r>
          </a:p>
          <a:p>
            <a:r>
              <a:rPr lang="pt-BR" b="1" dirty="0"/>
              <a:t>Preparar a forma:</a:t>
            </a:r>
            <a:endParaRPr lang="pt-BR" dirty="0"/>
          </a:p>
          <a:p>
            <a:pPr lvl="1"/>
            <a:r>
              <a:rPr lang="pt-BR" dirty="0"/>
              <a:t>Untar uma forma com manteiga ou óleo para evitar que a massa grude.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108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0127"/>
            <a:ext cx="8229600" cy="1143000"/>
          </a:xfrm>
        </p:spPr>
        <p:txBody>
          <a:bodyPr/>
          <a:lstStyle/>
          <a:p>
            <a:r>
              <a:rPr lang="pt-BR" dirty="0" smtClean="0"/>
              <a:t>Algoritmo para um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191005"/>
            <a:ext cx="8229600" cy="5661248"/>
          </a:xfrm>
        </p:spPr>
        <p:txBody>
          <a:bodyPr>
            <a:normAutofit fontScale="62500" lnSpcReduction="20000"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Definir as constantes e variáveis necessárias:</a:t>
            </a:r>
            <a:endParaRPr lang="pt-BR" dirty="0" smtClean="0"/>
          </a:p>
          <a:p>
            <a:pPr lvl="1"/>
            <a:r>
              <a:rPr lang="pt-BR" dirty="0" smtClean="0"/>
              <a:t>numero secreto (variável): Representa o número aleatório escolhido pelo computador.</a:t>
            </a:r>
          </a:p>
          <a:p>
            <a:pPr lvl="1"/>
            <a:r>
              <a:rPr lang="pt-BR" dirty="0" smtClean="0"/>
              <a:t>tentativa (variável): Representa a tentativa atual do jogador.</a:t>
            </a:r>
          </a:p>
          <a:p>
            <a:r>
              <a:rPr lang="pt-BR" b="1" dirty="0" smtClean="0"/>
              <a:t>Gerar o número secreto:</a:t>
            </a:r>
            <a:endParaRPr lang="pt-BR" dirty="0" smtClean="0"/>
          </a:p>
          <a:p>
            <a:pPr lvl="1"/>
            <a:r>
              <a:rPr lang="pt-BR" dirty="0" smtClean="0"/>
              <a:t>O computador escolherá um número aleatório entre 1 e 100 e atribuirá a numero secreto.</a:t>
            </a:r>
          </a:p>
          <a:p>
            <a:r>
              <a:rPr lang="pt-BR" b="1" dirty="0" smtClean="0"/>
              <a:t>Repetir até o jogador acertar:</a:t>
            </a:r>
            <a:endParaRPr lang="pt-BR" dirty="0" smtClean="0"/>
          </a:p>
          <a:p>
            <a:pPr lvl="1"/>
            <a:r>
              <a:rPr lang="pt-BR" dirty="0" smtClean="0"/>
              <a:t>Enquanto o jogador não acertar o número secreto, o jogo continuará.</a:t>
            </a:r>
          </a:p>
          <a:p>
            <a:r>
              <a:rPr lang="pt-BR" b="1" dirty="0" smtClean="0"/>
              <a:t>Entrada de dados:</a:t>
            </a:r>
            <a:endParaRPr lang="pt-BR" dirty="0" smtClean="0"/>
          </a:p>
          <a:p>
            <a:pPr lvl="1"/>
            <a:r>
              <a:rPr lang="pt-BR" dirty="0" smtClean="0"/>
              <a:t>O jogador informará um número como tentativa.</a:t>
            </a:r>
          </a:p>
          <a:p>
            <a:r>
              <a:rPr lang="pt-BR" b="1" dirty="0" smtClean="0"/>
              <a:t>Verificar a tentativa:</a:t>
            </a:r>
            <a:endParaRPr lang="pt-BR" dirty="0" smtClean="0"/>
          </a:p>
          <a:p>
            <a:pPr lvl="1"/>
            <a:r>
              <a:rPr lang="pt-BR" dirty="0" smtClean="0"/>
              <a:t>Comparar a tentativa do jogador com o numero secreto.</a:t>
            </a:r>
          </a:p>
          <a:p>
            <a:pPr lvl="1"/>
            <a:r>
              <a:rPr lang="pt-BR" dirty="0" smtClean="0"/>
              <a:t>Se a tentativa for igual ao numero secreto, o jogador acertou e o jogo termina.</a:t>
            </a:r>
          </a:p>
          <a:p>
            <a:pPr lvl="1"/>
            <a:r>
              <a:rPr lang="pt-BR" dirty="0" smtClean="0"/>
              <a:t>Se a tentativa for menor que o numero secreto, informar que é um número maior.</a:t>
            </a:r>
          </a:p>
          <a:p>
            <a:pPr lvl="1"/>
            <a:r>
              <a:rPr lang="pt-BR" dirty="0" smtClean="0"/>
              <a:t>Se a tentativa for maior que o numero secreto, informar que é um número menor.</a:t>
            </a:r>
          </a:p>
          <a:p>
            <a:r>
              <a:rPr lang="pt-BR" b="1" dirty="0" smtClean="0"/>
              <a:t>Repetir o processo até acertar:</a:t>
            </a:r>
            <a:endParaRPr lang="pt-BR" dirty="0" smtClean="0"/>
          </a:p>
          <a:p>
            <a:pPr lvl="1"/>
            <a:r>
              <a:rPr lang="pt-BR" dirty="0" smtClean="0"/>
              <a:t>Voltar ao passo 4 até o jogador acertar o número secreto.</a:t>
            </a:r>
          </a:p>
          <a:p>
            <a:r>
              <a:rPr lang="pt-BR" b="1" dirty="0" smtClean="0"/>
              <a:t>Fim do jogo:</a:t>
            </a:r>
            <a:endParaRPr lang="pt-BR" dirty="0" smtClean="0"/>
          </a:p>
          <a:p>
            <a:pPr lvl="1"/>
            <a:r>
              <a:rPr lang="pt-BR" dirty="0" smtClean="0"/>
              <a:t>Exibir uma mensagem de parabéns ao jogador por ter acertado o número secreto.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208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dirty="0" smtClean="0"/>
              <a:t>Simples “como bolo”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 smtClean="0"/>
              <a:t>Assar o bolo:</a:t>
            </a:r>
            <a:endParaRPr lang="pt-BR" dirty="0" smtClean="0"/>
          </a:p>
          <a:p>
            <a:pPr lvl="1"/>
            <a:r>
              <a:rPr lang="pt-BR" dirty="0" smtClean="0"/>
              <a:t>Despejar a massa na forma preparada e colocá-la no forno pré-aquecido.</a:t>
            </a:r>
          </a:p>
          <a:p>
            <a:r>
              <a:rPr lang="pt-BR" b="1" dirty="0" smtClean="0"/>
              <a:t>Esperar o tempo necessário:</a:t>
            </a:r>
            <a:endParaRPr lang="pt-BR" dirty="0" smtClean="0"/>
          </a:p>
          <a:p>
            <a:pPr lvl="1"/>
            <a:r>
              <a:rPr lang="pt-BR" dirty="0" smtClean="0"/>
              <a:t>Aguardar o tempo indicado na receita para que o bolo asse completamente.</a:t>
            </a:r>
          </a:p>
          <a:p>
            <a:r>
              <a:rPr lang="pt-BR" b="1" dirty="0" smtClean="0"/>
              <a:t>Retirar o bolo do forno:</a:t>
            </a:r>
            <a:endParaRPr lang="pt-BR" dirty="0" smtClean="0"/>
          </a:p>
          <a:p>
            <a:pPr lvl="1"/>
            <a:r>
              <a:rPr lang="pt-BR" dirty="0" smtClean="0"/>
              <a:t>Usar luvas de proteção para retirar a forma do forno.</a:t>
            </a:r>
          </a:p>
          <a:p>
            <a:r>
              <a:rPr lang="pt-BR" b="1" dirty="0" smtClean="0"/>
              <a:t>Verificar o ponto:</a:t>
            </a:r>
            <a:endParaRPr lang="pt-BR" dirty="0" smtClean="0"/>
          </a:p>
          <a:p>
            <a:pPr lvl="1"/>
            <a:r>
              <a:rPr lang="pt-BR" dirty="0" smtClean="0"/>
              <a:t>Fazer o teste do palito (inserir um palito de dente no centro do bolo, se sair limpo está pronto) ou verificar a cor dourada da superfície.</a:t>
            </a:r>
          </a:p>
          <a:p>
            <a:r>
              <a:rPr lang="pt-BR" b="1" dirty="0" smtClean="0"/>
              <a:t>Esperar esfriar:</a:t>
            </a:r>
            <a:endParaRPr lang="pt-BR" dirty="0" smtClean="0"/>
          </a:p>
          <a:p>
            <a:r>
              <a:rPr lang="pt-BR" dirty="0" smtClean="0"/>
              <a:t>Deixar o bolo esfriar antes de desenformar.</a:t>
            </a:r>
          </a:p>
          <a:p>
            <a:r>
              <a:rPr lang="pt-BR" b="1" dirty="0" smtClean="0"/>
              <a:t>Servir e aproveitar:</a:t>
            </a:r>
            <a:endParaRPr lang="pt-BR" dirty="0" smtClean="0"/>
          </a:p>
          <a:p>
            <a:r>
              <a:rPr lang="pt-BR" dirty="0" smtClean="0"/>
              <a:t>Desenformar o bolo e servi-lo para desfrutar do resultado delicioso!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14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979"/>
            <a:ext cx="7239000" cy="1143000"/>
          </a:xfrm>
        </p:spPr>
        <p:txBody>
          <a:bodyPr/>
          <a:lstStyle/>
          <a:p>
            <a:r>
              <a:rPr lang="pt-BR" dirty="0" smtClean="0"/>
              <a:t>Continuação da explicação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566187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pt-BR" sz="3500" b="1" dirty="0" smtClean="0"/>
              <a:t>5. Estruturas de controle:</a:t>
            </a:r>
            <a:r>
              <a:rPr lang="pt-BR" sz="3500" dirty="0" smtClean="0"/>
              <a:t> As estruturas de controle são mecanismos utilizados para definir o fluxo de execução do programa. As principais estruturas de controle são:</a:t>
            </a:r>
          </a:p>
          <a:p>
            <a:r>
              <a:rPr lang="pt-BR" sz="3500" b="1" dirty="0" smtClean="0"/>
              <a:t>Se/Então (</a:t>
            </a:r>
            <a:r>
              <a:rPr lang="pt-BR" sz="3500" b="1" dirty="0" err="1" smtClean="0"/>
              <a:t>If</a:t>
            </a:r>
            <a:r>
              <a:rPr lang="pt-BR" sz="3500" b="1" dirty="0" smtClean="0"/>
              <a:t>/</a:t>
            </a:r>
            <a:r>
              <a:rPr lang="pt-BR" sz="3500" b="1" dirty="0" err="1" smtClean="0"/>
              <a:t>Else</a:t>
            </a:r>
            <a:r>
              <a:rPr lang="pt-BR" sz="3500" b="1" dirty="0" smtClean="0"/>
              <a:t>)</a:t>
            </a:r>
            <a:r>
              <a:rPr lang="pt-BR" sz="3500" dirty="0" smtClean="0"/>
              <a:t>: Permite executar um bloco de código se uma condição for verdadeira ou outro bloco se a condição for falsa.</a:t>
            </a:r>
          </a:p>
          <a:p>
            <a:r>
              <a:rPr lang="pt-BR" sz="3500" b="1" dirty="0" smtClean="0"/>
              <a:t>Laços de repetição (loops)</a:t>
            </a:r>
            <a:r>
              <a:rPr lang="pt-BR" sz="3500" dirty="0" smtClean="0"/>
              <a:t>: São usados para executar repetidamente um bloco de código enquanto uma condição for verdadeira. Exemplos são os loops "para" (for) e "enquanto" (</a:t>
            </a:r>
            <a:r>
              <a:rPr lang="pt-BR" sz="3500" dirty="0" err="1" smtClean="0"/>
              <a:t>while</a:t>
            </a:r>
            <a:r>
              <a:rPr lang="pt-BR" sz="3500" dirty="0" smtClean="0"/>
              <a:t>).</a:t>
            </a:r>
          </a:p>
          <a:p>
            <a:r>
              <a:rPr lang="pt-BR" sz="3500" b="1" dirty="0" smtClean="0"/>
              <a:t>Switch/Case</a:t>
            </a:r>
            <a:r>
              <a:rPr lang="pt-BR" sz="3500" dirty="0" smtClean="0"/>
              <a:t>: Permite selecionar um dos vários blocos de código a serem executados, dependendo do valor de uma variável.</a:t>
            </a:r>
          </a:p>
          <a:p>
            <a:r>
              <a:rPr lang="pt-BR" sz="3500" b="1" dirty="0" smtClean="0"/>
              <a:t>6. Funções:</a:t>
            </a:r>
            <a:r>
              <a:rPr lang="pt-BR" sz="3500" dirty="0" smtClean="0"/>
              <a:t> Funções são blocos de código que realizam uma tarefa específica. Elas facilitam a modularização do código e permitem reutilizar o mesmo código em diferentes partes do programa.</a:t>
            </a:r>
          </a:p>
          <a:p>
            <a:r>
              <a:rPr lang="pt-BR" sz="3500" b="1" dirty="0" smtClean="0"/>
              <a:t>7. Estruturas de dados:</a:t>
            </a:r>
            <a:r>
              <a:rPr lang="pt-BR" sz="3500" dirty="0" smtClean="0"/>
              <a:t> As estruturas de dados são formas de organizar e armazenar conjuntos de dados relacionados, como listas, </a:t>
            </a:r>
            <a:r>
              <a:rPr lang="pt-BR" sz="3500" dirty="0" err="1" smtClean="0"/>
              <a:t>arrays</a:t>
            </a:r>
            <a:r>
              <a:rPr lang="pt-BR" sz="3500" dirty="0" smtClean="0"/>
              <a:t>, pilhas e filas. Elas são cruciais para manipular e organizar informações de maneira eficiente.</a:t>
            </a:r>
          </a:p>
          <a:p>
            <a:r>
              <a:rPr lang="pt-BR" sz="3500" b="1" dirty="0" smtClean="0"/>
              <a:t>8. Pseudocódigo:</a:t>
            </a:r>
            <a:r>
              <a:rPr lang="pt-BR" sz="3500" dirty="0" smtClean="0"/>
              <a:t> Pseudocódigo é uma forma de representar um algoritmo de forma mais próxima da linguagem humana, facilitando o entendimento e a fase inicial de planejamento do programa.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478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7427168" cy="908720"/>
          </a:xfrm>
        </p:spPr>
        <p:txBody>
          <a:bodyPr>
            <a:normAutofit/>
          </a:bodyPr>
          <a:lstStyle/>
          <a:p>
            <a:r>
              <a:rPr lang="pt-BR" dirty="0" smtClean="0"/>
              <a:t>Comandos de um Fluxograma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7239000" cy="5258984"/>
          </a:xfrm>
        </p:spPr>
        <p:txBody>
          <a:bodyPr>
            <a:normAutofit fontScale="62500" lnSpcReduction="20000"/>
          </a:bodyPr>
          <a:lstStyle/>
          <a:p>
            <a:r>
              <a:rPr lang="pt-BR" sz="2900" b="1" dirty="0"/>
              <a:t>Principais componentes de um fluxograma:</a:t>
            </a:r>
            <a:endParaRPr lang="pt-BR" sz="2900" dirty="0"/>
          </a:p>
          <a:p>
            <a:r>
              <a:rPr lang="pt-BR" sz="2900" b="1" dirty="0"/>
              <a:t>Terminador (Início/Fim):</a:t>
            </a:r>
            <a:r>
              <a:rPr lang="pt-BR" sz="2900" dirty="0"/>
              <a:t> Representa o início e o fim do fluxo de trabalho. É geralmente representado por um retângulo com as palavras "Início" e "Fim".</a:t>
            </a:r>
          </a:p>
          <a:p>
            <a:r>
              <a:rPr lang="pt-BR" sz="2900" b="1" dirty="0"/>
              <a:t>Processo:</a:t>
            </a:r>
            <a:r>
              <a:rPr lang="pt-BR" sz="2900" dirty="0"/>
              <a:t> Representado por um retângulo, indica uma ação específica ou um conjunto de operações a serem realizadas.</a:t>
            </a:r>
          </a:p>
          <a:p>
            <a:r>
              <a:rPr lang="pt-BR" sz="2900" b="1" dirty="0"/>
              <a:t>Decisão (Tomada de Decisão):</a:t>
            </a:r>
            <a:r>
              <a:rPr lang="pt-BR" sz="2900" dirty="0"/>
              <a:t> Representado por um losango, é usado para indicar um ponto em que o fluxo de trabalho pode seguir caminhos diferentes, dependendo de uma condição ou pergunta que será avaliada como verdadeira ou falsa.</a:t>
            </a:r>
          </a:p>
          <a:p>
            <a:r>
              <a:rPr lang="pt-BR" sz="2900" b="1" dirty="0"/>
              <a:t>Conector (Conexão):</a:t>
            </a:r>
            <a:r>
              <a:rPr lang="pt-BR" sz="2900" dirty="0"/>
              <a:t> É uma linha que conecta diferentes partes do fluxograma, indicando a ordem sequencial de execução.</a:t>
            </a:r>
          </a:p>
          <a:p>
            <a:r>
              <a:rPr lang="pt-BR" sz="2900" b="1" dirty="0"/>
              <a:t>Setas:</a:t>
            </a:r>
            <a:r>
              <a:rPr lang="pt-BR" sz="2900" dirty="0"/>
              <a:t> São usadas para indicar a direção do fluxo, mostrando como o processo avança de uma etapa para outra.</a:t>
            </a:r>
          </a:p>
          <a:p>
            <a:r>
              <a:rPr lang="pt-BR" sz="2900" b="1" dirty="0"/>
              <a:t>Entrada/Saída:</a:t>
            </a:r>
            <a:r>
              <a:rPr lang="pt-BR" sz="2900" dirty="0"/>
              <a:t> Representado por um paralelogramo, indica a entrada de dados no processo ou a saída de resultados.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740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836712"/>
          </a:xfrm>
        </p:spPr>
        <p:txBody>
          <a:bodyPr/>
          <a:lstStyle/>
          <a:p>
            <a:r>
              <a:rPr lang="pt-BR" dirty="0" smtClean="0"/>
              <a:t>A lógica dos Fluxogramas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7355160" cy="5733256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Como funciona um fluxograma:</a:t>
            </a:r>
            <a:endParaRPr lang="pt-BR" dirty="0"/>
          </a:p>
          <a:p>
            <a:r>
              <a:rPr lang="pt-BR" dirty="0"/>
              <a:t>O fluxograma segue uma sequência de etapas para representar o processo ou algoritmo de maneira clara e organizada:</a:t>
            </a:r>
          </a:p>
          <a:p>
            <a:r>
              <a:rPr lang="pt-BR" b="1" dirty="0"/>
              <a:t>Identificação do objetivo:</a:t>
            </a:r>
            <a:r>
              <a:rPr lang="pt-BR" dirty="0"/>
              <a:t> Primeiramente, é necessário entender o processo ou algoritmo que será representado pelo fluxograma e definir o objetivo a ser alcançado.</a:t>
            </a:r>
          </a:p>
          <a:p>
            <a:r>
              <a:rPr lang="pt-BR" b="1" dirty="0"/>
              <a:t>Identificação das etapas:</a:t>
            </a:r>
            <a:r>
              <a:rPr lang="pt-BR" dirty="0"/>
              <a:t> Liste todas as etapas do processo em ordem sequencial. Essas etapas devem ser bem definidas e compreensíveis.</a:t>
            </a:r>
          </a:p>
          <a:p>
            <a:r>
              <a:rPr lang="pt-BR" b="1" dirty="0"/>
              <a:t>Escolha dos símbolos:</a:t>
            </a:r>
            <a:r>
              <a:rPr lang="pt-BR" dirty="0"/>
              <a:t> Selecione os símbolos adequados para representar cada etapa, decisão ou processo no fluxograma.</a:t>
            </a:r>
          </a:p>
          <a:p>
            <a:r>
              <a:rPr lang="pt-BR" b="1" dirty="0"/>
              <a:t>Organização gráfica:</a:t>
            </a:r>
            <a:r>
              <a:rPr lang="pt-BR" dirty="0"/>
              <a:t> Desenhe os símbolos e conectores em uma folha de papel ou utilizando software de diagramação. Posicione os símbolos de forma organizada para que o fluxo seja fácil de seguir.</a:t>
            </a:r>
          </a:p>
          <a:p>
            <a:r>
              <a:rPr lang="pt-BR" b="1" dirty="0"/>
              <a:t>Definição das conexões:</a:t>
            </a:r>
            <a:r>
              <a:rPr lang="pt-BR" dirty="0"/>
              <a:t> Utilize setas ou linhas para conectar os símbolos de acordo com a sequência lógica do processo.</a:t>
            </a:r>
          </a:p>
          <a:p>
            <a:r>
              <a:rPr lang="pt-BR" b="1" dirty="0"/>
              <a:t>Revisão e teste:</a:t>
            </a:r>
            <a:r>
              <a:rPr lang="pt-BR" dirty="0"/>
              <a:t> Revise o fluxograma para garantir que ele represente corretamente o processo e faça testes mentais ou simulações para verificar a sua precisão e clareza.</a:t>
            </a:r>
          </a:p>
          <a:p>
            <a:r>
              <a:rPr lang="pt-BR" b="1" dirty="0"/>
              <a:t>Comunicação e implementação:</a:t>
            </a:r>
            <a:r>
              <a:rPr lang="pt-BR" dirty="0"/>
              <a:t> Com o fluxograma finalizado, ele pode ser utilizado para comunicar o processo a outras pessoas ou para guiar a implementação do algoritmo em um programa de computador ou em outras atividades.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123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63</TotalTime>
  <Words>1077</Words>
  <Application>Microsoft Office PowerPoint</Application>
  <PresentationFormat>Apresentação na tela (4:3)</PresentationFormat>
  <Paragraphs>76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Opulento</vt:lpstr>
      <vt:lpstr>A base da programação</vt:lpstr>
      <vt:lpstr>Instruções para Solução</vt:lpstr>
      <vt:lpstr>Algoritmo para um jogo</vt:lpstr>
      <vt:lpstr>Simples “como bolo”</vt:lpstr>
      <vt:lpstr>Continuação da explicação</vt:lpstr>
      <vt:lpstr>Comandos de um Fluxograma</vt:lpstr>
      <vt:lpstr>A lógica dos Fluxogramas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4</cp:revision>
  <dcterms:created xsi:type="dcterms:W3CDTF">2023-07-24T23:59:39Z</dcterms:created>
  <dcterms:modified xsi:type="dcterms:W3CDTF">2023-07-25T01:02:58Z</dcterms:modified>
</cp:coreProperties>
</file>