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72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4" y="-1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683-B905-4D5E-89D3-11106826045A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C717E-2C02-48C7-8088-40138C935082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683-B905-4D5E-89D3-11106826045A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717E-2C02-48C7-8088-40138C9350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683-B905-4D5E-89D3-11106826045A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717E-2C02-48C7-8088-40138C93508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683-B905-4D5E-89D3-11106826045A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C717E-2C02-48C7-8088-40138C935082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683-B905-4D5E-89D3-11106826045A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C717E-2C02-48C7-8088-40138C935082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683-B905-4D5E-89D3-11106826045A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C717E-2C02-48C7-8088-40138C93508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683-B905-4D5E-89D3-11106826045A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C717E-2C02-48C7-8088-40138C935082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683-B905-4D5E-89D3-11106826045A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C717E-2C02-48C7-8088-40138C93508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683-B905-4D5E-89D3-11106826045A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C717E-2C02-48C7-8088-40138C93508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683-B905-4D5E-89D3-11106826045A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C717E-2C02-48C7-8088-40138C935082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B683-B905-4D5E-89D3-11106826045A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4C717E-2C02-48C7-8088-40138C935082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DABB683-B905-4D5E-89D3-11106826045A}" type="datetimeFigureOut">
              <a:rPr lang="pt-BR" smtClean="0"/>
              <a:t>23/07/2023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44C717E-2C02-48C7-8088-40138C935082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000" dirty="0" smtClean="0"/>
              <a:t>É um aplicativo, desenvolvido pela </a:t>
            </a:r>
            <a:r>
              <a:rPr lang="pt-BR" sz="3000" dirty="0" err="1" smtClean="0"/>
              <a:t>microsoft</a:t>
            </a:r>
            <a:r>
              <a:rPr lang="pt-BR" sz="3000" dirty="0" smtClean="0"/>
              <a:t>, que é vendido dentro de um pacote fechado, chamado de pacote office, onde contém </a:t>
            </a:r>
            <a:r>
              <a:rPr lang="pt-BR" sz="3000" dirty="0" err="1" smtClean="0"/>
              <a:t>power</a:t>
            </a:r>
            <a:r>
              <a:rPr lang="pt-BR" sz="3000" dirty="0" smtClean="0"/>
              <a:t> point, </a:t>
            </a:r>
            <a:r>
              <a:rPr lang="pt-BR" sz="3000" dirty="0" err="1" smtClean="0"/>
              <a:t>word</a:t>
            </a:r>
            <a:r>
              <a:rPr lang="pt-BR" sz="3000" dirty="0" smtClean="0"/>
              <a:t>, </a:t>
            </a:r>
            <a:r>
              <a:rPr lang="pt-BR" sz="3000" dirty="0" err="1" smtClean="0"/>
              <a:t>excel</a:t>
            </a:r>
            <a:r>
              <a:rPr lang="pt-BR" sz="3000" dirty="0" smtClean="0"/>
              <a:t>, </a:t>
            </a:r>
            <a:r>
              <a:rPr lang="pt-BR" sz="3000" dirty="0" err="1" smtClean="0"/>
              <a:t>onenote</a:t>
            </a:r>
            <a:r>
              <a:rPr lang="pt-BR" sz="3000" dirty="0" smtClean="0"/>
              <a:t>, e outros programas.</a:t>
            </a:r>
            <a:br>
              <a:rPr lang="pt-BR" sz="3000" dirty="0" smtClean="0"/>
            </a:br>
            <a:r>
              <a:rPr lang="pt-BR" sz="3000" dirty="0" smtClean="0"/>
              <a:t>Excel é a ferramenta do pacote, responsável pela criação de planilhas, e manipulação de dados.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Microsoft Excel? </a:t>
            </a:r>
          </a:p>
        </p:txBody>
      </p:sp>
    </p:spTree>
    <p:extLst>
      <p:ext uri="{BB962C8B-B14F-4D97-AF65-F5344CB8AC3E}">
        <p14:creationId xmlns:p14="http://schemas.microsoft.com/office/powerpoint/2010/main" val="358234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611560" y="0"/>
            <a:ext cx="8229600" cy="60486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7200" b="1" dirty="0" smtClean="0"/>
              <a:t>DO TRATAMENTO DE DADOS PESSOAIS</a:t>
            </a:r>
          </a:p>
          <a:p>
            <a:r>
              <a:rPr lang="pt-BR" sz="7200" dirty="0" smtClean="0"/>
              <a:t>Art. 6º O tratamento de dados pessoais somente poderá ser realizado nas seguintes hipóteses:</a:t>
            </a:r>
          </a:p>
          <a:p>
            <a:r>
              <a:rPr lang="pt-BR" sz="7200" dirty="0" smtClean="0"/>
              <a:t>I - mediante o fornecimento de consentimento pelo titular;</a:t>
            </a:r>
          </a:p>
          <a:p>
            <a:r>
              <a:rPr lang="pt-BR" sz="7200" dirty="0" smtClean="0"/>
              <a:t>II - para o cumprimento de obrigação legal ou regulatória pelo controlador;</a:t>
            </a:r>
          </a:p>
          <a:p>
            <a:r>
              <a:rPr lang="pt-BR" sz="7200" dirty="0" smtClean="0"/>
              <a:t>III - pela administração pública, para o tratamento e uso compartilhado de dados necessários à execução de políticas públicas previstas em leis e regulamentos ou respaldadas em contratos, convênios ou instrumentos congêneres, observadas as disposições do Capítulo IV desta Lei;</a:t>
            </a:r>
          </a:p>
          <a:p>
            <a:r>
              <a:rPr lang="pt-BR" sz="7200" dirty="0" smtClean="0"/>
              <a:t>IV - para a realização de estudos por órgão de pesquisa, garantida, sempre que possível, a </a:t>
            </a:r>
            <a:r>
              <a:rPr lang="pt-BR" sz="7200" dirty="0" err="1" smtClean="0"/>
              <a:t>anonimização</a:t>
            </a:r>
            <a:r>
              <a:rPr lang="pt-BR" sz="7200" dirty="0" smtClean="0"/>
              <a:t> dos dados pessoais;</a:t>
            </a:r>
          </a:p>
          <a:p>
            <a:r>
              <a:rPr lang="pt-BR" sz="7200" dirty="0" smtClean="0"/>
              <a:t>V - quando necessário para a execução de contrato ou de procedimentos preliminares relacionados a contrato do qual seja parte o titular, a pedido do titular dos dados;</a:t>
            </a:r>
          </a:p>
          <a:p>
            <a:r>
              <a:rPr lang="pt-BR" sz="7200" dirty="0" smtClean="0"/>
              <a:t>VI - para o exercício regular de direitos em processo judicial, administrativo ou arbitral, esse último nos termos da Lei nº 9.307, de 23 de setembro de 1996 (Lei de Arbitragem);</a:t>
            </a:r>
          </a:p>
          <a:p>
            <a:r>
              <a:rPr lang="pt-BR" sz="7200" dirty="0" smtClean="0"/>
              <a:t>VII - para a proteção da vida ou da incolumidade física do titular ou de terceiro;</a:t>
            </a:r>
          </a:p>
          <a:p>
            <a:r>
              <a:rPr lang="pt-BR" sz="7200" dirty="0" smtClean="0"/>
              <a:t>VIII - para a tutela da saúde, exclusivamente, em procedimento realizado por profissionais de saúde, serviços de saúde ou autoridade sanitária;</a:t>
            </a:r>
          </a:p>
          <a:p>
            <a:r>
              <a:rPr lang="pt-BR" sz="7200" dirty="0" smtClean="0"/>
              <a:t>IX - quando necessário para atender aos interesses legítimos do controlador ou de terceiro, exceto no caso de prevalecerem direitos e liberdades fundamentais do titular que exijam a proteção dos dados pessoais;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5864481"/>
            <a:ext cx="8229600" cy="1012974"/>
          </a:xfrm>
        </p:spPr>
        <p:txBody>
          <a:bodyPr/>
          <a:lstStyle/>
          <a:p>
            <a:r>
              <a:rPr lang="pt-BR" dirty="0" smtClean="0"/>
              <a:t>LGPD – 4° Parte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648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760640"/>
          </a:xfrm>
        </p:spPr>
        <p:txBody>
          <a:bodyPr>
            <a:normAutofit fontScale="25000" lnSpcReduction="20000"/>
          </a:bodyPr>
          <a:lstStyle/>
          <a:p>
            <a:r>
              <a:rPr lang="pt-BR" sz="7200" dirty="0" smtClean="0"/>
              <a:t>X - para a proteção do crédito, inclusive quanto ao disposto na legislação pertinente.</a:t>
            </a:r>
          </a:p>
          <a:p>
            <a:r>
              <a:rPr lang="pt-BR" sz="7200" dirty="0" smtClean="0"/>
              <a:t>§ 1º O tratamento pode ser realizado para atender aos interesses legítimos do controlador ou de terceiro, exceto no caso de prevalecerem direitos e liberdades fundamentais do titular que exijam a proteção dos dados pessoais.</a:t>
            </a:r>
          </a:p>
          <a:p>
            <a:r>
              <a:rPr lang="pt-BR" sz="7200" dirty="0"/>
              <a:t>§ 2º A responsabilidade pelo tratamento de dados pessoais é do controlador e do operador, quando houver, solidariamente.</a:t>
            </a:r>
          </a:p>
          <a:p>
            <a:r>
              <a:rPr lang="pt-BR" sz="7200" dirty="0"/>
              <a:t>§ 3º O tratamento de dados pessoais que apresentem alto risco à garantia dos princípios gerais de proteção de dados deverá ser objeto de avaliação de impacto sobre a proteção de dados pessoais, que deverá conter, no mínimo:</a:t>
            </a:r>
          </a:p>
          <a:p>
            <a:r>
              <a:rPr lang="pt-BR" sz="7200" dirty="0"/>
              <a:t>I - a descrição dos tipos de dados coletados;</a:t>
            </a:r>
          </a:p>
          <a:p>
            <a:r>
              <a:rPr lang="pt-BR" sz="7200" dirty="0"/>
              <a:t>II - a descrição dos procedimentos utilizados para a coleta de dados;</a:t>
            </a:r>
          </a:p>
          <a:p>
            <a:r>
              <a:rPr lang="pt-BR" sz="7200" dirty="0"/>
              <a:t>III - a finalidade do tratamento;</a:t>
            </a:r>
          </a:p>
          <a:p>
            <a:r>
              <a:rPr lang="pt-BR" sz="7200" dirty="0"/>
              <a:t>IV - a necessidade do tratamento de dados pessoais para a realização das atividades previstas;</a:t>
            </a:r>
          </a:p>
          <a:p>
            <a:r>
              <a:rPr lang="pt-BR" sz="7200" dirty="0"/>
              <a:t>V - a indicação das medidas, salvaguardas e mecanismos de mitigação de risco adotadas;</a:t>
            </a:r>
          </a:p>
          <a:p>
            <a:r>
              <a:rPr lang="pt-BR" sz="7200" dirty="0"/>
              <a:t>VI - a observância aos princípios gerais previstos nesta Lei e aos deveres previstos no art. 6º desta Lei; e</a:t>
            </a:r>
          </a:p>
          <a:p>
            <a:r>
              <a:rPr lang="pt-BR" sz="7200" dirty="0"/>
              <a:t>VII - a descrição dos direitos do titular de dados pessoais estabelecidos nesta Lei e a forma de exercício desses direitos</a:t>
            </a:r>
            <a:r>
              <a:rPr lang="pt-BR" sz="7200" dirty="0" smtClean="0"/>
              <a:t>.</a:t>
            </a:r>
            <a:endParaRPr lang="pt-BR" sz="7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dirty="0" smtClean="0"/>
              <a:t>LGPD – 5° Parte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26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1470025"/>
          </a:xfrm>
        </p:spPr>
        <p:txBody>
          <a:bodyPr/>
          <a:lstStyle/>
          <a:p>
            <a:r>
              <a:rPr lang="pt-BR" dirty="0"/>
              <a:t>O que é o Microsoft Excel?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Fontes: BNDS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2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Segundo a ciência de dados: </a:t>
            </a:r>
            <a:br>
              <a:rPr lang="pt-BR" sz="2800" dirty="0" smtClean="0"/>
            </a:br>
            <a:r>
              <a:rPr lang="pt-BR" sz="2800" dirty="0" smtClean="0"/>
              <a:t>Dados são elementos, e ou objetos que foram observados</a:t>
            </a:r>
            <a:r>
              <a:rPr lang="pt-BR" sz="2800" dirty="0"/>
              <a:t> </a:t>
            </a:r>
            <a:r>
              <a:rPr lang="pt-BR" sz="2800" dirty="0" smtClean="0"/>
              <a:t>e</a:t>
            </a:r>
            <a:r>
              <a:rPr lang="pt-BR" sz="2800" dirty="0" smtClean="0"/>
              <a:t> registrados, quando estes dados forem tratados, processados, e dado a estes um significado, se tornarão informação.</a:t>
            </a:r>
            <a:br>
              <a:rPr lang="pt-BR" sz="2800" dirty="0" smtClean="0"/>
            </a:b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dados?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299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renda sobre Dado, Informação, Conhecimento e Inteligência em 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9529"/>
            <a:ext cx="9143999" cy="68975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2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67544" y="476672"/>
            <a:ext cx="843528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/>
              <a:t>Coletar, reter, processar, compartilhar, eliminar.</a:t>
            </a:r>
          </a:p>
          <a:p>
            <a:r>
              <a:rPr lang="pt-BR" sz="2800" dirty="0" smtClean="0"/>
              <a:t>Coletar_ Coletar, receber, registrar.</a:t>
            </a:r>
            <a:endParaRPr lang="pt-BR" sz="2800" dirty="0"/>
          </a:p>
          <a:p>
            <a:r>
              <a:rPr lang="pt-BR" sz="2800" dirty="0" smtClean="0"/>
              <a:t>Reter_ Organizar, etiquetar, classificar, armazenar. </a:t>
            </a:r>
          </a:p>
          <a:p>
            <a:r>
              <a:rPr lang="pt-BR" sz="2800" dirty="0" smtClean="0"/>
              <a:t>Processar_ Avaliar, modificar, extrair, utilizar, reproduzir.</a:t>
            </a:r>
          </a:p>
          <a:p>
            <a:r>
              <a:rPr lang="pt-BR" sz="2800" dirty="0" smtClean="0"/>
              <a:t>Compartilhar_ Comunicar, transmitir, transferir, distribuir.</a:t>
            </a:r>
          </a:p>
          <a:p>
            <a:r>
              <a:rPr lang="pt-BR" sz="2800" dirty="0" smtClean="0"/>
              <a:t>Eliminar_ Exclusão dos dados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tratar um dado?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299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584" y="1"/>
            <a:ext cx="7772400" cy="1052736"/>
          </a:xfrm>
        </p:spPr>
        <p:txBody>
          <a:bodyPr/>
          <a:lstStyle/>
          <a:p>
            <a:r>
              <a:rPr lang="pt-BR" dirty="0" smtClean="0"/>
              <a:t>Oque é LGPD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548680"/>
            <a:ext cx="6400800" cy="1752600"/>
          </a:xfrm>
        </p:spPr>
        <p:txBody>
          <a:bodyPr/>
          <a:lstStyle/>
          <a:p>
            <a:r>
              <a:rPr lang="pt-BR" dirty="0" smtClean="0"/>
              <a:t>Lei Geral de Proteção de Dados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59632" y="1844824"/>
            <a:ext cx="71287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SzPct val="60000"/>
              <a:buFont typeface="Wingdings" pitchFamily="2" charset="2"/>
            </a:pP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“Em 2018, foi sancionada a Lei nº 13.709 (Lei Geral de Proteção de Dados - LGPD). Que estabelece um conjunto de regras para coleta, tratamento, armazenamento e compartilhamento de dados pessoais.” – BNDS</a:t>
            </a:r>
            <a:b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lei só foi promulgada, e entrou em vigor a partir de 2020, desde então, violações incorrem em penalidades aplicáveis ao rigor da lei.</a:t>
            </a:r>
            <a:b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299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67544" y="188640"/>
            <a:ext cx="8291264" cy="5069160"/>
          </a:xfrm>
        </p:spPr>
        <p:txBody>
          <a:bodyPr>
            <a:normAutofit/>
          </a:bodyPr>
          <a:lstStyle/>
          <a:p>
            <a:r>
              <a:rPr lang="pt-BR" sz="2800" dirty="0"/>
              <a:t>Com advento da digitalização de informações, dados se tornaram a nova grande riqueza a ser explorada, se tornando cada vez mais valiosa. O mundo havia mudado, e com crescimento exponencial tecnológico, estava mudando cada vez mais rápido, culminando na quarta revolução industrial.</a:t>
            </a:r>
            <a:br>
              <a:rPr lang="pt-BR" sz="2800" dirty="0"/>
            </a:br>
            <a:r>
              <a:rPr lang="pt-BR" sz="2800" dirty="0"/>
              <a:t>As constituições precisavam mudar também, para regular, as novas atividades, e proteger pessoas físicas, e jurídicas. 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5229200"/>
            <a:ext cx="7543800" cy="1562472"/>
          </a:xfrm>
        </p:spPr>
        <p:txBody>
          <a:bodyPr/>
          <a:lstStyle/>
          <a:p>
            <a:r>
              <a:rPr lang="pt-BR" dirty="0" smtClean="0"/>
              <a:t>Terceira Revolução Industrial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299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539552" y="48638"/>
            <a:ext cx="8496944" cy="5904656"/>
          </a:xfrm>
        </p:spPr>
        <p:txBody>
          <a:bodyPr>
            <a:noAutofit/>
          </a:bodyPr>
          <a:lstStyle/>
          <a:p>
            <a:r>
              <a:rPr lang="pt-BR" sz="1800" dirty="0"/>
              <a:t>Art. 1º Esta Lei dispõe sobre o tratamento de dados pessoais, inclusive nos meios digitais, por pessoa natural ou por pessoa jurídica de direito público ou privado, com o objetivo de proteger os direitos fundamentais de liberdade e de privacidade e o livre desenvolvimento da personalidade da pessoa natural.</a:t>
            </a:r>
          </a:p>
          <a:p>
            <a:r>
              <a:rPr lang="pt-BR" sz="1800" dirty="0"/>
              <a:t>Art. 2º Os dados pessoais somente poderão ser tratados com o consentimento do titular ou nas hipóteses previstas nesta Lei.</a:t>
            </a:r>
          </a:p>
          <a:p>
            <a:r>
              <a:rPr lang="pt-BR" sz="1800" dirty="0"/>
              <a:t>Art. 3º O tratamento de dados pessoais deverá ser realizado de forma transparente e com respeito à intimidade, vida privada, honra e imagem das pessoas, bem como às liberdades e garantias individuais.</a:t>
            </a:r>
          </a:p>
          <a:p>
            <a:r>
              <a:rPr lang="pt-BR" sz="1800" dirty="0"/>
              <a:t>Art. 4º A disciplina da proteção de dados pessoais tem como fundamentos:</a:t>
            </a:r>
          </a:p>
          <a:p>
            <a:r>
              <a:rPr lang="pt-BR" sz="1800" dirty="0"/>
              <a:t>I - o respeito à privacidade;</a:t>
            </a:r>
          </a:p>
          <a:p>
            <a:r>
              <a:rPr lang="pt-BR" sz="1800" dirty="0"/>
              <a:t>II - a autodeterminação informativa;</a:t>
            </a:r>
          </a:p>
          <a:p>
            <a:r>
              <a:rPr lang="pt-BR" sz="1800" dirty="0"/>
              <a:t>III - a liberdade de expressão, de informação, de comunicação e de opinião;</a:t>
            </a:r>
          </a:p>
          <a:p>
            <a:r>
              <a:rPr lang="pt-BR" sz="1800" dirty="0"/>
              <a:t>IV - a inviolabilidade da intimidade, da honra e da imagem;</a:t>
            </a:r>
          </a:p>
          <a:p>
            <a:r>
              <a:rPr lang="pt-BR" sz="1800" dirty="0"/>
              <a:t>V - o desenvolvimento econômico e tecnológico e a inovação;</a:t>
            </a:r>
          </a:p>
          <a:p>
            <a:r>
              <a:rPr lang="pt-BR" sz="1800" dirty="0"/>
              <a:t>VI - a livre iniciativa, a livre concorrência e a defesa do consumidor; e</a:t>
            </a:r>
          </a:p>
          <a:p>
            <a:r>
              <a:rPr lang="pt-BR" sz="1800" dirty="0"/>
              <a:t>VII - os direitos humanos, o livre desenvolvimento da personalidade, a dignidade e o exercício da cidadania pelas pessoas naturais</a:t>
            </a:r>
            <a:r>
              <a:rPr lang="pt-BR" sz="1800" dirty="0" smtClean="0"/>
              <a:t>.</a:t>
            </a:r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5715000"/>
            <a:ext cx="8229600" cy="1143000"/>
          </a:xfrm>
        </p:spPr>
        <p:txBody>
          <a:bodyPr/>
          <a:lstStyle/>
          <a:p>
            <a:r>
              <a:rPr lang="pt-BR" dirty="0" smtClean="0"/>
              <a:t>LGPD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299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539552" y="116632"/>
            <a:ext cx="8229600" cy="545621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7200" b="1" dirty="0" smtClean="0"/>
              <a:t>DOS DIREITOS DO TITULAR</a:t>
            </a:r>
          </a:p>
          <a:p>
            <a:r>
              <a:rPr lang="pt-BR" sz="7200" dirty="0" smtClean="0"/>
              <a:t>Art. 5º O titular tem direito a obter do controlador, em relação aos dados do titular por ele tratados, a qualquer momento e mediante requisição:</a:t>
            </a:r>
          </a:p>
          <a:p>
            <a:r>
              <a:rPr lang="pt-BR" sz="7200" dirty="0" smtClean="0"/>
              <a:t>I - confirmação da existência de tratamento;</a:t>
            </a:r>
          </a:p>
          <a:p>
            <a:r>
              <a:rPr lang="pt-BR" sz="7200" dirty="0" smtClean="0"/>
              <a:t>II - acesso aos dados;</a:t>
            </a:r>
          </a:p>
          <a:p>
            <a:r>
              <a:rPr lang="pt-BR" sz="7200" dirty="0" smtClean="0"/>
              <a:t>III - correção de dados incompletos, inexatos ou desatualizados;</a:t>
            </a:r>
          </a:p>
          <a:p>
            <a:r>
              <a:rPr lang="pt-BR" sz="7200" dirty="0" smtClean="0"/>
              <a:t>IV - </a:t>
            </a:r>
            <a:r>
              <a:rPr lang="pt-BR" sz="7200" dirty="0" err="1" smtClean="0"/>
              <a:t>anonimização</a:t>
            </a:r>
            <a:r>
              <a:rPr lang="pt-BR" sz="7200" dirty="0" smtClean="0"/>
              <a:t>, bloqueio ou eliminação de dados desnecessários, excessivos ou tratados em desconformidade com o disposto nesta Lei;</a:t>
            </a:r>
          </a:p>
          <a:p>
            <a:r>
              <a:rPr lang="pt-BR" sz="7200" dirty="0" smtClean="0"/>
              <a:t>V - portabilidade dos dados a outro fornecedor de serviço ou produto, mediante requisição expressa e observados os segredos comercial e industrial, de acordo com a regulamentação do órgão controlador;</a:t>
            </a:r>
          </a:p>
          <a:p>
            <a:r>
              <a:rPr lang="pt-BR" sz="7200" dirty="0" smtClean="0"/>
              <a:t>VI - eliminação dos dados pessoais tratados com o consentimento do titular, exceto nas hipóteses previstas no art. 16 desta Lei;</a:t>
            </a:r>
          </a:p>
          <a:p>
            <a:r>
              <a:rPr lang="pt-BR" sz="7200" dirty="0" smtClean="0"/>
              <a:t>VII - informação das entidades públicas e privadas com as quais o controlador realizou uso compartilhado de dados;</a:t>
            </a:r>
          </a:p>
          <a:p>
            <a:r>
              <a:rPr lang="pt-BR" sz="7200" dirty="0" smtClean="0"/>
              <a:t>VIII - informação sobre a possibilidade de não fornecer consentimento e sobre as consequências da negativa;</a:t>
            </a:r>
          </a:p>
          <a:p>
            <a:r>
              <a:rPr lang="pt-BR" sz="7200" dirty="0" smtClean="0"/>
              <a:t>IX - revogação do consentimento, nos termos do § 5º do art. 8º desta Lei.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5661248"/>
            <a:ext cx="8229600" cy="1143000"/>
          </a:xfrm>
        </p:spPr>
        <p:txBody>
          <a:bodyPr/>
          <a:lstStyle/>
          <a:p>
            <a:r>
              <a:rPr lang="pt-BR" dirty="0" smtClean="0"/>
              <a:t>LGPD – 2° Parte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299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sz="2900" dirty="0" smtClean="0"/>
              <a:t>§ 1º O titular dos dados pessoais tem o direito de peticionar em relação aos seus dados contra o controlador perante a autoridade nacional.</a:t>
            </a:r>
          </a:p>
          <a:p>
            <a:r>
              <a:rPr lang="pt-BR" sz="2900" dirty="0" smtClean="0"/>
              <a:t>§ 2º Os direitos referidos no caput deste artigo serão exercidos mediante requerimento expresso do titular ou de representante legalmente constituído, a agente de tratamento.</a:t>
            </a:r>
          </a:p>
          <a:p>
            <a:r>
              <a:rPr lang="pt-BR" sz="2900" dirty="0" smtClean="0"/>
              <a:t>§ 3º As informações de que trata o inciso VII do caput deste artigo deverão ser disponibilizadas em formato simplificado, de imediato e mediante solicitação do titular, ao qual poderá ser cobrado apenas o valor necessário para o exercício regular de direitos previstos nesta Lei.</a:t>
            </a:r>
          </a:p>
          <a:p>
            <a:r>
              <a:rPr lang="pt-BR" sz="2900" dirty="0" smtClean="0"/>
              <a:t>§ 4º O titular dos dados pessoais tem direito a ser informado sobre o tratamento de seus dados, que deverá ser realizado de forma clara, adequada e ostensiva, entre outros aspectos, sobre a finalidade do tratamento, a forma e a duração, os identificadores do controlador, os direitos do titular e a informação de que o titular pode obter informações sobre o tratamento de seus dados.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LGPD – 3° Parte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6488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102</TotalTime>
  <Words>1305</Words>
  <Application>Microsoft Office PowerPoint</Application>
  <PresentationFormat>Apresentação na tela (4:3)</PresentationFormat>
  <Paragraphs>74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Elementar</vt:lpstr>
      <vt:lpstr>O que é o Microsoft Excel? </vt:lpstr>
      <vt:lpstr>O que são dados?</vt:lpstr>
      <vt:lpstr>Apresentação do PowerPoint</vt:lpstr>
      <vt:lpstr>Como tratar um dado?</vt:lpstr>
      <vt:lpstr>Oque é LGPD</vt:lpstr>
      <vt:lpstr>Terceira Revolução Industrial</vt:lpstr>
      <vt:lpstr>LGPD</vt:lpstr>
      <vt:lpstr>LGPD – 2° Parte</vt:lpstr>
      <vt:lpstr>LGPD – 3° Parte</vt:lpstr>
      <vt:lpstr>LGPD – 4° Parte</vt:lpstr>
      <vt:lpstr>LGPD – 5° Parte </vt:lpstr>
      <vt:lpstr>O que é o Microsoft Excel?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9</cp:revision>
  <dcterms:created xsi:type="dcterms:W3CDTF">2023-07-24T00:25:02Z</dcterms:created>
  <dcterms:modified xsi:type="dcterms:W3CDTF">2023-07-24T02:07:57Z</dcterms:modified>
</cp:coreProperties>
</file>