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4"/><Relationship Target="docProps/core.xml" Type="http://schemas.openxmlformats.org/package/2006/relationships/metadata/core-properties" Id="rId3"/><Relationship Target="docProps/app.xml" Type="http://schemas.openxmlformats.org/officeDocument/2006/relationships/extended-properties" Id="rId2"/><Relationship Target="docProps/thumbnail.jpeg" Type="http://schemas.openxmlformats.org/package/2006/relationships/metadata/thumbnail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1">
  <p:sldMasterIdLst>
    <p:sldMasterId r:id="rId6" id="2147483659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</p:sldIdLst>
  <p:sldSz type="screen4x3" cx="9144000" cy="6858000"/>
  <p:notesSz cy="9144000" cx="6858000"/>
  <p:defaultTextStyle>
    <a:defPPr>
      <a:defRPr lang="en-US"/>
    </a:defPPr>
    <a:lvl1pPr fontAlgn="base" algn="l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1pPr>
    <a:lvl2pPr fontAlgn="base" algn="l" rtl="0" marL="45720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2pPr>
    <a:lvl3pPr fontAlgn="base" algn="l" rtl="0" marL="91440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3pPr>
    <a:lvl4pPr fontAlgn="base" algn="l" rtl="0" marL="137160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4pPr>
    <a:lvl5pPr fontAlgn="base" algn="l" rtl="0" marL="182880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5pPr>
    <a:lvl6pPr rtl="0" marL="2286000" latinLnBrk="0" hangingPunct="1" eaLnBrk="1" algn="l" defTabSz="914400">
      <a:defRPr kern="1200">
        <a:solidFill>
          <a:schemeClr val="tx1"/>
        </a:solidFill>
        <a:latin charset="0" typeface="Arial"/>
        <a:ea typeface="+mn-ea"/>
        <a:cs typeface="+mn-cs"/>
      </a:defRPr>
    </a:lvl6pPr>
    <a:lvl7pPr rtl="0" marL="2743200" latinLnBrk="0" hangingPunct="1" eaLnBrk="1" algn="l" defTabSz="914400">
      <a:defRPr kern="1200">
        <a:solidFill>
          <a:schemeClr val="tx1"/>
        </a:solidFill>
        <a:latin charset="0" typeface="Arial"/>
        <a:ea typeface="+mn-ea"/>
        <a:cs typeface="+mn-cs"/>
      </a:defRPr>
    </a:lvl7pPr>
    <a:lvl8pPr rtl="0" marL="3200400" latinLnBrk="0" hangingPunct="1" eaLnBrk="1" algn="l" defTabSz="914400">
      <a:defRPr kern="1200">
        <a:solidFill>
          <a:schemeClr val="tx1"/>
        </a:solidFill>
        <a:latin charset="0" typeface="Arial"/>
        <a:ea typeface="+mn-ea"/>
        <a:cs typeface="+mn-cs"/>
      </a:defRPr>
    </a:lvl8pPr>
    <a:lvl9pPr rtl="0" marL="3657600" latinLnBrk="0" hangingPunct="1" eaLnBrk="1" algn="l" defTabSz="914400">
      <a:defRPr kern="1200">
        <a:solidFill>
          <a:schemeClr val="tx1"/>
        </a:solidFill>
        <a:latin charset="0"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7832"/>
    <p:restoredTop autoAdjust="0" sz="86452"/>
  </p:normalViewPr>
  <p:slideViewPr>
    <p:cSldViewPr>
      <p:cViewPr>
        <p:scale>
          <a:sx d="100" n="90"/>
          <a:sy d="100" n="90"/>
        </p:scale>
        <p:origin y="-536" x="-1328"/>
      </p:cViewPr>
      <p:guideLst>
        <p:guide pos="2160" orient="horz"/>
        <p:guide pos="2880"/>
      </p:guideLst>
    </p:cSldViewPr>
  </p:slideViewPr>
  <p:outlineViewPr>
    <p:cViewPr>
      <p:scale>
        <a:sx d="100" n="33"/>
        <a:sy d="100" n="33"/>
      </p:scale>
      <p:origin y="0" x="0"/>
    </p:cViewPr>
  </p:outlineViewPr>
  <p:notesTextViewPr>
    <p:cViewPr>
      <p:scale>
        <a:sx d="100" n="100"/>
        <a:sy d="100" n="100"/>
      </p:scale>
      <p:origin y="0" x="0"/>
    </p:cViewPr>
  </p:notesTextViewPr>
  <p:gridSpacing cy="76200" cx="76200"/>
</p:viewPr>
</file>

<file path=ppt/_rels/presentation.xml.rels><?xml version="1.0" encoding="UTF-8" standalone="yes"?><Relationships xmlns="http://schemas.openxmlformats.org/package/2006/relationships"><Relationship Target="slides/slide45.xml" Type="http://schemas.openxmlformats.org/officeDocument/2006/relationships/slide" Id="rId51"/><Relationship Target="slides/slide43.xml" Type="http://schemas.openxmlformats.org/officeDocument/2006/relationships/slide" Id="rId49"/><Relationship Target="slides/slide44.xml" Type="http://schemas.openxmlformats.org/officeDocument/2006/relationships/slide" Id="rId50"/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9.xml" Type="http://schemas.openxmlformats.org/officeDocument/2006/relationships/slide" Id="rId35"/><Relationship Target="slides/slide28.xml" Type="http://schemas.openxmlformats.org/officeDocument/2006/relationships/slide" Id="rId34"/><Relationship Target="slides/slide27.xml" Type="http://schemas.openxmlformats.org/officeDocument/2006/relationships/slide" Id="rId33"/><Relationship Target="slides/slide26.xml" Type="http://schemas.openxmlformats.org/officeDocument/2006/relationships/slide" Id="rId32"/><Relationship Target="slides/slide25.xml" Type="http://schemas.openxmlformats.org/officeDocument/2006/relationships/slide" Id="rId31"/><Relationship Target="slides/slide19.xml" Type="http://schemas.openxmlformats.org/officeDocument/2006/relationships/slide" Id="rId25"/><Relationship Target="slides/slide34.xml" Type="http://schemas.openxmlformats.org/officeDocument/2006/relationships/slide" Id="rId40"/><Relationship Target="slides/slide23.xml" Type="http://schemas.openxmlformats.org/officeDocument/2006/relationships/slide" Id="rId29"/><Relationship Target="theme/theme1.xml" Type="http://schemas.openxmlformats.org/officeDocument/2006/relationships/theme" Id="rId1"/><Relationship Target="slides/slide11.xml" Type="http://schemas.openxmlformats.org/officeDocument/2006/relationships/slide" Id="rId17"/><Relationship Target="slides/slide18.xml" Type="http://schemas.openxmlformats.org/officeDocument/2006/relationships/slide" Id="rId24"/><Relationship Target="slides/slide10.xml" Type="http://schemas.openxmlformats.org/officeDocument/2006/relationships/slide" Id="rId16"/><Relationship Target="slides/slide17.xml" Type="http://schemas.openxmlformats.org/officeDocument/2006/relationships/slide" Id="rId23"/><Relationship Target="slides/slide9.xml" Type="http://schemas.openxmlformats.org/officeDocument/2006/relationships/slide" Id="rId15"/><Relationship Target="slides/slide16.xml" Type="http://schemas.openxmlformats.org/officeDocument/2006/relationships/slide" Id="rId22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slides/slide7.xml" Type="http://schemas.openxmlformats.org/officeDocument/2006/relationships/slide" Id="rId13"/><Relationship Target="slides/slide14.xml" Type="http://schemas.openxmlformats.org/officeDocument/2006/relationships/slide" Id="rId20"/><Relationship Target="slides/slide6.xml" Type="http://schemas.openxmlformats.org/officeDocument/2006/relationships/slide" Id="rId12"/><Relationship Target="slides/slide5.xml" Type="http://schemas.openxmlformats.org/officeDocument/2006/relationships/slide" Id="rId11"/><Relationship Target="slides/slide4.xml" Type="http://schemas.openxmlformats.org/officeDocument/2006/relationships/slide" Id="rId10"/><Relationship Target="slides/slide42.xml" Type="http://schemas.openxmlformats.org/officeDocument/2006/relationships/slide" Id="rId48"/><Relationship Target="slides/slide3.xml" Type="http://schemas.openxmlformats.org/officeDocument/2006/relationships/slide" Id="rId9"/><Relationship Target="slides/slide41.xml" Type="http://schemas.openxmlformats.org/officeDocument/2006/relationships/slide" Id="rId47"/><Relationship Target="slides/slide2.xml" Type="http://schemas.openxmlformats.org/officeDocument/2006/relationships/slide" Id="rId8"/><Relationship Target="slides/slide40.xml" Type="http://schemas.openxmlformats.org/officeDocument/2006/relationships/slide" Id="rId46"/><Relationship Target="slides/slide1.xml" Type="http://schemas.openxmlformats.org/officeDocument/2006/relationships/slide" Id="rId7"/><Relationship Target="slides/slide39.xml" Type="http://schemas.openxmlformats.org/officeDocument/2006/relationships/slide" Id="rId45"/><Relationship Target="slideMasters/slideMaster1.xml" Type="http://schemas.openxmlformats.org/officeDocument/2006/relationships/slideMaster" Id="rId6"/><Relationship Target="slides/slide38.xml" Type="http://schemas.openxmlformats.org/officeDocument/2006/relationships/slide" Id="rId44"/><Relationship Target="printerSettings/printerSettings1.bin" Type="http://schemas.openxmlformats.org/officeDocument/2006/relationships/printerSettings" Id="rId5"/><Relationship Target="slides/slide22.xml" Type="http://schemas.openxmlformats.org/officeDocument/2006/relationships/slide" Id="rId28"/><Relationship Target="slides/slide37.xml" Type="http://schemas.openxmlformats.org/officeDocument/2006/relationships/slide" Id="rId43"/><Relationship Target="tableStyles.xml" Type="http://schemas.openxmlformats.org/officeDocument/2006/relationships/tableStyles" Id="rId4"/><Relationship Target="slides/slide21.xml" Type="http://schemas.openxmlformats.org/officeDocument/2006/relationships/slide" Id="rId27"/><Relationship Target="slides/slide24.xml" Type="http://schemas.openxmlformats.org/officeDocument/2006/relationships/slide" Id="rId30"/><Relationship Target="slides/slide13.xml" Type="http://schemas.openxmlformats.org/officeDocument/2006/relationships/slide" Id="rId19"/><Relationship Target="slides/slide36.xml" Type="http://schemas.openxmlformats.org/officeDocument/2006/relationships/slide" Id="rId42"/><Relationship Target="presProps.xml" Type="http://schemas.openxmlformats.org/officeDocument/2006/relationships/presProps" Id="rId3"/><Relationship Target="slides/slide20.xml" Type="http://schemas.openxmlformats.org/officeDocument/2006/relationships/slide" Id="rId26"/><Relationship Target="slides/slide12.xml" Type="http://schemas.openxmlformats.org/officeDocument/2006/relationships/slide" Id="rId18"/><Relationship Target="slides/slide35.xml" Type="http://schemas.openxmlformats.org/officeDocument/2006/relationships/slide" Id="rId41"/><Relationship Target="viewProps.xml" Type="http://schemas.openxmlformats.org/officeDocument/2006/relationships/viewProps" Id="rId2"/></Relationship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ctrTitle"/>
          </p:nvPr>
        </p:nvSpPr>
        <p:spPr>
          <a:xfrm>
            <a:off y="2130425" x="685800"/>
            <a:ext cy="1470025" cx="7772400"/>
          </a:xfrm>
        </p:spPr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Subtitle 2" id="3"/>
          <p:cNvSpPr>
            <a:spLocks noGrp="1"/>
          </p:cNvSpPr>
          <p:nvPr>
            <p:ph type="subTitle" idx="1"/>
          </p:nvPr>
        </p:nvSpPr>
        <p:spPr>
          <a:xfrm>
            <a:off y="3886200" x="1371600"/>
            <a:ext cy="1752600" cx="6400800"/>
          </a:xfrm>
        </p:spPr>
        <p:txBody>
          <a:bodyPr numCol="1"/>
          <a:lstStyle>
            <a:lvl1pPr algn="ctr" marL="0" indent="0">
              <a:buNone/>
              <a:defRPr/>
            </a:lvl1pPr>
            <a:lvl2pPr algn="ctr" marL="457200" indent="0">
              <a:buNone/>
              <a:defRPr/>
            </a:lvl2pPr>
            <a:lvl3pPr algn="ctr" marL="914400" indent="0">
              <a:buNone/>
              <a:defRPr/>
            </a:lvl3pPr>
            <a:lvl4pPr algn="ctr" marL="1371600" indent="0">
              <a:buNone/>
              <a:defRPr/>
            </a:lvl4pPr>
            <a:lvl5pPr algn="ctr" marL="1828800" indent="0">
              <a:buNone/>
              <a:defRPr/>
            </a:lvl5pPr>
            <a:lvl6pPr algn="ctr" marL="2286000" indent="0">
              <a:buNone/>
              <a:defRPr/>
            </a:lvl6pPr>
            <a:lvl7pPr algn="ctr" marL="2743200" indent="0">
              <a:buNone/>
              <a:defRPr/>
            </a:lvl7pPr>
            <a:lvl8pPr algn="ctr" marL="3200400" indent="0">
              <a:buNone/>
              <a:defRPr/>
            </a:lvl8pPr>
            <a:lvl9pPr algn="ctr" marL="3657600" indent="0">
              <a:buNone/>
              <a:defRPr/>
            </a:lvl9pPr>
          </a:lstStyle>
          <a:p>
            <a:r>
              <a:rPr smtClean="0" lang="en-US"/>
              <a:t>Click to edit Master subtitle style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BD02B7DF-0783-4910-A5F0-DEC8FDD4167F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1"/>
          </p:cNvSpPr>
          <p:nvPr>
            <p:ph type="body" idx="1" orient="vert"/>
          </p:nvPr>
        </p:nvSpPr>
        <p:spPr/>
        <p:txBody>
          <a:bodyPr vert="eaVert"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117F20C9-BB3B-4DE2-82B2-87A318438CF7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1"/>
          </p:cNvSpPr>
          <p:nvPr>
            <p:ph type="title" orient="vert"/>
          </p:nvPr>
        </p:nvSpPr>
        <p:spPr>
          <a:xfrm>
            <a:off y="274638" x="6629400"/>
            <a:ext cy="5851525" cx="2057400"/>
          </a:xfrm>
        </p:spPr>
        <p:txBody>
          <a:bodyPr vert="eaVert"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1"/>
          </p:cNvSpPr>
          <p:nvPr>
            <p:ph type="body" idx="1" orient="vert"/>
          </p:nvPr>
        </p:nvSpPr>
        <p:spPr>
          <a:xfrm>
            <a:off y="274638" x="457200"/>
            <a:ext cy="5851525" cx="6019800"/>
          </a:xfrm>
        </p:spPr>
        <p:txBody>
          <a:bodyPr vert="eaVert"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B7E87A0C-2292-4797-94D1-AC24A86FE7FC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BBE6C955-C4A7-43BE-8FCE-9E36BA616DD4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4406900" x="722313"/>
            <a:ext cy="1362075" cx="7772400"/>
          </a:xfrm>
        </p:spPr>
        <p:txBody>
          <a:bodyPr numCol="1" anchor="t"/>
          <a:lstStyle>
            <a:lvl1pPr algn="l">
              <a:defRPr sz="4000" cap="all" b="1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2906713" x="722313"/>
            <a:ext cy="1500187" cx="7772400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F0EED3EF-2AA0-4CF8-87EE-D47555D602E4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1"/>
          </p:cNvSpPr>
          <p:nvPr>
            <p:ph sz="half" idx="1"/>
          </p:nvPr>
        </p:nvSpPr>
        <p:spPr>
          <a:xfrm>
            <a:off y="1600200" x="457200"/>
            <a:ext cy="4525963" cx="40386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Content Placeholder 3" id="4"/>
          <p:cNvSpPr>
            <a:spLocks noGrp="1"/>
          </p:cNvSpPr>
          <p:nvPr>
            <p:ph sz="half" idx="2"/>
          </p:nvPr>
        </p:nvSpPr>
        <p:spPr>
          <a:xfrm>
            <a:off y="1600200" x="4648200"/>
            <a:ext cy="4525963" cx="40386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D87BA3DB-E486-48A5-9917-2A3768D65FDD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1535113" x="457200"/>
            <a:ext cy="639762" cx="4040188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1"/>
          </p:cNvSpPr>
          <p:nvPr>
            <p:ph sz="half" idx="2"/>
          </p:nvPr>
        </p:nvSpPr>
        <p:spPr>
          <a:xfrm>
            <a:off y="2174875" x="457200"/>
            <a:ext cy="3951288" cx="40401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Text Placeholder 4" id="5"/>
          <p:cNvSpPr>
            <a:spLocks noGrp="1"/>
          </p:cNvSpPr>
          <p:nvPr>
            <p:ph type="body" sz="quarter" idx="3"/>
          </p:nvPr>
        </p:nvSpPr>
        <p:spPr>
          <a:xfrm>
            <a:off y="1535113" x="4645025"/>
            <a:ext cy="639762" cx="4041775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1"/>
          </p:cNvSpPr>
          <p:nvPr>
            <p:ph sz="quarter" idx="4"/>
          </p:nvPr>
        </p:nvSpPr>
        <p:spPr>
          <a:xfrm>
            <a:off y="2174875" x="4645025"/>
            <a:ext cy="3951288" cx="4041775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Date Placeholder 6" id="7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7" id="8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8" id="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5A969A31-CDD5-4DA3-B7CD-D42528C052FB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Date Placeholder 2" id="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3" id="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4" id="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9BED8ABE-343B-4D37-85AC-EA611A518BED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2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1" id="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2" id="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9F1F2E57-98C8-4271-929E-DAFD4315BA6E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273050" x="457200"/>
            <a:ext cy="1162050" cx="3008313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y="273050" x="3575050"/>
            <a:ext cy="5853113" cx="5111750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lang="en-US"/>
          </a:p>
        </p:txBody>
      </p:sp>
      <p:sp>
        <p:nvSpPr>
          <p:cNvPr name="Text Placeholder 3" id="4"/>
          <p:cNvSpPr>
            <a:spLocks noGrp="1"/>
          </p:cNvSpPr>
          <p:nvPr>
            <p:ph type="body" sz="half" idx="2"/>
          </p:nvPr>
        </p:nvSpPr>
        <p:spPr>
          <a:xfrm>
            <a:off y="1435100" x="457200"/>
            <a:ext cy="4691063" cx="300831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BBD09195-222F-41D2-903A-5BB4E11F6366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4800600" x="1792288"/>
            <a:ext cy="566738" cx="548640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smtClean="0" lang="en-US"/>
              <a:t>Click to edit Master title style</a:t>
            </a:r>
            <a:endParaRPr lang="en-US"/>
          </a:p>
        </p:txBody>
      </p:sp>
      <p:sp>
        <p:nvSpPr>
          <p:cNvPr name="Picture Placeholder 2" id="3"/>
          <p:cNvSpPr>
            <a:spLocks noGrp="1"/>
          </p:cNvSpPr>
          <p:nvPr>
            <p:ph type="pic" idx="1"/>
          </p:nvPr>
        </p:nvSpPr>
        <p:spPr>
          <a:xfrm>
            <a:off y="612775" x="1792288"/>
            <a:ext cy="4114800" cx="54864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name="Text Placeholder 3" id="4"/>
          <p:cNvSpPr>
            <a:spLocks noGrp="1"/>
          </p:cNvSpPr>
          <p:nvPr>
            <p:ph type="body" sz="half" idx="2"/>
          </p:nvPr>
        </p:nvSpPr>
        <p:spPr>
          <a:xfrm>
            <a:off y="5367338" x="1792288"/>
            <a:ext cy="804862" cx="5486400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/>
            </a:lvl1pPr>
          </a:lstStyle>
          <a:p>
            <a:fld type="slidenum" id="{C553E7BF-9490-4185-9E1F-FBB6027C3547}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2414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1.xml" Type="http://schemas.openxmlformats.org/officeDocument/2006/relationships/slideLayout" Id="rId12"/><Relationship Target="../slideLayouts/slideLayout10.xml" Type="http://schemas.openxmlformats.org/officeDocument/2006/relationships/slideLayout" Id="rId11"/><Relationship Target="../slideLayouts/slideLayout9.xml" Type="http://schemas.openxmlformats.org/officeDocument/2006/relationships/slideLayout" Id="rId10"/><Relationship Target="../slideLayouts/slideLayout8.xml" Type="http://schemas.openxmlformats.org/officeDocument/2006/relationships/slideLayout" Id="rId9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1.xml" Type="http://schemas.openxmlformats.org/officeDocument/2006/relationships/slideLayout" Id="rId2"/><Relationship Target="../theme/theme1.xml" Type="http://schemas.openxmlformats.org/officeDocument/2006/relationships/theme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026"/>
          <p:cNvSpPr>
            <a:spLocks noChangeArrowheads="1" noGrp="1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 wrap="square" vert="horz" rIns="91440" numCol="1" lIns="91440" bIns="45720" compatLnSpc="1" anchor="ctr" anchorCtr="0">
            <a:prstTxWarp prst="textNoShape">
              <a:avLst/>
            </a:prstTxWarp>
          </a:bodyPr>
          <a:lstStyle/>
          <a:p>
            <a:pPr lvl="0"/>
            <a:r>
              <a:rPr smtClean="0" lang="en-US"/>
              <a:t>Click to edit Master title style</a:t>
            </a:r>
          </a:p>
        </p:txBody>
      </p:sp>
      <p:sp>
        <p:nvSpPr>
          <p:cNvPr name="Rectangle 3" id="1027"/>
          <p:cNvSpPr>
            <a:spLocks noChangeArrowheads="1" noGrp="1"/>
          </p:cNvSpPr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 wrap="square" vert="horz" rIns="91440" numCol="1" lIns="91440" bIns="45720" compatLnSpc="1" anchor="t" anchorCtr="0">
            <a:prstTxWarp prst="textNoShape">
              <a:avLst/>
            </a:prstTxWarp>
          </a:bodyPr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</a:p>
        </p:txBody>
      </p:sp>
      <p:sp>
        <p:nvSpPr>
          <p:cNvPr name="Rectangle 4" id="1028"/>
          <p:cNvSpPr>
            <a:spLocks noChangeArrowheads="1" noGrp="1"/>
          </p:cNvSpPr>
          <p:nvPr>
            <p:ph type="dt" sz="half" idx="2"/>
          </p:nvPr>
        </p:nvSpPr>
        <p:spPr>
          <a:xfrm>
            <a:off y="6245225" x="457200"/>
            <a:ext cy="476250" cx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 wrap="square" vert="horz" rIns="91440" numCol="1" lIns="91440" bIns="45720" compatLnSpc="1" anchor="t" anchorCtr="0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name="Rectangle 5" id="1029"/>
          <p:cNvSpPr>
            <a:spLocks noChangeArrowheads="1" noGrp="1"/>
          </p:cNvSpPr>
          <p:nvPr>
            <p:ph type="ftr" sz="quarter" idx="3"/>
          </p:nvPr>
        </p:nvSpPr>
        <p:spPr>
          <a:xfrm>
            <a:off y="6245225" x="3124200"/>
            <a:ext cy="476250" cx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 wrap="square" vert="horz" rIns="91440" numCol="1" lIns="91440" bIns="45720" compatLnSpc="1" anchor="t" anchorCtr="0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name="Rectangle 6" id="1030"/>
          <p:cNvSpPr>
            <a:spLocks noChangeArrowheads="1" noGrp="1"/>
          </p:cNvSpPr>
          <p:nvPr>
            <p:ph type="sldNum" sz="quarter" idx="4"/>
          </p:nvPr>
        </p:nvSpPr>
        <p:spPr>
          <a:xfrm>
            <a:off y="6245225" x="6553200"/>
            <a:ext cy="476250" cx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 wrap="square" vert="horz" rIns="91440" numCol="1" lIns="91440" bIns="45720" compatLnSpc="1" anchor="t" anchorCtr="0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type="slidenum" id="{7346FEAE-7EE6-4E7A-95FE-DA31ED0C404F}">
              <a:rPr lang="en-US"/>
              <a:pPr/>
              <a:t>‹#›</a:t>
            </a:fld>
            <a:endParaRPr lang="en-US"/>
          </a:p>
        </p:txBody>
      </p:sp>
    </p:spTree>
  </p:cSld>
  <p:clrMap tx1="dk1" tx2="dk2" bg1="lt1" accent6="accent6" bg2="lt2" accent5="accent5" accent4="accent4" accent3="accent3" folHlink="folHlink" accent2="accent2" hlink="hlink" accent1="accent1"/>
  <p:sldLayoutIdLst>
    <p:sldLayoutId r:id="rId2" id="2147483648"/>
    <p:sldLayoutId r:id="rId3" id="2147483649"/>
    <p:sldLayoutId r:id="rId4" id="2147483650"/>
    <p:sldLayoutId r:id="rId5" id="2147483651"/>
    <p:sldLayoutId r:id="rId6" id="2147483652"/>
    <p:sldLayoutId r:id="rId7" id="2147483653"/>
    <p:sldLayoutId r:id="rId8" id="2147483654"/>
    <p:sldLayoutId r:id="rId9" id="2147483655"/>
    <p:sldLayoutId r:id="rId10" id="2147483656"/>
    <p:sldLayoutId r:id="rId11" id="2147483657"/>
    <p:sldLayoutId r:id="rId12" id="2147483658"/>
  </p:sldLayoutIdLst>
  <p:txStyles>
    <p:titleStyle>
      <a:lvl1pPr fontAlgn="base" algn="ctr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fontAlgn="base" algn="ctr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2pPr>
      <a:lvl3pPr fontAlgn="base" algn="ctr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3pPr>
      <a:lvl4pPr fontAlgn="base" algn="ctr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4pPr>
      <a:lvl5pPr fontAlgn="base" algn="ctr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5pPr>
      <a:lvl6pPr fontAlgn="base" algn="ctr" rtl="0" marL="45720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6pPr>
      <a:lvl7pPr fontAlgn="base" algn="ctr" rtl="0" marL="91440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7pPr>
      <a:lvl8pPr fontAlgn="base" algn="ctr" rtl="0" marL="137160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8pPr>
      <a:lvl9pPr fontAlgn="base" algn="ctr" rtl="0" marL="182880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</a:defRPr>
      </a:lvl9pPr>
    </p:titleStyle>
    <p:bodyStyle>
      <a:lvl1pPr fontAlgn="base" algn="l" rtl="0" marL="342900" indent="-34290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fontAlgn="base" algn="l" rtl="0" marL="742950" indent="-28575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fontAlgn="base" algn="l" rtl="0" marL="1143000" indent="-22860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fontAlgn="base" algn="l" rtl="0" marL="1600200" indent="-22860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fontAlgn="base" algn="l" rtl="0" marL="2057400" indent="-22860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fontAlgn="base" algn="l" rtl="0" marL="2514600" indent="-22860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fontAlgn="base" algn="l" rtl="0" marL="2971800" indent="-22860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fontAlgn="base" algn="l" rtl="0" marL="3429000" indent="-22860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fontAlgn="base" algn="l" rtl="0" marL="3886200" indent="-22860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rtl="0" marL="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rtl="0" marL="4572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rtl="0" marL="9144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rtl="0" marL="13716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rtl="0" marL="18288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rtl="0" marL="22860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rtl="0" marL="27432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rtl="0" marL="32004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rtl="0" marL="36576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media/image4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media/image5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media/image6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media/image7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media/image8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media/image9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media/image10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media/image11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media/image13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media/image14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media/image15.png" Type="http://schemas.openxmlformats.org/officeDocument/2006/relationships/image" Id="rId3"/><Relationship Target="../media/image11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media/image16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media/image17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media/image17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media/image19.png" Type="http://schemas.openxmlformats.org/officeDocument/2006/relationships/image" Id="rId3"/><Relationship Target="../media/image18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media/image20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media/image2.png" Type="http://schemas.openxmlformats.org/officeDocument/2006/relationships/image" Id="rId3"/><Relationship Target="../media/image1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050"/>
          <p:cNvSpPr>
            <a:spLocks noChangeArrowheads="1" noGrp="1"/>
          </p:cNvSpPr>
          <p:nvPr>
            <p:ph type="ctrTitle"/>
          </p:nvPr>
        </p:nvSpPr>
        <p:spPr/>
        <p:txBody>
          <a:bodyPr numCol="1"/>
          <a:lstStyle/>
          <a:p>
            <a:pPr hangingPunct="1" eaLnBrk="1"/>
            <a:r>
              <a:rPr lang="en-US" dirty="0"/>
              <a:t>Inference in first-order logic</a:t>
            </a:r>
            <a:endParaRPr smtClean="0" lang="en-US" dirty="0"/>
          </a:p>
        </p:txBody>
      </p:sp>
      <p:sp>
        <p:nvSpPr>
          <p:cNvPr name="Rectangle 3" id="2051"/>
          <p:cNvSpPr>
            <a:spLocks noChangeArrowheads="1" noGrp="1"/>
          </p:cNvSpPr>
          <p:nvPr>
            <p:ph type="subTitle" idx="1"/>
          </p:nvPr>
        </p:nvSpPr>
        <p:spPr/>
        <p:txBody>
          <a:bodyPr numCol="1"/>
          <a:lstStyle/>
          <a:p>
            <a:pPr hangingPunct="1" eaLnBrk="1"/>
            <a:r>
              <a:rPr smtClean="0" lang="en-US" dirty="0"/>
              <a:t>Andreas Henschel</a:t>
            </a:r>
            <a:endParaRPr smtClean="0" lang="en-US" dirty="0"/>
          </a:p>
        </p:txBody>
      </p:sp>
      <p:sp>
        <p:nvSpPr>
          <p:cNvPr name="TextBox 3" id="4"/>
          <p:cNvSpPr txBox="1"/>
          <p:nvPr/>
        </p:nvSpPr>
        <p:spPr>
          <a:xfrm>
            <a:off y="6260068" x="1524000"/>
            <a:ext cy="369332" cx="7086600"/>
          </a:xfrm>
          <a:prstGeom prst="rect">
            <a:avLst/>
          </a:prstGeom>
          <a:noFill/>
        </p:spPr>
        <p:txBody>
          <a:bodyPr numCol="1" wrap="square" rtlCol="0">
            <a:spAutoFit/>
          </a:bodyPr>
          <a:lstStyle/>
          <a:p>
            <a:r>
              <a:rPr smtClean="0" lang="en-US" dirty="0" b="0"/>
              <a:t>Updated from textbook slides </a:t>
            </a:r>
            <a:endParaRPr lang="en-US" dirty="0" b="0"/>
          </a:p>
        </p:txBody>
      </p:sp>
    </p:spTree>
    <p:extLst>
      <p:ext uri="{BB962C8B-B14F-4D97-AF65-F5344CB8AC3E}">
        <p14:creationId xmlns:p14="http://schemas.microsoft.com/office/powerpoint/2010/main" val="744300959"/>
      </p:ext>
    </p:extLst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813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Unification</a:t>
            </a:r>
          </a:p>
        </p:txBody>
      </p:sp>
      <p:sp>
        <p:nvSpPr>
          <p:cNvPr name="Rectangle 3" id="48131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000" lang="en-US" dirty="0"/>
              <a:t>We can get the inference immediately if we can find a substitution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such that </a:t>
            </a:r>
            <a:r>
              <a:rPr sz="2000" lang="en-US" i="1" dirty="0"/>
              <a:t>King(x) </a:t>
            </a:r>
            <a:r>
              <a:rPr sz="2000" lang="en-US" dirty="0"/>
              <a:t>and </a:t>
            </a:r>
            <a:r>
              <a:rPr sz="2000" lang="en-US" i="1" dirty="0"/>
              <a:t>Greedy(x) </a:t>
            </a:r>
            <a:r>
              <a:rPr sz="2000" lang="en-US" dirty="0"/>
              <a:t>match </a:t>
            </a:r>
            <a:r>
              <a:rPr sz="2000" lang="en-US" i="1" dirty="0"/>
              <a:t>King(John)</a:t>
            </a:r>
            <a:r>
              <a:rPr sz="2000" lang="en-US" dirty="0"/>
              <a:t> and </a:t>
            </a:r>
            <a:r>
              <a:rPr sz="2000" lang="en-US" i="1" dirty="0"/>
              <a:t>Greedy(y</a:t>
            </a:r>
            <a:r>
              <a:rPr sz="2000" lang="en-US" smtClean="0" i="1" dirty="0"/>
              <a:t>)</a:t>
            </a:r>
            <a:endParaRPr sz="2000" lang="en-US" dirty="0"/>
          </a:p>
          <a:p>
            <a:pPr lvl="4"/>
            <a:endParaRPr sz="1400" lang="en-US" dirty="0">
              <a:cs charset="0" typeface="Arial"/>
            </a:endParaRPr>
          </a:p>
          <a:p>
            <a:pPr lvl="4" marL="342900" indent="-342900">
              <a:buNone/>
            </a:pPr>
            <a:r>
              <a:rPr sz="2000" smtClean="0" lang="en-US" dirty="0">
                <a:cs charset="0" typeface="Arial"/>
              </a:rPr>
              <a:t>	</a:t>
            </a:r>
            <a:r>
              <a:rPr sz="2000" smtClean="0" altLang="el-GR" lang="el-GR" dirty="0">
                <a:cs charset="0" typeface="Arial"/>
              </a:rPr>
              <a:t>θ</a:t>
            </a:r>
            <a:r>
              <a:rPr sz="2000" smtClean="0" lang="en-US" dirty="0"/>
              <a:t> </a:t>
            </a:r>
            <a:r>
              <a:rPr sz="2000" lang="en-US" dirty="0"/>
              <a:t>= {x/</a:t>
            </a:r>
            <a:r>
              <a:rPr lang="en-US" sz="2000" err="1" dirty="0"/>
              <a:t>John,y</a:t>
            </a:r>
            <a:r>
              <a:rPr sz="2000" lang="en-US" dirty="0"/>
              <a:t>/John} </a:t>
            </a:r>
            <a:r>
              <a:rPr sz="2000" smtClean="0" lang="en-US" dirty="0"/>
              <a:t>works</a:t>
            </a:r>
            <a:endParaRPr sz="1400" lang="en-US" dirty="0"/>
          </a:p>
          <a:p>
            <a:pPr>
              <a:buFontTx/>
              <a:buNone/>
            </a:pPr>
            <a:endParaRPr sz="1400" smtClean="0" lang="en-US" dirty="0"/>
          </a:p>
          <a:p>
            <a:r>
              <a:rPr sz="2000" smtClean="0" lang="en-US" dirty="0"/>
              <a:t>Unify(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,</a:t>
            </a:r>
            <a:r>
              <a:rPr sz="2000" altLang="el-GR" lang="el-GR" dirty="0">
                <a:cs charset="0" typeface="Arial"/>
              </a:rPr>
              <a:t>β</a:t>
            </a:r>
            <a:r>
              <a:rPr sz="2000" lang="en-US" dirty="0"/>
              <a:t>) =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if </a:t>
            </a:r>
            <a:r>
              <a:rPr sz="2000" altLang="el-GR" lang="el-GR" dirty="0">
                <a:cs charset="0" typeface="Arial"/>
              </a:rPr>
              <a:t>αθ</a:t>
            </a:r>
            <a:r>
              <a:rPr sz="2000" lang="en-US" dirty="0"/>
              <a:t> = </a:t>
            </a:r>
            <a:r>
              <a:rPr sz="2000" altLang="el-GR" lang="el-GR" dirty="0">
                <a:cs charset="0" typeface="Arial"/>
              </a:rPr>
              <a:t>βθ </a:t>
            </a:r>
            <a:endParaRPr sz="1400" lang="en-US" dirty="0"/>
          </a:p>
          <a:p>
            <a:pPr>
              <a:buFontTx/>
              <a:buNone/>
            </a:pPr>
            <a:r>
              <a:rPr sz="2000" lang="en-US" dirty="0"/>
              <a:t>p 			q	 		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 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John,Jane</a:t>
            </a:r>
            <a:r>
              <a:rPr sz="2000" lang="en-US" dirty="0"/>
              <a:t>) 	</a:t>
            </a:r>
            <a:r>
              <a:rPr sz="2000" lang="en-US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y,OJ</a:t>
            </a:r>
            <a:r>
              <a:rPr sz="2000" lang="en-US" dirty="0"/>
              <a:t>) 		</a:t>
            </a:r>
            <a:endParaRPr sz="2000" lang="en-US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y,Mother</a:t>
            </a:r>
            <a:r>
              <a:rPr sz="2000" lang="en-US" dirty="0"/>
              <a:t>(y))	</a:t>
            </a:r>
            <a:endParaRPr sz="2000" lang="en-US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x,OJ</a:t>
            </a:r>
            <a:r>
              <a:rPr sz="2000" lang="en-US" dirty="0"/>
              <a:t>) 		</a:t>
            </a:r>
            <a:r>
              <a:rPr sz="2000" lang="en-US" dirty="0">
                <a:solidFill>
                  <a:srgbClr val="CC0099"/>
                </a:solidFill>
              </a:rPr>
              <a:t>
</a:t>
            </a:r>
            <a:endParaRPr sz="1400" lang="en-US" dirty="0">
              <a:solidFill>
                <a:srgbClr val="CC0099"/>
              </a:solidFill>
            </a:endParaRPr>
          </a:p>
          <a:p>
            <a:r>
              <a:rPr sz="2000" lang="en-US" dirty="0">
                <a:solidFill>
                  <a:schemeClr val="accent2"/>
                </a:solidFill>
              </a:rPr>
              <a:t>Standardizing apart </a:t>
            </a:r>
            <a:r>
              <a:rPr sz="2000" lang="en-US" dirty="0"/>
              <a:t>eliminates overlap of variables, e.g., Knows(z</a:t>
            </a:r>
            <a:r>
              <a:rPr sz="2000" lang="en-US" dirty="0" baseline="-25000"/>
              <a:t>17</a:t>
            </a:r>
            <a:r>
              <a:rPr sz="2000" lang="en-US" dirty="0"/>
              <a:t>,OJ</a:t>
            </a:r>
            <a:r>
              <a:rPr sz="2000" smtClean="0" lang="en-US" dirty="0"/>
              <a:t>)</a:t>
            </a:r>
            <a:endParaRPr sz="2000" lang="en-US" dirty="0"/>
          </a:p>
        </p:txBody>
      </p:sp>
      <p:sp>
        <p:nvSpPr>
          <p:cNvPr name="Line 4" id="48132"/>
          <p:cNvSpPr>
            <a:spLocks noChangeShapeType="1"/>
          </p:cNvSpPr>
          <p:nvPr/>
        </p:nvSpPr>
        <p:spPr>
          <a:xfrm>
            <a:off y="3886200" x="533400"/>
            <a:ext cy="0" cx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5" id="48133"/>
          <p:cNvSpPr>
            <a:spLocks noChangeShapeType="1"/>
          </p:cNvSpPr>
          <p:nvPr/>
        </p:nvSpPr>
        <p:spPr>
          <a:xfrm>
            <a:off y="3581400" x="2286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6" id="48134"/>
          <p:cNvSpPr>
            <a:spLocks noChangeShapeType="1"/>
          </p:cNvSpPr>
          <p:nvPr/>
        </p:nvSpPr>
        <p:spPr>
          <a:xfrm>
            <a:off y="3581400" x="4953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915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Unification</a:t>
            </a:r>
          </a:p>
        </p:txBody>
      </p:sp>
      <p:sp>
        <p:nvSpPr>
          <p:cNvPr name="Rectangle 3" id="49155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000" lang="en-US" dirty="0"/>
              <a:t>We can get the inference immediately if we can find a substitution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such that </a:t>
            </a:r>
            <a:r>
              <a:rPr sz="2000" lang="en-US" i="1" dirty="0"/>
              <a:t>King(x) </a:t>
            </a:r>
            <a:r>
              <a:rPr sz="2000" lang="en-US" dirty="0"/>
              <a:t>and </a:t>
            </a:r>
            <a:r>
              <a:rPr sz="2000" lang="en-US" i="1" dirty="0"/>
              <a:t>Greedy(x) </a:t>
            </a:r>
            <a:r>
              <a:rPr sz="2000" lang="en-US" dirty="0"/>
              <a:t>match </a:t>
            </a:r>
            <a:r>
              <a:rPr sz="2000" lang="en-US" i="1" dirty="0"/>
              <a:t>King(John)</a:t>
            </a:r>
            <a:r>
              <a:rPr sz="2000" lang="en-US" dirty="0"/>
              <a:t> and </a:t>
            </a:r>
            <a:r>
              <a:rPr sz="2000" lang="en-US" i="1" dirty="0"/>
              <a:t>Greedy(y</a:t>
            </a:r>
            <a:r>
              <a:rPr sz="2000" lang="en-US" smtClean="0" i="1" dirty="0"/>
              <a:t>)</a:t>
            </a:r>
            <a:endParaRPr sz="2000" lang="en-US" dirty="0"/>
          </a:p>
          <a:p>
            <a:pPr lvl="4"/>
            <a:endParaRPr sz="1400" lang="en-US" dirty="0">
              <a:cs charset="0" typeface="Arial"/>
            </a:endParaRPr>
          </a:p>
          <a:p>
            <a:pPr>
              <a:buFontTx/>
              <a:buNone/>
            </a:pPr>
            <a:r>
              <a:rPr sz="2000" smtClean="0" lang="en-US" dirty="0">
                <a:cs charset="0" typeface="Arial"/>
              </a:rPr>
              <a:t>	</a:t>
            </a:r>
            <a:r>
              <a:rPr sz="2000" smtClean="0" altLang="el-GR" lang="el-GR" dirty="0">
                <a:cs charset="0" typeface="Arial"/>
              </a:rPr>
              <a:t>θ</a:t>
            </a:r>
            <a:r>
              <a:rPr sz="2000" smtClean="0" lang="en-US" dirty="0"/>
              <a:t> </a:t>
            </a:r>
            <a:r>
              <a:rPr sz="2000" lang="en-US" dirty="0"/>
              <a:t>= {x/</a:t>
            </a:r>
            <a:r>
              <a:rPr lang="en-US" sz="2000" err="1" dirty="0"/>
              <a:t>John,y</a:t>
            </a:r>
            <a:r>
              <a:rPr sz="2000" lang="en-US" dirty="0"/>
              <a:t>/John} </a:t>
            </a:r>
            <a:r>
              <a:rPr sz="2000" smtClean="0" lang="en-US" dirty="0"/>
              <a:t>works</a:t>
            </a:r>
          </a:p>
          <a:p>
            <a:pPr lvl="4"/>
            <a:endParaRPr sz="1400" lang="en-US" dirty="0"/>
          </a:p>
          <a:p>
            <a:r>
              <a:rPr sz="2000" smtClean="0" lang="en-US" dirty="0"/>
              <a:t>Unify(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,</a:t>
            </a:r>
            <a:r>
              <a:rPr sz="2000" altLang="el-GR" lang="el-GR" dirty="0">
                <a:cs charset="0" typeface="Arial"/>
              </a:rPr>
              <a:t>β</a:t>
            </a:r>
            <a:r>
              <a:rPr sz="2000" lang="en-US" dirty="0"/>
              <a:t>) =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if </a:t>
            </a:r>
            <a:r>
              <a:rPr sz="2000" altLang="el-GR" lang="el-GR" dirty="0">
                <a:cs charset="0" typeface="Arial"/>
              </a:rPr>
              <a:t>αθ</a:t>
            </a:r>
            <a:r>
              <a:rPr sz="2000" lang="en-US" dirty="0"/>
              <a:t> = </a:t>
            </a:r>
            <a:r>
              <a:rPr sz="2000" altLang="el-GR" lang="el-GR" dirty="0">
                <a:cs charset="0" typeface="Arial"/>
              </a:rPr>
              <a:t>βθ </a:t>
            </a:r>
            <a:endParaRPr sz="1400" lang="en-US" dirty="0"/>
          </a:p>
          <a:p>
            <a:pPr>
              <a:buFontTx/>
              <a:buNone/>
            </a:pPr>
            <a:r>
              <a:rPr sz="2000" lang="en-US" dirty="0"/>
              <a:t>p 			q	 		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 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John,Jane</a:t>
            </a:r>
            <a:r>
              <a:rPr sz="2000" lang="en-US" dirty="0"/>
              <a:t>) 	</a:t>
            </a:r>
            <a:r>
              <a:rPr sz="2000" lang="en-US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y,OJ</a:t>
            </a:r>
            <a:r>
              <a:rPr sz="2000" lang="en-US" dirty="0"/>
              <a:t>) 		</a:t>
            </a:r>
            <a:r>
              <a:rPr sz="2000" lang="en-US" dirty="0">
                <a:solidFill>
                  <a:srgbClr val="CC0099"/>
                </a:solidFill>
              </a:rPr>
              <a:t>{x/</a:t>
            </a:r>
            <a:r>
              <a:rPr lang="en-US" sz="2000" err="1" dirty="0">
                <a:solidFill>
                  <a:srgbClr val="CC0099"/>
                </a:solidFill>
              </a:rPr>
              <a:t>OJ,y</a:t>
            </a:r>
            <a:r>
              <a:rPr sz="2000" lang="en-US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y,Mother</a:t>
            </a:r>
            <a:r>
              <a:rPr sz="2000" lang="en-US" dirty="0"/>
              <a:t>(y))	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x,OJ</a:t>
            </a:r>
            <a:r>
              <a:rPr sz="2000" lang="en-US" dirty="0"/>
              <a:t>) 		</a:t>
            </a:r>
            <a:endParaRPr sz="2000" lang="en-US" dirty="0">
              <a:solidFill>
                <a:srgbClr val="CC0099"/>
              </a:solidFill>
            </a:endParaRPr>
          </a:p>
          <a:p>
            <a:pPr lvl="4"/>
            <a:endParaRPr sz="1400" lang="en-US" dirty="0">
              <a:solidFill>
                <a:srgbClr val="CC0099"/>
              </a:solidFill>
            </a:endParaRPr>
          </a:p>
          <a:p>
            <a:r>
              <a:rPr sz="2000" lang="en-US" dirty="0">
                <a:solidFill>
                  <a:schemeClr val="accent2"/>
                </a:solidFill>
              </a:rPr>
              <a:t>Standardizing apart </a:t>
            </a:r>
            <a:r>
              <a:rPr sz="2000" lang="en-US" dirty="0"/>
              <a:t>eliminates overlap of variables, e.g., Knows(z</a:t>
            </a:r>
            <a:r>
              <a:rPr sz="2000" lang="en-US" dirty="0" baseline="-25000"/>
              <a:t>17</a:t>
            </a:r>
            <a:r>
              <a:rPr sz="2000" lang="en-US" dirty="0"/>
              <a:t>,OJ</a:t>
            </a:r>
            <a:r>
              <a:rPr sz="2000" smtClean="0" lang="en-US" dirty="0"/>
              <a:t>)</a:t>
            </a:r>
            <a:endParaRPr sz="2000" lang="en-US" dirty="0"/>
          </a:p>
        </p:txBody>
      </p:sp>
      <p:sp>
        <p:nvSpPr>
          <p:cNvPr name="Line 4" id="49156"/>
          <p:cNvSpPr>
            <a:spLocks noChangeShapeType="1"/>
          </p:cNvSpPr>
          <p:nvPr/>
        </p:nvSpPr>
        <p:spPr>
          <a:xfrm>
            <a:off y="3886200" x="533400"/>
            <a:ext cy="0" cx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5" id="49157"/>
          <p:cNvSpPr>
            <a:spLocks noChangeShapeType="1"/>
          </p:cNvSpPr>
          <p:nvPr/>
        </p:nvSpPr>
        <p:spPr>
          <a:xfrm>
            <a:off y="3581400" x="2286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6" id="49158"/>
          <p:cNvSpPr>
            <a:spLocks noChangeShapeType="1"/>
          </p:cNvSpPr>
          <p:nvPr/>
        </p:nvSpPr>
        <p:spPr>
          <a:xfrm>
            <a:off y="3581400" x="4953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017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Unification</a:t>
            </a:r>
          </a:p>
        </p:txBody>
      </p:sp>
      <p:sp>
        <p:nvSpPr>
          <p:cNvPr name="Rectangle 3" id="50179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000" lang="en-US" dirty="0"/>
              <a:t>We can get the inference immediately if we can find a substitution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such that </a:t>
            </a:r>
            <a:r>
              <a:rPr sz="2000" lang="en-US" i="1" dirty="0"/>
              <a:t>King(x) </a:t>
            </a:r>
            <a:r>
              <a:rPr sz="2000" lang="en-US" dirty="0"/>
              <a:t>and </a:t>
            </a:r>
            <a:r>
              <a:rPr sz="2000" lang="en-US" i="1" dirty="0"/>
              <a:t>Greedy(x) </a:t>
            </a:r>
            <a:r>
              <a:rPr sz="2000" lang="en-US" dirty="0"/>
              <a:t>match </a:t>
            </a:r>
            <a:r>
              <a:rPr sz="2000" lang="en-US" i="1" dirty="0"/>
              <a:t>King(John)</a:t>
            </a:r>
            <a:r>
              <a:rPr sz="2000" lang="en-US" dirty="0"/>
              <a:t> and </a:t>
            </a:r>
            <a:r>
              <a:rPr sz="2000" lang="en-US" i="1" dirty="0"/>
              <a:t>Greedy(y</a:t>
            </a:r>
            <a:r>
              <a:rPr sz="2000" lang="en-US" smtClean="0" i="1" dirty="0"/>
              <a:t>)</a:t>
            </a:r>
            <a:endParaRPr sz="2000" lang="en-US" dirty="0"/>
          </a:p>
          <a:p>
            <a:pPr lvl="4"/>
            <a:endParaRPr sz="1400" lang="en-US" dirty="0">
              <a:cs charset="0" typeface="Arial"/>
            </a:endParaRPr>
          </a:p>
          <a:p>
            <a:pPr>
              <a:buFontTx/>
              <a:buNone/>
            </a:pPr>
            <a:r>
              <a:rPr sz="2000" smtClean="0" lang="en-US" dirty="0">
                <a:cs charset="0" typeface="Arial"/>
              </a:rPr>
              <a:t>	</a:t>
            </a:r>
            <a:r>
              <a:rPr sz="2000" smtClean="0" altLang="el-GR" lang="el-GR" dirty="0">
                <a:cs charset="0" typeface="Arial"/>
              </a:rPr>
              <a:t>θ</a:t>
            </a:r>
            <a:r>
              <a:rPr sz="2000" smtClean="0" lang="en-US" dirty="0"/>
              <a:t> </a:t>
            </a:r>
            <a:r>
              <a:rPr sz="2000" lang="en-US" dirty="0"/>
              <a:t>= {x/</a:t>
            </a:r>
            <a:r>
              <a:rPr lang="en-US" sz="2000" err="1" dirty="0"/>
              <a:t>John,y</a:t>
            </a:r>
            <a:r>
              <a:rPr sz="2000" lang="en-US" dirty="0"/>
              <a:t>/John} </a:t>
            </a:r>
            <a:r>
              <a:rPr sz="2000" smtClean="0" lang="en-US" dirty="0"/>
              <a:t>works</a:t>
            </a:r>
            <a:endParaRPr sz="2000" lang="en-US" dirty="0"/>
          </a:p>
          <a:p>
            <a:pPr lvl="4"/>
            <a:endParaRPr sz="1400" lang="en-US" dirty="0"/>
          </a:p>
          <a:p>
            <a:r>
              <a:rPr sz="2000" lang="en-US" dirty="0"/>
              <a:t>Unify(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,</a:t>
            </a:r>
            <a:r>
              <a:rPr sz="2000" altLang="el-GR" lang="el-GR" dirty="0">
                <a:cs charset="0" typeface="Arial"/>
              </a:rPr>
              <a:t>β</a:t>
            </a:r>
            <a:r>
              <a:rPr sz="2000" lang="en-US" dirty="0"/>
              <a:t>) =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if </a:t>
            </a:r>
            <a:r>
              <a:rPr sz="2000" altLang="el-GR" lang="el-GR" dirty="0">
                <a:cs charset="0" typeface="Arial"/>
              </a:rPr>
              <a:t>αθ</a:t>
            </a:r>
            <a:r>
              <a:rPr sz="2000" lang="en-US" dirty="0"/>
              <a:t> = </a:t>
            </a:r>
            <a:r>
              <a:rPr sz="2000" altLang="el-GR" lang="el-GR" dirty="0">
                <a:cs charset="0" typeface="Arial"/>
              </a:rPr>
              <a:t>βθ </a:t>
            </a:r>
            <a:endParaRPr sz="1400" lang="en-US" dirty="0"/>
          </a:p>
          <a:p>
            <a:pPr>
              <a:buFontTx/>
              <a:buNone/>
            </a:pPr>
            <a:r>
              <a:rPr sz="2000" lang="en-US" dirty="0"/>
              <a:t>p 			q	 		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 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John,Jane</a:t>
            </a:r>
            <a:r>
              <a:rPr sz="2000" lang="en-US" dirty="0"/>
              <a:t>) 	</a:t>
            </a:r>
            <a:r>
              <a:rPr sz="2000" lang="en-US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y,OJ</a:t>
            </a:r>
            <a:r>
              <a:rPr sz="2000" lang="en-US" dirty="0"/>
              <a:t>) 		</a:t>
            </a:r>
            <a:r>
              <a:rPr sz="2000" lang="en-US" dirty="0">
                <a:solidFill>
                  <a:srgbClr val="CC0099"/>
                </a:solidFill>
              </a:rPr>
              <a:t>{x/</a:t>
            </a:r>
            <a:r>
              <a:rPr lang="en-US" sz="2000" err="1" dirty="0">
                <a:solidFill>
                  <a:srgbClr val="CC0099"/>
                </a:solidFill>
              </a:rPr>
              <a:t>OJ,y</a:t>
            </a:r>
            <a:r>
              <a:rPr sz="2000" lang="en-US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y,Mother</a:t>
            </a:r>
            <a:r>
              <a:rPr sz="2000" lang="en-US" dirty="0"/>
              <a:t>(y))	</a:t>
            </a:r>
            <a:r>
              <a:rPr sz="2000" lang="en-US" dirty="0">
                <a:solidFill>
                  <a:srgbClr val="CC0099"/>
                </a:solidFill>
              </a:rPr>
              <a:t>{y/</a:t>
            </a:r>
            <a:r>
              <a:rPr lang="en-US" sz="2000" err="1" dirty="0">
                <a:solidFill>
                  <a:srgbClr val="CC0099"/>
                </a:solidFill>
              </a:rPr>
              <a:t>John,x</a:t>
            </a:r>
            <a:r>
              <a:rPr sz="2000" lang="en-US" dirty="0">
                <a:solidFill>
                  <a:srgbClr val="CC0099"/>
                </a:solidFill>
              </a:rPr>
              <a:t>/Mother(John)}}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x,OJ</a:t>
            </a:r>
            <a:r>
              <a:rPr sz="2000" lang="en-US" dirty="0"/>
              <a:t>) 		</a:t>
            </a:r>
            <a:endParaRPr sz="2000" lang="en-US" dirty="0">
              <a:solidFill>
                <a:srgbClr val="CC0099"/>
              </a:solidFill>
            </a:endParaRPr>
          </a:p>
          <a:p>
            <a:pPr lvl="4"/>
            <a:endParaRPr sz="1400" lang="en-US" dirty="0">
              <a:solidFill>
                <a:srgbClr val="CC0099"/>
              </a:solidFill>
            </a:endParaRPr>
          </a:p>
          <a:p>
            <a:r>
              <a:rPr sz="2000" lang="en-US" dirty="0">
                <a:solidFill>
                  <a:schemeClr val="accent2"/>
                </a:solidFill>
              </a:rPr>
              <a:t>Standardizing apart </a:t>
            </a:r>
            <a:r>
              <a:rPr sz="2000" lang="en-US" dirty="0"/>
              <a:t>eliminates overlap of variables, e.g., Knows(z</a:t>
            </a:r>
            <a:r>
              <a:rPr sz="2000" lang="en-US" dirty="0" baseline="-25000"/>
              <a:t>17</a:t>
            </a:r>
            <a:r>
              <a:rPr sz="2000" lang="en-US" dirty="0"/>
              <a:t>,OJ</a:t>
            </a:r>
            <a:r>
              <a:rPr sz="2000" smtClean="0" lang="en-US" dirty="0"/>
              <a:t>)</a:t>
            </a:r>
            <a:endParaRPr sz="2000" lang="en-US" dirty="0"/>
          </a:p>
        </p:txBody>
      </p:sp>
      <p:sp>
        <p:nvSpPr>
          <p:cNvPr name="Line 4" id="50180"/>
          <p:cNvSpPr>
            <a:spLocks noChangeShapeType="1"/>
          </p:cNvSpPr>
          <p:nvPr/>
        </p:nvSpPr>
        <p:spPr>
          <a:xfrm>
            <a:off y="3886200" x="533400"/>
            <a:ext cy="0" cx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5" id="50181"/>
          <p:cNvSpPr>
            <a:spLocks noChangeShapeType="1"/>
          </p:cNvSpPr>
          <p:nvPr/>
        </p:nvSpPr>
        <p:spPr>
          <a:xfrm>
            <a:off y="3581400" x="2286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6" id="50182"/>
          <p:cNvSpPr>
            <a:spLocks noChangeShapeType="1"/>
          </p:cNvSpPr>
          <p:nvPr/>
        </p:nvSpPr>
        <p:spPr>
          <a:xfrm>
            <a:off y="3581400" x="4953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120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Unification</a:t>
            </a:r>
          </a:p>
        </p:txBody>
      </p:sp>
      <p:sp>
        <p:nvSpPr>
          <p:cNvPr name="Rectangle 3" id="51203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000" lang="en-US" dirty="0"/>
              <a:t>We can get the inference immediately if we can find a substitution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such that </a:t>
            </a:r>
            <a:r>
              <a:rPr sz="2000" lang="en-US" i="1" dirty="0"/>
              <a:t>King(x) </a:t>
            </a:r>
            <a:r>
              <a:rPr sz="2000" lang="en-US" dirty="0"/>
              <a:t>and </a:t>
            </a:r>
            <a:r>
              <a:rPr sz="2000" lang="en-US" i="1" dirty="0"/>
              <a:t>Greedy(x) </a:t>
            </a:r>
            <a:r>
              <a:rPr sz="2000" lang="en-US" dirty="0"/>
              <a:t>match </a:t>
            </a:r>
            <a:r>
              <a:rPr sz="2000" lang="en-US" i="1" dirty="0"/>
              <a:t>King(John)</a:t>
            </a:r>
            <a:r>
              <a:rPr sz="2000" lang="en-US" dirty="0"/>
              <a:t> and </a:t>
            </a:r>
            <a:r>
              <a:rPr sz="2000" lang="en-US" i="1" dirty="0"/>
              <a:t>Greedy(y</a:t>
            </a:r>
            <a:r>
              <a:rPr sz="2000" lang="en-US" smtClean="0" i="1" dirty="0"/>
              <a:t>)</a:t>
            </a:r>
            <a:endParaRPr sz="2000" lang="en-US" dirty="0"/>
          </a:p>
          <a:p>
            <a:pPr lvl="4"/>
            <a:endParaRPr sz="1400" lang="en-US" dirty="0">
              <a:cs charset="0" typeface="Arial"/>
            </a:endParaRPr>
          </a:p>
          <a:p>
            <a:pPr>
              <a:buFontTx/>
              <a:buNone/>
            </a:pPr>
            <a:r>
              <a:rPr sz="2000" smtClean="0" lang="en-US" dirty="0">
                <a:cs charset="0" typeface="Arial"/>
              </a:rPr>
              <a:t>	</a:t>
            </a:r>
            <a:r>
              <a:rPr sz="2000" smtClean="0" altLang="el-GR" lang="el-GR" dirty="0">
                <a:cs charset="0" typeface="Arial"/>
              </a:rPr>
              <a:t>θ</a:t>
            </a:r>
            <a:r>
              <a:rPr sz="2000" smtClean="0" lang="en-US" dirty="0"/>
              <a:t> </a:t>
            </a:r>
            <a:r>
              <a:rPr sz="2000" lang="en-US" dirty="0"/>
              <a:t>= {x/</a:t>
            </a:r>
            <a:r>
              <a:rPr lang="en-US" sz="2000" err="1" dirty="0"/>
              <a:t>John,y</a:t>
            </a:r>
            <a:r>
              <a:rPr sz="2000" lang="en-US" dirty="0"/>
              <a:t>/John} </a:t>
            </a:r>
            <a:r>
              <a:rPr sz="2000" smtClean="0" lang="en-US" dirty="0"/>
              <a:t>works</a:t>
            </a:r>
            <a:endParaRPr sz="2000" lang="en-US" dirty="0"/>
          </a:p>
          <a:p>
            <a:pPr lvl="4"/>
            <a:endParaRPr sz="1400" lang="en-US" dirty="0"/>
          </a:p>
          <a:p>
            <a:r>
              <a:rPr sz="2000" lang="en-US" dirty="0"/>
              <a:t>Unify(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,</a:t>
            </a:r>
            <a:r>
              <a:rPr sz="2000" altLang="el-GR" lang="el-GR" dirty="0">
                <a:cs charset="0" typeface="Arial"/>
              </a:rPr>
              <a:t>β</a:t>
            </a:r>
            <a:r>
              <a:rPr sz="2000" lang="en-US" dirty="0"/>
              <a:t>) =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if </a:t>
            </a:r>
            <a:r>
              <a:rPr sz="2000" altLang="el-GR" lang="el-GR" dirty="0">
                <a:cs charset="0" typeface="Arial"/>
              </a:rPr>
              <a:t>αθ</a:t>
            </a:r>
            <a:r>
              <a:rPr sz="2000" lang="en-US" dirty="0"/>
              <a:t> = </a:t>
            </a:r>
            <a:r>
              <a:rPr sz="2000" altLang="el-GR" lang="el-GR" dirty="0">
                <a:cs charset="0" typeface="Arial"/>
              </a:rPr>
              <a:t>βθ </a:t>
            </a:r>
            <a:endParaRPr sz="1400" smtClean="0" lang="en-US" dirty="0"/>
          </a:p>
          <a:p>
            <a:pPr>
              <a:buFontTx/>
              <a:buNone/>
            </a:pPr>
            <a:r>
              <a:rPr sz="2000" smtClean="0" lang="en-US" dirty="0"/>
              <a:t>p 			q	 		</a:t>
            </a:r>
            <a:r>
              <a:rPr sz="2000" smtClean="0" altLang="el-GR" lang="el-GR" dirty="0">
                <a:cs charset="0" typeface="Arial"/>
              </a:rPr>
              <a:t>θ</a:t>
            </a:r>
            <a:r>
              <a:rPr sz="2000" smtClean="0" lang="en-US" dirty="0"/>
              <a:t>  </a:t>
            </a:r>
          </a:p>
          <a:p>
            <a:pPr>
              <a:buFontTx/>
              <a:buNone/>
            </a:pPr>
            <a:r>
              <a:rPr sz="2000" smtClean="0" lang="en-US" dirty="0"/>
              <a:t>Knows(</a:t>
            </a:r>
            <a:r>
              <a:rPr smtClean="0"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John,Jane</a:t>
            </a:r>
            <a:r>
              <a:rPr sz="2000" lang="en-US" dirty="0"/>
              <a:t>) 	</a:t>
            </a:r>
            <a:r>
              <a:rPr sz="2000" lang="en-US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y,OJ</a:t>
            </a:r>
            <a:r>
              <a:rPr sz="2000" lang="en-US" dirty="0"/>
              <a:t>) 		</a:t>
            </a:r>
            <a:r>
              <a:rPr sz="2000" lang="en-US" dirty="0">
                <a:solidFill>
                  <a:srgbClr val="CC0099"/>
                </a:solidFill>
              </a:rPr>
              <a:t>{x/</a:t>
            </a:r>
            <a:r>
              <a:rPr lang="en-US" sz="2000" err="1" dirty="0">
                <a:solidFill>
                  <a:srgbClr val="CC0099"/>
                </a:solidFill>
              </a:rPr>
              <a:t>OJ,y</a:t>
            </a:r>
            <a:r>
              <a:rPr sz="2000" lang="en-US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y,Mother</a:t>
            </a:r>
            <a:r>
              <a:rPr sz="2000" lang="en-US" dirty="0"/>
              <a:t>(y))	</a:t>
            </a:r>
            <a:r>
              <a:rPr sz="2000" lang="en-US" dirty="0">
                <a:solidFill>
                  <a:srgbClr val="CC0099"/>
                </a:solidFill>
              </a:rPr>
              <a:t>{y/</a:t>
            </a:r>
            <a:r>
              <a:rPr lang="en-US" sz="2000" err="1" dirty="0">
                <a:solidFill>
                  <a:srgbClr val="CC0099"/>
                </a:solidFill>
              </a:rPr>
              <a:t>John,x</a:t>
            </a:r>
            <a:r>
              <a:rPr sz="2000" lang="en-US" dirty="0">
                <a:solidFill>
                  <a:srgbClr val="CC0099"/>
                </a:solidFill>
              </a:rPr>
              <a:t>/Mother(John)}}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x,OJ</a:t>
            </a:r>
            <a:r>
              <a:rPr sz="2000" lang="en-US" dirty="0"/>
              <a:t>) 		</a:t>
            </a:r>
            <a:r>
              <a:rPr sz="2000" lang="en-US" dirty="0">
                <a:solidFill>
                  <a:srgbClr val="CC0099"/>
                </a:solidFill>
              </a:rPr>
              <a:t>{fail</a:t>
            </a:r>
            <a:r>
              <a:rPr sz="2000" smtClean="0" lang="en-US" dirty="0">
                <a:solidFill>
                  <a:srgbClr val="CC0099"/>
                </a:solidFill>
              </a:rPr>
              <a:t>}</a:t>
            </a:r>
            <a:endParaRPr sz="2000" lang="en-US" dirty="0">
              <a:solidFill>
                <a:srgbClr val="CC0099"/>
              </a:solidFill>
            </a:endParaRPr>
          </a:p>
          <a:p>
            <a:pPr lvl="4"/>
            <a:endParaRPr sz="1400" lang="en-US" dirty="0">
              <a:solidFill>
                <a:srgbClr val="CC0099"/>
              </a:solidFill>
            </a:endParaRPr>
          </a:p>
          <a:p>
            <a:r>
              <a:rPr sz="2000" lang="en-US" dirty="0">
                <a:solidFill>
                  <a:schemeClr val="accent2"/>
                </a:solidFill>
              </a:rPr>
              <a:t>Standardizing apart </a:t>
            </a:r>
            <a:r>
              <a:rPr sz="2000" smtClean="0" lang="en-US" dirty="0"/>
              <a:t>eliminates use of same variable name in different sentences by renaming variables: Knows(z</a:t>
            </a:r>
            <a:r>
              <a:rPr sz="2000" smtClean="0" lang="en-US" dirty="0" baseline="-25000"/>
              <a:t>17</a:t>
            </a:r>
            <a:r>
              <a:rPr sz="2000" smtClean="0" lang="en-US" dirty="0"/>
              <a:t>,OJ)</a:t>
            </a:r>
            <a:endParaRPr sz="2000" lang="en-US" dirty="0"/>
          </a:p>
        </p:txBody>
      </p:sp>
      <p:sp>
        <p:nvSpPr>
          <p:cNvPr name="Line 4" id="51204"/>
          <p:cNvSpPr>
            <a:spLocks noChangeShapeType="1"/>
          </p:cNvSpPr>
          <p:nvPr/>
        </p:nvSpPr>
        <p:spPr>
          <a:xfrm>
            <a:off y="3886200" x="533400"/>
            <a:ext cy="0" cx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5" id="51205"/>
          <p:cNvSpPr>
            <a:spLocks noChangeShapeType="1"/>
          </p:cNvSpPr>
          <p:nvPr/>
        </p:nvSpPr>
        <p:spPr>
          <a:xfrm>
            <a:off y="3581400" x="2286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6" id="51206"/>
          <p:cNvSpPr>
            <a:spLocks noChangeShapeType="1"/>
          </p:cNvSpPr>
          <p:nvPr/>
        </p:nvSpPr>
        <p:spPr>
          <a:xfrm>
            <a:off y="3581400" x="4953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638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Unification</a:t>
            </a:r>
          </a:p>
        </p:txBody>
      </p:sp>
      <p:sp>
        <p:nvSpPr>
          <p:cNvPr name="Rectangle 3" id="16387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</a:pPr>
            <a:r>
              <a:rPr sz="2800" lang="en-US" dirty="0"/>
              <a:t>To unify </a:t>
            </a:r>
            <a:r>
              <a:rPr sz="2800" lang="en-US" i="1" dirty="0"/>
              <a:t>Knows(</a:t>
            </a:r>
            <a:r>
              <a:rPr lang="en-US" i="1" sz="2800" err="1" dirty="0"/>
              <a:t>John,x</a:t>
            </a:r>
            <a:r>
              <a:rPr sz="2800" lang="en-US" i="1" dirty="0"/>
              <a:t>)</a:t>
            </a:r>
            <a:r>
              <a:rPr sz="2800" lang="en-US" dirty="0"/>
              <a:t> and </a:t>
            </a:r>
            <a:r>
              <a:rPr sz="2800" lang="en-US" i="1" dirty="0"/>
              <a:t>Knows(</a:t>
            </a:r>
            <a:r>
              <a:rPr lang="en-US" i="1" sz="2800" err="1" dirty="0"/>
              <a:t>y,z</a:t>
            </a:r>
            <a:r>
              <a:rPr sz="2800" lang="en-US" smtClean="0" i="1" dirty="0"/>
              <a:t>)</a:t>
            </a:r>
            <a:r>
              <a:rPr sz="2800" smtClean="0" lang="en-US" dirty="0"/>
              <a:t>,</a:t>
            </a:r>
            <a:endParaRPr sz="2800"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sz="2400" lang="en-US" dirty="0">
                <a:cs charset="0" typeface="Arial"/>
              </a:rPr>
              <a:t>	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/>
              <a:t> = {y/John, x/z } or 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>
                <a:cs charset="0" typeface="Arial"/>
              </a:rPr>
              <a:t> </a:t>
            </a:r>
            <a:r>
              <a:rPr sz="2400" lang="en-US" dirty="0"/>
              <a:t>= {y/John, x/John, z/John}
</a:t>
            </a:r>
          </a:p>
          <a:p>
            <a:pPr lvl="4">
              <a:lnSpc>
                <a:spcPct val="90000"/>
              </a:lnSpc>
            </a:pPr>
            <a:endParaRPr sz="1800" lang="en-US" dirty="0"/>
          </a:p>
          <a:p>
            <a:pPr>
              <a:lnSpc>
                <a:spcPct val="90000"/>
              </a:lnSpc>
            </a:pPr>
            <a:r>
              <a:rPr sz="2800" lang="en-US" dirty="0"/>
              <a:t>The first unifier is </a:t>
            </a:r>
            <a:r>
              <a:rPr sz="2800" lang="en-US" dirty="0">
                <a:solidFill>
                  <a:schemeClr val="accent2"/>
                </a:solidFill>
              </a:rPr>
              <a:t>more general</a:t>
            </a:r>
            <a:r>
              <a:rPr sz="2800" lang="en-US" dirty="0"/>
              <a:t> than the second</a:t>
            </a:r>
            <a:r>
              <a:rPr sz="2800" smtClean="0"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sz="2400" smtClean="0" lang="en-US" dirty="0"/>
              <a:t>Places fewer restrictions on the values of variables</a:t>
            </a:r>
            <a:endParaRPr sz="2400" lang="en-US" dirty="0"/>
          </a:p>
          <a:p>
            <a:pPr lvl="4">
              <a:lnSpc>
                <a:spcPct val="90000"/>
              </a:lnSpc>
            </a:pPr>
            <a:endParaRPr sz="1800" lang="en-US" dirty="0"/>
          </a:p>
          <a:p>
            <a:pPr>
              <a:lnSpc>
                <a:spcPct val="90000"/>
              </a:lnSpc>
            </a:pPr>
            <a:r>
              <a:rPr sz="2800" lang="en-US" dirty="0"/>
              <a:t>There is a single </a:t>
            </a:r>
            <a:r>
              <a:rPr sz="2800" lang="en-US" dirty="0">
                <a:solidFill>
                  <a:schemeClr val="accent2"/>
                </a:solidFill>
              </a:rPr>
              <a:t>most general unifier</a:t>
            </a:r>
            <a:r>
              <a:rPr sz="2800" lang="en-US" dirty="0"/>
              <a:t> (MGU) that is unique up to renaming </a:t>
            </a:r>
            <a:r>
              <a:rPr sz="2800" smtClean="0" lang="en-US" dirty="0"/>
              <a:t>of </a:t>
            </a:r>
            <a:r>
              <a:rPr sz="2800" lang="en-US" dirty="0"/>
              <a:t>variables</a:t>
            </a:r>
            <a:r>
              <a:rPr sz="2800" smtClean="0" lang="en-US" dirty="0"/>
              <a:t>.</a:t>
            </a:r>
            <a:endParaRPr sz="2800"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sz="2400" lang="en-US" dirty="0"/>
              <a:t>MGU = { y/John, x/z }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741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The unification algorithm</a:t>
            </a:r>
          </a:p>
        </p:txBody>
      </p:sp>
      <p:pic>
        <p:nvPicPr>
          <p:cNvPr name="Picture 5" id="1741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3" r="8594" l="53906" b="19792"/>
          <a:stretch>
            <a:fillRect/>
          </a:stretch>
        </p:blipFill>
        <p:spPr>
          <a:xfrm>
            <a:off y="1295400" x="533400"/>
            <a:ext cy="4291013" cx="80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name="Rectangle 3" id="4"/>
          <p:cNvSpPr/>
          <p:nvPr/>
        </p:nvSpPr>
        <p:spPr>
          <a:xfrm>
            <a:off y="5586413" x="685800"/>
            <a:ext cy="1200329" cx="739140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smtClean="0" lang="en-US" dirty="0"/>
              <a:t>Compare the structures of the inputs, element by element. The substitution </a:t>
            </a:r>
            <a:r>
              <a:rPr altLang="el-GR" lang="el-GR" dirty="0">
                <a:cs charset="0" typeface="Arial"/>
              </a:rPr>
              <a:t>θ</a:t>
            </a:r>
            <a:r>
              <a:rPr smtClean="0" lang="en-US" dirty="0"/>
              <a:t> that is the argument to UNIFY is built up along the way and is used to make sure that later comparisons are consistent with the bindings established earlier.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843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The unification algorithm</a:t>
            </a:r>
          </a:p>
        </p:txBody>
      </p:sp>
      <p:pic>
        <p:nvPicPr>
          <p:cNvPr name="Picture 5" id="18437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984" l="53906" b="14583"/>
          <a:stretch>
            <a:fillRect/>
          </a:stretch>
        </p:blipFill>
        <p:spPr>
          <a:xfrm>
            <a:off y="1447800" x="457200"/>
            <a:ext cy="2944813" cx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945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Generalized Modus Ponens (GMP)</a:t>
            </a:r>
          </a:p>
        </p:txBody>
      </p:sp>
      <p:sp>
        <p:nvSpPr>
          <p:cNvPr name="Rectangle 3" id="19459"/>
          <p:cNvSpPr>
            <a:spLocks noChangeArrowheads="1" noGrp="1"/>
          </p:cNvSpPr>
          <p:nvPr>
            <p:ph type="body" idx="1"/>
          </p:nvPr>
        </p:nvSpPr>
        <p:spPr>
          <a:xfrm>
            <a:off y="2027237" x="457200"/>
            <a:ext cy="4525963" cx="8229600"/>
          </a:xfrm>
        </p:spPr>
        <p:txBody>
          <a:bodyPr numCol="1"/>
          <a:lstStyle/>
          <a:p>
            <a:pPr>
              <a:lnSpc>
                <a:spcPct val="90000"/>
              </a:lnSpc>
              <a:buFontTx/>
              <a:buNone/>
            </a:pPr>
            <a:r>
              <a:rPr sz="2000" lang="en-US" dirty="0">
                <a:solidFill>
                  <a:srgbClr val="0070C0"/>
                </a:solidFill>
              </a:rPr>
              <a:t>p</a:t>
            </a:r>
            <a:r>
              <a:rPr sz="2000" lang="en-US" dirty="0" baseline="-25000">
                <a:solidFill>
                  <a:srgbClr val="0070C0"/>
                </a:solidFill>
              </a:rPr>
              <a:t>1</a:t>
            </a:r>
            <a:r>
              <a:rPr sz="2000" lang="en-US" dirty="0">
                <a:solidFill>
                  <a:srgbClr val="0070C0"/>
                </a:solidFill>
              </a:rPr>
              <a:t>', p</a:t>
            </a:r>
            <a:r>
              <a:rPr sz="2000" lang="en-US" dirty="0" baseline="-25000">
                <a:solidFill>
                  <a:srgbClr val="0070C0"/>
                </a:solidFill>
              </a:rPr>
              <a:t>2</a:t>
            </a:r>
            <a:r>
              <a:rPr sz="2000" lang="en-US" dirty="0">
                <a:solidFill>
                  <a:srgbClr val="0070C0"/>
                </a:solidFill>
              </a:rPr>
              <a:t>', … , </a:t>
            </a:r>
            <a:r>
              <a:rPr lang="en-US" sz="2000" err="1" dirty="0">
                <a:solidFill>
                  <a:srgbClr val="0070C0"/>
                </a:solidFill>
              </a:rPr>
              <a:t>p</a:t>
            </a:r>
            <a:r>
              <a:rPr lang="en-US" sz="2000" err="1" dirty="0" baseline="-25000">
                <a:solidFill>
                  <a:srgbClr val="0070C0"/>
                </a:solidFill>
              </a:rPr>
              <a:t>n</a:t>
            </a:r>
            <a:r>
              <a:rPr sz="2000" lang="en-US" dirty="0">
                <a:solidFill>
                  <a:srgbClr val="0070C0"/>
                </a:solidFill>
              </a:rPr>
              <a:t>'</a:t>
            </a:r>
            <a:r>
              <a:rPr sz="2000" lang="en-US" dirty="0"/>
              <a:t>, ( </a:t>
            </a:r>
            <a:r>
              <a:rPr sz="2000" lang="en-US" dirty="0">
                <a:solidFill>
                  <a:srgbClr val="C00000"/>
                </a:solidFill>
              </a:rPr>
              <a:t>p</a:t>
            </a:r>
            <a:r>
              <a:rPr sz="2000" lang="en-US" dirty="0" baseline="-25000">
                <a:solidFill>
                  <a:srgbClr val="C00000"/>
                </a:solidFill>
              </a:rPr>
              <a:t>1</a:t>
            </a:r>
            <a:r>
              <a:rPr sz="2000" lang="en-US" dirty="0">
                <a:solidFill>
                  <a:srgbClr val="C00000"/>
                </a:solidFill>
              </a:rPr>
              <a:t> </a:t>
            </a:r>
            <a:r>
              <a:rPr sz="2000" lang="en-US" dirty="0">
                <a:solidFill>
                  <a:srgbClr val="C00000"/>
                </a:solidFill>
                <a:sym charset="2" pitchFamily="18" typeface="Symbol"/>
              </a:rPr>
              <a:t></a:t>
            </a:r>
            <a:r>
              <a:rPr sz="2000" lang="en-US" dirty="0">
                <a:solidFill>
                  <a:srgbClr val="C00000"/>
                </a:solidFill>
              </a:rPr>
              <a:t> p</a:t>
            </a:r>
            <a:r>
              <a:rPr sz="2000" lang="en-US" dirty="0" baseline="-25000">
                <a:solidFill>
                  <a:srgbClr val="C00000"/>
                </a:solidFill>
              </a:rPr>
              <a:t>2</a:t>
            </a:r>
            <a:r>
              <a:rPr sz="2000" lang="en-US" dirty="0">
                <a:solidFill>
                  <a:srgbClr val="C00000"/>
                </a:solidFill>
              </a:rPr>
              <a:t> </a:t>
            </a:r>
            <a:r>
              <a:rPr sz="2000" lang="en-US" dirty="0">
                <a:solidFill>
                  <a:srgbClr val="C00000"/>
                </a:solidFill>
                <a:sym charset="2" pitchFamily="18" typeface="Symbol"/>
              </a:rPr>
              <a:t></a:t>
            </a:r>
            <a:r>
              <a:rPr sz="2000" lang="en-US" dirty="0">
                <a:solidFill>
                  <a:srgbClr val="C00000"/>
                </a:solidFill>
              </a:rPr>
              <a:t> … </a:t>
            </a:r>
            <a:r>
              <a:rPr sz="2000" lang="en-US" dirty="0">
                <a:solidFill>
                  <a:srgbClr val="C00000"/>
                </a:solidFill>
                <a:sym charset="2" pitchFamily="18" typeface="Symbol"/>
              </a:rPr>
              <a:t></a:t>
            </a:r>
            <a:r>
              <a:rPr sz="2000" lang="en-US" dirty="0">
                <a:solidFill>
                  <a:srgbClr val="C00000"/>
                </a:solidFill>
              </a:rPr>
              <a:t> </a:t>
            </a:r>
            <a:r>
              <a:rPr lang="en-US" sz="2000" err="1" dirty="0">
                <a:solidFill>
                  <a:srgbClr val="C00000"/>
                </a:solidFill>
              </a:rPr>
              <a:t>p</a:t>
            </a:r>
            <a:r>
              <a:rPr lang="en-US" sz="2000" err="1" dirty="0" baseline="-25000">
                <a:solidFill>
                  <a:srgbClr val="C00000"/>
                </a:solidFill>
              </a:rPr>
              <a:t>n</a:t>
            </a:r>
            <a:r>
              <a:rPr sz="2000" lang="en-US" dirty="0">
                <a:solidFill>
                  <a:srgbClr val="C00000"/>
                </a:solidFill>
              </a:rPr>
              <a:t> </a:t>
            </a:r>
            <a:r>
              <a:rPr sz="2000" lang="en-US" dirty="0">
                <a:solidFill>
                  <a:srgbClr val="C00000"/>
                </a:solidFill>
                <a:sym charset="2" pitchFamily="18" typeface="Symbol"/>
              </a:rPr>
              <a:t></a:t>
            </a:r>
            <a:r>
              <a:rPr sz="2000" lang="en-US" dirty="0">
                <a:solidFill>
                  <a:srgbClr val="C00000"/>
                </a:solidFill>
              </a:rPr>
              <a:t>q</a:t>
            </a:r>
            <a:r>
              <a:rPr sz="2000" lang="en-US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sz="2000" lang="en-US" dirty="0"/>
              <a:t>                         q</a:t>
            </a:r>
            <a:r>
              <a:rPr sz="2000" altLang="el-GR" lang="el-GR" dirty="0">
                <a:cs charset="0" typeface="Arial"/>
              </a:rPr>
              <a:t>θ</a:t>
            </a:r>
            <a:endParaRPr sz="2000" lang="en-US" dirty="0"/>
          </a:p>
          <a:p>
            <a:pPr>
              <a:lnSpc>
                <a:spcPct val="90000"/>
              </a:lnSpc>
              <a:buFontTx/>
              <a:buNone/>
            </a:pPr>
            <a:endParaRPr sz="2000" smtClean="0"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sz="2000" smtClean="0" lang="en-US" dirty="0"/>
              <a:t>p</a:t>
            </a:r>
            <a:r>
              <a:rPr sz="2000" smtClean="0" lang="en-US" dirty="0" baseline="-25000"/>
              <a:t>1</a:t>
            </a:r>
            <a:r>
              <a:rPr sz="2000" lang="en-US" dirty="0"/>
              <a:t>' is </a:t>
            </a:r>
            <a:r>
              <a:rPr sz="2000" lang="en-US" i="1" dirty="0"/>
              <a:t>King</a:t>
            </a:r>
            <a:r>
              <a:rPr sz="2000" lang="en-US" dirty="0"/>
              <a:t>(</a:t>
            </a:r>
            <a:r>
              <a:rPr sz="2000" lang="en-US" i="1" dirty="0"/>
              <a:t>John</a:t>
            </a:r>
            <a:r>
              <a:rPr sz="2000" lang="en-US" dirty="0"/>
              <a:t>)  	p</a:t>
            </a:r>
            <a:r>
              <a:rPr sz="2000" lang="en-US" dirty="0" baseline="-25000"/>
              <a:t>1</a:t>
            </a:r>
            <a:r>
              <a:rPr sz="2000" lang="en-US" dirty="0"/>
              <a:t> is </a:t>
            </a:r>
            <a:r>
              <a:rPr sz="2000" lang="en-US" i="1" dirty="0"/>
              <a:t>King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sz="2000" lang="en-US" dirty="0"/>
              <a:t>p</a:t>
            </a:r>
            <a:r>
              <a:rPr sz="2000" lang="en-US" dirty="0" baseline="-25000"/>
              <a:t>2</a:t>
            </a:r>
            <a:r>
              <a:rPr sz="2000" lang="en-US" dirty="0"/>
              <a:t>' is </a:t>
            </a:r>
            <a:r>
              <a:rPr sz="2000" lang="en-US" i="1" dirty="0"/>
              <a:t>Greedy</a:t>
            </a:r>
            <a:r>
              <a:rPr sz="2000" lang="en-US" dirty="0"/>
              <a:t>(</a:t>
            </a:r>
            <a:r>
              <a:rPr sz="2000" lang="en-US" i="1" dirty="0"/>
              <a:t>y</a:t>
            </a:r>
            <a:r>
              <a:rPr sz="2000" lang="en-US" dirty="0"/>
              <a:t>)  	p</a:t>
            </a:r>
            <a:r>
              <a:rPr sz="2000" lang="en-US" dirty="0" baseline="-25000"/>
              <a:t>2 </a:t>
            </a:r>
            <a:r>
              <a:rPr sz="2000" lang="en-US" dirty="0"/>
              <a:t>is </a:t>
            </a:r>
            <a:r>
              <a:rPr sz="2000" lang="en-US" i="1" dirty="0"/>
              <a:t>Greedy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is {x/</a:t>
            </a:r>
            <a:r>
              <a:rPr lang="en-US" sz="2000" err="1" dirty="0"/>
              <a:t>John,y</a:t>
            </a:r>
            <a:r>
              <a:rPr sz="2000" lang="en-US" dirty="0"/>
              <a:t>/John} 	q is </a:t>
            </a:r>
            <a:r>
              <a:rPr sz="2000" lang="en-US" i="1" dirty="0"/>
              <a:t>Evil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sz="2000" lang="en-US" dirty="0"/>
              <a:t>q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is </a:t>
            </a:r>
            <a:r>
              <a:rPr sz="2000" lang="en-US" i="1" dirty="0"/>
              <a:t>Evil</a:t>
            </a:r>
            <a:r>
              <a:rPr sz="2000" lang="en-US" dirty="0"/>
              <a:t>(</a:t>
            </a:r>
            <a:r>
              <a:rPr sz="2000" lang="en-US" i="1" dirty="0"/>
              <a:t>John</a:t>
            </a:r>
            <a:r>
              <a:rPr sz="2000" lang="en-US" dirty="0"/>
              <a:t>)
</a:t>
            </a:r>
          </a:p>
          <a:p>
            <a:pPr>
              <a:lnSpc>
                <a:spcPct val="90000"/>
              </a:lnSpc>
              <a:buFontTx/>
              <a:buNone/>
            </a:pPr>
            <a:endParaRPr sz="2000" lang="en-US" dirty="0"/>
          </a:p>
          <a:p>
            <a:pPr>
              <a:lnSpc>
                <a:spcPct val="90000"/>
              </a:lnSpc>
            </a:pPr>
            <a:r>
              <a:rPr sz="2000" lang="en-US" dirty="0"/>
              <a:t>GMP used with KB of </a:t>
            </a:r>
            <a:r>
              <a:rPr sz="2000" lang="en-US" dirty="0">
                <a:solidFill>
                  <a:schemeClr val="accent2"/>
                </a:solidFill>
              </a:rPr>
              <a:t>definite clauses</a:t>
            </a:r>
            <a:r>
              <a:rPr sz="2000" lang="en-US" dirty="0"/>
              <a:t> (</a:t>
            </a:r>
            <a:r>
              <a:rPr sz="2000" lang="en-US" dirty="0">
                <a:solidFill>
                  <a:srgbClr val="FF0000"/>
                </a:solidFill>
              </a:rPr>
              <a:t>exactly</a:t>
            </a:r>
            <a:r>
              <a:rPr sz="2000" lang="en-US" dirty="0"/>
              <a:t> one positive literal</a:t>
            </a:r>
            <a:r>
              <a:rPr sz="2000" smtClean="0"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sz="1600" smtClean="0" lang="en-US" dirty="0"/>
              <a:t>Remember: definite clause </a:t>
            </a:r>
            <a:r>
              <a:rPr sz="1600" lang="en-US" smtClean="0" i="1" dirty="0"/>
              <a:t>q</a:t>
            </a:r>
            <a:r>
              <a:rPr sz="1600" smtClean="0" lang="en-US" dirty="0"/>
              <a:t> is called a </a:t>
            </a:r>
            <a:r>
              <a:rPr sz="1600" smtClean="0" lang="en-US" dirty="0" b="1"/>
              <a:t>fact</a:t>
            </a:r>
            <a:endParaRPr sz="1600" lang="en-US" dirty="0" b="1"/>
          </a:p>
          <a:p>
            <a:pPr>
              <a:lnSpc>
                <a:spcPct val="90000"/>
              </a:lnSpc>
            </a:pPr>
            <a:endParaRPr sz="2000" lang="en-US" dirty="0"/>
          </a:p>
          <a:p>
            <a:pPr>
              <a:lnSpc>
                <a:spcPct val="90000"/>
              </a:lnSpc>
            </a:pPr>
            <a:r>
              <a:rPr sz="2000" lang="en-US" dirty="0"/>
              <a:t>All variables assumed universally </a:t>
            </a:r>
            <a:r>
              <a:rPr sz="2000" smtClean="0" lang="en-US" dirty="0"/>
              <a:t>quantified</a:t>
            </a:r>
            <a:endParaRPr sz="2000" lang="en-US" dirty="0"/>
          </a:p>
        </p:txBody>
      </p:sp>
      <p:sp>
        <p:nvSpPr>
          <p:cNvPr name="Rectangle 4" id="19460"/>
          <p:cNvSpPr>
            <a:spLocks noChangeArrowheads="1"/>
          </p:cNvSpPr>
          <p:nvPr/>
        </p:nvSpPr>
        <p:spPr>
          <a:xfrm>
            <a:off y="2179637" x="4953000"/>
            <a:ext cy="311150" cx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numCol="1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/>
              <a:t>where p</a:t>
            </a:r>
            <a:r>
              <a:rPr lang="en-US" baseline="-25000"/>
              <a:t>i</a:t>
            </a:r>
            <a:r>
              <a:rPr lang="en-US"/>
              <a:t>'</a:t>
            </a:r>
            <a:r>
              <a:rPr altLang="el-GR" lang="el-GR"/>
              <a:t>θ</a:t>
            </a:r>
            <a:r>
              <a:rPr lang="en-US"/>
              <a:t> = p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altLang="el-GR" lang="el-GR"/>
              <a:t>θ</a:t>
            </a:r>
            <a:r>
              <a:rPr lang="en-US"/>
              <a:t> for all </a:t>
            </a:r>
            <a:r>
              <a:rPr lang="en-US" i="1"/>
              <a:t>i</a:t>
            </a:r>
            <a:r>
              <a:rPr lang="en-US"/>
              <a:t>
</a:t>
            </a:r>
          </a:p>
        </p:txBody>
      </p:sp>
      <p:sp>
        <p:nvSpPr>
          <p:cNvPr name="Line 5" id="19461"/>
          <p:cNvSpPr>
            <a:spLocks noChangeShapeType="1"/>
          </p:cNvSpPr>
          <p:nvPr/>
        </p:nvSpPr>
        <p:spPr>
          <a:xfrm>
            <a:off y="2408237" x="457200"/>
            <a:ext cy="0" cx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048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Soundness of GMP</a:t>
            </a:r>
          </a:p>
        </p:txBody>
      </p:sp>
      <p:sp>
        <p:nvSpPr>
          <p:cNvPr name="Rectangle 3" id="20483"/>
          <p:cNvSpPr>
            <a:spLocks noChangeArrowheads="1" noGrp="1"/>
          </p:cNvSpPr>
          <p:nvPr>
            <p:ph type="body" idx="1"/>
          </p:nvPr>
        </p:nvSpPr>
        <p:spPr>
          <a:xfrm>
            <a:off y="1600200" x="228600"/>
            <a:ext cy="4525963" cx="8686800"/>
          </a:xfrm>
        </p:spPr>
        <p:txBody>
          <a:bodyPr numCol="1"/>
          <a:lstStyle/>
          <a:p>
            <a:pPr marL="533400" indent="-533400">
              <a:lnSpc>
                <a:spcPct val="80000"/>
              </a:lnSpc>
            </a:pPr>
            <a:r>
              <a:rPr sz="2400" lang="en-US" dirty="0"/>
              <a:t>Need to show that </a:t>
            </a:r>
          </a:p>
          <a:p>
            <a:pPr algn="ctr" marL="533400" indent="-533400">
              <a:lnSpc>
                <a:spcPct val="80000"/>
              </a:lnSpc>
              <a:buFontTx/>
              <a:buNone/>
            </a:pPr>
            <a:r>
              <a:rPr sz="2400" lang="en-US" dirty="0"/>
              <a:t>p</a:t>
            </a:r>
            <a:r>
              <a:rPr sz="2400" lang="en-US" dirty="0" baseline="-25000"/>
              <a:t>1</a:t>
            </a:r>
            <a:r>
              <a:rPr sz="2400" lang="en-US" dirty="0"/>
              <a:t>', …, </a:t>
            </a:r>
            <a:r>
              <a:rPr lang="en-US" sz="2400" err="1" dirty="0"/>
              <a:t>p</a:t>
            </a:r>
            <a:r>
              <a:rPr lang="en-US" sz="2400" err="1" dirty="0" baseline="-25000"/>
              <a:t>n</a:t>
            </a:r>
            <a:r>
              <a:rPr sz="2400" lang="en-US" dirty="0"/>
              <a:t>', (p</a:t>
            </a:r>
            <a:r>
              <a:rPr sz="2400" lang="en-US" dirty="0" baseline="-25000"/>
              <a:t>1</a:t>
            </a:r>
            <a:r>
              <a:rPr sz="2400" lang="en-US" dirty="0"/>
              <a:t> </a:t>
            </a:r>
            <a:r>
              <a:rPr sz="2400" lang="en-US" dirty="0">
                <a:sym charset="2" pitchFamily="18" typeface="Symbol"/>
              </a:rPr>
              <a:t></a:t>
            </a:r>
            <a:r>
              <a:rPr sz="2400" lang="en-US" dirty="0"/>
              <a:t> … </a:t>
            </a:r>
            <a:r>
              <a:rPr sz="2400" lang="en-US" dirty="0">
                <a:sym charset="2" pitchFamily="18" typeface="Symbol"/>
              </a:rPr>
              <a:t></a:t>
            </a:r>
            <a:r>
              <a:rPr sz="2400" lang="en-US" dirty="0"/>
              <a:t> </a:t>
            </a:r>
            <a:r>
              <a:rPr lang="en-US" sz="2400" err="1" dirty="0"/>
              <a:t>p</a:t>
            </a:r>
            <a:r>
              <a:rPr lang="en-US" sz="2400" err="1" dirty="0" baseline="-25000"/>
              <a:t>n</a:t>
            </a:r>
            <a:r>
              <a:rPr sz="2400" lang="en-US" dirty="0"/>
              <a:t> </a:t>
            </a:r>
            <a:r>
              <a:rPr sz="2400" lang="en-US" dirty="0">
                <a:sym charset="2" pitchFamily="18" typeface="Symbol"/>
              </a:rPr>
              <a:t> </a:t>
            </a:r>
            <a:r>
              <a:rPr sz="2400" lang="en-US" dirty="0"/>
              <a:t>q) </a:t>
            </a:r>
            <a:r>
              <a:rPr sz="2400" lang="en-US" dirty="0">
                <a:cs charset="0" typeface="Arial"/>
              </a:rPr>
              <a:t>╞</a:t>
            </a:r>
            <a:r>
              <a:rPr sz="2400" lang="en-US" dirty="0"/>
              <a:t> q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/>
              <a:t>
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sz="2400" lang="en-US" dirty="0"/>
              <a:t>	provided that p</a:t>
            </a:r>
            <a:r>
              <a:rPr sz="2400" lang="en-US" dirty="0" baseline="-25000"/>
              <a:t>i</a:t>
            </a:r>
            <a:r>
              <a:rPr sz="2400" lang="en-US" dirty="0"/>
              <a:t>'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/>
              <a:t> = p</a:t>
            </a:r>
            <a:r>
              <a:rPr sz="2400" lang="en-US" dirty="0" baseline="-25000"/>
              <a:t>i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/>
              <a:t> for all </a:t>
            </a:r>
            <a:r>
              <a:rPr sz="2400" lang="en-US" i="1" dirty="0"/>
              <a:t>I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sz="2400" lang="en-US" dirty="0"/>
          </a:p>
          <a:p>
            <a:pPr marL="533400" indent="-533400">
              <a:lnSpc>
                <a:spcPct val="80000"/>
              </a:lnSpc>
            </a:pPr>
            <a:r>
              <a:rPr sz="2400" lang="en-US" dirty="0" b="1"/>
              <a:t>Lemma</a:t>
            </a:r>
            <a:r>
              <a:rPr sz="2400" lang="en-US" dirty="0"/>
              <a:t>: For any sentence </a:t>
            </a:r>
            <a:r>
              <a:rPr sz="2400" lang="en-US" i="1" dirty="0"/>
              <a:t>p</a:t>
            </a:r>
            <a:r>
              <a:rPr sz="2400" lang="en-US" dirty="0"/>
              <a:t>, we have </a:t>
            </a:r>
            <a:r>
              <a:rPr sz="2400" lang="en-US" i="1" dirty="0"/>
              <a:t>p</a:t>
            </a:r>
            <a:r>
              <a:rPr sz="2400" lang="en-US" dirty="0"/>
              <a:t> </a:t>
            </a:r>
            <a:r>
              <a:rPr sz="2400" lang="en-US" dirty="0">
                <a:cs charset="0" typeface="Arial"/>
              </a:rPr>
              <a:t>╞</a:t>
            </a:r>
            <a:r>
              <a:rPr sz="2400" lang="en-US" dirty="0"/>
              <a:t> p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/>
              <a:t> by </a:t>
            </a:r>
            <a:r>
              <a:rPr sz="2400" smtClean="0" lang="en-US" dirty="0"/>
              <a:t>Universal Instantiation</a:t>
            </a:r>
            <a:endParaRPr sz="2400" lang="en-US" dirty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sz="2400" lang="en-US" dirty="0"/>
          </a:p>
          <a:p>
            <a:pPr lvl="1" marL="914400" indent="-457200">
              <a:lnSpc>
                <a:spcPct val="80000"/>
              </a:lnSpc>
              <a:buFontTx/>
              <a:buAutoNum type="arabicPeriod"/>
            </a:pPr>
            <a:r>
              <a:rPr sz="2000" lang="en-US" dirty="0"/>
              <a:t>(p</a:t>
            </a:r>
            <a:r>
              <a:rPr sz="2000" lang="en-US" dirty="0" baseline="-25000"/>
              <a:t>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…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lang="en-US" sz="2000" err="1" dirty="0"/>
              <a:t>p</a:t>
            </a:r>
            <a:r>
              <a:rPr lang="en-US" sz="2000" err="1" dirty="0" baseline="-25000"/>
              <a:t>n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</a:t>
            </a:r>
            <a:r>
              <a:rPr sz="2000" lang="en-US" dirty="0"/>
              <a:t> q) </a:t>
            </a:r>
            <a:r>
              <a:rPr sz="2000" lang="en-US" dirty="0">
                <a:cs charset="0" typeface="Arial"/>
              </a:rPr>
              <a:t>╞</a:t>
            </a:r>
            <a:r>
              <a:rPr sz="2000" lang="en-US" dirty="0"/>
              <a:t> (p</a:t>
            </a:r>
            <a:r>
              <a:rPr sz="2000" lang="en-US" dirty="0" baseline="-25000"/>
              <a:t>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…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lang="en-US" sz="2000" err="1" dirty="0"/>
              <a:t>p</a:t>
            </a:r>
            <a:r>
              <a:rPr lang="en-US" sz="2000" err="1" dirty="0" baseline="-25000"/>
              <a:t>n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</a:t>
            </a:r>
            <a:r>
              <a:rPr sz="2000" lang="en-US" dirty="0"/>
              <a:t> q)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>
                <a:cs charset="0" typeface="Arial"/>
              </a:rPr>
              <a:t> = </a:t>
            </a:r>
            <a:r>
              <a:rPr sz="2000" lang="en-US" dirty="0"/>
              <a:t>(p</a:t>
            </a:r>
            <a:r>
              <a:rPr sz="2000" lang="en-US" dirty="0" baseline="-25000"/>
              <a:t>1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…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lang="en-US" sz="2000" err="1" dirty="0"/>
              <a:t>p</a:t>
            </a:r>
            <a:r>
              <a:rPr lang="en-US" sz="2000" err="1" dirty="0" baseline="-25000"/>
              <a:t>n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</a:t>
            </a:r>
            <a:r>
              <a:rPr sz="2000" lang="en-US" dirty="0"/>
              <a:t> q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smtClean="0" lang="en-US" dirty="0"/>
              <a:t>)</a:t>
            </a:r>
            <a:endParaRPr sz="2000" lang="en-US" dirty="0"/>
          </a:p>
          <a:p>
            <a:pPr lvl="1" marL="914400" indent="-457200">
              <a:lnSpc>
                <a:spcPct val="80000"/>
              </a:lnSpc>
              <a:buFontTx/>
              <a:buAutoNum type="arabicPeriod"/>
            </a:pPr>
            <a:r>
              <a:rPr sz="2000" lang="en-US" dirty="0"/>
              <a:t>p</a:t>
            </a:r>
            <a:r>
              <a:rPr sz="2000" lang="en-US" dirty="0" baseline="-25000"/>
              <a:t>1</a:t>
            </a:r>
            <a:r>
              <a:rPr sz="2000" smtClean="0" lang="en-US" dirty="0"/>
              <a:t>', </a:t>
            </a:r>
            <a:r>
              <a:rPr sz="2000" lang="en-US" dirty="0"/>
              <a:t>…, </a:t>
            </a:r>
            <a:r>
              <a:rPr smtClean="0" lang="en-US" sz="2000" err="1" dirty="0"/>
              <a:t>p</a:t>
            </a:r>
            <a:r>
              <a:rPr smtClean="0" lang="en-US" sz="2000" err="1" dirty="0" baseline="-25000"/>
              <a:t>n</a:t>
            </a:r>
            <a:r>
              <a:rPr sz="2000" lang="en-US" dirty="0"/>
              <a:t>' </a:t>
            </a:r>
            <a:r>
              <a:rPr sz="2000" lang="en-US" dirty="0">
                <a:cs charset="0" typeface="Arial"/>
              </a:rPr>
              <a:t>╞ </a:t>
            </a:r>
            <a:r>
              <a:rPr sz="2000" lang="en-US" dirty="0"/>
              <a:t>p</a:t>
            </a:r>
            <a:r>
              <a:rPr sz="2000" lang="en-US" dirty="0" baseline="-25000"/>
              <a:t>1</a:t>
            </a:r>
            <a:r>
              <a:rPr sz="2000" lang="en-US" dirty="0"/>
              <a:t>'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…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lang="en-US" sz="2000" err="1" dirty="0"/>
              <a:t>p</a:t>
            </a:r>
            <a:r>
              <a:rPr lang="en-US" sz="2000" err="1" dirty="0" baseline="-25000"/>
              <a:t>n</a:t>
            </a:r>
            <a:r>
              <a:rPr sz="2000" lang="en-US" dirty="0"/>
              <a:t>' </a:t>
            </a:r>
            <a:r>
              <a:rPr sz="2000" lang="en-US" dirty="0">
                <a:cs charset="0" typeface="Arial"/>
              </a:rPr>
              <a:t>╞ </a:t>
            </a:r>
            <a:r>
              <a:rPr sz="2000" lang="en-US" dirty="0"/>
              <a:t>p</a:t>
            </a:r>
            <a:r>
              <a:rPr sz="2000" lang="en-US" dirty="0" baseline="-25000"/>
              <a:t>1</a:t>
            </a:r>
            <a:r>
              <a:rPr sz="2000" lang="en-US" dirty="0"/>
              <a:t>'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…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lang="en-US" sz="2000" err="1" dirty="0"/>
              <a:t>p</a:t>
            </a:r>
            <a:r>
              <a:rPr lang="en-US" sz="2000" err="1" dirty="0" baseline="-25000"/>
              <a:t>n</a:t>
            </a:r>
            <a:r>
              <a:rPr sz="2000" lang="en-US" dirty="0"/>
              <a:t>'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</a:t>
            </a:r>
          </a:p>
          <a:p>
            <a:pPr lvl="1" marL="914400" indent="-457200">
              <a:lnSpc>
                <a:spcPct val="80000"/>
              </a:lnSpc>
              <a:buFontTx/>
              <a:buAutoNum type="arabicPeriod"/>
            </a:pPr>
            <a:r>
              <a:rPr sz="2000" lang="en-US" dirty="0"/>
              <a:t>From 1 and 2, q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follows by ordinary Modus </a:t>
            </a:r>
            <a:r>
              <a:rPr sz="2000" smtClean="0" lang="en-US" dirty="0"/>
              <a:t>Ponens</a:t>
            </a:r>
            <a:endParaRPr sz="20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150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Example knowledge base</a:t>
            </a:r>
          </a:p>
        </p:txBody>
      </p:sp>
      <p:sp>
        <p:nvSpPr>
          <p:cNvPr name="Rectangle 3" id="21507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400" lang="en-US" dirty="0"/>
              <a:t>The law says that it is a crime for an American to sell weapons to hostile nations.  The country </a:t>
            </a:r>
            <a:r>
              <a:rPr lang="en-US" sz="2400" err="1" dirty="0"/>
              <a:t>Nono</a:t>
            </a:r>
            <a:r>
              <a:rPr sz="2400" lang="en-US" dirty="0"/>
              <a:t>, an enemy of America, has some missiles, and all of its missiles were sold to it by Colonel West, who is American</a:t>
            </a:r>
            <a:r>
              <a:rPr sz="2400" smtClean="0" lang="en-US" dirty="0"/>
              <a:t>.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sz="2400" lang="en-US" dirty="0"/>
              <a:t>Prove that Col. West is a </a:t>
            </a:r>
            <a:r>
              <a:rPr sz="2400" smtClean="0" lang="en-US" dirty="0"/>
              <a:t>criminal</a:t>
            </a:r>
            <a:endParaRPr sz="24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09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Outline</a:t>
            </a:r>
          </a:p>
        </p:txBody>
      </p:sp>
      <p:sp>
        <p:nvSpPr>
          <p:cNvPr name="Rectangle 3" id="4099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/>
              <a:t>Reducing first-order inference to propositional inference</a:t>
            </a:r>
          </a:p>
          <a:p>
            <a:r>
              <a:rPr lang="en-US"/>
              <a:t>Unification</a:t>
            </a:r>
          </a:p>
          <a:p>
            <a:r>
              <a:rPr lang="en-US"/>
              <a:t>Generalized Modus Ponens</a:t>
            </a:r>
          </a:p>
          <a:p>
            <a:r>
              <a:rPr lang="en-US"/>
              <a:t>Forward chaining</a:t>
            </a:r>
          </a:p>
          <a:p>
            <a:r>
              <a:rPr lang="en-US"/>
              <a:t>Backward chaining</a:t>
            </a:r>
          </a:p>
          <a:p>
            <a:r>
              <a:rPr lang="en-US"/>
              <a:t>Resolution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253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Example knowledge base contd.</a:t>
            </a:r>
          </a:p>
        </p:txBody>
      </p:sp>
      <p:sp>
        <p:nvSpPr>
          <p:cNvPr name="Rectangle 3" id="22531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... it is a crime for an American to sell weapons to hostile nations: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American(x)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</a:t>
            </a:r>
            <a:r>
              <a:rPr sz="1800" lang="en-US" i="1" dirty="0">
                <a:solidFill>
                  <a:srgbClr val="CC0099"/>
                </a:solidFill>
              </a:rPr>
              <a:t> Weapon(y)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</a:t>
            </a:r>
            <a:r>
              <a:rPr sz="1800" lang="en-US" i="1" dirty="0">
                <a:solidFill>
                  <a:srgbClr val="CC0099"/>
                </a:solidFill>
              </a:rPr>
              <a:t> Sells(</a:t>
            </a:r>
            <a:r>
              <a:rPr lang="en-US" i="1" sz="1800" err="1" dirty="0">
                <a:solidFill>
                  <a:srgbClr val="CC0099"/>
                </a:solidFill>
              </a:rPr>
              <a:t>x,y,z</a:t>
            </a:r>
            <a:r>
              <a:rPr sz="1800" lang="en-US" i="1" dirty="0">
                <a:solidFill>
                  <a:srgbClr val="CC0099"/>
                </a:solidFill>
              </a:rPr>
              <a:t>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</a:t>
            </a:r>
            <a:r>
              <a:rPr sz="1800" lang="en-US" i="1" dirty="0">
                <a:solidFill>
                  <a:srgbClr val="CC0099"/>
                </a:solidFill>
              </a:rPr>
              <a:t> Hostile(z)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</a:t>
            </a:r>
            <a:r>
              <a:rPr sz="1800" lang="en-US" i="1" dirty="0">
                <a:solidFill>
                  <a:srgbClr val="CC0099"/>
                </a:solidFill>
              </a:rPr>
              <a:t> Criminal(x)</a:t>
            </a:r>
          </a:p>
          <a:p>
            <a:pPr>
              <a:lnSpc>
                <a:spcPct val="80000"/>
              </a:lnSpc>
              <a:buFontTx/>
              <a:buNone/>
            </a:pPr>
            <a:endParaRPr sz="2000" smtClean="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mtClean="0" lang="en-US" sz="2000" err="1" dirty="0"/>
              <a:t>Nono</a:t>
            </a:r>
            <a:r>
              <a:rPr sz="2000" smtClean="0" lang="en-US" dirty="0"/>
              <a:t> </a:t>
            </a:r>
            <a:r>
              <a:rPr sz="2000" lang="en-US" dirty="0"/>
              <a:t>… has some missiles, i.e., </a:t>
            </a:r>
            <a:r>
              <a:rPr sz="20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000" lang="en-US" dirty="0"/>
              <a:t>x Owns(</a:t>
            </a:r>
            <a:r>
              <a:rPr lang="en-US" sz="2000" err="1" dirty="0"/>
              <a:t>Nono,x</a:t>
            </a:r>
            <a:r>
              <a:rPr sz="2000" lang="en-US" dirty="0"/>
              <a:t>)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Missile(x</a:t>
            </a:r>
            <a:r>
              <a:rPr sz="2000" smtClean="0" lang="en-US" dirty="0"/>
              <a:t>):</a:t>
            </a:r>
            <a:endParaRPr sz="2000"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Owns(Nono,M</a:t>
            </a:r>
            <a:r>
              <a:rPr sz="1800" lang="en-US" i="1" dirty="0" baseline="-25000">
                <a:solidFill>
                  <a:srgbClr val="CC0099"/>
                </a:solidFill>
              </a:rPr>
              <a:t>1</a:t>
            </a:r>
            <a:r>
              <a:rPr sz="1800" lang="en-US" i="1" dirty="0">
                <a:solidFill>
                  <a:srgbClr val="CC0099"/>
                </a:solidFill>
              </a:rPr>
              <a:t>) and Missile(M</a:t>
            </a:r>
            <a:r>
              <a:rPr sz="1800" lang="en-US" i="1" dirty="0" baseline="-25000">
                <a:solidFill>
                  <a:srgbClr val="CC0099"/>
                </a:solidFill>
              </a:rPr>
              <a:t>1</a:t>
            </a:r>
            <a:r>
              <a:rPr sz="1800" lang="en-US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sz="2000" smtClean="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000" smtClean="0" lang="en-US" dirty="0"/>
              <a:t>… </a:t>
            </a:r>
            <a:r>
              <a:rPr sz="2000" lang="en-US" dirty="0"/>
              <a:t>all of its missiles were sold to it by Colonel West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Missile(x)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</a:t>
            </a:r>
            <a:r>
              <a:rPr sz="1800" lang="en-US" i="1" dirty="0">
                <a:solidFill>
                  <a:srgbClr val="CC0099"/>
                </a:solidFill>
              </a:rPr>
              <a:t> Owns(</a:t>
            </a:r>
            <a:r>
              <a:rPr lang="en-US" i="1" sz="1800" err="1" dirty="0">
                <a:solidFill>
                  <a:srgbClr val="CC0099"/>
                </a:solidFill>
              </a:rPr>
              <a:t>Nono,x</a:t>
            </a:r>
            <a:r>
              <a:rPr sz="1800" lang="en-US" i="1" dirty="0">
                <a:solidFill>
                  <a:srgbClr val="CC0099"/>
                </a:solidFill>
              </a:rPr>
              <a:t>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</a:t>
            </a:r>
            <a:r>
              <a:rPr sz="1800" lang="en-US" i="1" dirty="0">
                <a:solidFill>
                  <a:srgbClr val="CC0099"/>
                </a:solidFill>
              </a:rPr>
              <a:t> Sells(</a:t>
            </a:r>
            <a:r>
              <a:rPr lang="en-US" i="1" sz="1800" err="1" dirty="0">
                <a:solidFill>
                  <a:srgbClr val="CC0099"/>
                </a:solidFill>
              </a:rPr>
              <a:t>West,x,Nono</a:t>
            </a:r>
            <a:r>
              <a:rPr sz="1800" lang="en-US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sz="2000" smtClean="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000" smtClean="0" lang="en-US" dirty="0"/>
              <a:t>Missiles </a:t>
            </a:r>
            <a:r>
              <a:rPr sz="2000" lang="en-US" dirty="0"/>
              <a:t>are weapons</a:t>
            </a:r>
            <a:r>
              <a:rPr sz="2000" smtClean="0" lang="en-US" dirty="0"/>
              <a:t>:</a:t>
            </a:r>
            <a:endParaRPr sz="2000"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Missile(x)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</a:t>
            </a:r>
            <a:r>
              <a:rPr sz="1800" lang="en-US" i="1" dirty="0">
                <a:solidFill>
                  <a:srgbClr val="CC0099"/>
                </a:solidFill>
              </a:rPr>
              <a:t> Weapon(x)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An enemy of America counts as "hostile“: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Enemy(</a:t>
            </a:r>
            <a:r>
              <a:rPr lang="en-US" i="1" sz="1800" err="1" dirty="0">
                <a:solidFill>
                  <a:srgbClr val="CC0099"/>
                </a:solidFill>
              </a:rPr>
              <a:t>x,America</a:t>
            </a:r>
            <a:r>
              <a:rPr sz="1800" lang="en-US" i="1" dirty="0">
                <a:solidFill>
                  <a:srgbClr val="CC0099"/>
                </a:solidFill>
              </a:rPr>
              <a:t>) </a:t>
            </a:r>
            <a:r>
              <a:rPr sz="1800" lang="en-US" i="1" dirty="0">
                <a:solidFill>
                  <a:srgbClr val="CC0099"/>
                </a:solidFill>
                <a:sym charset="2" pitchFamily="18" typeface="Symbol"/>
              </a:rPr>
              <a:t></a:t>
            </a:r>
            <a:r>
              <a:rPr sz="1800" lang="en-US" i="1" dirty="0">
                <a:solidFill>
                  <a:srgbClr val="CC0099"/>
                </a:solidFill>
              </a:rPr>
              <a:t> Hostile(x)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West, who is American </a:t>
            </a:r>
            <a:r>
              <a:rPr sz="2000" smtClean="0" lang="en-US" dirty="0"/>
              <a:t>…</a:t>
            </a:r>
            <a:endParaRPr sz="2000"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American(West)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The country </a:t>
            </a:r>
            <a:r>
              <a:rPr lang="en-US" sz="2000" err="1" dirty="0"/>
              <a:t>Nono</a:t>
            </a:r>
            <a:r>
              <a:rPr sz="2000" lang="en-US" dirty="0"/>
              <a:t>, an enemy of America </a:t>
            </a:r>
            <a:r>
              <a:rPr sz="2000" smtClean="0" lang="en-US" dirty="0"/>
              <a:t>…</a:t>
            </a:r>
            <a:endParaRPr sz="2000" lang="en-US" i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i="1" dirty="0">
                <a:solidFill>
                  <a:srgbClr val="CC0099"/>
                </a:solidFill>
              </a:rPr>
              <a:t>Enemy(</a:t>
            </a:r>
            <a:r>
              <a:rPr lang="en-US" i="1" sz="1800" err="1" dirty="0">
                <a:solidFill>
                  <a:srgbClr val="CC0099"/>
                </a:solidFill>
              </a:rPr>
              <a:t>Nono,America</a:t>
            </a:r>
            <a:r>
              <a:rPr sz="1800" lang="en-US" i="1" dirty="0">
                <a:solidFill>
                  <a:srgbClr val="CC0099"/>
                </a:solidFill>
              </a:rPr>
              <a:t>)</a:t>
            </a:r>
            <a:r>
              <a:rPr sz="1800" lang="en-US" dirty="0">
                <a:solidFill>
                  <a:srgbClr val="CC0099"/>
                </a:solidFill>
              </a:rPr>
              <a:t>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>
          <p:childTnLst>
            <p:seq nextAc="seek" concurrent="1">
              <p:cTn nodeType="mainSeq" dur="indefinite" id="2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nodeType="clickEffect" fill="hold" presetSubtype="0" presetClass="entr" presetID="1" id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nodeType="withEffect" fill="hold" presetSubtype="0" presetClass="entr" presetID="1" id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nodeType="clickEffect" fill="hold" presetSubtype="0" presetClass="entr" presetID="1" id="1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nodeType="withEffect" fill="hold" presetSubtype="0" presetClass="entr" presetID="1" id="1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nodeType="clickEffect" fill="hold" presetSubtype="0" presetClass="entr" presetID="1" id="1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nodeType="withEffect" fill="hold" presetSubtype="0" presetClass="entr" presetID="1" 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nodeType="clickEffect" fill="hold" presetSubtype="0" presetClass="entr" presetID="1" id="2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nodeType="withEffect" fill="hold" presetSubtype="0" presetClass="entr" presetID="1" 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nodeType="clickEffect" fill="hold" presetSubtype="0" presetClass="entr" presetID="1" 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nodeType="withEffect" fill="hold" presetSubtype="0" presetClass="entr" presetID="1" 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nodeType="clickEffect" fill="hold" presetSubtype="0" presetClass="entr" presetID="1" 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nodeType="withEffect" fill="hold" presetSubtype="0" presetClass="entr" presetID="1" 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dur="1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355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Forward chaining algorithm</a:t>
            </a:r>
          </a:p>
        </p:txBody>
      </p:sp>
      <p:pic>
        <p:nvPicPr>
          <p:cNvPr name="Picture 6" id="23558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r="8984" l="53906" b="12500"/>
          <a:stretch>
            <a:fillRect/>
          </a:stretch>
        </p:blipFill>
        <p:spPr>
          <a:xfrm>
            <a:off y="1371600" x="533400"/>
            <a:ext cy="4506913" cx="80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457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Forward chaining proof</a:t>
            </a:r>
          </a:p>
        </p:txBody>
      </p:sp>
      <p:pic>
        <p:nvPicPr>
          <p:cNvPr name="Picture 5" id="24581" descr="crime-fc1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981200" x="838200"/>
            <a:ext cy="3114675" cx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560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Forward chaining proof</a:t>
            </a:r>
          </a:p>
        </p:txBody>
      </p:sp>
      <p:pic>
        <p:nvPicPr>
          <p:cNvPr name="Picture 5" id="25605" descr="crime-fc2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981200" x="838200"/>
            <a:ext cy="3114675" cx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662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Forward chaining proof</a:t>
            </a:r>
          </a:p>
        </p:txBody>
      </p:sp>
      <p:pic>
        <p:nvPicPr>
          <p:cNvPr name="Picture 5" id="26629" descr="crime-fc3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981200" x="838200"/>
            <a:ext cy="3114675" cx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765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Properties of forward chaining</a:t>
            </a:r>
          </a:p>
        </p:txBody>
      </p:sp>
      <p:sp>
        <p:nvSpPr>
          <p:cNvPr name="Rectangle 3" id="27651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400" lang="en-US" dirty="0"/>
              <a:t>Sound and complete for first-order definite </a:t>
            </a:r>
            <a:r>
              <a:rPr sz="2400" smtClean="0" lang="en-US" dirty="0"/>
              <a:t>clauses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lang="en-US" sz="2400" err="1" dirty="0">
                <a:solidFill>
                  <a:schemeClr val="accent2"/>
                </a:solidFill>
              </a:rPr>
              <a:t>Datalog</a:t>
            </a:r>
            <a:r>
              <a:rPr sz="2400" lang="en-US" dirty="0"/>
              <a:t> = first-order definite clauses + </a:t>
            </a:r>
            <a:r>
              <a:rPr sz="2400" lang="en-US" dirty="0">
                <a:solidFill>
                  <a:srgbClr val="FF0000"/>
                </a:solidFill>
              </a:rPr>
              <a:t>no functions</a:t>
            </a:r>
          </a:p>
          <a:p>
            <a:r>
              <a:rPr sz="2400" lang="en-US" dirty="0"/>
              <a:t>FC terminates for </a:t>
            </a:r>
            <a:r>
              <a:rPr lang="en-US" sz="2400" err="1" dirty="0"/>
              <a:t>Datalog</a:t>
            </a:r>
            <a:r>
              <a:rPr sz="2400" lang="en-US" dirty="0"/>
              <a:t> in finite number of </a:t>
            </a:r>
            <a:r>
              <a:rPr sz="2400" smtClean="0" lang="en-US" dirty="0"/>
              <a:t>iterations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sz="2400" lang="en-US" dirty="0"/>
              <a:t>May not terminate in general if </a:t>
            </a:r>
            <a:r>
              <a:rPr sz="2400" altLang="el-GR" lang="el-GR" dirty="0">
                <a:cs charset="0" typeface="Arial"/>
              </a:rPr>
              <a:t>α</a:t>
            </a:r>
            <a:r>
              <a:rPr sz="2400" lang="en-US" dirty="0"/>
              <a:t> is not </a:t>
            </a:r>
            <a:r>
              <a:rPr sz="2400" smtClean="0" lang="en-US" dirty="0"/>
              <a:t>entailed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sz="2400" lang="en-US" dirty="0"/>
              <a:t>This is unavoidable: entailment with definite clauses is </a:t>
            </a:r>
            <a:r>
              <a:rPr smtClean="0" lang="en-US" sz="2400" err="1" dirty="0"/>
              <a:t>semidecidable</a:t>
            </a:r>
            <a:endParaRPr sz="24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Efficiency of forward chaining</a:t>
            </a:r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sz="2800" smtClean="0" lang="en-US" dirty="0"/>
              <a:t>Problems:</a:t>
            </a:r>
          </a:p>
          <a:p>
            <a:pPr lvl="1" marL="914400" indent="-514350">
              <a:buFont typeface="+mj-lt"/>
              <a:buAutoNum type="arabicPeriod"/>
            </a:pPr>
            <a:r>
              <a:rPr sz="2400" smtClean="0" lang="en-US" dirty="0"/>
              <a:t>Inner loop finds </a:t>
            </a:r>
            <a:r>
              <a:rPr sz="2400" smtClean="0" lang="en-US" dirty="0">
                <a:solidFill>
                  <a:srgbClr val="C00000"/>
                </a:solidFill>
              </a:rPr>
              <a:t>all possible unifiers</a:t>
            </a:r>
            <a:r>
              <a:rPr sz="2400" smtClean="0" lang="en-US" dirty="0"/>
              <a:t> </a:t>
            </a:r>
            <a:r>
              <a:rPr smtClean="0" lang="en-US" sz="2400" err="1" dirty="0"/>
              <a:t>s.t.</a:t>
            </a:r>
            <a:r>
              <a:rPr sz="2400" smtClean="0" lang="en-US" dirty="0"/>
              <a:t> the premise of a rule unifies with facts in the KB (called “</a:t>
            </a:r>
            <a:r>
              <a:rPr sz="2400" smtClean="0" lang="en-US" dirty="0">
                <a:solidFill>
                  <a:srgbClr val="C00000"/>
                </a:solidFill>
              </a:rPr>
              <a:t>pattern matching</a:t>
            </a:r>
            <a:r>
              <a:rPr sz="2400" smtClean="0" lang="en-US" dirty="0"/>
              <a:t>”)</a:t>
            </a:r>
          </a:p>
          <a:p>
            <a:pPr lvl="2" marL="1314450" indent="-514350"/>
            <a:r>
              <a:rPr sz="2000" smtClean="0" lang="en-US" dirty="0"/>
              <a:t>But some are more likely to lead to a solution</a:t>
            </a:r>
          </a:p>
          <a:p>
            <a:pPr lvl="2" marL="1314450" indent="-514350"/>
            <a:r>
              <a:rPr sz="2000" smtClean="0" lang="en-US" dirty="0"/>
              <a:t>Similar to heuristics for CSP variable assignment</a:t>
            </a:r>
          </a:p>
          <a:p>
            <a:pPr lvl="1" marL="914400" indent="-514350">
              <a:buFont typeface="+mj-lt"/>
              <a:buAutoNum type="arabicPeriod"/>
            </a:pPr>
            <a:r>
              <a:rPr sz="2400" smtClean="0" lang="en-US" dirty="0"/>
              <a:t>Rechecks every rule on every iteration to see if its premises are satisfied, even if very few additions were made to KB</a:t>
            </a:r>
          </a:p>
          <a:p>
            <a:pPr lvl="1" marL="914400" indent="-514350">
              <a:buFont typeface="+mj-lt"/>
              <a:buAutoNum type="arabicPeriod"/>
            </a:pPr>
            <a:r>
              <a:rPr sz="2400" smtClean="0" lang="en-US" dirty="0"/>
              <a:t>Generates many irrelevant facts</a:t>
            </a:r>
            <a:endParaRPr sz="2400" lang="en-US" dirty="0"/>
          </a:p>
          <a:p>
            <a:endParaRPr sz="2800" lang="en-US" dirty="0"/>
          </a:p>
        </p:txBody>
      </p:sp>
    </p:spTree>
    <p:extLst>
      <p:ext uri="{BB962C8B-B14F-4D97-AF65-F5344CB8AC3E}">
        <p14:creationId xmlns:p14="http://schemas.microsoft.com/office/powerpoint/2010/main" val="944811499"/>
      </p:ext>
    </p:extLst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86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Efficiency of forward chaining</a:t>
            </a:r>
          </a:p>
        </p:txBody>
      </p:sp>
      <p:sp>
        <p:nvSpPr>
          <p:cNvPr name="Rectangle 3" id="28675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None/>
            </a:pPr>
            <a:r>
              <a:rPr sz="2400" lang="en-US" dirty="0">
                <a:solidFill>
                  <a:srgbClr val="C00000"/>
                </a:solidFill>
              </a:rPr>
              <a:t>Incremental forward chaining</a:t>
            </a:r>
            <a:r>
              <a:rPr sz="2400" lang="en-US" dirty="0"/>
              <a:t>: no need to match a rule on iteration </a:t>
            </a:r>
            <a:r>
              <a:rPr sz="2400" lang="en-US" i="1" dirty="0"/>
              <a:t>k </a:t>
            </a:r>
            <a:r>
              <a:rPr sz="2400" lang="en-US" dirty="0"/>
              <a:t>if a premise wasn't added on iteration </a:t>
            </a:r>
            <a:r>
              <a:rPr sz="2400" lang="en-US" i="1" dirty="0"/>
              <a:t>k-1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sz="2000" lang="en-US" dirty="0">
                <a:sym charset="2" pitchFamily="18" typeface="Symbol"/>
              </a:rPr>
              <a:t> </a:t>
            </a:r>
            <a:r>
              <a:rPr sz="2000" lang="en-US" dirty="0"/>
              <a:t>match each rule whose premise contains a newly added positive </a:t>
            </a:r>
            <a:r>
              <a:rPr sz="2000" smtClean="0" lang="en-US" dirty="0"/>
              <a:t>literal</a:t>
            </a:r>
            <a:endParaRPr sz="2000" lang="en-US" dirty="0"/>
          </a:p>
          <a:p>
            <a:pPr lvl="4">
              <a:lnSpc>
                <a:spcPct val="90000"/>
              </a:lnSpc>
            </a:pPr>
            <a:endParaRPr sz="1600"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sz="2400" lang="en-US" dirty="0"/>
              <a:t>Matching itself can be expensive: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sz="2400" lang="en-US" dirty="0">
                <a:solidFill>
                  <a:schemeClr val="accent2"/>
                </a:solidFill>
              </a:rPr>
              <a:t>Database indexing</a:t>
            </a:r>
            <a:r>
              <a:rPr sz="2400" lang="en-US" dirty="0"/>
              <a:t> allows O(1) retrieval of known facts
</a:t>
            </a:r>
          </a:p>
          <a:p>
            <a:pPr lvl="1">
              <a:lnSpc>
                <a:spcPct val="90000"/>
              </a:lnSpc>
            </a:pPr>
            <a:r>
              <a:rPr sz="2000" lang="en-US" dirty="0"/>
              <a:t>e.g., query </a:t>
            </a:r>
            <a:r>
              <a:rPr sz="2000" lang="en-US" i="1" dirty="0"/>
              <a:t>Missile(x) </a:t>
            </a:r>
            <a:r>
              <a:rPr sz="2000" lang="en-US" dirty="0"/>
              <a:t>retrieves </a:t>
            </a:r>
            <a:r>
              <a:rPr sz="2000" lang="en-US" i="1" dirty="0"/>
              <a:t>Missile(M</a:t>
            </a:r>
            <a:r>
              <a:rPr sz="2000" lang="en-US" i="1" dirty="0" baseline="-25000"/>
              <a:t>1</a:t>
            </a:r>
            <a:r>
              <a:rPr sz="2000" lang="en-US" smtClean="0" i="1" dirty="0"/>
              <a:t>)</a:t>
            </a:r>
            <a:endParaRPr sz="2000" lang="en-US" dirty="0"/>
          </a:p>
          <a:p>
            <a:pPr lvl="4">
              <a:lnSpc>
                <a:spcPct val="90000"/>
              </a:lnSpc>
            </a:pPr>
            <a:endParaRPr sz="1600"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sz="2400" lang="en-US" dirty="0"/>
              <a:t>Forward chaining is widely used in </a:t>
            </a:r>
            <a:r>
              <a:rPr sz="2400" lang="en-US" dirty="0">
                <a:solidFill>
                  <a:schemeClr val="accent2"/>
                </a:solidFill>
              </a:rPr>
              <a:t>deductive databases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2969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 dirty="0"/>
              <a:t>Why Matching is Hard?</a:t>
            </a:r>
            <a:endParaRPr lang="en-US" dirty="0"/>
          </a:p>
        </p:txBody>
      </p:sp>
      <p:sp>
        <p:nvSpPr>
          <p:cNvPr name="Rectangle 3" id="29699"/>
          <p:cNvSpPr>
            <a:spLocks noChangeArrowheads="1" noGrp="1"/>
          </p:cNvSpPr>
          <p:nvPr>
            <p:ph type="body" idx="1"/>
          </p:nvPr>
        </p:nvSpPr>
        <p:spPr>
          <a:xfrm>
            <a:off y="4694237" x="457200"/>
            <a:ext cy="1554163" cx="8229600"/>
          </a:xfrm>
        </p:spPr>
        <p:txBody>
          <a:bodyPr numCol="1"/>
          <a:lstStyle/>
          <a:p>
            <a:r>
              <a:rPr sz="2800" lang="en-US" i="1" dirty="0"/>
              <a:t>Colorable</a:t>
            </a:r>
            <a:r>
              <a:rPr sz="2800" lang="en-US" dirty="0"/>
              <a:t>() is inferred </a:t>
            </a:r>
            <a:r>
              <a:rPr lang="en-US" sz="2800" err="1" dirty="0"/>
              <a:t>iff</a:t>
            </a:r>
            <a:r>
              <a:rPr sz="2800" lang="en-US" dirty="0"/>
              <a:t> the CSP has a solution</a:t>
            </a:r>
          </a:p>
          <a:p>
            <a:r>
              <a:rPr sz="2800" lang="en-US" dirty="0"/>
              <a:t>CSPs include 3SAT as a special case, hence matching is </a:t>
            </a:r>
            <a:r>
              <a:rPr sz="2800" smtClean="0" lang="en-US" dirty="0"/>
              <a:t>NP-hard</a:t>
            </a:r>
            <a:endParaRPr sz="2800" lang="en-US" dirty="0"/>
          </a:p>
        </p:txBody>
      </p:sp>
      <p:sp>
        <p:nvSpPr>
          <p:cNvPr name="Rectangle 4" id="29700"/>
          <p:cNvSpPr>
            <a:spLocks noChangeArrowheads="1"/>
          </p:cNvSpPr>
          <p:nvPr/>
        </p:nvSpPr>
        <p:spPr>
          <a:xfrm>
            <a:off y="1570037" x="4343400"/>
            <a:ext cy="2530475" cx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r>
              <a:rPr sz="2000" lang="en-US" i="1"/>
              <a:t>Diff(wa,nt) </a:t>
            </a:r>
            <a:r>
              <a:rPr sz="2000" lang="en-US">
                <a:sym charset="2" pitchFamily="18" typeface="Symbol"/>
              </a:rPr>
              <a:t></a:t>
            </a:r>
            <a:r>
              <a:rPr sz="2000" lang="en-US" i="1"/>
              <a:t> Diff(wa,sa) </a:t>
            </a:r>
            <a:r>
              <a:rPr sz="2000" lang="en-US">
                <a:sym charset="2" pitchFamily="18" typeface="Symbol"/>
              </a:rPr>
              <a:t></a:t>
            </a:r>
            <a:r>
              <a:rPr sz="2000" lang="en-US" i="1"/>
              <a:t> Diff(nt,q) </a:t>
            </a:r>
            <a:r>
              <a:rPr lang="en-US">
                <a:sym charset="2" pitchFamily="18" typeface="Symbol"/>
              </a:rPr>
              <a:t></a:t>
            </a:r>
            <a:r>
              <a:rPr sz="2000" lang="en-US" i="1"/>
              <a:t> Diff(nt,sa) </a:t>
            </a:r>
            <a:r>
              <a:rPr sz="2000" lang="en-US">
                <a:sym charset="2" pitchFamily="18" typeface="Symbol"/>
              </a:rPr>
              <a:t></a:t>
            </a:r>
            <a:r>
              <a:rPr sz="2000" lang="en-US" i="1"/>
              <a:t> Diff(q,nsw) </a:t>
            </a:r>
            <a:r>
              <a:rPr sz="2000" lang="en-US">
                <a:sym charset="2" pitchFamily="18" typeface="Symbol"/>
              </a:rPr>
              <a:t></a:t>
            </a:r>
            <a:r>
              <a:rPr sz="2000" lang="en-US" i="1"/>
              <a:t> Diff(q,sa) </a:t>
            </a:r>
            <a:r>
              <a:rPr lang="en-US">
                <a:sym charset="2" pitchFamily="18" typeface="Symbol"/>
              </a:rPr>
              <a:t></a:t>
            </a:r>
            <a:r>
              <a:rPr lang="en-US"/>
              <a:t> </a:t>
            </a:r>
            <a:r>
              <a:rPr sz="2000" lang="en-US" i="1"/>
              <a:t>Diff(nsw,v) </a:t>
            </a:r>
            <a:r>
              <a:rPr sz="2000" lang="en-US">
                <a:sym charset="2" pitchFamily="18" typeface="Symbol"/>
              </a:rPr>
              <a:t></a:t>
            </a:r>
            <a:r>
              <a:rPr sz="2000" lang="en-US" i="1"/>
              <a:t> Diff(nsw,sa) </a:t>
            </a:r>
            <a:r>
              <a:rPr sz="2000" lang="en-US">
                <a:sym charset="2" pitchFamily="18" typeface="Symbol"/>
              </a:rPr>
              <a:t></a:t>
            </a:r>
            <a:r>
              <a:rPr sz="2000" lang="en-US" i="1">
                <a:sym charset="2" pitchFamily="18" typeface="Symbol"/>
              </a:rPr>
              <a:t> </a:t>
            </a:r>
            <a:r>
              <a:rPr sz="2000" lang="en-US" i="1"/>
              <a:t>Diff(v,sa) </a:t>
            </a:r>
            <a:r>
              <a:rPr sz="2000" lang="en-US" i="1">
                <a:sym charset="2" pitchFamily="18" typeface="Symbol"/>
              </a:rPr>
              <a:t> </a:t>
            </a:r>
            <a:r>
              <a:rPr sz="2000" lang="en-US" i="1"/>
              <a:t>Colorable()</a:t>
            </a:r>
          </a:p>
          <a:p>
            <a:endParaRPr sz="2000" lang="en-US" i="1"/>
          </a:p>
          <a:p>
            <a:r>
              <a:rPr sz="2000" lang="en-US" i="1"/>
              <a:t>Diff(Red,Blue) 	  Diff (Red,Green) Diff(Green,Red)  Diff(Green,Blue) Diff(Blue,Red) 	  Diff(Blue,Green)</a:t>
            </a:r>
          </a:p>
        </p:txBody>
      </p:sp>
      <p:pic>
        <p:nvPicPr>
          <p:cNvPr name="Picture 5" id="29701" descr="australia-csp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417637" x="609600"/>
            <a:ext cy="3152775" cx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nodeType="tmRoot" restart="never" dur="indefinite" id="1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3072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algorithm</a:t>
            </a:r>
          </a:p>
        </p:txBody>
      </p:sp>
      <p:sp>
        <p:nvSpPr>
          <p:cNvPr name="Rectangle 3" id="30723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None/>
            </a:pPr>
            <a:endParaRPr sz="2400" smtClean="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sz="2400" lang="en-US" dirty="0"/>
              <a:t>SUBST(COMPOSE(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 baseline="-25000"/>
              <a:t>1</a:t>
            </a:r>
            <a:r>
              <a:rPr sz="2400" lang="en-US" dirty="0"/>
              <a:t>, 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 baseline="-25000"/>
              <a:t>2</a:t>
            </a:r>
            <a:r>
              <a:rPr sz="2400" lang="en-US" dirty="0"/>
              <a:t>), p) = SUBST(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 baseline="-25000"/>
              <a:t>2</a:t>
            </a:r>
            <a:r>
              <a:rPr sz="2400" lang="en-US" dirty="0"/>
              <a:t>, SUBST(</a:t>
            </a:r>
            <a:r>
              <a:rPr sz="2400" altLang="el-GR" lang="el-GR" dirty="0">
                <a:cs charset="0" typeface="Arial"/>
              </a:rPr>
              <a:t>θ</a:t>
            </a:r>
            <a:r>
              <a:rPr sz="2400" lang="en-US" dirty="0" baseline="-25000">
                <a:cs charset="0" typeface="Arial"/>
              </a:rPr>
              <a:t>1</a:t>
            </a:r>
            <a:r>
              <a:rPr sz="2400" lang="en-US" dirty="0"/>
              <a:t>, p</a:t>
            </a:r>
            <a:r>
              <a:rPr sz="2400" smtClean="0" lang="en-US" dirty="0"/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endParaRPr sz="2400"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sz="2400" lang="en-US" smtClean="0" i="1" dirty="0"/>
              <a:t>Note:</a:t>
            </a:r>
            <a:r>
              <a:rPr sz="2400" smtClean="0" lang="en-US" dirty="0"/>
              <a:t> 3</a:t>
            </a:r>
            <a:r>
              <a:rPr sz="2400" smtClean="0" lang="en-US" dirty="0" baseline="30000"/>
              <a:t>rd</a:t>
            </a:r>
            <a:r>
              <a:rPr sz="2400" smtClean="0" lang="en-US" dirty="0"/>
              <a:t> edition book has a different version</a:t>
            </a:r>
            <a:r>
              <a:rPr sz="2400" lang="en-US" dirty="0"/>
              <a:t>
</a:t>
            </a:r>
          </a:p>
        </p:txBody>
      </p:sp>
      <p:pic>
        <p:nvPicPr>
          <p:cNvPr name="Picture 4" id="30724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3" r="8984" l="53906" b="27083"/>
          <a:stretch>
            <a:fillRect/>
          </a:stretch>
        </p:blipFill>
        <p:spPr>
          <a:xfrm>
            <a:off y="1600200" x="914400"/>
            <a:ext cy="3352800" cx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12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Universal instantiation (UI)</a:t>
            </a:r>
          </a:p>
        </p:txBody>
      </p:sp>
      <p:sp>
        <p:nvSpPr>
          <p:cNvPr name="Rectangle 3" id="5123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000" lang="en-US" dirty="0"/>
              <a:t>Every instantiation of a universally quantified sentence is entailed by it</a:t>
            </a:r>
            <a:r>
              <a:rPr sz="2000" smtClean="0" lang="en-US" dirty="0"/>
              <a:t>:</a:t>
            </a:r>
            <a:endParaRPr sz="2000" lang="en-US" dirty="0"/>
          </a:p>
          <a:p>
            <a:pPr algn="ctr">
              <a:buFontTx/>
              <a:buNone/>
            </a:pPr>
            <a:r>
              <a:rPr sz="1800" lang="en-US" dirty="0">
                <a:sym charset="2" pitchFamily="18" typeface="Symbol"/>
              </a:rPr>
              <a:t></a:t>
            </a:r>
            <a:r>
              <a:rPr sz="1800" lang="en-US" i="1" dirty="0"/>
              <a:t>v</a:t>
            </a:r>
            <a:r>
              <a:rPr sz="1800" lang="en-US" dirty="0"/>
              <a:t> </a:t>
            </a:r>
            <a:r>
              <a:rPr sz="1800" altLang="el-GR" lang="el-GR" dirty="0">
                <a:cs charset="0" typeface="Arial"/>
                <a:sym charset="2" pitchFamily="18" typeface="Symbol"/>
              </a:rPr>
              <a:t>α</a:t>
            </a:r>
            <a:r>
              <a:rPr sz="1800" lang="en-US" dirty="0">
                <a:cs charset="0" typeface="Arial"/>
                <a:sym charset="2" pitchFamily="18" typeface="Symbol"/>
              </a:rPr>
              <a:t/>
            </a:r>
            <a:br>
              <a:rPr sz="1800" lang="en-US" dirty="0">
                <a:cs charset="0" typeface="Arial"/>
                <a:sym charset="2" pitchFamily="18" typeface="Symbol"/>
              </a:rPr>
            </a:br>
            <a:r>
              <a:rPr lang="en-US" sz="1800" err="1" dirty="0"/>
              <a:t>Subst</a:t>
            </a:r>
            <a:r>
              <a:rPr sz="1800" lang="en-US" dirty="0"/>
              <a:t>({v/g}, </a:t>
            </a:r>
            <a:r>
              <a:rPr sz="1800" altLang="el-GR" lang="el-GR" dirty="0">
                <a:cs charset="0" typeface="Arial"/>
                <a:sym charset="2" pitchFamily="18" typeface="Symbol"/>
              </a:rPr>
              <a:t>α</a:t>
            </a:r>
            <a:r>
              <a:rPr sz="1800" smtClean="0" lang="en-US" dirty="0"/>
              <a:t>)</a:t>
            </a:r>
            <a:r>
              <a:rPr sz="2800" smtClean="0" lang="en-US" dirty="0"/>
              <a:t>
</a:t>
            </a:r>
            <a:r>
              <a:rPr sz="2000" lang="en-US" dirty="0"/>
              <a:t>	for any variable </a:t>
            </a:r>
            <a:r>
              <a:rPr sz="2000" lang="en-US" i="1" dirty="0"/>
              <a:t>v</a:t>
            </a:r>
            <a:r>
              <a:rPr sz="2000" lang="en-US" dirty="0"/>
              <a:t> and ground term </a:t>
            </a:r>
            <a:r>
              <a:rPr sz="2000" lang="en-US" smtClean="0" i="1" dirty="0"/>
              <a:t>g </a:t>
            </a:r>
            <a:r>
              <a:rPr sz="2000" smtClean="0" lang="en-US" dirty="0"/>
              <a:t>(i.e. term with no variables)</a:t>
            </a:r>
          </a:p>
          <a:p>
            <a:pPr>
              <a:buFontTx/>
              <a:buNone/>
            </a:pPr>
            <a:r>
              <a:rPr sz="2000" lang="en-US" dirty="0"/>
              <a:t>	</a:t>
            </a:r>
            <a:r>
              <a:rPr sz="2000" smtClean="0" lang="en-US" dirty="0"/>
              <a:t>	Remember: a </a:t>
            </a:r>
            <a:r>
              <a:rPr sz="2000" lang="en-US" smtClean="0" i="1" dirty="0"/>
              <a:t>term</a:t>
            </a:r>
            <a:r>
              <a:rPr sz="2000" smtClean="0" lang="en-US" dirty="0"/>
              <a:t> is something that refers to an object</a:t>
            </a:r>
            <a:endParaRPr sz="2000" lang="en-US" dirty="0"/>
          </a:p>
          <a:p>
            <a:pPr>
              <a:buFontTx/>
              <a:buNone/>
            </a:pPr>
            <a:endParaRPr sz="2000" lang="en-US" dirty="0"/>
          </a:p>
          <a:p>
            <a:r>
              <a:rPr sz="2000" smtClean="0" lang="en-US" dirty="0"/>
              <a:t>E.g. </a:t>
            </a:r>
            <a:r>
              <a:rPr smtClean="0" lang="en-US" sz="2000" err="1" dirty="0"/>
              <a:t>Subst</a:t>
            </a:r>
            <a:r>
              <a:rPr sz="2000" smtClean="0" lang="en-US" dirty="0"/>
              <a:t>(</a:t>
            </a:r>
            <a:r>
              <a:rPr sz="2000" smtClean="0" lang="en-US" dirty="0">
                <a:solidFill>
                  <a:srgbClr val="FF0000"/>
                </a:solidFill>
              </a:rPr>
              <a:t>{x/Omar, y/Ali}</a:t>
            </a:r>
            <a:r>
              <a:rPr sz="2000" smtClean="0" lang="en-US" dirty="0"/>
              <a:t>, </a:t>
            </a:r>
            <a:r>
              <a:rPr sz="2000" smtClean="0" lang="en-US" dirty="0">
                <a:solidFill>
                  <a:srgbClr val="0070C0"/>
                </a:solidFill>
              </a:rPr>
              <a:t>friends(</a:t>
            </a:r>
            <a:r>
              <a:rPr smtClean="0" lang="en-US" sz="2000" err="1" dirty="0">
                <a:solidFill>
                  <a:srgbClr val="0070C0"/>
                </a:solidFill>
              </a:rPr>
              <a:t>x,y</a:t>
            </a:r>
            <a:r>
              <a:rPr sz="2000" smtClean="0" lang="en-US" dirty="0">
                <a:solidFill>
                  <a:srgbClr val="0070C0"/>
                </a:solidFill>
              </a:rPr>
              <a:t>)</a:t>
            </a:r>
            <a:r>
              <a:rPr sz="2000" smtClean="0" lang="en-US" dirty="0"/>
              <a:t>) = friends(Omar, Ali)</a:t>
            </a:r>
            <a:endParaRPr sz="2000" lang="en-US" dirty="0"/>
          </a:p>
          <a:p>
            <a:endParaRPr sz="2000" smtClean="0" lang="en-US" dirty="0"/>
          </a:p>
          <a:p>
            <a:r>
              <a:rPr sz="2000" smtClean="0" lang="en-US" dirty="0"/>
              <a:t>E.g</a:t>
            </a:r>
            <a:r>
              <a:rPr sz="2000" lang="en-US" dirty="0"/>
              <a:t>., </a:t>
            </a:r>
            <a:r>
              <a:rPr sz="2000" lang="en-US" dirty="0">
                <a:sym charset="2" pitchFamily="18" typeface="Symbol"/>
              </a:rPr>
              <a:t></a:t>
            </a:r>
            <a:r>
              <a:rPr sz="2000" lang="en-US" dirty="0"/>
              <a:t>x </a:t>
            </a:r>
            <a:r>
              <a:rPr sz="2000" lang="en-US" i="1" dirty="0"/>
              <a:t>King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sz="2000" lang="en-US" i="1" dirty="0"/>
              <a:t>Greedy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  <a:r>
              <a:rPr sz="2000" lang="en-US" dirty="0">
                <a:sym charset="2" pitchFamily="18" typeface="Symbol"/>
              </a:rPr>
              <a:t> </a:t>
            </a:r>
            <a:r>
              <a:rPr sz="2000" lang="en-US" i="1" dirty="0"/>
              <a:t>Evil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  <a:r>
              <a:rPr sz="2000" smtClean="0" lang="en-US" dirty="0"/>
              <a:t>can yield substitutions:</a:t>
            </a:r>
            <a:endParaRPr sz="2000" lang="en-US" dirty="0"/>
          </a:p>
          <a:p>
            <a:pPr lvl="1">
              <a:buFontTx/>
              <a:buNone/>
            </a:pPr>
            <a:r>
              <a:rPr sz="1800" lang="en-US" i="1" dirty="0"/>
              <a:t>King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FF0000"/>
                </a:solidFill>
              </a:rPr>
              <a:t>John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</a:t>
            </a:r>
            <a:r>
              <a:rPr sz="1800" lang="en-US" i="1" dirty="0"/>
              <a:t>Greedy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FF0000"/>
                </a:solidFill>
              </a:rPr>
              <a:t>John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</a:t>
            </a:r>
            <a:r>
              <a:rPr sz="1800" lang="en-US" dirty="0"/>
              <a:t>  </a:t>
            </a:r>
            <a:r>
              <a:rPr sz="1800" lang="en-US" i="1" dirty="0"/>
              <a:t>Evil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FF0000"/>
                </a:solidFill>
              </a:rPr>
              <a:t>John</a:t>
            </a:r>
            <a:r>
              <a:rPr sz="1800" lang="en-US" dirty="0"/>
              <a:t>)</a:t>
            </a:r>
          </a:p>
          <a:p>
            <a:pPr lvl="1">
              <a:buFontTx/>
              <a:buNone/>
            </a:pPr>
            <a:r>
              <a:rPr sz="1800" lang="en-US" i="1" dirty="0"/>
              <a:t>King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008000"/>
                </a:solidFill>
              </a:rPr>
              <a:t>Richard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</a:t>
            </a:r>
            <a:r>
              <a:rPr sz="1800" lang="en-US" i="1" dirty="0"/>
              <a:t>Greedy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008000"/>
                </a:solidFill>
              </a:rPr>
              <a:t>Richard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</a:t>
            </a:r>
            <a:r>
              <a:rPr sz="1800" lang="en-US" dirty="0"/>
              <a:t> </a:t>
            </a:r>
            <a:r>
              <a:rPr sz="1800" lang="en-US" i="1" dirty="0"/>
              <a:t>Evil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008000"/>
                </a:solidFill>
              </a:rPr>
              <a:t>Richard</a:t>
            </a:r>
            <a:r>
              <a:rPr sz="1800" lang="en-US" dirty="0"/>
              <a:t>)</a:t>
            </a:r>
          </a:p>
          <a:p>
            <a:pPr lvl="1">
              <a:buFontTx/>
              <a:buNone/>
            </a:pPr>
            <a:r>
              <a:rPr sz="1800" lang="en-US" i="1" dirty="0"/>
              <a:t>King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3366FF"/>
                </a:solidFill>
              </a:rPr>
              <a:t>Father</a:t>
            </a:r>
            <a:r>
              <a:rPr sz="1800" lang="en-US" dirty="0">
                <a:solidFill>
                  <a:srgbClr val="3366FF"/>
                </a:solidFill>
              </a:rPr>
              <a:t>(</a:t>
            </a:r>
            <a:r>
              <a:rPr sz="1800" lang="en-US" i="1" dirty="0">
                <a:solidFill>
                  <a:srgbClr val="3366FF"/>
                </a:solidFill>
              </a:rPr>
              <a:t>John</a:t>
            </a:r>
            <a:r>
              <a:rPr sz="1800" lang="en-US" dirty="0">
                <a:solidFill>
                  <a:srgbClr val="3366FF"/>
                </a:solidFill>
              </a:rPr>
              <a:t>)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</a:t>
            </a:r>
            <a:r>
              <a:rPr sz="1800" lang="en-US" i="1" dirty="0"/>
              <a:t>Greedy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3366FF"/>
                </a:solidFill>
              </a:rPr>
              <a:t>Father</a:t>
            </a:r>
            <a:r>
              <a:rPr sz="1800" lang="en-US" dirty="0">
                <a:solidFill>
                  <a:srgbClr val="3366FF"/>
                </a:solidFill>
              </a:rPr>
              <a:t>(</a:t>
            </a:r>
            <a:r>
              <a:rPr sz="1800" lang="en-US" i="1" dirty="0">
                <a:solidFill>
                  <a:srgbClr val="3366FF"/>
                </a:solidFill>
              </a:rPr>
              <a:t>John</a:t>
            </a:r>
            <a:r>
              <a:rPr sz="1800" lang="en-US" dirty="0">
                <a:solidFill>
                  <a:srgbClr val="3366FF"/>
                </a:solidFill>
              </a:rPr>
              <a:t>)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</a:t>
            </a:r>
            <a:r>
              <a:rPr sz="1800" lang="en-US" dirty="0"/>
              <a:t> </a:t>
            </a:r>
            <a:r>
              <a:rPr sz="1800" lang="en-US" i="1" dirty="0"/>
              <a:t>Evil</a:t>
            </a:r>
            <a:r>
              <a:rPr sz="1800" lang="en-US" dirty="0"/>
              <a:t>(</a:t>
            </a:r>
            <a:r>
              <a:rPr sz="1800" lang="en-US" i="1" dirty="0">
                <a:solidFill>
                  <a:srgbClr val="3366FF"/>
                </a:solidFill>
              </a:rPr>
              <a:t>Father</a:t>
            </a:r>
            <a:r>
              <a:rPr sz="1800" lang="en-US" dirty="0">
                <a:solidFill>
                  <a:srgbClr val="3366FF"/>
                </a:solidFill>
              </a:rPr>
              <a:t>(</a:t>
            </a:r>
            <a:r>
              <a:rPr sz="1800" lang="en-US" i="1" dirty="0">
                <a:solidFill>
                  <a:srgbClr val="3366FF"/>
                </a:solidFill>
              </a:rPr>
              <a:t>John</a:t>
            </a:r>
            <a:r>
              <a:rPr sz="1800" smtClean="0" lang="en-US" dirty="0">
                <a:solidFill>
                  <a:srgbClr val="3366FF"/>
                </a:solidFill>
              </a:rPr>
              <a:t>)</a:t>
            </a:r>
            <a:r>
              <a:rPr sz="1800" smtClean="0" lang="en-US" dirty="0"/>
              <a:t>)</a:t>
            </a:r>
            <a:endParaRPr sz="1800" lang="en-US" dirty="0"/>
          </a:p>
        </p:txBody>
      </p:sp>
      <p:sp>
        <p:nvSpPr>
          <p:cNvPr name="Line 4" id="5124"/>
          <p:cNvSpPr>
            <a:spLocks noChangeShapeType="1"/>
          </p:cNvSpPr>
          <p:nvPr/>
        </p:nvSpPr>
        <p:spPr>
          <a:xfrm>
            <a:off y="2590800" x="3733800"/>
            <a:ext cy="0" cx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3789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  <p:pic>
        <p:nvPicPr>
          <p:cNvPr name="Picture 4" id="37892" descr="crime-bc01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084513" cx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222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  <p:pic>
        <p:nvPicPr>
          <p:cNvPr name="Picture 5" id="52229" descr="crime-bc02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325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  <p:pic>
        <p:nvPicPr>
          <p:cNvPr name="Picture 5" id="53253" descr="crime-bc03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42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  <p:pic>
        <p:nvPicPr>
          <p:cNvPr name="Picture 5" id="54277" descr="crime-bc04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529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  <p:pic>
        <p:nvPicPr>
          <p:cNvPr name="Picture 3" id="55299" descr="crime-bc01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084513" cx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name="Picture 5" id="55301" descr="crime-bc05c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name="Picture 5" id="56325" descr="crime-bc06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name="Rectangle 2" id="5632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name="Picture 5" id="57349" descr="crime-bc07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name="Rectangle 2" id="5734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5837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Backward chaining example</a:t>
            </a:r>
          </a:p>
        </p:txBody>
      </p:sp>
      <p:pic>
        <p:nvPicPr>
          <p:cNvPr name="Picture 5" id="58373" descr="crime-bc07c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828800" x="1066800"/>
            <a:ext cy="3117850" cx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3891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Properties of backward chaining</a:t>
            </a:r>
          </a:p>
        </p:txBody>
      </p:sp>
      <p:sp>
        <p:nvSpPr>
          <p:cNvPr name="Rectangle 3" id="38915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800" lang="en-US" dirty="0"/>
              <a:t>Depth-first recursive proof search: space is linear in size of </a:t>
            </a:r>
            <a:r>
              <a:rPr sz="2800" smtClean="0" lang="en-US" dirty="0"/>
              <a:t>proof</a:t>
            </a:r>
            <a:endParaRPr sz="2800" lang="en-US" dirty="0"/>
          </a:p>
          <a:p>
            <a:r>
              <a:rPr sz="2800" lang="en-US" dirty="0"/>
              <a:t>Incomplete due to infinite </a:t>
            </a:r>
            <a:r>
              <a:rPr sz="2800" smtClean="0" lang="en-US" dirty="0"/>
              <a:t>loops</a:t>
            </a:r>
            <a:endParaRPr sz="2800" lang="en-US" dirty="0"/>
          </a:p>
          <a:p>
            <a:pPr lvl="1"/>
            <a:r>
              <a:rPr sz="2400" lang="en-US" dirty="0">
                <a:sym charset="2" pitchFamily="18" typeface="Symbol"/>
              </a:rPr>
              <a:t></a:t>
            </a:r>
            <a:r>
              <a:rPr sz="2400" lang="en-US" dirty="0"/>
              <a:t> fix by checking current goal against every goal on </a:t>
            </a:r>
            <a:r>
              <a:rPr sz="2400" smtClean="0" lang="en-US" dirty="0"/>
              <a:t>stack</a:t>
            </a:r>
            <a:endParaRPr sz="2400" lang="en-US" dirty="0"/>
          </a:p>
          <a:p>
            <a:r>
              <a:rPr sz="2800" lang="en-US" dirty="0"/>
              <a:t>Inefficient due to repeated </a:t>
            </a:r>
            <a:r>
              <a:rPr lang="en-US" sz="2800" err="1" dirty="0"/>
              <a:t>subgoals</a:t>
            </a:r>
            <a:r>
              <a:rPr sz="2800" lang="en-US" dirty="0"/>
              <a:t> (both success and failure)</a:t>
            </a:r>
          </a:p>
          <a:p>
            <a:pPr lvl="1"/>
            <a:r>
              <a:rPr sz="2400" lang="en-US" dirty="0">
                <a:sym charset="2" pitchFamily="18" typeface="Symbol"/>
              </a:rPr>
              <a:t></a:t>
            </a:r>
            <a:r>
              <a:rPr sz="2400" lang="en-US" dirty="0"/>
              <a:t> fix using caching of previous results (extra space</a:t>
            </a:r>
            <a:r>
              <a:rPr sz="2400" smtClean="0" lang="en-US" dirty="0"/>
              <a:t>)</a:t>
            </a:r>
            <a:endParaRPr sz="2400" lang="en-US" dirty="0"/>
          </a:p>
          <a:p>
            <a:r>
              <a:rPr sz="2800" lang="en-US" dirty="0"/>
              <a:t>Widely used for </a:t>
            </a:r>
            <a:r>
              <a:rPr sz="2800" lang="en-US" dirty="0">
                <a:solidFill>
                  <a:schemeClr val="accent2"/>
                </a:solidFill>
              </a:rPr>
              <a:t>logic programming</a:t>
            </a:r>
            <a:endParaRPr sz="28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3993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Logic programming: Prolog</a:t>
            </a:r>
          </a:p>
        </p:txBody>
      </p:sp>
      <p:sp>
        <p:nvSpPr>
          <p:cNvPr name="Rectangle 3" id="39939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</a:pPr>
            <a:r>
              <a:rPr sz="1800" lang="en-US" dirty="0"/>
              <a:t>Algorithm = Logic + </a:t>
            </a:r>
            <a:r>
              <a:rPr sz="1800" smtClean="0" lang="en-US" dirty="0"/>
              <a:t>Control</a:t>
            </a:r>
            <a:endParaRPr sz="1800" lang="en-US" dirty="0"/>
          </a:p>
          <a:p>
            <a:pPr>
              <a:lnSpc>
                <a:spcPct val="80000"/>
              </a:lnSpc>
            </a:pPr>
            <a:endParaRPr sz="1800" lang="en-US" dirty="0"/>
          </a:p>
          <a:p>
            <a:pPr>
              <a:lnSpc>
                <a:spcPct val="80000"/>
              </a:lnSpc>
            </a:pPr>
            <a:endParaRPr sz="1800" lang="en-US" dirty="0"/>
          </a:p>
          <a:p>
            <a:pPr>
              <a:lnSpc>
                <a:spcPct val="80000"/>
              </a:lnSpc>
            </a:pPr>
            <a:r>
              <a:rPr sz="1800" smtClean="0" lang="en-US" dirty="0"/>
              <a:t>Basis</a:t>
            </a:r>
            <a:r>
              <a:rPr sz="1800" lang="en-US" dirty="0"/>
              <a:t>: backward chaining with Horn clauses + bells &amp; whistles</a:t>
            </a:r>
          </a:p>
          <a:p>
            <a:pPr>
              <a:lnSpc>
                <a:spcPct val="80000"/>
              </a:lnSpc>
            </a:pPr>
            <a:endParaRPr sz="1800" lang="en-US" dirty="0"/>
          </a:p>
          <a:p>
            <a:pPr>
              <a:lnSpc>
                <a:spcPct val="80000"/>
              </a:lnSpc>
            </a:pPr>
            <a:r>
              <a:rPr sz="1800" lang="en-US" dirty="0"/>
              <a:t>Program = set of clauses = </a:t>
            </a:r>
            <a:r>
              <a:rPr sz="1800" smtClean="0" lang="en-US" dirty="0"/>
              <a:t/>
            </a:r>
            <a:br>
              <a:rPr sz="1800" smtClean="0" lang="en-US" dirty="0"/>
            </a:br>
            <a:r>
              <a:rPr sz="1800" smtClean="0" lang="en-US" dirty="0">
                <a:latin charset="0" pitchFamily="49" typeface="Courier New"/>
              </a:rPr>
              <a:t>head </a:t>
            </a:r>
            <a:r>
              <a:rPr sz="1800" lang="en-US" dirty="0">
                <a:latin charset="0" pitchFamily="49" typeface="Courier New"/>
              </a:rPr>
              <a:t>:- literal</a:t>
            </a:r>
            <a:r>
              <a:rPr sz="1800" lang="en-US" dirty="0" baseline="-25000">
                <a:latin charset="0" pitchFamily="49" typeface="Courier New"/>
              </a:rPr>
              <a:t>1</a:t>
            </a:r>
            <a:r>
              <a:rPr sz="1800" lang="en-US" dirty="0">
                <a:latin charset="0" pitchFamily="49" typeface="Courier New"/>
              </a:rPr>
              <a:t>, … </a:t>
            </a:r>
            <a:r>
              <a:rPr lang="en-US" sz="1800" err="1" dirty="0">
                <a:latin charset="0" pitchFamily="49" typeface="Courier New"/>
              </a:rPr>
              <a:t>literal</a:t>
            </a:r>
            <a:r>
              <a:rPr lang="en-US" sz="1800" err="1" dirty="0" baseline="-25000">
                <a:latin charset="0" pitchFamily="49" typeface="Courier New"/>
              </a:rPr>
              <a:t>n</a:t>
            </a:r>
            <a:r>
              <a:rPr sz="1800" smtClean="0" lang="en-US" dirty="0"/>
              <a:t>.</a:t>
            </a:r>
            <a:endParaRPr sz="1800"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sz="1600" lang="en-US" dirty="0">
                <a:latin charset="0" pitchFamily="49" typeface="Courier New"/>
              </a:rPr>
              <a:t>criminal(X) :- </a:t>
            </a:r>
            <a:r>
              <a:rPr lang="en-US" sz="1600" err="1" dirty="0">
                <a:latin charset="0" pitchFamily="49" typeface="Courier New"/>
              </a:rPr>
              <a:t>american</a:t>
            </a:r>
            <a:r>
              <a:rPr sz="1600" lang="en-US" dirty="0">
                <a:latin charset="0" pitchFamily="49" typeface="Courier New"/>
              </a:rPr>
              <a:t>(X), weapon(Y), sells(X,Y,Z), hostile(Z).
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sz="1600" lang="en-US" dirty="0">
              <a:latin charset="0" pitchFamily="49" typeface="Courier New"/>
            </a:endParaRPr>
          </a:p>
          <a:p>
            <a:pPr>
              <a:lnSpc>
                <a:spcPct val="80000"/>
              </a:lnSpc>
            </a:pPr>
            <a:r>
              <a:rPr sz="1800" lang="en-US" dirty="0"/>
              <a:t>Depth-first, left-to-right backward chaining</a:t>
            </a:r>
          </a:p>
          <a:p>
            <a:pPr>
              <a:lnSpc>
                <a:spcPct val="80000"/>
              </a:lnSpc>
            </a:pPr>
            <a:r>
              <a:rPr sz="1800" lang="en-US" dirty="0"/>
              <a:t>Built-in predicates for arithmetic etc., e.g., </a:t>
            </a:r>
            <a:r>
              <a:rPr sz="1800" lang="en-US" dirty="0">
                <a:latin charset="0" pitchFamily="49" typeface="Courier New"/>
              </a:rPr>
              <a:t>X is Y*Z+3</a:t>
            </a:r>
            <a:endParaRPr sz="1800" lang="en-US" dirty="0"/>
          </a:p>
          <a:p>
            <a:pPr>
              <a:lnSpc>
                <a:spcPct val="80000"/>
              </a:lnSpc>
            </a:pPr>
            <a:r>
              <a:rPr sz="1800" smtClean="0" lang="en-US" dirty="0"/>
              <a:t>Closed</a:t>
            </a:r>
            <a:r>
              <a:rPr sz="1800" lang="en-US" dirty="0"/>
              <a:t>-world assumption ("negation as failure")</a:t>
            </a:r>
          </a:p>
          <a:p>
            <a:pPr lvl="1">
              <a:lnSpc>
                <a:spcPct val="80000"/>
              </a:lnSpc>
            </a:pPr>
            <a:r>
              <a:rPr sz="1600" lang="en-US" dirty="0"/>
              <a:t>e.g., given </a:t>
            </a:r>
            <a:r>
              <a:rPr sz="1600" lang="en-US" dirty="0">
                <a:latin charset="0" pitchFamily="49" typeface="Courier New"/>
              </a:rPr>
              <a:t>alive(X) :- not dead(X).</a:t>
            </a:r>
          </a:p>
          <a:p>
            <a:pPr lvl="1">
              <a:lnSpc>
                <a:spcPct val="80000"/>
              </a:lnSpc>
            </a:pPr>
            <a:r>
              <a:rPr sz="1600" lang="en-US" dirty="0">
                <a:latin charset="0" pitchFamily="49" typeface="Courier New"/>
              </a:rPr>
              <a:t>alive(</a:t>
            </a:r>
            <a:r>
              <a:rPr lang="en-US" sz="1600" err="1" dirty="0">
                <a:latin charset="0" pitchFamily="49" typeface="Courier New"/>
              </a:rPr>
              <a:t>joe</a:t>
            </a:r>
            <a:r>
              <a:rPr sz="1600" lang="en-US" dirty="0">
                <a:latin charset="0" pitchFamily="49" typeface="Courier New"/>
              </a:rPr>
              <a:t>)</a:t>
            </a:r>
            <a:r>
              <a:rPr sz="1600" lang="en-US" dirty="0"/>
              <a:t> succeeds if </a:t>
            </a:r>
            <a:r>
              <a:rPr sz="1600" lang="en-US" dirty="0">
                <a:latin charset="0" pitchFamily="49" typeface="Courier New"/>
              </a:rPr>
              <a:t>dead(</a:t>
            </a:r>
            <a:r>
              <a:rPr lang="en-US" sz="1600" err="1" dirty="0">
                <a:latin charset="0" pitchFamily="49" typeface="Courier New"/>
              </a:rPr>
              <a:t>joe</a:t>
            </a:r>
            <a:r>
              <a:rPr sz="1600" lang="en-US" dirty="0">
                <a:latin charset="0" pitchFamily="49" typeface="Courier New"/>
              </a:rPr>
              <a:t>)</a:t>
            </a:r>
            <a:r>
              <a:rPr sz="1600" lang="en-US" dirty="0"/>
              <a:t> </a:t>
            </a:r>
            <a:r>
              <a:rPr sz="1600" smtClean="0" lang="en-US" dirty="0"/>
              <a:t>fails</a:t>
            </a:r>
            <a:endParaRPr sz="1600" lang="en-US" dirty="0"/>
          </a:p>
        </p:txBody>
      </p:sp>
      <p:sp>
        <p:nvSpPr>
          <p:cNvPr name="Rectangle 4" id="5"/>
          <p:cNvSpPr/>
          <p:nvPr/>
        </p:nvSpPr>
        <p:spPr>
          <a:xfrm>
            <a:off y="3119735" x="7707388"/>
            <a:ext cy="461665" cx="1104790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sz="1200" smtClean="0" lang="en-US" dirty="0"/>
              <a:t>Bob Kowalski</a:t>
            </a:r>
          </a:p>
          <a:p>
            <a:r>
              <a:rPr sz="1200" smtClean="0" lang="en-US" dirty="0"/>
              <a:t>(1941-)</a:t>
            </a:r>
            <a:endParaRPr sz="1200" lang="en-US" dirty="0"/>
          </a:p>
        </p:txBody>
      </p:sp>
      <p:sp>
        <p:nvSpPr>
          <p:cNvPr name="Rectangle 6" id="7"/>
          <p:cNvSpPr/>
          <p:nvPr/>
        </p:nvSpPr>
        <p:spPr>
          <a:xfrm>
            <a:off y="6243935" x="7820973"/>
            <a:ext cy="461665" cx="136768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sz="1200" lang="en-US" dirty="0"/>
              <a:t>Alain </a:t>
            </a:r>
            <a:r>
              <a:rPr smtClean="0" lang="en-US" sz="1200" err="1" dirty="0"/>
              <a:t>Colmerauer</a:t>
            </a:r>
            <a:endParaRPr sz="1200" smtClean="0" lang="en-US" dirty="0"/>
          </a:p>
          <a:p>
            <a:r>
              <a:rPr sz="1200" smtClean="0" lang="en-US" dirty="0"/>
              <a:t>(1941-)</a:t>
            </a:r>
            <a:endParaRPr sz="1200" lang="en-US" dirty="0"/>
          </a:p>
        </p:txBody>
      </p:sp>
      <p:pic>
        <p:nvPicPr>
          <p:cNvPr name="Picture 2" id="2050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414760" x="7326610"/>
            <a:ext cy="1704975" cx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name="Picture 3" id="2051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4521904" x="7516833"/>
            <a:ext cy="1638300" cx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614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Existential instantiation (EI)</a:t>
            </a:r>
          </a:p>
        </p:txBody>
      </p:sp>
      <p:sp>
        <p:nvSpPr>
          <p:cNvPr name="Rectangle 3" id="6147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</a:pPr>
            <a:r>
              <a:rPr sz="2800" lang="en-US" dirty="0"/>
              <a:t>For any sentence </a:t>
            </a:r>
            <a:r>
              <a:rPr sz="2800" altLang="el-GR" lang="el-GR" dirty="0">
                <a:cs charset="0" typeface="Arial"/>
                <a:sym charset="2" pitchFamily="18" typeface="Symbol"/>
              </a:rPr>
              <a:t>α</a:t>
            </a:r>
            <a:r>
              <a:rPr sz="2800" lang="en-US" dirty="0"/>
              <a:t>, variable </a:t>
            </a:r>
            <a:r>
              <a:rPr sz="2800" lang="en-US" i="1" dirty="0"/>
              <a:t>v</a:t>
            </a:r>
            <a:r>
              <a:rPr sz="2800" lang="en-US" dirty="0"/>
              <a:t>, and constant symbol </a:t>
            </a:r>
            <a:r>
              <a:rPr sz="2800" lang="en-US" i="1" dirty="0"/>
              <a:t>k </a:t>
            </a:r>
            <a:r>
              <a:rPr sz="2800" lang="en-US" dirty="0"/>
              <a:t>that does </a:t>
            </a:r>
            <a:r>
              <a:rPr sz="2800" lang="en-US" dirty="0">
                <a:solidFill>
                  <a:srgbClr val="FF0000"/>
                </a:solidFill>
              </a:rPr>
              <a:t>not</a:t>
            </a:r>
            <a:r>
              <a:rPr sz="2800" lang="en-US" dirty="0"/>
              <a:t> appear elsewhere in the knowledge base</a:t>
            </a:r>
            <a:r>
              <a:rPr sz="2800" smtClean="0" lang="en-US" dirty="0"/>
              <a:t>:</a:t>
            </a:r>
            <a:endParaRPr sz="2800"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i="1" dirty="0"/>
              <a:t>v</a:t>
            </a:r>
            <a:r>
              <a:rPr sz="2400" lang="en-US" dirty="0"/>
              <a:t> 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α</a:t>
            </a:r>
            <a:endParaRPr sz="2400" lang="en-US" dirty="0">
              <a:cs charset="0" typeface="Arial"/>
              <a:sym charset="2" pitchFamily="18" typeface="Symbol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err="1" dirty="0"/>
              <a:t>Subst</a:t>
            </a:r>
            <a:r>
              <a:rPr sz="2400" lang="en-US" dirty="0"/>
              <a:t>({v/k}, 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α</a:t>
            </a:r>
            <a:r>
              <a:rPr sz="2400" lang="en-US" dirty="0"/>
              <a:t>)
</a:t>
            </a:r>
            <a:endParaRPr sz="1600" lang="en-US" dirty="0"/>
          </a:p>
          <a:p>
            <a:pPr>
              <a:lnSpc>
                <a:spcPct val="80000"/>
              </a:lnSpc>
            </a:pPr>
            <a:r>
              <a:rPr sz="2800" lang="en-US" dirty="0"/>
              <a:t>E.g., </a:t>
            </a:r>
            <a:r>
              <a:rPr sz="28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800" lang="en-US" i="1" dirty="0"/>
              <a:t>x</a:t>
            </a:r>
            <a:r>
              <a:rPr sz="2800" lang="en-US" dirty="0"/>
              <a:t> </a:t>
            </a:r>
            <a:r>
              <a:rPr sz="2800" lang="en-US" i="1" dirty="0"/>
              <a:t>Crown</a:t>
            </a:r>
            <a:r>
              <a:rPr sz="2800" lang="en-US" dirty="0"/>
              <a:t>(</a:t>
            </a:r>
            <a:r>
              <a:rPr sz="2800" lang="en-US" i="1" dirty="0"/>
              <a:t>x</a:t>
            </a:r>
            <a:r>
              <a:rPr sz="2800" lang="en-US" dirty="0"/>
              <a:t>) </a:t>
            </a:r>
            <a:r>
              <a:rPr sz="2800" lang="en-US" dirty="0">
                <a:sym charset="2" pitchFamily="18" typeface="Symbol"/>
              </a:rPr>
              <a:t></a:t>
            </a:r>
            <a:r>
              <a:rPr sz="2800" lang="en-US" dirty="0"/>
              <a:t> </a:t>
            </a:r>
            <a:r>
              <a:rPr lang="en-US" i="1" sz="2800" err="1" dirty="0"/>
              <a:t>OnHead</a:t>
            </a:r>
            <a:r>
              <a:rPr sz="2800" lang="en-US" dirty="0"/>
              <a:t>(</a:t>
            </a:r>
            <a:r>
              <a:rPr lang="en-US" i="1" sz="2800" err="1" dirty="0"/>
              <a:t>x,John</a:t>
            </a:r>
            <a:r>
              <a:rPr sz="2800" lang="en-US" dirty="0"/>
              <a:t>) yields:</a:t>
            </a:r>
          </a:p>
          <a:p>
            <a:pPr lvl="4">
              <a:lnSpc>
                <a:spcPct val="80000"/>
              </a:lnSpc>
            </a:pPr>
            <a:endParaRPr sz="1800"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sz="2800" lang="en-US" i="1" dirty="0"/>
              <a:t>Crown</a:t>
            </a:r>
            <a:r>
              <a:rPr sz="2800" lang="en-US" dirty="0"/>
              <a:t>(</a:t>
            </a:r>
            <a:r>
              <a:rPr sz="2800" lang="en-US" i="1" dirty="0"/>
              <a:t>C</a:t>
            </a:r>
            <a:r>
              <a:rPr sz="2800" lang="en-US" i="1" dirty="0" baseline="-25000"/>
              <a:t>1</a:t>
            </a:r>
            <a:r>
              <a:rPr sz="2800" lang="en-US" dirty="0"/>
              <a:t>) </a:t>
            </a:r>
            <a:r>
              <a:rPr sz="2800" lang="en-US" dirty="0">
                <a:sym charset="2" pitchFamily="18" typeface="Symbol"/>
              </a:rPr>
              <a:t></a:t>
            </a:r>
            <a:r>
              <a:rPr sz="2800" lang="en-US" dirty="0"/>
              <a:t> </a:t>
            </a:r>
            <a:r>
              <a:rPr lang="en-US" i="1" sz="2800" err="1" dirty="0"/>
              <a:t>OnHead</a:t>
            </a:r>
            <a:r>
              <a:rPr sz="2800" lang="en-US" dirty="0"/>
              <a:t>(</a:t>
            </a:r>
            <a:r>
              <a:rPr sz="2800" lang="en-US" i="1" dirty="0"/>
              <a:t>C</a:t>
            </a:r>
            <a:r>
              <a:rPr sz="2800" lang="en-US" i="1" dirty="0" baseline="-25000"/>
              <a:t>1</a:t>
            </a:r>
            <a:r>
              <a:rPr sz="2800" lang="en-US" i="1" dirty="0"/>
              <a:t>,John</a:t>
            </a:r>
            <a:r>
              <a:rPr sz="2800" lang="en-US" dirty="0"/>
              <a:t>)
</a:t>
            </a:r>
            <a:endParaRPr sz="180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800" lang="en-US" dirty="0"/>
              <a:t>	provided </a:t>
            </a:r>
            <a:r>
              <a:rPr sz="2800" lang="en-US" i="1" dirty="0"/>
              <a:t>C</a:t>
            </a:r>
            <a:r>
              <a:rPr sz="2800" lang="en-US" i="1" dirty="0" baseline="-25000"/>
              <a:t>1</a:t>
            </a:r>
            <a:r>
              <a:rPr sz="2800" lang="en-US" dirty="0"/>
              <a:t> is a new constant symbol, called a </a:t>
            </a:r>
            <a:r>
              <a:rPr lang="en-US" sz="2800" err="1" dirty="0">
                <a:solidFill>
                  <a:schemeClr val="accent2"/>
                </a:solidFill>
              </a:rPr>
              <a:t>Skolem</a:t>
            </a:r>
            <a:r>
              <a:rPr sz="2800" lang="en-US" dirty="0">
                <a:solidFill>
                  <a:schemeClr val="accent2"/>
                </a:solidFill>
              </a:rPr>
              <a:t> constant</a:t>
            </a:r>
            <a:r>
              <a:rPr sz="2800" lang="en-US" dirty="0"/>
              <a:t>
</a:t>
            </a:r>
          </a:p>
        </p:txBody>
      </p:sp>
      <p:sp>
        <p:nvSpPr>
          <p:cNvPr name="Line 4" id="6148"/>
          <p:cNvSpPr>
            <a:spLocks noChangeShapeType="1"/>
          </p:cNvSpPr>
          <p:nvPr/>
        </p:nvSpPr>
        <p:spPr>
          <a:xfrm>
            <a:off y="3048000" x="3352800"/>
            <a:ext cy="0" cx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096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Prolog</a:t>
            </a:r>
          </a:p>
        </p:txBody>
      </p:sp>
      <p:sp>
        <p:nvSpPr>
          <p:cNvPr name="Rectangle 3" id="40963"/>
          <p:cNvSpPr>
            <a:spLocks noChangeArrowheads="1" noGrp="1"/>
          </p:cNvSpPr>
          <p:nvPr>
            <p:ph type="body" idx="1"/>
          </p:nvPr>
        </p:nvSpPr>
        <p:spPr>
          <a:xfrm>
            <a:off y="1447800" x="457200"/>
            <a:ext cy="4525963" cx="8229600"/>
          </a:xfrm>
        </p:spPr>
        <p:txBody>
          <a:bodyPr numCol="1"/>
          <a:lstStyle/>
          <a:p>
            <a:r>
              <a:rPr sz="2000" smtClean="0" lang="en-US" dirty="0" b="1">
                <a:solidFill>
                  <a:srgbClr val="C00000"/>
                </a:solidFill>
              </a:rPr>
              <a:t>Program: </a:t>
            </a:r>
            <a:r>
              <a:rPr sz="2000" smtClean="0" lang="en-US" dirty="0"/>
              <a:t>Appending </a:t>
            </a:r>
            <a:r>
              <a:rPr sz="2000" lang="en-US" dirty="0"/>
              <a:t>two lists to produce a third</a:t>
            </a:r>
            <a:r>
              <a:rPr sz="2000" smtClean="0" lang="en-US" dirty="0"/>
              <a:t>:</a:t>
            </a:r>
            <a:endParaRPr sz="2000" lang="en-US" dirty="0"/>
          </a:p>
          <a:p>
            <a:pPr>
              <a:buFontTx/>
              <a:buNone/>
            </a:pPr>
            <a:r>
              <a:rPr sz="2000" lang="en-US" dirty="0">
                <a:latin charset="0" pitchFamily="49" typeface="Courier New"/>
              </a:rPr>
              <a:t>		append([],Y,Y).                         </a:t>
            </a:r>
          </a:p>
          <a:p>
            <a:pPr>
              <a:buFontTx/>
              <a:buNone/>
            </a:pPr>
            <a:r>
              <a:rPr sz="2000" lang="en-US" dirty="0">
                <a:latin charset="0" pitchFamily="49" typeface="Courier New"/>
              </a:rPr>
              <a:t>		append</a:t>
            </a:r>
            <a:r>
              <a:rPr sz="2000" smtClean="0" lang="en-US" dirty="0">
                <a:latin charset="0" pitchFamily="49" typeface="Courier New"/>
              </a:rPr>
              <a:t>([A|X],</a:t>
            </a:r>
            <a:r>
              <a:rPr sz="2000" lang="en-US" dirty="0">
                <a:latin charset="0" pitchFamily="49" typeface="Courier New"/>
              </a:rPr>
              <a:t>Y</a:t>
            </a:r>
            <a:r>
              <a:rPr sz="2000" smtClean="0" lang="en-US" dirty="0">
                <a:latin charset="0" pitchFamily="49" typeface="Courier New"/>
              </a:rPr>
              <a:t>,[A|Z</a:t>
            </a:r>
            <a:r>
              <a:rPr sz="2000" lang="en-US" dirty="0">
                <a:latin charset="0" pitchFamily="49" typeface="Courier New"/>
              </a:rPr>
              <a:t>]) :- </a:t>
            </a:r>
            <a:r>
              <a:rPr sz="2000" smtClean="0" lang="en-US" dirty="0">
                <a:latin charset="0" pitchFamily="49" typeface="Courier New"/>
              </a:rPr>
              <a:t>append(</a:t>
            </a:r>
            <a:r>
              <a:rPr sz="2000" lang="en-US" dirty="0">
                <a:latin charset="0" pitchFamily="49" typeface="Courier New"/>
              </a:rPr>
              <a:t>X</a:t>
            </a:r>
            <a:r>
              <a:rPr sz="2000" smtClean="0" lang="en-US" dirty="0">
                <a:latin charset="0" pitchFamily="49" typeface="Courier New"/>
              </a:rPr>
              <a:t>,Y,Z</a:t>
            </a:r>
            <a:r>
              <a:rPr sz="2000" lang="en-US" dirty="0">
                <a:latin charset="0" pitchFamily="49" typeface="Courier New"/>
              </a:rPr>
              <a:t>). 
</a:t>
            </a:r>
            <a:r>
              <a:rPr sz="2000" smtClean="0" lang="en-US" dirty="0">
                <a:latin charset="0" pitchFamily="49" typeface="Courier New"/>
              </a:rPr>
              <a:t>[</a:t>
            </a:r>
            <a:r>
              <a:rPr sz="2000" lang="en-US" dirty="0">
                <a:latin charset="0" pitchFamily="49" typeface="Courier New"/>
              </a:rPr>
              <a:t>A|X</a:t>
            </a:r>
            <a:r>
              <a:rPr sz="2000" smtClean="0" lang="en-US" dirty="0">
                <a:latin charset="0" pitchFamily="49" typeface="Courier New"/>
              </a:rPr>
              <a:t>] </a:t>
            </a:r>
            <a:r>
              <a:rPr sz="2000" smtClean="0" lang="en-US" dirty="0"/>
              <a:t>is a list with head </a:t>
            </a:r>
            <a:r>
              <a:rPr sz="2000" lang="en-US" dirty="0">
                <a:latin charset="0" pitchFamily="49" typeface="Courier New"/>
              </a:rPr>
              <a:t>A</a:t>
            </a:r>
            <a:r>
              <a:rPr sz="2000" smtClean="0" lang="en-US" dirty="0"/>
              <a:t> and tail </a:t>
            </a:r>
            <a:r>
              <a:rPr sz="2000" lang="en-US" dirty="0">
                <a:latin charset="0" pitchFamily="49" typeface="Courier New"/>
              </a:rPr>
              <a:t>X</a:t>
            </a:r>
            <a:endParaRPr sz="2000" smtClean="0" lang="en-US" dirty="0"/>
          </a:p>
          <a:p>
            <a:pPr>
              <a:buFontTx/>
              <a:buNone/>
            </a:pPr>
            <a:r>
              <a:rPr sz="2000" smtClean="0" lang="en-US" dirty="0"/>
              <a:t>Appending an empty list </a:t>
            </a:r>
            <a:r>
              <a:rPr sz="2000" lang="en-US" dirty="0">
                <a:latin charset="0" pitchFamily="49" typeface="Courier New"/>
              </a:rPr>
              <a:t>[]</a:t>
            </a:r>
            <a:r>
              <a:rPr sz="2000" smtClean="0" lang="en-US" dirty="0"/>
              <a:t> with list </a:t>
            </a:r>
            <a:r>
              <a:rPr sz="2000" lang="en-US" dirty="0">
                <a:latin charset="0" pitchFamily="49" typeface="Courier New"/>
              </a:rPr>
              <a:t>Y</a:t>
            </a:r>
            <a:r>
              <a:rPr sz="2000" smtClean="0" lang="en-US" dirty="0"/>
              <a:t> produces </a:t>
            </a:r>
            <a:r>
              <a:rPr sz="2000" smtClean="0" lang="en-US" dirty="0">
                <a:latin charset="0" pitchFamily="49" typeface="Courier New"/>
              </a:rPr>
              <a:t>Y</a:t>
            </a:r>
          </a:p>
          <a:p>
            <a:pPr>
              <a:buFontTx/>
              <a:buNone/>
            </a:pPr>
            <a:endParaRPr sz="2000" smtClean="0" lang="en-US" dirty="0"/>
          </a:p>
          <a:p>
            <a:pPr>
              <a:buNone/>
            </a:pPr>
            <a:r>
              <a:rPr sz="2000" lang="en-US" dirty="0">
                <a:latin charset="0" pitchFamily="49" typeface="Courier New"/>
              </a:rPr>
              <a:t>[</a:t>
            </a:r>
            <a:r>
              <a:rPr sz="2000" smtClean="0" lang="en-US" dirty="0">
                <a:latin charset="0" pitchFamily="49" typeface="Courier New"/>
              </a:rPr>
              <a:t>A|Z] </a:t>
            </a:r>
            <a:r>
              <a:rPr sz="2000" smtClean="0" lang="en-US" dirty="0"/>
              <a:t>is the result of appending </a:t>
            </a:r>
            <a:r>
              <a:rPr sz="2000" lang="en-US" dirty="0">
                <a:latin charset="0" pitchFamily="49" typeface="Courier New"/>
              </a:rPr>
              <a:t>[A|X] </a:t>
            </a:r>
            <a:r>
              <a:rPr sz="2000" smtClean="0" lang="en-US" dirty="0"/>
              <a:t>onto </a:t>
            </a:r>
            <a:r>
              <a:rPr sz="2000" smtClean="0" lang="en-US" dirty="0">
                <a:latin charset="0" pitchFamily="49" typeface="Courier New"/>
              </a:rPr>
              <a:t>Y </a:t>
            </a:r>
            <a:r>
              <a:rPr sz="2000" smtClean="0" lang="en-US" dirty="0"/>
              <a:t>provided that </a:t>
            </a:r>
            <a:r>
              <a:rPr sz="2000" smtClean="0" lang="en-US" dirty="0">
                <a:latin charset="0" pitchFamily="49" typeface="Courier New"/>
              </a:rPr>
              <a:t>Z </a:t>
            </a:r>
            <a:r>
              <a:rPr sz="2000" lang="en-US" dirty="0"/>
              <a:t>is </a:t>
            </a:r>
            <a:r>
              <a:rPr sz="2000" smtClean="0" lang="en-US" dirty="0"/>
              <a:t>the result of appending</a:t>
            </a:r>
            <a:r>
              <a:rPr sz="2000" smtClean="0" lang="en-US" dirty="0">
                <a:latin charset="0" pitchFamily="49" typeface="Courier New"/>
              </a:rPr>
              <a:t> X </a:t>
            </a:r>
            <a:r>
              <a:rPr sz="2000" smtClean="0" lang="en-US" dirty="0"/>
              <a:t>onto</a:t>
            </a:r>
            <a:r>
              <a:rPr sz="2000" lang="en-US" dirty="0">
                <a:latin charset="0" pitchFamily="49" typeface="Courier New"/>
              </a:rPr>
              <a:t> </a:t>
            </a:r>
            <a:r>
              <a:rPr sz="2000" smtClean="0" lang="en-US" dirty="0">
                <a:latin charset="0" pitchFamily="49" typeface="Courier New"/>
              </a:rPr>
              <a:t>Y</a:t>
            </a:r>
            <a:r>
              <a:rPr sz="2000" smtClean="0" lang="en-US" dirty="0"/>
              <a:t>.</a:t>
            </a:r>
          </a:p>
          <a:p>
            <a:pPr>
              <a:buNone/>
            </a:pPr>
            <a:endParaRPr sz="2000" lang="en-US" dirty="0">
              <a:latin charset="0" pitchFamily="49" typeface="Courier New"/>
            </a:endParaRPr>
          </a:p>
          <a:p>
            <a:r>
              <a:rPr sz="2000" smtClean="0" lang="en-US" dirty="0" b="1">
                <a:solidFill>
                  <a:srgbClr val="C00000"/>
                </a:solidFill>
              </a:rPr>
              <a:t>Query</a:t>
            </a:r>
            <a:r>
              <a:rPr sz="2000" lang="en-US" dirty="0" b="1">
                <a:solidFill>
                  <a:srgbClr val="C00000"/>
                </a:solidFill>
              </a:rPr>
              <a:t>:</a:t>
            </a:r>
            <a:r>
              <a:rPr sz="2000" lang="en-US" dirty="0"/>
              <a:t>   	</a:t>
            </a:r>
            <a:r>
              <a:rPr sz="2000" smtClean="0" lang="en-US" dirty="0">
                <a:latin charset="0" pitchFamily="49" typeface="Courier New"/>
              </a:rPr>
              <a:t>append(X,Y,[</a:t>
            </a:r>
            <a:r>
              <a:rPr sz="2000" lang="en-US" dirty="0">
                <a:latin charset="0" pitchFamily="49" typeface="Courier New"/>
              </a:rPr>
              <a:t>1,2]) ?</a:t>
            </a:r>
            <a:r>
              <a:rPr sz="2000" lang="en-US" dirty="0"/>
              <a:t>            </a:t>
            </a:r>
            <a:endParaRPr sz="2000" smtClean="0" lang="en-US" dirty="0"/>
          </a:p>
          <a:p>
            <a:pPr marL="0" indent="0">
              <a:buNone/>
            </a:pPr>
            <a:endParaRPr sz="2000" smtClean="0" lang="en-US" dirty="0"/>
          </a:p>
          <a:p>
            <a:r>
              <a:rPr sz="2000" smtClean="0" lang="en-US" dirty="0" b="1">
                <a:solidFill>
                  <a:srgbClr val="C00000"/>
                </a:solidFill>
              </a:rPr>
              <a:t>Answers:</a:t>
            </a:r>
            <a:r>
              <a:rPr sz="2000" smtClean="0" lang="en-US" dirty="0"/>
              <a:t> </a:t>
            </a:r>
            <a:r>
              <a:rPr sz="2000" lang="en-US" dirty="0"/>
              <a:t>	</a:t>
            </a:r>
            <a:r>
              <a:rPr sz="2000" lang="en-US" dirty="0">
                <a:latin charset="0" pitchFamily="49" typeface="Courier New"/>
              </a:rPr>
              <a:t>X</a:t>
            </a:r>
            <a:r>
              <a:rPr sz="2000" smtClean="0" lang="en-US" dirty="0">
                <a:latin charset="0" pitchFamily="49" typeface="Courier New"/>
              </a:rPr>
              <a:t>=[]    </a:t>
            </a:r>
            <a:r>
              <a:rPr sz="2000" lang="en-US" dirty="0">
                <a:latin charset="0" pitchFamily="49" typeface="Courier New"/>
              </a:rPr>
              <a:t>Y</a:t>
            </a:r>
            <a:r>
              <a:rPr sz="2000" smtClean="0" lang="en-US" dirty="0">
                <a:latin charset="0" pitchFamily="49" typeface="Courier New"/>
              </a:rPr>
              <a:t>=[</a:t>
            </a:r>
            <a:r>
              <a:rPr sz="2000" lang="en-US" dirty="0">
                <a:latin charset="0" pitchFamily="49" typeface="Courier New"/>
              </a:rPr>
              <a:t>1,2</a:t>
            </a:r>
            <a:r>
              <a:rPr sz="2000" smtClean="0" lang="en-US" dirty="0">
                <a:latin charset="0" pitchFamily="49" typeface="Courier New"/>
              </a:rPr>
              <a:t>];</a:t>
            </a:r>
            <a:endParaRPr sz="2000" lang="en-US" dirty="0">
              <a:latin charset="0" pitchFamily="49" typeface="Courier New"/>
            </a:endParaRPr>
          </a:p>
          <a:p>
            <a:pPr>
              <a:buFontTx/>
              <a:buNone/>
            </a:pPr>
            <a:r>
              <a:rPr sz="2000" lang="en-US" dirty="0">
                <a:latin charset="0" pitchFamily="49" typeface="Courier New"/>
              </a:rPr>
              <a:t>         	</a:t>
            </a:r>
            <a:r>
              <a:rPr sz="2000" smtClean="0" lang="en-US" dirty="0">
                <a:latin charset="0" pitchFamily="49" typeface="Courier New"/>
              </a:rPr>
              <a:t>X=[</a:t>
            </a:r>
            <a:r>
              <a:rPr sz="2000" lang="en-US" dirty="0">
                <a:latin charset="0" pitchFamily="49" typeface="Courier New"/>
              </a:rPr>
              <a:t>1]   </a:t>
            </a:r>
            <a:r>
              <a:rPr sz="2000" smtClean="0" lang="en-US" dirty="0">
                <a:latin charset="0" pitchFamily="49" typeface="Courier New"/>
              </a:rPr>
              <a:t>Y=[</a:t>
            </a:r>
            <a:r>
              <a:rPr sz="2000" lang="en-US" dirty="0">
                <a:latin charset="0" pitchFamily="49" typeface="Courier New"/>
              </a:rPr>
              <a:t>2</a:t>
            </a:r>
            <a:r>
              <a:rPr sz="2000" smtClean="0" lang="en-US" dirty="0">
                <a:latin charset="0" pitchFamily="49" typeface="Courier New"/>
              </a:rPr>
              <a:t>];</a:t>
            </a:r>
            <a:endParaRPr sz="2000" lang="en-US" dirty="0">
              <a:latin charset="0" pitchFamily="49" typeface="Courier New"/>
            </a:endParaRPr>
          </a:p>
          <a:p>
            <a:pPr>
              <a:buFontTx/>
              <a:buNone/>
            </a:pPr>
            <a:r>
              <a:rPr sz="2000" lang="en-US" dirty="0">
                <a:latin charset="0" pitchFamily="49" typeface="Courier New"/>
              </a:rPr>
              <a:t>         	</a:t>
            </a:r>
            <a:r>
              <a:rPr sz="2000" smtClean="0" lang="en-US" dirty="0">
                <a:latin charset="0" pitchFamily="49" typeface="Courier New"/>
              </a:rPr>
              <a:t>X=[</a:t>
            </a:r>
            <a:r>
              <a:rPr sz="2000" lang="en-US" dirty="0">
                <a:latin charset="0" pitchFamily="49" typeface="Courier New"/>
              </a:rPr>
              <a:t>1,2] </a:t>
            </a:r>
            <a:r>
              <a:rPr sz="2000" smtClean="0" lang="en-US" dirty="0">
                <a:latin charset="0" pitchFamily="49" typeface="Courier New"/>
              </a:rPr>
              <a:t>Y=[]</a:t>
            </a:r>
            <a:r>
              <a:rPr sz="2000" lang="en-US" dirty="0">
                <a:latin charset="0" pitchFamily="49" typeface="Courier New"/>
              </a:rPr>
              <a:t>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198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Resolution: brief summary</a:t>
            </a:r>
          </a:p>
        </p:txBody>
      </p:sp>
      <p:sp>
        <p:nvSpPr>
          <p:cNvPr name="Rectangle 3" id="41987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</a:pPr>
            <a:r>
              <a:rPr sz="2000" lang="en-US" dirty="0"/>
              <a:t>Full first-order version</a:t>
            </a:r>
            <a:r>
              <a:rPr sz="2000" smtClean="0" lang="en-US" dirty="0"/>
              <a:t>:</a:t>
            </a:r>
            <a:endParaRPr sz="2000"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sz="2000" lang="en-US" dirty="0">
                <a:latin charset="0" pitchFamily="66" typeface="Monotype Corsiva"/>
              </a:rPr>
              <a:t>l</a:t>
            </a:r>
            <a:r>
              <a:rPr sz="2000" lang="en-US" dirty="0" baseline="-25000"/>
              <a:t>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cs charset="0" typeface="Arial"/>
              </a:rPr>
              <a:t>···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lang="en-US" sz="2000" err="1" dirty="0">
                <a:latin charset="0" pitchFamily="66" typeface="Monotype Corsiva"/>
              </a:rPr>
              <a:t>l</a:t>
            </a:r>
            <a:r>
              <a:rPr lang="en-US" sz="2000" err="1" dirty="0" baseline="-25000"/>
              <a:t>k</a:t>
            </a:r>
            <a:r>
              <a:rPr sz="2000" lang="en-US" dirty="0"/>
              <a:t>,          </a:t>
            </a:r>
            <a:r>
              <a:rPr sz="2000" lang="en-US" dirty="0">
                <a:latin charset="0" pitchFamily="66" typeface="Monotype Corsiva"/>
              </a:rPr>
              <a:t>m</a:t>
            </a:r>
            <a:r>
              <a:rPr sz="2000" lang="en-US" dirty="0" baseline="-25000"/>
              <a:t>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cs charset="0" typeface="Arial"/>
              </a:rPr>
              <a:t>···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mtClean="0" lang="en-US" sz="2000" err="1" dirty="0">
                <a:latin charset="0" pitchFamily="66" typeface="Monotype Corsiva"/>
              </a:rPr>
              <a:t>m</a:t>
            </a:r>
            <a:r>
              <a:rPr smtClean="0" lang="en-US" sz="2000" err="1" dirty="0" baseline="-25000"/>
              <a:t>n</a:t>
            </a:r>
            <a:endParaRPr sz="2000"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sz="2000" lang="en-US" dirty="0"/>
              <a:t>(</a:t>
            </a:r>
            <a:r>
              <a:rPr sz="2000" lang="en-US" dirty="0">
                <a:latin charset="0" pitchFamily="66" typeface="Monotype Corsiva"/>
              </a:rPr>
              <a:t>l</a:t>
            </a:r>
            <a:r>
              <a:rPr sz="2000" lang="en-US" dirty="0" baseline="-25000"/>
              <a:t>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cs charset="0" typeface="Arial"/>
              </a:rPr>
              <a:t>···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latin charset="0" pitchFamily="66" typeface="Monotype Corsiva"/>
              </a:rPr>
              <a:t>l</a:t>
            </a:r>
            <a:r>
              <a:rPr sz="2000" lang="en-US" dirty="0" baseline="-25000"/>
              <a:t>i-1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latin charset="0" pitchFamily="66" typeface="Monotype Corsiva"/>
              </a:rPr>
              <a:t>l</a:t>
            </a:r>
            <a:r>
              <a:rPr sz="2000" lang="en-US" dirty="0" baseline="-25000"/>
              <a:t>i+1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cs charset="0" typeface="Arial"/>
              </a:rPr>
              <a:t>···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lang="en-US" sz="2000" err="1" dirty="0">
                <a:latin charset="0" pitchFamily="66" typeface="Monotype Corsiva"/>
              </a:rPr>
              <a:t>l</a:t>
            </a:r>
            <a:r>
              <a:rPr lang="en-US" sz="2000" err="1" dirty="0" baseline="-25000"/>
              <a:t>k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latin charset="0" pitchFamily="66" typeface="Monotype Corsiva"/>
              </a:rPr>
              <a:t>m</a:t>
            </a:r>
            <a:r>
              <a:rPr sz="2000" lang="en-US" dirty="0" baseline="-25000"/>
              <a:t>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cs charset="0" typeface="Arial"/>
              </a:rPr>
              <a:t>···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latin charset="0" pitchFamily="66" typeface="Monotype Corsiva"/>
              </a:rPr>
              <a:t>m</a:t>
            </a:r>
            <a:r>
              <a:rPr sz="2000" lang="en-US" dirty="0" baseline="-25000"/>
              <a:t>j-1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latin charset="0" pitchFamily="66" typeface="Monotype Corsiva"/>
              </a:rPr>
              <a:t>m</a:t>
            </a:r>
            <a:r>
              <a:rPr sz="2000" lang="en-US" dirty="0" baseline="-25000"/>
              <a:t>j+1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dirty="0">
                <a:cs charset="0" typeface="Arial"/>
              </a:rPr>
              <a:t>···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lang="en-US" sz="2000" err="1" dirty="0">
                <a:latin charset="0" pitchFamily="66" typeface="Monotype Corsiva"/>
              </a:rPr>
              <a:t>m</a:t>
            </a:r>
            <a:r>
              <a:rPr lang="en-US" sz="2000" err="1" dirty="0" baseline="-25000"/>
              <a:t>n</a:t>
            </a:r>
            <a:r>
              <a:rPr sz="2000" lang="en-US" dirty="0"/>
              <a:t>)</a:t>
            </a:r>
            <a:r>
              <a:rPr sz="2000" altLang="el-GR" lang="el-GR" dirty="0">
                <a:cs charset="0" typeface="Arial"/>
              </a:rPr>
              <a:t>θ</a:t>
            </a:r>
            <a:endParaRPr sz="200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	where </a:t>
            </a:r>
            <a:r>
              <a:rPr sz="2000" lang="en-US" dirty="0">
                <a:latin charset="0" pitchFamily="49" typeface="Courier New"/>
              </a:rPr>
              <a:t>Unify</a:t>
            </a:r>
            <a:r>
              <a:rPr sz="2000" lang="en-US" dirty="0"/>
              <a:t>(</a:t>
            </a:r>
            <a:r>
              <a:rPr sz="2000" lang="en-US" dirty="0">
                <a:latin charset="0" pitchFamily="66" typeface="Monotype Corsiva"/>
              </a:rPr>
              <a:t>l</a:t>
            </a:r>
            <a:r>
              <a:rPr sz="2000" lang="en-US" dirty="0" baseline="-25000"/>
              <a:t>i</a:t>
            </a:r>
            <a:r>
              <a:rPr sz="2000" lang="en-US" dirty="0"/>
              <a:t>, </a:t>
            </a:r>
            <a:r>
              <a:rPr sz="2000" lang="en-US" dirty="0">
                <a:sym charset="2" pitchFamily="18" typeface="Symbol"/>
              </a:rPr>
              <a:t></a:t>
            </a:r>
            <a:r>
              <a:rPr lang="en-US" sz="2000" err="1" dirty="0">
                <a:latin charset="0" pitchFamily="66" typeface="Monotype Corsiva"/>
              </a:rPr>
              <a:t>m</a:t>
            </a:r>
            <a:r>
              <a:rPr lang="en-US" sz="2000" err="1" dirty="0" baseline="-25000"/>
              <a:t>j</a:t>
            </a:r>
            <a:r>
              <a:rPr sz="2000" lang="en-US" dirty="0"/>
              <a:t>) = </a:t>
            </a:r>
            <a:r>
              <a:rPr sz="2000" smtClean="0" altLang="el-GR" lang="el-GR" dirty="0">
                <a:cs charset="0" typeface="Arial"/>
              </a:rPr>
              <a:t>θ</a:t>
            </a:r>
            <a:endParaRPr sz="2000" smtClean="0" lang="en-US" dirty="0"/>
          </a:p>
          <a:p>
            <a:pPr>
              <a:lnSpc>
                <a:spcPct val="80000"/>
              </a:lnSpc>
            </a:pPr>
            <a:endParaRPr sz="2000" lang="en-US" dirty="0"/>
          </a:p>
          <a:p>
            <a:pPr>
              <a:lnSpc>
                <a:spcPct val="80000"/>
              </a:lnSpc>
            </a:pPr>
            <a:r>
              <a:rPr sz="2000" smtClean="0" lang="en-US" dirty="0"/>
              <a:t>The </a:t>
            </a:r>
            <a:r>
              <a:rPr sz="2000" lang="en-US" dirty="0"/>
              <a:t>two clauses are assumed to be standardized apart so that they share no variables</a:t>
            </a:r>
            <a:r>
              <a:rPr sz="2000" smtClean="0" lang="en-US" dirty="0"/>
              <a:t>.</a:t>
            </a:r>
            <a:endParaRPr sz="2000" lang="en-US" dirty="0"/>
          </a:p>
          <a:p>
            <a:pPr>
              <a:lnSpc>
                <a:spcPct val="80000"/>
              </a:lnSpc>
            </a:pPr>
            <a:r>
              <a:rPr sz="2000" lang="en-US" dirty="0"/>
              <a:t>For example</a:t>
            </a:r>
            <a:r>
              <a:rPr sz="2000" smtClean="0" lang="en-US" dirty="0"/>
              <a:t>,</a:t>
            </a:r>
            <a:endParaRPr sz="2000"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sz="2000" lang="en-US" dirty="0">
                <a:sym charset="2" pitchFamily="18" typeface="Symbol"/>
              </a:rPr>
              <a:t></a:t>
            </a:r>
            <a:r>
              <a:rPr sz="2000" lang="en-US" i="1" dirty="0"/>
              <a:t>Rich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</a:t>
            </a:r>
            <a:r>
              <a:rPr sz="2000" lang="en-US" i="1" dirty="0"/>
              <a:t>Unhappy</a:t>
            </a:r>
            <a:r>
              <a:rPr sz="2000" lang="en-US" dirty="0"/>
              <a:t>(</a:t>
            </a:r>
            <a:r>
              <a:rPr sz="2000" lang="en-US" i="1" dirty="0"/>
              <a:t>x</a:t>
            </a:r>
            <a:r>
              <a:rPr sz="2000" lang="en-US" dirty="0"/>
              <a:t>)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sz="2000" lang="en-US" dirty="0"/>
              <a:t>                  </a:t>
            </a:r>
            <a:r>
              <a:rPr sz="2000" lang="en-US" i="1" dirty="0"/>
              <a:t>Rich</a:t>
            </a:r>
            <a:r>
              <a:rPr sz="2000" lang="en-US" dirty="0"/>
              <a:t>(</a:t>
            </a:r>
            <a:r>
              <a:rPr sz="2000" lang="en-US" i="1" dirty="0"/>
              <a:t>Ken</a:t>
            </a:r>
            <a:r>
              <a:rPr sz="2000" lang="en-US" dirty="0"/>
              <a:t>)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sz="2000" lang="en-US" i="1" dirty="0"/>
              <a:t>Unhappy</a:t>
            </a:r>
            <a:r>
              <a:rPr sz="2000" lang="en-US" dirty="0"/>
              <a:t>(</a:t>
            </a:r>
            <a:r>
              <a:rPr sz="2000" lang="en-US" i="1" dirty="0"/>
              <a:t>Ken</a:t>
            </a:r>
            <a:r>
              <a:rPr sz="2000" lang="en-US" dirty="0"/>
              <a:t>)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	with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= {x/Ken</a:t>
            </a:r>
            <a:r>
              <a:rPr sz="2000" smtClean="0" lang="en-US" dirty="0"/>
              <a:t>}</a:t>
            </a:r>
            <a:endParaRPr sz="2000" lang="en-US" dirty="0"/>
          </a:p>
          <a:p>
            <a:pPr>
              <a:lnSpc>
                <a:spcPct val="80000"/>
              </a:lnSpc>
            </a:pPr>
            <a:endParaRPr sz="2000" lang="en-US" dirty="0"/>
          </a:p>
          <a:p>
            <a:pPr>
              <a:lnSpc>
                <a:spcPct val="80000"/>
              </a:lnSpc>
            </a:pPr>
            <a:r>
              <a:rPr sz="2000" lang="en-US" dirty="0"/>
              <a:t>Apply resolution steps to CNF(KB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</a:t>
            </a:r>
            <a:r>
              <a:rPr sz="2000" altLang="el-GR" lang="el-GR" dirty="0">
                <a:cs charset="0" typeface="Arial"/>
                <a:sym charset="2" pitchFamily="18" typeface="Symbol"/>
              </a:rPr>
              <a:t>α</a:t>
            </a:r>
            <a:r>
              <a:rPr sz="2000" lang="en-US" dirty="0"/>
              <a:t>); complete for </a:t>
            </a:r>
            <a:r>
              <a:rPr sz="2000" smtClean="0" lang="en-US" dirty="0"/>
              <a:t>FOL</a:t>
            </a:r>
            <a:endParaRPr sz="2000" lang="en-US" dirty="0"/>
          </a:p>
        </p:txBody>
      </p:sp>
      <p:sp>
        <p:nvSpPr>
          <p:cNvPr name="Line 4" id="41988"/>
          <p:cNvSpPr>
            <a:spLocks noChangeShapeType="1"/>
          </p:cNvSpPr>
          <p:nvPr/>
        </p:nvSpPr>
        <p:spPr>
          <a:xfrm>
            <a:off y="4572000" x="3200400"/>
            <a:ext cy="0" cx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5" id="41989"/>
          <p:cNvSpPr>
            <a:spLocks noChangeShapeType="1"/>
          </p:cNvSpPr>
          <p:nvPr/>
        </p:nvSpPr>
        <p:spPr>
          <a:xfrm>
            <a:off y="2209800" x="1219200"/>
            <a:ext cy="0" cx="670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301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Conversion to CNF</a:t>
            </a:r>
          </a:p>
        </p:txBody>
      </p:sp>
      <p:sp>
        <p:nvSpPr>
          <p:cNvPr name="Rectangle 3" id="43011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</a:pPr>
            <a:r>
              <a:rPr sz="2800" lang="en-US" dirty="0"/>
              <a:t>Everyone who loves all animals is loved by someone: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2400" lang="en-US" dirty="0">
                <a:sym charset="2" pitchFamily="18" typeface="Symbol"/>
              </a:rPr>
              <a:t></a:t>
            </a:r>
            <a:r>
              <a:rPr sz="2400" lang="en-US" dirty="0"/>
              <a:t>x [</a:t>
            </a:r>
            <a:r>
              <a:rPr sz="2400" lang="en-US" dirty="0">
                <a:sym charset="2" pitchFamily="18" typeface="Symbol"/>
              </a:rPr>
              <a:t></a:t>
            </a:r>
            <a:r>
              <a:rPr sz="2400" lang="en-US" dirty="0"/>
              <a:t>y </a:t>
            </a:r>
            <a:r>
              <a:rPr sz="2400" lang="en-US" i="1" dirty="0"/>
              <a:t>Animal</a:t>
            </a:r>
            <a:r>
              <a:rPr sz="2400" lang="en-US" dirty="0"/>
              <a:t>(</a:t>
            </a:r>
            <a:r>
              <a:rPr sz="2400" lang="en-US" i="1" dirty="0"/>
              <a:t>y</a:t>
            </a:r>
            <a:r>
              <a:rPr sz="2400" lang="en-US" dirty="0"/>
              <a:t>) </a:t>
            </a:r>
            <a:r>
              <a:rPr sz="2400" lang="en-US" dirty="0">
                <a:sym charset="2" pitchFamily="18" typeface="Symbol"/>
              </a:rPr>
              <a:t></a:t>
            </a:r>
            <a:r>
              <a:rPr sz="2400" lang="en-US" dirty="0"/>
              <a:t>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x,y</a:t>
            </a:r>
            <a:r>
              <a:rPr sz="2400" lang="en-US" dirty="0"/>
              <a:t>)] </a:t>
            </a:r>
            <a:r>
              <a:rPr sz="2400" lang="en-US" dirty="0">
                <a:sym charset="2" pitchFamily="18" typeface="Symbol"/>
              </a:rPr>
              <a:t></a:t>
            </a:r>
            <a:r>
              <a:rPr sz="2400" lang="en-US" dirty="0"/>
              <a:t>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y,x</a:t>
            </a:r>
            <a:r>
              <a:rPr sz="2400" lang="en-US" dirty="0"/>
              <a:t>)]
</a:t>
            </a:r>
          </a:p>
          <a:p>
            <a:pPr lvl="4">
              <a:lnSpc>
                <a:spcPct val="80000"/>
              </a:lnSpc>
            </a:pPr>
            <a:endParaRPr sz="1800" lang="en-US" dirty="0"/>
          </a:p>
          <a:p>
            <a:pPr marL="0" indent="0">
              <a:lnSpc>
                <a:spcPct val="80000"/>
              </a:lnSpc>
              <a:buNone/>
            </a:pPr>
            <a:r>
              <a:rPr sz="2800" lang="en-US" dirty="0">
                <a:solidFill>
                  <a:srgbClr val="C00000"/>
                </a:solidFill>
              </a:rPr>
              <a:t>1. Eliminate </a:t>
            </a:r>
            <a:r>
              <a:rPr lang="en-US" sz="2800" err="1" dirty="0">
                <a:solidFill>
                  <a:srgbClr val="C00000"/>
                </a:solidFill>
              </a:rPr>
              <a:t>biconditionals</a:t>
            </a:r>
            <a:r>
              <a:rPr sz="2800" lang="en-US" dirty="0">
                <a:solidFill>
                  <a:srgbClr val="C00000"/>
                </a:solidFill>
              </a:rPr>
              <a:t> and </a:t>
            </a:r>
            <a:r>
              <a:rPr sz="2800" smtClean="0" lang="en-US" dirty="0">
                <a:solidFill>
                  <a:srgbClr val="C00000"/>
                </a:solidFill>
              </a:rPr>
              <a:t>implications</a:t>
            </a:r>
            <a:endParaRPr sz="2800" lang="en-US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sz="2400" lang="en-US" dirty="0">
                <a:sym charset="2" pitchFamily="18" typeface="Symbol"/>
              </a:rPr>
              <a:t></a:t>
            </a:r>
            <a:r>
              <a:rPr sz="2400" lang="en-US" dirty="0"/>
              <a:t>x [</a:t>
            </a:r>
            <a:r>
              <a:rPr sz="2400" lang="en-US" dirty="0">
                <a:sym charset="2" pitchFamily="18" typeface="Symbol"/>
              </a:rPr>
              <a:t></a:t>
            </a:r>
            <a:r>
              <a:rPr sz="2400" lang="en-US" dirty="0"/>
              <a:t>y </a:t>
            </a:r>
            <a:r>
              <a:rPr sz="2400" lang="en-US" dirty="0">
                <a:sym charset="2" pitchFamily="18" typeface="Symbol"/>
              </a:rPr>
              <a:t></a:t>
            </a:r>
            <a:r>
              <a:rPr sz="2400" lang="en-US" i="1" dirty="0"/>
              <a:t>Animal</a:t>
            </a:r>
            <a:r>
              <a:rPr sz="2400" lang="en-US" dirty="0"/>
              <a:t>(</a:t>
            </a:r>
            <a:r>
              <a:rPr sz="2400" lang="en-US" i="1" dirty="0"/>
              <a:t>y</a:t>
            </a:r>
            <a:r>
              <a:rPr sz="2400" lang="en-US" dirty="0"/>
              <a:t>) </a:t>
            </a:r>
            <a:r>
              <a:rPr sz="2400" lang="en-US" dirty="0">
                <a:sym charset="2" pitchFamily="18" typeface="Symbol"/>
              </a:rPr>
              <a:t></a:t>
            </a:r>
            <a:r>
              <a:rPr sz="2400" lang="en-US" dirty="0"/>
              <a:t>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x,y</a:t>
            </a:r>
            <a:r>
              <a:rPr sz="2400" lang="en-US" dirty="0"/>
              <a:t>)] </a:t>
            </a:r>
            <a:r>
              <a:rPr sz="2400" lang="en-US" dirty="0">
                <a:sym charset="2" pitchFamily="18" typeface="Symbol"/>
              </a:rPr>
              <a:t></a:t>
            </a:r>
            <a:r>
              <a:rPr sz="2400" lang="en-US" dirty="0"/>
              <a:t>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>
                <a:cs charset="0" typeface="Arial"/>
                <a:sym charset="2" pitchFamily="18" typeface="Symbol"/>
              </a:rPr>
              <a:t>y</a:t>
            </a:r>
            <a:r>
              <a:rPr sz="2400" lang="en-US" dirty="0"/>
              <a:t>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y,x</a:t>
            </a:r>
            <a:r>
              <a:rPr sz="2400" smtClean="0" lang="en-US" dirty="0"/>
              <a:t>)]</a:t>
            </a:r>
            <a:endParaRPr sz="2400" lang="en-US" dirty="0"/>
          </a:p>
          <a:p>
            <a:pPr lvl="4">
              <a:lnSpc>
                <a:spcPct val="80000"/>
              </a:lnSpc>
              <a:buFontTx/>
              <a:buNone/>
            </a:pPr>
            <a:endParaRPr sz="1800" lang="en-US" dirty="0"/>
          </a:p>
          <a:p>
            <a:pPr marL="0" indent="0">
              <a:lnSpc>
                <a:spcPct val="80000"/>
              </a:lnSpc>
              <a:buNone/>
            </a:pPr>
            <a:r>
              <a:rPr sz="2800" lang="en-US" dirty="0">
                <a:solidFill>
                  <a:srgbClr val="C00000"/>
                </a:solidFill>
              </a:rPr>
              <a:t>2. Move </a:t>
            </a:r>
            <a:r>
              <a:rPr sz="2800" lang="en-US" dirty="0">
                <a:solidFill>
                  <a:srgbClr val="C00000"/>
                </a:solidFill>
                <a:sym charset="2" pitchFamily="18" typeface="Symbol"/>
              </a:rPr>
              <a:t></a:t>
            </a:r>
            <a:r>
              <a:rPr sz="2800" lang="en-US" dirty="0">
                <a:solidFill>
                  <a:srgbClr val="C00000"/>
                </a:solidFill>
              </a:rPr>
              <a:t> inwards</a:t>
            </a:r>
            <a:r>
              <a:rPr sz="2800" lang="en-US" dirty="0"/>
              <a:t>: </a:t>
            </a:r>
            <a:r>
              <a:rPr sz="2800" lang="en-US" dirty="0">
                <a:sym charset="2" pitchFamily="18" typeface="Symbol"/>
              </a:rPr>
              <a:t></a:t>
            </a:r>
            <a:r>
              <a:rPr sz="2800" lang="en-US" dirty="0"/>
              <a:t>x p </a:t>
            </a:r>
            <a:r>
              <a:rPr sz="2800" lang="en-US" dirty="0">
                <a:cs charset="0" typeface="Arial"/>
              </a:rPr>
              <a:t>≡</a:t>
            </a:r>
            <a:r>
              <a:rPr sz="2800" lang="en-US" dirty="0"/>
              <a:t> </a:t>
            </a:r>
            <a:r>
              <a:rPr sz="28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800" lang="en-US" dirty="0"/>
              <a:t>x </a:t>
            </a:r>
            <a:r>
              <a:rPr sz="2800" lang="en-US" dirty="0">
                <a:sym charset="2" pitchFamily="18" typeface="Symbol"/>
              </a:rPr>
              <a:t></a:t>
            </a:r>
            <a:r>
              <a:rPr sz="2800" lang="en-US" dirty="0"/>
              <a:t>p,  </a:t>
            </a:r>
            <a:r>
              <a:rPr sz="2800" lang="en-US" dirty="0">
                <a:sym charset="2" pitchFamily="18" typeface="Symbol"/>
              </a:rPr>
              <a:t> </a:t>
            </a:r>
            <a:r>
              <a:rPr sz="28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800" lang="en-US" dirty="0"/>
              <a:t>x p </a:t>
            </a:r>
            <a:r>
              <a:rPr sz="2800" lang="en-US" dirty="0">
                <a:cs charset="0" typeface="Arial"/>
              </a:rPr>
              <a:t>≡</a:t>
            </a:r>
            <a:r>
              <a:rPr sz="2800" lang="en-US" dirty="0"/>
              <a:t> </a:t>
            </a:r>
            <a:r>
              <a:rPr sz="2800" lang="en-US" dirty="0">
                <a:sym charset="2" pitchFamily="18" typeface="Symbol"/>
              </a:rPr>
              <a:t></a:t>
            </a:r>
            <a:r>
              <a:rPr sz="2800" lang="en-US" dirty="0"/>
              <a:t>x </a:t>
            </a:r>
            <a:r>
              <a:rPr sz="2800" lang="en-US" dirty="0">
                <a:sym charset="2" pitchFamily="18" typeface="Symbol"/>
              </a:rPr>
              <a:t></a:t>
            </a:r>
            <a:r>
              <a:rPr sz="2800" smtClean="0" lang="en-US" dirty="0"/>
              <a:t>p</a:t>
            </a:r>
            <a:endParaRPr sz="2800"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sz="2400" lang="en-US" dirty="0">
                <a:sym charset="2" pitchFamily="18" typeface="Symbol"/>
              </a:rPr>
              <a:t></a:t>
            </a:r>
            <a:r>
              <a:rPr sz="2400" lang="en-US" dirty="0"/>
              <a:t>x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dirty="0">
                <a:sym charset="2" pitchFamily="18" typeface="Symbol"/>
              </a:rPr>
              <a:t></a:t>
            </a:r>
            <a:r>
              <a:rPr sz="2400" lang="en-US" dirty="0"/>
              <a:t>(</a:t>
            </a:r>
            <a:r>
              <a:rPr sz="2400" lang="en-US" dirty="0">
                <a:sym charset="2" pitchFamily="18" typeface="Symbol"/>
              </a:rPr>
              <a:t></a:t>
            </a:r>
            <a:r>
              <a:rPr sz="2400" lang="en-US" i="1" dirty="0"/>
              <a:t>Animal</a:t>
            </a:r>
            <a:r>
              <a:rPr sz="2400" lang="en-US" dirty="0"/>
              <a:t>(</a:t>
            </a:r>
            <a:r>
              <a:rPr sz="2400" lang="en-US" i="1" dirty="0"/>
              <a:t>y</a:t>
            </a:r>
            <a:r>
              <a:rPr sz="2400" lang="en-US" dirty="0"/>
              <a:t>) </a:t>
            </a:r>
            <a:r>
              <a:rPr sz="2400" lang="en-US" dirty="0">
                <a:sym charset="2" pitchFamily="18" typeface="Symbol"/>
              </a:rPr>
              <a:t></a:t>
            </a:r>
            <a:r>
              <a:rPr sz="2400" lang="en-US" dirty="0"/>
              <a:t>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x,y</a:t>
            </a:r>
            <a:r>
              <a:rPr sz="2400" lang="en-US" dirty="0"/>
              <a:t>))] </a:t>
            </a:r>
            <a:r>
              <a:rPr sz="2400" lang="en-US" dirty="0">
                <a:sym charset="2" pitchFamily="18" typeface="Symbol"/>
              </a:rPr>
              <a:t></a:t>
            </a:r>
            <a:r>
              <a:rPr sz="2400" lang="en-US" dirty="0"/>
              <a:t>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y,x</a:t>
            </a:r>
            <a:r>
              <a:rPr sz="2400" lang="en-US" dirty="0"/>
              <a:t>)]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2400" lang="en-US" dirty="0">
                <a:sym charset="2" pitchFamily="18" typeface="Symbol"/>
              </a:rPr>
              <a:t></a:t>
            </a:r>
            <a:r>
              <a:rPr sz="2400" lang="en-US" dirty="0"/>
              <a:t>x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dirty="0">
                <a:sym charset="2" pitchFamily="18" typeface="Symbol"/>
              </a:rPr>
              <a:t></a:t>
            </a:r>
            <a:r>
              <a:rPr sz="2400" lang="en-US" i="1" dirty="0"/>
              <a:t>Animal</a:t>
            </a:r>
            <a:r>
              <a:rPr sz="2400" lang="en-US" dirty="0"/>
              <a:t>(</a:t>
            </a:r>
            <a:r>
              <a:rPr sz="2400" lang="en-US" i="1" dirty="0"/>
              <a:t>y</a:t>
            </a:r>
            <a:r>
              <a:rPr sz="2400" lang="en-US" dirty="0"/>
              <a:t>) </a:t>
            </a:r>
            <a:r>
              <a:rPr sz="2400" lang="en-US" dirty="0">
                <a:sym charset="2" pitchFamily="18" typeface="Symbol"/>
              </a:rPr>
              <a:t></a:t>
            </a:r>
            <a:r>
              <a:rPr sz="2400" lang="en-US" dirty="0"/>
              <a:t> </a:t>
            </a:r>
            <a:r>
              <a:rPr sz="2400" lang="en-US" dirty="0">
                <a:sym charset="2" pitchFamily="18" typeface="Symbol"/>
              </a:rPr>
              <a:t>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x,y</a:t>
            </a:r>
            <a:r>
              <a:rPr sz="2400" lang="en-US" dirty="0"/>
              <a:t>)] </a:t>
            </a:r>
            <a:r>
              <a:rPr sz="2400" lang="en-US" dirty="0">
                <a:sym charset="2" pitchFamily="18" typeface="Symbol"/>
              </a:rPr>
              <a:t></a:t>
            </a:r>
            <a:r>
              <a:rPr sz="2400" lang="en-US" dirty="0"/>
              <a:t>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y,x</a:t>
            </a:r>
            <a:r>
              <a:rPr sz="2400" lang="en-US" dirty="0"/>
              <a:t>)]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2400" lang="en-US" dirty="0">
                <a:sym charset="2" pitchFamily="18" typeface="Symbol"/>
              </a:rPr>
              <a:t></a:t>
            </a:r>
            <a:r>
              <a:rPr sz="2400" lang="en-US" dirty="0"/>
              <a:t>x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i="1" dirty="0"/>
              <a:t>Animal</a:t>
            </a:r>
            <a:r>
              <a:rPr sz="2400" lang="en-US" dirty="0"/>
              <a:t>(</a:t>
            </a:r>
            <a:r>
              <a:rPr sz="2400" lang="en-US" i="1" dirty="0"/>
              <a:t>y</a:t>
            </a:r>
            <a:r>
              <a:rPr sz="2400" lang="en-US" dirty="0"/>
              <a:t>) </a:t>
            </a:r>
            <a:r>
              <a:rPr sz="2400" lang="en-US" dirty="0">
                <a:sym charset="2" pitchFamily="18" typeface="Symbol"/>
              </a:rPr>
              <a:t></a:t>
            </a:r>
            <a:r>
              <a:rPr sz="2400" lang="en-US" dirty="0"/>
              <a:t> </a:t>
            </a:r>
            <a:r>
              <a:rPr sz="2400" lang="en-US" dirty="0">
                <a:sym charset="2" pitchFamily="18" typeface="Symbol"/>
              </a:rPr>
              <a:t>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x,y</a:t>
            </a:r>
            <a:r>
              <a:rPr sz="2400" lang="en-US" dirty="0"/>
              <a:t>)] </a:t>
            </a:r>
            <a:r>
              <a:rPr sz="2400" lang="en-US" dirty="0">
                <a:sym charset="2" pitchFamily="18" typeface="Symbol"/>
              </a:rPr>
              <a:t></a:t>
            </a:r>
            <a:r>
              <a:rPr sz="2400" lang="en-US" dirty="0"/>
              <a:t> [</a:t>
            </a:r>
            <a:r>
              <a:rPr sz="24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2400" lang="en-US" dirty="0"/>
              <a:t>y </a:t>
            </a:r>
            <a:r>
              <a:rPr sz="2400" lang="en-US" i="1" dirty="0"/>
              <a:t>Loves</a:t>
            </a:r>
            <a:r>
              <a:rPr sz="2400" lang="en-US" dirty="0"/>
              <a:t>(</a:t>
            </a:r>
            <a:r>
              <a:rPr lang="en-US" i="1" sz="2400" err="1" dirty="0"/>
              <a:t>y,x</a:t>
            </a:r>
            <a:r>
              <a:rPr sz="2400" lang="en-US" dirty="0"/>
              <a:t>)] 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403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Conversion to CNF contd.</a:t>
            </a:r>
          </a:p>
        </p:txBody>
      </p:sp>
      <p:sp>
        <p:nvSpPr>
          <p:cNvPr name="Rectangle 3" id="44035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 marL="609600" indent="-609600">
              <a:lnSpc>
                <a:spcPct val="80000"/>
              </a:lnSpc>
              <a:buFontTx/>
              <a:buAutoNum startAt="3" type="arabicPeriod"/>
            </a:pPr>
            <a:r>
              <a:rPr sz="2000" lang="en-US" dirty="0">
                <a:solidFill>
                  <a:srgbClr val="C00000"/>
                </a:solidFill>
              </a:rPr>
              <a:t>Standardize variables</a:t>
            </a:r>
            <a:r>
              <a:rPr sz="2000" lang="en-US" dirty="0"/>
              <a:t>: each quantifier should use a different </a:t>
            </a:r>
            <a:r>
              <a:rPr sz="2000" smtClean="0" lang="en-US" dirty="0"/>
              <a:t>one</a:t>
            </a:r>
            <a:endParaRPr sz="2000" lang="en-US" dirty="0"/>
          </a:p>
          <a:p>
            <a:pPr lvl="1" marL="990600" indent="-533400">
              <a:lnSpc>
                <a:spcPct val="80000"/>
              </a:lnSpc>
              <a:buFontTx/>
              <a:buNone/>
            </a:pPr>
            <a:r>
              <a:rPr sz="1800" lang="en-US" dirty="0">
                <a:sym charset="2" pitchFamily="18" typeface="Symbol"/>
              </a:rPr>
              <a:t></a:t>
            </a:r>
            <a:r>
              <a:rPr sz="1800" lang="en-US" dirty="0"/>
              <a:t>x [</a:t>
            </a:r>
            <a:r>
              <a:rPr sz="18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1800" lang="en-US" dirty="0"/>
              <a:t>y </a:t>
            </a:r>
            <a:r>
              <a:rPr sz="1800" lang="en-US" i="1" dirty="0"/>
              <a:t>Animal</a:t>
            </a:r>
            <a:r>
              <a:rPr sz="1800" lang="en-US" dirty="0"/>
              <a:t>(</a:t>
            </a:r>
            <a:r>
              <a:rPr sz="1800" lang="en-US" i="1" dirty="0"/>
              <a:t>y</a:t>
            </a:r>
            <a:r>
              <a:rPr sz="1800" lang="en-US" dirty="0"/>
              <a:t>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</a:t>
            </a:r>
            <a:r>
              <a:rPr sz="1800" lang="en-US" dirty="0">
                <a:sym charset="2" pitchFamily="18" typeface="Symbol"/>
              </a:rPr>
              <a:t>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lang="en-US" i="1" sz="1800" err="1" dirty="0"/>
              <a:t>x,y</a:t>
            </a:r>
            <a:r>
              <a:rPr sz="1800" lang="en-US" dirty="0"/>
              <a:t>)] </a:t>
            </a:r>
            <a:r>
              <a:rPr sz="1800" lang="en-US" dirty="0">
                <a:sym charset="2" pitchFamily="18" typeface="Symbol"/>
              </a:rPr>
              <a:t></a:t>
            </a:r>
            <a:r>
              <a:rPr sz="1800" lang="en-US" dirty="0"/>
              <a:t> [</a:t>
            </a:r>
            <a:r>
              <a:rPr sz="1800" altLang="el-GR" lang="el-GR" dirty="0">
                <a:cs charset="0" typeface="Arial"/>
                <a:sym charset="2" pitchFamily="18" typeface="Symbol"/>
              </a:rPr>
              <a:t></a:t>
            </a:r>
            <a:r>
              <a:rPr sz="1800" lang="en-US" dirty="0"/>
              <a:t>z 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lang="en-US" i="1" sz="1800" err="1" dirty="0"/>
              <a:t>z,x</a:t>
            </a:r>
            <a:r>
              <a:rPr sz="1800" lang="en-US" dirty="0"/>
              <a:t>)]</a:t>
            </a:r>
          </a:p>
          <a:p>
            <a:pPr lvl="4" marL="2209800" indent="-381000">
              <a:lnSpc>
                <a:spcPct val="80000"/>
              </a:lnSpc>
              <a:buFontTx/>
              <a:buNone/>
            </a:pPr>
            <a:r>
              <a:rPr sz="1400" lang="en-US" dirty="0"/>
              <a:t> 
</a:t>
            </a:r>
          </a:p>
          <a:p>
            <a:pPr marL="609600" indent="-609600">
              <a:lnSpc>
                <a:spcPct val="80000"/>
              </a:lnSpc>
              <a:buFontTx/>
              <a:buAutoNum startAt="3" type="arabicPeriod"/>
            </a:pPr>
            <a:r>
              <a:rPr lang="en-US" sz="2000" err="1" dirty="0">
                <a:solidFill>
                  <a:srgbClr val="C00000"/>
                </a:solidFill>
              </a:rPr>
              <a:t>Skolemize</a:t>
            </a:r>
            <a:r>
              <a:rPr sz="2000" lang="en-US" dirty="0"/>
              <a:t>: a more general form of existential instantiation.</a:t>
            </a:r>
          </a:p>
          <a:p>
            <a:pPr lvl="1" marL="990600" indent="-533400">
              <a:lnSpc>
                <a:spcPct val="80000"/>
              </a:lnSpc>
              <a:buFontTx/>
              <a:buNone/>
            </a:pPr>
            <a:r>
              <a:rPr sz="1800" lang="en-US" dirty="0"/>
              <a:t>Each existential variable is replaced by a </a:t>
            </a:r>
            <a:r>
              <a:rPr lang="en-US" sz="1800" err="1" dirty="0">
                <a:solidFill>
                  <a:schemeClr val="accent2"/>
                </a:solidFill>
              </a:rPr>
              <a:t>Skolem</a:t>
            </a:r>
            <a:r>
              <a:rPr sz="1800" lang="en-US" dirty="0">
                <a:solidFill>
                  <a:schemeClr val="accent2"/>
                </a:solidFill>
              </a:rPr>
              <a:t> function</a:t>
            </a:r>
            <a:r>
              <a:rPr sz="1800" lang="en-US" dirty="0"/>
              <a:t> of the enclosing universally quantified variables:
</a:t>
            </a:r>
          </a:p>
          <a:p>
            <a:pPr lvl="1" marL="990600" indent="-533400">
              <a:lnSpc>
                <a:spcPct val="80000"/>
              </a:lnSpc>
              <a:buFontTx/>
              <a:buNone/>
            </a:pPr>
            <a:r>
              <a:rPr sz="1800" lang="en-US" dirty="0"/>
              <a:t> </a:t>
            </a:r>
            <a:r>
              <a:rPr sz="1800" lang="en-US" dirty="0">
                <a:sym charset="2" pitchFamily="18" typeface="Symbol"/>
              </a:rPr>
              <a:t></a:t>
            </a:r>
            <a:r>
              <a:rPr sz="1800" lang="en-US" dirty="0"/>
              <a:t>x [</a:t>
            </a:r>
            <a:r>
              <a:rPr sz="1800" lang="en-US" i="1" dirty="0"/>
              <a:t>Animal</a:t>
            </a:r>
            <a:r>
              <a:rPr sz="1800" lang="en-US" dirty="0"/>
              <a:t>(</a:t>
            </a:r>
            <a:r>
              <a:rPr sz="1800" lang="en-US" i="1" dirty="0"/>
              <a:t>F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</a:t>
            </a:r>
            <a:r>
              <a:rPr sz="1800" lang="en-US" dirty="0">
                <a:sym charset="2" pitchFamily="18" typeface="Symbol"/>
              </a:rPr>
              <a:t>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lang="en-US" i="1" sz="1800" err="1" dirty="0"/>
              <a:t>x,F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))] </a:t>
            </a:r>
            <a:r>
              <a:rPr sz="1800" lang="en-US" dirty="0">
                <a:sym charset="2" pitchFamily="18" typeface="Symbol"/>
              </a:rPr>
              <a:t></a:t>
            </a:r>
            <a:r>
              <a:rPr sz="1800" lang="en-US" dirty="0"/>
              <a:t> 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sz="1800" lang="en-US" i="1" dirty="0"/>
              <a:t>G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),</a:t>
            </a:r>
            <a:r>
              <a:rPr sz="1800" lang="en-US" i="1" dirty="0"/>
              <a:t>x</a:t>
            </a:r>
            <a:r>
              <a:rPr sz="1800" smtClean="0" lang="en-US" dirty="0"/>
              <a:t>)</a:t>
            </a:r>
            <a:endParaRPr sz="1800" lang="en-US" dirty="0"/>
          </a:p>
          <a:p>
            <a:pPr lvl="4" marL="2209800" indent="-381000">
              <a:lnSpc>
                <a:spcPct val="80000"/>
              </a:lnSpc>
            </a:pPr>
            <a:endParaRPr sz="1400" lang="en-US" dirty="0"/>
          </a:p>
          <a:p>
            <a:pPr marL="609600" indent="-609600">
              <a:lnSpc>
                <a:spcPct val="80000"/>
              </a:lnSpc>
              <a:buFontTx/>
              <a:buAutoNum startAt="5" type="arabicPeriod"/>
            </a:pPr>
            <a:r>
              <a:rPr sz="2000" lang="en-US" dirty="0">
                <a:solidFill>
                  <a:srgbClr val="C00000"/>
                </a:solidFill>
              </a:rPr>
              <a:t>Drop universal quantifiers</a:t>
            </a:r>
            <a:r>
              <a:rPr sz="2000" smtClean="0" lang="en-US" dirty="0"/>
              <a:t>:</a:t>
            </a:r>
            <a:endParaRPr sz="2000" lang="en-US" dirty="0"/>
          </a:p>
          <a:p>
            <a:pPr lvl="1" marL="990600" indent="-533400">
              <a:lnSpc>
                <a:spcPct val="80000"/>
              </a:lnSpc>
              <a:buFontTx/>
              <a:buNone/>
            </a:pPr>
            <a:r>
              <a:rPr sz="1800" lang="en-US" dirty="0"/>
              <a:t> [</a:t>
            </a:r>
            <a:r>
              <a:rPr sz="1800" lang="en-US" i="1" dirty="0"/>
              <a:t>Animal</a:t>
            </a:r>
            <a:r>
              <a:rPr sz="1800" lang="en-US" dirty="0"/>
              <a:t>(</a:t>
            </a:r>
            <a:r>
              <a:rPr sz="1800" lang="en-US" i="1" dirty="0"/>
              <a:t>F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</a:t>
            </a:r>
            <a:r>
              <a:rPr sz="1800" lang="en-US" dirty="0">
                <a:sym charset="2" pitchFamily="18" typeface="Symbol"/>
              </a:rPr>
              <a:t>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lang="en-US" i="1" sz="1800" err="1" dirty="0"/>
              <a:t>x,F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))]  </a:t>
            </a:r>
            <a:r>
              <a:rPr sz="1800" lang="en-US" dirty="0">
                <a:sym charset="2" pitchFamily="18" typeface="Symbol"/>
              </a:rPr>
              <a:t></a:t>
            </a:r>
            <a:r>
              <a:rPr sz="1800" lang="en-US" dirty="0"/>
              <a:t> 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sz="1800" lang="en-US" i="1" dirty="0"/>
              <a:t>G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),</a:t>
            </a:r>
            <a:r>
              <a:rPr sz="1800" lang="en-US" i="1" dirty="0"/>
              <a:t>x</a:t>
            </a:r>
            <a:r>
              <a:rPr sz="1800" lang="en-US" dirty="0"/>
              <a:t>)</a:t>
            </a:r>
          </a:p>
          <a:p>
            <a:pPr lvl="4" marL="2209800" indent="-381000">
              <a:lnSpc>
                <a:spcPct val="80000"/>
              </a:lnSpc>
              <a:buFontTx/>
              <a:buNone/>
            </a:pPr>
            <a:r>
              <a:rPr sz="1400" lang="en-US" dirty="0"/>
              <a:t>
</a:t>
            </a:r>
          </a:p>
          <a:p>
            <a:pPr marL="609600" indent="-609600">
              <a:lnSpc>
                <a:spcPct val="80000"/>
              </a:lnSpc>
              <a:buFontTx/>
              <a:buAutoNum startAt="6" type="arabicPeriod"/>
            </a:pPr>
            <a:r>
              <a:rPr sz="2000" lang="en-US" dirty="0">
                <a:solidFill>
                  <a:srgbClr val="C00000"/>
                </a:solidFill>
              </a:rPr>
              <a:t>Distribute</a:t>
            </a:r>
            <a:r>
              <a:rPr sz="2000" lang="en-US" dirty="0"/>
              <a:t> </a:t>
            </a:r>
            <a:r>
              <a:rPr sz="2000" lang="en-US" dirty="0">
                <a:sym charset="2" pitchFamily="18" typeface="Symbol"/>
              </a:rPr>
              <a:t></a:t>
            </a:r>
            <a:r>
              <a:rPr sz="2000" lang="en-US" dirty="0"/>
              <a:t> over </a:t>
            </a:r>
            <a:r>
              <a:rPr sz="2000" lang="en-US" dirty="0">
                <a:sym charset="2" pitchFamily="18" typeface="Symbol"/>
              </a:rPr>
              <a:t></a:t>
            </a:r>
            <a:r>
              <a:rPr sz="2000" lang="en-US" dirty="0"/>
              <a:t> </a:t>
            </a:r>
            <a:r>
              <a:rPr sz="2000" smtClean="0" lang="en-US" dirty="0"/>
              <a:t>:</a:t>
            </a:r>
            <a:endParaRPr sz="2000" lang="en-US" dirty="0"/>
          </a:p>
          <a:p>
            <a:pPr lvl="1" marL="990600" indent="-533400">
              <a:lnSpc>
                <a:spcPct val="80000"/>
              </a:lnSpc>
              <a:buFontTx/>
              <a:buNone/>
            </a:pPr>
            <a:r>
              <a:rPr sz="1800" lang="en-US" dirty="0"/>
              <a:t> [</a:t>
            </a:r>
            <a:r>
              <a:rPr sz="1800" lang="en-US" i="1" dirty="0"/>
              <a:t>Animal</a:t>
            </a:r>
            <a:r>
              <a:rPr sz="1800" lang="en-US" dirty="0"/>
              <a:t>(</a:t>
            </a:r>
            <a:r>
              <a:rPr sz="1800" lang="en-US" i="1" dirty="0"/>
              <a:t>F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)) </a:t>
            </a:r>
            <a:r>
              <a:rPr sz="1800" lang="en-US" dirty="0">
                <a:sym charset="2" pitchFamily="18" typeface="Symbol"/>
              </a:rPr>
              <a:t></a:t>
            </a:r>
            <a:r>
              <a:rPr sz="1800" lang="en-US" dirty="0"/>
              <a:t> 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sz="1800" lang="en-US" i="1" dirty="0"/>
              <a:t>G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),</a:t>
            </a:r>
            <a:r>
              <a:rPr sz="1800" lang="en-US" i="1" dirty="0"/>
              <a:t>x</a:t>
            </a:r>
            <a:r>
              <a:rPr sz="1800" lang="en-US" dirty="0"/>
              <a:t>)]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[</a:t>
            </a:r>
            <a:r>
              <a:rPr sz="1800" lang="en-US" dirty="0">
                <a:sym charset="2" pitchFamily="18" typeface="Symbol"/>
              </a:rPr>
              <a:t>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lang="en-US" i="1" sz="1800" err="1" dirty="0"/>
              <a:t>x,F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)) </a:t>
            </a:r>
            <a:r>
              <a:rPr sz="1800" lang="en-US" dirty="0">
                <a:sym charset="2" pitchFamily="18" typeface="Symbol"/>
              </a:rPr>
              <a:t></a:t>
            </a:r>
            <a:r>
              <a:rPr sz="1800" lang="en-US" dirty="0"/>
              <a:t> </a:t>
            </a:r>
            <a:r>
              <a:rPr sz="1800" lang="en-US" i="1" dirty="0"/>
              <a:t>Loves</a:t>
            </a:r>
            <a:r>
              <a:rPr sz="1800" lang="en-US" dirty="0"/>
              <a:t>(</a:t>
            </a:r>
            <a:r>
              <a:rPr sz="1800" lang="en-US" i="1" dirty="0"/>
              <a:t>G</a:t>
            </a:r>
            <a:r>
              <a:rPr sz="1800" lang="en-US" dirty="0"/>
              <a:t>(</a:t>
            </a:r>
            <a:r>
              <a:rPr sz="1800" lang="en-US" i="1" dirty="0"/>
              <a:t>x</a:t>
            </a:r>
            <a:r>
              <a:rPr sz="1800" lang="en-US" dirty="0"/>
              <a:t>),</a:t>
            </a:r>
            <a:r>
              <a:rPr sz="1800" lang="en-US" i="1" dirty="0"/>
              <a:t>x</a:t>
            </a:r>
            <a:r>
              <a:rPr sz="1800" lang="en-US" dirty="0"/>
              <a:t>)]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4505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sz="4000" lang="en-US"/>
              <a:t>Resolution proof: definite clauses</a:t>
            </a:r>
          </a:p>
        </p:txBody>
      </p:sp>
      <p:pic>
        <p:nvPicPr>
          <p:cNvPr name="Picture 4" id="45060" descr="crime-resolution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1681162" x="762000"/>
            <a:ext cy="4719638" cx="78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 dirty="0"/>
              <a:t>Required Reading</a:t>
            </a:r>
            <a:endParaRPr lang="en-US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sz="2800" smtClean="0" lang="en-US" dirty="0">
                <a:ea charset="-128" pitchFamily="34" typeface="ＭＳ Ｐゴシック"/>
              </a:rPr>
              <a:t>Stuart </a:t>
            </a:r>
            <a:r>
              <a:rPr sz="2800" lang="en-US" dirty="0">
                <a:ea charset="-128" pitchFamily="34" typeface="ＭＳ Ｐゴシック"/>
              </a:rPr>
              <a:t>Russell and Peter </a:t>
            </a:r>
            <a:r>
              <a:rPr lang="en-US" sz="2800" err="1" dirty="0">
                <a:ea charset="-128" pitchFamily="34" typeface="ＭＳ Ｐゴシック"/>
              </a:rPr>
              <a:t>Norvig</a:t>
            </a:r>
            <a:r>
              <a:rPr sz="2800" lang="en-US" dirty="0">
                <a:ea charset="-128" pitchFamily="34" typeface="ＭＳ Ｐゴシック"/>
              </a:rPr>
              <a:t>. </a:t>
            </a:r>
            <a:r>
              <a:rPr sz="2800" lang="en-US" i="1" dirty="0">
                <a:ea charset="-128" pitchFamily="34" typeface="ＭＳ Ｐゴシック"/>
              </a:rPr>
              <a:t>Artificial Intelligence: A Modern Approach</a:t>
            </a:r>
            <a:r>
              <a:rPr sz="2800" lang="en-US" dirty="0">
                <a:ea charset="-128" pitchFamily="34" typeface="ＭＳ Ｐゴシック"/>
              </a:rPr>
              <a:t>. Prentice Hall, 3rd Edition, 2010</a:t>
            </a:r>
          </a:p>
          <a:p>
            <a:pPr lvl="1"/>
            <a:r>
              <a:rPr sz="2400" smtClean="0" lang="en-US" dirty="0">
                <a:ea charset="-128" pitchFamily="34" typeface="ＭＳ Ｐゴシック"/>
              </a:rPr>
              <a:t>Chapter 9</a:t>
            </a:r>
          </a:p>
          <a:p>
            <a:pPr lvl="1"/>
            <a:r>
              <a:rPr sz="2400" smtClean="0" lang="en-US" dirty="0">
                <a:ea charset="-128" pitchFamily="34" typeface="ＭＳ Ｐゴシック"/>
              </a:rPr>
              <a:t>Optional parts:</a:t>
            </a:r>
          </a:p>
          <a:p>
            <a:pPr lvl="2"/>
            <a:r>
              <a:rPr sz="2000" lang="en-US" dirty="0">
                <a:ea charset="-128" pitchFamily="34" typeface="ＭＳ Ｐゴシック"/>
              </a:rPr>
              <a:t>S</a:t>
            </a:r>
            <a:r>
              <a:rPr sz="2000" smtClean="0" lang="en-US" dirty="0">
                <a:ea charset="-128" pitchFamily="34" typeface="ＭＳ Ｐゴシック"/>
              </a:rPr>
              <a:t>ection 9.2.3</a:t>
            </a:r>
          </a:p>
          <a:p>
            <a:pPr lvl="2"/>
            <a:r>
              <a:rPr sz="2000" smtClean="0" lang="en-US" dirty="0">
                <a:ea charset="-128" pitchFamily="34" typeface="ＭＳ Ｐゴシック"/>
              </a:rPr>
              <a:t>Sections 9.4.3-9.4.6</a:t>
            </a:r>
          </a:p>
          <a:p>
            <a:pPr lvl="2"/>
            <a:r>
              <a:rPr sz="2000" smtClean="0" lang="en-US" dirty="0">
                <a:ea charset="-128" pitchFamily="34" typeface="ＭＳ Ｐゴシック"/>
              </a:rPr>
              <a:t>Sections 9.5.4-9.5.6</a:t>
            </a:r>
            <a:endParaRPr sz="2000" lang="en-US" dirty="0">
              <a:ea charset="-128" pitchFamily="34" typeface="ＭＳ Ｐゴシック"/>
            </a:endParaRPr>
          </a:p>
          <a:p>
            <a:pPr lvl="2"/>
            <a:endParaRPr sz="2000" smtClean="0" lang="en-US" dirty="0">
              <a:ea charset="-128" pitchFamily="34" typeface="ＭＳ Ｐゴシック"/>
            </a:endParaRPr>
          </a:p>
          <a:p>
            <a:pPr lvl="2"/>
            <a:endParaRPr sz="2000" smtClean="0" lang="en-US" dirty="0">
              <a:ea charset="-128" pitchFamily="34" typeface="ＭＳ Ｐゴシック"/>
            </a:endParaRPr>
          </a:p>
          <a:p>
            <a:endParaRPr sz="2800" lang="en-US" dirty="0">
              <a:ea charset="-128" pitchFamily="34" typeface="ＭＳ Ｐゴシック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42821"/>
      </p:ext>
    </p:extLst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717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Reduction to propositional inference</a:t>
            </a:r>
          </a:p>
        </p:txBody>
      </p:sp>
      <p:sp>
        <p:nvSpPr>
          <p:cNvPr name="Rectangle 3" id="7171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  <a:buFontTx/>
              <a:buNone/>
            </a:pPr>
            <a:r>
              <a:rPr sz="1800" lang="en-US" dirty="0"/>
              <a:t>Suppose the KB contains just the following: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>
                <a:sym charset="2" pitchFamily="18" typeface="Symbol"/>
              </a:rPr>
              <a:t></a:t>
            </a:r>
            <a:r>
              <a:rPr sz="1600" lang="en-US" dirty="0"/>
              <a:t>x King(x) </a:t>
            </a:r>
            <a:r>
              <a:rPr sz="1600" lang="en-US" dirty="0">
                <a:sym charset="2" pitchFamily="18" typeface="Symbol"/>
              </a:rPr>
              <a:t></a:t>
            </a:r>
            <a:r>
              <a:rPr sz="1600" lang="en-US" dirty="0"/>
              <a:t> Greedy(x) </a:t>
            </a:r>
            <a:r>
              <a:rPr sz="1600" lang="en-US" dirty="0">
                <a:sym charset="2" pitchFamily="18" typeface="Symbol"/>
              </a:rPr>
              <a:t></a:t>
            </a:r>
            <a:r>
              <a:rPr sz="1600" lang="en-US" dirty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Brother(</a:t>
            </a:r>
            <a:r>
              <a:rPr lang="en-US" sz="1600" err="1" dirty="0"/>
              <a:t>Richard,John</a:t>
            </a:r>
            <a:r>
              <a:rPr sz="1600" lang="en-US" dirty="0"/>
              <a:t>)</a:t>
            </a:r>
            <a:r>
              <a:rPr sz="1400" lang="en-US" dirty="0"/>
              <a:t>
</a:t>
            </a:r>
            <a:endParaRPr sz="1600" lang="en-US" dirty="0"/>
          </a:p>
          <a:p>
            <a:pPr>
              <a:lnSpc>
                <a:spcPct val="80000"/>
              </a:lnSpc>
            </a:pPr>
            <a:r>
              <a:rPr sz="1800" lang="en-US" dirty="0"/>
              <a:t>Instantiating the universal sentence in </a:t>
            </a:r>
            <a:r>
              <a:rPr sz="1800" lang="en-US" dirty="0">
                <a:solidFill>
                  <a:srgbClr val="FF0000"/>
                </a:solidFill>
              </a:rPr>
              <a:t>all possible</a:t>
            </a:r>
            <a:r>
              <a:rPr sz="1800" lang="en-US" dirty="0"/>
              <a:t> ways, we have: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King(John) </a:t>
            </a:r>
            <a:r>
              <a:rPr sz="1600" lang="en-US" dirty="0">
                <a:sym charset="2" pitchFamily="18" typeface="Symbol"/>
              </a:rPr>
              <a:t></a:t>
            </a:r>
            <a:r>
              <a:rPr sz="1600" lang="en-US" dirty="0"/>
              <a:t> Greedy(John) </a:t>
            </a:r>
            <a:r>
              <a:rPr sz="1600" lang="en-US" dirty="0">
                <a:sym charset="2" pitchFamily="18" typeface="Symbol"/>
              </a:rPr>
              <a:t></a:t>
            </a:r>
            <a:r>
              <a:rPr sz="1600" lang="en-US" dirty="0"/>
              <a:t> Evil(John)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King(Richard) </a:t>
            </a:r>
            <a:r>
              <a:rPr sz="1600" lang="en-US" dirty="0">
                <a:sym charset="2" pitchFamily="18" typeface="Symbol"/>
              </a:rPr>
              <a:t></a:t>
            </a:r>
            <a:r>
              <a:rPr sz="1600" lang="en-US" dirty="0"/>
              <a:t> Greedy(Richard) </a:t>
            </a:r>
            <a:r>
              <a:rPr sz="1600" lang="en-US" dirty="0">
                <a:sym charset="2" pitchFamily="18" typeface="Symbol"/>
              </a:rPr>
              <a:t></a:t>
            </a:r>
            <a:r>
              <a:rPr sz="1600" lang="en-US" dirty="0"/>
              <a:t> Evil(Richard)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600" lang="en-US" dirty="0"/>
              <a:t>Brother(</a:t>
            </a:r>
            <a:r>
              <a:rPr lang="en-US" sz="1600" err="1" dirty="0"/>
              <a:t>Richard,John</a:t>
            </a:r>
            <a:r>
              <a:rPr sz="1600" lang="en-US" dirty="0"/>
              <a:t>)
</a:t>
            </a:r>
          </a:p>
          <a:p>
            <a:pPr lvl="1">
              <a:lnSpc>
                <a:spcPct val="80000"/>
              </a:lnSpc>
              <a:buFontTx/>
              <a:buNone/>
            </a:pPr>
            <a:endParaRPr sz="1600" lang="en-US" dirty="0"/>
          </a:p>
          <a:p>
            <a:pPr>
              <a:lnSpc>
                <a:spcPct val="80000"/>
              </a:lnSpc>
            </a:pPr>
            <a:r>
              <a:rPr sz="1800" lang="en-US" dirty="0"/>
              <a:t>The new KB is </a:t>
            </a:r>
            <a:r>
              <a:rPr smtClean="0" lang="en-US" sz="1800" err="1" dirty="0">
                <a:solidFill>
                  <a:schemeClr val="accent2"/>
                </a:solidFill>
              </a:rPr>
              <a:t>propositionalized</a:t>
            </a:r>
            <a:r>
              <a:rPr sz="1600" lang="en-US" dirty="0"/>
              <a:t>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sz="1800" lang="en-US" dirty="0"/>
              <a:t>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819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Reduction contd.</a:t>
            </a:r>
          </a:p>
        </p:txBody>
      </p:sp>
      <p:sp>
        <p:nvSpPr>
          <p:cNvPr name="Rectangle 3" id="8195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400" lang="en-US" dirty="0"/>
              <a:t>Every FOL KB can be </a:t>
            </a:r>
            <a:r>
              <a:rPr lang="en-US" sz="2400" err="1" dirty="0"/>
              <a:t>propositionalized</a:t>
            </a:r>
            <a:r>
              <a:rPr sz="2400" lang="en-US" dirty="0"/>
              <a:t> so as to preserve </a:t>
            </a:r>
            <a:r>
              <a:rPr sz="2400" smtClean="0" lang="en-US" dirty="0"/>
              <a:t>entailment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sz="2400" lang="en-US" dirty="0"/>
              <a:t>(A ground sentence is entailed by new KB </a:t>
            </a:r>
            <a:r>
              <a:rPr lang="en-US" sz="2400" err="1" dirty="0"/>
              <a:t>iff</a:t>
            </a:r>
            <a:r>
              <a:rPr sz="2400" lang="en-US" dirty="0"/>
              <a:t> entailed by original KB</a:t>
            </a:r>
            <a:r>
              <a:rPr sz="2400" smtClean="0" lang="en-US" dirty="0"/>
              <a:t>)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sz="2400" lang="en-US" dirty="0"/>
              <a:t>Idea: </a:t>
            </a:r>
            <a:r>
              <a:rPr lang="en-US" sz="2400" err="1" dirty="0"/>
              <a:t>propositionalize</a:t>
            </a:r>
            <a:r>
              <a:rPr sz="2400" lang="en-US" dirty="0"/>
              <a:t> KB and query, apply resolution, return </a:t>
            </a:r>
            <a:r>
              <a:rPr sz="2400" smtClean="0" lang="en-US" dirty="0"/>
              <a:t>result</a:t>
            </a:r>
            <a:endParaRPr sz="2400" lang="en-US" dirty="0"/>
          </a:p>
          <a:p>
            <a:pPr lvl="4"/>
            <a:endParaRPr sz="1600" lang="en-US" dirty="0"/>
          </a:p>
          <a:p>
            <a:r>
              <a:rPr sz="2400" lang="en-US" dirty="0"/>
              <a:t>Problem: with function symbols, there are infinitely many ground terms,</a:t>
            </a:r>
          </a:p>
          <a:p>
            <a:pPr lvl="1"/>
            <a:r>
              <a:rPr sz="2000" lang="en-US" dirty="0"/>
              <a:t>e.g., </a:t>
            </a:r>
            <a:r>
              <a:rPr sz="2000" lang="en-US" i="1" dirty="0"/>
              <a:t>Father</a:t>
            </a:r>
            <a:r>
              <a:rPr sz="2000" lang="en-US" dirty="0"/>
              <a:t>(</a:t>
            </a:r>
            <a:r>
              <a:rPr sz="2000" lang="en-US" i="1" dirty="0"/>
              <a:t>Father</a:t>
            </a:r>
            <a:r>
              <a:rPr sz="2000" lang="en-US" dirty="0"/>
              <a:t>(</a:t>
            </a:r>
            <a:r>
              <a:rPr sz="2000" lang="en-US" i="1" dirty="0"/>
              <a:t>Father</a:t>
            </a:r>
            <a:r>
              <a:rPr sz="2000" lang="en-US" dirty="0"/>
              <a:t>(</a:t>
            </a:r>
            <a:r>
              <a:rPr sz="2000" lang="en-US" i="1" dirty="0"/>
              <a:t>John</a:t>
            </a:r>
            <a:r>
              <a:rPr sz="2000" smtClean="0" lang="en-US" dirty="0"/>
              <a:t>)))</a:t>
            </a:r>
            <a:endParaRPr sz="20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9218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Reduction contd.</a:t>
            </a:r>
          </a:p>
        </p:txBody>
      </p:sp>
      <p:sp>
        <p:nvSpPr>
          <p:cNvPr name="Rectangle 3" id="9219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  <a:buFontTx/>
              <a:buNone/>
            </a:pPr>
            <a:r>
              <a:rPr sz="2000" lang="en-US" dirty="0" b="1"/>
              <a:t>Theorem</a:t>
            </a:r>
            <a:r>
              <a:rPr sz="2000" lang="en-US" dirty="0"/>
              <a:t>: </a:t>
            </a:r>
            <a:r>
              <a:rPr lang="en-US" sz="2000" err="1" dirty="0"/>
              <a:t>Herbrand</a:t>
            </a:r>
            <a:r>
              <a:rPr sz="2000" lang="en-US" dirty="0"/>
              <a:t> (1930). If a sentence 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>
                <a:cs charset="0" typeface="Arial"/>
              </a:rPr>
              <a:t> </a:t>
            </a:r>
            <a:r>
              <a:rPr sz="2000" lang="en-US" dirty="0"/>
              <a:t>is entailed by an FOL KB, it is entailed by a </a:t>
            </a:r>
            <a:r>
              <a:rPr sz="2000" lang="en-US" dirty="0">
                <a:solidFill>
                  <a:srgbClr val="FF0000"/>
                </a:solidFill>
              </a:rPr>
              <a:t>finite </a:t>
            </a:r>
            <a:r>
              <a:rPr sz="2000" lang="en-US" dirty="0"/>
              <a:t>subset of the </a:t>
            </a:r>
            <a:r>
              <a:rPr lang="en-US" sz="2000" err="1" dirty="0"/>
              <a:t>propositionalized</a:t>
            </a:r>
            <a:r>
              <a:rPr sz="2000" lang="en-US" dirty="0"/>
              <a:t> KB
</a:t>
            </a:r>
          </a:p>
          <a:p>
            <a:pPr>
              <a:lnSpc>
                <a:spcPct val="80000"/>
              </a:lnSpc>
            </a:pPr>
            <a:endParaRPr sz="200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Idea: For </a:t>
            </a:r>
            <a:r>
              <a:rPr sz="2000" lang="en-US" i="1" dirty="0"/>
              <a:t>n</a:t>
            </a:r>
            <a:r>
              <a:rPr sz="2000" lang="en-US" dirty="0"/>
              <a:t> = 0 to </a:t>
            </a:r>
            <a:r>
              <a:rPr sz="2000" lang="en-US" dirty="0">
                <a:cs charset="0" typeface="Arial"/>
              </a:rPr>
              <a:t>∞</a:t>
            </a:r>
            <a:r>
              <a:rPr sz="2000" lang="en-US" dirty="0"/>
              <a:t> 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dirty="0"/>
              <a:t>    create a propositional KB by instantiating with </a:t>
            </a:r>
            <a:r>
              <a:rPr sz="1800" smtClean="0" lang="en-US" dirty="0"/>
              <a:t>depth-n </a:t>
            </a:r>
            <a:r>
              <a:rPr sz="1800" lang="en-US" dirty="0"/>
              <a:t>terms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dirty="0"/>
              <a:t>    see if </a:t>
            </a:r>
            <a:r>
              <a:rPr sz="1800" altLang="el-GR" lang="el-GR" dirty="0">
                <a:cs charset="0" typeface="Arial"/>
              </a:rPr>
              <a:t>α</a:t>
            </a:r>
            <a:r>
              <a:rPr sz="1800" lang="en-US" dirty="0"/>
              <a:t> is entailed by this KB
</a:t>
            </a:r>
          </a:p>
          <a:p>
            <a:pPr>
              <a:lnSpc>
                <a:spcPct val="80000"/>
              </a:lnSpc>
              <a:buFontTx/>
              <a:buNone/>
            </a:pPr>
            <a:endParaRPr sz="200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/>
              <a:t>Problem: works if 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 is entailed, loops if 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 is not entailed
</a:t>
            </a:r>
          </a:p>
          <a:p>
            <a:pPr>
              <a:lnSpc>
                <a:spcPct val="80000"/>
              </a:lnSpc>
              <a:buFontTx/>
              <a:buNone/>
            </a:pPr>
            <a:endParaRPr sz="2000"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sz="2000" lang="en-US" dirty="0" b="1"/>
              <a:t>Theorem</a:t>
            </a:r>
            <a:r>
              <a:rPr sz="2000" lang="en-US" dirty="0"/>
              <a:t>: Turing (1936), Church (1936) Entailment for FOL is
 </a:t>
            </a:r>
            <a:r>
              <a:rPr lang="en-US" sz="2000" err="1" dirty="0">
                <a:solidFill>
                  <a:schemeClr val="accent2"/>
                </a:solidFill>
              </a:rPr>
              <a:t>semidecidable</a:t>
            </a:r>
            <a:r>
              <a:rPr sz="2000" lang="en-US" dirty="0"/>
              <a:t> (algorithms exist that say yes to every entailed sentence, but no algorithm exists that also says no to every </a:t>
            </a:r>
            <a:r>
              <a:rPr lang="en-US" sz="2000" err="1" dirty="0"/>
              <a:t>nonentailed</a:t>
            </a:r>
            <a:r>
              <a:rPr sz="2000" lang="en-US" dirty="0"/>
              <a:t> sentence.)
</a:t>
            </a:r>
          </a:p>
        </p:txBody>
      </p:sp>
      <p:pic>
        <p:nvPicPr>
          <p:cNvPr name="Picture 2" id="1026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2041394" x="7782732"/>
            <a:ext cy="1540006" cx="126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name="Rectangle 3" id="4"/>
          <p:cNvSpPr/>
          <p:nvPr/>
        </p:nvSpPr>
        <p:spPr>
          <a:xfrm>
            <a:off y="3594027" x="7707388"/>
            <a:ext cy="461665" cx="143661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sz="1200" lang="en-US" dirty="0"/>
              <a:t>Jacques </a:t>
            </a:r>
            <a:r>
              <a:rPr smtClean="0" lang="en-US" sz="1200" err="1" dirty="0"/>
              <a:t>Herbrand</a:t>
            </a:r>
            <a:endParaRPr sz="1200" smtClean="0" lang="en-US" dirty="0"/>
          </a:p>
          <a:p>
            <a:r>
              <a:rPr sz="1200" smtClean="0" lang="en-US" dirty="0"/>
              <a:t>(1908-1931)</a:t>
            </a:r>
            <a:endParaRPr sz="1200" lang="en-US" dirty="0"/>
          </a:p>
        </p:txBody>
      </p:sp>
      <p:pic>
        <p:nvPicPr>
          <p:cNvPr name="Picture 3" id="1027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4419600" x="7818944"/>
            <a:ext cy="1490662" cx="119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name="Rectangle 8" id="9"/>
          <p:cNvSpPr/>
          <p:nvPr/>
        </p:nvSpPr>
        <p:spPr>
          <a:xfrm>
            <a:off y="5943600" x="7820973"/>
            <a:ext cy="461665" cx="1018227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sz="1200" smtClean="0" lang="en-US" dirty="0"/>
              <a:t>Alan Turing</a:t>
            </a:r>
          </a:p>
          <a:p>
            <a:r>
              <a:rPr sz="1200" smtClean="0" lang="en-US" dirty="0"/>
              <a:t>(1912-1954)</a:t>
            </a:r>
            <a:endParaRPr sz="12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024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sz="4000" lang="en-US"/>
              <a:t>Problems with</a:t>
            </a:r>
            <a:r>
              <a:rPr lang="en-US"/>
              <a:t> </a:t>
            </a:r>
            <a:r>
              <a:rPr sz="4000" lang="en-US"/>
              <a:t>propositionalization</a:t>
            </a:r>
          </a:p>
        </p:txBody>
      </p:sp>
      <p:sp>
        <p:nvSpPr>
          <p:cNvPr name="Rectangle 3" id="10243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80000"/>
              </a:lnSpc>
            </a:pPr>
            <a:r>
              <a:rPr lang="en-US" sz="2000" err="1" dirty="0"/>
              <a:t>Propositionalization</a:t>
            </a:r>
            <a:r>
              <a:rPr sz="2000" lang="en-US" dirty="0"/>
              <a:t> seems to generate lots of irrelevant sentences.</a:t>
            </a:r>
          </a:p>
          <a:p>
            <a:pPr>
              <a:lnSpc>
                <a:spcPct val="80000"/>
              </a:lnSpc>
            </a:pPr>
            <a:endParaRPr sz="2000" lang="en-US" dirty="0"/>
          </a:p>
          <a:p>
            <a:pPr>
              <a:lnSpc>
                <a:spcPct val="80000"/>
              </a:lnSpc>
            </a:pPr>
            <a:r>
              <a:rPr sz="2000" lang="en-US" dirty="0"/>
              <a:t>E.g., from</a:t>
            </a:r>
            <a:r>
              <a:rPr sz="2000" smtClean="0" lang="en-US" dirty="0"/>
              <a:t>:</a:t>
            </a:r>
            <a:endParaRPr sz="2000"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dirty="0">
                <a:sym charset="2" pitchFamily="18" typeface="Symbol"/>
              </a:rPr>
              <a:t></a:t>
            </a:r>
            <a:r>
              <a:rPr sz="1800" lang="en-US" dirty="0"/>
              <a:t>x King(x) </a:t>
            </a:r>
            <a:r>
              <a:rPr sz="1800" lang="en-US" dirty="0">
                <a:sym charset="2" pitchFamily="18" typeface="Symbol"/>
              </a:rPr>
              <a:t></a:t>
            </a:r>
            <a:r>
              <a:rPr sz="1800" lang="en-US" dirty="0"/>
              <a:t> Greedy(x) </a:t>
            </a:r>
            <a:r>
              <a:rPr sz="1800" lang="en-US" dirty="0">
                <a:sym charset="2" pitchFamily="18" typeface="Symbol"/>
              </a:rPr>
              <a:t></a:t>
            </a:r>
            <a:r>
              <a:rPr sz="1800" lang="en-US" dirty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dirty="0">
                <a:sym charset="2" pitchFamily="18" typeface="Symbol"/>
              </a:rPr>
              <a:t></a:t>
            </a:r>
            <a:r>
              <a:rPr sz="1800" lang="en-US" dirty="0"/>
              <a:t>y Greedy(y)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sz="1800" lang="en-US" dirty="0"/>
              <a:t>Brother(</a:t>
            </a:r>
            <a:r>
              <a:rPr lang="en-US" sz="1800" err="1" dirty="0"/>
              <a:t>Richard,John</a:t>
            </a:r>
            <a:r>
              <a:rPr sz="1800" lang="en-US" dirty="0"/>
              <a:t>)
</a:t>
            </a:r>
            <a:endParaRPr sz="2000" lang="en-US" dirty="0"/>
          </a:p>
          <a:p>
            <a:pPr>
              <a:lnSpc>
                <a:spcPct val="80000"/>
              </a:lnSpc>
            </a:pPr>
            <a:r>
              <a:rPr sz="2000" lang="en-US" dirty="0"/>
              <a:t>it seems obvious that </a:t>
            </a:r>
            <a:r>
              <a:rPr sz="2000" lang="en-US" i="1" dirty="0"/>
              <a:t>Evil</a:t>
            </a:r>
            <a:r>
              <a:rPr sz="2000" lang="en-US" dirty="0"/>
              <a:t>(</a:t>
            </a:r>
            <a:r>
              <a:rPr sz="2000" lang="en-US" i="1" dirty="0"/>
              <a:t>John</a:t>
            </a:r>
            <a:r>
              <a:rPr sz="2000" lang="en-US" dirty="0"/>
              <a:t>), but </a:t>
            </a:r>
            <a:r>
              <a:rPr lang="en-US" sz="2000" err="1" dirty="0"/>
              <a:t>propositionalization</a:t>
            </a:r>
            <a:r>
              <a:rPr sz="2000" lang="en-US" dirty="0"/>
              <a:t> produces lots of facts such as </a:t>
            </a:r>
            <a:r>
              <a:rPr sz="2000" lang="en-US" i="1" dirty="0"/>
              <a:t>Greedy</a:t>
            </a:r>
            <a:r>
              <a:rPr sz="2000" lang="en-US" dirty="0"/>
              <a:t>(</a:t>
            </a:r>
            <a:r>
              <a:rPr sz="2000" lang="en-US" i="1" dirty="0"/>
              <a:t>Richard</a:t>
            </a:r>
            <a:r>
              <a:rPr sz="2000" lang="en-US" dirty="0"/>
              <a:t>) that are </a:t>
            </a:r>
            <a:r>
              <a:rPr sz="2000" smtClean="0" lang="en-US" dirty="0"/>
              <a:t>irrelevant</a:t>
            </a:r>
            <a:endParaRPr sz="2000" lang="en-US" dirty="0"/>
          </a:p>
          <a:p>
            <a:pPr>
              <a:lnSpc>
                <a:spcPct val="80000"/>
              </a:lnSpc>
            </a:pPr>
            <a:endParaRPr sz="2000" lang="en-US" dirty="0"/>
          </a:p>
          <a:p>
            <a:pPr>
              <a:lnSpc>
                <a:spcPct val="80000"/>
              </a:lnSpc>
            </a:pPr>
            <a:r>
              <a:rPr sz="2000" lang="en-US" dirty="0"/>
              <a:t>With </a:t>
            </a:r>
            <a:r>
              <a:rPr sz="2000" lang="en-US" i="1" dirty="0"/>
              <a:t>p k</a:t>
            </a:r>
            <a:r>
              <a:rPr sz="2000" lang="en-US" dirty="0"/>
              <a:t>-</a:t>
            </a:r>
            <a:r>
              <a:rPr lang="en-US" sz="2000" err="1" dirty="0"/>
              <a:t>ary</a:t>
            </a:r>
            <a:r>
              <a:rPr sz="2000" lang="en-US" dirty="0"/>
              <a:t> predicates and </a:t>
            </a:r>
            <a:r>
              <a:rPr sz="2000" lang="en-US" i="1" dirty="0"/>
              <a:t>n</a:t>
            </a:r>
            <a:r>
              <a:rPr sz="2000" lang="en-US" dirty="0"/>
              <a:t> constants, there are </a:t>
            </a:r>
            <a:r>
              <a:rPr lang="en-US" i="1" sz="2000" err="1" dirty="0"/>
              <a:t>p</a:t>
            </a:r>
            <a:r>
              <a:rPr lang="en-US" i="1" sz="2000" err="1" dirty="0">
                <a:cs charset="0" typeface="Arial"/>
              </a:rPr>
              <a:t>·</a:t>
            </a:r>
            <a:r>
              <a:rPr lang="en-US" i="1" sz="2000" err="1" dirty="0"/>
              <a:t>n</a:t>
            </a:r>
            <a:r>
              <a:rPr lang="en-US" i="1" sz="2000" err="1" dirty="0" baseline="30000"/>
              <a:t>k</a:t>
            </a:r>
            <a:r>
              <a:rPr sz="2000" lang="en-US" dirty="0"/>
              <a:t> instantiations</a:t>
            </a:r>
            <a:r>
              <a:rPr sz="2000" smtClean="0" lang="en-US" dirty="0"/>
              <a:t>.</a:t>
            </a:r>
            <a:endParaRPr sz="200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2" id="1536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Unification</a:t>
            </a:r>
          </a:p>
        </p:txBody>
      </p:sp>
      <p:sp>
        <p:nvSpPr>
          <p:cNvPr name="Rectangle 3" id="15363"/>
          <p:cNvSpPr>
            <a:spLocks noChangeArrowheads="1"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sz="2000" lang="en-US" dirty="0"/>
              <a:t>We can get the inference immediately if we can find a substitution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such that </a:t>
            </a:r>
            <a:r>
              <a:rPr sz="2000" lang="en-US" i="1" dirty="0"/>
              <a:t>King(x) </a:t>
            </a:r>
            <a:r>
              <a:rPr sz="2000" lang="en-US" dirty="0"/>
              <a:t>and </a:t>
            </a:r>
            <a:r>
              <a:rPr sz="2000" lang="en-US" i="1" dirty="0"/>
              <a:t>Greedy(x) </a:t>
            </a:r>
            <a:r>
              <a:rPr sz="2000" lang="en-US" dirty="0"/>
              <a:t>match </a:t>
            </a:r>
            <a:r>
              <a:rPr sz="2000" lang="en-US" i="1" dirty="0"/>
              <a:t>King(John)</a:t>
            </a:r>
            <a:r>
              <a:rPr sz="2000" lang="en-US" dirty="0"/>
              <a:t> and </a:t>
            </a:r>
            <a:r>
              <a:rPr sz="2000" lang="en-US" i="1" dirty="0"/>
              <a:t>Greedy(y</a:t>
            </a:r>
            <a:r>
              <a:rPr sz="2000" lang="en-US" smtClean="0" i="1" dirty="0"/>
              <a:t>)</a:t>
            </a:r>
            <a:endParaRPr sz="2000" lang="en-US" dirty="0"/>
          </a:p>
          <a:p>
            <a:pPr lvl="4"/>
            <a:endParaRPr sz="1400" lang="en-US" dirty="0">
              <a:cs charset="0" typeface="Arial"/>
            </a:endParaRPr>
          </a:p>
          <a:p>
            <a:pPr>
              <a:buFontTx/>
              <a:buNone/>
            </a:pPr>
            <a:r>
              <a:rPr sz="2000" smtClean="0" lang="en-US" dirty="0">
                <a:cs charset="0" typeface="Arial"/>
              </a:rPr>
              <a:t>	</a:t>
            </a:r>
            <a:r>
              <a:rPr sz="2000" smtClean="0" altLang="el-GR" lang="el-GR" dirty="0">
                <a:cs charset="0" typeface="Arial"/>
              </a:rPr>
              <a:t>θ</a:t>
            </a:r>
            <a:r>
              <a:rPr sz="2000" smtClean="0" lang="en-US" dirty="0"/>
              <a:t> </a:t>
            </a:r>
            <a:r>
              <a:rPr sz="2000" lang="en-US" dirty="0"/>
              <a:t>= {x/</a:t>
            </a:r>
            <a:r>
              <a:rPr lang="en-US" sz="2000" err="1" dirty="0"/>
              <a:t>John,y</a:t>
            </a:r>
            <a:r>
              <a:rPr sz="2000" lang="en-US" dirty="0"/>
              <a:t>/John} </a:t>
            </a:r>
            <a:r>
              <a:rPr sz="2000" smtClean="0" lang="en-US" dirty="0"/>
              <a:t>works</a:t>
            </a:r>
            <a:endParaRPr sz="2000" lang="en-US" dirty="0"/>
          </a:p>
          <a:p>
            <a:pPr lvl="4"/>
            <a:endParaRPr sz="1400" lang="en-US" dirty="0"/>
          </a:p>
          <a:p>
            <a:r>
              <a:rPr sz="2000" lang="en-US" dirty="0"/>
              <a:t>Unify(</a:t>
            </a:r>
            <a:r>
              <a:rPr sz="2000" altLang="el-GR" lang="el-GR" dirty="0">
                <a:cs charset="0" typeface="Arial"/>
              </a:rPr>
              <a:t>α</a:t>
            </a:r>
            <a:r>
              <a:rPr sz="2000" lang="en-US" dirty="0"/>
              <a:t>,</a:t>
            </a:r>
            <a:r>
              <a:rPr sz="2000" altLang="el-GR" lang="el-GR" dirty="0">
                <a:cs charset="0" typeface="Arial"/>
              </a:rPr>
              <a:t>β</a:t>
            </a:r>
            <a:r>
              <a:rPr sz="2000" lang="en-US" dirty="0"/>
              <a:t>) = 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if </a:t>
            </a:r>
            <a:r>
              <a:rPr sz="2000" altLang="el-GR" lang="el-GR" dirty="0">
                <a:cs charset="0" typeface="Arial"/>
              </a:rPr>
              <a:t>αθ</a:t>
            </a:r>
            <a:r>
              <a:rPr sz="2000" lang="en-US" dirty="0"/>
              <a:t> = </a:t>
            </a:r>
            <a:r>
              <a:rPr sz="2000" altLang="el-GR" lang="el-GR" dirty="0">
                <a:cs charset="0" typeface="Arial"/>
              </a:rPr>
              <a:t>βθ </a:t>
            </a:r>
            <a:endParaRPr sz="1400" lang="en-US" dirty="0"/>
          </a:p>
          <a:p>
            <a:pPr>
              <a:buFontTx/>
              <a:buNone/>
            </a:pPr>
            <a:r>
              <a:rPr sz="2000" lang="en-US" dirty="0"/>
              <a:t>p 			q	 		</a:t>
            </a:r>
            <a:r>
              <a:rPr sz="2000" altLang="el-GR" lang="el-GR" dirty="0">
                <a:cs charset="0" typeface="Arial"/>
              </a:rPr>
              <a:t>θ</a:t>
            </a:r>
            <a:r>
              <a:rPr sz="2000" lang="en-US" dirty="0"/>
              <a:t>  </a:t>
            </a: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John,Jane</a:t>
            </a:r>
            <a:r>
              <a:rPr sz="2000" lang="en-US" dirty="0"/>
              <a:t>) 	</a:t>
            </a:r>
            <a:endParaRPr sz="2000" lang="en-US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y,OJ</a:t>
            </a:r>
            <a:r>
              <a:rPr sz="2000" lang="en-US" dirty="0"/>
              <a:t>) 		</a:t>
            </a:r>
            <a:endParaRPr sz="2000" lang="en-US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 	Knows(</a:t>
            </a:r>
            <a:r>
              <a:rPr lang="en-US" sz="2000" err="1" dirty="0"/>
              <a:t>y,Mother</a:t>
            </a:r>
            <a:r>
              <a:rPr sz="2000" lang="en-US" dirty="0"/>
              <a:t>(y))	</a:t>
            </a:r>
            <a:endParaRPr sz="2000" lang="en-US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sz="2000" lang="en-US" dirty="0"/>
              <a:t>Knows(</a:t>
            </a:r>
            <a:r>
              <a:rPr lang="en-US" sz="2000" err="1" dirty="0"/>
              <a:t>John,x</a:t>
            </a:r>
            <a:r>
              <a:rPr sz="2000" lang="en-US" dirty="0"/>
              <a:t>)	Knows(</a:t>
            </a:r>
            <a:r>
              <a:rPr lang="en-US" sz="2000" err="1" dirty="0"/>
              <a:t>x,OJ</a:t>
            </a:r>
            <a:r>
              <a:rPr sz="2000" lang="en-US" dirty="0"/>
              <a:t>) 		</a:t>
            </a:r>
            <a:r>
              <a:rPr sz="2000" lang="en-US" dirty="0">
                <a:solidFill>
                  <a:srgbClr val="CC0099"/>
                </a:solidFill>
              </a:rPr>
              <a:t>
</a:t>
            </a:r>
            <a:endParaRPr sz="1400" lang="en-US" dirty="0">
              <a:solidFill>
                <a:srgbClr val="CC0099"/>
              </a:solidFill>
            </a:endParaRPr>
          </a:p>
          <a:p>
            <a:r>
              <a:rPr sz="2000" lang="en-US" dirty="0">
                <a:solidFill>
                  <a:schemeClr val="accent2"/>
                </a:solidFill>
              </a:rPr>
              <a:t>Standardizing apart </a:t>
            </a:r>
            <a:r>
              <a:rPr sz="2000" lang="en-US" dirty="0"/>
              <a:t>eliminates overlap of variables, e.g., Knows(z</a:t>
            </a:r>
            <a:r>
              <a:rPr sz="2000" lang="en-US" dirty="0" baseline="-25000"/>
              <a:t>17</a:t>
            </a:r>
            <a:r>
              <a:rPr sz="2000" lang="en-US" dirty="0"/>
              <a:t>,OJ</a:t>
            </a:r>
            <a:r>
              <a:rPr sz="2000" smtClean="0" lang="en-US" dirty="0"/>
              <a:t>)</a:t>
            </a:r>
            <a:endParaRPr sz="2000" lang="en-US" dirty="0"/>
          </a:p>
        </p:txBody>
      </p:sp>
      <p:sp>
        <p:nvSpPr>
          <p:cNvPr name="Line 4" id="15364"/>
          <p:cNvSpPr>
            <a:spLocks noChangeShapeType="1"/>
          </p:cNvSpPr>
          <p:nvPr/>
        </p:nvSpPr>
        <p:spPr>
          <a:xfrm>
            <a:off y="3886200" x="533400"/>
            <a:ext cy="0" cx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5" id="15365"/>
          <p:cNvSpPr>
            <a:spLocks noChangeShapeType="1"/>
          </p:cNvSpPr>
          <p:nvPr/>
        </p:nvSpPr>
        <p:spPr>
          <a:xfrm>
            <a:off y="3581400" x="2286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name="Line 6" id="15366"/>
          <p:cNvSpPr>
            <a:spLocks noChangeShapeType="1"/>
          </p:cNvSpPr>
          <p:nvPr/>
        </p:nvSpPr>
        <p:spPr>
          <a:xfrm>
            <a:off y="3581400" x="4953000"/>
            <a:ext cy="1828800" cx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nodeType="tmRoot" restart="never" dur="indefinite" id="1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scaled="0" ang="16200000"/>
        </a:gradFill>
      </a:fillStyleLst>
      <a:lnStyleLst>
        <a:ln algn="ctr" w="9525" cmpd="sng" cap="flat">
          <a:solidFill>
            <a:schemeClr val="phClr">
              <a:shade val="95000"/>
              <a:satMod val="105000"/>
            </a:schemeClr>
          </a:solidFill>
          <a:prstDash val="solid"/>
        </a:ln>
        <a:ln algn="ctr" w="25400" cmpd="sng" cap="flat">
          <a:solidFill>
            <a:schemeClr val="phClr"/>
          </a:solidFill>
          <a:prstDash val="solid"/>
        </a:ln>
        <a:ln algn="ctr" w="38100" cmpd="sng" cap="flat">
          <a:solidFill>
            <a:schemeClr val="phClr"/>
          </a:solidFill>
          <a:prstDash val="solid"/>
        </a:ln>
      </a:lnStyleLst>
      <a:effectStyleLst>
        <a:effectStyle>
          <a:effectLst>
            <a:outerShdw dist="20000" dir="5400000" rotWithShape="0" blurRad="40000">
              <a:srgbClr val="000000">
                <a:alpha val="38000"/>
              </a:srgbClr>
            </a:outerShdw>
          </a:effectLst>
        </a:effectStyle>
        <a:effectStyle>
          <a:effectLst>
            <a:outerShdw dist="23000" dir="5400000" rotWithShape="0" blurRad="40000">
              <a:srgbClr val="000000">
                <a:alpha val="35000"/>
              </a:srgbClr>
            </a:outerShdw>
          </a:effectLst>
        </a:effectStyle>
        <a:effectStyle>
          <a:effectLst>
            <a:outerShdw dist="23000" dir="5400000" rotWithShape="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r="50000" l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r="50000" l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tx1="dk1" tx2="dk2" bg1="lt1" accent6="accent6" bg2="lt2" accent5="accent5" accent4="accent4" accent3="accent3" folHlink="folHlink" accent2="accent2" hlink="hlink" accent1="accent1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tx1="dk1" tx2="dk2" bg1="lt1" accent6="accent6" bg2="lt2" accent5="accent5" accent4="accent4" accent3="accent3" folHlink="folHlink" accent2="accent2" hlink="hlink" accent1="accent1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tx1="dk1" tx2="dk2" bg1="lt1" accent6="accent6" bg2="lt2" accent5="accent5" accent4="accent4" accent3="accent3" folHlink="folHlink" accent2="accent2" hlink="hlink" accent1="accent1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tx1="dk1" tx2="dk2" bg1="lt1" accent6="accent6" bg2="lt2" accent5="accent5" accent4="accent4" accent3="accent3" folHlink="folHlink" accent2="accent2" hlink="hlink" accent1="accent1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tx1="dk1" tx2="dk2" bg1="lt1" accent6="accent6" bg2="lt2" accent5="accent5" accent4="accent4" accent3="accent3" folHlink="folHlink" accent2="accent2" hlink="hlink" accent1="accent1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tx1="lt1" tx2="lt2" bg1="dk2" accent6="accent6" bg2="dk1" accent5="accent5" accent4="accent4" accent3="accent3" folHlink="folHlink" accent2="accent2" hlink="hlink" accent1="accent1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tx1="lt1" tx2="lt2" bg1="dk2" accent6="accent6" bg2="dk1" accent5="accent5" accent4="accent4" accent3="accent3" folHlink="folHlink" accent2="accent2" hlink="hlink" accent1="accent1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tx1="lt1" tx2="lt2" bg1="dk2" accent6="accent6" bg2="dk1" accent5="accent5" accent4="accent4" accent3="accent3" folHlink="folHlink" accent2="accent2" hlink="hlink" accent1="accent1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tx1="lt1" tx2="lt2" bg1="dk2" accent6="accent6" bg2="dk1" accent5="accent5" accent4="accent4" accent3="accent3" folHlink="folHlink" accent2="accent2" hlink="hlink" accent1="accent1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tx1="lt1" tx2="lt2" bg1="dk2" accent6="accent6" bg2="dk1" accent5="accent5" accent4="accent4" accent3="accent3" folHlink="folHlink" accent2="accent2" hlink="hlink" accent1="accent1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tx1="lt1" tx2="lt2" bg1="dk2" accent6="accent6" bg2="dk1" accent5="accent5" accent4="accent4" accent3="accent3" folHlink="folHlink" accent2="accent2" hlink="hlink" accent1="accent1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tx1="lt1" tx2="lt2" bg1="dk2" accent6="accent6" bg2="dk1" accent5="accent5" accent4="accent4" accent3="accent3" folHlink="folHlink" accent2="accent2" hlink="hlink" accent1="accent1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Company>NUS</Company>
  <Words>1472</Words>
  <Paragraphs>341</Paragraphs>
  <Slides>45</Slides>
  <Notes>0</Notes>
  <TotalTime>288</TotalTime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ＭＳ Ｐゴシック</vt:lpstr>
      <vt:lpstr>Monotype Corsiva</vt:lpstr>
      <vt:lpstr>Default Design</vt:lpstr>
      <vt:lpstr>Inference in first-order logic</vt:lpstr>
      <vt:lpstr>Outline</vt:lpstr>
      <vt:lpstr>Universal instantiation (UI)</vt:lpstr>
      <vt:lpstr>Existential instantiation (EI)</vt:lpstr>
      <vt:lpstr>Reduction to propositional inference</vt:lpstr>
      <vt:lpstr>Reduction contd.</vt:lpstr>
      <vt:lpstr>Reduction contd.</vt:lpstr>
      <vt:lpstr>Problems with propositionalization</vt:lpstr>
      <vt:lpstr>Unification</vt:lpstr>
      <vt:lpstr>Unification</vt:lpstr>
      <vt:lpstr>Unification</vt:lpstr>
      <vt:lpstr>Unification</vt:lpstr>
      <vt:lpstr>Unification</vt:lpstr>
      <vt:lpstr>Unification</vt:lpstr>
      <vt:lpstr>The unification algorithm</vt:lpstr>
      <vt:lpstr>The unification algorithm</vt:lpstr>
      <vt:lpstr>Generalized Modus Ponens (GMP)</vt:lpstr>
      <vt:lpstr>Soundness of GMP</vt:lpstr>
      <vt:lpstr>Example knowledge base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Efficiency of forward chaining</vt:lpstr>
      <vt:lpstr>Why Matching is Hard?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programming: Prolog</vt:lpstr>
      <vt:lpstr>Prolog</vt:lpstr>
      <vt:lpstr>Resolution: brief summary</vt:lpstr>
      <vt:lpstr>Conversion to CNF</vt:lpstr>
      <vt:lpstr>Conversion to CNF contd.</vt:lpstr>
      <vt:lpstr>Resolution proof: definite clauses</vt:lpstr>
      <vt:lpstr>Required Reading</vt:lpstr>
    </vt:vector>
  </TitlesOfParts>
  <LinksUpToDate>false</LinksUpToDate>
  <SharedDoc>false</SharedDoc>
  <HyperlinksChanged>false</HyperlinksChanged>
  <Application>Microsoft Macintosh PowerPoint</Application>
  <AppVersion>14.0000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2004-01-02T09:40:15Z</dcterms:created>
  <dc:creator>Min-Yen Kan</dc:creator>
  <cp:lastModifiedBy>Andreas Henschel</cp:lastModifiedBy>
  <dcterms:modified xsi:type="dcterms:W3CDTF">2014-10-15T07:23:00Z</dcterms:modified>
  <cp:revision>28</cp:revision>
  <dc:title>Inference in first-order logic</dc:title>
</cp:coreProperties>
</file>