
<file path=[Content_Types].xml><?xml version="1.0" encoding="utf-8"?>
<Types xmlns="http://schemas.openxmlformats.org/package/2006/content-types">
  <Override PartName="/ppt/slideMasters/slideMaster1.xml" ContentType="application/vnd.openxmlformats-officedocument.presentationml.slideMaster+xml"/>
  <Override PartName="/ppt/slides/slide41.xml" ContentType="application/vnd.openxmlformats-officedocument.presentationml.slide+xml"/>
  <Override PartName="/ppt/slideLayouts/slideLayout4.xml" ContentType="application/vnd.openxmlformats-officedocument.presentationml.slideLayout+xml"/>
  <Override PartName="/ppt/slides/slide117.xml" ContentType="application/vnd.openxmlformats-officedocument.presentationml.slide+xml"/>
  <Override PartName="/ppt/slides/slide50.xml" ContentType="application/vnd.openxmlformats-officedocument.presentationml.slide+xml"/>
  <Override PartName="/ppt/slides/slide18.xml" ContentType="application/vnd.openxmlformats-officedocument.presentationml.slide+xml"/>
  <Override PartName="/ppt/media/audio2.bin" ContentType="audio/unknown"/>
  <Override PartName="/ppt/slides/slide127.xml" ContentType="application/vnd.openxmlformats-officedocument.presentationml.slide+xml"/>
  <Override PartName="/ppt/slides/slide60.xml" ContentType="application/vnd.openxmlformats-officedocument.presentationml.slide+xml"/>
  <Override PartName="/ppt/slides/slide28.xml" ContentType="application/vnd.openxmlformats-officedocument.presentationml.slide+xml"/>
  <Override PartName="/ppt/slides/slide136.xml" ContentType="application/vnd.openxmlformats-officedocument.presentationml.slide+xml"/>
  <Override PartName="/ppt/slides/slide37.xml" ContentType="application/vnd.openxmlformats-officedocument.presentationml.slide+xml"/>
  <Override PartName="/ppt/slides/slide70.xml" ContentType="application/vnd.openxmlformats-officedocument.presentationml.slide+xml"/>
  <Override PartName="/ppt/slides/slide9.xml" ContentType="application/vnd.openxmlformats-officedocument.presentationml.slide+xml"/>
  <Override PartName="/ppt/slides/slide146.xml" ContentType="application/vnd.openxmlformats-officedocument.presentationml.slide+xml"/>
  <Override PartName="/ppt/slides/slide47.xml" ContentType="application/vnd.openxmlformats-officedocument.presentationml.slide+xml"/>
  <Override PartName="/ppt/slides/slide1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slides/slide165.xml" ContentType="application/vnd.openxmlformats-officedocument.presentationml.slide+xml"/>
  <Override PartName="/ppt/slides/slide66.xml" ContentType="application/vnd.openxmlformats-officedocument.presentationml.slide+xml"/>
  <Override PartName="/ppt/theme/theme1.xml" ContentType="application/vnd.openxmlformats-officedocument.theme+xml"/>
  <Override PartName="/ppt/notesSlides/notesSlide2.xml" ContentType="application/vnd.openxmlformats-officedocument.presentationml.notesSlide+xml"/>
  <Override PartName="/ppt/slides/slide75.xml" ContentType="application/vnd.openxmlformats-officedocument.presentationml.slide+xml"/>
  <Override PartName="/ppt/slides/slide85.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Default Extension="jpeg" ContentType="image/jpeg"/>
  <Override PartName="/ppt/slides/slide112.xml" ContentType="application/vnd.openxmlformats-officedocument.presentationml.slide+xml"/>
  <Override PartName="/ppt/slides/slide13.xml" ContentType="application/vnd.openxmlformats-officedocument.presentationml.slide+xml"/>
  <Override PartName="/ppt/slides/slide122.xml" ContentType="application/vnd.openxmlformats-officedocument.presentationml.slide+xml"/>
  <Override PartName="/ppt/slides/slide23.xml" ContentType="application/vnd.openxmlformats-officedocument.presentationml.slide+xml"/>
  <Override PartName="/ppt/slides/slide1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108.xml" ContentType="application/vnd.openxmlformats-officedocument.presentationml.slide+xml"/>
  <Override PartName="/ppt/slides/slide141.xml" ContentType="application/vnd.openxmlformats-officedocument.presentationml.slide+xml"/>
  <Override PartName="/ppt/slides/slide42.xml" ContentType="application/vnd.openxmlformats-officedocument.presentationml.slide+xml"/>
  <Override PartName="/ppt/slideLayouts/slideLayout5.xml" ContentType="application/vnd.openxmlformats-officedocument.presentationml.slideLayout+xml"/>
  <Override PartName="/ppt/slides/slide150.xml" ContentType="application/vnd.openxmlformats-officedocument.presentationml.slide+xml"/>
  <Override PartName="/ppt/slides/slide118.xml" ContentType="application/vnd.openxmlformats-officedocument.presentationml.slide+xml"/>
  <Override PartName="/ppt/slides/slide51.xml" ContentType="application/vnd.openxmlformats-officedocument.presentationml.slide+xml"/>
  <Override PartName="/ppt/slides/slide19.xml" ContentType="application/vnd.openxmlformats-officedocument.presentationml.slide+xml"/>
  <Override PartName="/ppt/media/audio3.bin" ContentType="audio/unknown"/>
  <Override PartName="/ppt/slides/slide160.xml" ContentType="application/vnd.openxmlformats-officedocument.presentationml.slide+xml"/>
  <Override PartName="/ppt/slides/slide128.xml" ContentType="application/vnd.openxmlformats-officedocument.presentationml.slide+xml"/>
  <Override PartName="/ppt/slides/slide61.xml" ContentType="application/vnd.openxmlformats-officedocument.presentationml.slide+xml"/>
  <Override PartName="/ppt/slides/slide29.xml" ContentType="application/vnd.openxmlformats-officedocument.presentationml.slide+xml"/>
  <Override PartName="/ppt/slideLayouts/slideLayout10.xml" ContentType="application/vnd.openxmlformats-officedocument.presentationml.slideLayout+xml"/>
  <Override PartName="/ppt/slides/slide137.xml" ContentType="application/vnd.openxmlformats-officedocument.presentationml.slide+xml"/>
  <Override PartName="/ppt/slides/slide38.xml" ContentType="application/vnd.openxmlformats-officedocument.presentationml.slide+xml"/>
  <Override PartName="/ppt/slides/slide71.xml" ContentType="application/vnd.openxmlformats-officedocument.presentationml.slide+xml"/>
  <Override PartName="/ppt/slides/slide147.xml" ContentType="application/vnd.openxmlformats-officedocument.presentationml.slide+xml"/>
  <Override PartName="/ppt/slides/slide80.xml" ContentType="application/vnd.openxmlformats-officedocument.presentationml.slide+xml"/>
  <Override PartName="/ppt/slides/slide48.xml" ContentType="application/vnd.openxmlformats-officedocument.presentationml.slide+xml"/>
  <Override PartName="/ppt/slides/slide156.xml" ContentType="application/vnd.openxmlformats-officedocument.presentationml.slide+xml"/>
  <Override PartName="/ppt/slides/slide57.xml" ContentType="application/vnd.openxmlformats-officedocument.presentationml.slide+xml"/>
  <Override PartName="/ppt/slides/slide90.xml" ContentType="application/vnd.openxmlformats-officedocument.presentationml.slide+xml"/>
  <Override PartName="/ppt/slides/slide67.xml" ContentType="application/vnd.openxmlformats-officedocument.presentationml.slide+xml"/>
  <Override PartName="/ppt/theme/theme2.xml" ContentType="application/vnd.openxmlformats-officedocument.theme+xml"/>
  <Override PartName="/ppt/slides/slide76.xml" ContentType="application/vnd.openxmlformats-officedocument.presentationml.slide+xml"/>
  <Override PartName="/ppt/slides/slide86.xml" ContentType="application/vnd.openxmlformats-officedocument.presentationml.slide+xml"/>
  <Override PartName="/ppt/slides/slide113.xml" ContentType="application/vnd.openxmlformats-officedocument.presentationml.slide+xml"/>
  <Override PartName="/ppt/slides/slide14.xml" ContentType="application/vnd.openxmlformats-officedocument.presentationml.slide+xml"/>
  <Override PartName="/ppt/slides/slide123.xml" ContentType="application/vnd.openxmlformats-officedocument.presentationml.slide+xml"/>
  <Override PartName="/ppt/slides/slide24.xml" ContentType="application/vnd.openxmlformats-officedocument.presentationml.slide+xml"/>
  <Default Extension="bin" ContentType="application/vnd.openxmlformats-officedocument.presentationml.printerSettings"/>
  <Override PartName="/ppt/slides/slide132.xml" ContentType="application/vnd.openxmlformats-officedocument.presentationml.slide+xml"/>
  <Override PartName="/ppt/slides/slide33.xml" ContentType="application/vnd.openxmlformats-officedocument.presentationml.slide+xml"/>
  <Override PartName="/ppt/slides/slide5.xml" ContentType="application/vnd.openxmlformats-officedocument.presentationml.slide+xml"/>
  <Default Extension="xml" ContentType="application/xml"/>
  <Override PartName="/ppt/slides/slide109.xml" ContentType="application/vnd.openxmlformats-officedocument.presentationml.slide+xml"/>
  <Override PartName="/ppt/slides/slide142.xml" ContentType="application/vnd.openxmlformats-officedocument.presentationml.slide+xml"/>
  <Override PartName="/ppt/slides/slide43.xml" ContentType="application/vnd.openxmlformats-officedocument.presentationml.slide+xml"/>
  <Override PartName="/ppt/tableStyles.xml" ContentType="application/vnd.openxmlformats-officedocument.presentationml.tableStyles+xml"/>
  <Override PartName="/ppt/slides/slide151.xml" ContentType="application/vnd.openxmlformats-officedocument.presentationml.slide+xml"/>
  <Override PartName="/ppt/slides/slide119.xml" ContentType="application/vnd.openxmlformats-officedocument.presentationml.slide+xml"/>
  <Override PartName="/ppt/slides/slide52.xml" ContentType="application/vnd.openxmlformats-officedocument.presentationml.slide+xml"/>
  <Override PartName="/ppt/slideLayouts/slideLayout6.xml" ContentType="application/vnd.openxmlformats-officedocument.presentationml.slideLayout+xml"/>
  <Override PartName="/ppt/slides/slide161.xml" ContentType="application/vnd.openxmlformats-officedocument.presentationml.slide+xml"/>
  <Override PartName="/ppt/slideLayouts/slideLayout11.xml" ContentType="application/vnd.openxmlformats-officedocument.presentationml.slideLayout+xml"/>
  <Override PartName="/ppt/slides/slide62.xml" ContentType="application/vnd.openxmlformats-officedocument.presentationml.slide+xml"/>
  <Override PartName="/ppt/slides/slide138.xml" ContentType="application/vnd.openxmlformats-officedocument.presentationml.slide+xml"/>
  <Override PartName="/docProps/app.xml" ContentType="application/vnd.openxmlformats-officedocument.extended-properties+xml"/>
  <Override PartName="/ppt/slides/slide39.xml" ContentType="application/vnd.openxmlformats-officedocument.presentationml.slide+xml"/>
  <Override PartName="/ppt/slides/slide148.xml" ContentType="application/vnd.openxmlformats-officedocument.presentationml.slide+xml"/>
  <Override PartName="/ppt/slides/slide81.xml" ContentType="application/vnd.openxmlformats-officedocument.presentationml.slide+xml"/>
  <Override PartName="/ppt/slides/slide49.xml" ContentType="application/vnd.openxmlformats-officedocument.presentationml.slide+xml"/>
  <Override PartName="/ppt/slides/slide157.xml" ContentType="application/vnd.openxmlformats-officedocument.presentationml.slide+xml"/>
  <Override PartName="/ppt/slides/slide58.xml" ContentType="application/vnd.openxmlformats-officedocument.presentationml.slide+xml"/>
  <Override PartName="/ppt/slides/slide91.xml" ContentType="application/vnd.openxmlformats-officedocument.presentationml.slide+xml"/>
  <Override PartName="/docProps/core.xml" ContentType="application/vnd.openxmlformats-package.core-properties+xml"/>
  <Override PartName="/ppt/slides/slide68.xml" ContentType="application/vnd.openxmlformats-officedocument.presentationml.slide+xml"/>
  <Override PartName="/ppt/slides/slide77.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4.xml" ContentType="application/vnd.openxmlformats-officedocument.presentationml.slide+xml"/>
  <Override PartName="/ppt/slideLayouts/slideLayout1.xml" ContentType="application/vnd.openxmlformats-officedocument.presentationml.slideLayout+xml"/>
  <Override PartName="/ppt/slides/slide114.xml" ContentType="application/vnd.openxmlformats-officedocument.presentationml.slide+xml"/>
  <Override PartName="/ppt/slides/slide15.xml" ContentType="application/vnd.openxmlformats-officedocument.presentationml.slide+xml"/>
  <Override PartName="/ppt/slides/slide124.xml" ContentType="application/vnd.openxmlformats-officedocument.presentationml.slide+xml"/>
  <Override PartName="/ppt/slides/slide25.xml" ContentType="application/vnd.openxmlformats-officedocument.presentationml.slide+xml"/>
  <Override PartName="/ppt/slides/slide133.xml" ContentType="application/vnd.openxmlformats-officedocument.presentationml.slide+xml"/>
  <Override PartName="/ppt/slides/slide34.xml" ContentType="application/vnd.openxmlformats-officedocument.presentationml.slide+xml"/>
  <Override PartName="/ppt/slides/slide6.xml" ContentType="application/vnd.openxmlformats-officedocument.presentationml.slide+xml"/>
  <Default Extension="png" ContentType="image/png"/>
  <Override PartName="/ppt/slides/slide143.xml" ContentType="application/vnd.openxmlformats-officedocument.presentationml.slide+xml"/>
  <Override PartName="/ppt/slideLayouts/slideLayout7.xml" ContentType="application/vnd.openxmlformats-officedocument.presentationml.slideLayout+xml"/>
  <Override PartName="/ppt/slides/slide44.xml" ContentType="application/vnd.openxmlformats-officedocument.presentationml.slide+xml"/>
  <Override PartName="/ppt/slides/slide152.xml" ContentType="application/vnd.openxmlformats-officedocument.presentationml.slide+xml"/>
  <Override PartName="/ppt/slides/slide53.xml" ContentType="application/vnd.openxmlformats-officedocument.presentationml.slide+xml"/>
  <Override PartName="/ppt/slides/slide129.xml" ContentType="application/vnd.openxmlformats-officedocument.presentationml.slide+xml"/>
  <Override PartName="/ppt/slides/slide162.xml" ContentType="application/vnd.openxmlformats-officedocument.presentationml.slide+xml"/>
  <Override PartName="/ppt/slides/slide63.xml" ContentType="application/vnd.openxmlformats-officedocument.presentationml.slide+xml"/>
  <Override PartName="/ppt/slides/slide139.xml" ContentType="application/vnd.openxmlformats-officedocument.presentationml.slide+xml"/>
  <Override PartName="/ppt/slides/slide72.xml" ContentType="application/vnd.openxmlformats-officedocument.presentationml.slide+xml"/>
  <Override PartName="/ppt/slides/slide149.xml" ContentType="application/vnd.openxmlformats-officedocument.presentationml.slide+xml"/>
  <Override PartName="/ppt/slides/slide82.xml" ContentType="application/vnd.openxmlformats-officedocument.presentationml.slide+xml"/>
  <Override PartName="/ppt/slides/slide158.xml" ContentType="application/vnd.openxmlformats-officedocument.presentationml.slide+xml"/>
  <Override PartName="/ppt/slides/slide92.xml" ContentType="application/vnd.openxmlformats-officedocument.presentationml.slide+xml"/>
  <Override PartName="/ppt/slides/slide59.xml" ContentType="application/vnd.openxmlformats-officedocument.presentationml.slide+xml"/>
  <Override PartName="/ppt/slides/slide100.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10.xml" ContentType="application/vnd.openxmlformats-officedocument.presentationml.slide+xml"/>
  <Override PartName="/ppt/slides/slide88.xml" ContentType="application/vnd.openxmlformats-officedocument.presentationml.slide+xml"/>
  <Override PartName="/ppt/slides/slide20.xml" ContentType="application/vnd.openxmlformats-officedocument.presentationml.slide+xml"/>
  <Override PartName="/ppt/slides/slide97.xml" ContentType="application/vnd.openxmlformats-officedocument.presentationml.slide+xml"/>
  <Override PartName="/ppt/slides/slide1.xml" ContentType="application/vnd.openxmlformats-officedocument.presentationml.slide+xml"/>
  <Override PartName="/ppt/slides/slide105.xml" ContentType="application/vnd.openxmlformats-officedocument.presentationml.slide+xml"/>
  <Override PartName="/ppt/slideLayouts/slideLayout2.xml" ContentType="application/vnd.openxmlformats-officedocument.presentationml.slideLayout+xml"/>
  <Override PartName="/ppt/slides/slide115.xml" ContentType="application/vnd.openxmlformats-officedocument.presentationml.slide+xml"/>
  <Override PartName="/ppt/slides/slide16.xml" ContentType="application/vnd.openxmlformats-officedocument.presentationml.slide+xml"/>
  <Override PartName="/ppt/viewProps.xml" ContentType="application/vnd.openxmlformats-officedocument.presentationml.viewProps+xml"/>
  <Override PartName="/ppt/slides/slide125.xml" ContentType="application/vnd.openxmlformats-officedocument.presentationml.slide+xml"/>
  <Default Extension="rels" ContentType="application/vnd.openxmlformats-package.relationships+xml"/>
  <Override PartName="/ppt/slides/slide26.xml" ContentType="application/vnd.openxmlformats-officedocument.presentationml.slide+xml"/>
  <Override PartName="/ppt/slides/slide134.xml" ContentType="application/vnd.openxmlformats-officedocument.presentationml.slide+xml"/>
  <Override PartName="/ppt/slides/slide35.xml" ContentType="application/vnd.openxmlformats-officedocument.presentationml.slide+xml"/>
  <Override PartName="/ppt/slides/slide7.xml" ContentType="application/vnd.openxmlformats-officedocument.presentationml.slide+xml"/>
  <Override PartName="/ppt/slides/slide144.xml" ContentType="application/vnd.openxmlformats-officedocument.presentationml.slide+xml"/>
  <Override PartName="/ppt/slideLayouts/slideLayout8.xml" ContentType="application/vnd.openxmlformats-officedocument.presentationml.slideLayout+xml"/>
  <Override PartName="/ppt/slides/slide45.xml" ContentType="application/vnd.openxmlformats-officedocument.presentationml.slide+xml"/>
  <Override PartName="/ppt/slides/slide153.xml" ContentType="application/vnd.openxmlformats-officedocument.presentationml.slide+xml"/>
  <Override PartName="/ppt/slides/slide54.xml" ContentType="application/vnd.openxmlformats-officedocument.presentationml.slide+xml"/>
  <Override PartName="/ppt/slides/slide1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s/slide73.xml" ContentType="application/vnd.openxmlformats-officedocument.presentationml.slide+xml"/>
  <Override PartName="/ppt/presentation.xml" ContentType="application/vnd.openxmlformats-officedocument.presentationml.presentation.main+xml"/>
  <Override PartName="/ppt/slides/slide83.xml" ContentType="application/vnd.openxmlformats-officedocument.presentationml.slide+xml"/>
  <Override PartName="/ppt/slides/slide159.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79.xml" ContentType="application/vnd.openxmlformats-officedocument.presentationml.slide+xml"/>
  <Override PartName="/ppt/slides/slide110.xml" ContentType="application/vnd.openxmlformats-officedocument.presentationml.slide+xml"/>
  <Override PartName="/ppt/slides/slide11.xml" ContentType="application/vnd.openxmlformats-officedocument.presentationml.slide+xml"/>
  <Override PartName="/ppt/slides/slide120.xml" ContentType="application/vnd.openxmlformats-officedocument.presentationml.slide+xml"/>
  <Override PartName="/ppt/slides/slide89.xml" ContentType="application/vnd.openxmlformats-officedocument.presentationml.slide+xml"/>
  <Override PartName="/ppt/slides/slide21.xml" ContentType="application/vnd.openxmlformats-officedocument.presentationml.slide+xml"/>
  <Override PartName="/ppt/slides/slide98.xml" ContentType="application/vnd.openxmlformats-officedocument.presentationml.slide+xml"/>
  <Override PartName="/ppt/slides/slide30.xml" ContentType="application/vnd.openxmlformats-officedocument.presentationml.slide+xml"/>
  <Override PartName="/ppt/slides/slide2.xml" ContentType="application/vnd.openxmlformats-officedocument.presentationml.slide+xml"/>
  <Override PartName="/ppt/slides/slide106.xml" ContentType="application/vnd.openxmlformats-officedocument.presentationml.slide+xml"/>
  <Override PartName="/ppt/slideLayouts/slideLayout3.xml" ContentType="application/vnd.openxmlformats-officedocument.presentationml.slideLayout+xml"/>
  <Override PartName="/ppt/slides/slide40.xml" ContentType="application/vnd.openxmlformats-officedocument.presentationml.slide+xml"/>
  <Override PartName="/ppt/slides/slide116.xml" ContentType="application/vnd.openxmlformats-officedocument.presentationml.slide+xml"/>
  <Override PartName="/ppt/slides/slide17.xml" ContentType="application/vnd.openxmlformats-officedocument.presentationml.slide+xml"/>
  <Override PartName="/ppt/media/audio1.bin" ContentType="audio/unknown"/>
  <Override PartName="/ppt/slides/slide126.xml" ContentType="application/vnd.openxmlformats-officedocument.presentationml.slide+xml"/>
  <Override PartName="/ppt/slides/slide27.xml" ContentType="application/vnd.openxmlformats-officedocument.presentationml.slide+xml"/>
  <Override PartName="/ppt/slides/slide135.xml" ContentType="application/vnd.openxmlformats-officedocument.presentationml.slide+xml"/>
  <Override PartName="/ppt/slides/slide36.xml" ContentType="application/vnd.openxmlformats-officedocument.presentationml.slide+xml"/>
  <Override PartName="/ppt/slides/slide8.xml" ContentType="application/vnd.openxmlformats-officedocument.presentationml.slide+xml"/>
  <Override PartName="/ppt/slides/slide145.xml" ContentType="application/vnd.openxmlformats-officedocument.presentationml.slide+xml"/>
  <Override PartName="/ppt/slideLayouts/slideLayout9.xml" ContentType="application/vnd.openxmlformats-officedocument.presentationml.slideLayout+xml"/>
  <Override PartName="/ppt/slides/slide46.xml" ContentType="application/vnd.openxmlformats-officedocument.presentationml.slide+xml"/>
  <Default Extension="pdf" ContentType="application/pdf"/>
  <Override PartName="/ppt/slides/slide154.xml" ContentType="application/vnd.openxmlformats-officedocument.presentationml.slide+xml"/>
  <Override PartName="/ppt/slides/slide55.xml" ContentType="application/vnd.openxmlformats-officedocument.presentationml.slide+xml"/>
  <Override PartName="/ppt/slides/slide164.xml" ContentType="application/vnd.openxmlformats-officedocument.presentationml.slide+xml"/>
  <Override PartName="/ppt/slides/slide65.xml" ContentType="application/vnd.openxmlformats-officedocument.presentationml.slide+xml"/>
  <Override PartName="/ppt/notesSlides/notesSlide1.xml" ContentType="application/vnd.openxmlformats-officedocument.presentationml.notesSlide+xml"/>
  <Override PartName="/ppt/slides/slide74.xml" ContentType="application/vnd.openxmlformats-officedocument.presentationml.slide+xml"/>
  <Override PartName="/ppt/slides/slide84.xml" ContentType="application/vnd.openxmlformats-officedocument.presentationml.slide+xml"/>
  <Override PartName="/ppt/slides/slide94.xml" ContentType="application/vnd.openxmlformats-officedocument.presentationml.slide+xml"/>
  <Override PartName="/ppt/slides/slide102.xml" ContentType="application/vnd.openxmlformats-officedocument.presentationml.slide+xml"/>
  <Override PartName="/ppt/slides/slide111.xml" ContentType="application/vnd.openxmlformats-officedocument.presentationml.slide+xml"/>
  <Override PartName="/ppt/slides/slide12.xml" ContentType="application/vnd.openxmlformats-officedocument.presentationml.slide+xml"/>
  <Override PartName="/ppt/slides/slide121.xml" ContentType="application/vnd.openxmlformats-officedocument.presentationml.slide+xml"/>
  <Override PartName="/ppt/slides/slide22.xml" ContentType="application/vnd.openxmlformats-officedocument.presentationml.slide+xml"/>
  <Override PartName="/ppt/slides/slide130.xml" ContentType="application/vnd.openxmlformats-officedocument.presentationml.slide+xml"/>
  <Override PartName="/ppt/slides/slide99.xml" ContentType="application/vnd.openxmlformats-officedocument.presentationml.slide+xml"/>
  <Override PartName="/ppt/slides/slide31.xml" ContentType="application/vnd.openxmlformats-officedocument.presentationml.slide+xml"/>
  <Override PartName="/ppt/slides/slide3.xml" ContentType="application/vnd.openxmlformats-officedocument.presentationml.slide+xml"/>
  <Override PartName="/ppt/slides/slide107.xml" ContentType="application/vnd.openxmlformats-officedocument.presentationml.slide+xml"/>
  <Override PartName="/ppt/slides/slide1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67"/>
  </p:notesMasterIdLst>
  <p:sldIdLst>
    <p:sldId id="262" r:id="rId2"/>
    <p:sldId id="351" r:id="rId3"/>
    <p:sldId id="446" r:id="rId4"/>
    <p:sldId id="256" r:id="rId5"/>
    <p:sldId id="259" r:id="rId6"/>
    <p:sldId id="261" r:id="rId7"/>
    <p:sldId id="275" r:id="rId8"/>
    <p:sldId id="273" r:id="rId9"/>
    <p:sldId id="276" r:id="rId10"/>
    <p:sldId id="277" r:id="rId11"/>
    <p:sldId id="278" r:id="rId12"/>
    <p:sldId id="283" r:id="rId13"/>
    <p:sldId id="284" r:id="rId14"/>
    <p:sldId id="285" r:id="rId15"/>
    <p:sldId id="325" r:id="rId16"/>
    <p:sldId id="287" r:id="rId17"/>
    <p:sldId id="288" r:id="rId18"/>
    <p:sldId id="289" r:id="rId19"/>
    <p:sldId id="445" r:id="rId20"/>
    <p:sldId id="286" r:id="rId21"/>
    <p:sldId id="290" r:id="rId22"/>
    <p:sldId id="401" r:id="rId23"/>
    <p:sldId id="291" r:id="rId24"/>
    <p:sldId id="400" r:id="rId25"/>
    <p:sldId id="384" r:id="rId26"/>
    <p:sldId id="385" r:id="rId27"/>
    <p:sldId id="402" r:id="rId28"/>
    <p:sldId id="386" r:id="rId29"/>
    <p:sldId id="387" r:id="rId30"/>
    <p:sldId id="404" r:id="rId31"/>
    <p:sldId id="405" r:id="rId32"/>
    <p:sldId id="388" r:id="rId33"/>
    <p:sldId id="389" r:id="rId34"/>
    <p:sldId id="408" r:id="rId35"/>
    <p:sldId id="390" r:id="rId36"/>
    <p:sldId id="406" r:id="rId37"/>
    <p:sldId id="407" r:id="rId38"/>
    <p:sldId id="403" r:id="rId39"/>
    <p:sldId id="409" r:id="rId40"/>
    <p:sldId id="391" r:id="rId41"/>
    <p:sldId id="392" r:id="rId42"/>
    <p:sldId id="394" r:id="rId43"/>
    <p:sldId id="395" r:id="rId44"/>
    <p:sldId id="396" r:id="rId45"/>
    <p:sldId id="398" r:id="rId46"/>
    <p:sldId id="379" r:id="rId47"/>
    <p:sldId id="380" r:id="rId48"/>
    <p:sldId id="381" r:id="rId49"/>
    <p:sldId id="382" r:id="rId50"/>
    <p:sldId id="260" r:id="rId51"/>
    <p:sldId id="268" r:id="rId52"/>
    <p:sldId id="269" r:id="rId53"/>
    <p:sldId id="352" r:id="rId54"/>
    <p:sldId id="447" r:id="rId55"/>
    <p:sldId id="459" r:id="rId56"/>
    <p:sldId id="448" r:id="rId57"/>
    <p:sldId id="449" r:id="rId58"/>
    <p:sldId id="450" r:id="rId59"/>
    <p:sldId id="451" r:id="rId60"/>
    <p:sldId id="452" r:id="rId61"/>
    <p:sldId id="453" r:id="rId62"/>
    <p:sldId id="455" r:id="rId63"/>
    <p:sldId id="454" r:id="rId64"/>
    <p:sldId id="456" r:id="rId65"/>
    <p:sldId id="457" r:id="rId66"/>
    <p:sldId id="458" r:id="rId67"/>
    <p:sldId id="293" r:id="rId68"/>
    <p:sldId id="280" r:id="rId69"/>
    <p:sldId id="264" r:id="rId70"/>
    <p:sldId id="281" r:id="rId71"/>
    <p:sldId id="282" r:id="rId72"/>
    <p:sldId id="443" r:id="rId73"/>
    <p:sldId id="322" r:id="rId74"/>
    <p:sldId id="323" r:id="rId75"/>
    <p:sldId id="324" r:id="rId76"/>
    <p:sldId id="442" r:id="rId77"/>
    <p:sldId id="265" r:id="rId78"/>
    <p:sldId id="294" r:id="rId79"/>
    <p:sldId id="298" r:id="rId80"/>
    <p:sldId id="270" r:id="rId81"/>
    <p:sldId id="296" r:id="rId82"/>
    <p:sldId id="295" r:id="rId83"/>
    <p:sldId id="356" r:id="rId84"/>
    <p:sldId id="332" r:id="rId85"/>
    <p:sldId id="299" r:id="rId86"/>
    <p:sldId id="300" r:id="rId87"/>
    <p:sldId id="302" r:id="rId88"/>
    <p:sldId id="301" r:id="rId89"/>
    <p:sldId id="271" r:id="rId90"/>
    <p:sldId id="305" r:id="rId91"/>
    <p:sldId id="304" r:id="rId92"/>
    <p:sldId id="319" r:id="rId93"/>
    <p:sldId id="303" r:id="rId94"/>
    <p:sldId id="306" r:id="rId95"/>
    <p:sldId id="444" r:id="rId96"/>
    <p:sldId id="313" r:id="rId97"/>
    <p:sldId id="320" r:id="rId98"/>
    <p:sldId id="266" r:id="rId99"/>
    <p:sldId id="308" r:id="rId100"/>
    <p:sldId id="310" r:id="rId101"/>
    <p:sldId id="309" r:id="rId102"/>
    <p:sldId id="311" r:id="rId103"/>
    <p:sldId id="347" r:id="rId104"/>
    <p:sldId id="340" r:id="rId105"/>
    <p:sldId id="341" r:id="rId106"/>
    <p:sldId id="342" r:id="rId107"/>
    <p:sldId id="343" r:id="rId108"/>
    <p:sldId id="312" r:id="rId109"/>
    <p:sldId id="314" r:id="rId110"/>
    <p:sldId id="315" r:id="rId111"/>
    <p:sldId id="316" r:id="rId112"/>
    <p:sldId id="358" r:id="rId113"/>
    <p:sldId id="368" r:id="rId114"/>
    <p:sldId id="359" r:id="rId115"/>
    <p:sldId id="360" r:id="rId116"/>
    <p:sldId id="361" r:id="rId117"/>
    <p:sldId id="362" r:id="rId118"/>
    <p:sldId id="363" r:id="rId119"/>
    <p:sldId id="364" r:id="rId120"/>
    <p:sldId id="365" r:id="rId121"/>
    <p:sldId id="326" r:id="rId122"/>
    <p:sldId id="327" r:id="rId123"/>
    <p:sldId id="333" r:id="rId124"/>
    <p:sldId id="328" r:id="rId125"/>
    <p:sldId id="329" r:id="rId126"/>
    <p:sldId id="334" r:id="rId127"/>
    <p:sldId id="335" r:id="rId128"/>
    <p:sldId id="344" r:id="rId129"/>
    <p:sldId id="345" r:id="rId130"/>
    <p:sldId id="374" r:id="rId131"/>
    <p:sldId id="375" r:id="rId132"/>
    <p:sldId id="331" r:id="rId133"/>
    <p:sldId id="337" r:id="rId134"/>
    <p:sldId id="346" r:id="rId135"/>
    <p:sldId id="348" r:id="rId136"/>
    <p:sldId id="350" r:id="rId137"/>
    <p:sldId id="338" r:id="rId138"/>
    <p:sldId id="339" r:id="rId139"/>
    <p:sldId id="427" r:id="rId140"/>
    <p:sldId id="410" r:id="rId141"/>
    <p:sldId id="430" r:id="rId142"/>
    <p:sldId id="411" r:id="rId143"/>
    <p:sldId id="412" r:id="rId144"/>
    <p:sldId id="413" r:id="rId145"/>
    <p:sldId id="414" r:id="rId146"/>
    <p:sldId id="415" r:id="rId147"/>
    <p:sldId id="416" r:id="rId148"/>
    <p:sldId id="417" r:id="rId149"/>
    <p:sldId id="418" r:id="rId150"/>
    <p:sldId id="419" r:id="rId151"/>
    <p:sldId id="432" r:id="rId152"/>
    <p:sldId id="433" r:id="rId153"/>
    <p:sldId id="420" r:id="rId154"/>
    <p:sldId id="421" r:id="rId155"/>
    <p:sldId id="434" r:id="rId156"/>
    <p:sldId id="435" r:id="rId157"/>
    <p:sldId id="436" r:id="rId158"/>
    <p:sldId id="437" r:id="rId159"/>
    <p:sldId id="438" r:id="rId160"/>
    <p:sldId id="424" r:id="rId161"/>
    <p:sldId id="425" r:id="rId162"/>
    <p:sldId id="426" r:id="rId163"/>
    <p:sldId id="439" r:id="rId164"/>
    <p:sldId id="440" r:id="rId165"/>
    <p:sldId id="441" r:id="rId16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Comic Sans MS" charset="0"/>
        <a:ea typeface="+mn-ea"/>
        <a:cs typeface="+mn-cs"/>
      </a:defRPr>
    </a:lvl1pPr>
    <a:lvl2pPr marL="457200" algn="l" rtl="0" fontAlgn="base">
      <a:spcBef>
        <a:spcPct val="0"/>
      </a:spcBef>
      <a:spcAft>
        <a:spcPct val="0"/>
      </a:spcAft>
      <a:defRPr sz="2400" kern="1200">
        <a:solidFill>
          <a:schemeClr val="tx1"/>
        </a:solidFill>
        <a:latin typeface="Comic Sans MS" charset="0"/>
        <a:ea typeface="+mn-ea"/>
        <a:cs typeface="+mn-cs"/>
      </a:defRPr>
    </a:lvl2pPr>
    <a:lvl3pPr marL="914400" algn="l" rtl="0" fontAlgn="base">
      <a:spcBef>
        <a:spcPct val="0"/>
      </a:spcBef>
      <a:spcAft>
        <a:spcPct val="0"/>
      </a:spcAft>
      <a:defRPr sz="2400" kern="1200">
        <a:solidFill>
          <a:schemeClr val="tx1"/>
        </a:solidFill>
        <a:latin typeface="Comic Sans MS" charset="0"/>
        <a:ea typeface="+mn-ea"/>
        <a:cs typeface="+mn-cs"/>
      </a:defRPr>
    </a:lvl3pPr>
    <a:lvl4pPr marL="1371600" algn="l" rtl="0" fontAlgn="base">
      <a:spcBef>
        <a:spcPct val="0"/>
      </a:spcBef>
      <a:spcAft>
        <a:spcPct val="0"/>
      </a:spcAft>
      <a:defRPr sz="2400" kern="1200">
        <a:solidFill>
          <a:schemeClr val="tx1"/>
        </a:solidFill>
        <a:latin typeface="Comic Sans MS" charset="0"/>
        <a:ea typeface="+mn-ea"/>
        <a:cs typeface="+mn-cs"/>
      </a:defRPr>
    </a:lvl4pPr>
    <a:lvl5pPr marL="1828800" algn="l" rtl="0" fontAlgn="base">
      <a:spcBef>
        <a:spcPct val="0"/>
      </a:spcBef>
      <a:spcAft>
        <a:spcPct val="0"/>
      </a:spcAft>
      <a:defRPr sz="2400" kern="1200">
        <a:solidFill>
          <a:schemeClr val="tx1"/>
        </a:solidFill>
        <a:latin typeface="Comic Sans MS" charset="0"/>
        <a:ea typeface="+mn-ea"/>
        <a:cs typeface="+mn-cs"/>
      </a:defRPr>
    </a:lvl5pPr>
    <a:lvl6pPr marL="2286000" algn="l" defTabSz="457200" rtl="0" eaLnBrk="1" latinLnBrk="0" hangingPunct="1">
      <a:defRPr sz="2400" kern="1200">
        <a:solidFill>
          <a:schemeClr val="tx1"/>
        </a:solidFill>
        <a:latin typeface="Comic Sans MS" charset="0"/>
        <a:ea typeface="+mn-ea"/>
        <a:cs typeface="+mn-cs"/>
      </a:defRPr>
    </a:lvl6pPr>
    <a:lvl7pPr marL="2743200" algn="l" defTabSz="457200" rtl="0" eaLnBrk="1" latinLnBrk="0" hangingPunct="1">
      <a:defRPr sz="2400" kern="1200">
        <a:solidFill>
          <a:schemeClr val="tx1"/>
        </a:solidFill>
        <a:latin typeface="Comic Sans MS" charset="0"/>
        <a:ea typeface="+mn-ea"/>
        <a:cs typeface="+mn-cs"/>
      </a:defRPr>
    </a:lvl7pPr>
    <a:lvl8pPr marL="3200400" algn="l" defTabSz="457200" rtl="0" eaLnBrk="1" latinLnBrk="0" hangingPunct="1">
      <a:defRPr sz="2400" kern="1200">
        <a:solidFill>
          <a:schemeClr val="tx1"/>
        </a:solidFill>
        <a:latin typeface="Comic Sans MS" charset="0"/>
        <a:ea typeface="+mn-ea"/>
        <a:cs typeface="+mn-cs"/>
      </a:defRPr>
    </a:lvl8pPr>
    <a:lvl9pPr marL="3657600" algn="l" defTabSz="457200" rtl="0" eaLnBrk="1" latinLnBrk="0" hangingPunct="1">
      <a:defRPr sz="2400" kern="1200">
        <a:solidFill>
          <a:schemeClr val="tx1"/>
        </a:solidFill>
        <a:latin typeface="Comic Sans M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B712"/>
    <a:srgbClr val="1320EE"/>
    <a:srgbClr val="40FF0E"/>
    <a:srgbClr val="FFFFFF"/>
    <a:srgbClr val="FF0000"/>
    <a:srgbClr val="B7322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p:cViewPr varScale="1">
        <p:scale>
          <a:sx n="84" d="100"/>
          <a:sy n="84" d="100"/>
        </p:scale>
        <p:origin x="-1048"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notesMaster" Target="notesMasters/notesMaster1.xml"/><Relationship Id="rId168" Type="http://schemas.openxmlformats.org/officeDocument/2006/relationships/printerSettings" Target="printerSettings/printerSettings1.bin"/><Relationship Id="rId16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viewProps" Target="viewProps.xml"/><Relationship Id="rId171" Type="http://schemas.openxmlformats.org/officeDocument/2006/relationships/theme" Target="theme/theme1.xml"/><Relationship Id="rId172" Type="http://schemas.openxmlformats.org/officeDocument/2006/relationships/tableStyles" Target="tableStyles.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F1A2A85-B6CC-DA44-96F0-95DB1BDA0F3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402D4929-5418-3E4E-A386-6F49E2673B30}" type="slidenum">
              <a:rPr lang="en-US"/>
              <a:pPr/>
              <a:t>20</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a:t>Picture would be useful here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C01D8FC0-8585-C34B-B492-5B91F3EE31D5}" type="slidenum">
              <a:rPr lang="en-US"/>
              <a:pPr/>
              <a:t>21</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a:t>Calculation for salted case:</a:t>
            </a:r>
          </a:p>
          <a:p>
            <a:pPr eaLnBrk="1" hangingPunct="1"/>
            <a:endParaRPr lang="en-US" dirty="0"/>
          </a:p>
          <a:p>
            <a:pPr eaLnBrk="1" hangingPunct="1"/>
            <a:r>
              <a:rPr lang="en-US" dirty="0"/>
              <a:t>Number the passwords in file, pwd1, pwd2, …,pwd1024</a:t>
            </a:r>
          </a:p>
          <a:p>
            <a:pPr eaLnBrk="1" hangingPunct="1"/>
            <a:r>
              <a:rPr lang="en-US" dirty="0"/>
              <a:t>Consider checking each </a:t>
            </a:r>
            <a:r>
              <a:rPr lang="en-US" dirty="0" err="1"/>
              <a:t>pwd</a:t>
            </a:r>
            <a:r>
              <a:rPr lang="en-US" dirty="0"/>
              <a:t> in turn. The probability pwd1 is in the dictionary is 1/4 and, if so, expected work (no. of hashes) is 2^19. If pwd1 is not in dictionary but pwd2 is, we do 2^20 hashes (for pwd1) plus an expected 2^19 hashes for pwd2 and so on. We find the expected work factor is</a:t>
            </a:r>
          </a:p>
          <a:p>
            <a:pPr eaLnBrk="1" hangingPunct="1"/>
            <a:endParaRPr lang="en-US" dirty="0"/>
          </a:p>
          <a:p>
            <a:pPr eaLnBrk="1" hangingPunct="1"/>
            <a:r>
              <a:rPr lang="en-US" dirty="0"/>
              <a:t>(1/4)*(2^19) + (3/4)*((1/4)*(2^20+2^19) + (3/4)*((1/4)*(2*2^20+2^19)+…+(3/4)((1/4)(1023*2^20+2^19)))…) &lt; 2^22</a:t>
            </a:r>
          </a:p>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696A2577-7E47-6D43-B9C5-B6BE4D0CE347}"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8F623A42-C162-4242-9B8E-7DF443DFC1B5}"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139534AE-BAA8-6240-ADB3-E2618FF98326}"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C20D8DFE-4F81-B54F-8DE4-394E9A60B123}"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84269C2E-66AB-F646-B567-C7239C3B31AB}"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8FED1F54-EF01-1240-9E24-FBB82BDFA2AC}"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1533AD71-4F76-A346-9934-CA10A6135985}"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D8DDB50C-6750-8E45-9E57-039BA300DDE3}"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F84BD759-BAFB-9946-804F-DBB28E3C14EF}"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30C5F8FF-4FA6-C044-B3E8-973FF9FF3902}"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2F83DC3A-2173-414F-B9AE-84582AB85D98}" type="slidenum">
              <a:rPr lang="en-US">
                <a:latin typeface="Times New Roman" charset="0"/>
              </a:rPr>
              <a:pPr>
                <a:defRPr/>
              </a:pPr>
              <a:t>‹#›</a:t>
            </a:fld>
            <a:endParaRPr lang="en-US">
              <a:latin typeface="Times New Roman"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8288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685800" y="6248400"/>
            <a:ext cx="7848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a:t> Part 2 </a:t>
            </a:r>
            <a:r>
              <a:rPr lang="en-US">
                <a:sym typeface="Symbol" charset="2"/>
              </a:rPr>
              <a:t></a:t>
            </a:r>
            <a:r>
              <a:rPr lang="en-US"/>
              <a:t> Access Control                                                                                                  </a:t>
            </a:r>
            <a:fld id="{E63A15F3-2106-974D-915F-FDBD551DE9EA}" type="slidenum">
              <a:rPr lang="en-US">
                <a:latin typeface="Times New Roman" charset="0"/>
              </a:rPr>
              <a:pPr>
                <a:defRPr/>
              </a:pPr>
              <a:t>‹#›</a:t>
            </a:fld>
            <a:endParaRPr lang="en-US">
              <a:latin typeface="Times New Roman"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accent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2pPr>
      <a:lvl3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3pPr>
      <a:lvl4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4pPr>
      <a:lvl5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5pPr>
      <a:lvl6pPr marL="457200" algn="ctr" rtl="0" fontAlgn="base">
        <a:spcBef>
          <a:spcPct val="0"/>
        </a:spcBef>
        <a:spcAft>
          <a:spcPct val="0"/>
        </a:spcAft>
        <a:defRPr sz="4400">
          <a:solidFill>
            <a:schemeClr val="accent2"/>
          </a:solidFill>
          <a:latin typeface="Comic Sans MS" charset="0"/>
        </a:defRPr>
      </a:lvl6pPr>
      <a:lvl7pPr marL="914400" algn="ctr" rtl="0" fontAlgn="base">
        <a:spcBef>
          <a:spcPct val="0"/>
        </a:spcBef>
        <a:spcAft>
          <a:spcPct val="0"/>
        </a:spcAft>
        <a:defRPr sz="4400">
          <a:solidFill>
            <a:schemeClr val="accent2"/>
          </a:solidFill>
          <a:latin typeface="Comic Sans MS" charset="0"/>
        </a:defRPr>
      </a:lvl7pPr>
      <a:lvl8pPr marL="1371600" algn="ctr" rtl="0" fontAlgn="base">
        <a:spcBef>
          <a:spcPct val="0"/>
        </a:spcBef>
        <a:spcAft>
          <a:spcPct val="0"/>
        </a:spcAft>
        <a:defRPr sz="4400">
          <a:solidFill>
            <a:schemeClr val="accent2"/>
          </a:solidFill>
          <a:latin typeface="Comic Sans MS" charset="0"/>
        </a:defRPr>
      </a:lvl8pPr>
      <a:lvl9pPr marL="1828800" algn="ctr" rtl="0" fontAlgn="base">
        <a:spcBef>
          <a:spcPct val="0"/>
        </a:spcBef>
        <a:spcAft>
          <a:spcPct val="0"/>
        </a:spcAft>
        <a:defRPr sz="4400">
          <a:solidFill>
            <a:schemeClr val="accent2"/>
          </a:solidFill>
          <a:latin typeface="Comic Sans MS" charset="0"/>
        </a:defRPr>
      </a:lvl9pPr>
    </p:titleStyle>
    <p:bodyStyle>
      <a:lvl1pPr marL="342900" indent="-342900" algn="l" rtl="0" eaLnBrk="0" fontAlgn="base" hangingPunct="0">
        <a:spcBef>
          <a:spcPct val="20000"/>
        </a:spcBef>
        <a:spcAft>
          <a:spcPct val="0"/>
        </a:spcAft>
        <a:buClr>
          <a:schemeClr val="accent2"/>
        </a:buClr>
        <a:buSzPct val="75000"/>
        <a:buFont typeface="Wingdings" charset="2"/>
        <a:buChar char="q"/>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95000"/>
        <a:buChar char="o"/>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2"/>
        </a:buClr>
        <a:buFont typeface="Wingdings" charset="2"/>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5000"/>
        <a:buFont typeface="Wingdings" charset="2"/>
        <a:buChar char="Ø"/>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2"/>
        </a:buClr>
        <a:buFont typeface="Times" charset="0"/>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 Id="rId3" Type="http://schemas.openxmlformats.org/officeDocument/2006/relationships/image" Target="../media/image24.png"/></Relationships>
</file>

<file path=ppt/slides/_rels/slide105.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elegraph.co.uk/earth/main.jhtml?xml=/earth/2008/10/12/eacomputer112.xml"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122.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32.pdf"/><Relationship Id="rId4" Type="http://schemas.openxmlformats.org/officeDocument/2006/relationships/image" Target="../media/image33.png"/><Relationship Id="rId5" Type="http://schemas.openxmlformats.org/officeDocument/2006/relationships/image" Target="../media/image29.png"/><Relationship Id="rId6" Type="http://schemas.openxmlformats.org/officeDocument/2006/relationships/image" Target="../media/image34.png"/><Relationship Id="rId7"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9.png"/><Relationship Id="rId5" Type="http://schemas.openxmlformats.org/officeDocument/2006/relationships/image" Target="../media/image32.pdf"/><Relationship Id="rId6"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29.png"/><Relationship Id="rId5" Type="http://schemas.openxmlformats.org/officeDocument/2006/relationships/image" Target="../media/image35.png"/><Relationship Id="rId6"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audio" Target="../media/audio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passwordportal.net/" TargetMode="External"/><Relationship Id="rId4" Type="http://schemas.openxmlformats.org/officeDocument/2006/relationships/hyperlink" Target="http://www.atstake.com/products/lc/" TargetMode="External"/><Relationship Id="rId5" Type="http://schemas.openxmlformats.org/officeDocument/2006/relationships/hyperlink" Target="http://www.openwall.com/john/" TargetMode="External"/><Relationship Id="rId6" Type="http://schemas.openxmlformats.org/officeDocument/2006/relationships/hyperlink" Target="http://www.securityfocus.com/infocus/1192" TargetMode="External"/><Relationship Id="rId7" Type="http://schemas.openxmlformats.org/officeDocument/2006/relationships/hyperlink" Target="http://news.bbc.co.uk/2/hi/technology/3639679.stm" TargetMode="External"/><Relationship Id="rId1" Type="http://schemas.openxmlformats.org/officeDocument/2006/relationships/slideLayout" Target="../slideLayouts/slideLayout2.xml"/><Relationship Id="rId2" Type="http://schemas.openxmlformats.org/officeDocument/2006/relationships/hyperlink" Target="http://www.pwcrack.com/index.s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traightdope.com/columns/read/1277/do-identical-twins-have-different-fingerprints" TargetMode="Externa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jpe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 Id="rId3"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news.bbc.co.uk/1/hi/world/south_asia/1870382.st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audio" Target="../media/audio3.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 Id="rId3" Type="http://schemas.openxmlformats.org/officeDocument/2006/relationships/audio" Target="../media/audio2.bin"/></Relationships>
</file>

<file path=ppt/slides/_rels/slide7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76.xml.rels><?xml version="1.0" encoding="UTF-8" standalone="yes"?>
<Relationships xmlns="http://schemas.openxmlformats.org/package/2006/relationships"><Relationship Id="rId3" Type="http://schemas.openxmlformats.org/officeDocument/2006/relationships/hyperlink" Target="http://www.cis.upenn.edu/~KeyKOS/ConfusedDeputy.html" TargetMode="External"/><Relationship Id="rId4" Type="http://schemas.openxmlformats.org/officeDocument/2006/relationships/hyperlink" Target="http://www.erights.org/elib/capability/duals/myths.html" TargetMode="External"/><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audio" Target="../media/audio1.bin"/><Relationship Id="rId3" Type="http://schemas.openxmlformats.org/officeDocument/2006/relationships/audio" Target="../media/audio2.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15F26466-F52E-8A40-94D1-A23CBC879894}" type="slidenum">
              <a:rPr lang="en-US" smtClean="0">
                <a:latin typeface="Times New Roman" charset="0"/>
              </a:rPr>
              <a:pPr/>
              <a:t>1</a:t>
            </a:fld>
            <a:endParaRPr lang="en-US" smtClean="0">
              <a:latin typeface="Times New Roman" charset="0"/>
            </a:endParaRPr>
          </a:p>
        </p:txBody>
      </p:sp>
      <p:sp>
        <p:nvSpPr>
          <p:cNvPr id="14339" name="Rectangle 2"/>
          <p:cNvSpPr>
            <a:spLocks noGrp="1" noChangeArrowheads="1"/>
          </p:cNvSpPr>
          <p:nvPr>
            <p:ph type="title"/>
          </p:nvPr>
        </p:nvSpPr>
        <p:spPr>
          <a:xfrm>
            <a:off x="457200" y="1524000"/>
            <a:ext cx="8077200" cy="2438400"/>
          </a:xfrm>
        </p:spPr>
        <p:txBody>
          <a:bodyPr/>
          <a:lstStyle/>
          <a:p>
            <a:pPr eaLnBrk="1" hangingPunct="1"/>
            <a:r>
              <a:rPr lang="en-US" dirty="0" smtClean="0"/>
              <a:t>Part II: Access </a:t>
            </a:r>
            <a:r>
              <a:rPr lang="en-US" dirty="0"/>
              <a:t>Control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36E9C02E-BF1D-9042-8CE8-921740A6CE3F}" type="slidenum">
              <a:rPr lang="en-US" smtClean="0">
                <a:latin typeface="Times New Roman" charset="0"/>
              </a:rPr>
              <a:pPr/>
              <a:t>10</a:t>
            </a:fld>
            <a:endParaRPr lang="en-US" smtClean="0">
              <a:latin typeface="Times New Roman" charset="0"/>
            </a:endParaRPr>
          </a:p>
        </p:txBody>
      </p:sp>
      <p:sp>
        <p:nvSpPr>
          <p:cNvPr id="23555" name="Rectangle 2"/>
          <p:cNvSpPr>
            <a:spLocks noGrp="1" noChangeArrowheads="1"/>
          </p:cNvSpPr>
          <p:nvPr>
            <p:ph type="title"/>
          </p:nvPr>
        </p:nvSpPr>
        <p:spPr>
          <a:xfrm>
            <a:off x="685800" y="304800"/>
            <a:ext cx="7772400" cy="1143000"/>
          </a:xfrm>
        </p:spPr>
        <p:txBody>
          <a:bodyPr/>
          <a:lstStyle/>
          <a:p>
            <a:pPr eaLnBrk="1" hangingPunct="1"/>
            <a:r>
              <a:rPr lang="en-US" dirty="0"/>
              <a:t>Password Experiment</a:t>
            </a:r>
          </a:p>
        </p:txBody>
      </p:sp>
      <p:sp>
        <p:nvSpPr>
          <p:cNvPr id="160771" name="Rectangle 3"/>
          <p:cNvSpPr>
            <a:spLocks noGrp="1" noChangeArrowheads="1"/>
          </p:cNvSpPr>
          <p:nvPr>
            <p:ph type="body" idx="1"/>
          </p:nvPr>
        </p:nvSpPr>
        <p:spPr>
          <a:xfrm>
            <a:off x="685800" y="1371600"/>
            <a:ext cx="7924800" cy="4724400"/>
          </a:xfrm>
        </p:spPr>
        <p:txBody>
          <a:bodyPr/>
          <a:lstStyle/>
          <a:p>
            <a:pPr marL="609600" indent="-609600" eaLnBrk="1" hangingPunct="1">
              <a:lnSpc>
                <a:spcPct val="80000"/>
              </a:lnSpc>
              <a:spcAft>
                <a:spcPts val="600"/>
              </a:spcAft>
            </a:pPr>
            <a:r>
              <a:rPr lang="en-US" sz="2800" dirty="0"/>
              <a:t>Three groups of users </a:t>
            </a:r>
            <a:r>
              <a:rPr lang="en-US" dirty="0" err="1">
                <a:sym typeface="Symbol" charset="2"/>
              </a:rPr>
              <a:t></a:t>
            </a:r>
            <a:r>
              <a:rPr lang="en-US" sz="2800" dirty="0"/>
              <a:t> each group advised to select passwords as follows</a:t>
            </a:r>
          </a:p>
          <a:p>
            <a:pPr marL="990600" lvl="1" indent="-533400" eaLnBrk="1" hangingPunct="1">
              <a:lnSpc>
                <a:spcPct val="80000"/>
              </a:lnSpc>
              <a:spcAft>
                <a:spcPts val="600"/>
              </a:spcAft>
            </a:pPr>
            <a:r>
              <a:rPr lang="en-US" sz="2400" b="1" dirty="0">
                <a:solidFill>
                  <a:schemeClr val="accent2"/>
                </a:solidFill>
              </a:rPr>
              <a:t>Group A:</a:t>
            </a:r>
            <a:r>
              <a:rPr lang="en-US" sz="2400" dirty="0"/>
              <a:t> At least 6 chars, 1 non-letter</a:t>
            </a:r>
          </a:p>
          <a:p>
            <a:pPr marL="990600" lvl="1" indent="-533400" eaLnBrk="1" hangingPunct="1">
              <a:lnSpc>
                <a:spcPct val="80000"/>
              </a:lnSpc>
              <a:spcAft>
                <a:spcPts val="600"/>
              </a:spcAft>
            </a:pPr>
            <a:r>
              <a:rPr lang="en-US" sz="2400" b="1" dirty="0">
                <a:solidFill>
                  <a:schemeClr val="accent2"/>
                </a:solidFill>
              </a:rPr>
              <a:t>Group B:</a:t>
            </a:r>
            <a:r>
              <a:rPr lang="en-US" sz="2400" dirty="0"/>
              <a:t> Password based on passphrase</a:t>
            </a:r>
          </a:p>
          <a:p>
            <a:pPr marL="990600" lvl="1" indent="-533400" eaLnBrk="1" hangingPunct="1">
              <a:lnSpc>
                <a:spcPct val="80000"/>
              </a:lnSpc>
              <a:spcAft>
                <a:spcPts val="600"/>
              </a:spcAft>
            </a:pPr>
            <a:r>
              <a:rPr lang="en-US" sz="2400" b="1" dirty="0">
                <a:solidFill>
                  <a:schemeClr val="accent2"/>
                </a:solidFill>
              </a:rPr>
              <a:t>Group C:</a:t>
            </a:r>
            <a:r>
              <a:rPr lang="en-US" sz="2400" dirty="0"/>
              <a:t> 8 random characters</a:t>
            </a:r>
          </a:p>
          <a:p>
            <a:pPr marL="609600" indent="-609600" eaLnBrk="1" hangingPunct="1">
              <a:lnSpc>
                <a:spcPct val="80000"/>
              </a:lnSpc>
              <a:spcAft>
                <a:spcPts val="600"/>
              </a:spcAft>
            </a:pPr>
            <a:r>
              <a:rPr lang="en-US" sz="2800" dirty="0"/>
              <a:t>Results</a:t>
            </a:r>
          </a:p>
          <a:p>
            <a:pPr marL="990600" lvl="1" indent="-533400" eaLnBrk="1" hangingPunct="1">
              <a:lnSpc>
                <a:spcPct val="80000"/>
              </a:lnSpc>
              <a:spcAft>
                <a:spcPts val="600"/>
              </a:spcAft>
            </a:pPr>
            <a:r>
              <a:rPr lang="en-US" sz="2400" b="1" dirty="0">
                <a:solidFill>
                  <a:schemeClr val="accent2"/>
                </a:solidFill>
              </a:rPr>
              <a:t>Group A:</a:t>
            </a:r>
            <a:r>
              <a:rPr lang="en-US" sz="2400" dirty="0"/>
              <a:t> About 30% of </a:t>
            </a:r>
            <a:r>
              <a:rPr lang="en-US" sz="2400" dirty="0" err="1"/>
              <a:t>pwds</a:t>
            </a:r>
            <a:r>
              <a:rPr lang="en-US" sz="2400" dirty="0"/>
              <a:t> easy to crack</a:t>
            </a:r>
          </a:p>
          <a:p>
            <a:pPr marL="990600" lvl="1" indent="-533400" eaLnBrk="1" hangingPunct="1">
              <a:lnSpc>
                <a:spcPct val="80000"/>
              </a:lnSpc>
              <a:spcAft>
                <a:spcPts val="600"/>
              </a:spcAft>
            </a:pPr>
            <a:r>
              <a:rPr lang="en-US" sz="2400" b="1" dirty="0">
                <a:solidFill>
                  <a:schemeClr val="accent2"/>
                </a:solidFill>
              </a:rPr>
              <a:t>Group B:</a:t>
            </a:r>
            <a:r>
              <a:rPr lang="en-US" sz="2400" dirty="0"/>
              <a:t> About 10% cracked</a:t>
            </a:r>
          </a:p>
          <a:p>
            <a:pPr marL="1371600" lvl="2" indent="-457200" eaLnBrk="1" hangingPunct="1">
              <a:lnSpc>
                <a:spcPct val="80000"/>
              </a:lnSpc>
              <a:spcAft>
                <a:spcPts val="600"/>
              </a:spcAft>
            </a:pPr>
            <a:r>
              <a:rPr lang="en-US" sz="2000" dirty="0"/>
              <a:t>Passwords easy to remember</a:t>
            </a:r>
          </a:p>
          <a:p>
            <a:pPr marL="990600" lvl="1" indent="-533400" eaLnBrk="1" hangingPunct="1">
              <a:lnSpc>
                <a:spcPct val="80000"/>
              </a:lnSpc>
              <a:spcAft>
                <a:spcPts val="600"/>
              </a:spcAft>
            </a:pPr>
            <a:r>
              <a:rPr lang="en-US" sz="2400" b="1" dirty="0">
                <a:solidFill>
                  <a:schemeClr val="accent2"/>
                </a:solidFill>
              </a:rPr>
              <a:t>Group C:</a:t>
            </a:r>
            <a:r>
              <a:rPr lang="en-US" sz="2400" dirty="0"/>
              <a:t> About 10% cracked</a:t>
            </a:r>
          </a:p>
          <a:p>
            <a:pPr marL="1371600" lvl="2" indent="-457200" eaLnBrk="1" hangingPunct="1">
              <a:lnSpc>
                <a:spcPct val="80000"/>
              </a:lnSpc>
              <a:spcAft>
                <a:spcPts val="600"/>
              </a:spcAft>
            </a:pPr>
            <a:r>
              <a:rPr lang="en-US" sz="2000" dirty="0"/>
              <a:t>Passwords hard to remember</a:t>
            </a:r>
          </a:p>
        </p:txBody>
      </p:sp>
      <p:sp>
        <p:nvSpPr>
          <p:cNvPr id="160772" name="Rectangle 4"/>
          <p:cNvSpPr>
            <a:spLocks noChangeArrowheads="1"/>
          </p:cNvSpPr>
          <p:nvPr/>
        </p:nvSpPr>
        <p:spPr bwMode="auto">
          <a:xfrm>
            <a:off x="152400" y="2667000"/>
            <a:ext cx="1501775" cy="517525"/>
          </a:xfrm>
          <a:prstGeom prst="rect">
            <a:avLst/>
          </a:prstGeom>
          <a:noFill/>
          <a:ln w="9525">
            <a:noFill/>
            <a:miter lim="800000"/>
            <a:headEnd/>
            <a:tailEnd/>
          </a:ln>
        </p:spPr>
        <p:txBody>
          <a:bodyPr wrap="none">
            <a:prstTxWarp prst="textNoShape">
              <a:avLst/>
            </a:prstTxWarp>
            <a:spAutoFit/>
          </a:bodyPr>
          <a:lstStyle/>
          <a:p>
            <a:r>
              <a:rPr lang="en-US"/>
              <a:t>winner </a:t>
            </a:r>
            <a:r>
              <a:rPr lang="en-US" b="1">
                <a:solidFill>
                  <a:srgbClr val="FF0000"/>
                </a:solidFill>
                <a:sym typeface="Symbol" charset="2"/>
              </a:rPr>
              <a: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 calcmode="lin" valueType="num">
                                      <p:cBhvr additive="base">
                                        <p:cTn id="7" dur="500" fill="hold"/>
                                        <p:tgtEl>
                                          <p:spTgt spid="1607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07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par>
                                <p:cTn id="9" presetID="2" presetClass="entr" presetSubtype="8" fill="hold" grpId="0" nodeType="withEffect">
                                  <p:stCondLst>
                                    <p:cond delay="0"/>
                                  </p:stCondLst>
                                  <p:childTnLst>
                                    <p:set>
                                      <p:cBhvr>
                                        <p:cTn id="10" dur="1" fill="hold">
                                          <p:stCondLst>
                                            <p:cond delay="0"/>
                                          </p:stCondLst>
                                        </p:cTn>
                                        <p:tgtEl>
                                          <p:spTgt spid="160771">
                                            <p:txEl>
                                              <p:pRg st="1" end="1"/>
                                            </p:txEl>
                                          </p:spTgt>
                                        </p:tgtEl>
                                        <p:attrNameLst>
                                          <p:attrName>style.visibility</p:attrName>
                                        </p:attrNameLst>
                                      </p:cBhvr>
                                      <p:to>
                                        <p:strVal val="visible"/>
                                      </p:to>
                                    </p:set>
                                    <p:anim calcmode="lin" valueType="num">
                                      <p:cBhvr additive="base">
                                        <p:cTn id="11" dur="500" fill="hold"/>
                                        <p:tgtEl>
                                          <p:spTgt spid="16077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077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60771">
                                            <p:txEl>
                                              <p:pRg st="2" end="2"/>
                                            </p:txEl>
                                          </p:spTgt>
                                        </p:tgtEl>
                                        <p:attrNameLst>
                                          <p:attrName>style.visibility</p:attrName>
                                        </p:attrNameLst>
                                      </p:cBhvr>
                                      <p:to>
                                        <p:strVal val="visible"/>
                                      </p:to>
                                    </p:set>
                                    <p:anim calcmode="lin" valueType="num">
                                      <p:cBhvr additive="base">
                                        <p:cTn id="15" dur="500" fill="hold"/>
                                        <p:tgtEl>
                                          <p:spTgt spid="16077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077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
                                        </p:tgtEl>
                                      </p:cMediaNode>
                                    </p:audio>
                                  </p:subTnLst>
                                </p:cTn>
                              </p:par>
                              <p:par>
                                <p:cTn id="17" presetID="2" presetClass="entr" presetSubtype="8" fill="hold" grpId="0" nodeType="withEffect">
                                  <p:stCondLst>
                                    <p:cond delay="0"/>
                                  </p:stCondLst>
                                  <p:childTnLst>
                                    <p:set>
                                      <p:cBhvr>
                                        <p:cTn id="18" dur="1" fill="hold">
                                          <p:stCondLst>
                                            <p:cond delay="0"/>
                                          </p:stCondLst>
                                        </p:cTn>
                                        <p:tgtEl>
                                          <p:spTgt spid="160771">
                                            <p:txEl>
                                              <p:pRg st="3" end="3"/>
                                            </p:txEl>
                                          </p:spTgt>
                                        </p:tgtEl>
                                        <p:attrNameLst>
                                          <p:attrName>style.visibility</p:attrName>
                                        </p:attrNameLst>
                                      </p:cBhvr>
                                      <p:to>
                                        <p:strVal val="visible"/>
                                      </p:to>
                                    </p:set>
                                    <p:anim calcmode="lin" valueType="num">
                                      <p:cBhvr additive="base">
                                        <p:cTn id="19" dur="500" fill="hold"/>
                                        <p:tgtEl>
                                          <p:spTgt spid="16077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077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0771">
                                            <p:txEl>
                                              <p:pRg st="4" end="4"/>
                                            </p:txEl>
                                          </p:spTgt>
                                        </p:tgtEl>
                                        <p:attrNameLst>
                                          <p:attrName>style.visibility</p:attrName>
                                        </p:attrNameLst>
                                      </p:cBhvr>
                                      <p:to>
                                        <p:strVal val="visible"/>
                                      </p:to>
                                    </p:set>
                                    <p:anim calcmode="lin" valueType="num">
                                      <p:cBhvr additive="base">
                                        <p:cTn id="25" dur="500" fill="hold"/>
                                        <p:tgtEl>
                                          <p:spTgt spid="16077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077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60771">
                                            <p:txEl>
                                              <p:pRg st="5" end="5"/>
                                            </p:txEl>
                                          </p:spTgt>
                                        </p:tgtEl>
                                        <p:attrNameLst>
                                          <p:attrName>style.visibility</p:attrName>
                                        </p:attrNameLst>
                                      </p:cBhvr>
                                      <p:to>
                                        <p:strVal val="visible"/>
                                      </p:to>
                                    </p:set>
                                    <p:anim calcmode="lin" valueType="num">
                                      <p:cBhvr additive="base">
                                        <p:cTn id="29" dur="500" fill="hold"/>
                                        <p:tgtEl>
                                          <p:spTgt spid="160771">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6077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
                                        </p:tgtEl>
                                      </p:cMediaNode>
                                    </p:audio>
                                  </p:subTnLst>
                                </p:cTn>
                              </p:par>
                              <p:par>
                                <p:cTn id="31" presetID="2" presetClass="entr" presetSubtype="8" fill="hold" grpId="0" nodeType="withEffect">
                                  <p:stCondLst>
                                    <p:cond delay="0"/>
                                  </p:stCondLst>
                                  <p:childTnLst>
                                    <p:set>
                                      <p:cBhvr>
                                        <p:cTn id="32" dur="1" fill="hold">
                                          <p:stCondLst>
                                            <p:cond delay="0"/>
                                          </p:stCondLst>
                                        </p:cTn>
                                        <p:tgtEl>
                                          <p:spTgt spid="160771">
                                            <p:txEl>
                                              <p:pRg st="6" end="6"/>
                                            </p:txEl>
                                          </p:spTgt>
                                        </p:tgtEl>
                                        <p:attrNameLst>
                                          <p:attrName>style.visibility</p:attrName>
                                        </p:attrNameLst>
                                      </p:cBhvr>
                                      <p:to>
                                        <p:strVal val="visible"/>
                                      </p:to>
                                    </p:set>
                                    <p:anim calcmode="lin" valueType="num">
                                      <p:cBhvr additive="base">
                                        <p:cTn id="33" dur="500" fill="hold"/>
                                        <p:tgtEl>
                                          <p:spTgt spid="160771">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6077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Whoosh"/>
                                        </p:tgtEl>
                                      </p:cMediaNode>
                                    </p:audio>
                                  </p:subTnLst>
                                </p:cTn>
                              </p:par>
                              <p:par>
                                <p:cTn id="35" presetID="2" presetClass="entr" presetSubtype="8" fill="hold" grpId="0" nodeType="withEffect">
                                  <p:stCondLst>
                                    <p:cond delay="0"/>
                                  </p:stCondLst>
                                  <p:childTnLst>
                                    <p:set>
                                      <p:cBhvr>
                                        <p:cTn id="36" dur="1" fill="hold">
                                          <p:stCondLst>
                                            <p:cond delay="0"/>
                                          </p:stCondLst>
                                        </p:cTn>
                                        <p:tgtEl>
                                          <p:spTgt spid="160771">
                                            <p:txEl>
                                              <p:pRg st="7" end="7"/>
                                            </p:txEl>
                                          </p:spTgt>
                                        </p:tgtEl>
                                        <p:attrNameLst>
                                          <p:attrName>style.visibility</p:attrName>
                                        </p:attrNameLst>
                                      </p:cBhvr>
                                      <p:to>
                                        <p:strVal val="visible"/>
                                      </p:to>
                                    </p:set>
                                    <p:anim calcmode="lin" valueType="num">
                                      <p:cBhvr additive="base">
                                        <p:cTn id="37" dur="500" fill="hold"/>
                                        <p:tgtEl>
                                          <p:spTgt spid="160771">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0771">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par>
                                <p:cTn id="39" presetID="2" presetClass="entr" presetSubtype="8" fill="hold" grpId="0" nodeType="withEffect">
                                  <p:stCondLst>
                                    <p:cond delay="0"/>
                                  </p:stCondLst>
                                  <p:childTnLst>
                                    <p:set>
                                      <p:cBhvr>
                                        <p:cTn id="40" dur="1" fill="hold">
                                          <p:stCondLst>
                                            <p:cond delay="0"/>
                                          </p:stCondLst>
                                        </p:cTn>
                                        <p:tgtEl>
                                          <p:spTgt spid="160771">
                                            <p:txEl>
                                              <p:pRg st="8" end="8"/>
                                            </p:txEl>
                                          </p:spTgt>
                                        </p:tgtEl>
                                        <p:attrNameLst>
                                          <p:attrName>style.visibility</p:attrName>
                                        </p:attrNameLst>
                                      </p:cBhvr>
                                      <p:to>
                                        <p:strVal val="visible"/>
                                      </p:to>
                                    </p:set>
                                    <p:anim calcmode="lin" valueType="num">
                                      <p:cBhvr additive="base">
                                        <p:cTn id="41" dur="500" fill="hold"/>
                                        <p:tgtEl>
                                          <p:spTgt spid="160771">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60771">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2" name="Whoosh"/>
                                        </p:tgtEl>
                                      </p:cMediaNode>
                                    </p:audio>
                                  </p:subTnLst>
                                </p:cTn>
                              </p:par>
                              <p:par>
                                <p:cTn id="43" presetID="2" presetClass="entr" presetSubtype="8" fill="hold" grpId="0" nodeType="withEffect">
                                  <p:stCondLst>
                                    <p:cond delay="0"/>
                                  </p:stCondLst>
                                  <p:childTnLst>
                                    <p:set>
                                      <p:cBhvr>
                                        <p:cTn id="44" dur="1" fill="hold">
                                          <p:stCondLst>
                                            <p:cond delay="0"/>
                                          </p:stCondLst>
                                        </p:cTn>
                                        <p:tgtEl>
                                          <p:spTgt spid="160771">
                                            <p:txEl>
                                              <p:pRg st="9" end="9"/>
                                            </p:txEl>
                                          </p:spTgt>
                                        </p:tgtEl>
                                        <p:attrNameLst>
                                          <p:attrName>style.visibility</p:attrName>
                                        </p:attrNameLst>
                                      </p:cBhvr>
                                      <p:to>
                                        <p:strVal val="visible"/>
                                      </p:to>
                                    </p:set>
                                    <p:anim calcmode="lin" valueType="num">
                                      <p:cBhvr additive="base">
                                        <p:cTn id="45" dur="500" fill="hold"/>
                                        <p:tgtEl>
                                          <p:spTgt spid="160771">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60771">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2" name="Whoosh"/>
                                        </p:tgtEl>
                                      </p:cMediaNode>
                                    </p:audio>
                                  </p:sub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60772"/>
                                        </p:tgtEl>
                                        <p:attrNameLst>
                                          <p:attrName>style.visibility</p:attrName>
                                        </p:attrNameLst>
                                      </p:cBhvr>
                                      <p:to>
                                        <p:strVal val="visible"/>
                                      </p:to>
                                    </p:set>
                                    <p:anim calcmode="lin" valueType="num">
                                      <p:cBhvr additive="base">
                                        <p:cTn id="51" dur="500" fill="hold"/>
                                        <p:tgtEl>
                                          <p:spTgt spid="160772"/>
                                        </p:tgtEl>
                                        <p:attrNameLst>
                                          <p:attrName>ppt_x</p:attrName>
                                        </p:attrNameLst>
                                      </p:cBhvr>
                                      <p:tavLst>
                                        <p:tav tm="0">
                                          <p:val>
                                            <p:strVal val="0-#ppt_w/2"/>
                                          </p:val>
                                        </p:tav>
                                        <p:tav tm="100000">
                                          <p:val>
                                            <p:strVal val="#ppt_x"/>
                                          </p:val>
                                        </p:tav>
                                      </p:tavLst>
                                    </p:anim>
                                    <p:anim calcmode="lin" valueType="num">
                                      <p:cBhvr additive="base">
                                        <p:cTn id="52" dur="500" fill="hold"/>
                                        <p:tgtEl>
                                          <p:spTgt spid="1607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P spid="160772" grpId="0" autoUpdateAnimBg="0"/>
    </p:bld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445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969FCF07-CAC0-9D45-A066-937252AFD96C}" type="slidenum">
              <a:rPr lang="en-US" smtClean="0">
                <a:latin typeface="Times New Roman" charset="0"/>
              </a:rPr>
              <a:pPr/>
              <a:t>100</a:t>
            </a:fld>
            <a:endParaRPr lang="en-US" smtClean="0">
              <a:latin typeface="Times New Roman" charset="0"/>
            </a:endParaRPr>
          </a:p>
        </p:txBody>
      </p:sp>
      <p:sp>
        <p:nvSpPr>
          <p:cNvPr id="104451" name="Rectangle 2"/>
          <p:cNvSpPr>
            <a:spLocks noGrp="1" noChangeArrowheads="1"/>
          </p:cNvSpPr>
          <p:nvPr>
            <p:ph type="title"/>
          </p:nvPr>
        </p:nvSpPr>
        <p:spPr/>
        <p:txBody>
          <a:bodyPr/>
          <a:lstStyle/>
          <a:p>
            <a:pPr eaLnBrk="1" hangingPunct="1"/>
            <a:r>
              <a:rPr lang="en-US"/>
              <a:t>Covert Channel Example</a:t>
            </a:r>
          </a:p>
        </p:txBody>
      </p:sp>
      <p:grpSp>
        <p:nvGrpSpPr>
          <p:cNvPr id="104452" name="Group 32"/>
          <p:cNvGrpSpPr>
            <a:grpSpLocks/>
          </p:cNvGrpSpPr>
          <p:nvPr/>
        </p:nvGrpSpPr>
        <p:grpSpPr bwMode="auto">
          <a:xfrm>
            <a:off x="304800" y="2286000"/>
            <a:ext cx="8458200" cy="3489325"/>
            <a:chOff x="192" y="1440"/>
            <a:chExt cx="5328" cy="2198"/>
          </a:xfrm>
        </p:grpSpPr>
        <p:sp>
          <p:nvSpPr>
            <p:cNvPr id="104453" name="Rectangle 5"/>
            <p:cNvSpPr>
              <a:spLocks noChangeArrowheads="1"/>
            </p:cNvSpPr>
            <p:nvPr/>
          </p:nvSpPr>
          <p:spPr bwMode="auto">
            <a:xfrm>
              <a:off x="192" y="1440"/>
              <a:ext cx="652" cy="326"/>
            </a:xfrm>
            <a:prstGeom prst="rect">
              <a:avLst/>
            </a:prstGeom>
            <a:noFill/>
            <a:ln w="9525">
              <a:noFill/>
              <a:miter lim="800000"/>
              <a:headEnd/>
              <a:tailEnd/>
            </a:ln>
          </p:spPr>
          <p:txBody>
            <a:bodyPr wrap="none">
              <a:prstTxWarp prst="textNoShape">
                <a:avLst/>
              </a:prstTxWarp>
              <a:spAutoFit/>
            </a:bodyPr>
            <a:lstStyle/>
            <a:p>
              <a:r>
                <a:rPr lang="en-US" b="1">
                  <a:solidFill>
                    <a:srgbClr val="1320EE"/>
                  </a:solidFill>
                </a:rPr>
                <a:t>Alice:</a:t>
              </a:r>
            </a:p>
          </p:txBody>
        </p:sp>
        <p:sp>
          <p:nvSpPr>
            <p:cNvPr id="104454" name="Line 6"/>
            <p:cNvSpPr>
              <a:spLocks noChangeShapeType="1"/>
            </p:cNvSpPr>
            <p:nvPr/>
          </p:nvSpPr>
          <p:spPr bwMode="auto">
            <a:xfrm>
              <a:off x="960" y="3504"/>
              <a:ext cx="456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04455" name="Rectangle 7"/>
            <p:cNvSpPr>
              <a:spLocks noChangeArrowheads="1"/>
            </p:cNvSpPr>
            <p:nvPr/>
          </p:nvSpPr>
          <p:spPr bwMode="auto">
            <a:xfrm>
              <a:off x="192" y="3312"/>
              <a:ext cx="643" cy="326"/>
            </a:xfrm>
            <a:prstGeom prst="rect">
              <a:avLst/>
            </a:prstGeom>
            <a:noFill/>
            <a:ln w="9525">
              <a:noFill/>
              <a:miter lim="800000"/>
              <a:headEnd/>
              <a:tailEnd/>
            </a:ln>
          </p:spPr>
          <p:txBody>
            <a:bodyPr wrap="none">
              <a:prstTxWarp prst="textNoShape">
                <a:avLst/>
              </a:prstTxWarp>
              <a:spAutoFit/>
            </a:bodyPr>
            <a:lstStyle/>
            <a:p>
              <a:r>
                <a:rPr lang="en-US" b="1"/>
                <a:t>Time:</a:t>
              </a:r>
              <a:endParaRPr lang="en-US"/>
            </a:p>
          </p:txBody>
        </p:sp>
        <p:sp>
          <p:nvSpPr>
            <p:cNvPr id="104456" name="Rectangle 8"/>
            <p:cNvSpPr>
              <a:spLocks noChangeArrowheads="1"/>
            </p:cNvSpPr>
            <p:nvPr/>
          </p:nvSpPr>
          <p:spPr bwMode="auto">
            <a:xfrm>
              <a:off x="960" y="1498"/>
              <a:ext cx="846" cy="259"/>
            </a:xfrm>
            <a:prstGeom prst="rect">
              <a:avLst/>
            </a:prstGeom>
            <a:noFill/>
            <a:ln w="9525">
              <a:noFill/>
              <a:miter lim="800000"/>
              <a:headEnd/>
              <a:tailEnd/>
            </a:ln>
          </p:spPr>
          <p:txBody>
            <a:bodyPr wrap="none">
              <a:prstTxWarp prst="textNoShape">
                <a:avLst/>
              </a:prstTxWarp>
              <a:spAutoFit/>
            </a:bodyPr>
            <a:lstStyle/>
            <a:p>
              <a:r>
                <a:rPr lang="en-US" sz="1800"/>
                <a:t>Create file</a:t>
              </a:r>
              <a:endParaRPr lang="en-US" sz="2000"/>
            </a:p>
          </p:txBody>
        </p:sp>
        <p:sp>
          <p:nvSpPr>
            <p:cNvPr id="104457" name="Rectangle 9"/>
            <p:cNvSpPr>
              <a:spLocks noChangeArrowheads="1"/>
            </p:cNvSpPr>
            <p:nvPr/>
          </p:nvSpPr>
          <p:spPr bwMode="auto">
            <a:xfrm>
              <a:off x="1872" y="1498"/>
              <a:ext cx="839" cy="259"/>
            </a:xfrm>
            <a:prstGeom prst="rect">
              <a:avLst/>
            </a:prstGeom>
            <a:noFill/>
            <a:ln w="9525">
              <a:noFill/>
              <a:miter lim="800000"/>
              <a:headEnd/>
              <a:tailEnd/>
            </a:ln>
          </p:spPr>
          <p:txBody>
            <a:bodyPr wrap="none">
              <a:prstTxWarp prst="textNoShape">
                <a:avLst/>
              </a:prstTxWarp>
              <a:spAutoFit/>
            </a:bodyPr>
            <a:lstStyle/>
            <a:p>
              <a:r>
                <a:rPr lang="en-US" sz="1800"/>
                <a:t>Delete file</a:t>
              </a:r>
              <a:endParaRPr lang="en-US" sz="2000"/>
            </a:p>
          </p:txBody>
        </p:sp>
        <p:sp>
          <p:nvSpPr>
            <p:cNvPr id="104458" name="Rectangle 12"/>
            <p:cNvSpPr>
              <a:spLocks noChangeArrowheads="1"/>
            </p:cNvSpPr>
            <p:nvPr/>
          </p:nvSpPr>
          <p:spPr bwMode="auto">
            <a:xfrm>
              <a:off x="2754" y="1498"/>
              <a:ext cx="846" cy="259"/>
            </a:xfrm>
            <a:prstGeom prst="rect">
              <a:avLst/>
            </a:prstGeom>
            <a:noFill/>
            <a:ln w="9525">
              <a:noFill/>
              <a:miter lim="800000"/>
              <a:headEnd/>
              <a:tailEnd/>
            </a:ln>
          </p:spPr>
          <p:txBody>
            <a:bodyPr wrap="none">
              <a:prstTxWarp prst="textNoShape">
                <a:avLst/>
              </a:prstTxWarp>
              <a:spAutoFit/>
            </a:bodyPr>
            <a:lstStyle/>
            <a:p>
              <a:r>
                <a:rPr lang="en-US" sz="1800"/>
                <a:t>Create file</a:t>
              </a:r>
              <a:endParaRPr lang="en-US" sz="2000"/>
            </a:p>
          </p:txBody>
        </p:sp>
        <p:sp>
          <p:nvSpPr>
            <p:cNvPr id="104459" name="Rectangle 13"/>
            <p:cNvSpPr>
              <a:spLocks noChangeArrowheads="1"/>
            </p:cNvSpPr>
            <p:nvPr/>
          </p:nvSpPr>
          <p:spPr bwMode="auto">
            <a:xfrm>
              <a:off x="4393" y="1498"/>
              <a:ext cx="839" cy="259"/>
            </a:xfrm>
            <a:prstGeom prst="rect">
              <a:avLst/>
            </a:prstGeom>
            <a:noFill/>
            <a:ln w="9525">
              <a:noFill/>
              <a:miter lim="800000"/>
              <a:headEnd/>
              <a:tailEnd/>
            </a:ln>
          </p:spPr>
          <p:txBody>
            <a:bodyPr wrap="none">
              <a:prstTxWarp prst="textNoShape">
                <a:avLst/>
              </a:prstTxWarp>
              <a:spAutoFit/>
            </a:bodyPr>
            <a:lstStyle/>
            <a:p>
              <a:r>
                <a:rPr lang="en-US" sz="1800"/>
                <a:t>Delete file</a:t>
              </a:r>
              <a:endParaRPr lang="en-US" sz="2000"/>
            </a:p>
          </p:txBody>
        </p:sp>
        <p:sp>
          <p:nvSpPr>
            <p:cNvPr id="104460" name="Line 15"/>
            <p:cNvSpPr>
              <a:spLocks noChangeShapeType="1"/>
            </p:cNvSpPr>
            <p:nvPr/>
          </p:nvSpPr>
          <p:spPr bwMode="auto">
            <a:xfrm flipV="1">
              <a:off x="1488" y="3312"/>
              <a:ext cx="0" cy="192"/>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104461" name="Line 16"/>
            <p:cNvSpPr>
              <a:spLocks noChangeShapeType="1"/>
            </p:cNvSpPr>
            <p:nvPr/>
          </p:nvSpPr>
          <p:spPr bwMode="auto">
            <a:xfrm flipV="1">
              <a:off x="2448" y="3312"/>
              <a:ext cx="0" cy="192"/>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104462" name="Line 17"/>
            <p:cNvSpPr>
              <a:spLocks noChangeShapeType="1"/>
            </p:cNvSpPr>
            <p:nvPr/>
          </p:nvSpPr>
          <p:spPr bwMode="auto">
            <a:xfrm flipV="1">
              <a:off x="3312" y="3312"/>
              <a:ext cx="0" cy="192"/>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104463" name="Line 18"/>
            <p:cNvSpPr>
              <a:spLocks noChangeShapeType="1"/>
            </p:cNvSpPr>
            <p:nvPr/>
          </p:nvSpPr>
          <p:spPr bwMode="auto">
            <a:xfrm flipV="1">
              <a:off x="4128" y="3312"/>
              <a:ext cx="0" cy="192"/>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104464" name="Line 19"/>
            <p:cNvSpPr>
              <a:spLocks noChangeShapeType="1"/>
            </p:cNvSpPr>
            <p:nvPr/>
          </p:nvSpPr>
          <p:spPr bwMode="auto">
            <a:xfrm flipV="1">
              <a:off x="4896" y="3312"/>
              <a:ext cx="0" cy="192"/>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104465" name="Rectangle 20"/>
            <p:cNvSpPr>
              <a:spLocks noChangeArrowheads="1"/>
            </p:cNvSpPr>
            <p:nvPr/>
          </p:nvSpPr>
          <p:spPr bwMode="auto">
            <a:xfrm>
              <a:off x="192" y="2160"/>
              <a:ext cx="535" cy="326"/>
            </a:xfrm>
            <a:prstGeom prst="rect">
              <a:avLst/>
            </a:prstGeom>
            <a:noFill/>
            <a:ln w="9525">
              <a:noFill/>
              <a:miter lim="800000"/>
              <a:headEnd/>
              <a:tailEnd/>
            </a:ln>
          </p:spPr>
          <p:txBody>
            <a:bodyPr wrap="none">
              <a:prstTxWarp prst="textNoShape">
                <a:avLst/>
              </a:prstTxWarp>
              <a:spAutoFit/>
            </a:bodyPr>
            <a:lstStyle/>
            <a:p>
              <a:r>
                <a:rPr lang="en-US" b="1">
                  <a:solidFill>
                    <a:srgbClr val="1320EE"/>
                  </a:solidFill>
                </a:rPr>
                <a:t>Bob:</a:t>
              </a:r>
              <a:endParaRPr lang="en-US"/>
            </a:p>
          </p:txBody>
        </p:sp>
        <p:sp>
          <p:nvSpPr>
            <p:cNvPr id="104466" name="Rectangle 21"/>
            <p:cNvSpPr>
              <a:spLocks noChangeArrowheads="1"/>
            </p:cNvSpPr>
            <p:nvPr/>
          </p:nvSpPr>
          <p:spPr bwMode="auto">
            <a:xfrm>
              <a:off x="951" y="2208"/>
              <a:ext cx="791" cy="259"/>
            </a:xfrm>
            <a:prstGeom prst="rect">
              <a:avLst/>
            </a:prstGeom>
            <a:noFill/>
            <a:ln w="9525">
              <a:noFill/>
              <a:miter lim="800000"/>
              <a:headEnd/>
              <a:tailEnd/>
            </a:ln>
          </p:spPr>
          <p:txBody>
            <a:bodyPr wrap="none">
              <a:prstTxWarp prst="textNoShape">
                <a:avLst/>
              </a:prstTxWarp>
              <a:spAutoFit/>
            </a:bodyPr>
            <a:lstStyle/>
            <a:p>
              <a:r>
                <a:rPr lang="en-US" sz="1800"/>
                <a:t>Check file</a:t>
              </a:r>
              <a:endParaRPr lang="en-US" sz="2000"/>
            </a:p>
          </p:txBody>
        </p:sp>
        <p:sp>
          <p:nvSpPr>
            <p:cNvPr id="104467" name="Rectangle 22"/>
            <p:cNvSpPr>
              <a:spLocks noChangeArrowheads="1"/>
            </p:cNvSpPr>
            <p:nvPr/>
          </p:nvSpPr>
          <p:spPr bwMode="auto">
            <a:xfrm>
              <a:off x="1863" y="2208"/>
              <a:ext cx="791" cy="259"/>
            </a:xfrm>
            <a:prstGeom prst="rect">
              <a:avLst/>
            </a:prstGeom>
            <a:noFill/>
            <a:ln w="9525">
              <a:noFill/>
              <a:miter lim="800000"/>
              <a:headEnd/>
              <a:tailEnd/>
            </a:ln>
          </p:spPr>
          <p:txBody>
            <a:bodyPr wrap="none">
              <a:prstTxWarp prst="textNoShape">
                <a:avLst/>
              </a:prstTxWarp>
              <a:spAutoFit/>
            </a:bodyPr>
            <a:lstStyle/>
            <a:p>
              <a:r>
                <a:rPr lang="en-US" sz="1800"/>
                <a:t>Check file</a:t>
              </a:r>
              <a:endParaRPr lang="en-US" sz="2000"/>
            </a:p>
          </p:txBody>
        </p:sp>
        <p:sp>
          <p:nvSpPr>
            <p:cNvPr id="104468" name="Rectangle 23"/>
            <p:cNvSpPr>
              <a:spLocks noChangeArrowheads="1"/>
            </p:cNvSpPr>
            <p:nvPr/>
          </p:nvSpPr>
          <p:spPr bwMode="auto">
            <a:xfrm>
              <a:off x="2745" y="2208"/>
              <a:ext cx="791" cy="259"/>
            </a:xfrm>
            <a:prstGeom prst="rect">
              <a:avLst/>
            </a:prstGeom>
            <a:noFill/>
            <a:ln w="9525">
              <a:noFill/>
              <a:miter lim="800000"/>
              <a:headEnd/>
              <a:tailEnd/>
            </a:ln>
          </p:spPr>
          <p:txBody>
            <a:bodyPr wrap="none">
              <a:prstTxWarp prst="textNoShape">
                <a:avLst/>
              </a:prstTxWarp>
              <a:spAutoFit/>
            </a:bodyPr>
            <a:lstStyle/>
            <a:p>
              <a:r>
                <a:rPr lang="en-US" sz="1800"/>
                <a:t>Check file</a:t>
              </a:r>
              <a:endParaRPr lang="en-US" sz="2000"/>
            </a:p>
          </p:txBody>
        </p:sp>
        <p:sp>
          <p:nvSpPr>
            <p:cNvPr id="104469" name="Rectangle 24"/>
            <p:cNvSpPr>
              <a:spLocks noChangeArrowheads="1"/>
            </p:cNvSpPr>
            <p:nvPr/>
          </p:nvSpPr>
          <p:spPr bwMode="auto">
            <a:xfrm>
              <a:off x="4440" y="2208"/>
              <a:ext cx="791" cy="259"/>
            </a:xfrm>
            <a:prstGeom prst="rect">
              <a:avLst/>
            </a:prstGeom>
            <a:noFill/>
            <a:ln w="9525">
              <a:noFill/>
              <a:miter lim="800000"/>
              <a:headEnd/>
              <a:tailEnd/>
            </a:ln>
          </p:spPr>
          <p:txBody>
            <a:bodyPr wrap="none">
              <a:prstTxWarp prst="textNoShape">
                <a:avLst/>
              </a:prstTxWarp>
              <a:spAutoFit/>
            </a:bodyPr>
            <a:lstStyle/>
            <a:p>
              <a:r>
                <a:rPr lang="en-US" sz="1800"/>
                <a:t>Check file</a:t>
              </a:r>
              <a:endParaRPr lang="en-US" sz="2000"/>
            </a:p>
          </p:txBody>
        </p:sp>
        <p:sp>
          <p:nvSpPr>
            <p:cNvPr id="104470" name="Rectangle 25"/>
            <p:cNvSpPr>
              <a:spLocks noChangeArrowheads="1"/>
            </p:cNvSpPr>
            <p:nvPr/>
          </p:nvSpPr>
          <p:spPr bwMode="auto">
            <a:xfrm>
              <a:off x="3576" y="2208"/>
              <a:ext cx="791" cy="259"/>
            </a:xfrm>
            <a:prstGeom prst="rect">
              <a:avLst/>
            </a:prstGeom>
            <a:noFill/>
            <a:ln w="9525">
              <a:noFill/>
              <a:miter lim="800000"/>
              <a:headEnd/>
              <a:tailEnd/>
            </a:ln>
          </p:spPr>
          <p:txBody>
            <a:bodyPr wrap="none">
              <a:prstTxWarp prst="textNoShape">
                <a:avLst/>
              </a:prstTxWarp>
              <a:spAutoFit/>
            </a:bodyPr>
            <a:lstStyle/>
            <a:p>
              <a:r>
                <a:rPr lang="en-US" sz="1800"/>
                <a:t>Check file</a:t>
              </a:r>
              <a:endParaRPr lang="en-US" sz="2000"/>
            </a:p>
          </p:txBody>
        </p:sp>
        <p:sp>
          <p:nvSpPr>
            <p:cNvPr id="104471" name="Rectangle 26"/>
            <p:cNvSpPr>
              <a:spLocks noChangeArrowheads="1"/>
            </p:cNvSpPr>
            <p:nvPr/>
          </p:nvSpPr>
          <p:spPr bwMode="auto">
            <a:xfrm>
              <a:off x="192" y="2698"/>
              <a:ext cx="642" cy="326"/>
            </a:xfrm>
            <a:prstGeom prst="rect">
              <a:avLst/>
            </a:prstGeom>
            <a:noFill/>
            <a:ln w="9525">
              <a:noFill/>
              <a:miter lim="800000"/>
              <a:headEnd/>
              <a:tailEnd/>
            </a:ln>
          </p:spPr>
          <p:txBody>
            <a:bodyPr wrap="none">
              <a:prstTxWarp prst="textNoShape">
                <a:avLst/>
              </a:prstTxWarp>
              <a:spAutoFit/>
            </a:bodyPr>
            <a:lstStyle/>
            <a:p>
              <a:r>
                <a:rPr lang="en-US" b="1">
                  <a:solidFill>
                    <a:srgbClr val="1320EE"/>
                  </a:solidFill>
                </a:rPr>
                <a:t>Data:</a:t>
              </a:r>
            </a:p>
          </p:txBody>
        </p:sp>
        <p:sp>
          <p:nvSpPr>
            <p:cNvPr id="104472" name="Rectangle 27"/>
            <p:cNvSpPr>
              <a:spLocks noChangeArrowheads="1"/>
            </p:cNvSpPr>
            <p:nvPr/>
          </p:nvSpPr>
          <p:spPr bwMode="auto">
            <a:xfrm>
              <a:off x="1382" y="2716"/>
              <a:ext cx="223" cy="288"/>
            </a:xfrm>
            <a:prstGeom prst="rect">
              <a:avLst/>
            </a:prstGeom>
            <a:noFill/>
            <a:ln w="9525">
              <a:noFill/>
              <a:miter lim="800000"/>
              <a:headEnd/>
              <a:tailEnd/>
            </a:ln>
          </p:spPr>
          <p:txBody>
            <a:bodyPr wrap="none">
              <a:prstTxWarp prst="textNoShape">
                <a:avLst/>
              </a:prstTxWarp>
              <a:spAutoFit/>
            </a:bodyPr>
            <a:lstStyle/>
            <a:p>
              <a:r>
                <a:rPr lang="en-US">
                  <a:solidFill>
                    <a:srgbClr val="FF0000"/>
                  </a:solidFill>
                  <a:latin typeface="Times-Roman" charset="0"/>
                </a:rPr>
                <a:t>1</a:t>
              </a:r>
              <a:endParaRPr lang="en-US"/>
            </a:p>
          </p:txBody>
        </p:sp>
        <p:sp>
          <p:nvSpPr>
            <p:cNvPr id="104473" name="Rectangle 28"/>
            <p:cNvSpPr>
              <a:spLocks noChangeArrowheads="1"/>
            </p:cNvSpPr>
            <p:nvPr/>
          </p:nvSpPr>
          <p:spPr bwMode="auto">
            <a:xfrm>
              <a:off x="2311" y="2716"/>
              <a:ext cx="223" cy="288"/>
            </a:xfrm>
            <a:prstGeom prst="rect">
              <a:avLst/>
            </a:prstGeom>
            <a:noFill/>
            <a:ln w="9525">
              <a:noFill/>
              <a:miter lim="800000"/>
              <a:headEnd/>
              <a:tailEnd/>
            </a:ln>
          </p:spPr>
          <p:txBody>
            <a:bodyPr wrap="none">
              <a:prstTxWarp prst="textNoShape">
                <a:avLst/>
              </a:prstTxWarp>
              <a:spAutoFit/>
            </a:bodyPr>
            <a:lstStyle/>
            <a:p>
              <a:r>
                <a:rPr lang="en-US">
                  <a:solidFill>
                    <a:srgbClr val="FF0000"/>
                  </a:solidFill>
                  <a:latin typeface="Times-Roman" charset="0"/>
                </a:rPr>
                <a:t>0</a:t>
              </a:r>
              <a:endParaRPr lang="en-US"/>
            </a:p>
          </p:txBody>
        </p:sp>
        <p:sp>
          <p:nvSpPr>
            <p:cNvPr id="104474" name="Rectangle 29"/>
            <p:cNvSpPr>
              <a:spLocks noChangeArrowheads="1"/>
            </p:cNvSpPr>
            <p:nvPr/>
          </p:nvSpPr>
          <p:spPr bwMode="auto">
            <a:xfrm>
              <a:off x="3206" y="2716"/>
              <a:ext cx="223" cy="288"/>
            </a:xfrm>
            <a:prstGeom prst="rect">
              <a:avLst/>
            </a:prstGeom>
            <a:noFill/>
            <a:ln w="9525">
              <a:noFill/>
              <a:miter lim="800000"/>
              <a:headEnd/>
              <a:tailEnd/>
            </a:ln>
          </p:spPr>
          <p:txBody>
            <a:bodyPr wrap="none">
              <a:prstTxWarp prst="textNoShape">
                <a:avLst/>
              </a:prstTxWarp>
              <a:spAutoFit/>
            </a:bodyPr>
            <a:lstStyle/>
            <a:p>
              <a:r>
                <a:rPr lang="en-US">
                  <a:solidFill>
                    <a:srgbClr val="FF0000"/>
                  </a:solidFill>
                  <a:latin typeface="Times-Roman" charset="0"/>
                </a:rPr>
                <a:t>1</a:t>
              </a:r>
              <a:endParaRPr lang="en-US"/>
            </a:p>
          </p:txBody>
        </p:sp>
        <p:sp>
          <p:nvSpPr>
            <p:cNvPr id="104475" name="Rectangle 30"/>
            <p:cNvSpPr>
              <a:spLocks noChangeArrowheads="1"/>
            </p:cNvSpPr>
            <p:nvPr/>
          </p:nvSpPr>
          <p:spPr bwMode="auto">
            <a:xfrm>
              <a:off x="4759" y="2716"/>
              <a:ext cx="223" cy="288"/>
            </a:xfrm>
            <a:prstGeom prst="rect">
              <a:avLst/>
            </a:prstGeom>
            <a:noFill/>
            <a:ln w="9525">
              <a:noFill/>
              <a:miter lim="800000"/>
              <a:headEnd/>
              <a:tailEnd/>
            </a:ln>
          </p:spPr>
          <p:txBody>
            <a:bodyPr wrap="none">
              <a:prstTxWarp prst="textNoShape">
                <a:avLst/>
              </a:prstTxWarp>
              <a:spAutoFit/>
            </a:bodyPr>
            <a:lstStyle/>
            <a:p>
              <a:r>
                <a:rPr lang="en-US">
                  <a:solidFill>
                    <a:srgbClr val="FF0000"/>
                  </a:solidFill>
                  <a:latin typeface="Times-Roman" charset="0"/>
                </a:rPr>
                <a:t>0</a:t>
              </a:r>
              <a:endParaRPr lang="en-US">
                <a:solidFill>
                  <a:srgbClr val="FF0000"/>
                </a:solidFill>
              </a:endParaRPr>
            </a:p>
          </p:txBody>
        </p:sp>
        <p:sp>
          <p:nvSpPr>
            <p:cNvPr id="104476" name="Rectangle 31"/>
            <p:cNvSpPr>
              <a:spLocks noChangeArrowheads="1"/>
            </p:cNvSpPr>
            <p:nvPr/>
          </p:nvSpPr>
          <p:spPr bwMode="auto">
            <a:xfrm>
              <a:off x="4022" y="2716"/>
              <a:ext cx="223" cy="288"/>
            </a:xfrm>
            <a:prstGeom prst="rect">
              <a:avLst/>
            </a:prstGeom>
            <a:noFill/>
            <a:ln w="9525">
              <a:noFill/>
              <a:miter lim="800000"/>
              <a:headEnd/>
              <a:tailEnd/>
            </a:ln>
          </p:spPr>
          <p:txBody>
            <a:bodyPr wrap="none">
              <a:prstTxWarp prst="textNoShape">
                <a:avLst/>
              </a:prstTxWarp>
              <a:spAutoFit/>
            </a:bodyPr>
            <a:lstStyle/>
            <a:p>
              <a:r>
                <a:rPr lang="en-US">
                  <a:solidFill>
                    <a:srgbClr val="FF0000"/>
                  </a:solidFill>
                  <a:latin typeface="Times-Roman" charset="0"/>
                </a:rPr>
                <a:t>1</a:t>
              </a:r>
              <a:endParaRPr lang="en-US"/>
            </a:p>
          </p:txBody>
        </p:sp>
      </p:gr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0547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6A828BD6-0C62-E34A-BA3D-446BEABD3634}" type="slidenum">
              <a:rPr lang="en-US" smtClean="0">
                <a:latin typeface="Times New Roman" charset="0"/>
              </a:rPr>
              <a:pPr/>
              <a:t>101</a:t>
            </a:fld>
            <a:endParaRPr lang="en-US" smtClean="0">
              <a:latin typeface="Times New Roman" charset="0"/>
            </a:endParaRPr>
          </a:p>
        </p:txBody>
      </p:sp>
      <p:sp>
        <p:nvSpPr>
          <p:cNvPr id="105475" name="Rectangle 2"/>
          <p:cNvSpPr>
            <a:spLocks noGrp="1" noChangeArrowheads="1"/>
          </p:cNvSpPr>
          <p:nvPr>
            <p:ph type="title"/>
          </p:nvPr>
        </p:nvSpPr>
        <p:spPr>
          <a:xfrm>
            <a:off x="685800" y="381000"/>
            <a:ext cx="7772400" cy="1143000"/>
          </a:xfrm>
        </p:spPr>
        <p:txBody>
          <a:bodyPr/>
          <a:lstStyle/>
          <a:p>
            <a:pPr eaLnBrk="1" hangingPunct="1"/>
            <a:r>
              <a:rPr lang="en-US"/>
              <a:t>Covert Channel</a:t>
            </a:r>
          </a:p>
        </p:txBody>
      </p:sp>
      <p:sp>
        <p:nvSpPr>
          <p:cNvPr id="196611" name="Rectangle 3"/>
          <p:cNvSpPr>
            <a:spLocks noGrp="1" noChangeArrowheads="1"/>
          </p:cNvSpPr>
          <p:nvPr>
            <p:ph type="body" idx="1"/>
          </p:nvPr>
        </p:nvSpPr>
        <p:spPr>
          <a:xfrm>
            <a:off x="685800" y="1524000"/>
            <a:ext cx="7848600" cy="4572000"/>
          </a:xfrm>
        </p:spPr>
        <p:txBody>
          <a:bodyPr/>
          <a:lstStyle/>
          <a:p>
            <a:pPr marL="533400" indent="-533400" eaLnBrk="1" hangingPunct="1">
              <a:lnSpc>
                <a:spcPct val="90000"/>
              </a:lnSpc>
              <a:spcAft>
                <a:spcPts val="600"/>
              </a:spcAft>
            </a:pPr>
            <a:r>
              <a:rPr lang="en-US" sz="2800" dirty="0"/>
              <a:t>Other possible covert channels?</a:t>
            </a:r>
          </a:p>
          <a:p>
            <a:pPr marL="914400" lvl="1" indent="-457200" eaLnBrk="1" hangingPunct="1">
              <a:lnSpc>
                <a:spcPct val="90000"/>
              </a:lnSpc>
              <a:spcAft>
                <a:spcPts val="600"/>
              </a:spcAft>
            </a:pPr>
            <a:r>
              <a:rPr lang="en-US" sz="2400" dirty="0"/>
              <a:t>Print queue</a:t>
            </a:r>
          </a:p>
          <a:p>
            <a:pPr marL="914400" lvl="1" indent="-457200" eaLnBrk="1" hangingPunct="1">
              <a:lnSpc>
                <a:spcPct val="90000"/>
              </a:lnSpc>
              <a:spcAft>
                <a:spcPts val="600"/>
              </a:spcAft>
            </a:pPr>
            <a:r>
              <a:rPr lang="en-US" sz="2400" dirty="0"/>
              <a:t>ACK messages</a:t>
            </a:r>
          </a:p>
          <a:p>
            <a:pPr marL="914400" lvl="1" indent="-457200" eaLnBrk="1" hangingPunct="1">
              <a:lnSpc>
                <a:spcPct val="90000"/>
              </a:lnSpc>
              <a:spcAft>
                <a:spcPts val="600"/>
              </a:spcAft>
            </a:pPr>
            <a:r>
              <a:rPr lang="en-US" sz="2400" dirty="0"/>
              <a:t>Network traffic, etc</a:t>
            </a:r>
            <a:r>
              <a:rPr lang="en-US" sz="2400" dirty="0" smtClean="0"/>
              <a:t>.</a:t>
            </a:r>
          </a:p>
          <a:p>
            <a:pPr marL="533400" indent="-533400" eaLnBrk="1" hangingPunct="1">
              <a:lnSpc>
                <a:spcPct val="90000"/>
              </a:lnSpc>
              <a:spcAft>
                <a:spcPts val="600"/>
              </a:spcAft>
            </a:pPr>
            <a:r>
              <a:rPr lang="en-US" sz="2800" dirty="0"/>
              <a:t>When does covert channel exist?</a:t>
            </a:r>
          </a:p>
          <a:p>
            <a:pPr marL="914400" lvl="1" indent="-457200" eaLnBrk="1" hangingPunct="1">
              <a:lnSpc>
                <a:spcPct val="90000"/>
              </a:lnSpc>
              <a:spcAft>
                <a:spcPts val="600"/>
              </a:spcAft>
              <a:buFont typeface="Times" charset="0"/>
              <a:buAutoNum type="arabicPeriod"/>
            </a:pPr>
            <a:r>
              <a:rPr lang="en-US" sz="2400" dirty="0"/>
              <a:t>Sender and receiver have a shared resource</a:t>
            </a:r>
          </a:p>
          <a:p>
            <a:pPr marL="914400" lvl="1" indent="-457200" eaLnBrk="1" hangingPunct="1">
              <a:lnSpc>
                <a:spcPct val="90000"/>
              </a:lnSpc>
              <a:spcAft>
                <a:spcPts val="600"/>
              </a:spcAft>
              <a:buFont typeface="Times" charset="0"/>
              <a:buAutoNum type="arabicPeriod"/>
            </a:pPr>
            <a:r>
              <a:rPr lang="en-US" sz="2400" dirty="0"/>
              <a:t>Sender able to vary some property of resource that receiver can observe</a:t>
            </a:r>
          </a:p>
          <a:p>
            <a:pPr marL="914400" lvl="1" indent="-457200" eaLnBrk="1" hangingPunct="1">
              <a:lnSpc>
                <a:spcPct val="90000"/>
              </a:lnSpc>
              <a:spcAft>
                <a:spcPts val="600"/>
              </a:spcAft>
              <a:buFont typeface="Times" charset="0"/>
              <a:buAutoNum type="arabicPeriod"/>
            </a:pPr>
            <a:r>
              <a:rPr lang="en-US" sz="2400" dirty="0"/>
              <a:t>“Communication” between sender and receiver can be synchronized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Effect transition="in" filter="box(out)">
                                      <p:cBhvr>
                                        <p:cTn id="7" dur="500"/>
                                        <p:tgtEl>
                                          <p:spTgt spid="19661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96611">
                                            <p:txEl>
                                              <p:pRg st="1" end="1"/>
                                            </p:txEl>
                                          </p:spTgt>
                                        </p:tgtEl>
                                        <p:attrNameLst>
                                          <p:attrName>style.visibility</p:attrName>
                                        </p:attrNameLst>
                                      </p:cBhvr>
                                      <p:to>
                                        <p:strVal val="visible"/>
                                      </p:to>
                                    </p:set>
                                    <p:animEffect transition="in" filter="box(out)">
                                      <p:cBhvr>
                                        <p:cTn id="12" dur="500"/>
                                        <p:tgtEl>
                                          <p:spTgt spid="19661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96611">
                                            <p:txEl>
                                              <p:pRg st="2" end="2"/>
                                            </p:txEl>
                                          </p:spTgt>
                                        </p:tgtEl>
                                        <p:attrNameLst>
                                          <p:attrName>style.visibility</p:attrName>
                                        </p:attrNameLst>
                                      </p:cBhvr>
                                      <p:to>
                                        <p:strVal val="visible"/>
                                      </p:to>
                                    </p:set>
                                    <p:animEffect transition="in" filter="box(out)">
                                      <p:cBhvr>
                                        <p:cTn id="17" dur="500"/>
                                        <p:tgtEl>
                                          <p:spTgt spid="19661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96611">
                                            <p:txEl>
                                              <p:pRg st="3" end="3"/>
                                            </p:txEl>
                                          </p:spTgt>
                                        </p:tgtEl>
                                        <p:attrNameLst>
                                          <p:attrName>style.visibility</p:attrName>
                                        </p:attrNameLst>
                                      </p:cBhvr>
                                      <p:to>
                                        <p:strVal val="visible"/>
                                      </p:to>
                                    </p:set>
                                    <p:animEffect transition="in" filter="box(out)">
                                      <p:cBhvr>
                                        <p:cTn id="22" dur="500"/>
                                        <p:tgtEl>
                                          <p:spTgt spid="19661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96611">
                                            <p:txEl>
                                              <p:pRg st="4" end="4"/>
                                            </p:txEl>
                                          </p:spTgt>
                                        </p:tgtEl>
                                        <p:attrNameLst>
                                          <p:attrName>style.visibility</p:attrName>
                                        </p:attrNameLst>
                                      </p:cBhvr>
                                      <p:to>
                                        <p:strVal val="visible"/>
                                      </p:to>
                                    </p:set>
                                    <p:animEffect transition="in" filter="box(out)">
                                      <p:cBhvr>
                                        <p:cTn id="27" dur="500"/>
                                        <p:tgtEl>
                                          <p:spTgt spid="19661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96611">
                                            <p:txEl>
                                              <p:pRg st="5" end="5"/>
                                            </p:txEl>
                                          </p:spTgt>
                                        </p:tgtEl>
                                        <p:attrNameLst>
                                          <p:attrName>style.visibility</p:attrName>
                                        </p:attrNameLst>
                                      </p:cBhvr>
                                      <p:to>
                                        <p:strVal val="visible"/>
                                      </p:to>
                                    </p:set>
                                    <p:animEffect transition="in" filter="box(out)">
                                      <p:cBhvr>
                                        <p:cTn id="32" dur="500"/>
                                        <p:tgtEl>
                                          <p:spTgt spid="19661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96611">
                                            <p:txEl>
                                              <p:pRg st="6" end="6"/>
                                            </p:txEl>
                                          </p:spTgt>
                                        </p:tgtEl>
                                        <p:attrNameLst>
                                          <p:attrName>style.visibility</p:attrName>
                                        </p:attrNameLst>
                                      </p:cBhvr>
                                      <p:to>
                                        <p:strVal val="visible"/>
                                      </p:to>
                                    </p:set>
                                    <p:animEffect transition="in" filter="box(out)">
                                      <p:cBhvr>
                                        <p:cTn id="37" dur="500"/>
                                        <p:tgtEl>
                                          <p:spTgt spid="196611">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96611">
                                            <p:txEl>
                                              <p:pRg st="7" end="7"/>
                                            </p:txEl>
                                          </p:spTgt>
                                        </p:tgtEl>
                                        <p:attrNameLst>
                                          <p:attrName>style.visibility</p:attrName>
                                        </p:attrNameLst>
                                      </p:cBhvr>
                                      <p:to>
                                        <p:strVal val="visible"/>
                                      </p:to>
                                    </p:set>
                                    <p:animEffect transition="in" filter="box(out)">
                                      <p:cBhvr>
                                        <p:cTn id="42" dur="500"/>
                                        <p:tgtEl>
                                          <p:spTgt spid="196611">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bldLvl="2" autoUpdateAnimBg="0"/>
    </p:bldLst>
  </p:timing>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0649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CA05550B-2F89-C04D-B109-942D3758E266}" type="slidenum">
              <a:rPr lang="en-US" smtClean="0">
                <a:latin typeface="Times New Roman" charset="0"/>
              </a:rPr>
              <a:pPr/>
              <a:t>102</a:t>
            </a:fld>
            <a:endParaRPr lang="en-US" smtClean="0">
              <a:latin typeface="Times New Roman" charset="0"/>
            </a:endParaRPr>
          </a:p>
        </p:txBody>
      </p:sp>
      <p:sp>
        <p:nvSpPr>
          <p:cNvPr id="106499" name="Rectangle 2"/>
          <p:cNvSpPr>
            <a:spLocks noGrp="1" noChangeArrowheads="1"/>
          </p:cNvSpPr>
          <p:nvPr>
            <p:ph type="title"/>
          </p:nvPr>
        </p:nvSpPr>
        <p:spPr>
          <a:xfrm>
            <a:off x="685800" y="304800"/>
            <a:ext cx="7772400" cy="1143000"/>
          </a:xfrm>
        </p:spPr>
        <p:txBody>
          <a:bodyPr/>
          <a:lstStyle/>
          <a:p>
            <a:pPr eaLnBrk="1" hangingPunct="1"/>
            <a:r>
              <a:rPr lang="en-US"/>
              <a:t>Covert Channel</a:t>
            </a:r>
          </a:p>
        </p:txBody>
      </p:sp>
      <p:sp>
        <p:nvSpPr>
          <p:cNvPr id="198659" name="Rectangle 3"/>
          <p:cNvSpPr>
            <a:spLocks noGrp="1" noChangeArrowheads="1"/>
          </p:cNvSpPr>
          <p:nvPr>
            <p:ph type="body" idx="1"/>
          </p:nvPr>
        </p:nvSpPr>
        <p:spPr>
          <a:xfrm>
            <a:off x="685800" y="1524000"/>
            <a:ext cx="7924800" cy="4648200"/>
          </a:xfrm>
        </p:spPr>
        <p:txBody>
          <a:bodyPr/>
          <a:lstStyle/>
          <a:p>
            <a:pPr eaLnBrk="1" hangingPunct="1">
              <a:lnSpc>
                <a:spcPct val="90000"/>
              </a:lnSpc>
              <a:spcAft>
                <a:spcPts val="600"/>
              </a:spcAft>
            </a:pPr>
            <a:r>
              <a:rPr lang="en-US" sz="2800" dirty="0" smtClean="0"/>
              <a:t>So, covert </a:t>
            </a:r>
            <a:r>
              <a:rPr lang="en-US" sz="2800" dirty="0"/>
              <a:t>channels</a:t>
            </a:r>
            <a:r>
              <a:rPr lang="en-US" sz="2800" dirty="0" smtClean="0"/>
              <a:t> are </a:t>
            </a:r>
            <a:r>
              <a:rPr lang="en-US" sz="2800" dirty="0"/>
              <a:t>everywhere</a:t>
            </a:r>
          </a:p>
          <a:p>
            <a:pPr eaLnBrk="1" hangingPunct="1">
              <a:lnSpc>
                <a:spcPct val="90000"/>
              </a:lnSpc>
              <a:spcAft>
                <a:spcPts val="600"/>
              </a:spcAft>
            </a:pPr>
            <a:r>
              <a:rPr lang="en-US" sz="2800" dirty="0"/>
              <a:t>“Easy” to eliminate covert channels:</a:t>
            </a:r>
          </a:p>
          <a:p>
            <a:pPr lvl="1" eaLnBrk="1" hangingPunct="1">
              <a:lnSpc>
                <a:spcPct val="90000"/>
              </a:lnSpc>
              <a:spcAft>
                <a:spcPts val="600"/>
              </a:spcAft>
            </a:pPr>
            <a:r>
              <a:rPr lang="en-US" sz="2400" dirty="0"/>
              <a:t>Eliminate all shared resources…</a:t>
            </a:r>
          </a:p>
          <a:p>
            <a:pPr lvl="1" eaLnBrk="1" hangingPunct="1">
              <a:lnSpc>
                <a:spcPct val="90000"/>
              </a:lnSpc>
              <a:spcAft>
                <a:spcPts val="600"/>
              </a:spcAft>
            </a:pPr>
            <a:r>
              <a:rPr lang="en-US" sz="2400" dirty="0"/>
              <a:t>…and all communication</a:t>
            </a:r>
          </a:p>
          <a:p>
            <a:pPr eaLnBrk="1" hangingPunct="1">
              <a:lnSpc>
                <a:spcPct val="90000"/>
              </a:lnSpc>
              <a:spcAft>
                <a:spcPts val="600"/>
              </a:spcAft>
            </a:pPr>
            <a:r>
              <a:rPr lang="en-US" sz="2800" dirty="0"/>
              <a:t>Virtually impossible to eliminate covert channels in any useful system</a:t>
            </a:r>
          </a:p>
          <a:p>
            <a:pPr lvl="1" eaLnBrk="1" hangingPunct="1">
              <a:lnSpc>
                <a:spcPct val="90000"/>
              </a:lnSpc>
              <a:spcAft>
                <a:spcPts val="600"/>
              </a:spcAft>
            </a:pPr>
            <a:r>
              <a:rPr lang="en-US" sz="2400" dirty="0" err="1"/>
              <a:t>DoD</a:t>
            </a:r>
            <a:r>
              <a:rPr lang="en-US" sz="2400" dirty="0"/>
              <a:t> guidelines</a:t>
            </a:r>
            <a:r>
              <a:rPr lang="en-US" sz="2400" dirty="0" smtClean="0"/>
              <a:t>: </a:t>
            </a:r>
            <a:r>
              <a:rPr lang="en-US" sz="2400" b="1" dirty="0">
                <a:solidFill>
                  <a:schemeClr val="accent2"/>
                </a:solidFill>
              </a:rPr>
              <a:t>reduce covert channel capacity</a:t>
            </a:r>
            <a:r>
              <a:rPr lang="en-US" sz="2400" dirty="0"/>
              <a:t> to no more than 1 bit/second</a:t>
            </a:r>
          </a:p>
          <a:p>
            <a:pPr lvl="1" eaLnBrk="1" hangingPunct="1">
              <a:lnSpc>
                <a:spcPct val="90000"/>
              </a:lnSpc>
              <a:spcAft>
                <a:spcPts val="600"/>
              </a:spcAft>
            </a:pPr>
            <a:r>
              <a:rPr lang="en-US" sz="2400" dirty="0"/>
              <a:t>Implication? </a:t>
            </a:r>
            <a:r>
              <a:rPr lang="en-US" sz="2400" dirty="0" err="1"/>
              <a:t>DoD</a:t>
            </a:r>
            <a:r>
              <a:rPr lang="en-US" sz="2400" dirty="0"/>
              <a:t> has given up on </a:t>
            </a:r>
            <a:r>
              <a:rPr lang="en-US" sz="2400" i="1" dirty="0"/>
              <a:t>eliminating</a:t>
            </a:r>
            <a:r>
              <a:rPr lang="en-US" sz="2400" dirty="0"/>
              <a:t> covert channels!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Effect transition="in" filter="box(out)">
                                      <p:cBhvr>
                                        <p:cTn id="7" dur="500"/>
                                        <p:tgtEl>
                                          <p:spTgt spid="19865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98659">
                                            <p:txEl>
                                              <p:pRg st="1" end="1"/>
                                            </p:txEl>
                                          </p:spTgt>
                                        </p:tgtEl>
                                        <p:attrNameLst>
                                          <p:attrName>style.visibility</p:attrName>
                                        </p:attrNameLst>
                                      </p:cBhvr>
                                      <p:to>
                                        <p:strVal val="visible"/>
                                      </p:to>
                                    </p:set>
                                    <p:animEffect transition="in" filter="box(out)">
                                      <p:cBhvr>
                                        <p:cTn id="12" dur="500"/>
                                        <p:tgtEl>
                                          <p:spTgt spid="19865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98659">
                                            <p:txEl>
                                              <p:pRg st="2" end="2"/>
                                            </p:txEl>
                                          </p:spTgt>
                                        </p:tgtEl>
                                        <p:attrNameLst>
                                          <p:attrName>style.visibility</p:attrName>
                                        </p:attrNameLst>
                                      </p:cBhvr>
                                      <p:to>
                                        <p:strVal val="visible"/>
                                      </p:to>
                                    </p:set>
                                    <p:animEffect transition="in" filter="box(out)">
                                      <p:cBhvr>
                                        <p:cTn id="17" dur="500"/>
                                        <p:tgtEl>
                                          <p:spTgt spid="19865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98659">
                                            <p:txEl>
                                              <p:pRg st="3" end="3"/>
                                            </p:txEl>
                                          </p:spTgt>
                                        </p:tgtEl>
                                        <p:attrNameLst>
                                          <p:attrName>style.visibility</p:attrName>
                                        </p:attrNameLst>
                                      </p:cBhvr>
                                      <p:to>
                                        <p:strVal val="visible"/>
                                      </p:to>
                                    </p:set>
                                    <p:animEffect transition="in" filter="box(out)">
                                      <p:cBhvr>
                                        <p:cTn id="22" dur="500"/>
                                        <p:tgtEl>
                                          <p:spTgt spid="19865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98659">
                                            <p:txEl>
                                              <p:pRg st="4" end="4"/>
                                            </p:txEl>
                                          </p:spTgt>
                                        </p:tgtEl>
                                        <p:attrNameLst>
                                          <p:attrName>style.visibility</p:attrName>
                                        </p:attrNameLst>
                                      </p:cBhvr>
                                      <p:to>
                                        <p:strVal val="visible"/>
                                      </p:to>
                                    </p:set>
                                    <p:animEffect transition="in" filter="box(out)">
                                      <p:cBhvr>
                                        <p:cTn id="27" dur="500"/>
                                        <p:tgtEl>
                                          <p:spTgt spid="19865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98659">
                                            <p:txEl>
                                              <p:pRg st="5" end="5"/>
                                            </p:txEl>
                                          </p:spTgt>
                                        </p:tgtEl>
                                        <p:attrNameLst>
                                          <p:attrName>style.visibility</p:attrName>
                                        </p:attrNameLst>
                                      </p:cBhvr>
                                      <p:to>
                                        <p:strVal val="visible"/>
                                      </p:to>
                                    </p:set>
                                    <p:animEffect transition="in" filter="box(out)">
                                      <p:cBhvr>
                                        <p:cTn id="32" dur="500"/>
                                        <p:tgtEl>
                                          <p:spTgt spid="19865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98659">
                                            <p:txEl>
                                              <p:pRg st="6" end="6"/>
                                            </p:txEl>
                                          </p:spTgt>
                                        </p:tgtEl>
                                        <p:attrNameLst>
                                          <p:attrName>style.visibility</p:attrName>
                                        </p:attrNameLst>
                                      </p:cBhvr>
                                      <p:to>
                                        <p:strVal val="visible"/>
                                      </p:to>
                                    </p:set>
                                    <p:animEffect transition="in" filter="box(out)">
                                      <p:cBhvr>
                                        <p:cTn id="37" dur="500"/>
                                        <p:tgtEl>
                                          <p:spTgt spid="19865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bldLvl="2" autoUpdateAnimBg="0"/>
    </p:bldLst>
  </p:timing>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0752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5346E34E-46DD-7C47-A274-BFCB46E12D57}" type="slidenum">
              <a:rPr lang="en-US" smtClean="0">
                <a:latin typeface="Times New Roman" charset="0"/>
              </a:rPr>
              <a:pPr/>
              <a:t>103</a:t>
            </a:fld>
            <a:endParaRPr lang="en-US" smtClean="0">
              <a:latin typeface="Times New Roman" charset="0"/>
            </a:endParaRPr>
          </a:p>
        </p:txBody>
      </p:sp>
      <p:sp>
        <p:nvSpPr>
          <p:cNvPr id="107523" name="Rectangle 2"/>
          <p:cNvSpPr>
            <a:spLocks noGrp="1" noChangeArrowheads="1"/>
          </p:cNvSpPr>
          <p:nvPr>
            <p:ph type="title"/>
          </p:nvPr>
        </p:nvSpPr>
        <p:spPr>
          <a:xfrm>
            <a:off x="685800" y="304800"/>
            <a:ext cx="7772400" cy="1143000"/>
          </a:xfrm>
        </p:spPr>
        <p:txBody>
          <a:bodyPr/>
          <a:lstStyle/>
          <a:p>
            <a:pPr eaLnBrk="1" hangingPunct="1"/>
            <a:r>
              <a:rPr lang="en-US" dirty="0"/>
              <a:t>Covert Channel</a:t>
            </a:r>
          </a:p>
        </p:txBody>
      </p:sp>
      <p:sp>
        <p:nvSpPr>
          <p:cNvPr id="235523" name="Rectangle 3"/>
          <p:cNvSpPr>
            <a:spLocks noGrp="1" noChangeArrowheads="1"/>
          </p:cNvSpPr>
          <p:nvPr>
            <p:ph type="body" idx="1"/>
          </p:nvPr>
        </p:nvSpPr>
        <p:spPr>
          <a:xfrm>
            <a:off x="685800" y="1447800"/>
            <a:ext cx="7772400" cy="4800600"/>
          </a:xfrm>
        </p:spPr>
        <p:txBody>
          <a:bodyPr/>
          <a:lstStyle/>
          <a:p>
            <a:pPr eaLnBrk="1" hangingPunct="1">
              <a:lnSpc>
                <a:spcPct val="90000"/>
              </a:lnSpc>
              <a:spcAft>
                <a:spcPts val="600"/>
              </a:spcAft>
            </a:pPr>
            <a:r>
              <a:rPr lang="en-US" sz="2800" dirty="0"/>
              <a:t>Consider 100MB </a:t>
            </a:r>
            <a:r>
              <a:rPr lang="en-US" sz="2800" b="1" dirty="0">
                <a:latin typeface="Times-Roman" charset="0"/>
              </a:rPr>
              <a:t>TOP SECRET</a:t>
            </a:r>
            <a:r>
              <a:rPr lang="en-US" sz="2800" dirty="0"/>
              <a:t> file</a:t>
            </a:r>
          </a:p>
          <a:p>
            <a:pPr lvl="1" eaLnBrk="1" hangingPunct="1">
              <a:lnSpc>
                <a:spcPct val="90000"/>
              </a:lnSpc>
              <a:spcAft>
                <a:spcPts val="600"/>
              </a:spcAft>
            </a:pPr>
            <a:r>
              <a:rPr lang="en-US" sz="2400" dirty="0"/>
              <a:t>Plaintext stored in </a:t>
            </a:r>
            <a:r>
              <a:rPr lang="en-US" sz="2400" b="1" dirty="0">
                <a:latin typeface="Times-Roman" charset="0"/>
              </a:rPr>
              <a:t>TOP SECRET</a:t>
            </a:r>
            <a:r>
              <a:rPr lang="en-US" sz="2400" dirty="0"/>
              <a:t> location</a:t>
            </a:r>
          </a:p>
          <a:p>
            <a:pPr lvl="1" eaLnBrk="1" hangingPunct="1">
              <a:lnSpc>
                <a:spcPct val="90000"/>
              </a:lnSpc>
              <a:spcAft>
                <a:spcPts val="600"/>
              </a:spcAft>
            </a:pPr>
            <a:r>
              <a:rPr lang="en-US" sz="2400" dirty="0" err="1"/>
              <a:t>Ciphertext</a:t>
            </a:r>
            <a:r>
              <a:rPr lang="en-US" sz="2400" dirty="0"/>
              <a:t> (encrypted with AES using 256-bit key) stored in </a:t>
            </a:r>
            <a:r>
              <a:rPr lang="en-US" sz="2400" b="1" dirty="0">
                <a:latin typeface="Times-Roman" charset="0"/>
              </a:rPr>
              <a:t>UNCLASSIFIED</a:t>
            </a:r>
            <a:r>
              <a:rPr lang="en-US" sz="2400" dirty="0"/>
              <a:t> location</a:t>
            </a:r>
          </a:p>
          <a:p>
            <a:pPr eaLnBrk="1" hangingPunct="1">
              <a:lnSpc>
                <a:spcPct val="90000"/>
              </a:lnSpc>
              <a:spcAft>
                <a:spcPts val="600"/>
              </a:spcAft>
            </a:pPr>
            <a:r>
              <a:rPr lang="en-US" sz="2800" dirty="0"/>
              <a:t>Suppose we reduce covert channel capacity to 1 bit per second</a:t>
            </a:r>
          </a:p>
          <a:p>
            <a:pPr eaLnBrk="1" hangingPunct="1">
              <a:lnSpc>
                <a:spcPct val="90000"/>
              </a:lnSpc>
              <a:spcAft>
                <a:spcPts val="600"/>
              </a:spcAft>
            </a:pPr>
            <a:r>
              <a:rPr lang="en-US" sz="2800" dirty="0"/>
              <a:t>It would take more than 25 years to leak entire document thru a covert channel</a:t>
            </a:r>
          </a:p>
          <a:p>
            <a:pPr eaLnBrk="1" hangingPunct="1">
              <a:lnSpc>
                <a:spcPct val="90000"/>
              </a:lnSpc>
              <a:spcAft>
                <a:spcPts val="600"/>
              </a:spcAft>
            </a:pPr>
            <a:r>
              <a:rPr lang="en-US" sz="2800" dirty="0"/>
              <a:t>But it would take less than 5 minutes to leak 256-bit AES key thru covert channel!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35523">
                                            <p:txEl>
                                              <p:pRg st="0" end="0"/>
                                            </p:txEl>
                                          </p:spTgt>
                                        </p:tgtEl>
                                        <p:attrNameLst>
                                          <p:attrName>style.visibility</p:attrName>
                                        </p:attrNameLst>
                                      </p:cBhvr>
                                      <p:to>
                                        <p:strVal val="visible"/>
                                      </p:to>
                                    </p:set>
                                    <p:animEffect transition="in" filter="box(out)">
                                      <p:cBhvr>
                                        <p:cTn id="7" dur="500"/>
                                        <p:tgtEl>
                                          <p:spTgt spid="2355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35523">
                                            <p:txEl>
                                              <p:pRg st="1" end="1"/>
                                            </p:txEl>
                                          </p:spTgt>
                                        </p:tgtEl>
                                        <p:attrNameLst>
                                          <p:attrName>style.visibility</p:attrName>
                                        </p:attrNameLst>
                                      </p:cBhvr>
                                      <p:to>
                                        <p:strVal val="visible"/>
                                      </p:to>
                                    </p:set>
                                    <p:animEffect transition="in" filter="box(out)">
                                      <p:cBhvr>
                                        <p:cTn id="12" dur="500"/>
                                        <p:tgtEl>
                                          <p:spTgt spid="23552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35523">
                                            <p:txEl>
                                              <p:pRg st="2" end="2"/>
                                            </p:txEl>
                                          </p:spTgt>
                                        </p:tgtEl>
                                        <p:attrNameLst>
                                          <p:attrName>style.visibility</p:attrName>
                                        </p:attrNameLst>
                                      </p:cBhvr>
                                      <p:to>
                                        <p:strVal val="visible"/>
                                      </p:to>
                                    </p:set>
                                    <p:animEffect transition="in" filter="box(out)">
                                      <p:cBhvr>
                                        <p:cTn id="17" dur="500"/>
                                        <p:tgtEl>
                                          <p:spTgt spid="23552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35523">
                                            <p:txEl>
                                              <p:pRg st="3" end="3"/>
                                            </p:txEl>
                                          </p:spTgt>
                                        </p:tgtEl>
                                        <p:attrNameLst>
                                          <p:attrName>style.visibility</p:attrName>
                                        </p:attrNameLst>
                                      </p:cBhvr>
                                      <p:to>
                                        <p:strVal val="visible"/>
                                      </p:to>
                                    </p:set>
                                    <p:animEffect transition="in" filter="box(out)">
                                      <p:cBhvr>
                                        <p:cTn id="22" dur="500"/>
                                        <p:tgtEl>
                                          <p:spTgt spid="23552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35523">
                                            <p:txEl>
                                              <p:pRg st="4" end="4"/>
                                            </p:txEl>
                                          </p:spTgt>
                                        </p:tgtEl>
                                        <p:attrNameLst>
                                          <p:attrName>style.visibility</p:attrName>
                                        </p:attrNameLst>
                                      </p:cBhvr>
                                      <p:to>
                                        <p:strVal val="visible"/>
                                      </p:to>
                                    </p:set>
                                    <p:animEffect transition="in" filter="box(out)">
                                      <p:cBhvr>
                                        <p:cTn id="27" dur="500"/>
                                        <p:tgtEl>
                                          <p:spTgt spid="23552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35523">
                                            <p:txEl>
                                              <p:pRg st="5" end="5"/>
                                            </p:txEl>
                                          </p:spTgt>
                                        </p:tgtEl>
                                        <p:attrNameLst>
                                          <p:attrName>style.visibility</p:attrName>
                                        </p:attrNameLst>
                                      </p:cBhvr>
                                      <p:to>
                                        <p:strVal val="visible"/>
                                      </p:to>
                                    </p:set>
                                    <p:animEffect transition="in" filter="box(out)">
                                      <p:cBhvr>
                                        <p:cTn id="32" dur="500"/>
                                        <p:tgtEl>
                                          <p:spTgt spid="23552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build="p" bldLvl="2" autoUpdateAnimBg="0"/>
    </p:bldLst>
  </p:timing>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0854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D72426DB-9EEF-9043-BB71-E513E1176B2A}" type="slidenum">
              <a:rPr lang="en-US" smtClean="0">
                <a:latin typeface="Times New Roman" charset="0"/>
              </a:rPr>
              <a:pPr/>
              <a:t>104</a:t>
            </a:fld>
            <a:endParaRPr lang="en-US" smtClean="0">
              <a:latin typeface="Times New Roman" charset="0"/>
            </a:endParaRPr>
          </a:p>
        </p:txBody>
      </p:sp>
      <p:sp>
        <p:nvSpPr>
          <p:cNvPr id="108547" name="Rectangle 2"/>
          <p:cNvSpPr>
            <a:spLocks noGrp="1" noChangeArrowheads="1"/>
          </p:cNvSpPr>
          <p:nvPr>
            <p:ph type="title"/>
          </p:nvPr>
        </p:nvSpPr>
        <p:spPr>
          <a:xfrm>
            <a:off x="685800" y="381000"/>
            <a:ext cx="7772400" cy="990600"/>
          </a:xfrm>
        </p:spPr>
        <p:txBody>
          <a:bodyPr/>
          <a:lstStyle/>
          <a:p>
            <a:pPr eaLnBrk="1" hangingPunct="1"/>
            <a:r>
              <a:rPr lang="en-US"/>
              <a:t>Real-World Covert Channel</a:t>
            </a:r>
          </a:p>
        </p:txBody>
      </p:sp>
      <p:sp>
        <p:nvSpPr>
          <p:cNvPr id="228357" name="Rectangle 5"/>
          <p:cNvSpPr>
            <a:spLocks noGrp="1" noChangeArrowheads="1"/>
          </p:cNvSpPr>
          <p:nvPr>
            <p:ph type="body" idx="1"/>
          </p:nvPr>
        </p:nvSpPr>
        <p:spPr>
          <a:xfrm>
            <a:off x="914400" y="4114800"/>
            <a:ext cx="7620000" cy="1981200"/>
          </a:xfrm>
          <a:noFill/>
        </p:spPr>
        <p:txBody>
          <a:bodyPr/>
          <a:lstStyle/>
          <a:p>
            <a:pPr eaLnBrk="1" hangingPunct="1">
              <a:lnSpc>
                <a:spcPct val="90000"/>
              </a:lnSpc>
            </a:pPr>
            <a:r>
              <a:rPr lang="en-US" sz="2800" dirty="0"/>
              <a:t>Hide data in TCP header “reserved” field </a:t>
            </a:r>
          </a:p>
          <a:p>
            <a:pPr eaLnBrk="1" hangingPunct="1">
              <a:lnSpc>
                <a:spcPct val="90000"/>
              </a:lnSpc>
            </a:pPr>
            <a:r>
              <a:rPr lang="en-US" sz="2800" dirty="0"/>
              <a:t>Or use </a:t>
            </a:r>
            <a:r>
              <a:rPr lang="en-US" sz="2800" dirty="0" err="1">
                <a:latin typeface="Times-Roman" charset="0"/>
              </a:rPr>
              <a:t>covert_TCP</a:t>
            </a:r>
            <a:r>
              <a:rPr lang="en-US" sz="2800" dirty="0">
                <a:latin typeface="Times-Roman" charset="0"/>
              </a:rPr>
              <a:t>,</a:t>
            </a:r>
            <a:r>
              <a:rPr lang="en-US" sz="2800" dirty="0"/>
              <a:t> tool to hide data in</a:t>
            </a:r>
          </a:p>
          <a:p>
            <a:pPr lvl="1" eaLnBrk="1" hangingPunct="1">
              <a:lnSpc>
                <a:spcPct val="90000"/>
              </a:lnSpc>
            </a:pPr>
            <a:r>
              <a:rPr lang="en-US" sz="2400" dirty="0"/>
              <a:t>Sequence number</a:t>
            </a:r>
          </a:p>
          <a:p>
            <a:pPr lvl="1" eaLnBrk="1" hangingPunct="1">
              <a:lnSpc>
                <a:spcPct val="90000"/>
              </a:lnSpc>
            </a:pPr>
            <a:r>
              <a:rPr lang="en-US" sz="2400" dirty="0"/>
              <a:t>ACK number</a:t>
            </a:r>
          </a:p>
        </p:txBody>
      </p:sp>
      <p:pic>
        <p:nvPicPr>
          <p:cNvPr id="108549" name="Picture 44" descr="tcp.tif                                                        000675D6Macintosh HD                   BC93A1CC:"/>
          <p:cNvPicPr>
            <a:picLocks noChangeAspect="1" noChangeArrowheads="1"/>
          </p:cNvPicPr>
          <p:nvPr/>
        </p:nvPicPr>
        <p:blipFill>
          <a:blip r:embed="rId3"/>
          <a:srcRect/>
          <a:stretch>
            <a:fillRect/>
          </a:stretch>
        </p:blipFill>
        <p:spPr bwMode="auto">
          <a:xfrm>
            <a:off x="2057400" y="1497013"/>
            <a:ext cx="4624388" cy="25415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28357">
                                            <p:txEl>
                                              <p:pRg st="0" end="0"/>
                                            </p:txEl>
                                          </p:spTgt>
                                        </p:tgtEl>
                                        <p:attrNameLst>
                                          <p:attrName>style.visibility</p:attrName>
                                        </p:attrNameLst>
                                      </p:cBhvr>
                                      <p:to>
                                        <p:strVal val="visible"/>
                                      </p:to>
                                    </p:set>
                                    <p:animEffect transition="in" filter="box(out)">
                                      <p:cBhvr>
                                        <p:cTn id="7" dur="500"/>
                                        <p:tgtEl>
                                          <p:spTgt spid="22835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28357">
                                            <p:txEl>
                                              <p:pRg st="1" end="1"/>
                                            </p:txEl>
                                          </p:spTgt>
                                        </p:tgtEl>
                                        <p:attrNameLst>
                                          <p:attrName>style.visibility</p:attrName>
                                        </p:attrNameLst>
                                      </p:cBhvr>
                                      <p:to>
                                        <p:strVal val="visible"/>
                                      </p:to>
                                    </p:set>
                                    <p:animEffect transition="in" filter="box(out)">
                                      <p:cBhvr>
                                        <p:cTn id="12" dur="500"/>
                                        <p:tgtEl>
                                          <p:spTgt spid="22835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28357">
                                            <p:txEl>
                                              <p:pRg st="2" end="2"/>
                                            </p:txEl>
                                          </p:spTgt>
                                        </p:tgtEl>
                                        <p:attrNameLst>
                                          <p:attrName>style.visibility</p:attrName>
                                        </p:attrNameLst>
                                      </p:cBhvr>
                                      <p:to>
                                        <p:strVal val="visible"/>
                                      </p:to>
                                    </p:set>
                                    <p:animEffect transition="in" filter="box(out)">
                                      <p:cBhvr>
                                        <p:cTn id="17" dur="500"/>
                                        <p:tgtEl>
                                          <p:spTgt spid="22835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28357">
                                            <p:txEl>
                                              <p:pRg st="3" end="3"/>
                                            </p:txEl>
                                          </p:spTgt>
                                        </p:tgtEl>
                                        <p:attrNameLst>
                                          <p:attrName>style.visibility</p:attrName>
                                        </p:attrNameLst>
                                      </p:cBhvr>
                                      <p:to>
                                        <p:strVal val="visible"/>
                                      </p:to>
                                    </p:set>
                                    <p:animEffect transition="in" filter="box(out)">
                                      <p:cBhvr>
                                        <p:cTn id="22" dur="500"/>
                                        <p:tgtEl>
                                          <p:spTgt spid="22835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7" grpId="0" build="p" bldLvl="2" autoUpdateAnimBg="0"/>
    </p:bldLst>
  </p:timing>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957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C2C89F41-A6C9-3C4E-BFFF-6C6EB7337106}" type="slidenum">
              <a:rPr lang="en-US" smtClean="0">
                <a:latin typeface="Times New Roman" charset="0"/>
              </a:rPr>
              <a:pPr/>
              <a:t>105</a:t>
            </a:fld>
            <a:endParaRPr lang="en-US" smtClean="0">
              <a:latin typeface="Times New Roman" charset="0"/>
            </a:endParaRPr>
          </a:p>
        </p:txBody>
      </p:sp>
      <p:sp>
        <p:nvSpPr>
          <p:cNvPr id="109571" name="Rectangle 2"/>
          <p:cNvSpPr>
            <a:spLocks noGrp="1" noChangeArrowheads="1"/>
          </p:cNvSpPr>
          <p:nvPr>
            <p:ph type="title"/>
          </p:nvPr>
        </p:nvSpPr>
        <p:spPr>
          <a:xfrm>
            <a:off x="685800" y="228600"/>
            <a:ext cx="7772400" cy="914400"/>
          </a:xfrm>
        </p:spPr>
        <p:txBody>
          <a:bodyPr/>
          <a:lstStyle/>
          <a:p>
            <a:pPr eaLnBrk="1" hangingPunct="1"/>
            <a:r>
              <a:rPr lang="en-US"/>
              <a:t>Real-World Covert Channel</a:t>
            </a:r>
          </a:p>
        </p:txBody>
      </p:sp>
      <p:sp>
        <p:nvSpPr>
          <p:cNvPr id="109572" name="Rectangle 3"/>
          <p:cNvSpPr>
            <a:spLocks noGrp="1" noChangeArrowheads="1"/>
          </p:cNvSpPr>
          <p:nvPr>
            <p:ph type="body" idx="1"/>
          </p:nvPr>
        </p:nvSpPr>
        <p:spPr>
          <a:xfrm>
            <a:off x="685800" y="1219200"/>
            <a:ext cx="7772400" cy="1447800"/>
          </a:xfrm>
          <a:noFill/>
        </p:spPr>
        <p:txBody>
          <a:bodyPr/>
          <a:lstStyle/>
          <a:p>
            <a:pPr eaLnBrk="1" hangingPunct="1">
              <a:lnSpc>
                <a:spcPct val="85000"/>
              </a:lnSpc>
            </a:pPr>
            <a:r>
              <a:rPr lang="en-US" sz="2800"/>
              <a:t>Hide data in TCP sequence numbers</a:t>
            </a:r>
          </a:p>
          <a:p>
            <a:pPr eaLnBrk="1" hangingPunct="1">
              <a:lnSpc>
                <a:spcPct val="85000"/>
              </a:lnSpc>
            </a:pPr>
            <a:r>
              <a:rPr lang="en-US" sz="2800"/>
              <a:t>Tool: </a:t>
            </a:r>
            <a:r>
              <a:rPr lang="en-US" sz="2800">
                <a:latin typeface="Times-Roman" charset="0"/>
              </a:rPr>
              <a:t>covert_TCP</a:t>
            </a:r>
          </a:p>
          <a:p>
            <a:pPr eaLnBrk="1" hangingPunct="1">
              <a:lnSpc>
                <a:spcPct val="85000"/>
              </a:lnSpc>
            </a:pPr>
            <a:r>
              <a:rPr lang="en-US" sz="2800"/>
              <a:t>Sequence number </a:t>
            </a:r>
            <a:r>
              <a:rPr lang="en-US" sz="2800">
                <a:latin typeface="Times-Roman" charset="0"/>
              </a:rPr>
              <a:t>X</a:t>
            </a:r>
            <a:r>
              <a:rPr lang="en-US" sz="2800"/>
              <a:t> contains covert info</a:t>
            </a:r>
          </a:p>
        </p:txBody>
      </p:sp>
      <p:grpSp>
        <p:nvGrpSpPr>
          <p:cNvPr id="109573" name="Group 19"/>
          <p:cNvGrpSpPr>
            <a:grpSpLocks/>
          </p:cNvGrpSpPr>
          <p:nvPr/>
        </p:nvGrpSpPr>
        <p:grpSpPr bwMode="auto">
          <a:xfrm>
            <a:off x="777875" y="2809875"/>
            <a:ext cx="7977188" cy="3362325"/>
            <a:chOff x="490" y="1770"/>
            <a:chExt cx="5025" cy="2118"/>
          </a:xfrm>
        </p:grpSpPr>
        <p:pic>
          <p:nvPicPr>
            <p:cNvPr id="109574" name="Picture 18" descr="Laptop computer L 1.tif                                        00118CF0Macintosh HD                   BC93A1CC:"/>
            <p:cNvPicPr>
              <a:picLocks noChangeAspect="1" noChangeArrowheads="1"/>
            </p:cNvPicPr>
            <p:nvPr/>
          </p:nvPicPr>
          <p:blipFill>
            <a:blip r:embed="rId2"/>
            <a:srcRect/>
            <a:stretch>
              <a:fillRect/>
            </a:stretch>
          </p:blipFill>
          <p:spPr bwMode="auto">
            <a:xfrm>
              <a:off x="4560" y="2944"/>
              <a:ext cx="624" cy="416"/>
            </a:xfrm>
            <a:prstGeom prst="rect">
              <a:avLst/>
            </a:prstGeom>
            <a:noFill/>
            <a:ln w="9525">
              <a:noFill/>
              <a:miter lim="800000"/>
              <a:headEnd/>
              <a:tailEnd/>
            </a:ln>
          </p:spPr>
        </p:pic>
        <p:sp>
          <p:nvSpPr>
            <p:cNvPr id="109575" name="Rectangle 7"/>
            <p:cNvSpPr>
              <a:spLocks noChangeArrowheads="1"/>
            </p:cNvSpPr>
            <p:nvPr/>
          </p:nvSpPr>
          <p:spPr bwMode="auto">
            <a:xfrm>
              <a:off x="490" y="3408"/>
              <a:ext cx="1192" cy="473"/>
            </a:xfrm>
            <a:prstGeom prst="rect">
              <a:avLst/>
            </a:prstGeom>
            <a:noFill/>
            <a:ln w="9525">
              <a:noFill/>
              <a:miter lim="800000"/>
              <a:headEnd/>
              <a:tailEnd/>
            </a:ln>
          </p:spPr>
          <p:txBody>
            <a:bodyPr wrap="none">
              <a:prstTxWarp prst="textNoShape">
                <a:avLst/>
              </a:prstTxWarp>
              <a:spAutoFit/>
            </a:bodyPr>
            <a:lstStyle/>
            <a:p>
              <a:pPr marL="457200" indent="-457200" algn="ctr">
                <a:buFont typeface="Times" charset="0"/>
                <a:buNone/>
              </a:pPr>
              <a:r>
                <a:rPr lang="en-US" sz="2000">
                  <a:latin typeface="Times-Roman" charset="0"/>
                </a:rPr>
                <a:t>A. Covert_TCP</a:t>
              </a:r>
            </a:p>
            <a:p>
              <a:pPr marL="457200" indent="-457200" algn="ctr">
                <a:buFont typeface="Times" charset="0"/>
                <a:buNone/>
              </a:pPr>
              <a:r>
                <a:rPr lang="en-US" sz="2000" b="1">
                  <a:solidFill>
                    <a:schemeClr val="accent2"/>
                  </a:solidFill>
                </a:rPr>
                <a:t>sender</a:t>
              </a:r>
              <a:endParaRPr lang="en-US" sz="2000"/>
            </a:p>
          </p:txBody>
        </p:sp>
        <p:sp>
          <p:nvSpPr>
            <p:cNvPr id="109576" name="Rectangle 8"/>
            <p:cNvSpPr>
              <a:spLocks noChangeArrowheads="1"/>
            </p:cNvSpPr>
            <p:nvPr/>
          </p:nvSpPr>
          <p:spPr bwMode="auto">
            <a:xfrm>
              <a:off x="4266" y="3384"/>
              <a:ext cx="1249" cy="504"/>
            </a:xfrm>
            <a:prstGeom prst="rect">
              <a:avLst/>
            </a:prstGeom>
            <a:noFill/>
            <a:ln w="9525">
              <a:noFill/>
              <a:miter lim="800000"/>
              <a:headEnd/>
              <a:tailEnd/>
            </a:ln>
          </p:spPr>
          <p:txBody>
            <a:bodyPr wrap="none">
              <a:prstTxWarp prst="textNoShape">
                <a:avLst/>
              </a:prstTxWarp>
              <a:spAutoFit/>
            </a:bodyPr>
            <a:lstStyle/>
            <a:p>
              <a:pPr algn="ctr"/>
              <a:r>
                <a:rPr lang="en-US" sz="2000">
                  <a:latin typeface="Times-Roman" charset="0"/>
                </a:rPr>
                <a:t>C. Covert_TCP</a:t>
              </a:r>
              <a:r>
                <a:rPr lang="en-US" sz="2000"/>
                <a:t> </a:t>
              </a:r>
            </a:p>
            <a:p>
              <a:pPr algn="ctr"/>
              <a:r>
                <a:rPr lang="en-US" sz="2000" b="1">
                  <a:solidFill>
                    <a:schemeClr val="accent2"/>
                  </a:solidFill>
                </a:rPr>
                <a:t>receiver</a:t>
              </a:r>
            </a:p>
          </p:txBody>
        </p:sp>
        <p:sp>
          <p:nvSpPr>
            <p:cNvPr id="109577" name="Rectangle 9"/>
            <p:cNvSpPr>
              <a:spLocks noChangeArrowheads="1"/>
            </p:cNvSpPr>
            <p:nvPr/>
          </p:nvSpPr>
          <p:spPr bwMode="auto">
            <a:xfrm>
              <a:off x="2479" y="2448"/>
              <a:ext cx="979" cy="504"/>
            </a:xfrm>
            <a:prstGeom prst="rect">
              <a:avLst/>
            </a:prstGeom>
            <a:noFill/>
            <a:ln w="9525">
              <a:noFill/>
              <a:miter lim="800000"/>
              <a:headEnd/>
              <a:tailEnd/>
            </a:ln>
          </p:spPr>
          <p:txBody>
            <a:bodyPr wrap="none">
              <a:prstTxWarp prst="textNoShape">
                <a:avLst/>
              </a:prstTxWarp>
              <a:spAutoFit/>
            </a:bodyPr>
            <a:lstStyle/>
            <a:p>
              <a:pPr algn="ctr"/>
              <a:r>
                <a:rPr lang="en-US" sz="2000">
                  <a:latin typeface="Times-Roman" charset="0"/>
                </a:rPr>
                <a:t>B</a:t>
              </a:r>
              <a:r>
                <a:rPr lang="en-US" sz="2000"/>
                <a:t>. Innocent</a:t>
              </a:r>
            </a:p>
            <a:p>
              <a:pPr algn="ctr"/>
              <a:r>
                <a:rPr lang="en-US" sz="2000"/>
                <a:t> server</a:t>
              </a:r>
            </a:p>
          </p:txBody>
        </p:sp>
        <p:sp>
          <p:nvSpPr>
            <p:cNvPr id="109578" name="Line 10"/>
            <p:cNvSpPr>
              <a:spLocks noChangeShapeType="1"/>
            </p:cNvSpPr>
            <p:nvPr/>
          </p:nvSpPr>
          <p:spPr bwMode="auto">
            <a:xfrm flipV="1">
              <a:off x="1248" y="2154"/>
              <a:ext cx="1344" cy="864"/>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09579" name="Line 11"/>
            <p:cNvSpPr>
              <a:spLocks noChangeShapeType="1"/>
            </p:cNvSpPr>
            <p:nvPr/>
          </p:nvSpPr>
          <p:spPr bwMode="auto">
            <a:xfrm>
              <a:off x="3264" y="2160"/>
              <a:ext cx="1440" cy="858"/>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09580" name="Rectangle 12"/>
            <p:cNvSpPr>
              <a:spLocks noChangeArrowheads="1"/>
            </p:cNvSpPr>
            <p:nvPr/>
          </p:nvSpPr>
          <p:spPr bwMode="auto">
            <a:xfrm>
              <a:off x="732" y="1933"/>
              <a:ext cx="1495" cy="919"/>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SYN</a:t>
              </a:r>
              <a:endParaRPr lang="en-US" sz="2000"/>
            </a:p>
            <a:p>
              <a:r>
                <a:rPr lang="en-US" sz="2000"/>
                <a:t>Spoofed source: </a:t>
              </a:r>
              <a:r>
                <a:rPr lang="en-US" sz="2000">
                  <a:latin typeface="Times-Roman" charset="0"/>
                </a:rPr>
                <a:t>C</a:t>
              </a:r>
              <a:endParaRPr lang="en-US" sz="2000"/>
            </a:p>
            <a:p>
              <a:r>
                <a:rPr lang="en-US" sz="2000"/>
                <a:t>Destination: </a:t>
              </a:r>
              <a:r>
                <a:rPr lang="en-US" sz="2000">
                  <a:latin typeface="Times-Roman" charset="0"/>
                </a:rPr>
                <a:t>B</a:t>
              </a:r>
              <a:endParaRPr lang="en-US" sz="2000"/>
            </a:p>
            <a:p>
              <a:r>
                <a:rPr lang="en-US" sz="2000">
                  <a:latin typeface="Times-Roman" charset="0"/>
                </a:rPr>
                <a:t>SEQ</a:t>
              </a:r>
              <a:r>
                <a:rPr lang="en-US" sz="2000"/>
                <a:t>: </a:t>
              </a:r>
              <a:r>
                <a:rPr lang="en-US" sz="2000">
                  <a:latin typeface="Times-Roman" charset="0"/>
                </a:rPr>
                <a:t>X</a:t>
              </a:r>
              <a:endParaRPr lang="en-US" sz="2000"/>
            </a:p>
          </p:txBody>
        </p:sp>
        <p:sp>
          <p:nvSpPr>
            <p:cNvPr id="109581" name="Rectangle 13"/>
            <p:cNvSpPr>
              <a:spLocks noChangeArrowheads="1"/>
            </p:cNvSpPr>
            <p:nvPr/>
          </p:nvSpPr>
          <p:spPr bwMode="auto">
            <a:xfrm>
              <a:off x="4080" y="1770"/>
              <a:ext cx="1183" cy="950"/>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ACK</a:t>
              </a:r>
              <a:r>
                <a:rPr lang="en-US" sz="2000"/>
                <a:t> (or </a:t>
              </a:r>
              <a:r>
                <a:rPr lang="en-US" sz="2000">
                  <a:latin typeface="Times-Roman" charset="0"/>
                </a:rPr>
                <a:t>RST</a:t>
              </a:r>
              <a:r>
                <a:rPr lang="en-US" sz="2000"/>
                <a:t>)</a:t>
              </a:r>
            </a:p>
            <a:p>
              <a:r>
                <a:rPr lang="en-US" sz="2000"/>
                <a:t>Source: </a:t>
              </a:r>
              <a:r>
                <a:rPr lang="en-US" sz="2000">
                  <a:latin typeface="Times-Roman" charset="0"/>
                </a:rPr>
                <a:t>B</a:t>
              </a:r>
              <a:endParaRPr lang="en-US" sz="2000"/>
            </a:p>
            <a:p>
              <a:r>
                <a:rPr lang="en-US" sz="2000"/>
                <a:t>Destination: </a:t>
              </a:r>
              <a:r>
                <a:rPr lang="en-US" sz="2000">
                  <a:latin typeface="Times-Roman" charset="0"/>
                </a:rPr>
                <a:t>C</a:t>
              </a:r>
              <a:endParaRPr lang="en-US" sz="2000"/>
            </a:p>
            <a:p>
              <a:r>
                <a:rPr lang="en-US" sz="2000">
                  <a:latin typeface="Times-Roman" charset="0"/>
                </a:rPr>
                <a:t>ACK</a:t>
              </a:r>
              <a:r>
                <a:rPr lang="en-US" sz="2000"/>
                <a:t>: </a:t>
              </a:r>
              <a:r>
                <a:rPr lang="en-US" sz="2000">
                  <a:latin typeface="Times-Roman" charset="0"/>
                </a:rPr>
                <a:t>X</a:t>
              </a:r>
              <a:endParaRPr lang="en-US" sz="2000"/>
            </a:p>
          </p:txBody>
        </p:sp>
        <p:pic>
          <p:nvPicPr>
            <p:cNvPr id="109582" name="Picture 15" descr="computer 6.tif                                                 00118CF0Macintosh HD                   BC93A1CC:"/>
            <p:cNvPicPr>
              <a:picLocks noChangeAspect="1" noChangeArrowheads="1"/>
            </p:cNvPicPr>
            <p:nvPr/>
          </p:nvPicPr>
          <p:blipFill>
            <a:blip r:embed="rId3"/>
            <a:srcRect/>
            <a:stretch>
              <a:fillRect/>
            </a:stretch>
          </p:blipFill>
          <p:spPr bwMode="auto">
            <a:xfrm>
              <a:off x="868" y="2928"/>
              <a:ext cx="380" cy="468"/>
            </a:xfrm>
            <a:prstGeom prst="rect">
              <a:avLst/>
            </a:prstGeom>
            <a:noFill/>
            <a:ln w="9525">
              <a:noFill/>
              <a:miter lim="800000"/>
              <a:headEnd/>
              <a:tailEnd/>
            </a:ln>
          </p:spPr>
        </p:pic>
        <p:pic>
          <p:nvPicPr>
            <p:cNvPr id="109583" name="Picture 17" descr="Computers &amp; Technology 167.tiff                                00118CF0Macintosh HD                   BC93A1CC:"/>
            <p:cNvPicPr>
              <a:picLocks noChangeAspect="1" noChangeArrowheads="1"/>
            </p:cNvPicPr>
            <p:nvPr/>
          </p:nvPicPr>
          <p:blipFill>
            <a:blip r:embed="rId4"/>
            <a:srcRect/>
            <a:stretch>
              <a:fillRect/>
            </a:stretch>
          </p:blipFill>
          <p:spPr bwMode="auto">
            <a:xfrm>
              <a:off x="2768" y="1868"/>
              <a:ext cx="400" cy="580"/>
            </a:xfrm>
            <a:prstGeom prst="rect">
              <a:avLst/>
            </a:prstGeom>
            <a:noFill/>
            <a:ln w="9525">
              <a:noFill/>
              <a:miter lim="800000"/>
              <a:headEnd/>
              <a:tailEnd/>
            </a:ln>
          </p:spPr>
        </p:pic>
      </p:gr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059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ED5F5F7A-5FB6-AF43-9DB5-88BAF7BA926D}" type="slidenum">
              <a:rPr lang="en-US" smtClean="0">
                <a:latin typeface="Times New Roman" charset="0"/>
              </a:rPr>
              <a:pPr/>
              <a:t>106</a:t>
            </a:fld>
            <a:endParaRPr lang="en-US" smtClean="0">
              <a:latin typeface="Times New Roman" charset="0"/>
            </a:endParaRPr>
          </a:p>
        </p:txBody>
      </p:sp>
      <p:sp>
        <p:nvSpPr>
          <p:cNvPr id="110595" name="Rectangle 2"/>
          <p:cNvSpPr>
            <a:spLocks noGrp="1" noChangeArrowheads="1"/>
          </p:cNvSpPr>
          <p:nvPr>
            <p:ph type="title"/>
          </p:nvPr>
        </p:nvSpPr>
        <p:spPr>
          <a:xfrm>
            <a:off x="685800" y="1752600"/>
            <a:ext cx="7772400" cy="1143000"/>
          </a:xfrm>
        </p:spPr>
        <p:txBody>
          <a:bodyPr/>
          <a:lstStyle/>
          <a:p>
            <a:pPr eaLnBrk="1" hangingPunct="1"/>
            <a:r>
              <a:rPr lang="en-US"/>
              <a:t>Inference Control</a:t>
            </a: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1161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939717D0-5791-544F-8E99-50F19981B488}" type="slidenum">
              <a:rPr lang="en-US" smtClean="0">
                <a:latin typeface="Times New Roman" charset="0"/>
              </a:rPr>
              <a:pPr/>
              <a:t>107</a:t>
            </a:fld>
            <a:endParaRPr lang="en-US" smtClean="0">
              <a:latin typeface="Times New Roman" charset="0"/>
            </a:endParaRPr>
          </a:p>
        </p:txBody>
      </p:sp>
      <p:sp>
        <p:nvSpPr>
          <p:cNvPr id="111619" name="Rectangle 2"/>
          <p:cNvSpPr>
            <a:spLocks noGrp="1" noChangeArrowheads="1"/>
          </p:cNvSpPr>
          <p:nvPr>
            <p:ph type="title"/>
          </p:nvPr>
        </p:nvSpPr>
        <p:spPr>
          <a:xfrm>
            <a:off x="685800" y="457200"/>
            <a:ext cx="7772400" cy="1371600"/>
          </a:xfrm>
        </p:spPr>
        <p:txBody>
          <a:bodyPr/>
          <a:lstStyle/>
          <a:p>
            <a:pPr eaLnBrk="1" hangingPunct="1"/>
            <a:r>
              <a:rPr lang="en-US"/>
              <a:t>Inference Control Example</a:t>
            </a:r>
          </a:p>
        </p:txBody>
      </p:sp>
      <p:sp>
        <p:nvSpPr>
          <p:cNvPr id="231427" name="Rectangle 3"/>
          <p:cNvSpPr>
            <a:spLocks noGrp="1" noChangeArrowheads="1"/>
          </p:cNvSpPr>
          <p:nvPr>
            <p:ph type="body" idx="1"/>
          </p:nvPr>
        </p:nvSpPr>
        <p:spPr>
          <a:xfrm>
            <a:off x="685800" y="1905000"/>
            <a:ext cx="7772400" cy="4114800"/>
          </a:xfrm>
        </p:spPr>
        <p:txBody>
          <a:bodyPr/>
          <a:lstStyle/>
          <a:p>
            <a:pPr eaLnBrk="1" hangingPunct="1">
              <a:lnSpc>
                <a:spcPct val="90000"/>
              </a:lnSpc>
              <a:spcAft>
                <a:spcPts val="600"/>
              </a:spcAft>
            </a:pPr>
            <a:r>
              <a:rPr lang="en-US" sz="2800" dirty="0"/>
              <a:t>Suppose we query a database</a:t>
            </a:r>
          </a:p>
          <a:p>
            <a:pPr lvl="1" eaLnBrk="1" hangingPunct="1">
              <a:lnSpc>
                <a:spcPct val="90000"/>
              </a:lnSpc>
              <a:spcAft>
                <a:spcPts val="600"/>
              </a:spcAft>
            </a:pPr>
            <a:r>
              <a:rPr lang="en-US" sz="2400" dirty="0"/>
              <a:t>Question: What is average salary of female CS professors at SJSU?</a:t>
            </a:r>
          </a:p>
          <a:p>
            <a:pPr lvl="1" eaLnBrk="1" hangingPunct="1">
              <a:lnSpc>
                <a:spcPct val="90000"/>
              </a:lnSpc>
              <a:spcAft>
                <a:spcPts val="600"/>
              </a:spcAft>
            </a:pPr>
            <a:r>
              <a:rPr lang="en-US" sz="2400" dirty="0"/>
              <a:t>Answer: $95,000</a:t>
            </a:r>
          </a:p>
          <a:p>
            <a:pPr lvl="1" eaLnBrk="1" hangingPunct="1">
              <a:lnSpc>
                <a:spcPct val="90000"/>
              </a:lnSpc>
              <a:spcAft>
                <a:spcPts val="600"/>
              </a:spcAft>
            </a:pPr>
            <a:r>
              <a:rPr lang="en-US" sz="2400" dirty="0"/>
              <a:t>Question: How many female CS professors at SJSU?</a:t>
            </a:r>
          </a:p>
          <a:p>
            <a:pPr lvl="1" eaLnBrk="1" hangingPunct="1">
              <a:lnSpc>
                <a:spcPct val="90000"/>
              </a:lnSpc>
              <a:spcAft>
                <a:spcPts val="600"/>
              </a:spcAft>
            </a:pPr>
            <a:r>
              <a:rPr lang="en-US" sz="2400" dirty="0"/>
              <a:t>Answer: 1</a:t>
            </a:r>
          </a:p>
          <a:p>
            <a:pPr eaLnBrk="1" hangingPunct="1">
              <a:lnSpc>
                <a:spcPct val="90000"/>
              </a:lnSpc>
              <a:spcAft>
                <a:spcPts val="600"/>
              </a:spcAft>
            </a:pPr>
            <a:r>
              <a:rPr lang="en-US" sz="2800" dirty="0"/>
              <a:t>Specific information has leaked from responses to general questions!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31427">
                                            <p:txEl>
                                              <p:pRg st="0" end="0"/>
                                            </p:txEl>
                                          </p:spTgt>
                                        </p:tgtEl>
                                        <p:attrNameLst>
                                          <p:attrName>style.visibility</p:attrName>
                                        </p:attrNameLst>
                                      </p:cBhvr>
                                      <p:to>
                                        <p:strVal val="visible"/>
                                      </p:to>
                                    </p:set>
                                    <p:animEffect transition="in" filter="box(out)">
                                      <p:cBhvr>
                                        <p:cTn id="7" dur="500"/>
                                        <p:tgtEl>
                                          <p:spTgt spid="23142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231427">
                                            <p:txEl>
                                              <p:pRg st="1" end="1"/>
                                            </p:txEl>
                                          </p:spTgt>
                                        </p:tgtEl>
                                        <p:attrNameLst>
                                          <p:attrName>style.visibility</p:attrName>
                                        </p:attrNameLst>
                                      </p:cBhvr>
                                      <p:to>
                                        <p:strVal val="visible"/>
                                      </p:to>
                                    </p:set>
                                    <p:animEffect transition="in" filter="box(out)">
                                      <p:cBhvr>
                                        <p:cTn id="10" dur="500"/>
                                        <p:tgtEl>
                                          <p:spTgt spid="23142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231427">
                                            <p:txEl>
                                              <p:pRg st="2" end="2"/>
                                            </p:txEl>
                                          </p:spTgt>
                                        </p:tgtEl>
                                        <p:attrNameLst>
                                          <p:attrName>style.visibility</p:attrName>
                                        </p:attrNameLst>
                                      </p:cBhvr>
                                      <p:to>
                                        <p:strVal val="visible"/>
                                      </p:to>
                                    </p:set>
                                    <p:animEffect transition="in" filter="box(out)">
                                      <p:cBhvr>
                                        <p:cTn id="13" dur="500"/>
                                        <p:tgtEl>
                                          <p:spTgt spid="231427">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231427">
                                            <p:txEl>
                                              <p:pRg st="3" end="3"/>
                                            </p:txEl>
                                          </p:spTgt>
                                        </p:tgtEl>
                                        <p:attrNameLst>
                                          <p:attrName>style.visibility</p:attrName>
                                        </p:attrNameLst>
                                      </p:cBhvr>
                                      <p:to>
                                        <p:strVal val="visible"/>
                                      </p:to>
                                    </p:set>
                                    <p:animEffect transition="in" filter="box(out)">
                                      <p:cBhvr>
                                        <p:cTn id="16" dur="500"/>
                                        <p:tgtEl>
                                          <p:spTgt spid="231427">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
                                        </p:tgtEl>
                                      </p:cMediaNode>
                                    </p:audio>
                                  </p:subTnLst>
                                </p:cTn>
                              </p:par>
                              <p:par>
                                <p:cTn id="17" presetID="4" presetClass="entr" presetSubtype="32" fill="hold" grpId="0" nodeType="withEffect">
                                  <p:stCondLst>
                                    <p:cond delay="0"/>
                                  </p:stCondLst>
                                  <p:childTnLst>
                                    <p:set>
                                      <p:cBhvr>
                                        <p:cTn id="18" dur="1" fill="hold">
                                          <p:stCondLst>
                                            <p:cond delay="0"/>
                                          </p:stCondLst>
                                        </p:cTn>
                                        <p:tgtEl>
                                          <p:spTgt spid="231427">
                                            <p:txEl>
                                              <p:pRg st="4" end="4"/>
                                            </p:txEl>
                                          </p:spTgt>
                                        </p:tgtEl>
                                        <p:attrNameLst>
                                          <p:attrName>style.visibility</p:attrName>
                                        </p:attrNameLst>
                                      </p:cBhvr>
                                      <p:to>
                                        <p:strVal val="visible"/>
                                      </p:to>
                                    </p:set>
                                    <p:animEffect transition="in" filter="box(out)">
                                      <p:cBhvr>
                                        <p:cTn id="19" dur="500"/>
                                        <p:tgtEl>
                                          <p:spTgt spid="231427">
                                            <p:txEl>
                                              <p:pRg st="4" end="4"/>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231427">
                                            <p:txEl>
                                              <p:pRg st="5" end="5"/>
                                            </p:txEl>
                                          </p:spTgt>
                                        </p:tgtEl>
                                        <p:attrNameLst>
                                          <p:attrName>style.visibility</p:attrName>
                                        </p:attrNameLst>
                                      </p:cBhvr>
                                      <p:to>
                                        <p:strVal val="visible"/>
                                      </p:to>
                                    </p:set>
                                    <p:animEffect transition="in" filter="box(out)">
                                      <p:cBhvr>
                                        <p:cTn id="24" dur="500"/>
                                        <p:tgtEl>
                                          <p:spTgt spid="231427">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autoUpdateAnimBg="0"/>
    </p:bldLst>
  </p:timing>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4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F29D90EB-FEC0-F84D-9541-3D268B76F353}" type="slidenum">
              <a:rPr lang="en-US" smtClean="0">
                <a:latin typeface="Times New Roman" charset="0"/>
              </a:rPr>
              <a:pPr/>
              <a:t>108</a:t>
            </a:fld>
            <a:endParaRPr lang="en-US" smtClean="0">
              <a:latin typeface="Times New Roman" charset="0"/>
            </a:endParaRPr>
          </a:p>
        </p:txBody>
      </p:sp>
      <p:sp>
        <p:nvSpPr>
          <p:cNvPr id="112643" name="Rectangle 2"/>
          <p:cNvSpPr>
            <a:spLocks noGrp="1" noChangeArrowheads="1"/>
          </p:cNvSpPr>
          <p:nvPr>
            <p:ph type="title"/>
          </p:nvPr>
        </p:nvSpPr>
        <p:spPr>
          <a:xfrm>
            <a:off x="685800" y="457200"/>
            <a:ext cx="7772400" cy="1371600"/>
          </a:xfrm>
        </p:spPr>
        <p:txBody>
          <a:bodyPr/>
          <a:lstStyle/>
          <a:p>
            <a:pPr eaLnBrk="1" hangingPunct="1"/>
            <a:r>
              <a:rPr lang="en-US" dirty="0"/>
              <a:t>Inference Control and Research</a:t>
            </a:r>
          </a:p>
        </p:txBody>
      </p:sp>
      <p:sp>
        <p:nvSpPr>
          <p:cNvPr id="112644" name="Rectangle 3"/>
          <p:cNvSpPr>
            <a:spLocks noGrp="1" noChangeArrowheads="1"/>
          </p:cNvSpPr>
          <p:nvPr>
            <p:ph type="body" idx="1"/>
          </p:nvPr>
        </p:nvSpPr>
        <p:spPr>
          <a:xfrm>
            <a:off x="685800" y="2057400"/>
            <a:ext cx="7772400" cy="3886200"/>
          </a:xfrm>
        </p:spPr>
        <p:txBody>
          <a:bodyPr/>
          <a:lstStyle/>
          <a:p>
            <a:pPr eaLnBrk="1" hangingPunct="1">
              <a:spcAft>
                <a:spcPts val="600"/>
              </a:spcAft>
            </a:pPr>
            <a:r>
              <a:rPr lang="en-US" dirty="0"/>
              <a:t>For example, medical records are private but valuable for research</a:t>
            </a:r>
          </a:p>
          <a:p>
            <a:pPr eaLnBrk="1" hangingPunct="1">
              <a:spcAft>
                <a:spcPts val="600"/>
              </a:spcAft>
            </a:pPr>
            <a:r>
              <a:rPr lang="en-US" dirty="0"/>
              <a:t>How to make info available for research and protect privacy?</a:t>
            </a:r>
          </a:p>
          <a:p>
            <a:pPr eaLnBrk="1" hangingPunct="1">
              <a:spcAft>
                <a:spcPts val="600"/>
              </a:spcAft>
            </a:pPr>
            <a:r>
              <a:rPr lang="en-US" dirty="0"/>
              <a:t>How to allow access to such data without leaking specific information?</a:t>
            </a: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1366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6E49F7B2-F61E-6341-AA78-43188D45F1BC}" type="slidenum">
              <a:rPr lang="en-US" smtClean="0">
                <a:latin typeface="Times New Roman" charset="0"/>
              </a:rPr>
              <a:pPr/>
              <a:t>109</a:t>
            </a:fld>
            <a:endParaRPr lang="en-US" smtClean="0">
              <a:latin typeface="Times New Roman" charset="0"/>
            </a:endParaRPr>
          </a:p>
        </p:txBody>
      </p:sp>
      <p:sp>
        <p:nvSpPr>
          <p:cNvPr id="113667" name="Rectangle 2"/>
          <p:cNvSpPr>
            <a:spLocks noGrp="1" noChangeArrowheads="1"/>
          </p:cNvSpPr>
          <p:nvPr>
            <p:ph type="title"/>
          </p:nvPr>
        </p:nvSpPr>
        <p:spPr>
          <a:xfrm>
            <a:off x="685800" y="457200"/>
            <a:ext cx="7772400" cy="1143000"/>
          </a:xfrm>
        </p:spPr>
        <p:txBody>
          <a:bodyPr/>
          <a:lstStyle/>
          <a:p>
            <a:pPr eaLnBrk="1" hangingPunct="1"/>
            <a:r>
              <a:rPr lang="en-US"/>
              <a:t>Naïve Inference Control</a:t>
            </a:r>
          </a:p>
        </p:txBody>
      </p:sp>
      <p:sp>
        <p:nvSpPr>
          <p:cNvPr id="201731" name="Rectangle 3"/>
          <p:cNvSpPr>
            <a:spLocks noGrp="1" noChangeArrowheads="1"/>
          </p:cNvSpPr>
          <p:nvPr>
            <p:ph type="body" idx="1"/>
          </p:nvPr>
        </p:nvSpPr>
        <p:spPr>
          <a:xfrm>
            <a:off x="685800" y="1828800"/>
            <a:ext cx="8001000" cy="4191000"/>
          </a:xfrm>
        </p:spPr>
        <p:txBody>
          <a:bodyPr/>
          <a:lstStyle/>
          <a:p>
            <a:pPr eaLnBrk="1" hangingPunct="1">
              <a:spcAft>
                <a:spcPts val="600"/>
              </a:spcAft>
            </a:pPr>
            <a:r>
              <a:rPr lang="en-US" dirty="0"/>
              <a:t>Remove names from medical records?</a:t>
            </a:r>
          </a:p>
          <a:p>
            <a:pPr eaLnBrk="1" hangingPunct="1">
              <a:spcAft>
                <a:spcPts val="600"/>
              </a:spcAft>
            </a:pPr>
            <a:r>
              <a:rPr lang="en-US" dirty="0"/>
              <a:t>Still may be easy to get specific info from such “anonymous” data</a:t>
            </a:r>
          </a:p>
          <a:p>
            <a:pPr eaLnBrk="1" hangingPunct="1">
              <a:spcAft>
                <a:spcPts val="600"/>
              </a:spcAft>
            </a:pPr>
            <a:r>
              <a:rPr lang="en-US" dirty="0"/>
              <a:t>Removing names is not enough</a:t>
            </a:r>
          </a:p>
          <a:p>
            <a:pPr lvl="1" eaLnBrk="1" hangingPunct="1">
              <a:spcAft>
                <a:spcPts val="600"/>
              </a:spcAft>
            </a:pPr>
            <a:r>
              <a:rPr lang="en-US" dirty="0"/>
              <a:t>As seen in previous example</a:t>
            </a:r>
          </a:p>
          <a:p>
            <a:pPr eaLnBrk="1" hangingPunct="1">
              <a:spcAft>
                <a:spcPts val="600"/>
              </a:spcAft>
            </a:pPr>
            <a:r>
              <a:rPr lang="en-US" dirty="0"/>
              <a:t>What more can be done?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animEffect transition="in" filter="wipe(left)">
                                      <p:cBhvr>
                                        <p:cTn id="7" dur="500"/>
                                        <p:tgtEl>
                                          <p:spTgt spid="201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1731">
                                            <p:txEl>
                                              <p:pRg st="1" end="1"/>
                                            </p:txEl>
                                          </p:spTgt>
                                        </p:tgtEl>
                                        <p:attrNameLst>
                                          <p:attrName>style.visibility</p:attrName>
                                        </p:attrNameLst>
                                      </p:cBhvr>
                                      <p:to>
                                        <p:strVal val="visible"/>
                                      </p:to>
                                    </p:set>
                                    <p:animEffect transition="in" filter="wipe(left)">
                                      <p:cBhvr>
                                        <p:cTn id="12" dur="500"/>
                                        <p:tgtEl>
                                          <p:spTgt spid="201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1731">
                                            <p:txEl>
                                              <p:pRg st="2" end="2"/>
                                            </p:txEl>
                                          </p:spTgt>
                                        </p:tgtEl>
                                        <p:attrNameLst>
                                          <p:attrName>style.visibility</p:attrName>
                                        </p:attrNameLst>
                                      </p:cBhvr>
                                      <p:to>
                                        <p:strVal val="visible"/>
                                      </p:to>
                                    </p:set>
                                    <p:animEffect transition="in" filter="wipe(left)">
                                      <p:cBhvr>
                                        <p:cTn id="17" dur="500"/>
                                        <p:tgtEl>
                                          <p:spTgt spid="2017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1731">
                                            <p:txEl>
                                              <p:pRg st="3" end="3"/>
                                            </p:txEl>
                                          </p:spTgt>
                                        </p:tgtEl>
                                        <p:attrNameLst>
                                          <p:attrName>style.visibility</p:attrName>
                                        </p:attrNameLst>
                                      </p:cBhvr>
                                      <p:to>
                                        <p:strVal val="visible"/>
                                      </p:to>
                                    </p:set>
                                    <p:animEffect transition="in" filter="wipe(left)">
                                      <p:cBhvr>
                                        <p:cTn id="22" dur="500"/>
                                        <p:tgtEl>
                                          <p:spTgt spid="2017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1731">
                                            <p:txEl>
                                              <p:pRg st="4" end="4"/>
                                            </p:txEl>
                                          </p:spTgt>
                                        </p:tgtEl>
                                        <p:attrNameLst>
                                          <p:attrName>style.visibility</p:attrName>
                                        </p:attrNameLst>
                                      </p:cBhvr>
                                      <p:to>
                                        <p:strVal val="visible"/>
                                      </p:to>
                                    </p:set>
                                    <p:animEffect transition="in" filter="wipe(left)">
                                      <p:cBhvr>
                                        <p:cTn id="27" dur="500"/>
                                        <p:tgtEl>
                                          <p:spTgt spid="2017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bldLvl="2" autoUpdateAnimBg="0"/>
    </p:bld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5D28E245-650A-4B4C-8F4A-D466FB8C3AAA}" type="slidenum">
              <a:rPr lang="en-US" smtClean="0">
                <a:latin typeface="Times New Roman" charset="0"/>
              </a:rPr>
              <a:pPr/>
              <a:t>11</a:t>
            </a:fld>
            <a:endParaRPr lang="en-US" smtClean="0">
              <a:latin typeface="Times New Roman" charset="0"/>
            </a:endParaRPr>
          </a:p>
        </p:txBody>
      </p:sp>
      <p:sp>
        <p:nvSpPr>
          <p:cNvPr id="24579" name="Rectangle 2"/>
          <p:cNvSpPr>
            <a:spLocks noGrp="1" noChangeArrowheads="1"/>
          </p:cNvSpPr>
          <p:nvPr>
            <p:ph type="title"/>
          </p:nvPr>
        </p:nvSpPr>
        <p:spPr/>
        <p:txBody>
          <a:bodyPr/>
          <a:lstStyle/>
          <a:p>
            <a:pPr eaLnBrk="1" hangingPunct="1"/>
            <a:r>
              <a:rPr lang="en-US"/>
              <a:t>Password Experiment</a:t>
            </a:r>
          </a:p>
        </p:txBody>
      </p:sp>
      <p:sp>
        <p:nvSpPr>
          <p:cNvPr id="161795" name="Rectangle 3"/>
          <p:cNvSpPr>
            <a:spLocks noGrp="1" noChangeArrowheads="1"/>
          </p:cNvSpPr>
          <p:nvPr>
            <p:ph type="body" idx="1"/>
          </p:nvPr>
        </p:nvSpPr>
        <p:spPr/>
        <p:txBody>
          <a:bodyPr/>
          <a:lstStyle/>
          <a:p>
            <a:pPr eaLnBrk="1" hangingPunct="1">
              <a:lnSpc>
                <a:spcPct val="90000"/>
              </a:lnSpc>
              <a:spcAft>
                <a:spcPts val="600"/>
              </a:spcAft>
            </a:pPr>
            <a:r>
              <a:rPr lang="en-US" sz="2800" dirty="0"/>
              <a:t>User compliance hard to achieve</a:t>
            </a:r>
          </a:p>
          <a:p>
            <a:pPr eaLnBrk="1" hangingPunct="1">
              <a:lnSpc>
                <a:spcPct val="90000"/>
              </a:lnSpc>
              <a:spcAft>
                <a:spcPts val="600"/>
              </a:spcAft>
            </a:pPr>
            <a:r>
              <a:rPr lang="en-US" sz="2800" dirty="0"/>
              <a:t>In each case, 1/3rd did not comply</a:t>
            </a:r>
          </a:p>
          <a:p>
            <a:pPr lvl="1" eaLnBrk="1" hangingPunct="1">
              <a:lnSpc>
                <a:spcPct val="90000"/>
              </a:lnSpc>
              <a:spcAft>
                <a:spcPts val="600"/>
              </a:spcAft>
            </a:pPr>
            <a:r>
              <a:rPr lang="en-US" sz="2400" dirty="0"/>
              <a:t>And about 1/3rd of those easy to crack!</a:t>
            </a:r>
          </a:p>
          <a:p>
            <a:pPr eaLnBrk="1" hangingPunct="1">
              <a:lnSpc>
                <a:spcPct val="90000"/>
              </a:lnSpc>
              <a:spcAft>
                <a:spcPts val="600"/>
              </a:spcAft>
            </a:pPr>
            <a:r>
              <a:rPr lang="en-US" sz="2800" dirty="0"/>
              <a:t>Assigned passwords sometimes best</a:t>
            </a:r>
          </a:p>
          <a:p>
            <a:pPr eaLnBrk="1" hangingPunct="1">
              <a:lnSpc>
                <a:spcPct val="90000"/>
              </a:lnSpc>
              <a:spcAft>
                <a:spcPts val="600"/>
              </a:spcAft>
            </a:pPr>
            <a:r>
              <a:rPr lang="en-US" sz="2800" dirty="0"/>
              <a:t>If passwords not assigned, best advice is…</a:t>
            </a:r>
          </a:p>
          <a:p>
            <a:pPr lvl="1" eaLnBrk="1" hangingPunct="1">
              <a:lnSpc>
                <a:spcPct val="90000"/>
              </a:lnSpc>
              <a:spcAft>
                <a:spcPts val="600"/>
              </a:spcAft>
            </a:pPr>
            <a:r>
              <a:rPr lang="en-US" sz="2400" dirty="0"/>
              <a:t>Choose passwords based on passphrase</a:t>
            </a:r>
          </a:p>
          <a:p>
            <a:pPr lvl="1" eaLnBrk="1" hangingPunct="1">
              <a:lnSpc>
                <a:spcPct val="90000"/>
              </a:lnSpc>
              <a:spcAft>
                <a:spcPts val="600"/>
              </a:spcAft>
            </a:pPr>
            <a:r>
              <a:rPr lang="en-US" sz="2400" dirty="0"/>
              <a:t>Use </a:t>
            </a:r>
            <a:r>
              <a:rPr lang="en-US" sz="2400" dirty="0" err="1"/>
              <a:t>pwd</a:t>
            </a:r>
            <a:r>
              <a:rPr lang="en-US" sz="2400" dirty="0"/>
              <a:t> cracking tool to test for weak </a:t>
            </a:r>
            <a:r>
              <a:rPr lang="en-US" sz="2400" dirty="0" err="1"/>
              <a:t>pwds</a:t>
            </a:r>
            <a:endParaRPr lang="en-US" sz="2400" dirty="0"/>
          </a:p>
          <a:p>
            <a:pPr eaLnBrk="1" hangingPunct="1">
              <a:lnSpc>
                <a:spcPct val="90000"/>
              </a:lnSpc>
              <a:spcAft>
                <a:spcPts val="600"/>
              </a:spcAft>
            </a:pPr>
            <a:r>
              <a:rPr lang="en-US" sz="2800" dirty="0"/>
              <a:t>Require periodic password changes?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box(out)">
                                      <p:cBhvr>
                                        <p:cTn id="7" dur="500"/>
                                        <p:tgtEl>
                                          <p:spTgt spid="16179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1795">
                                            <p:txEl>
                                              <p:pRg st="1" end="1"/>
                                            </p:txEl>
                                          </p:spTgt>
                                        </p:tgtEl>
                                        <p:attrNameLst>
                                          <p:attrName>style.visibility</p:attrName>
                                        </p:attrNameLst>
                                      </p:cBhvr>
                                      <p:to>
                                        <p:strVal val="visible"/>
                                      </p:to>
                                    </p:set>
                                    <p:animEffect transition="in" filter="box(out)">
                                      <p:cBhvr>
                                        <p:cTn id="12" dur="500"/>
                                        <p:tgtEl>
                                          <p:spTgt spid="16179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1795">
                                            <p:txEl>
                                              <p:pRg st="2" end="2"/>
                                            </p:txEl>
                                          </p:spTgt>
                                        </p:tgtEl>
                                        <p:attrNameLst>
                                          <p:attrName>style.visibility</p:attrName>
                                        </p:attrNameLst>
                                      </p:cBhvr>
                                      <p:to>
                                        <p:strVal val="visible"/>
                                      </p:to>
                                    </p:set>
                                    <p:animEffect transition="in" filter="box(out)">
                                      <p:cBhvr>
                                        <p:cTn id="17" dur="500"/>
                                        <p:tgtEl>
                                          <p:spTgt spid="16179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1795">
                                            <p:txEl>
                                              <p:pRg st="3" end="3"/>
                                            </p:txEl>
                                          </p:spTgt>
                                        </p:tgtEl>
                                        <p:attrNameLst>
                                          <p:attrName>style.visibility</p:attrName>
                                        </p:attrNameLst>
                                      </p:cBhvr>
                                      <p:to>
                                        <p:strVal val="visible"/>
                                      </p:to>
                                    </p:set>
                                    <p:animEffect transition="in" filter="box(out)">
                                      <p:cBhvr>
                                        <p:cTn id="22" dur="500"/>
                                        <p:tgtEl>
                                          <p:spTgt spid="16179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61795">
                                            <p:txEl>
                                              <p:pRg st="4" end="4"/>
                                            </p:txEl>
                                          </p:spTgt>
                                        </p:tgtEl>
                                        <p:attrNameLst>
                                          <p:attrName>style.visibility</p:attrName>
                                        </p:attrNameLst>
                                      </p:cBhvr>
                                      <p:to>
                                        <p:strVal val="visible"/>
                                      </p:to>
                                    </p:set>
                                    <p:animEffect transition="in" filter="box(out)">
                                      <p:cBhvr>
                                        <p:cTn id="27" dur="500"/>
                                        <p:tgtEl>
                                          <p:spTgt spid="16179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61795">
                                            <p:txEl>
                                              <p:pRg st="5" end="5"/>
                                            </p:txEl>
                                          </p:spTgt>
                                        </p:tgtEl>
                                        <p:attrNameLst>
                                          <p:attrName>style.visibility</p:attrName>
                                        </p:attrNameLst>
                                      </p:cBhvr>
                                      <p:to>
                                        <p:strVal val="visible"/>
                                      </p:to>
                                    </p:set>
                                    <p:animEffect transition="in" filter="box(out)">
                                      <p:cBhvr>
                                        <p:cTn id="32" dur="500"/>
                                        <p:tgtEl>
                                          <p:spTgt spid="161795">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61795">
                                            <p:txEl>
                                              <p:pRg st="6" end="6"/>
                                            </p:txEl>
                                          </p:spTgt>
                                        </p:tgtEl>
                                        <p:attrNameLst>
                                          <p:attrName>style.visibility</p:attrName>
                                        </p:attrNameLst>
                                      </p:cBhvr>
                                      <p:to>
                                        <p:strVal val="visible"/>
                                      </p:to>
                                    </p:set>
                                    <p:animEffect transition="in" filter="box(out)">
                                      <p:cBhvr>
                                        <p:cTn id="37" dur="500"/>
                                        <p:tgtEl>
                                          <p:spTgt spid="161795">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61795">
                                            <p:txEl>
                                              <p:pRg st="7" end="7"/>
                                            </p:txEl>
                                          </p:spTgt>
                                        </p:tgtEl>
                                        <p:attrNameLst>
                                          <p:attrName>style.visibility</p:attrName>
                                        </p:attrNameLst>
                                      </p:cBhvr>
                                      <p:to>
                                        <p:strVal val="visible"/>
                                      </p:to>
                                    </p:set>
                                    <p:animEffect transition="in" filter="box(out)">
                                      <p:cBhvr>
                                        <p:cTn id="42" dur="500"/>
                                        <p:tgtEl>
                                          <p:spTgt spid="161795">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bldLvl="2" autoUpdateAnimBg="0"/>
    </p:bldLst>
  </p:timing>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469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3EFA564D-27D1-A94E-B0EA-C9500FDD49A5}" type="slidenum">
              <a:rPr lang="en-US" smtClean="0">
                <a:latin typeface="Times New Roman" charset="0"/>
              </a:rPr>
              <a:pPr/>
              <a:t>110</a:t>
            </a:fld>
            <a:endParaRPr lang="en-US" smtClean="0">
              <a:latin typeface="Times New Roman" charset="0"/>
            </a:endParaRPr>
          </a:p>
        </p:txBody>
      </p:sp>
      <p:sp>
        <p:nvSpPr>
          <p:cNvPr id="114691" name="Rectangle 2"/>
          <p:cNvSpPr>
            <a:spLocks noGrp="1" noChangeArrowheads="1"/>
          </p:cNvSpPr>
          <p:nvPr>
            <p:ph type="title"/>
          </p:nvPr>
        </p:nvSpPr>
        <p:spPr>
          <a:xfrm>
            <a:off x="685800" y="381000"/>
            <a:ext cx="7772400" cy="1219200"/>
          </a:xfrm>
        </p:spPr>
        <p:txBody>
          <a:bodyPr/>
          <a:lstStyle/>
          <a:p>
            <a:pPr eaLnBrk="1" hangingPunct="1"/>
            <a:r>
              <a:rPr lang="en-US" dirty="0"/>
              <a:t>Less-naïve Inference Control</a:t>
            </a:r>
          </a:p>
        </p:txBody>
      </p:sp>
      <p:sp>
        <p:nvSpPr>
          <p:cNvPr id="114692" name="Rectangle 3"/>
          <p:cNvSpPr>
            <a:spLocks noGrp="1" noChangeArrowheads="1"/>
          </p:cNvSpPr>
          <p:nvPr>
            <p:ph type="body" idx="1"/>
          </p:nvPr>
        </p:nvSpPr>
        <p:spPr>
          <a:xfrm>
            <a:off x="685800" y="1676400"/>
            <a:ext cx="7848600" cy="4419600"/>
          </a:xfrm>
        </p:spPr>
        <p:txBody>
          <a:bodyPr/>
          <a:lstStyle/>
          <a:p>
            <a:pPr eaLnBrk="1" hangingPunct="1">
              <a:lnSpc>
                <a:spcPct val="80000"/>
              </a:lnSpc>
              <a:spcAft>
                <a:spcPts val="600"/>
              </a:spcAft>
            </a:pPr>
            <a:r>
              <a:rPr lang="en-US" sz="2800" dirty="0"/>
              <a:t>Query set size control</a:t>
            </a:r>
          </a:p>
          <a:p>
            <a:pPr lvl="1" eaLnBrk="1" hangingPunct="1">
              <a:lnSpc>
                <a:spcPct val="80000"/>
              </a:lnSpc>
              <a:spcAft>
                <a:spcPts val="600"/>
              </a:spcAft>
            </a:pPr>
            <a:r>
              <a:rPr lang="en-US" sz="2400" dirty="0"/>
              <a:t>Don’t return an answer if set size is too small</a:t>
            </a:r>
          </a:p>
          <a:p>
            <a:pPr eaLnBrk="1" hangingPunct="1">
              <a:lnSpc>
                <a:spcPct val="80000"/>
              </a:lnSpc>
              <a:spcAft>
                <a:spcPts val="600"/>
              </a:spcAft>
            </a:pPr>
            <a:r>
              <a:rPr lang="en-US" sz="2800" dirty="0"/>
              <a:t>N-respondent, </a:t>
            </a:r>
            <a:r>
              <a:rPr lang="en-US" sz="2800" dirty="0" err="1"/>
              <a:t>k</a:t>
            </a:r>
            <a:r>
              <a:rPr lang="en-US" sz="2800" dirty="0"/>
              <a:t>% dominance rule</a:t>
            </a:r>
          </a:p>
          <a:p>
            <a:pPr lvl="1" eaLnBrk="1" hangingPunct="1">
              <a:lnSpc>
                <a:spcPct val="80000"/>
              </a:lnSpc>
              <a:spcAft>
                <a:spcPts val="600"/>
              </a:spcAft>
            </a:pPr>
            <a:r>
              <a:rPr lang="en-US" sz="2400" dirty="0"/>
              <a:t>Do not release statistic if </a:t>
            </a:r>
            <a:r>
              <a:rPr lang="en-US" sz="2400" dirty="0" err="1"/>
              <a:t>k</a:t>
            </a:r>
            <a:r>
              <a:rPr lang="en-US" sz="2400" dirty="0"/>
              <a:t>% or more contributed by N or fewer</a:t>
            </a:r>
          </a:p>
          <a:p>
            <a:pPr lvl="1" eaLnBrk="1" hangingPunct="1">
              <a:lnSpc>
                <a:spcPct val="80000"/>
              </a:lnSpc>
              <a:spcAft>
                <a:spcPts val="600"/>
              </a:spcAft>
            </a:pPr>
            <a:r>
              <a:rPr lang="en-US" sz="2400" dirty="0"/>
              <a:t>Example: </a:t>
            </a:r>
            <a:r>
              <a:rPr lang="en-US" sz="2400" dirty="0" err="1"/>
              <a:t>Avg</a:t>
            </a:r>
            <a:r>
              <a:rPr lang="en-US" sz="2400" dirty="0"/>
              <a:t> salary in Bill Gates’ neighborhood</a:t>
            </a:r>
          </a:p>
          <a:p>
            <a:pPr lvl="1" eaLnBrk="1" hangingPunct="1">
              <a:lnSpc>
                <a:spcPct val="80000"/>
              </a:lnSpc>
              <a:spcAft>
                <a:spcPts val="600"/>
              </a:spcAft>
            </a:pPr>
            <a:r>
              <a:rPr lang="en-US" sz="2400" dirty="0"/>
              <a:t>This approach used by US Census Bureau</a:t>
            </a:r>
          </a:p>
          <a:p>
            <a:pPr eaLnBrk="1" hangingPunct="1">
              <a:lnSpc>
                <a:spcPct val="80000"/>
              </a:lnSpc>
              <a:spcAft>
                <a:spcPts val="600"/>
              </a:spcAft>
            </a:pPr>
            <a:r>
              <a:rPr lang="en-US" sz="2800" dirty="0"/>
              <a:t>Randomization</a:t>
            </a:r>
          </a:p>
          <a:p>
            <a:pPr lvl="1" eaLnBrk="1" hangingPunct="1">
              <a:lnSpc>
                <a:spcPct val="80000"/>
              </a:lnSpc>
              <a:spcAft>
                <a:spcPts val="600"/>
              </a:spcAft>
            </a:pPr>
            <a:r>
              <a:rPr lang="en-US" sz="2400" dirty="0"/>
              <a:t>Add small amount of random noise to data</a:t>
            </a:r>
          </a:p>
          <a:p>
            <a:pPr eaLnBrk="1" hangingPunct="1">
              <a:lnSpc>
                <a:spcPct val="80000"/>
              </a:lnSpc>
              <a:spcAft>
                <a:spcPts val="600"/>
              </a:spcAft>
            </a:pPr>
            <a:r>
              <a:rPr lang="en-US" sz="2800" dirty="0"/>
              <a:t>Many other methods </a:t>
            </a:r>
            <a:r>
              <a:rPr lang="en-US" sz="2800" dirty="0" err="1">
                <a:sym typeface="Symbol" charset="2"/>
              </a:rPr>
              <a:t></a:t>
            </a:r>
            <a:r>
              <a:rPr lang="en-US" sz="2800" dirty="0"/>
              <a:t> none satisfactory</a:t>
            </a: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1571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05F01DB8-4B5F-0241-A44B-34248FC2E2FF}" type="slidenum">
              <a:rPr lang="en-US" smtClean="0">
                <a:latin typeface="Times New Roman" charset="0"/>
              </a:rPr>
              <a:pPr/>
              <a:t>111</a:t>
            </a:fld>
            <a:endParaRPr lang="en-US" smtClean="0">
              <a:latin typeface="Times New Roman" charset="0"/>
            </a:endParaRPr>
          </a:p>
        </p:txBody>
      </p:sp>
      <p:sp>
        <p:nvSpPr>
          <p:cNvPr id="115715" name="Rectangle 2"/>
          <p:cNvSpPr>
            <a:spLocks noGrp="1" noChangeArrowheads="1"/>
          </p:cNvSpPr>
          <p:nvPr>
            <p:ph type="title"/>
          </p:nvPr>
        </p:nvSpPr>
        <p:spPr>
          <a:xfrm>
            <a:off x="609600" y="304800"/>
            <a:ext cx="7924800" cy="1066800"/>
          </a:xfrm>
        </p:spPr>
        <p:txBody>
          <a:bodyPr/>
          <a:lstStyle/>
          <a:p>
            <a:pPr eaLnBrk="1" hangingPunct="1"/>
            <a:r>
              <a:rPr lang="en-US"/>
              <a:t>Inference Control</a:t>
            </a:r>
          </a:p>
        </p:txBody>
      </p:sp>
      <p:sp>
        <p:nvSpPr>
          <p:cNvPr id="203779" name="Rectangle 3"/>
          <p:cNvSpPr>
            <a:spLocks noGrp="1" noChangeArrowheads="1"/>
          </p:cNvSpPr>
          <p:nvPr>
            <p:ph type="body" idx="1"/>
          </p:nvPr>
        </p:nvSpPr>
        <p:spPr>
          <a:xfrm>
            <a:off x="457200" y="1524000"/>
            <a:ext cx="8382000" cy="4648200"/>
          </a:xfrm>
        </p:spPr>
        <p:txBody>
          <a:bodyPr/>
          <a:lstStyle/>
          <a:p>
            <a:pPr eaLnBrk="1" hangingPunct="1">
              <a:lnSpc>
                <a:spcPct val="90000"/>
              </a:lnSpc>
              <a:spcAft>
                <a:spcPts val="600"/>
              </a:spcAft>
            </a:pPr>
            <a:r>
              <a:rPr lang="en-US" sz="2800" dirty="0"/>
              <a:t>Robust inference control may be impossible</a:t>
            </a:r>
          </a:p>
          <a:p>
            <a:pPr eaLnBrk="1" hangingPunct="1">
              <a:lnSpc>
                <a:spcPct val="90000"/>
              </a:lnSpc>
              <a:spcAft>
                <a:spcPts val="600"/>
              </a:spcAft>
            </a:pPr>
            <a:r>
              <a:rPr lang="en-US" sz="2800" dirty="0"/>
              <a:t>Is weak inference control better than nothing?</a:t>
            </a:r>
          </a:p>
          <a:p>
            <a:pPr lvl="1" eaLnBrk="1" hangingPunct="1">
              <a:lnSpc>
                <a:spcPct val="90000"/>
              </a:lnSpc>
              <a:spcAft>
                <a:spcPts val="600"/>
              </a:spcAft>
            </a:pPr>
            <a:r>
              <a:rPr lang="en-US" sz="2400" b="1" dirty="0">
                <a:solidFill>
                  <a:schemeClr val="accent2"/>
                </a:solidFill>
              </a:rPr>
              <a:t>Yes</a:t>
            </a:r>
            <a:r>
              <a:rPr lang="en-US" sz="2400" dirty="0"/>
              <a:t>: Reduces amount of information that leaks</a:t>
            </a:r>
          </a:p>
          <a:p>
            <a:pPr eaLnBrk="1" hangingPunct="1">
              <a:lnSpc>
                <a:spcPct val="90000"/>
              </a:lnSpc>
              <a:spcAft>
                <a:spcPts val="600"/>
              </a:spcAft>
            </a:pPr>
            <a:r>
              <a:rPr lang="en-US" sz="2800" dirty="0"/>
              <a:t>Is weak covert channel protection better than nothing?</a:t>
            </a:r>
          </a:p>
          <a:p>
            <a:pPr lvl="1" eaLnBrk="1" hangingPunct="1">
              <a:lnSpc>
                <a:spcPct val="90000"/>
              </a:lnSpc>
              <a:spcAft>
                <a:spcPts val="600"/>
              </a:spcAft>
            </a:pPr>
            <a:r>
              <a:rPr lang="en-US" sz="2400" b="1" dirty="0">
                <a:solidFill>
                  <a:schemeClr val="accent2"/>
                </a:solidFill>
              </a:rPr>
              <a:t>Yes</a:t>
            </a:r>
            <a:r>
              <a:rPr lang="en-US" sz="2400" dirty="0"/>
              <a:t>: Reduces amount of information that leaks</a:t>
            </a:r>
          </a:p>
          <a:p>
            <a:pPr eaLnBrk="1" hangingPunct="1">
              <a:lnSpc>
                <a:spcPct val="90000"/>
              </a:lnSpc>
              <a:spcAft>
                <a:spcPts val="600"/>
              </a:spcAft>
            </a:pPr>
            <a:r>
              <a:rPr lang="en-US" sz="2800" dirty="0"/>
              <a:t>Is weak crypto better than no crypto?</a:t>
            </a:r>
          </a:p>
          <a:p>
            <a:pPr lvl="1" eaLnBrk="1" hangingPunct="1">
              <a:lnSpc>
                <a:spcPct val="90000"/>
              </a:lnSpc>
              <a:spcAft>
                <a:spcPts val="600"/>
              </a:spcAft>
            </a:pPr>
            <a:r>
              <a:rPr lang="en-US" sz="2400" b="1" dirty="0">
                <a:solidFill>
                  <a:schemeClr val="accent2"/>
                </a:solidFill>
              </a:rPr>
              <a:t>Probably not:</a:t>
            </a:r>
            <a:r>
              <a:rPr lang="en-US" sz="2400" dirty="0"/>
              <a:t> Encryption indicates important data</a:t>
            </a:r>
          </a:p>
          <a:p>
            <a:pPr lvl="1" eaLnBrk="1" hangingPunct="1">
              <a:lnSpc>
                <a:spcPct val="90000"/>
              </a:lnSpc>
              <a:spcAft>
                <a:spcPts val="600"/>
              </a:spcAft>
            </a:pPr>
            <a:r>
              <a:rPr lang="en-US" sz="2400" dirty="0"/>
              <a:t>May be easier to filter encrypted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anim calcmode="lin" valueType="num">
                                      <p:cBhvr additive="base">
                                        <p:cTn id="7" dur="500" fill="hold"/>
                                        <p:tgtEl>
                                          <p:spTgt spid="2037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377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3779">
                                            <p:txEl>
                                              <p:pRg st="1" end="1"/>
                                            </p:txEl>
                                          </p:spTgt>
                                        </p:tgtEl>
                                        <p:attrNameLst>
                                          <p:attrName>style.visibility</p:attrName>
                                        </p:attrNameLst>
                                      </p:cBhvr>
                                      <p:to>
                                        <p:strVal val="visible"/>
                                      </p:to>
                                    </p:set>
                                    <p:anim calcmode="lin" valueType="num">
                                      <p:cBhvr additive="base">
                                        <p:cTn id="13" dur="500" fill="hold"/>
                                        <p:tgtEl>
                                          <p:spTgt spid="2037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377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3779">
                                            <p:txEl>
                                              <p:pRg st="2" end="2"/>
                                            </p:txEl>
                                          </p:spTgt>
                                        </p:tgtEl>
                                        <p:attrNameLst>
                                          <p:attrName>style.visibility</p:attrName>
                                        </p:attrNameLst>
                                      </p:cBhvr>
                                      <p:to>
                                        <p:strVal val="visible"/>
                                      </p:to>
                                    </p:set>
                                    <p:anim calcmode="lin" valueType="num">
                                      <p:cBhvr additive="base">
                                        <p:cTn id="19" dur="500" fill="hold"/>
                                        <p:tgtEl>
                                          <p:spTgt spid="2037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377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3779">
                                            <p:txEl>
                                              <p:pRg st="3" end="3"/>
                                            </p:txEl>
                                          </p:spTgt>
                                        </p:tgtEl>
                                        <p:attrNameLst>
                                          <p:attrName>style.visibility</p:attrName>
                                        </p:attrNameLst>
                                      </p:cBhvr>
                                      <p:to>
                                        <p:strVal val="visible"/>
                                      </p:to>
                                    </p:set>
                                    <p:anim calcmode="lin" valueType="num">
                                      <p:cBhvr additive="base">
                                        <p:cTn id="25" dur="500" fill="hold"/>
                                        <p:tgtEl>
                                          <p:spTgt spid="2037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377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3779">
                                            <p:txEl>
                                              <p:pRg st="4" end="4"/>
                                            </p:txEl>
                                          </p:spTgt>
                                        </p:tgtEl>
                                        <p:attrNameLst>
                                          <p:attrName>style.visibility</p:attrName>
                                        </p:attrNameLst>
                                      </p:cBhvr>
                                      <p:to>
                                        <p:strVal val="visible"/>
                                      </p:to>
                                    </p:set>
                                    <p:anim calcmode="lin" valueType="num">
                                      <p:cBhvr additive="base">
                                        <p:cTn id="31" dur="500" fill="hold"/>
                                        <p:tgtEl>
                                          <p:spTgt spid="20377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377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3779">
                                            <p:txEl>
                                              <p:pRg st="5" end="5"/>
                                            </p:txEl>
                                          </p:spTgt>
                                        </p:tgtEl>
                                        <p:attrNameLst>
                                          <p:attrName>style.visibility</p:attrName>
                                        </p:attrNameLst>
                                      </p:cBhvr>
                                      <p:to>
                                        <p:strVal val="visible"/>
                                      </p:to>
                                    </p:set>
                                    <p:anim calcmode="lin" valueType="num">
                                      <p:cBhvr additive="base">
                                        <p:cTn id="37" dur="500" fill="hold"/>
                                        <p:tgtEl>
                                          <p:spTgt spid="20377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0377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03779">
                                            <p:txEl>
                                              <p:pRg st="6" end="6"/>
                                            </p:txEl>
                                          </p:spTgt>
                                        </p:tgtEl>
                                        <p:attrNameLst>
                                          <p:attrName>style.visibility</p:attrName>
                                        </p:attrNameLst>
                                      </p:cBhvr>
                                      <p:to>
                                        <p:strVal val="visible"/>
                                      </p:to>
                                    </p:set>
                                    <p:anim calcmode="lin" valueType="num">
                                      <p:cBhvr additive="base">
                                        <p:cTn id="43" dur="500" fill="hold"/>
                                        <p:tgtEl>
                                          <p:spTgt spid="20377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03779">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03779">
                                            <p:txEl>
                                              <p:pRg st="7" end="7"/>
                                            </p:txEl>
                                          </p:spTgt>
                                        </p:tgtEl>
                                        <p:attrNameLst>
                                          <p:attrName>style.visibility</p:attrName>
                                        </p:attrNameLst>
                                      </p:cBhvr>
                                      <p:to>
                                        <p:strVal val="visible"/>
                                      </p:to>
                                    </p:set>
                                    <p:anim calcmode="lin" valueType="num">
                                      <p:cBhvr additive="base">
                                        <p:cTn id="49" dur="500" fill="hold"/>
                                        <p:tgtEl>
                                          <p:spTgt spid="20377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03779">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bldLvl="2" autoUpdateAnimBg="0"/>
    </p:bldLst>
  </p:timing>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673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77B5AB6C-8DB0-9D44-BABA-10D407C22E5B}" type="slidenum">
              <a:rPr lang="en-US" smtClean="0">
                <a:latin typeface="Times New Roman" charset="0"/>
              </a:rPr>
              <a:pPr/>
              <a:t>112</a:t>
            </a:fld>
            <a:endParaRPr lang="en-US" smtClean="0">
              <a:latin typeface="Times New Roman" charset="0"/>
            </a:endParaRPr>
          </a:p>
        </p:txBody>
      </p:sp>
      <p:sp>
        <p:nvSpPr>
          <p:cNvPr id="116739" name="Rectangle 2"/>
          <p:cNvSpPr>
            <a:spLocks noGrp="1" noChangeArrowheads="1"/>
          </p:cNvSpPr>
          <p:nvPr>
            <p:ph type="title"/>
          </p:nvPr>
        </p:nvSpPr>
        <p:spPr>
          <a:xfrm>
            <a:off x="685800" y="1981200"/>
            <a:ext cx="7772400" cy="1143000"/>
          </a:xfrm>
        </p:spPr>
        <p:txBody>
          <a:bodyPr/>
          <a:lstStyle/>
          <a:p>
            <a:pPr eaLnBrk="1" hangingPunct="1"/>
            <a:r>
              <a:rPr lang="en-US"/>
              <a:t>CAPTCHA</a:t>
            </a: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776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CCAFA9B6-0F83-B14D-9BA9-E69349A2E903}" type="slidenum">
              <a:rPr lang="en-US" smtClean="0">
                <a:latin typeface="Times New Roman" charset="0"/>
              </a:rPr>
              <a:pPr/>
              <a:t>113</a:t>
            </a:fld>
            <a:endParaRPr lang="en-US" smtClean="0">
              <a:latin typeface="Times New Roman" charset="0"/>
            </a:endParaRPr>
          </a:p>
        </p:txBody>
      </p:sp>
      <p:sp>
        <p:nvSpPr>
          <p:cNvPr id="117763" name="Rectangle 2"/>
          <p:cNvSpPr>
            <a:spLocks noGrp="1" noChangeArrowheads="1"/>
          </p:cNvSpPr>
          <p:nvPr>
            <p:ph type="title"/>
          </p:nvPr>
        </p:nvSpPr>
        <p:spPr>
          <a:xfrm>
            <a:off x="685800" y="457200"/>
            <a:ext cx="7772400" cy="1143000"/>
          </a:xfrm>
        </p:spPr>
        <p:txBody>
          <a:bodyPr/>
          <a:lstStyle/>
          <a:p>
            <a:pPr eaLnBrk="1" hangingPunct="1"/>
            <a:r>
              <a:rPr lang="en-US"/>
              <a:t>Turing Test</a:t>
            </a:r>
          </a:p>
        </p:txBody>
      </p:sp>
      <p:sp>
        <p:nvSpPr>
          <p:cNvPr id="117764" name="Rectangle 3"/>
          <p:cNvSpPr>
            <a:spLocks noGrp="1" noChangeArrowheads="1"/>
          </p:cNvSpPr>
          <p:nvPr>
            <p:ph type="body" idx="1"/>
          </p:nvPr>
        </p:nvSpPr>
        <p:spPr>
          <a:xfrm>
            <a:off x="685800" y="1676400"/>
            <a:ext cx="7772400" cy="4419600"/>
          </a:xfrm>
        </p:spPr>
        <p:txBody>
          <a:bodyPr/>
          <a:lstStyle/>
          <a:p>
            <a:pPr eaLnBrk="1" hangingPunct="1">
              <a:lnSpc>
                <a:spcPct val="90000"/>
              </a:lnSpc>
              <a:spcAft>
                <a:spcPts val="600"/>
              </a:spcAft>
            </a:pPr>
            <a:r>
              <a:rPr lang="en-US" sz="2800" dirty="0"/>
              <a:t>Proposed by Alan Turing in 1950</a:t>
            </a:r>
          </a:p>
          <a:p>
            <a:pPr eaLnBrk="1" hangingPunct="1">
              <a:lnSpc>
                <a:spcPct val="90000"/>
              </a:lnSpc>
              <a:spcAft>
                <a:spcPts val="600"/>
              </a:spcAft>
            </a:pPr>
            <a:r>
              <a:rPr lang="en-US" sz="2800" dirty="0"/>
              <a:t>Human asks questions to</a:t>
            </a:r>
            <a:r>
              <a:rPr lang="en-US" sz="2800" dirty="0" smtClean="0"/>
              <a:t> another </a:t>
            </a:r>
            <a:r>
              <a:rPr lang="en-US" sz="2800" dirty="0"/>
              <a:t>human and</a:t>
            </a:r>
            <a:r>
              <a:rPr lang="en-US" sz="2800" dirty="0" smtClean="0"/>
              <a:t> a computer, without </a:t>
            </a:r>
            <a:r>
              <a:rPr lang="en-US" sz="2800" dirty="0"/>
              <a:t>seeing </a:t>
            </a:r>
            <a:r>
              <a:rPr lang="en-US" sz="2800" dirty="0" smtClean="0"/>
              <a:t>either</a:t>
            </a:r>
          </a:p>
          <a:p>
            <a:pPr eaLnBrk="1" hangingPunct="1">
              <a:lnSpc>
                <a:spcPct val="90000"/>
              </a:lnSpc>
              <a:spcAft>
                <a:spcPts val="600"/>
              </a:spcAft>
            </a:pPr>
            <a:r>
              <a:rPr lang="en-US" sz="2800" dirty="0" smtClean="0"/>
              <a:t>If questioner </a:t>
            </a:r>
            <a:r>
              <a:rPr lang="en-US" sz="2800" dirty="0"/>
              <a:t>cannot distinguish</a:t>
            </a:r>
            <a:r>
              <a:rPr lang="en-US" sz="2800" dirty="0" smtClean="0"/>
              <a:t> human </a:t>
            </a:r>
            <a:r>
              <a:rPr lang="en-US" sz="2800" dirty="0"/>
              <a:t>from</a:t>
            </a:r>
            <a:r>
              <a:rPr lang="en-US" sz="2800" dirty="0" smtClean="0"/>
              <a:t> computer, computer </a:t>
            </a:r>
            <a:r>
              <a:rPr lang="en-US" sz="2800" dirty="0"/>
              <a:t>passes the test</a:t>
            </a:r>
          </a:p>
          <a:p>
            <a:pPr eaLnBrk="1" hangingPunct="1">
              <a:lnSpc>
                <a:spcPct val="90000"/>
              </a:lnSpc>
              <a:spcAft>
                <a:spcPts val="600"/>
              </a:spcAft>
            </a:pPr>
            <a:r>
              <a:rPr lang="en-US" sz="2800" dirty="0"/>
              <a:t>The </a:t>
            </a:r>
            <a:r>
              <a:rPr lang="en-US" sz="2800" b="1" dirty="0">
                <a:solidFill>
                  <a:srgbClr val="FFB712"/>
                </a:solidFill>
              </a:rPr>
              <a:t>gold standard</a:t>
            </a:r>
            <a:r>
              <a:rPr lang="en-US" sz="2800" dirty="0"/>
              <a:t> in artificial intelligence</a:t>
            </a:r>
          </a:p>
          <a:p>
            <a:pPr eaLnBrk="1" hangingPunct="1">
              <a:lnSpc>
                <a:spcPct val="90000"/>
              </a:lnSpc>
              <a:spcAft>
                <a:spcPts val="600"/>
              </a:spcAft>
            </a:pPr>
            <a:r>
              <a:rPr lang="en-US" sz="2800" dirty="0"/>
              <a:t>No computer can pass this today</a:t>
            </a:r>
          </a:p>
          <a:p>
            <a:pPr lvl="1" eaLnBrk="1" hangingPunct="1">
              <a:lnSpc>
                <a:spcPct val="90000"/>
              </a:lnSpc>
              <a:spcAft>
                <a:spcPts val="600"/>
              </a:spcAft>
            </a:pPr>
            <a:r>
              <a:rPr lang="en-US" sz="2400" dirty="0"/>
              <a:t>But some claim to be </a:t>
            </a:r>
            <a:r>
              <a:rPr lang="en-US" sz="2400" dirty="0">
                <a:hlinkClick r:id="rId2"/>
              </a:rPr>
              <a:t>close to passing</a:t>
            </a:r>
            <a:endParaRPr lang="en-US" sz="2400" dirty="0"/>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878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CE9023DA-3729-8347-83A2-A5BAB4D793C2}" type="slidenum">
              <a:rPr lang="en-US" smtClean="0">
                <a:latin typeface="Times New Roman" charset="0"/>
              </a:rPr>
              <a:pPr/>
              <a:t>114</a:t>
            </a:fld>
            <a:endParaRPr lang="en-US" smtClean="0">
              <a:latin typeface="Times New Roman" charset="0"/>
            </a:endParaRPr>
          </a:p>
        </p:txBody>
      </p:sp>
      <p:sp>
        <p:nvSpPr>
          <p:cNvPr id="118787" name="Rectangle 2"/>
          <p:cNvSpPr>
            <a:spLocks noGrp="1" noChangeArrowheads="1"/>
          </p:cNvSpPr>
          <p:nvPr>
            <p:ph type="title"/>
          </p:nvPr>
        </p:nvSpPr>
        <p:spPr>
          <a:xfrm>
            <a:off x="685800" y="304800"/>
            <a:ext cx="7772400" cy="1143000"/>
          </a:xfrm>
        </p:spPr>
        <p:txBody>
          <a:bodyPr/>
          <a:lstStyle/>
          <a:p>
            <a:pPr eaLnBrk="1" hangingPunct="1"/>
            <a:r>
              <a:rPr lang="en-US" dirty="0"/>
              <a:t>CAPTCHA</a:t>
            </a:r>
          </a:p>
        </p:txBody>
      </p:sp>
      <p:sp>
        <p:nvSpPr>
          <p:cNvPr id="118788" name="Rectangle 3"/>
          <p:cNvSpPr>
            <a:spLocks noGrp="1" noChangeArrowheads="1"/>
          </p:cNvSpPr>
          <p:nvPr>
            <p:ph type="body" idx="1"/>
          </p:nvPr>
        </p:nvSpPr>
        <p:spPr>
          <a:xfrm>
            <a:off x="685800" y="1447800"/>
            <a:ext cx="7848600" cy="4648200"/>
          </a:xfrm>
        </p:spPr>
        <p:txBody>
          <a:bodyPr/>
          <a:lstStyle/>
          <a:p>
            <a:pPr eaLnBrk="1" hangingPunct="1"/>
            <a:r>
              <a:rPr lang="en-US" sz="2800" b="1" dirty="0" smtClean="0">
                <a:solidFill>
                  <a:schemeClr val="hlink"/>
                </a:solidFill>
              </a:rPr>
              <a:t>CAPTCHA</a:t>
            </a:r>
            <a:r>
              <a:rPr lang="en-US" sz="2800" dirty="0" smtClean="0"/>
              <a:t> </a:t>
            </a:r>
          </a:p>
          <a:p>
            <a:pPr lvl="1" eaLnBrk="1" hangingPunct="1"/>
            <a:r>
              <a:rPr lang="en-US" sz="2400" b="1" dirty="0" smtClean="0">
                <a:solidFill>
                  <a:schemeClr val="hlink"/>
                </a:solidFill>
              </a:rPr>
              <a:t>C</a:t>
            </a:r>
            <a:r>
              <a:rPr lang="en-US" sz="2400" dirty="0" smtClean="0"/>
              <a:t>ompletely </a:t>
            </a:r>
            <a:r>
              <a:rPr lang="en-US" sz="2400" b="1" dirty="0">
                <a:solidFill>
                  <a:schemeClr val="hlink"/>
                </a:solidFill>
              </a:rPr>
              <a:t>A</a:t>
            </a:r>
            <a:r>
              <a:rPr lang="en-US" sz="2400" dirty="0"/>
              <a:t>utomated </a:t>
            </a:r>
            <a:r>
              <a:rPr lang="en-US" sz="2400" b="1" dirty="0">
                <a:solidFill>
                  <a:schemeClr val="hlink"/>
                </a:solidFill>
              </a:rPr>
              <a:t>P</a:t>
            </a:r>
            <a:r>
              <a:rPr lang="en-US" sz="2400" dirty="0"/>
              <a:t>ublic </a:t>
            </a:r>
            <a:r>
              <a:rPr lang="en-US" sz="2400" b="1" dirty="0">
                <a:solidFill>
                  <a:schemeClr val="hlink"/>
                </a:solidFill>
              </a:rPr>
              <a:t>T</a:t>
            </a:r>
            <a:r>
              <a:rPr lang="en-US" sz="2400" dirty="0"/>
              <a:t>uring test to tell </a:t>
            </a:r>
            <a:r>
              <a:rPr lang="en-US" sz="2400" b="1" dirty="0">
                <a:solidFill>
                  <a:schemeClr val="hlink"/>
                </a:solidFill>
              </a:rPr>
              <a:t>C</a:t>
            </a:r>
            <a:r>
              <a:rPr lang="en-US" sz="2400" dirty="0"/>
              <a:t>omputers and </a:t>
            </a:r>
            <a:r>
              <a:rPr lang="en-US" sz="2400" b="1" dirty="0">
                <a:solidFill>
                  <a:schemeClr val="hlink"/>
                </a:solidFill>
              </a:rPr>
              <a:t>H</a:t>
            </a:r>
            <a:r>
              <a:rPr lang="en-US" sz="2400" dirty="0"/>
              <a:t>umans </a:t>
            </a:r>
            <a:r>
              <a:rPr lang="en-US" sz="2400" b="1" dirty="0">
                <a:solidFill>
                  <a:schemeClr val="hlink"/>
                </a:solidFill>
              </a:rPr>
              <a:t>A</a:t>
            </a:r>
            <a:r>
              <a:rPr lang="en-US" sz="2400" dirty="0"/>
              <a:t>part</a:t>
            </a:r>
          </a:p>
          <a:p>
            <a:pPr eaLnBrk="1" hangingPunct="1"/>
            <a:r>
              <a:rPr lang="en-US" sz="2800" b="1" dirty="0">
                <a:solidFill>
                  <a:schemeClr val="hlink"/>
                </a:solidFill>
              </a:rPr>
              <a:t>A</a:t>
            </a:r>
            <a:r>
              <a:rPr lang="en-US" sz="2800" dirty="0"/>
              <a:t>utomated </a:t>
            </a:r>
            <a:r>
              <a:rPr lang="en-US" sz="2800" dirty="0" err="1">
                <a:sym typeface="Symbol" charset="2"/>
              </a:rPr>
              <a:t></a:t>
            </a:r>
            <a:r>
              <a:rPr lang="en-US" sz="2800" dirty="0"/>
              <a:t> test is generated and scored by a computer program</a:t>
            </a:r>
          </a:p>
          <a:p>
            <a:pPr eaLnBrk="1" hangingPunct="1"/>
            <a:r>
              <a:rPr lang="en-US" sz="2800" b="1" dirty="0">
                <a:solidFill>
                  <a:schemeClr val="hlink"/>
                </a:solidFill>
              </a:rPr>
              <a:t>P</a:t>
            </a:r>
            <a:r>
              <a:rPr lang="en-US" sz="2800" dirty="0"/>
              <a:t>ublic </a:t>
            </a:r>
            <a:r>
              <a:rPr lang="en-US" sz="2800" dirty="0" err="1">
                <a:sym typeface="Symbol" charset="2"/>
              </a:rPr>
              <a:t></a:t>
            </a:r>
            <a:r>
              <a:rPr lang="en-US" sz="2800" dirty="0"/>
              <a:t> program and data are public</a:t>
            </a:r>
          </a:p>
          <a:p>
            <a:pPr eaLnBrk="1" hangingPunct="1"/>
            <a:r>
              <a:rPr lang="en-US" sz="2800" b="1" dirty="0">
                <a:solidFill>
                  <a:schemeClr val="hlink"/>
                </a:solidFill>
              </a:rPr>
              <a:t>T</a:t>
            </a:r>
            <a:r>
              <a:rPr lang="en-US" sz="2800" dirty="0"/>
              <a:t>uring test to tell… </a:t>
            </a:r>
            <a:r>
              <a:rPr lang="en-US" sz="2800" dirty="0" err="1">
                <a:sym typeface="Symbol" charset="2"/>
              </a:rPr>
              <a:t></a:t>
            </a:r>
            <a:r>
              <a:rPr lang="en-US" sz="2800" dirty="0"/>
              <a:t> humans can pass the test, but machines cannot </a:t>
            </a:r>
            <a:r>
              <a:rPr lang="en-US" sz="2800" dirty="0" smtClean="0"/>
              <a:t>pass</a:t>
            </a:r>
          </a:p>
          <a:p>
            <a:pPr lvl="1" eaLnBrk="1" hangingPunct="1"/>
            <a:r>
              <a:rPr lang="en-US" sz="2400" dirty="0" smtClean="0"/>
              <a:t>Also known as </a:t>
            </a:r>
            <a:r>
              <a:rPr lang="en-US" sz="2400" b="1" dirty="0">
                <a:solidFill>
                  <a:srgbClr val="1320EE"/>
                </a:solidFill>
              </a:rPr>
              <a:t>HIP</a:t>
            </a:r>
            <a:r>
              <a:rPr lang="en-US" sz="2400" dirty="0"/>
              <a:t> == </a:t>
            </a:r>
            <a:r>
              <a:rPr lang="en-US" sz="2400" b="1" dirty="0">
                <a:solidFill>
                  <a:srgbClr val="1320EE"/>
                </a:solidFill>
              </a:rPr>
              <a:t>H</a:t>
            </a:r>
            <a:r>
              <a:rPr lang="en-US" sz="2400" dirty="0"/>
              <a:t>uman </a:t>
            </a:r>
            <a:r>
              <a:rPr lang="en-US" sz="2400" b="1" dirty="0">
                <a:solidFill>
                  <a:srgbClr val="1320EE"/>
                </a:solidFill>
              </a:rPr>
              <a:t>I</a:t>
            </a:r>
            <a:r>
              <a:rPr lang="en-US" sz="2400" dirty="0"/>
              <a:t>nteractive </a:t>
            </a:r>
            <a:r>
              <a:rPr lang="en-US" sz="2400" b="1" dirty="0">
                <a:solidFill>
                  <a:srgbClr val="1320EE"/>
                </a:solidFill>
              </a:rPr>
              <a:t>P</a:t>
            </a:r>
            <a:r>
              <a:rPr lang="en-US" sz="2400" dirty="0"/>
              <a:t>roof</a:t>
            </a:r>
          </a:p>
          <a:p>
            <a:pPr eaLnBrk="1" hangingPunct="1"/>
            <a:r>
              <a:rPr lang="en-US" sz="2800" dirty="0"/>
              <a:t>Like an inverse Turing test </a:t>
            </a:r>
            <a:r>
              <a:rPr lang="en-US" sz="2800" dirty="0" smtClean="0"/>
              <a:t>(well, sort </a:t>
            </a:r>
            <a:r>
              <a:rPr lang="en-US" sz="2800" dirty="0"/>
              <a:t>of…)</a:t>
            </a: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1981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426E5EEB-448B-684D-941B-3F7722EF1BD5}" type="slidenum">
              <a:rPr lang="en-US" smtClean="0">
                <a:latin typeface="Times New Roman" charset="0"/>
              </a:rPr>
              <a:pPr/>
              <a:t>115</a:t>
            </a:fld>
            <a:endParaRPr lang="en-US" smtClean="0">
              <a:latin typeface="Times New Roman" charset="0"/>
            </a:endParaRPr>
          </a:p>
        </p:txBody>
      </p:sp>
      <p:sp>
        <p:nvSpPr>
          <p:cNvPr id="119811" name="Rectangle 2"/>
          <p:cNvSpPr>
            <a:spLocks noGrp="1" noChangeArrowheads="1"/>
          </p:cNvSpPr>
          <p:nvPr>
            <p:ph type="title"/>
          </p:nvPr>
        </p:nvSpPr>
        <p:spPr/>
        <p:txBody>
          <a:bodyPr/>
          <a:lstStyle/>
          <a:p>
            <a:pPr eaLnBrk="1" hangingPunct="1"/>
            <a:r>
              <a:rPr lang="en-US"/>
              <a:t>CAPTCHA Paradox?</a:t>
            </a:r>
          </a:p>
        </p:txBody>
      </p:sp>
      <p:sp>
        <p:nvSpPr>
          <p:cNvPr id="248835" name="Rectangle 3"/>
          <p:cNvSpPr>
            <a:spLocks noGrp="1" noChangeArrowheads="1"/>
          </p:cNvSpPr>
          <p:nvPr>
            <p:ph type="body" idx="1"/>
          </p:nvPr>
        </p:nvSpPr>
        <p:spPr/>
        <p:txBody>
          <a:bodyPr/>
          <a:lstStyle/>
          <a:p>
            <a:pPr eaLnBrk="1" hangingPunct="1">
              <a:lnSpc>
                <a:spcPct val="90000"/>
              </a:lnSpc>
              <a:spcAft>
                <a:spcPts val="600"/>
              </a:spcAft>
            </a:pPr>
            <a:r>
              <a:rPr lang="en-US" sz="2800" dirty="0"/>
              <a:t>“…CAPTCHA is a program that can generate and grade tests that it itself cannot pass…”</a:t>
            </a:r>
          </a:p>
          <a:p>
            <a:pPr lvl="1" eaLnBrk="1" hangingPunct="1">
              <a:lnSpc>
                <a:spcPct val="90000"/>
              </a:lnSpc>
              <a:spcAft>
                <a:spcPts val="600"/>
              </a:spcAft>
            </a:pPr>
            <a:r>
              <a:rPr lang="en-US" sz="2400" dirty="0"/>
              <a:t>“…much like some professors…”</a:t>
            </a:r>
          </a:p>
          <a:p>
            <a:pPr eaLnBrk="1" hangingPunct="1">
              <a:lnSpc>
                <a:spcPct val="90000"/>
              </a:lnSpc>
              <a:spcAft>
                <a:spcPts val="600"/>
              </a:spcAft>
            </a:pPr>
            <a:r>
              <a:rPr lang="en-US" sz="2800" dirty="0"/>
              <a:t>Paradox </a:t>
            </a:r>
            <a:r>
              <a:rPr lang="en-US" sz="2800" dirty="0" err="1">
                <a:sym typeface="Symbol" charset="2"/>
              </a:rPr>
              <a:t></a:t>
            </a:r>
            <a:r>
              <a:rPr lang="en-US" sz="2800" dirty="0"/>
              <a:t> computer creates and scores test that it cannot pass!</a:t>
            </a:r>
          </a:p>
          <a:p>
            <a:pPr eaLnBrk="1" hangingPunct="1">
              <a:lnSpc>
                <a:spcPct val="90000"/>
              </a:lnSpc>
              <a:spcAft>
                <a:spcPts val="600"/>
              </a:spcAft>
            </a:pPr>
            <a:r>
              <a:rPr lang="en-US" sz="2800" dirty="0"/>
              <a:t>CAPTCHA used so that only humans can get access (i.e., no bots/computers)</a:t>
            </a:r>
          </a:p>
          <a:p>
            <a:pPr eaLnBrk="1" hangingPunct="1">
              <a:lnSpc>
                <a:spcPct val="90000"/>
              </a:lnSpc>
              <a:spcAft>
                <a:spcPts val="600"/>
              </a:spcAft>
            </a:pPr>
            <a:r>
              <a:rPr lang="en-US" sz="2800" dirty="0"/>
              <a:t>CAPTCHA is for </a:t>
            </a:r>
            <a:r>
              <a:rPr lang="en-US" sz="2800" b="1" dirty="0">
                <a:solidFill>
                  <a:schemeClr val="accent2"/>
                </a:solidFill>
              </a:rPr>
              <a:t>access control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48835">
                                            <p:txEl>
                                              <p:pRg st="0" end="0"/>
                                            </p:txEl>
                                          </p:spTgt>
                                        </p:tgtEl>
                                        <p:attrNameLst>
                                          <p:attrName>style.visibility</p:attrName>
                                        </p:attrNameLst>
                                      </p:cBhvr>
                                      <p:to>
                                        <p:strVal val="visible"/>
                                      </p:to>
                                    </p:set>
                                    <p:animEffect transition="in" filter="box(out)">
                                      <p:cBhvr>
                                        <p:cTn id="7" dur="500"/>
                                        <p:tgtEl>
                                          <p:spTgt spid="24883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248835">
                                            <p:txEl>
                                              <p:pRg st="1" end="1"/>
                                            </p:txEl>
                                          </p:spTgt>
                                        </p:tgtEl>
                                        <p:attrNameLst>
                                          <p:attrName>style.visibility</p:attrName>
                                        </p:attrNameLst>
                                      </p:cBhvr>
                                      <p:to>
                                        <p:strVal val="visible"/>
                                      </p:to>
                                    </p:set>
                                    <p:animEffect transition="in" filter="box(out)">
                                      <p:cBhvr>
                                        <p:cTn id="10" dur="500"/>
                                        <p:tgtEl>
                                          <p:spTgt spid="248835">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248835">
                                            <p:txEl>
                                              <p:pRg st="2" end="2"/>
                                            </p:txEl>
                                          </p:spTgt>
                                        </p:tgtEl>
                                        <p:attrNameLst>
                                          <p:attrName>style.visibility</p:attrName>
                                        </p:attrNameLst>
                                      </p:cBhvr>
                                      <p:to>
                                        <p:strVal val="visible"/>
                                      </p:to>
                                    </p:set>
                                    <p:animEffect transition="in" filter="box(out)">
                                      <p:cBhvr>
                                        <p:cTn id="15" dur="500"/>
                                        <p:tgtEl>
                                          <p:spTgt spid="248835">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248835">
                                            <p:txEl>
                                              <p:pRg st="3" end="3"/>
                                            </p:txEl>
                                          </p:spTgt>
                                        </p:tgtEl>
                                        <p:attrNameLst>
                                          <p:attrName>style.visibility</p:attrName>
                                        </p:attrNameLst>
                                      </p:cBhvr>
                                      <p:to>
                                        <p:strVal val="visible"/>
                                      </p:to>
                                    </p:set>
                                    <p:animEffect transition="in" filter="box(out)">
                                      <p:cBhvr>
                                        <p:cTn id="20" dur="500"/>
                                        <p:tgtEl>
                                          <p:spTgt spid="248835">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248835">
                                            <p:txEl>
                                              <p:pRg st="4" end="4"/>
                                            </p:txEl>
                                          </p:spTgt>
                                        </p:tgtEl>
                                        <p:attrNameLst>
                                          <p:attrName>style.visibility</p:attrName>
                                        </p:attrNameLst>
                                      </p:cBhvr>
                                      <p:to>
                                        <p:strVal val="visible"/>
                                      </p:to>
                                    </p:set>
                                    <p:animEffect transition="in" filter="box(out)">
                                      <p:cBhvr>
                                        <p:cTn id="25" dur="500"/>
                                        <p:tgtEl>
                                          <p:spTgt spid="248835">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autoUpdateAnimBg="0"/>
    </p:bldLst>
  </p:timing>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2083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66F266B0-F006-4C40-9422-DB37BFB31ABE}" type="slidenum">
              <a:rPr lang="en-US" smtClean="0">
                <a:latin typeface="Times New Roman" charset="0"/>
              </a:rPr>
              <a:pPr/>
              <a:t>116</a:t>
            </a:fld>
            <a:endParaRPr lang="en-US" smtClean="0">
              <a:latin typeface="Times New Roman" charset="0"/>
            </a:endParaRPr>
          </a:p>
        </p:txBody>
      </p:sp>
      <p:sp>
        <p:nvSpPr>
          <p:cNvPr id="120835" name="Rectangle 2"/>
          <p:cNvSpPr>
            <a:spLocks noGrp="1" noChangeArrowheads="1"/>
          </p:cNvSpPr>
          <p:nvPr>
            <p:ph type="title"/>
          </p:nvPr>
        </p:nvSpPr>
        <p:spPr>
          <a:xfrm>
            <a:off x="685800" y="533400"/>
            <a:ext cx="7772400" cy="1143000"/>
          </a:xfrm>
        </p:spPr>
        <p:txBody>
          <a:bodyPr/>
          <a:lstStyle/>
          <a:p>
            <a:pPr eaLnBrk="1" hangingPunct="1"/>
            <a:r>
              <a:rPr lang="en-US" dirty="0"/>
              <a:t>CAPTCHA Uses?</a:t>
            </a:r>
          </a:p>
        </p:txBody>
      </p:sp>
      <p:sp>
        <p:nvSpPr>
          <p:cNvPr id="249859" name="Rectangle 3"/>
          <p:cNvSpPr>
            <a:spLocks noGrp="1" noChangeArrowheads="1"/>
          </p:cNvSpPr>
          <p:nvPr>
            <p:ph type="body" idx="1"/>
          </p:nvPr>
        </p:nvSpPr>
        <p:spPr>
          <a:xfrm>
            <a:off x="685800" y="1752600"/>
            <a:ext cx="8153400" cy="4343400"/>
          </a:xfrm>
        </p:spPr>
        <p:txBody>
          <a:bodyPr/>
          <a:lstStyle/>
          <a:p>
            <a:pPr eaLnBrk="1" hangingPunct="1">
              <a:lnSpc>
                <a:spcPct val="90000"/>
              </a:lnSpc>
              <a:spcAft>
                <a:spcPts val="600"/>
              </a:spcAft>
            </a:pPr>
            <a:r>
              <a:rPr lang="en-US" sz="2800" dirty="0"/>
              <a:t>Original motivation: automated bots stuffed ballot box in vote for best CS</a:t>
            </a:r>
            <a:r>
              <a:rPr lang="en-US" sz="2800" dirty="0" smtClean="0"/>
              <a:t> grad school</a:t>
            </a:r>
            <a:endParaRPr lang="en-US" sz="2800" dirty="0"/>
          </a:p>
          <a:p>
            <a:pPr lvl="1" eaLnBrk="1" hangingPunct="1">
              <a:lnSpc>
                <a:spcPct val="90000"/>
              </a:lnSpc>
              <a:spcAft>
                <a:spcPts val="600"/>
              </a:spcAft>
            </a:pPr>
            <a:r>
              <a:rPr lang="en-US" sz="2400" dirty="0"/>
              <a:t>SJSU </a:t>
            </a:r>
            <a:r>
              <a:rPr lang="en-US" sz="2400" dirty="0" err="1"/>
              <a:t>vs</a:t>
            </a:r>
            <a:r>
              <a:rPr lang="en-US" sz="2400" dirty="0"/>
              <a:t> Stanford?</a:t>
            </a:r>
          </a:p>
          <a:p>
            <a:pPr eaLnBrk="1" hangingPunct="1">
              <a:lnSpc>
                <a:spcPct val="90000"/>
              </a:lnSpc>
              <a:spcAft>
                <a:spcPts val="600"/>
              </a:spcAft>
            </a:pPr>
            <a:r>
              <a:rPr lang="en-US" sz="2800" dirty="0"/>
              <a:t>Free email services </a:t>
            </a:r>
            <a:r>
              <a:rPr lang="en-US" sz="2800" dirty="0" err="1">
                <a:sym typeface="Symbol" charset="2"/>
              </a:rPr>
              <a:t></a:t>
            </a:r>
            <a:r>
              <a:rPr lang="en-US" sz="2800" dirty="0"/>
              <a:t> spammers like to use bots to sign up for 1000’s of email accounts</a:t>
            </a:r>
          </a:p>
          <a:p>
            <a:pPr lvl="1" eaLnBrk="1" hangingPunct="1">
              <a:lnSpc>
                <a:spcPct val="90000"/>
              </a:lnSpc>
              <a:spcAft>
                <a:spcPts val="600"/>
              </a:spcAft>
            </a:pPr>
            <a:r>
              <a:rPr lang="en-US" sz="2400" dirty="0"/>
              <a:t>CAPTCHA employed so only humans</a:t>
            </a:r>
            <a:r>
              <a:rPr lang="en-US" sz="2400" dirty="0" smtClean="0"/>
              <a:t> get accounts</a:t>
            </a:r>
            <a:endParaRPr lang="en-US" sz="2400" dirty="0"/>
          </a:p>
          <a:p>
            <a:pPr eaLnBrk="1" hangingPunct="1">
              <a:lnSpc>
                <a:spcPct val="90000"/>
              </a:lnSpc>
              <a:spcAft>
                <a:spcPts val="600"/>
              </a:spcAft>
            </a:pPr>
            <a:r>
              <a:rPr lang="en-US" sz="2800" dirty="0"/>
              <a:t>Sites that do not want to be automatically indexed by search engines</a:t>
            </a:r>
          </a:p>
          <a:p>
            <a:pPr lvl="1" eaLnBrk="1" hangingPunct="1">
              <a:lnSpc>
                <a:spcPct val="90000"/>
              </a:lnSpc>
              <a:spcAft>
                <a:spcPts val="600"/>
              </a:spcAft>
            </a:pPr>
            <a:r>
              <a:rPr lang="en-US" sz="2400" dirty="0"/>
              <a:t>CAPTCHA would force human intervention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anim calcmode="lin" valueType="num">
                                      <p:cBhvr additive="base">
                                        <p:cTn id="7" dur="500" fill="hold"/>
                                        <p:tgtEl>
                                          <p:spTgt spid="2498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98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9859">
                                            <p:txEl>
                                              <p:pRg st="1" end="1"/>
                                            </p:txEl>
                                          </p:spTgt>
                                        </p:tgtEl>
                                        <p:attrNameLst>
                                          <p:attrName>style.visibility</p:attrName>
                                        </p:attrNameLst>
                                      </p:cBhvr>
                                      <p:to>
                                        <p:strVal val="visible"/>
                                      </p:to>
                                    </p:set>
                                    <p:anim calcmode="lin" valueType="num">
                                      <p:cBhvr additive="base">
                                        <p:cTn id="13" dur="500" fill="hold"/>
                                        <p:tgtEl>
                                          <p:spTgt spid="2498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985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9859">
                                            <p:txEl>
                                              <p:pRg st="2" end="2"/>
                                            </p:txEl>
                                          </p:spTgt>
                                        </p:tgtEl>
                                        <p:attrNameLst>
                                          <p:attrName>style.visibility</p:attrName>
                                        </p:attrNameLst>
                                      </p:cBhvr>
                                      <p:to>
                                        <p:strVal val="visible"/>
                                      </p:to>
                                    </p:set>
                                    <p:anim calcmode="lin" valueType="num">
                                      <p:cBhvr additive="base">
                                        <p:cTn id="19" dur="500" fill="hold"/>
                                        <p:tgtEl>
                                          <p:spTgt spid="2498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985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9859">
                                            <p:txEl>
                                              <p:pRg st="3" end="3"/>
                                            </p:txEl>
                                          </p:spTgt>
                                        </p:tgtEl>
                                        <p:attrNameLst>
                                          <p:attrName>style.visibility</p:attrName>
                                        </p:attrNameLst>
                                      </p:cBhvr>
                                      <p:to>
                                        <p:strVal val="visible"/>
                                      </p:to>
                                    </p:set>
                                    <p:anim calcmode="lin" valueType="num">
                                      <p:cBhvr additive="base">
                                        <p:cTn id="25" dur="500" fill="hold"/>
                                        <p:tgtEl>
                                          <p:spTgt spid="2498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985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9859">
                                            <p:txEl>
                                              <p:pRg st="4" end="4"/>
                                            </p:txEl>
                                          </p:spTgt>
                                        </p:tgtEl>
                                        <p:attrNameLst>
                                          <p:attrName>style.visibility</p:attrName>
                                        </p:attrNameLst>
                                      </p:cBhvr>
                                      <p:to>
                                        <p:strVal val="visible"/>
                                      </p:to>
                                    </p:set>
                                    <p:anim calcmode="lin" valueType="num">
                                      <p:cBhvr additive="base">
                                        <p:cTn id="31" dur="500" fill="hold"/>
                                        <p:tgtEl>
                                          <p:spTgt spid="2498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985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9859">
                                            <p:txEl>
                                              <p:pRg st="5" end="5"/>
                                            </p:txEl>
                                          </p:spTgt>
                                        </p:tgtEl>
                                        <p:attrNameLst>
                                          <p:attrName>style.visibility</p:attrName>
                                        </p:attrNameLst>
                                      </p:cBhvr>
                                      <p:to>
                                        <p:strVal val="visible"/>
                                      </p:to>
                                    </p:set>
                                    <p:anim calcmode="lin" valueType="num">
                                      <p:cBhvr additive="base">
                                        <p:cTn id="37" dur="500" fill="hold"/>
                                        <p:tgtEl>
                                          <p:spTgt spid="24985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985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bldLvl="2" autoUpdateAnimBg="0"/>
    </p:bldLst>
  </p:timing>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2185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E5050C92-9F52-2047-BEF8-1C4C23274FCB}" type="slidenum">
              <a:rPr lang="en-US" smtClean="0">
                <a:latin typeface="Times New Roman" charset="0"/>
              </a:rPr>
              <a:pPr/>
              <a:t>117</a:t>
            </a:fld>
            <a:endParaRPr lang="en-US" smtClean="0">
              <a:latin typeface="Times New Roman" charset="0"/>
            </a:endParaRPr>
          </a:p>
        </p:txBody>
      </p:sp>
      <p:sp>
        <p:nvSpPr>
          <p:cNvPr id="121859" name="Rectangle 2"/>
          <p:cNvSpPr>
            <a:spLocks noGrp="1" noChangeArrowheads="1"/>
          </p:cNvSpPr>
          <p:nvPr>
            <p:ph type="title"/>
          </p:nvPr>
        </p:nvSpPr>
        <p:spPr>
          <a:xfrm>
            <a:off x="685800" y="457200"/>
            <a:ext cx="8001000" cy="1219200"/>
          </a:xfrm>
        </p:spPr>
        <p:txBody>
          <a:bodyPr/>
          <a:lstStyle/>
          <a:p>
            <a:pPr eaLnBrk="1" hangingPunct="1"/>
            <a:r>
              <a:rPr lang="en-US"/>
              <a:t>CAPTCHA: Rules of the Game</a:t>
            </a:r>
          </a:p>
        </p:txBody>
      </p:sp>
      <p:sp>
        <p:nvSpPr>
          <p:cNvPr id="250883" name="Rectangle 3"/>
          <p:cNvSpPr>
            <a:spLocks noGrp="1" noChangeArrowheads="1"/>
          </p:cNvSpPr>
          <p:nvPr>
            <p:ph type="body" idx="1"/>
          </p:nvPr>
        </p:nvSpPr>
        <p:spPr>
          <a:xfrm>
            <a:off x="685800" y="1752600"/>
            <a:ext cx="7848600" cy="4419600"/>
          </a:xfrm>
        </p:spPr>
        <p:txBody>
          <a:bodyPr/>
          <a:lstStyle/>
          <a:p>
            <a:pPr eaLnBrk="1" hangingPunct="1">
              <a:lnSpc>
                <a:spcPct val="90000"/>
              </a:lnSpc>
              <a:spcAft>
                <a:spcPts val="600"/>
              </a:spcAft>
            </a:pPr>
            <a:r>
              <a:rPr lang="en-US" sz="2800" dirty="0"/>
              <a:t>Easy for most humans to pass</a:t>
            </a:r>
          </a:p>
          <a:p>
            <a:pPr eaLnBrk="1" hangingPunct="1">
              <a:lnSpc>
                <a:spcPct val="90000"/>
              </a:lnSpc>
              <a:spcAft>
                <a:spcPts val="600"/>
              </a:spcAft>
            </a:pPr>
            <a:r>
              <a:rPr lang="en-US" sz="2800" dirty="0"/>
              <a:t>Difficult or impossible for machines to pass</a:t>
            </a:r>
          </a:p>
          <a:p>
            <a:pPr lvl="1" eaLnBrk="1" hangingPunct="1">
              <a:lnSpc>
                <a:spcPct val="90000"/>
              </a:lnSpc>
              <a:spcAft>
                <a:spcPts val="600"/>
              </a:spcAft>
            </a:pPr>
            <a:r>
              <a:rPr lang="en-US" sz="2400" b="1" dirty="0">
                <a:solidFill>
                  <a:schemeClr val="accent2"/>
                </a:solidFill>
              </a:rPr>
              <a:t>Even with access to CAPTCHA software</a:t>
            </a:r>
          </a:p>
          <a:p>
            <a:pPr eaLnBrk="1" hangingPunct="1">
              <a:lnSpc>
                <a:spcPct val="90000"/>
              </a:lnSpc>
              <a:spcAft>
                <a:spcPts val="600"/>
              </a:spcAft>
            </a:pPr>
            <a:r>
              <a:rPr lang="en-US" sz="2800" dirty="0"/>
              <a:t>From Trudy’s perspective, the only unknown is a random number</a:t>
            </a:r>
            <a:endParaRPr lang="en-US" sz="2800" dirty="0" smtClean="0"/>
          </a:p>
          <a:p>
            <a:pPr lvl="1" eaLnBrk="1" hangingPunct="1">
              <a:lnSpc>
                <a:spcPct val="90000"/>
              </a:lnSpc>
              <a:spcAft>
                <a:spcPts val="600"/>
              </a:spcAft>
            </a:pPr>
            <a:r>
              <a:rPr lang="en-US" sz="2400" dirty="0" smtClean="0"/>
              <a:t>Analogous </a:t>
            </a:r>
            <a:r>
              <a:rPr lang="en-US" sz="2400" dirty="0"/>
              <a:t>to </a:t>
            </a:r>
            <a:r>
              <a:rPr lang="en-US" sz="2400" dirty="0" err="1"/>
              <a:t>Kerckhoffs</a:t>
            </a:r>
            <a:r>
              <a:rPr lang="en-US" sz="2400" dirty="0"/>
              <a:t>’ Principle</a:t>
            </a:r>
            <a:endParaRPr lang="en-US" sz="2400" i="1" dirty="0"/>
          </a:p>
          <a:p>
            <a:pPr eaLnBrk="1" hangingPunct="1">
              <a:lnSpc>
                <a:spcPct val="90000"/>
              </a:lnSpc>
              <a:spcAft>
                <a:spcPts val="600"/>
              </a:spcAft>
            </a:pPr>
            <a:r>
              <a:rPr lang="en-US" sz="2800" dirty="0"/>
              <a:t>Desirable to have different </a:t>
            </a:r>
            <a:r>
              <a:rPr lang="en-US" sz="2800" dirty="0" err="1"/>
              <a:t>CAPTCHAs</a:t>
            </a:r>
            <a:r>
              <a:rPr lang="en-US" sz="2800" dirty="0"/>
              <a:t> in case some person cannot pass one type</a:t>
            </a:r>
          </a:p>
          <a:p>
            <a:pPr lvl="1" eaLnBrk="1" hangingPunct="1">
              <a:lnSpc>
                <a:spcPct val="90000"/>
              </a:lnSpc>
              <a:spcAft>
                <a:spcPts val="600"/>
              </a:spcAft>
            </a:pPr>
            <a:r>
              <a:rPr lang="en-US" sz="2400" dirty="0"/>
              <a:t>Blind person could not pass visual test,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Effect transition="in" filter="wipe(left)">
                                      <p:cBhvr>
                                        <p:cTn id="7" dur="500"/>
                                        <p:tgtEl>
                                          <p:spTgt spid="250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0883">
                                            <p:txEl>
                                              <p:pRg st="1" end="1"/>
                                            </p:txEl>
                                          </p:spTgt>
                                        </p:tgtEl>
                                        <p:attrNameLst>
                                          <p:attrName>style.visibility</p:attrName>
                                        </p:attrNameLst>
                                      </p:cBhvr>
                                      <p:to>
                                        <p:strVal val="visible"/>
                                      </p:to>
                                    </p:set>
                                    <p:animEffect transition="in" filter="wipe(left)">
                                      <p:cBhvr>
                                        <p:cTn id="12" dur="500"/>
                                        <p:tgtEl>
                                          <p:spTgt spid="25088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50883">
                                            <p:txEl>
                                              <p:pRg st="2" end="2"/>
                                            </p:txEl>
                                          </p:spTgt>
                                        </p:tgtEl>
                                        <p:attrNameLst>
                                          <p:attrName>style.visibility</p:attrName>
                                        </p:attrNameLst>
                                      </p:cBhvr>
                                      <p:to>
                                        <p:strVal val="visible"/>
                                      </p:to>
                                    </p:set>
                                    <p:animEffect transition="in" filter="wipe(left)">
                                      <p:cBhvr>
                                        <p:cTn id="15" dur="500"/>
                                        <p:tgtEl>
                                          <p:spTgt spid="25088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50883">
                                            <p:txEl>
                                              <p:pRg st="3" end="3"/>
                                            </p:txEl>
                                          </p:spTgt>
                                        </p:tgtEl>
                                        <p:attrNameLst>
                                          <p:attrName>style.visibility</p:attrName>
                                        </p:attrNameLst>
                                      </p:cBhvr>
                                      <p:to>
                                        <p:strVal val="visible"/>
                                      </p:to>
                                    </p:set>
                                    <p:animEffect transition="in" filter="wipe(left)">
                                      <p:cBhvr>
                                        <p:cTn id="20" dur="500"/>
                                        <p:tgtEl>
                                          <p:spTgt spid="25088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50883">
                                            <p:txEl>
                                              <p:pRg st="4" end="4"/>
                                            </p:txEl>
                                          </p:spTgt>
                                        </p:tgtEl>
                                        <p:attrNameLst>
                                          <p:attrName>style.visibility</p:attrName>
                                        </p:attrNameLst>
                                      </p:cBhvr>
                                      <p:to>
                                        <p:strVal val="visible"/>
                                      </p:to>
                                    </p:set>
                                    <p:animEffect transition="in" filter="wipe(left)">
                                      <p:cBhvr>
                                        <p:cTn id="23" dur="500"/>
                                        <p:tgtEl>
                                          <p:spTgt spid="25088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50883">
                                            <p:txEl>
                                              <p:pRg st="5" end="5"/>
                                            </p:txEl>
                                          </p:spTgt>
                                        </p:tgtEl>
                                        <p:attrNameLst>
                                          <p:attrName>style.visibility</p:attrName>
                                        </p:attrNameLst>
                                      </p:cBhvr>
                                      <p:to>
                                        <p:strVal val="visible"/>
                                      </p:to>
                                    </p:set>
                                    <p:animEffect transition="in" filter="wipe(left)">
                                      <p:cBhvr>
                                        <p:cTn id="28" dur="500"/>
                                        <p:tgtEl>
                                          <p:spTgt spid="250883">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50883">
                                            <p:txEl>
                                              <p:pRg st="6" end="6"/>
                                            </p:txEl>
                                          </p:spTgt>
                                        </p:tgtEl>
                                        <p:attrNameLst>
                                          <p:attrName>style.visibility</p:attrName>
                                        </p:attrNameLst>
                                      </p:cBhvr>
                                      <p:to>
                                        <p:strVal val="visible"/>
                                      </p:to>
                                    </p:set>
                                    <p:animEffect transition="in" filter="wipe(left)">
                                      <p:cBhvr>
                                        <p:cTn id="31" dur="500"/>
                                        <p:tgtEl>
                                          <p:spTgt spid="2508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autoUpdateAnimBg="0"/>
    </p:bldLst>
  </p:timing>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2288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FE92221D-8A55-CC4E-AF88-A5F649B4DED3}" type="slidenum">
              <a:rPr lang="en-US" smtClean="0">
                <a:latin typeface="Times New Roman" charset="0"/>
              </a:rPr>
              <a:pPr/>
              <a:t>118</a:t>
            </a:fld>
            <a:endParaRPr lang="en-US" smtClean="0">
              <a:latin typeface="Times New Roman" charset="0"/>
            </a:endParaRPr>
          </a:p>
        </p:txBody>
      </p:sp>
      <p:sp>
        <p:nvSpPr>
          <p:cNvPr id="122883" name="Rectangle 2"/>
          <p:cNvSpPr>
            <a:spLocks noGrp="1" noChangeArrowheads="1"/>
          </p:cNvSpPr>
          <p:nvPr>
            <p:ph type="title"/>
          </p:nvPr>
        </p:nvSpPr>
        <p:spPr>
          <a:xfrm>
            <a:off x="685800" y="381000"/>
            <a:ext cx="7772400" cy="1143000"/>
          </a:xfrm>
        </p:spPr>
        <p:txBody>
          <a:bodyPr/>
          <a:lstStyle/>
          <a:p>
            <a:pPr eaLnBrk="1" hangingPunct="1"/>
            <a:r>
              <a:rPr lang="en-US" dirty="0"/>
              <a:t>Do </a:t>
            </a:r>
            <a:r>
              <a:rPr lang="en-US" dirty="0" err="1"/>
              <a:t>CAPTCHAs</a:t>
            </a:r>
            <a:r>
              <a:rPr lang="en-US" dirty="0"/>
              <a:t> Exist?</a:t>
            </a:r>
          </a:p>
        </p:txBody>
      </p:sp>
      <p:sp>
        <p:nvSpPr>
          <p:cNvPr id="251910" name="Rectangle 6"/>
          <p:cNvSpPr>
            <a:spLocks noGrp="1" noChangeArrowheads="1"/>
          </p:cNvSpPr>
          <p:nvPr>
            <p:ph type="body" idx="1"/>
          </p:nvPr>
        </p:nvSpPr>
        <p:spPr>
          <a:xfrm>
            <a:off x="685800" y="1447800"/>
            <a:ext cx="7848600" cy="685800"/>
          </a:xfrm>
          <a:noFill/>
        </p:spPr>
        <p:txBody>
          <a:bodyPr/>
          <a:lstStyle/>
          <a:p>
            <a:pPr eaLnBrk="1" hangingPunct="1">
              <a:lnSpc>
                <a:spcPct val="90000"/>
              </a:lnSpc>
            </a:pPr>
            <a:r>
              <a:rPr lang="en-US" sz="2800"/>
              <a:t>Test: Find 2 words in the following</a:t>
            </a:r>
            <a:endParaRPr lang="en-US"/>
          </a:p>
        </p:txBody>
      </p:sp>
      <p:sp>
        <p:nvSpPr>
          <p:cNvPr id="251911" name="Rectangle 7"/>
          <p:cNvSpPr>
            <a:spLocks noChangeArrowheads="1"/>
          </p:cNvSpPr>
          <p:nvPr/>
        </p:nvSpPr>
        <p:spPr bwMode="auto">
          <a:xfrm>
            <a:off x="685800" y="4572000"/>
            <a:ext cx="8153400" cy="1524000"/>
          </a:xfrm>
          <a:prstGeom prst="rect">
            <a:avLst/>
          </a:prstGeom>
          <a:noFill/>
          <a:ln w="9525">
            <a:noFill/>
            <a:miter lim="800000"/>
            <a:headEnd/>
            <a:tailEnd/>
          </a:ln>
        </p:spPr>
        <p:txBody>
          <a:bodyPr>
            <a:prstTxWarp prst="textNoShape">
              <a:avLst/>
            </a:prstTxWarp>
          </a:bodyPr>
          <a:lstStyle/>
          <a:p>
            <a:pPr marL="342900" indent="-342900">
              <a:spcAft>
                <a:spcPts val="600"/>
              </a:spcAft>
              <a:buClr>
                <a:schemeClr val="accent2"/>
              </a:buClr>
              <a:buSzPct val="75000"/>
              <a:buFont typeface="Wingdings" charset="2"/>
              <a:buChar char="q"/>
            </a:pPr>
            <a:r>
              <a:rPr lang="en-US" sz="2800" dirty="0"/>
              <a:t>Easy for most humans</a:t>
            </a:r>
          </a:p>
          <a:p>
            <a:pPr marL="342900" indent="-342900">
              <a:spcAft>
                <a:spcPts val="600"/>
              </a:spcAft>
              <a:buClr>
                <a:schemeClr val="accent2"/>
              </a:buClr>
              <a:buSzPct val="75000"/>
              <a:buFont typeface="Wingdings" charset="2"/>
              <a:buChar char="q"/>
            </a:pPr>
            <a:r>
              <a:rPr lang="en-US" sz="2800" dirty="0"/>
              <a:t>A (difficult?) OCR problem for </a:t>
            </a:r>
            <a:r>
              <a:rPr lang="en-US" sz="2800" dirty="0" smtClean="0"/>
              <a:t>computer</a:t>
            </a:r>
            <a:endParaRPr lang="en-US" dirty="0" smtClean="0"/>
          </a:p>
          <a:p>
            <a:pPr marL="800100" lvl="1" indent="-342900">
              <a:spcAft>
                <a:spcPts val="600"/>
              </a:spcAft>
              <a:buClr>
                <a:schemeClr val="accent2"/>
              </a:buClr>
              <a:buSzPct val="100000"/>
              <a:buFont typeface="Courier New"/>
              <a:buChar char="o"/>
            </a:pPr>
            <a:r>
              <a:rPr lang="en-US" dirty="0" smtClean="0"/>
              <a:t>OCR == Optical Character Recognition</a:t>
            </a:r>
            <a:endParaRPr lang="en-US" dirty="0"/>
          </a:p>
        </p:txBody>
      </p:sp>
      <p:pic>
        <p:nvPicPr>
          <p:cNvPr id="122886" name="Picture 10" descr="CAPTCHA.tif                                                    000B0D73Macintosh HD                   BC93A1CC:"/>
          <p:cNvPicPr>
            <a:picLocks noChangeAspect="1" noChangeArrowheads="1"/>
          </p:cNvPicPr>
          <p:nvPr/>
        </p:nvPicPr>
        <p:blipFill>
          <a:blip r:embed="rId2"/>
          <a:srcRect/>
          <a:stretch>
            <a:fillRect/>
          </a:stretch>
        </p:blipFill>
        <p:spPr bwMode="auto">
          <a:xfrm>
            <a:off x="1524000" y="1966913"/>
            <a:ext cx="4687888" cy="26050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1910">
                                            <p:txEl>
                                              <p:pRg st="0" end="0"/>
                                            </p:txEl>
                                          </p:spTgt>
                                        </p:tgtEl>
                                        <p:attrNameLst>
                                          <p:attrName>style.visibility</p:attrName>
                                        </p:attrNameLst>
                                      </p:cBhvr>
                                      <p:to>
                                        <p:strVal val="visible"/>
                                      </p:to>
                                    </p:set>
                                    <p:animEffect transition="in" filter="wipe(left)">
                                      <p:cBhvr>
                                        <p:cTn id="7" dur="500"/>
                                        <p:tgtEl>
                                          <p:spTgt spid="2519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1911"/>
                                        </p:tgtEl>
                                        <p:attrNameLst>
                                          <p:attrName>style.visibility</p:attrName>
                                        </p:attrNameLst>
                                      </p:cBhvr>
                                      <p:to>
                                        <p:strVal val="visible"/>
                                      </p:to>
                                    </p:set>
                                    <p:animEffect transition="in" filter="wipe(left)">
                                      <p:cBhvr>
                                        <p:cTn id="12" dur="500"/>
                                        <p:tgtEl>
                                          <p:spTgt spid="251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0" grpId="0" build="p" autoUpdateAnimBg="0"/>
      <p:bldP spid="251911" grpId="0" autoUpdateAnimBg="0"/>
    </p:bldLst>
  </p:timing>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390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9A7C2DEB-3092-6246-82FC-A7778B44FCC9}" type="slidenum">
              <a:rPr lang="en-US" smtClean="0">
                <a:latin typeface="Times New Roman" charset="0"/>
              </a:rPr>
              <a:pPr/>
              <a:t>119</a:t>
            </a:fld>
            <a:endParaRPr lang="en-US" smtClean="0">
              <a:latin typeface="Times New Roman" charset="0"/>
            </a:endParaRPr>
          </a:p>
        </p:txBody>
      </p:sp>
      <p:sp>
        <p:nvSpPr>
          <p:cNvPr id="123907" name="Rectangle 2"/>
          <p:cNvSpPr>
            <a:spLocks noGrp="1" noChangeArrowheads="1"/>
          </p:cNvSpPr>
          <p:nvPr>
            <p:ph type="title"/>
          </p:nvPr>
        </p:nvSpPr>
        <p:spPr/>
        <p:txBody>
          <a:bodyPr/>
          <a:lstStyle/>
          <a:p>
            <a:pPr eaLnBrk="1" hangingPunct="1"/>
            <a:r>
              <a:rPr lang="en-US"/>
              <a:t>CAPTCHAs</a:t>
            </a:r>
          </a:p>
        </p:txBody>
      </p:sp>
      <p:sp>
        <p:nvSpPr>
          <p:cNvPr id="123908" name="Rectangle 3"/>
          <p:cNvSpPr>
            <a:spLocks noGrp="1" noChangeArrowheads="1"/>
          </p:cNvSpPr>
          <p:nvPr>
            <p:ph type="body" idx="1"/>
          </p:nvPr>
        </p:nvSpPr>
        <p:spPr/>
        <p:txBody>
          <a:bodyPr/>
          <a:lstStyle/>
          <a:p>
            <a:pPr eaLnBrk="1" hangingPunct="1">
              <a:spcAft>
                <a:spcPts val="600"/>
              </a:spcAft>
            </a:pPr>
            <a:r>
              <a:rPr lang="en-US" dirty="0"/>
              <a:t>Current types of </a:t>
            </a:r>
            <a:r>
              <a:rPr lang="en-US" dirty="0" err="1"/>
              <a:t>CAPTCHAs</a:t>
            </a:r>
            <a:endParaRPr lang="en-US" dirty="0"/>
          </a:p>
          <a:p>
            <a:pPr lvl="1" eaLnBrk="1" hangingPunct="1">
              <a:spcAft>
                <a:spcPts val="600"/>
              </a:spcAft>
            </a:pPr>
            <a:r>
              <a:rPr lang="en-US" dirty="0"/>
              <a:t>Visual </a:t>
            </a:r>
            <a:r>
              <a:rPr lang="en-US" dirty="0" err="1">
                <a:sym typeface="Symbol" charset="2"/>
              </a:rPr>
              <a:t></a:t>
            </a:r>
            <a:r>
              <a:rPr lang="en-US" dirty="0">
                <a:sym typeface="Symbol" charset="2"/>
              </a:rPr>
              <a:t> </a:t>
            </a:r>
            <a:r>
              <a:rPr lang="en-US" dirty="0"/>
              <a:t>like previous example</a:t>
            </a:r>
          </a:p>
          <a:p>
            <a:pPr lvl="1" eaLnBrk="1" hangingPunct="1">
              <a:spcAft>
                <a:spcPts val="600"/>
              </a:spcAft>
            </a:pPr>
            <a:r>
              <a:rPr lang="en-US" dirty="0"/>
              <a:t>Audio </a:t>
            </a:r>
            <a:r>
              <a:rPr lang="en-US" dirty="0" err="1">
                <a:sym typeface="Symbol" charset="2"/>
              </a:rPr>
              <a:t></a:t>
            </a:r>
            <a:r>
              <a:rPr lang="en-US" dirty="0"/>
              <a:t> distorted words or music</a:t>
            </a:r>
          </a:p>
          <a:p>
            <a:pPr eaLnBrk="1" hangingPunct="1">
              <a:spcAft>
                <a:spcPts val="600"/>
              </a:spcAft>
            </a:pPr>
            <a:r>
              <a:rPr lang="en-US" dirty="0"/>
              <a:t>No text-based </a:t>
            </a:r>
            <a:r>
              <a:rPr lang="en-US" dirty="0" err="1"/>
              <a:t>CAPTCHAs</a:t>
            </a:r>
            <a:endParaRPr lang="en-US" dirty="0"/>
          </a:p>
          <a:p>
            <a:pPr lvl="1" eaLnBrk="1" hangingPunct="1">
              <a:spcAft>
                <a:spcPts val="600"/>
              </a:spcAft>
            </a:pPr>
            <a:r>
              <a:rPr lang="en-US" dirty="0" smtClean="0"/>
              <a:t>Maybe </a:t>
            </a:r>
            <a:r>
              <a:rPr lang="en-US" dirty="0"/>
              <a:t>this is impossible…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D49BC241-2249-9F42-A76E-891EC558042D}" type="slidenum">
              <a:rPr lang="en-US" smtClean="0">
                <a:latin typeface="Times New Roman" charset="0"/>
              </a:rPr>
              <a:pPr/>
              <a:t>12</a:t>
            </a:fld>
            <a:endParaRPr lang="en-US" smtClean="0">
              <a:latin typeface="Times New Roman" charset="0"/>
            </a:endParaRPr>
          </a:p>
        </p:txBody>
      </p:sp>
      <p:sp>
        <p:nvSpPr>
          <p:cNvPr id="25603" name="Rectangle 2"/>
          <p:cNvSpPr>
            <a:spLocks noGrp="1" noChangeArrowheads="1"/>
          </p:cNvSpPr>
          <p:nvPr>
            <p:ph type="title"/>
          </p:nvPr>
        </p:nvSpPr>
        <p:spPr/>
        <p:txBody>
          <a:bodyPr/>
          <a:lstStyle/>
          <a:p>
            <a:pPr eaLnBrk="1" hangingPunct="1"/>
            <a:r>
              <a:rPr lang="en-US"/>
              <a:t>Attacks on Passwords</a:t>
            </a:r>
          </a:p>
        </p:txBody>
      </p:sp>
      <p:sp>
        <p:nvSpPr>
          <p:cNvPr id="166915" name="Rectangle 3"/>
          <p:cNvSpPr>
            <a:spLocks noGrp="1" noChangeArrowheads="1"/>
          </p:cNvSpPr>
          <p:nvPr>
            <p:ph type="body" idx="1"/>
          </p:nvPr>
        </p:nvSpPr>
        <p:spPr/>
        <p:txBody>
          <a:bodyPr/>
          <a:lstStyle/>
          <a:p>
            <a:pPr eaLnBrk="1" hangingPunct="1">
              <a:lnSpc>
                <a:spcPct val="90000"/>
              </a:lnSpc>
              <a:spcAft>
                <a:spcPts val="600"/>
              </a:spcAft>
            </a:pPr>
            <a:r>
              <a:rPr lang="en-US" sz="2800" dirty="0"/>
              <a:t>Attacker could…</a:t>
            </a:r>
          </a:p>
          <a:p>
            <a:pPr lvl="1" eaLnBrk="1" hangingPunct="1">
              <a:lnSpc>
                <a:spcPct val="90000"/>
              </a:lnSpc>
              <a:spcAft>
                <a:spcPts val="600"/>
              </a:spcAft>
            </a:pPr>
            <a:r>
              <a:rPr lang="en-US" sz="2400" dirty="0"/>
              <a:t>Target one particular account</a:t>
            </a:r>
          </a:p>
          <a:p>
            <a:pPr lvl="1" eaLnBrk="1" hangingPunct="1">
              <a:lnSpc>
                <a:spcPct val="90000"/>
              </a:lnSpc>
              <a:spcAft>
                <a:spcPts val="600"/>
              </a:spcAft>
            </a:pPr>
            <a:r>
              <a:rPr lang="en-US" sz="2400" dirty="0"/>
              <a:t>Target any account on system</a:t>
            </a:r>
          </a:p>
          <a:p>
            <a:pPr lvl="1" eaLnBrk="1" hangingPunct="1">
              <a:lnSpc>
                <a:spcPct val="90000"/>
              </a:lnSpc>
              <a:spcAft>
                <a:spcPts val="600"/>
              </a:spcAft>
            </a:pPr>
            <a:r>
              <a:rPr lang="en-US" sz="2400" dirty="0"/>
              <a:t>Target any account on any system</a:t>
            </a:r>
          </a:p>
          <a:p>
            <a:pPr lvl="1" eaLnBrk="1" hangingPunct="1">
              <a:lnSpc>
                <a:spcPct val="90000"/>
              </a:lnSpc>
              <a:spcAft>
                <a:spcPts val="600"/>
              </a:spcAft>
            </a:pPr>
            <a:r>
              <a:rPr lang="en-US" sz="2400" dirty="0"/>
              <a:t>Attempt denial of service (</a:t>
            </a:r>
            <a:r>
              <a:rPr lang="en-US" sz="2400" dirty="0" err="1"/>
              <a:t>DoS</a:t>
            </a:r>
            <a:r>
              <a:rPr lang="en-US" sz="2400" dirty="0"/>
              <a:t>) attack</a:t>
            </a:r>
          </a:p>
          <a:p>
            <a:pPr eaLnBrk="1" hangingPunct="1">
              <a:lnSpc>
                <a:spcPct val="90000"/>
              </a:lnSpc>
              <a:spcAft>
                <a:spcPts val="600"/>
              </a:spcAft>
            </a:pPr>
            <a:r>
              <a:rPr lang="en-US" sz="2800" dirty="0"/>
              <a:t>Common attack path</a:t>
            </a:r>
          </a:p>
          <a:p>
            <a:pPr lvl="1" eaLnBrk="1" hangingPunct="1">
              <a:lnSpc>
                <a:spcPct val="90000"/>
              </a:lnSpc>
              <a:spcAft>
                <a:spcPts val="600"/>
              </a:spcAft>
            </a:pPr>
            <a:r>
              <a:rPr lang="en-US" sz="2400" dirty="0"/>
              <a:t>Outsider </a:t>
            </a:r>
            <a:r>
              <a:rPr lang="en-US" sz="2400" dirty="0" err="1">
                <a:sym typeface="Symbol" charset="2"/>
              </a:rPr>
              <a:t></a:t>
            </a:r>
            <a:r>
              <a:rPr lang="en-US" sz="2400" dirty="0">
                <a:sym typeface="Symbol" charset="2"/>
              </a:rPr>
              <a:t> normal user </a:t>
            </a:r>
            <a:r>
              <a:rPr lang="en-US" sz="2400" dirty="0" err="1">
                <a:sym typeface="Symbol" charset="2"/>
              </a:rPr>
              <a:t></a:t>
            </a:r>
            <a:r>
              <a:rPr lang="en-US" sz="2400" dirty="0">
                <a:sym typeface="Symbol" charset="2"/>
              </a:rPr>
              <a:t> administrator</a:t>
            </a:r>
          </a:p>
          <a:p>
            <a:pPr lvl="1" eaLnBrk="1" hangingPunct="1">
              <a:lnSpc>
                <a:spcPct val="90000"/>
              </a:lnSpc>
              <a:spcAft>
                <a:spcPts val="600"/>
              </a:spcAft>
            </a:pPr>
            <a:r>
              <a:rPr lang="en-US" sz="2400" dirty="0">
                <a:sym typeface="Symbol" charset="2"/>
              </a:rPr>
              <a:t>May only require </a:t>
            </a:r>
            <a:r>
              <a:rPr lang="en-US" sz="2400" b="1" dirty="0">
                <a:solidFill>
                  <a:schemeClr val="accent2"/>
                </a:solidFill>
                <a:sym typeface="Symbol" charset="2"/>
              </a:rPr>
              <a:t>one</a:t>
            </a:r>
            <a:r>
              <a:rPr lang="en-US" sz="2400" dirty="0">
                <a:sym typeface="Symbol" charset="2"/>
              </a:rPr>
              <a:t> weak password!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 calcmode="lin" valueType="num">
                                      <p:cBhvr additive="base">
                                        <p:cTn id="7" dur="500" fill="hold"/>
                                        <p:tgtEl>
                                          <p:spTgt spid="1669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69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6915">
                                            <p:txEl>
                                              <p:pRg st="1" end="1"/>
                                            </p:txEl>
                                          </p:spTgt>
                                        </p:tgtEl>
                                        <p:attrNameLst>
                                          <p:attrName>style.visibility</p:attrName>
                                        </p:attrNameLst>
                                      </p:cBhvr>
                                      <p:to>
                                        <p:strVal val="visible"/>
                                      </p:to>
                                    </p:set>
                                    <p:anim calcmode="lin" valueType="num">
                                      <p:cBhvr additive="base">
                                        <p:cTn id="13" dur="500" fill="hold"/>
                                        <p:tgtEl>
                                          <p:spTgt spid="1669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691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6915">
                                            <p:txEl>
                                              <p:pRg st="2" end="2"/>
                                            </p:txEl>
                                          </p:spTgt>
                                        </p:tgtEl>
                                        <p:attrNameLst>
                                          <p:attrName>style.visibility</p:attrName>
                                        </p:attrNameLst>
                                      </p:cBhvr>
                                      <p:to>
                                        <p:strVal val="visible"/>
                                      </p:to>
                                    </p:set>
                                    <p:anim calcmode="lin" valueType="num">
                                      <p:cBhvr additive="base">
                                        <p:cTn id="19" dur="500" fill="hold"/>
                                        <p:tgtEl>
                                          <p:spTgt spid="1669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691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6915">
                                            <p:txEl>
                                              <p:pRg st="3" end="3"/>
                                            </p:txEl>
                                          </p:spTgt>
                                        </p:tgtEl>
                                        <p:attrNameLst>
                                          <p:attrName>style.visibility</p:attrName>
                                        </p:attrNameLst>
                                      </p:cBhvr>
                                      <p:to>
                                        <p:strVal val="visible"/>
                                      </p:to>
                                    </p:set>
                                    <p:anim calcmode="lin" valueType="num">
                                      <p:cBhvr additive="base">
                                        <p:cTn id="25" dur="500" fill="hold"/>
                                        <p:tgtEl>
                                          <p:spTgt spid="1669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691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6915">
                                            <p:txEl>
                                              <p:pRg st="4" end="4"/>
                                            </p:txEl>
                                          </p:spTgt>
                                        </p:tgtEl>
                                        <p:attrNameLst>
                                          <p:attrName>style.visibility</p:attrName>
                                        </p:attrNameLst>
                                      </p:cBhvr>
                                      <p:to>
                                        <p:strVal val="visible"/>
                                      </p:to>
                                    </p:set>
                                    <p:anim calcmode="lin" valueType="num">
                                      <p:cBhvr additive="base">
                                        <p:cTn id="31" dur="500" fill="hold"/>
                                        <p:tgtEl>
                                          <p:spTgt spid="1669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691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6915">
                                            <p:txEl>
                                              <p:pRg st="5" end="5"/>
                                            </p:txEl>
                                          </p:spTgt>
                                        </p:tgtEl>
                                        <p:attrNameLst>
                                          <p:attrName>style.visibility</p:attrName>
                                        </p:attrNameLst>
                                      </p:cBhvr>
                                      <p:to>
                                        <p:strVal val="visible"/>
                                      </p:to>
                                    </p:set>
                                    <p:anim calcmode="lin" valueType="num">
                                      <p:cBhvr additive="base">
                                        <p:cTn id="37" dur="500" fill="hold"/>
                                        <p:tgtEl>
                                          <p:spTgt spid="16691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691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6915">
                                            <p:txEl>
                                              <p:pRg st="6" end="6"/>
                                            </p:txEl>
                                          </p:spTgt>
                                        </p:tgtEl>
                                        <p:attrNameLst>
                                          <p:attrName>style.visibility</p:attrName>
                                        </p:attrNameLst>
                                      </p:cBhvr>
                                      <p:to>
                                        <p:strVal val="visible"/>
                                      </p:to>
                                    </p:set>
                                    <p:anim calcmode="lin" valueType="num">
                                      <p:cBhvr additive="base">
                                        <p:cTn id="43" dur="500" fill="hold"/>
                                        <p:tgtEl>
                                          <p:spTgt spid="16691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691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66915">
                                            <p:txEl>
                                              <p:pRg st="7" end="7"/>
                                            </p:txEl>
                                          </p:spTgt>
                                        </p:tgtEl>
                                        <p:attrNameLst>
                                          <p:attrName>style.visibility</p:attrName>
                                        </p:attrNameLst>
                                      </p:cBhvr>
                                      <p:to>
                                        <p:strVal val="visible"/>
                                      </p:to>
                                    </p:set>
                                    <p:anim calcmode="lin" valueType="num">
                                      <p:cBhvr additive="base">
                                        <p:cTn id="49" dur="500" fill="hold"/>
                                        <p:tgtEl>
                                          <p:spTgt spid="16691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6915">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bldLvl="2" autoUpdateAnimBg="0"/>
    </p:bldLst>
  </p:timing>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493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6F7DF6C3-D9F1-B64B-8D62-F1130AF9048B}" type="slidenum">
              <a:rPr lang="en-US" smtClean="0">
                <a:latin typeface="Times New Roman" charset="0"/>
              </a:rPr>
              <a:pPr/>
              <a:t>120</a:t>
            </a:fld>
            <a:endParaRPr lang="en-US" smtClean="0">
              <a:latin typeface="Times New Roman" charset="0"/>
            </a:endParaRPr>
          </a:p>
        </p:txBody>
      </p:sp>
      <p:sp>
        <p:nvSpPr>
          <p:cNvPr id="124931" name="Rectangle 2"/>
          <p:cNvSpPr>
            <a:spLocks noGrp="1" noChangeArrowheads="1"/>
          </p:cNvSpPr>
          <p:nvPr>
            <p:ph type="title"/>
          </p:nvPr>
        </p:nvSpPr>
        <p:spPr>
          <a:xfrm>
            <a:off x="685800" y="381000"/>
            <a:ext cx="7772400" cy="1143000"/>
          </a:xfrm>
        </p:spPr>
        <p:txBody>
          <a:bodyPr/>
          <a:lstStyle/>
          <a:p>
            <a:pPr eaLnBrk="1" hangingPunct="1"/>
            <a:r>
              <a:rPr lang="en-US"/>
              <a:t>CAPTCHA’s and AI</a:t>
            </a:r>
          </a:p>
        </p:txBody>
      </p:sp>
      <p:sp>
        <p:nvSpPr>
          <p:cNvPr id="124932" name="Rectangle 3"/>
          <p:cNvSpPr>
            <a:spLocks noGrp="1" noChangeArrowheads="1"/>
          </p:cNvSpPr>
          <p:nvPr>
            <p:ph type="body" idx="1"/>
          </p:nvPr>
        </p:nvSpPr>
        <p:spPr>
          <a:xfrm>
            <a:off x="685800" y="1600200"/>
            <a:ext cx="7772400" cy="4419600"/>
          </a:xfrm>
        </p:spPr>
        <p:txBody>
          <a:bodyPr/>
          <a:lstStyle/>
          <a:p>
            <a:pPr eaLnBrk="1" hangingPunct="1">
              <a:lnSpc>
                <a:spcPct val="90000"/>
              </a:lnSpc>
              <a:spcAft>
                <a:spcPts val="600"/>
              </a:spcAft>
            </a:pPr>
            <a:r>
              <a:rPr lang="en-US" sz="2800" dirty="0"/>
              <a:t>OCR is a challenging AI problem</a:t>
            </a:r>
          </a:p>
          <a:p>
            <a:pPr lvl="1" eaLnBrk="1" hangingPunct="1">
              <a:lnSpc>
                <a:spcPct val="90000"/>
              </a:lnSpc>
              <a:spcAft>
                <a:spcPts val="600"/>
              </a:spcAft>
            </a:pPr>
            <a:r>
              <a:rPr lang="en-US" sz="2400" dirty="0"/>
              <a:t>Hard part is the </a:t>
            </a:r>
            <a:r>
              <a:rPr lang="en-US" sz="2400" b="1" dirty="0">
                <a:solidFill>
                  <a:schemeClr val="hlink"/>
                </a:solidFill>
              </a:rPr>
              <a:t>segmentation problem</a:t>
            </a:r>
            <a:endParaRPr lang="en-US" sz="2400" dirty="0"/>
          </a:p>
          <a:p>
            <a:pPr lvl="1" eaLnBrk="1" hangingPunct="1">
              <a:lnSpc>
                <a:spcPct val="90000"/>
              </a:lnSpc>
              <a:spcAft>
                <a:spcPts val="600"/>
              </a:spcAft>
            </a:pPr>
            <a:r>
              <a:rPr lang="en-US" sz="2400" dirty="0"/>
              <a:t>Humans good at solving this problem </a:t>
            </a:r>
          </a:p>
          <a:p>
            <a:pPr eaLnBrk="1" hangingPunct="1">
              <a:lnSpc>
                <a:spcPct val="90000"/>
              </a:lnSpc>
              <a:spcAft>
                <a:spcPts val="600"/>
              </a:spcAft>
            </a:pPr>
            <a:r>
              <a:rPr lang="en-US" sz="2800" dirty="0"/>
              <a:t>Distorted sound makes good CAPTCHA</a:t>
            </a:r>
          </a:p>
          <a:p>
            <a:pPr lvl="1" eaLnBrk="1" hangingPunct="1">
              <a:lnSpc>
                <a:spcPct val="90000"/>
              </a:lnSpc>
              <a:spcAft>
                <a:spcPts val="600"/>
              </a:spcAft>
            </a:pPr>
            <a:r>
              <a:rPr lang="en-US" sz="2400" dirty="0"/>
              <a:t>Humans also good at solving this</a:t>
            </a:r>
          </a:p>
          <a:p>
            <a:pPr eaLnBrk="1" hangingPunct="1">
              <a:lnSpc>
                <a:spcPct val="90000"/>
              </a:lnSpc>
              <a:spcAft>
                <a:spcPts val="600"/>
              </a:spcAft>
            </a:pPr>
            <a:r>
              <a:rPr lang="en-US" sz="2800" dirty="0"/>
              <a:t>Hackers who break CAPTCHA have solved a hard AI problem</a:t>
            </a:r>
          </a:p>
          <a:p>
            <a:pPr lvl="1" eaLnBrk="1" hangingPunct="1">
              <a:lnSpc>
                <a:spcPct val="90000"/>
              </a:lnSpc>
              <a:spcAft>
                <a:spcPts val="600"/>
              </a:spcAft>
            </a:pPr>
            <a:r>
              <a:rPr lang="en-US" sz="2400" dirty="0"/>
              <a:t>So, putting hacker’s effort to good use!</a:t>
            </a:r>
          </a:p>
          <a:p>
            <a:pPr eaLnBrk="1" hangingPunct="1">
              <a:lnSpc>
                <a:spcPct val="90000"/>
              </a:lnSpc>
              <a:spcAft>
                <a:spcPts val="600"/>
              </a:spcAft>
            </a:pPr>
            <a:r>
              <a:rPr lang="en-US" sz="2800" dirty="0"/>
              <a:t>Other ways to defeat </a:t>
            </a:r>
            <a:r>
              <a:rPr lang="en-US" sz="2800" dirty="0" err="1"/>
              <a:t>CAPTCHAs</a:t>
            </a:r>
            <a:r>
              <a:rPr lang="en-US" sz="2800" dirty="0"/>
              <a:t>???</a:t>
            </a: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595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032A3F7F-8CF7-6743-B984-5D3CE298165E}" type="slidenum">
              <a:rPr lang="en-US" smtClean="0">
                <a:latin typeface="Times New Roman" charset="0"/>
              </a:rPr>
              <a:pPr/>
              <a:t>121</a:t>
            </a:fld>
            <a:endParaRPr lang="en-US" smtClean="0">
              <a:latin typeface="Times New Roman" charset="0"/>
            </a:endParaRPr>
          </a:p>
        </p:txBody>
      </p:sp>
      <p:sp>
        <p:nvSpPr>
          <p:cNvPr id="125955" name="Rectangle 2"/>
          <p:cNvSpPr>
            <a:spLocks noGrp="1" noChangeArrowheads="1"/>
          </p:cNvSpPr>
          <p:nvPr>
            <p:ph type="title"/>
          </p:nvPr>
        </p:nvSpPr>
        <p:spPr>
          <a:xfrm>
            <a:off x="685800" y="609600"/>
            <a:ext cx="7772400" cy="1524000"/>
          </a:xfrm>
        </p:spPr>
        <p:txBody>
          <a:bodyPr/>
          <a:lstStyle/>
          <a:p>
            <a:pPr eaLnBrk="1" hangingPunct="1"/>
            <a:r>
              <a:rPr lang="en-US"/>
              <a:t>Firewalls</a:t>
            </a:r>
          </a:p>
        </p:txBody>
      </p:sp>
      <p:pic>
        <p:nvPicPr>
          <p:cNvPr id="125956" name="Picture 6" descr="Firewall 12.tiff                                               00118CF0Macintosh HD                   BC93A1CC:"/>
          <p:cNvPicPr>
            <a:picLocks noChangeAspect="1" noChangeArrowheads="1"/>
          </p:cNvPicPr>
          <p:nvPr/>
        </p:nvPicPr>
        <p:blipFill>
          <a:blip r:embed="rId2"/>
          <a:srcRect/>
          <a:stretch>
            <a:fillRect/>
          </a:stretch>
        </p:blipFill>
        <p:spPr bwMode="auto">
          <a:xfrm>
            <a:off x="3238500" y="2133600"/>
            <a:ext cx="3086100" cy="3479800"/>
          </a:xfrm>
          <a:prstGeom prst="rect">
            <a:avLst/>
          </a:prstGeom>
          <a:noFill/>
          <a:ln w="9525">
            <a:noFill/>
            <a:miter lim="800000"/>
            <a:headEnd/>
            <a:tailEnd/>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697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802DE966-A528-114F-9EE0-71702F84AF64}" type="slidenum">
              <a:rPr lang="en-US" smtClean="0">
                <a:latin typeface="Times New Roman" charset="0"/>
              </a:rPr>
              <a:pPr/>
              <a:t>122</a:t>
            </a:fld>
            <a:endParaRPr lang="en-US" smtClean="0">
              <a:latin typeface="Times New Roman" charset="0"/>
            </a:endParaRPr>
          </a:p>
        </p:txBody>
      </p:sp>
      <p:sp>
        <p:nvSpPr>
          <p:cNvPr id="126979" name="Rectangle 2"/>
          <p:cNvSpPr>
            <a:spLocks noGrp="1" noChangeArrowheads="1"/>
          </p:cNvSpPr>
          <p:nvPr>
            <p:ph type="title"/>
          </p:nvPr>
        </p:nvSpPr>
        <p:spPr/>
        <p:txBody>
          <a:bodyPr/>
          <a:lstStyle/>
          <a:p>
            <a:pPr eaLnBrk="1" hangingPunct="1"/>
            <a:r>
              <a:rPr lang="en-US"/>
              <a:t>Firewalls</a:t>
            </a:r>
          </a:p>
        </p:txBody>
      </p:sp>
      <p:sp>
        <p:nvSpPr>
          <p:cNvPr id="126980" name="Rectangle 6"/>
          <p:cNvSpPr>
            <a:spLocks noGrp="1" noChangeArrowheads="1"/>
          </p:cNvSpPr>
          <p:nvPr>
            <p:ph type="body" idx="1"/>
          </p:nvPr>
        </p:nvSpPr>
        <p:spPr>
          <a:xfrm>
            <a:off x="685800" y="4572000"/>
            <a:ext cx="7772400" cy="1524000"/>
          </a:xfrm>
        </p:spPr>
        <p:txBody>
          <a:bodyPr/>
          <a:lstStyle/>
          <a:p>
            <a:pPr eaLnBrk="1" hangingPunct="1">
              <a:lnSpc>
                <a:spcPct val="90000"/>
              </a:lnSpc>
              <a:spcAft>
                <a:spcPts val="600"/>
              </a:spcAft>
            </a:pPr>
            <a:r>
              <a:rPr lang="en-US" sz="2800" dirty="0"/>
              <a:t>Firewall</a:t>
            </a:r>
            <a:r>
              <a:rPr lang="en-US" sz="2800" dirty="0" smtClean="0"/>
              <a:t> decides </a:t>
            </a:r>
            <a:r>
              <a:rPr lang="en-US" sz="2800" dirty="0"/>
              <a:t>what to let in to internal network and/or what to let out</a:t>
            </a:r>
          </a:p>
          <a:p>
            <a:pPr eaLnBrk="1" hangingPunct="1">
              <a:lnSpc>
                <a:spcPct val="90000"/>
              </a:lnSpc>
              <a:spcAft>
                <a:spcPts val="600"/>
              </a:spcAft>
            </a:pPr>
            <a:r>
              <a:rPr lang="en-US" sz="2800" b="1" dirty="0">
                <a:solidFill>
                  <a:schemeClr val="accent2"/>
                </a:solidFill>
              </a:rPr>
              <a:t>Access control</a:t>
            </a:r>
            <a:r>
              <a:rPr lang="en-US" sz="2800" dirty="0"/>
              <a:t> for the network</a:t>
            </a:r>
          </a:p>
        </p:txBody>
      </p:sp>
      <p:grpSp>
        <p:nvGrpSpPr>
          <p:cNvPr id="126981" name="Group 21"/>
          <p:cNvGrpSpPr>
            <a:grpSpLocks/>
          </p:cNvGrpSpPr>
          <p:nvPr/>
        </p:nvGrpSpPr>
        <p:grpSpPr bwMode="auto">
          <a:xfrm>
            <a:off x="1143000" y="1981200"/>
            <a:ext cx="7086600" cy="2362200"/>
            <a:chOff x="720" y="1248"/>
            <a:chExt cx="4464" cy="1488"/>
          </a:xfrm>
        </p:grpSpPr>
        <p:sp>
          <p:nvSpPr>
            <p:cNvPr id="126982" name="Rectangle 10"/>
            <p:cNvSpPr>
              <a:spLocks noChangeArrowheads="1"/>
            </p:cNvSpPr>
            <p:nvPr/>
          </p:nvSpPr>
          <p:spPr bwMode="auto">
            <a:xfrm>
              <a:off x="720" y="2314"/>
              <a:ext cx="905" cy="326"/>
            </a:xfrm>
            <a:prstGeom prst="rect">
              <a:avLst/>
            </a:prstGeom>
            <a:noFill/>
            <a:ln w="9525">
              <a:noFill/>
              <a:miter lim="800000"/>
              <a:headEnd/>
              <a:tailEnd/>
            </a:ln>
          </p:spPr>
          <p:txBody>
            <a:bodyPr wrap="none">
              <a:prstTxWarp prst="textNoShape">
                <a:avLst/>
              </a:prstTxWarp>
              <a:spAutoFit/>
            </a:bodyPr>
            <a:lstStyle/>
            <a:p>
              <a:r>
                <a:rPr lang="en-US"/>
                <a:t>Internet</a:t>
              </a:r>
            </a:p>
          </p:txBody>
        </p:sp>
        <p:sp>
          <p:nvSpPr>
            <p:cNvPr id="126983" name="Rectangle 11"/>
            <p:cNvSpPr>
              <a:spLocks noChangeArrowheads="1"/>
            </p:cNvSpPr>
            <p:nvPr/>
          </p:nvSpPr>
          <p:spPr bwMode="auto">
            <a:xfrm>
              <a:off x="4272" y="2196"/>
              <a:ext cx="861" cy="540"/>
            </a:xfrm>
            <a:prstGeom prst="rect">
              <a:avLst/>
            </a:prstGeom>
            <a:noFill/>
            <a:ln w="9525">
              <a:noFill/>
              <a:miter lim="800000"/>
              <a:headEnd/>
              <a:tailEnd/>
            </a:ln>
          </p:spPr>
          <p:txBody>
            <a:bodyPr wrap="none">
              <a:prstTxWarp prst="textNoShape">
                <a:avLst/>
              </a:prstTxWarp>
              <a:spAutoFit/>
            </a:bodyPr>
            <a:lstStyle/>
            <a:p>
              <a:pPr>
                <a:lnSpc>
                  <a:spcPct val="90000"/>
                </a:lnSpc>
              </a:pPr>
              <a:r>
                <a:rPr lang="en-US"/>
                <a:t>Internal</a:t>
              </a:r>
            </a:p>
            <a:p>
              <a:pPr>
                <a:lnSpc>
                  <a:spcPct val="90000"/>
                </a:lnSpc>
              </a:pPr>
              <a:r>
                <a:rPr lang="en-US"/>
                <a:t>network</a:t>
              </a:r>
            </a:p>
          </p:txBody>
        </p:sp>
        <p:sp>
          <p:nvSpPr>
            <p:cNvPr id="126984" name="Rectangle 12"/>
            <p:cNvSpPr>
              <a:spLocks noChangeArrowheads="1"/>
            </p:cNvSpPr>
            <p:nvPr/>
          </p:nvSpPr>
          <p:spPr bwMode="auto">
            <a:xfrm>
              <a:off x="2546" y="2352"/>
              <a:ext cx="819" cy="326"/>
            </a:xfrm>
            <a:prstGeom prst="rect">
              <a:avLst/>
            </a:prstGeom>
            <a:noFill/>
            <a:ln w="9525">
              <a:noFill/>
              <a:miter lim="800000"/>
              <a:headEnd/>
              <a:tailEnd/>
            </a:ln>
          </p:spPr>
          <p:txBody>
            <a:bodyPr wrap="none">
              <a:prstTxWarp prst="textNoShape">
                <a:avLst/>
              </a:prstTxWarp>
              <a:spAutoFit/>
            </a:bodyPr>
            <a:lstStyle/>
            <a:p>
              <a:r>
                <a:rPr lang="en-US"/>
                <a:t>Firewall</a:t>
              </a:r>
            </a:p>
          </p:txBody>
        </p:sp>
        <p:sp>
          <p:nvSpPr>
            <p:cNvPr id="126985" name="Line 13"/>
            <p:cNvSpPr>
              <a:spLocks noChangeShapeType="1"/>
            </p:cNvSpPr>
            <p:nvPr/>
          </p:nvSpPr>
          <p:spPr bwMode="auto">
            <a:xfrm>
              <a:off x="1824" y="1776"/>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26986" name="Line 14"/>
            <p:cNvSpPr>
              <a:spLocks noChangeShapeType="1"/>
            </p:cNvSpPr>
            <p:nvPr/>
          </p:nvSpPr>
          <p:spPr bwMode="auto">
            <a:xfrm>
              <a:off x="3504" y="1776"/>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26987" name="Line 15"/>
            <p:cNvSpPr>
              <a:spLocks noChangeShapeType="1"/>
            </p:cNvSpPr>
            <p:nvPr/>
          </p:nvSpPr>
          <p:spPr bwMode="auto">
            <a:xfrm flipH="1">
              <a:off x="3456" y="1968"/>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26988" name="Line 16"/>
            <p:cNvSpPr>
              <a:spLocks noChangeShapeType="1"/>
            </p:cNvSpPr>
            <p:nvPr/>
          </p:nvSpPr>
          <p:spPr bwMode="auto">
            <a:xfrm flipH="1">
              <a:off x="1776" y="1968"/>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pic>
          <p:nvPicPr>
            <p:cNvPr id="126989" name="Picture 17" descr="Firewall 12.tiff                                               00118CF0Macintosh HD                   BC93A1CC:"/>
            <p:cNvPicPr>
              <a:picLocks noChangeAspect="1" noChangeArrowheads="1"/>
            </p:cNvPicPr>
            <p:nvPr/>
          </p:nvPicPr>
          <p:blipFill>
            <a:blip r:embed="rId2"/>
            <a:srcRect/>
            <a:stretch>
              <a:fillRect/>
            </a:stretch>
          </p:blipFill>
          <p:spPr bwMode="auto">
            <a:xfrm>
              <a:off x="2496" y="1248"/>
              <a:ext cx="965" cy="1088"/>
            </a:xfrm>
            <a:prstGeom prst="rect">
              <a:avLst/>
            </a:prstGeom>
            <a:noFill/>
            <a:ln w="9525">
              <a:noFill/>
              <a:miter lim="800000"/>
              <a:headEnd/>
              <a:tailEnd/>
            </a:ln>
          </p:spPr>
        </p:pic>
        <p:pic>
          <p:nvPicPr>
            <p:cNvPr id="126990" name="Picture 19" descr="Weather 176.tiff                                               00118CF0Macintosh HD                   BC93A1CC:"/>
            <p:cNvPicPr>
              <a:picLocks noChangeAspect="1" noChangeArrowheads="1"/>
            </p:cNvPicPr>
            <p:nvPr/>
          </p:nvPicPr>
          <p:blipFill>
            <a:blip r:embed="rId3"/>
            <a:srcRect/>
            <a:stretch>
              <a:fillRect/>
            </a:stretch>
          </p:blipFill>
          <p:spPr bwMode="auto">
            <a:xfrm>
              <a:off x="720" y="1488"/>
              <a:ext cx="912" cy="750"/>
            </a:xfrm>
            <a:prstGeom prst="rect">
              <a:avLst/>
            </a:prstGeom>
            <a:noFill/>
            <a:ln w="9525">
              <a:noFill/>
              <a:miter lim="800000"/>
              <a:headEnd/>
              <a:tailEnd/>
            </a:ln>
          </p:spPr>
        </p:pic>
        <p:pic>
          <p:nvPicPr>
            <p:cNvPr id="126991" name="Picture 20" descr="Weather 193.tiff                                               00118CF0Macintosh HD                   BC93A1CC:"/>
            <p:cNvPicPr>
              <a:picLocks noChangeAspect="1" noChangeArrowheads="1"/>
            </p:cNvPicPr>
            <p:nvPr/>
          </p:nvPicPr>
          <p:blipFill>
            <a:blip r:embed="rId4"/>
            <a:srcRect/>
            <a:stretch>
              <a:fillRect/>
            </a:stretch>
          </p:blipFill>
          <p:spPr bwMode="auto">
            <a:xfrm>
              <a:off x="4176" y="1473"/>
              <a:ext cx="1008" cy="687"/>
            </a:xfrm>
            <a:prstGeom prst="rect">
              <a:avLst/>
            </a:prstGeom>
            <a:noFill/>
            <a:ln w="9525">
              <a:noFill/>
              <a:miter lim="800000"/>
              <a:headEnd/>
              <a:tailEnd/>
            </a:ln>
          </p:spPr>
        </p:pic>
      </p:gr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800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E4CC9001-F3D7-A545-AE25-0DF3B1DAA595}" type="slidenum">
              <a:rPr lang="en-US" smtClean="0">
                <a:latin typeface="Times New Roman" charset="0"/>
              </a:rPr>
              <a:pPr/>
              <a:t>123</a:t>
            </a:fld>
            <a:endParaRPr lang="en-US" smtClean="0">
              <a:latin typeface="Times New Roman" charset="0"/>
            </a:endParaRPr>
          </a:p>
        </p:txBody>
      </p:sp>
      <p:sp>
        <p:nvSpPr>
          <p:cNvPr id="128003" name="Rectangle 2"/>
          <p:cNvSpPr>
            <a:spLocks noGrp="1" noChangeArrowheads="1"/>
          </p:cNvSpPr>
          <p:nvPr>
            <p:ph type="title"/>
          </p:nvPr>
        </p:nvSpPr>
        <p:spPr>
          <a:xfrm>
            <a:off x="685800" y="381000"/>
            <a:ext cx="7772400" cy="1143000"/>
          </a:xfrm>
        </p:spPr>
        <p:txBody>
          <a:bodyPr/>
          <a:lstStyle/>
          <a:p>
            <a:pPr eaLnBrk="1" hangingPunct="1"/>
            <a:r>
              <a:rPr lang="en-US" dirty="0"/>
              <a:t>Firewall as Secretary</a:t>
            </a:r>
          </a:p>
        </p:txBody>
      </p:sp>
      <p:sp>
        <p:nvSpPr>
          <p:cNvPr id="128004" name="Rectangle 3"/>
          <p:cNvSpPr>
            <a:spLocks noGrp="1" noChangeArrowheads="1"/>
          </p:cNvSpPr>
          <p:nvPr>
            <p:ph type="body" idx="1"/>
          </p:nvPr>
        </p:nvSpPr>
        <p:spPr>
          <a:xfrm>
            <a:off x="685800" y="1600200"/>
            <a:ext cx="7772400" cy="4495800"/>
          </a:xfrm>
        </p:spPr>
        <p:txBody>
          <a:bodyPr/>
          <a:lstStyle/>
          <a:p>
            <a:pPr eaLnBrk="1" hangingPunct="1">
              <a:lnSpc>
                <a:spcPct val="90000"/>
              </a:lnSpc>
              <a:spcAft>
                <a:spcPts val="600"/>
              </a:spcAft>
            </a:pPr>
            <a:r>
              <a:rPr lang="en-US" sz="2800" dirty="0"/>
              <a:t>A firewall is like a </a:t>
            </a:r>
            <a:r>
              <a:rPr lang="en-US" sz="2800" b="1" dirty="0">
                <a:solidFill>
                  <a:schemeClr val="accent2"/>
                </a:solidFill>
              </a:rPr>
              <a:t>secretary</a:t>
            </a:r>
            <a:endParaRPr lang="en-US" sz="2800" dirty="0"/>
          </a:p>
          <a:p>
            <a:pPr eaLnBrk="1" hangingPunct="1">
              <a:lnSpc>
                <a:spcPct val="90000"/>
              </a:lnSpc>
              <a:spcAft>
                <a:spcPts val="600"/>
              </a:spcAft>
            </a:pPr>
            <a:r>
              <a:rPr lang="en-US" sz="2800" dirty="0"/>
              <a:t>To meet with an executive</a:t>
            </a:r>
          </a:p>
          <a:p>
            <a:pPr lvl="1" eaLnBrk="1" hangingPunct="1">
              <a:lnSpc>
                <a:spcPct val="90000"/>
              </a:lnSpc>
              <a:spcAft>
                <a:spcPts val="600"/>
              </a:spcAft>
            </a:pPr>
            <a:r>
              <a:rPr lang="en-US" sz="2400" dirty="0"/>
              <a:t>First contact the secretary</a:t>
            </a:r>
          </a:p>
          <a:p>
            <a:pPr lvl="1" eaLnBrk="1" hangingPunct="1">
              <a:lnSpc>
                <a:spcPct val="90000"/>
              </a:lnSpc>
              <a:spcAft>
                <a:spcPts val="600"/>
              </a:spcAft>
            </a:pPr>
            <a:r>
              <a:rPr lang="en-US" sz="2400" dirty="0"/>
              <a:t>Secretary decides if meeting is important</a:t>
            </a:r>
          </a:p>
          <a:p>
            <a:pPr lvl="1" eaLnBrk="1" hangingPunct="1">
              <a:lnSpc>
                <a:spcPct val="90000"/>
              </a:lnSpc>
              <a:spcAft>
                <a:spcPts val="600"/>
              </a:spcAft>
            </a:pPr>
            <a:r>
              <a:rPr lang="en-US" sz="2400" dirty="0"/>
              <a:t>So, secretary filters out many requests</a:t>
            </a:r>
          </a:p>
          <a:p>
            <a:pPr eaLnBrk="1" hangingPunct="1">
              <a:lnSpc>
                <a:spcPct val="90000"/>
              </a:lnSpc>
              <a:spcAft>
                <a:spcPts val="600"/>
              </a:spcAft>
            </a:pPr>
            <a:r>
              <a:rPr lang="en-US" sz="2800" dirty="0"/>
              <a:t>You want to meet chair of CS department?</a:t>
            </a:r>
          </a:p>
          <a:p>
            <a:pPr lvl="1" eaLnBrk="1" hangingPunct="1">
              <a:lnSpc>
                <a:spcPct val="90000"/>
              </a:lnSpc>
              <a:spcAft>
                <a:spcPts val="600"/>
              </a:spcAft>
            </a:pPr>
            <a:r>
              <a:rPr lang="en-US" sz="2400" dirty="0"/>
              <a:t>Secretary does some filtering</a:t>
            </a:r>
          </a:p>
          <a:p>
            <a:pPr eaLnBrk="1" hangingPunct="1">
              <a:lnSpc>
                <a:spcPct val="90000"/>
              </a:lnSpc>
              <a:spcAft>
                <a:spcPts val="600"/>
              </a:spcAft>
            </a:pPr>
            <a:r>
              <a:rPr lang="en-US" sz="2800" dirty="0"/>
              <a:t>You want to meet the POTUS?</a:t>
            </a:r>
          </a:p>
          <a:p>
            <a:pPr lvl="1" eaLnBrk="1" hangingPunct="1">
              <a:lnSpc>
                <a:spcPct val="90000"/>
              </a:lnSpc>
              <a:spcAft>
                <a:spcPts val="600"/>
              </a:spcAft>
            </a:pPr>
            <a:r>
              <a:rPr lang="en-US" sz="2400" dirty="0"/>
              <a:t>Secretary does lots of filtering</a:t>
            </a: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902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73A9E82E-0B94-504A-BD21-3AF18F45EFAA}" type="slidenum">
              <a:rPr lang="en-US" smtClean="0">
                <a:latin typeface="Times New Roman" charset="0"/>
              </a:rPr>
              <a:pPr/>
              <a:t>124</a:t>
            </a:fld>
            <a:endParaRPr lang="en-US" smtClean="0">
              <a:latin typeface="Times New Roman" charset="0"/>
            </a:endParaRPr>
          </a:p>
        </p:txBody>
      </p:sp>
      <p:sp>
        <p:nvSpPr>
          <p:cNvPr id="129027" name="Rectangle 2"/>
          <p:cNvSpPr>
            <a:spLocks noGrp="1" noChangeArrowheads="1"/>
          </p:cNvSpPr>
          <p:nvPr>
            <p:ph type="title"/>
          </p:nvPr>
        </p:nvSpPr>
        <p:spPr/>
        <p:txBody>
          <a:bodyPr/>
          <a:lstStyle/>
          <a:p>
            <a:pPr eaLnBrk="1" hangingPunct="1"/>
            <a:r>
              <a:rPr lang="en-US"/>
              <a:t>Firewall Terminology</a:t>
            </a:r>
          </a:p>
        </p:txBody>
      </p:sp>
      <p:sp>
        <p:nvSpPr>
          <p:cNvPr id="129028" name="Rectangle 3"/>
          <p:cNvSpPr>
            <a:spLocks noGrp="1" noChangeArrowheads="1"/>
          </p:cNvSpPr>
          <p:nvPr>
            <p:ph type="body" idx="1"/>
          </p:nvPr>
        </p:nvSpPr>
        <p:spPr>
          <a:xfrm>
            <a:off x="685800" y="1828800"/>
            <a:ext cx="8001000" cy="4114800"/>
          </a:xfrm>
        </p:spPr>
        <p:txBody>
          <a:bodyPr/>
          <a:lstStyle/>
          <a:p>
            <a:pPr eaLnBrk="1" hangingPunct="1">
              <a:lnSpc>
                <a:spcPct val="90000"/>
              </a:lnSpc>
              <a:spcAft>
                <a:spcPts val="600"/>
              </a:spcAft>
            </a:pPr>
            <a:r>
              <a:rPr lang="en-US" dirty="0"/>
              <a:t>No standard firewall terminology </a:t>
            </a:r>
          </a:p>
          <a:p>
            <a:pPr eaLnBrk="1" hangingPunct="1">
              <a:lnSpc>
                <a:spcPct val="90000"/>
              </a:lnSpc>
              <a:spcAft>
                <a:spcPts val="600"/>
              </a:spcAft>
            </a:pPr>
            <a:r>
              <a:rPr lang="en-US" dirty="0"/>
              <a:t>Types of firewalls</a:t>
            </a:r>
          </a:p>
          <a:p>
            <a:pPr lvl="1" eaLnBrk="1" hangingPunct="1">
              <a:lnSpc>
                <a:spcPct val="90000"/>
              </a:lnSpc>
              <a:spcAft>
                <a:spcPts val="600"/>
              </a:spcAft>
            </a:pPr>
            <a:r>
              <a:rPr lang="en-US" b="1" dirty="0">
                <a:solidFill>
                  <a:schemeClr val="accent2"/>
                </a:solidFill>
              </a:rPr>
              <a:t>Packet filter</a:t>
            </a:r>
            <a:r>
              <a:rPr lang="en-US" dirty="0"/>
              <a:t> </a:t>
            </a:r>
            <a:r>
              <a:rPr lang="en-US" dirty="0" err="1">
                <a:sym typeface="Symbol" charset="2"/>
              </a:rPr>
              <a:t></a:t>
            </a:r>
            <a:r>
              <a:rPr lang="en-US" dirty="0"/>
              <a:t> works at network layer</a:t>
            </a:r>
          </a:p>
          <a:p>
            <a:pPr lvl="1" eaLnBrk="1" hangingPunct="1">
              <a:lnSpc>
                <a:spcPct val="90000"/>
              </a:lnSpc>
              <a:spcAft>
                <a:spcPts val="600"/>
              </a:spcAft>
            </a:pPr>
            <a:r>
              <a:rPr lang="en-US" b="1" dirty="0" err="1">
                <a:solidFill>
                  <a:schemeClr val="accent2"/>
                </a:solidFill>
              </a:rPr>
              <a:t>Stateful</a:t>
            </a:r>
            <a:r>
              <a:rPr lang="en-US" b="1" dirty="0">
                <a:solidFill>
                  <a:schemeClr val="accent2"/>
                </a:solidFill>
              </a:rPr>
              <a:t> packet filter</a:t>
            </a:r>
            <a:r>
              <a:rPr lang="en-US" dirty="0"/>
              <a:t> </a:t>
            </a:r>
            <a:r>
              <a:rPr lang="en-US" dirty="0" err="1">
                <a:sym typeface="Symbol" charset="2"/>
              </a:rPr>
              <a:t></a:t>
            </a:r>
            <a:r>
              <a:rPr lang="en-US" dirty="0"/>
              <a:t> transport layer</a:t>
            </a:r>
          </a:p>
          <a:p>
            <a:pPr lvl="1" eaLnBrk="1" hangingPunct="1">
              <a:lnSpc>
                <a:spcPct val="90000"/>
              </a:lnSpc>
              <a:spcAft>
                <a:spcPts val="600"/>
              </a:spcAft>
            </a:pPr>
            <a:r>
              <a:rPr lang="en-US" b="1" dirty="0">
                <a:solidFill>
                  <a:schemeClr val="accent2"/>
                </a:solidFill>
              </a:rPr>
              <a:t>Application proxy</a:t>
            </a:r>
            <a:r>
              <a:rPr lang="en-US" dirty="0"/>
              <a:t> </a:t>
            </a:r>
            <a:r>
              <a:rPr lang="en-US" dirty="0" err="1">
                <a:sym typeface="Symbol" charset="2"/>
              </a:rPr>
              <a:t></a:t>
            </a:r>
            <a:r>
              <a:rPr lang="en-US" dirty="0"/>
              <a:t> application layer</a:t>
            </a:r>
            <a:endParaRPr lang="en-US" dirty="0" smtClean="0"/>
          </a:p>
          <a:p>
            <a:pPr eaLnBrk="1" hangingPunct="1">
              <a:lnSpc>
                <a:spcPct val="90000"/>
              </a:lnSpc>
              <a:spcAft>
                <a:spcPts val="600"/>
              </a:spcAft>
            </a:pPr>
            <a:r>
              <a:rPr lang="en-US" dirty="0" smtClean="0"/>
              <a:t>Other terms often used</a:t>
            </a:r>
          </a:p>
          <a:p>
            <a:pPr lvl="1" eaLnBrk="1" hangingPunct="1">
              <a:lnSpc>
                <a:spcPct val="90000"/>
              </a:lnSpc>
              <a:spcAft>
                <a:spcPts val="600"/>
              </a:spcAft>
            </a:pPr>
            <a:r>
              <a:rPr lang="en-US" dirty="0" smtClean="0"/>
              <a:t>E.g., “deep packet inspection”</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3005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986E8869-0F75-0C4B-B8F8-58EF8109B933}" type="slidenum">
              <a:rPr lang="en-US" smtClean="0">
                <a:latin typeface="Times New Roman" charset="0"/>
              </a:rPr>
              <a:pPr/>
              <a:t>125</a:t>
            </a:fld>
            <a:endParaRPr lang="en-US" smtClean="0">
              <a:latin typeface="Times New Roman" charset="0"/>
            </a:endParaRPr>
          </a:p>
        </p:txBody>
      </p:sp>
      <p:sp>
        <p:nvSpPr>
          <p:cNvPr id="130051" name="Rectangle 2"/>
          <p:cNvSpPr>
            <a:spLocks noGrp="1" noChangeArrowheads="1"/>
          </p:cNvSpPr>
          <p:nvPr>
            <p:ph type="title"/>
          </p:nvPr>
        </p:nvSpPr>
        <p:spPr/>
        <p:txBody>
          <a:bodyPr/>
          <a:lstStyle/>
          <a:p>
            <a:pPr eaLnBrk="1" hangingPunct="1"/>
            <a:r>
              <a:rPr lang="en-US"/>
              <a:t>Packet Filter</a:t>
            </a:r>
          </a:p>
        </p:txBody>
      </p:sp>
      <p:sp>
        <p:nvSpPr>
          <p:cNvPr id="217091" name="Rectangle 3"/>
          <p:cNvSpPr>
            <a:spLocks noGrp="1" noChangeArrowheads="1"/>
          </p:cNvSpPr>
          <p:nvPr>
            <p:ph type="body" idx="1"/>
          </p:nvPr>
        </p:nvSpPr>
        <p:spPr>
          <a:xfrm>
            <a:off x="685800" y="1828800"/>
            <a:ext cx="6096000" cy="4114800"/>
          </a:xfrm>
        </p:spPr>
        <p:txBody>
          <a:bodyPr/>
          <a:lstStyle/>
          <a:p>
            <a:pPr eaLnBrk="1" hangingPunct="1">
              <a:lnSpc>
                <a:spcPct val="90000"/>
              </a:lnSpc>
              <a:spcAft>
                <a:spcPts val="0"/>
              </a:spcAft>
            </a:pPr>
            <a:r>
              <a:rPr lang="en-US" dirty="0"/>
              <a:t>Operates at network layer</a:t>
            </a:r>
          </a:p>
          <a:p>
            <a:pPr eaLnBrk="1" hangingPunct="1">
              <a:lnSpc>
                <a:spcPct val="90000"/>
              </a:lnSpc>
              <a:spcAft>
                <a:spcPts val="0"/>
              </a:spcAft>
            </a:pPr>
            <a:r>
              <a:rPr lang="en-US" dirty="0"/>
              <a:t>Can filters based on…</a:t>
            </a:r>
          </a:p>
          <a:p>
            <a:pPr lvl="1" eaLnBrk="1" hangingPunct="1">
              <a:lnSpc>
                <a:spcPct val="90000"/>
              </a:lnSpc>
              <a:spcAft>
                <a:spcPts val="0"/>
              </a:spcAft>
            </a:pPr>
            <a:r>
              <a:rPr lang="en-US" dirty="0"/>
              <a:t>Source IP address</a:t>
            </a:r>
          </a:p>
          <a:p>
            <a:pPr lvl="1" eaLnBrk="1" hangingPunct="1">
              <a:lnSpc>
                <a:spcPct val="90000"/>
              </a:lnSpc>
              <a:spcAft>
                <a:spcPts val="0"/>
              </a:spcAft>
            </a:pPr>
            <a:r>
              <a:rPr lang="en-US" dirty="0"/>
              <a:t>Destination IP address</a:t>
            </a:r>
          </a:p>
          <a:p>
            <a:pPr lvl="1" eaLnBrk="1" hangingPunct="1">
              <a:lnSpc>
                <a:spcPct val="90000"/>
              </a:lnSpc>
              <a:spcAft>
                <a:spcPts val="0"/>
              </a:spcAft>
            </a:pPr>
            <a:r>
              <a:rPr lang="en-US" dirty="0"/>
              <a:t>Source Port</a:t>
            </a:r>
          </a:p>
          <a:p>
            <a:pPr lvl="1" eaLnBrk="1" hangingPunct="1">
              <a:lnSpc>
                <a:spcPct val="90000"/>
              </a:lnSpc>
              <a:spcAft>
                <a:spcPts val="0"/>
              </a:spcAft>
            </a:pPr>
            <a:r>
              <a:rPr lang="en-US" dirty="0"/>
              <a:t>Destination Port</a:t>
            </a:r>
          </a:p>
          <a:p>
            <a:pPr lvl="1" eaLnBrk="1" hangingPunct="1">
              <a:lnSpc>
                <a:spcPct val="90000"/>
              </a:lnSpc>
              <a:spcAft>
                <a:spcPts val="0"/>
              </a:spcAft>
            </a:pPr>
            <a:r>
              <a:rPr lang="en-US" dirty="0"/>
              <a:t>Flag bits (</a:t>
            </a:r>
            <a:r>
              <a:rPr lang="en-US" dirty="0">
                <a:latin typeface="Times-Roman" charset="0"/>
              </a:rPr>
              <a:t>SYN</a:t>
            </a:r>
            <a:r>
              <a:rPr lang="en-US" dirty="0"/>
              <a:t>, </a:t>
            </a:r>
            <a:r>
              <a:rPr lang="en-US" dirty="0">
                <a:latin typeface="Times-Roman" charset="0"/>
              </a:rPr>
              <a:t>ACK</a:t>
            </a:r>
            <a:r>
              <a:rPr lang="en-US" dirty="0"/>
              <a:t>, etc.)</a:t>
            </a:r>
          </a:p>
          <a:p>
            <a:pPr lvl="1" eaLnBrk="1" hangingPunct="1">
              <a:lnSpc>
                <a:spcPct val="90000"/>
              </a:lnSpc>
              <a:spcAft>
                <a:spcPts val="0"/>
              </a:spcAft>
            </a:pPr>
            <a:r>
              <a:rPr lang="en-US" dirty="0"/>
              <a:t>Egress or ingress</a:t>
            </a:r>
          </a:p>
        </p:txBody>
      </p:sp>
      <p:sp>
        <p:nvSpPr>
          <p:cNvPr id="130053" name="Rectangle 4"/>
          <p:cNvSpPr>
            <a:spLocks noChangeArrowheads="1"/>
          </p:cNvSpPr>
          <p:nvPr/>
        </p:nvSpPr>
        <p:spPr bwMode="auto">
          <a:xfrm>
            <a:off x="6546850" y="1917700"/>
            <a:ext cx="1892300" cy="3530600"/>
          </a:xfrm>
          <a:prstGeom prst="rect">
            <a:avLst/>
          </a:prstGeom>
          <a:solidFill>
            <a:schemeClr val="accent2"/>
          </a:solidFill>
          <a:ln w="38100">
            <a:solidFill>
              <a:schemeClr val="accent2"/>
            </a:solidFill>
            <a:miter lim="800000"/>
            <a:headEnd/>
            <a:tailEnd/>
          </a:ln>
        </p:spPr>
        <p:txBody>
          <a:bodyPr wrap="none" anchor="ctr">
            <a:prstTxWarp prst="textNoShape">
              <a:avLst/>
            </a:prstTxWarp>
          </a:bodyPr>
          <a:lstStyle/>
          <a:p>
            <a:endParaRPr lang="en-US"/>
          </a:p>
        </p:txBody>
      </p:sp>
      <p:grpSp>
        <p:nvGrpSpPr>
          <p:cNvPr id="130054" name="Group 5"/>
          <p:cNvGrpSpPr>
            <a:grpSpLocks/>
          </p:cNvGrpSpPr>
          <p:nvPr/>
        </p:nvGrpSpPr>
        <p:grpSpPr bwMode="auto">
          <a:xfrm>
            <a:off x="6477000" y="2032000"/>
            <a:ext cx="1898650" cy="3530600"/>
            <a:chOff x="3076" y="888"/>
            <a:chExt cx="1196" cy="2224"/>
          </a:xfrm>
        </p:grpSpPr>
        <p:sp>
          <p:nvSpPr>
            <p:cNvPr id="130055"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prstTxWarp prst="textNoShape">
                <a:avLst/>
              </a:prstTxWarp>
            </a:bodyPr>
            <a:lstStyle/>
            <a:p>
              <a:endParaRPr lang="en-US"/>
            </a:p>
          </p:txBody>
        </p:sp>
        <p:sp>
          <p:nvSpPr>
            <p:cNvPr id="130056" name="Text Box 7"/>
            <p:cNvSpPr txBox="1">
              <a:spLocks noChangeArrowheads="1"/>
            </p:cNvSpPr>
            <p:nvPr/>
          </p:nvSpPr>
          <p:spPr bwMode="auto">
            <a:xfrm>
              <a:off x="3169" y="949"/>
              <a:ext cx="1034" cy="2128"/>
            </a:xfrm>
            <a:prstGeom prst="rect">
              <a:avLst/>
            </a:prstGeom>
            <a:noFill/>
            <a:ln w="9525">
              <a:noFill/>
              <a:miter lim="800000"/>
              <a:headEnd/>
              <a:tailEnd/>
            </a:ln>
          </p:spPr>
          <p:txBody>
            <a:bodyPr wrap="none">
              <a:prstTxWarp prst="textNoShape">
                <a:avLst/>
              </a:prstTxWarp>
              <a:spAutoFit/>
            </a:bodyPr>
            <a:lstStyle/>
            <a:p>
              <a:pPr algn="ctr" eaLnBrk="0" hangingPunct="0"/>
              <a:r>
                <a:rPr lang="en-US">
                  <a:solidFill>
                    <a:schemeClr val="folHlink"/>
                  </a:solidFill>
                  <a:latin typeface="Arial" charset="0"/>
                </a:rPr>
                <a:t>application</a:t>
              </a:r>
              <a:endParaRPr lang="en-US">
                <a:latin typeface="Arial" charset="0"/>
              </a:endParaRPr>
            </a:p>
            <a:p>
              <a:pPr algn="ctr" eaLnBrk="0" hangingPunct="0"/>
              <a:endParaRPr lang="en-US">
                <a:latin typeface="Arial" charset="0"/>
              </a:endParaRPr>
            </a:p>
            <a:p>
              <a:pPr algn="ctr" eaLnBrk="0" hangingPunct="0"/>
              <a:r>
                <a:rPr lang="en-US">
                  <a:solidFill>
                    <a:schemeClr val="folHlink"/>
                  </a:solidFill>
                  <a:latin typeface="Arial" charset="0"/>
                </a:rPr>
                <a:t>transport</a:t>
              </a:r>
              <a:endParaRPr lang="en-US">
                <a:latin typeface="Arial" charset="0"/>
              </a:endParaRPr>
            </a:p>
            <a:p>
              <a:pPr algn="ctr" eaLnBrk="0" hangingPunct="0"/>
              <a:endParaRPr lang="en-US">
                <a:latin typeface="Arial" charset="0"/>
              </a:endParaRPr>
            </a:p>
            <a:p>
              <a:pPr algn="ctr" eaLnBrk="0" hangingPunct="0"/>
              <a:r>
                <a:rPr lang="en-US" b="1">
                  <a:solidFill>
                    <a:srgbClr val="FF0000"/>
                  </a:solidFill>
                  <a:latin typeface="Arial" charset="0"/>
                </a:rPr>
                <a:t>network</a:t>
              </a:r>
            </a:p>
            <a:p>
              <a:pPr algn="ctr" eaLnBrk="0" hangingPunct="0"/>
              <a:endParaRPr lang="en-US">
                <a:latin typeface="Arial" charset="0"/>
              </a:endParaRPr>
            </a:p>
            <a:p>
              <a:pPr algn="ctr" eaLnBrk="0" hangingPunct="0"/>
              <a:r>
                <a:rPr lang="en-US">
                  <a:latin typeface="Arial" charset="0"/>
                </a:rPr>
                <a:t>link</a:t>
              </a:r>
            </a:p>
            <a:p>
              <a:pPr algn="ctr" eaLnBrk="0" hangingPunct="0"/>
              <a:endParaRPr lang="en-US">
                <a:latin typeface="Arial" charset="0"/>
              </a:endParaRPr>
            </a:p>
            <a:p>
              <a:pPr algn="ctr" eaLnBrk="0" hangingPunct="0"/>
              <a:r>
                <a:rPr lang="en-US">
                  <a:latin typeface="Arial" charset="0"/>
                </a:rPr>
                <a:t>physical</a:t>
              </a:r>
            </a:p>
          </p:txBody>
        </p:sp>
        <p:sp>
          <p:nvSpPr>
            <p:cNvPr id="130057" name="Line 8"/>
            <p:cNvSpPr>
              <a:spLocks noChangeShapeType="1"/>
            </p:cNvSpPr>
            <p:nvPr/>
          </p:nvSpPr>
          <p:spPr bwMode="auto">
            <a:xfrm>
              <a:off x="3076" y="132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0058" name="Line 9"/>
            <p:cNvSpPr>
              <a:spLocks noChangeShapeType="1"/>
            </p:cNvSpPr>
            <p:nvPr/>
          </p:nvSpPr>
          <p:spPr bwMode="auto">
            <a:xfrm>
              <a:off x="3076" y="1768"/>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0059" name="Line 10"/>
            <p:cNvSpPr>
              <a:spLocks noChangeShapeType="1"/>
            </p:cNvSpPr>
            <p:nvPr/>
          </p:nvSpPr>
          <p:spPr bwMode="auto">
            <a:xfrm>
              <a:off x="3076" y="2216"/>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0060" name="Line 11"/>
            <p:cNvSpPr>
              <a:spLocks noChangeShapeType="1"/>
            </p:cNvSpPr>
            <p:nvPr/>
          </p:nvSpPr>
          <p:spPr bwMode="auto">
            <a:xfrm>
              <a:off x="3076" y="266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blinds(horizontal)">
                                      <p:cBhvr>
                                        <p:cTn id="7" dur="500"/>
                                        <p:tgtEl>
                                          <p:spTgt spid="21709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7091">
                                            <p:txEl>
                                              <p:pRg st="1" end="1"/>
                                            </p:txEl>
                                          </p:spTgt>
                                        </p:tgtEl>
                                        <p:attrNameLst>
                                          <p:attrName>style.visibility</p:attrName>
                                        </p:attrNameLst>
                                      </p:cBhvr>
                                      <p:to>
                                        <p:strVal val="visible"/>
                                      </p:to>
                                    </p:set>
                                    <p:animEffect transition="in" filter="blinds(horizontal)">
                                      <p:cBhvr>
                                        <p:cTn id="12" dur="500"/>
                                        <p:tgtEl>
                                          <p:spTgt spid="21709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Whoosh"/>
                                        </p:tgtEl>
                                      </p:cMediaNode>
                                    </p:audio>
                                  </p:subTnLst>
                                </p:cTn>
                              </p:par>
                              <p:par>
                                <p:cTn id="13" presetID="3" presetClass="entr" presetSubtype="10" fill="hold" grpId="0" nodeType="withEffect">
                                  <p:stCondLst>
                                    <p:cond delay="0"/>
                                  </p:stCondLst>
                                  <p:childTnLst>
                                    <p:set>
                                      <p:cBhvr>
                                        <p:cTn id="14" dur="1" fill="hold">
                                          <p:stCondLst>
                                            <p:cond delay="0"/>
                                          </p:stCondLst>
                                        </p:cTn>
                                        <p:tgtEl>
                                          <p:spTgt spid="217091">
                                            <p:txEl>
                                              <p:pRg st="2" end="2"/>
                                            </p:txEl>
                                          </p:spTgt>
                                        </p:tgtEl>
                                        <p:attrNameLst>
                                          <p:attrName>style.visibility</p:attrName>
                                        </p:attrNameLst>
                                      </p:cBhvr>
                                      <p:to>
                                        <p:strVal val="visible"/>
                                      </p:to>
                                    </p:set>
                                    <p:animEffect transition="in" filter="blinds(horizontal)">
                                      <p:cBhvr>
                                        <p:cTn id="15" dur="500"/>
                                        <p:tgtEl>
                                          <p:spTgt spid="217091">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Whoosh"/>
                                        </p:tgtEl>
                                      </p:cMediaNode>
                                    </p:audio>
                                  </p:subTnLst>
                                </p:cTn>
                              </p:par>
                              <p:par>
                                <p:cTn id="16" presetID="3" presetClass="entr" presetSubtype="10" fill="hold" grpId="0" nodeType="withEffect">
                                  <p:stCondLst>
                                    <p:cond delay="0"/>
                                  </p:stCondLst>
                                  <p:childTnLst>
                                    <p:set>
                                      <p:cBhvr>
                                        <p:cTn id="17" dur="1" fill="hold">
                                          <p:stCondLst>
                                            <p:cond delay="0"/>
                                          </p:stCondLst>
                                        </p:cTn>
                                        <p:tgtEl>
                                          <p:spTgt spid="217091">
                                            <p:txEl>
                                              <p:pRg st="3" end="3"/>
                                            </p:txEl>
                                          </p:spTgt>
                                        </p:tgtEl>
                                        <p:attrNameLst>
                                          <p:attrName>style.visibility</p:attrName>
                                        </p:attrNameLst>
                                      </p:cBhvr>
                                      <p:to>
                                        <p:strVal val="visible"/>
                                      </p:to>
                                    </p:set>
                                    <p:animEffect transition="in" filter="blinds(horizontal)">
                                      <p:cBhvr>
                                        <p:cTn id="18" dur="500"/>
                                        <p:tgtEl>
                                          <p:spTgt spid="217091">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Whoosh"/>
                                        </p:tgtEl>
                                      </p:cMediaNode>
                                    </p:audio>
                                  </p:subTnLst>
                                </p:cTn>
                              </p:par>
                              <p:par>
                                <p:cTn id="19" presetID="3" presetClass="entr" presetSubtype="10" fill="hold" grpId="0" nodeType="withEffect">
                                  <p:stCondLst>
                                    <p:cond delay="0"/>
                                  </p:stCondLst>
                                  <p:childTnLst>
                                    <p:set>
                                      <p:cBhvr>
                                        <p:cTn id="20" dur="1" fill="hold">
                                          <p:stCondLst>
                                            <p:cond delay="0"/>
                                          </p:stCondLst>
                                        </p:cTn>
                                        <p:tgtEl>
                                          <p:spTgt spid="217091">
                                            <p:txEl>
                                              <p:pRg st="4" end="4"/>
                                            </p:txEl>
                                          </p:spTgt>
                                        </p:tgtEl>
                                        <p:attrNameLst>
                                          <p:attrName>style.visibility</p:attrName>
                                        </p:attrNameLst>
                                      </p:cBhvr>
                                      <p:to>
                                        <p:strVal val="visible"/>
                                      </p:to>
                                    </p:set>
                                    <p:animEffect transition="in" filter="blinds(horizontal)">
                                      <p:cBhvr>
                                        <p:cTn id="21" dur="500"/>
                                        <p:tgtEl>
                                          <p:spTgt spid="217091">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Whoosh"/>
                                        </p:tgtEl>
                                      </p:cMediaNode>
                                    </p:audio>
                                  </p:subTnLst>
                                </p:cTn>
                              </p:par>
                              <p:par>
                                <p:cTn id="22" presetID="3" presetClass="entr" presetSubtype="10" fill="hold" grpId="0" nodeType="withEffect">
                                  <p:stCondLst>
                                    <p:cond delay="0"/>
                                  </p:stCondLst>
                                  <p:childTnLst>
                                    <p:set>
                                      <p:cBhvr>
                                        <p:cTn id="23" dur="1" fill="hold">
                                          <p:stCondLst>
                                            <p:cond delay="0"/>
                                          </p:stCondLst>
                                        </p:cTn>
                                        <p:tgtEl>
                                          <p:spTgt spid="217091">
                                            <p:txEl>
                                              <p:pRg st="5" end="5"/>
                                            </p:txEl>
                                          </p:spTgt>
                                        </p:tgtEl>
                                        <p:attrNameLst>
                                          <p:attrName>style.visibility</p:attrName>
                                        </p:attrNameLst>
                                      </p:cBhvr>
                                      <p:to>
                                        <p:strVal val="visible"/>
                                      </p:to>
                                    </p:set>
                                    <p:animEffect transition="in" filter="blinds(horizontal)">
                                      <p:cBhvr>
                                        <p:cTn id="24" dur="500"/>
                                        <p:tgtEl>
                                          <p:spTgt spid="217091">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Whoosh"/>
                                        </p:tgtEl>
                                      </p:cMediaNode>
                                    </p:audio>
                                  </p:subTnLst>
                                </p:cTn>
                              </p:par>
                              <p:par>
                                <p:cTn id="25" presetID="3" presetClass="entr" presetSubtype="10" fill="hold" grpId="0" nodeType="withEffect">
                                  <p:stCondLst>
                                    <p:cond delay="0"/>
                                  </p:stCondLst>
                                  <p:childTnLst>
                                    <p:set>
                                      <p:cBhvr>
                                        <p:cTn id="26" dur="1" fill="hold">
                                          <p:stCondLst>
                                            <p:cond delay="0"/>
                                          </p:stCondLst>
                                        </p:cTn>
                                        <p:tgtEl>
                                          <p:spTgt spid="217091">
                                            <p:txEl>
                                              <p:pRg st="6" end="6"/>
                                            </p:txEl>
                                          </p:spTgt>
                                        </p:tgtEl>
                                        <p:attrNameLst>
                                          <p:attrName>style.visibility</p:attrName>
                                        </p:attrNameLst>
                                      </p:cBhvr>
                                      <p:to>
                                        <p:strVal val="visible"/>
                                      </p:to>
                                    </p:set>
                                    <p:animEffect transition="in" filter="blinds(horizontal)">
                                      <p:cBhvr>
                                        <p:cTn id="27" dur="500"/>
                                        <p:tgtEl>
                                          <p:spTgt spid="217091">
                                            <p:txEl>
                                              <p:pRg st="6" end="6"/>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Whoosh"/>
                                        </p:tgtEl>
                                      </p:cMediaNode>
                                    </p:audio>
                                  </p:subTnLst>
                                </p:cTn>
                              </p:par>
                              <p:par>
                                <p:cTn id="28" presetID="3" presetClass="entr" presetSubtype="10" fill="hold" grpId="0" nodeType="withEffect">
                                  <p:stCondLst>
                                    <p:cond delay="0"/>
                                  </p:stCondLst>
                                  <p:childTnLst>
                                    <p:set>
                                      <p:cBhvr>
                                        <p:cTn id="29" dur="1" fill="hold">
                                          <p:stCondLst>
                                            <p:cond delay="0"/>
                                          </p:stCondLst>
                                        </p:cTn>
                                        <p:tgtEl>
                                          <p:spTgt spid="217091">
                                            <p:txEl>
                                              <p:pRg st="7" end="7"/>
                                            </p:txEl>
                                          </p:spTgt>
                                        </p:tgtEl>
                                        <p:attrNameLst>
                                          <p:attrName>style.visibility</p:attrName>
                                        </p:attrNameLst>
                                      </p:cBhvr>
                                      <p:to>
                                        <p:strVal val="visible"/>
                                      </p:to>
                                    </p:set>
                                    <p:animEffect transition="in" filter="blinds(horizontal)">
                                      <p:cBhvr>
                                        <p:cTn id="30" dur="500"/>
                                        <p:tgtEl>
                                          <p:spTgt spid="217091">
                                            <p:txEl>
                                              <p:pRg st="7" end="7"/>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autoUpdateAnimBg="0"/>
    </p:bldLst>
  </p:timing>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3107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12CB1641-C8E1-1640-8731-51A641BF9960}" type="slidenum">
              <a:rPr lang="en-US" smtClean="0">
                <a:latin typeface="Times New Roman" charset="0"/>
              </a:rPr>
              <a:pPr/>
              <a:t>126</a:t>
            </a:fld>
            <a:endParaRPr lang="en-US" smtClean="0">
              <a:latin typeface="Times New Roman" charset="0"/>
            </a:endParaRPr>
          </a:p>
        </p:txBody>
      </p:sp>
      <p:sp>
        <p:nvSpPr>
          <p:cNvPr id="131075" name="Rectangle 2"/>
          <p:cNvSpPr>
            <a:spLocks noGrp="1" noChangeArrowheads="1"/>
          </p:cNvSpPr>
          <p:nvPr>
            <p:ph type="title"/>
          </p:nvPr>
        </p:nvSpPr>
        <p:spPr/>
        <p:txBody>
          <a:bodyPr/>
          <a:lstStyle/>
          <a:p>
            <a:pPr eaLnBrk="1" hangingPunct="1"/>
            <a:r>
              <a:rPr lang="en-US"/>
              <a:t>Packet Filter</a:t>
            </a:r>
          </a:p>
        </p:txBody>
      </p:sp>
      <p:sp>
        <p:nvSpPr>
          <p:cNvPr id="222211" name="Rectangle 3"/>
          <p:cNvSpPr>
            <a:spLocks noGrp="1" noChangeArrowheads="1"/>
          </p:cNvSpPr>
          <p:nvPr>
            <p:ph type="body" idx="1"/>
          </p:nvPr>
        </p:nvSpPr>
        <p:spPr>
          <a:xfrm>
            <a:off x="685800" y="1828800"/>
            <a:ext cx="6096000" cy="4114800"/>
          </a:xfrm>
        </p:spPr>
        <p:txBody>
          <a:bodyPr/>
          <a:lstStyle/>
          <a:p>
            <a:pPr eaLnBrk="1" hangingPunct="1">
              <a:lnSpc>
                <a:spcPct val="90000"/>
              </a:lnSpc>
              <a:spcAft>
                <a:spcPts val="600"/>
              </a:spcAft>
            </a:pPr>
            <a:r>
              <a:rPr lang="en-US" dirty="0"/>
              <a:t>Advantages?</a:t>
            </a:r>
          </a:p>
          <a:p>
            <a:pPr lvl="1" eaLnBrk="1" hangingPunct="1">
              <a:lnSpc>
                <a:spcPct val="90000"/>
              </a:lnSpc>
              <a:spcAft>
                <a:spcPts val="600"/>
              </a:spcAft>
            </a:pPr>
            <a:r>
              <a:rPr lang="en-US" dirty="0"/>
              <a:t>Speed</a:t>
            </a:r>
          </a:p>
          <a:p>
            <a:pPr eaLnBrk="1" hangingPunct="1">
              <a:lnSpc>
                <a:spcPct val="90000"/>
              </a:lnSpc>
              <a:spcAft>
                <a:spcPts val="600"/>
              </a:spcAft>
            </a:pPr>
            <a:r>
              <a:rPr lang="en-US" dirty="0"/>
              <a:t>Disadvantages?</a:t>
            </a:r>
          </a:p>
          <a:p>
            <a:pPr lvl="1" eaLnBrk="1" hangingPunct="1">
              <a:lnSpc>
                <a:spcPct val="90000"/>
              </a:lnSpc>
              <a:spcAft>
                <a:spcPts val="600"/>
              </a:spcAft>
            </a:pPr>
            <a:r>
              <a:rPr lang="en-US" dirty="0"/>
              <a:t>No concept of state</a:t>
            </a:r>
          </a:p>
          <a:p>
            <a:pPr lvl="1" eaLnBrk="1" hangingPunct="1">
              <a:lnSpc>
                <a:spcPct val="90000"/>
              </a:lnSpc>
              <a:spcAft>
                <a:spcPts val="600"/>
              </a:spcAft>
            </a:pPr>
            <a:r>
              <a:rPr lang="en-US" dirty="0"/>
              <a:t>Cannot see TCP connections</a:t>
            </a:r>
          </a:p>
          <a:p>
            <a:pPr lvl="1" eaLnBrk="1" hangingPunct="1">
              <a:lnSpc>
                <a:spcPct val="90000"/>
              </a:lnSpc>
              <a:spcAft>
                <a:spcPts val="600"/>
              </a:spcAft>
            </a:pPr>
            <a:r>
              <a:rPr lang="en-US" dirty="0"/>
              <a:t>Blind to application data</a:t>
            </a:r>
          </a:p>
        </p:txBody>
      </p:sp>
      <p:sp>
        <p:nvSpPr>
          <p:cNvPr id="131077" name="Rectangle 4"/>
          <p:cNvSpPr>
            <a:spLocks noChangeArrowheads="1"/>
          </p:cNvSpPr>
          <p:nvPr/>
        </p:nvSpPr>
        <p:spPr bwMode="auto">
          <a:xfrm>
            <a:off x="6775450" y="1765300"/>
            <a:ext cx="1892300" cy="3530600"/>
          </a:xfrm>
          <a:prstGeom prst="rect">
            <a:avLst/>
          </a:prstGeom>
          <a:solidFill>
            <a:schemeClr val="accent2"/>
          </a:solidFill>
          <a:ln w="38100">
            <a:solidFill>
              <a:schemeClr val="accent2"/>
            </a:solidFill>
            <a:miter lim="800000"/>
            <a:headEnd/>
            <a:tailEnd/>
          </a:ln>
        </p:spPr>
        <p:txBody>
          <a:bodyPr wrap="none" anchor="ctr">
            <a:prstTxWarp prst="textNoShape">
              <a:avLst/>
            </a:prstTxWarp>
          </a:bodyPr>
          <a:lstStyle/>
          <a:p>
            <a:endParaRPr lang="en-US"/>
          </a:p>
        </p:txBody>
      </p:sp>
      <p:grpSp>
        <p:nvGrpSpPr>
          <p:cNvPr id="131078" name="Group 5"/>
          <p:cNvGrpSpPr>
            <a:grpSpLocks/>
          </p:cNvGrpSpPr>
          <p:nvPr/>
        </p:nvGrpSpPr>
        <p:grpSpPr bwMode="auto">
          <a:xfrm>
            <a:off x="6705600" y="1879600"/>
            <a:ext cx="1898650" cy="3530600"/>
            <a:chOff x="3076" y="888"/>
            <a:chExt cx="1196" cy="2224"/>
          </a:xfrm>
        </p:grpSpPr>
        <p:sp>
          <p:nvSpPr>
            <p:cNvPr id="131079"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prstTxWarp prst="textNoShape">
                <a:avLst/>
              </a:prstTxWarp>
            </a:bodyPr>
            <a:lstStyle/>
            <a:p>
              <a:endParaRPr lang="en-US"/>
            </a:p>
          </p:txBody>
        </p:sp>
        <p:sp>
          <p:nvSpPr>
            <p:cNvPr id="131080" name="Text Box 7"/>
            <p:cNvSpPr txBox="1">
              <a:spLocks noChangeArrowheads="1"/>
            </p:cNvSpPr>
            <p:nvPr/>
          </p:nvSpPr>
          <p:spPr bwMode="auto">
            <a:xfrm>
              <a:off x="3169" y="949"/>
              <a:ext cx="1034" cy="2128"/>
            </a:xfrm>
            <a:prstGeom prst="rect">
              <a:avLst/>
            </a:prstGeom>
            <a:noFill/>
            <a:ln w="9525">
              <a:noFill/>
              <a:miter lim="800000"/>
              <a:headEnd/>
              <a:tailEnd/>
            </a:ln>
          </p:spPr>
          <p:txBody>
            <a:bodyPr wrap="none">
              <a:prstTxWarp prst="textNoShape">
                <a:avLst/>
              </a:prstTxWarp>
              <a:spAutoFit/>
            </a:bodyPr>
            <a:lstStyle/>
            <a:p>
              <a:pPr algn="ctr" eaLnBrk="0" hangingPunct="0"/>
              <a:r>
                <a:rPr lang="en-US">
                  <a:solidFill>
                    <a:schemeClr val="folHlink"/>
                  </a:solidFill>
                  <a:latin typeface="Arial" charset="0"/>
                </a:rPr>
                <a:t>application</a:t>
              </a:r>
              <a:endParaRPr lang="en-US">
                <a:latin typeface="Arial" charset="0"/>
              </a:endParaRPr>
            </a:p>
            <a:p>
              <a:pPr algn="ctr" eaLnBrk="0" hangingPunct="0"/>
              <a:endParaRPr lang="en-US">
                <a:latin typeface="Arial" charset="0"/>
              </a:endParaRPr>
            </a:p>
            <a:p>
              <a:pPr algn="ctr" eaLnBrk="0" hangingPunct="0"/>
              <a:r>
                <a:rPr lang="en-US">
                  <a:solidFill>
                    <a:schemeClr val="folHlink"/>
                  </a:solidFill>
                  <a:latin typeface="Arial" charset="0"/>
                </a:rPr>
                <a:t>transport</a:t>
              </a:r>
              <a:endParaRPr lang="en-US">
                <a:latin typeface="Arial" charset="0"/>
              </a:endParaRPr>
            </a:p>
            <a:p>
              <a:pPr algn="ctr" eaLnBrk="0" hangingPunct="0"/>
              <a:endParaRPr lang="en-US">
                <a:latin typeface="Arial" charset="0"/>
              </a:endParaRPr>
            </a:p>
            <a:p>
              <a:pPr algn="ctr" eaLnBrk="0" hangingPunct="0"/>
              <a:r>
                <a:rPr lang="en-US" b="1">
                  <a:solidFill>
                    <a:srgbClr val="FF0000"/>
                  </a:solidFill>
                  <a:latin typeface="Arial" charset="0"/>
                </a:rPr>
                <a:t>network</a:t>
              </a:r>
            </a:p>
            <a:p>
              <a:pPr algn="ctr" eaLnBrk="0" hangingPunct="0"/>
              <a:endParaRPr lang="en-US">
                <a:latin typeface="Arial" charset="0"/>
              </a:endParaRPr>
            </a:p>
            <a:p>
              <a:pPr algn="ctr" eaLnBrk="0" hangingPunct="0"/>
              <a:r>
                <a:rPr lang="en-US">
                  <a:latin typeface="Arial" charset="0"/>
                </a:rPr>
                <a:t>link</a:t>
              </a:r>
            </a:p>
            <a:p>
              <a:pPr algn="ctr" eaLnBrk="0" hangingPunct="0"/>
              <a:endParaRPr lang="en-US">
                <a:latin typeface="Arial" charset="0"/>
              </a:endParaRPr>
            </a:p>
            <a:p>
              <a:pPr algn="ctr" eaLnBrk="0" hangingPunct="0"/>
              <a:r>
                <a:rPr lang="en-US">
                  <a:latin typeface="Arial" charset="0"/>
                </a:rPr>
                <a:t>physical</a:t>
              </a:r>
            </a:p>
          </p:txBody>
        </p:sp>
        <p:sp>
          <p:nvSpPr>
            <p:cNvPr id="131081" name="Line 8"/>
            <p:cNvSpPr>
              <a:spLocks noChangeShapeType="1"/>
            </p:cNvSpPr>
            <p:nvPr/>
          </p:nvSpPr>
          <p:spPr bwMode="auto">
            <a:xfrm>
              <a:off x="3076" y="132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1082" name="Line 9"/>
            <p:cNvSpPr>
              <a:spLocks noChangeShapeType="1"/>
            </p:cNvSpPr>
            <p:nvPr/>
          </p:nvSpPr>
          <p:spPr bwMode="auto">
            <a:xfrm>
              <a:off x="3076" y="1768"/>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1083" name="Line 10"/>
            <p:cNvSpPr>
              <a:spLocks noChangeShapeType="1"/>
            </p:cNvSpPr>
            <p:nvPr/>
          </p:nvSpPr>
          <p:spPr bwMode="auto">
            <a:xfrm>
              <a:off x="3076" y="2216"/>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1084" name="Line 11"/>
            <p:cNvSpPr>
              <a:spLocks noChangeShapeType="1"/>
            </p:cNvSpPr>
            <p:nvPr/>
          </p:nvSpPr>
          <p:spPr bwMode="auto">
            <a:xfrm>
              <a:off x="3076" y="266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222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0" fill="hold" grpId="0" nodeType="clickEffect">
                                  <p:stCondLst>
                                    <p:cond delay="0"/>
                                  </p:stCondLst>
                                  <p:childTnLst>
                                    <p:set>
                                      <p:cBhvr>
                                        <p:cTn id="10" dur="1" fill="hold">
                                          <p:stCondLst>
                                            <p:cond delay="499"/>
                                          </p:stCondLst>
                                        </p:cTn>
                                        <p:tgtEl>
                                          <p:spTgt spid="222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0" fill="hold" grpId="0" nodeType="clickEffect">
                                  <p:stCondLst>
                                    <p:cond delay="0"/>
                                  </p:stCondLst>
                                  <p:childTnLst>
                                    <p:set>
                                      <p:cBhvr>
                                        <p:cTn id="14" dur="1" fill="hold">
                                          <p:stCondLst>
                                            <p:cond delay="499"/>
                                          </p:stCondLst>
                                        </p:cTn>
                                        <p:tgtEl>
                                          <p:spTgt spid="2222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0" fill="hold" grpId="0" nodeType="clickEffect">
                                  <p:stCondLst>
                                    <p:cond delay="0"/>
                                  </p:stCondLst>
                                  <p:childTnLst>
                                    <p:set>
                                      <p:cBhvr>
                                        <p:cTn id="18" dur="1" fill="hold">
                                          <p:stCondLst>
                                            <p:cond delay="499"/>
                                          </p:stCondLst>
                                        </p:cTn>
                                        <p:tgtEl>
                                          <p:spTgt spid="2222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entr" presetSubtype="0" fill="hold" grpId="0" nodeType="clickEffect">
                                  <p:stCondLst>
                                    <p:cond delay="0"/>
                                  </p:stCondLst>
                                  <p:childTnLst>
                                    <p:set>
                                      <p:cBhvr>
                                        <p:cTn id="22" dur="1" fill="hold">
                                          <p:stCondLst>
                                            <p:cond delay="499"/>
                                          </p:stCondLst>
                                        </p:cTn>
                                        <p:tgtEl>
                                          <p:spTgt spid="2222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entr" presetSubtype="0" fill="hold" grpId="0" nodeType="clickEffect">
                                  <p:stCondLst>
                                    <p:cond delay="0"/>
                                  </p:stCondLst>
                                  <p:childTnLst>
                                    <p:set>
                                      <p:cBhvr>
                                        <p:cTn id="26" dur="1" fill="hold">
                                          <p:stCondLst>
                                            <p:cond delay="499"/>
                                          </p:stCondLst>
                                        </p:cTn>
                                        <p:tgtEl>
                                          <p:spTgt spid="2222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bldLvl="2" autoUpdateAnimBg="0"/>
    </p:bldLst>
  </p:timing>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209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FDB99458-5FFA-4C4C-BC11-AC44FF8F5B9F}" type="slidenum">
              <a:rPr lang="en-US" smtClean="0">
                <a:latin typeface="Times New Roman" charset="0"/>
              </a:rPr>
              <a:pPr/>
              <a:t>127</a:t>
            </a:fld>
            <a:endParaRPr lang="en-US" smtClean="0">
              <a:latin typeface="Times New Roman" charset="0"/>
            </a:endParaRPr>
          </a:p>
        </p:txBody>
      </p:sp>
      <p:sp>
        <p:nvSpPr>
          <p:cNvPr id="132099" name="Rectangle 2"/>
          <p:cNvSpPr>
            <a:spLocks noGrp="1" noChangeArrowheads="1"/>
          </p:cNvSpPr>
          <p:nvPr>
            <p:ph type="title"/>
          </p:nvPr>
        </p:nvSpPr>
        <p:spPr>
          <a:xfrm>
            <a:off x="685800" y="304800"/>
            <a:ext cx="7772400" cy="838200"/>
          </a:xfrm>
        </p:spPr>
        <p:txBody>
          <a:bodyPr/>
          <a:lstStyle/>
          <a:p>
            <a:pPr eaLnBrk="1" hangingPunct="1"/>
            <a:r>
              <a:rPr lang="en-US"/>
              <a:t>Packet Filter</a:t>
            </a:r>
          </a:p>
        </p:txBody>
      </p:sp>
      <p:sp>
        <p:nvSpPr>
          <p:cNvPr id="132100" name="Rectangle 3"/>
          <p:cNvSpPr>
            <a:spLocks noGrp="1" noChangeArrowheads="1"/>
          </p:cNvSpPr>
          <p:nvPr>
            <p:ph type="body" idx="1"/>
          </p:nvPr>
        </p:nvSpPr>
        <p:spPr>
          <a:xfrm>
            <a:off x="685800" y="1447800"/>
            <a:ext cx="7924800" cy="990600"/>
          </a:xfrm>
        </p:spPr>
        <p:txBody>
          <a:bodyPr/>
          <a:lstStyle/>
          <a:p>
            <a:pPr eaLnBrk="1" hangingPunct="1">
              <a:lnSpc>
                <a:spcPct val="80000"/>
              </a:lnSpc>
              <a:spcAft>
                <a:spcPts val="600"/>
              </a:spcAft>
            </a:pPr>
            <a:r>
              <a:rPr lang="en-US" sz="2800" dirty="0"/>
              <a:t>Configured via Access Control Lists (</a:t>
            </a:r>
            <a:r>
              <a:rPr lang="en-US" sz="2800" dirty="0" err="1"/>
              <a:t>ACLs</a:t>
            </a:r>
            <a:r>
              <a:rPr lang="en-US" sz="2800" dirty="0"/>
              <a:t>)</a:t>
            </a:r>
          </a:p>
          <a:p>
            <a:pPr lvl="1" eaLnBrk="1" hangingPunct="1">
              <a:lnSpc>
                <a:spcPct val="80000"/>
              </a:lnSpc>
              <a:spcAft>
                <a:spcPts val="600"/>
              </a:spcAft>
            </a:pPr>
            <a:r>
              <a:rPr lang="en-US" sz="2400" dirty="0"/>
              <a:t>Different meaning than at start of Chapter 8</a:t>
            </a:r>
          </a:p>
        </p:txBody>
      </p:sp>
      <p:graphicFrame>
        <p:nvGraphicFramePr>
          <p:cNvPr id="223273" name="Group 41"/>
          <p:cNvGraphicFramePr>
            <a:graphicFrameLocks noGrp="1"/>
          </p:cNvGraphicFramePr>
          <p:nvPr/>
        </p:nvGraphicFramePr>
        <p:xfrm>
          <a:off x="228600" y="3162300"/>
          <a:ext cx="7620000" cy="1676400"/>
        </p:xfrm>
        <a:graphic>
          <a:graphicData uri="http://schemas.openxmlformats.org/drawingml/2006/table">
            <a:tbl>
              <a:tblPr/>
              <a:tblGrid>
                <a:gridCol w="1270000"/>
                <a:gridCol w="1270000"/>
                <a:gridCol w="1270000"/>
                <a:gridCol w="1270000"/>
                <a:gridCol w="1270000"/>
                <a:gridCol w="1270000"/>
              </a:tblGrid>
              <a:tr h="558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Allow</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Inside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Outside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Any</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80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HTTP</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Allow</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Outside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Inside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80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&gt; 1023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HTTP</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Deny</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All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All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All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All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All</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2131" name="Rectangle 35"/>
          <p:cNvSpPr>
            <a:spLocks noChangeArrowheads="1"/>
          </p:cNvSpPr>
          <p:nvPr/>
        </p:nvSpPr>
        <p:spPr bwMode="auto">
          <a:xfrm>
            <a:off x="381000" y="2705100"/>
            <a:ext cx="957263" cy="446088"/>
          </a:xfrm>
          <a:prstGeom prst="rect">
            <a:avLst/>
          </a:prstGeom>
          <a:noFill/>
          <a:ln w="9525">
            <a:noFill/>
            <a:miter lim="800000"/>
            <a:headEnd/>
            <a:tailEnd/>
          </a:ln>
        </p:spPr>
        <p:txBody>
          <a:bodyPr>
            <a:prstTxWarp prst="textNoShape">
              <a:avLst/>
            </a:prstTxWarp>
            <a:spAutoFit/>
          </a:bodyPr>
          <a:lstStyle/>
          <a:p>
            <a:r>
              <a:rPr lang="en-US" sz="2000" b="1"/>
              <a:t>Action</a:t>
            </a:r>
          </a:p>
        </p:txBody>
      </p:sp>
      <p:sp>
        <p:nvSpPr>
          <p:cNvPr id="132132" name="Rectangle 36"/>
          <p:cNvSpPr>
            <a:spLocks noChangeArrowheads="1"/>
          </p:cNvSpPr>
          <p:nvPr/>
        </p:nvSpPr>
        <p:spPr bwMode="auto">
          <a:xfrm>
            <a:off x="1600200" y="2400300"/>
            <a:ext cx="1109663" cy="800100"/>
          </a:xfrm>
          <a:prstGeom prst="rect">
            <a:avLst/>
          </a:prstGeom>
          <a:noFill/>
          <a:ln w="9525">
            <a:noFill/>
            <a:miter lim="800000"/>
            <a:headEnd/>
            <a:tailEnd/>
          </a:ln>
        </p:spPr>
        <p:txBody>
          <a:bodyPr>
            <a:prstTxWarp prst="textNoShape">
              <a:avLst/>
            </a:prstTxWarp>
            <a:spAutoFit/>
          </a:bodyPr>
          <a:lstStyle/>
          <a:p>
            <a:pPr algn="ctr"/>
            <a:r>
              <a:rPr lang="en-US" sz="2000" b="1"/>
              <a:t>Source </a:t>
            </a:r>
          </a:p>
          <a:p>
            <a:pPr algn="ctr"/>
            <a:r>
              <a:rPr lang="en-US" sz="2000" b="1"/>
              <a:t>IP</a:t>
            </a:r>
          </a:p>
        </p:txBody>
      </p:sp>
      <p:sp>
        <p:nvSpPr>
          <p:cNvPr id="132133" name="Rectangle 37"/>
          <p:cNvSpPr>
            <a:spLocks noChangeArrowheads="1"/>
          </p:cNvSpPr>
          <p:nvPr/>
        </p:nvSpPr>
        <p:spPr bwMode="auto">
          <a:xfrm>
            <a:off x="2895600" y="2400300"/>
            <a:ext cx="1109663" cy="800100"/>
          </a:xfrm>
          <a:prstGeom prst="rect">
            <a:avLst/>
          </a:prstGeom>
          <a:noFill/>
          <a:ln w="9525">
            <a:noFill/>
            <a:miter lim="800000"/>
            <a:headEnd/>
            <a:tailEnd/>
          </a:ln>
        </p:spPr>
        <p:txBody>
          <a:bodyPr>
            <a:prstTxWarp prst="textNoShape">
              <a:avLst/>
            </a:prstTxWarp>
            <a:spAutoFit/>
          </a:bodyPr>
          <a:lstStyle/>
          <a:p>
            <a:pPr algn="ctr"/>
            <a:r>
              <a:rPr lang="en-US" sz="2000" b="1"/>
              <a:t>Dest </a:t>
            </a:r>
          </a:p>
          <a:p>
            <a:pPr algn="ctr"/>
            <a:r>
              <a:rPr lang="en-US" sz="2000" b="1"/>
              <a:t>IP</a:t>
            </a:r>
          </a:p>
        </p:txBody>
      </p:sp>
      <p:sp>
        <p:nvSpPr>
          <p:cNvPr id="132134" name="Rectangle 38"/>
          <p:cNvSpPr>
            <a:spLocks noChangeArrowheads="1"/>
          </p:cNvSpPr>
          <p:nvPr/>
        </p:nvSpPr>
        <p:spPr bwMode="auto">
          <a:xfrm>
            <a:off x="4114800" y="2400300"/>
            <a:ext cx="1109663" cy="800100"/>
          </a:xfrm>
          <a:prstGeom prst="rect">
            <a:avLst/>
          </a:prstGeom>
          <a:noFill/>
          <a:ln w="9525">
            <a:noFill/>
            <a:miter lim="800000"/>
            <a:headEnd/>
            <a:tailEnd/>
          </a:ln>
        </p:spPr>
        <p:txBody>
          <a:bodyPr>
            <a:prstTxWarp prst="textNoShape">
              <a:avLst/>
            </a:prstTxWarp>
            <a:spAutoFit/>
          </a:bodyPr>
          <a:lstStyle/>
          <a:p>
            <a:pPr algn="ctr"/>
            <a:r>
              <a:rPr lang="en-US" sz="2000" b="1"/>
              <a:t>Source </a:t>
            </a:r>
          </a:p>
          <a:p>
            <a:pPr algn="ctr"/>
            <a:r>
              <a:rPr lang="en-US" sz="2000" b="1"/>
              <a:t>Port</a:t>
            </a:r>
          </a:p>
        </p:txBody>
      </p:sp>
      <p:sp>
        <p:nvSpPr>
          <p:cNvPr id="132135" name="Rectangle 39"/>
          <p:cNvSpPr>
            <a:spLocks noChangeArrowheads="1"/>
          </p:cNvSpPr>
          <p:nvPr/>
        </p:nvSpPr>
        <p:spPr bwMode="auto">
          <a:xfrm>
            <a:off x="5486400" y="2400300"/>
            <a:ext cx="1109663" cy="800100"/>
          </a:xfrm>
          <a:prstGeom prst="rect">
            <a:avLst/>
          </a:prstGeom>
          <a:noFill/>
          <a:ln w="9525">
            <a:noFill/>
            <a:miter lim="800000"/>
            <a:headEnd/>
            <a:tailEnd/>
          </a:ln>
        </p:spPr>
        <p:txBody>
          <a:bodyPr>
            <a:prstTxWarp prst="textNoShape">
              <a:avLst/>
            </a:prstTxWarp>
            <a:spAutoFit/>
          </a:bodyPr>
          <a:lstStyle/>
          <a:p>
            <a:pPr algn="ctr"/>
            <a:r>
              <a:rPr lang="en-US" sz="2000" b="1"/>
              <a:t>Dest </a:t>
            </a:r>
          </a:p>
          <a:p>
            <a:pPr algn="ctr"/>
            <a:r>
              <a:rPr lang="en-US" sz="2000" b="1"/>
              <a:t>Port</a:t>
            </a:r>
          </a:p>
        </p:txBody>
      </p:sp>
      <p:sp>
        <p:nvSpPr>
          <p:cNvPr id="132136" name="Rectangle 40"/>
          <p:cNvSpPr>
            <a:spLocks noChangeArrowheads="1"/>
          </p:cNvSpPr>
          <p:nvPr/>
        </p:nvSpPr>
        <p:spPr bwMode="auto">
          <a:xfrm>
            <a:off x="6553200" y="2705100"/>
            <a:ext cx="1295400" cy="446088"/>
          </a:xfrm>
          <a:prstGeom prst="rect">
            <a:avLst/>
          </a:prstGeom>
          <a:noFill/>
          <a:ln w="9525">
            <a:noFill/>
            <a:miter lim="800000"/>
            <a:headEnd/>
            <a:tailEnd/>
          </a:ln>
        </p:spPr>
        <p:txBody>
          <a:bodyPr>
            <a:prstTxWarp prst="textNoShape">
              <a:avLst/>
            </a:prstTxWarp>
            <a:spAutoFit/>
          </a:bodyPr>
          <a:lstStyle/>
          <a:p>
            <a:pPr algn="ctr"/>
            <a:r>
              <a:rPr lang="en-US" sz="2000" b="1"/>
              <a:t>Protocol</a:t>
            </a:r>
          </a:p>
        </p:txBody>
      </p:sp>
      <p:sp>
        <p:nvSpPr>
          <p:cNvPr id="223274" name="Rectangle 42"/>
          <p:cNvSpPr>
            <a:spLocks noChangeArrowheads="1"/>
          </p:cNvSpPr>
          <p:nvPr/>
        </p:nvSpPr>
        <p:spPr bwMode="auto">
          <a:xfrm>
            <a:off x="685800" y="5067300"/>
            <a:ext cx="7772400" cy="1066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sz="2800" b="1" dirty="0" smtClean="0">
                <a:solidFill>
                  <a:srgbClr val="0000FF"/>
                </a:solidFill>
              </a:rPr>
              <a:t>Q</a:t>
            </a:r>
            <a:r>
              <a:rPr lang="en-US" sz="2800" dirty="0" smtClean="0"/>
              <a:t>: Intention</a:t>
            </a:r>
            <a:r>
              <a:rPr lang="en-US" sz="2800" dirty="0"/>
              <a:t>?</a:t>
            </a:r>
            <a:endParaRPr lang="en-US" sz="2800" dirty="0" smtClean="0"/>
          </a:p>
          <a:p>
            <a:pPr marL="342900" indent="-342900">
              <a:lnSpc>
                <a:spcPct val="90000"/>
              </a:lnSpc>
              <a:spcBef>
                <a:spcPct val="20000"/>
              </a:spcBef>
              <a:spcAft>
                <a:spcPts val="600"/>
              </a:spcAft>
              <a:buClr>
                <a:schemeClr val="accent2"/>
              </a:buClr>
              <a:buSzPct val="75000"/>
              <a:buFont typeface="Wingdings" charset="2"/>
              <a:buChar char="q"/>
            </a:pPr>
            <a:r>
              <a:rPr lang="en-US" sz="2800" b="1" dirty="0" smtClean="0">
                <a:solidFill>
                  <a:srgbClr val="FF0000"/>
                </a:solidFill>
              </a:rPr>
              <a:t>A</a:t>
            </a:r>
            <a:r>
              <a:rPr lang="en-US" sz="2800" dirty="0" smtClean="0"/>
              <a:t>: Restrict </a:t>
            </a:r>
            <a:r>
              <a:rPr lang="en-US" sz="2800" dirty="0"/>
              <a:t>traffic to Web browsing</a:t>
            </a:r>
          </a:p>
        </p:txBody>
      </p:sp>
      <p:graphicFrame>
        <p:nvGraphicFramePr>
          <p:cNvPr id="223290" name="Group 58"/>
          <p:cNvGraphicFramePr>
            <a:graphicFrameLocks noGrp="1"/>
          </p:cNvGraphicFramePr>
          <p:nvPr/>
        </p:nvGraphicFramePr>
        <p:xfrm>
          <a:off x="7848600" y="3162300"/>
          <a:ext cx="1066800" cy="1676400"/>
        </p:xfrm>
        <a:graphic>
          <a:graphicData uri="http://schemas.openxmlformats.org/drawingml/2006/table">
            <a:tbl>
              <a:tblPr/>
              <a:tblGrid>
                <a:gridCol w="1066800"/>
              </a:tblGrid>
              <a:tr h="558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Any</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ACK</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All</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2148" name="Rectangle 57"/>
          <p:cNvSpPr>
            <a:spLocks noChangeArrowheads="1"/>
          </p:cNvSpPr>
          <p:nvPr/>
        </p:nvSpPr>
        <p:spPr bwMode="auto">
          <a:xfrm>
            <a:off x="7696200" y="2362200"/>
            <a:ext cx="1295400" cy="800100"/>
          </a:xfrm>
          <a:prstGeom prst="rect">
            <a:avLst/>
          </a:prstGeom>
          <a:noFill/>
          <a:ln w="9525">
            <a:noFill/>
            <a:miter lim="800000"/>
            <a:headEnd/>
            <a:tailEnd/>
          </a:ln>
        </p:spPr>
        <p:txBody>
          <a:bodyPr>
            <a:prstTxWarp prst="textNoShape">
              <a:avLst/>
            </a:prstTxWarp>
            <a:spAutoFit/>
          </a:bodyPr>
          <a:lstStyle/>
          <a:p>
            <a:pPr algn="ctr"/>
            <a:r>
              <a:rPr lang="en-US" sz="2000" b="1"/>
              <a:t>Flag</a:t>
            </a:r>
          </a:p>
          <a:p>
            <a:pPr algn="ctr"/>
            <a:r>
              <a:rPr lang="en-US" sz="2000" b="1"/>
              <a:t>Bits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23274">
                                            <p:txEl>
                                              <p:pRg st="0" end="0"/>
                                            </p:txEl>
                                          </p:spTgt>
                                        </p:tgtEl>
                                        <p:attrNameLst>
                                          <p:attrName>style.visibility</p:attrName>
                                        </p:attrNameLst>
                                      </p:cBhvr>
                                      <p:to>
                                        <p:strVal val="visible"/>
                                      </p:to>
                                    </p:set>
                                    <p:animEffect transition="in" filter="box(out)">
                                      <p:cBhvr>
                                        <p:cTn id="7" dur="500"/>
                                        <p:tgtEl>
                                          <p:spTgt spid="22327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23274">
                                            <p:txEl>
                                              <p:pRg st="1" end="1"/>
                                            </p:txEl>
                                          </p:spTgt>
                                        </p:tgtEl>
                                        <p:attrNameLst>
                                          <p:attrName>style.visibility</p:attrName>
                                        </p:attrNameLst>
                                      </p:cBhvr>
                                      <p:to>
                                        <p:strVal val="visible"/>
                                      </p:to>
                                    </p:set>
                                    <p:animEffect transition="in" filter="box(out)">
                                      <p:cBhvr>
                                        <p:cTn id="12" dur="500"/>
                                        <p:tgtEl>
                                          <p:spTgt spid="223274">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74" grpId="0" build="p" autoUpdateAnimBg="0"/>
    </p:bldLst>
  </p:timing>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2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D5B0E237-808A-754D-A567-9C3BAAB3C80C}" type="slidenum">
              <a:rPr lang="en-US" smtClean="0">
                <a:latin typeface="Times New Roman" charset="0"/>
              </a:rPr>
              <a:pPr/>
              <a:t>128</a:t>
            </a:fld>
            <a:endParaRPr lang="en-US" smtClean="0">
              <a:latin typeface="Times New Roman" charset="0"/>
            </a:endParaRPr>
          </a:p>
        </p:txBody>
      </p:sp>
      <p:sp>
        <p:nvSpPr>
          <p:cNvPr id="133123" name="Rectangle 2"/>
          <p:cNvSpPr>
            <a:spLocks noGrp="1" noChangeArrowheads="1"/>
          </p:cNvSpPr>
          <p:nvPr>
            <p:ph type="title"/>
          </p:nvPr>
        </p:nvSpPr>
        <p:spPr>
          <a:xfrm>
            <a:off x="685800" y="609600"/>
            <a:ext cx="7772400" cy="1066800"/>
          </a:xfrm>
        </p:spPr>
        <p:txBody>
          <a:bodyPr/>
          <a:lstStyle/>
          <a:p>
            <a:pPr eaLnBrk="1" hangingPunct="1"/>
            <a:r>
              <a:rPr lang="en-US"/>
              <a:t>TCP ACK Scan</a:t>
            </a:r>
          </a:p>
        </p:txBody>
      </p:sp>
      <p:sp>
        <p:nvSpPr>
          <p:cNvPr id="133124" name="Rectangle 3"/>
          <p:cNvSpPr>
            <a:spLocks noGrp="1" noChangeArrowheads="1"/>
          </p:cNvSpPr>
          <p:nvPr>
            <p:ph type="body" idx="1"/>
          </p:nvPr>
        </p:nvSpPr>
        <p:spPr>
          <a:xfrm>
            <a:off x="685800" y="1828800"/>
            <a:ext cx="7772400" cy="4343400"/>
          </a:xfrm>
        </p:spPr>
        <p:txBody>
          <a:bodyPr/>
          <a:lstStyle/>
          <a:p>
            <a:pPr eaLnBrk="1" hangingPunct="1">
              <a:lnSpc>
                <a:spcPct val="90000"/>
              </a:lnSpc>
              <a:spcAft>
                <a:spcPts val="600"/>
              </a:spcAft>
            </a:pPr>
            <a:r>
              <a:rPr lang="en-US" sz="2800" dirty="0"/>
              <a:t>Attacker scans for open ports thru firewall</a:t>
            </a:r>
          </a:p>
          <a:p>
            <a:pPr lvl="1" eaLnBrk="1" hangingPunct="1">
              <a:lnSpc>
                <a:spcPct val="90000"/>
              </a:lnSpc>
              <a:spcAft>
                <a:spcPts val="600"/>
              </a:spcAft>
            </a:pPr>
            <a:r>
              <a:rPr lang="en-US" sz="2400" dirty="0"/>
              <a:t>Port scanning is </a:t>
            </a:r>
            <a:r>
              <a:rPr lang="en-US" sz="2400" i="1" dirty="0"/>
              <a:t>first step </a:t>
            </a:r>
            <a:r>
              <a:rPr lang="en-US" sz="2400" dirty="0"/>
              <a:t>in </a:t>
            </a:r>
            <a:r>
              <a:rPr lang="en-US" sz="2400" dirty="0" smtClean="0"/>
              <a:t>many </a:t>
            </a:r>
            <a:r>
              <a:rPr lang="en-US" sz="2400" dirty="0"/>
              <a:t>attacks</a:t>
            </a:r>
          </a:p>
          <a:p>
            <a:pPr eaLnBrk="1" hangingPunct="1">
              <a:lnSpc>
                <a:spcPct val="90000"/>
              </a:lnSpc>
              <a:spcAft>
                <a:spcPts val="600"/>
              </a:spcAft>
            </a:pPr>
            <a:r>
              <a:rPr lang="en-US" sz="2800" dirty="0"/>
              <a:t>Attacker sends packet with ACK bit set, </a:t>
            </a:r>
            <a:r>
              <a:rPr lang="en-US" sz="2800" b="1" dirty="0">
                <a:solidFill>
                  <a:schemeClr val="accent2"/>
                </a:solidFill>
              </a:rPr>
              <a:t>without</a:t>
            </a:r>
            <a:r>
              <a:rPr lang="en-US" sz="2800" dirty="0"/>
              <a:t> prior 3-way handshake</a:t>
            </a:r>
          </a:p>
          <a:p>
            <a:pPr lvl="1" eaLnBrk="1" hangingPunct="1">
              <a:lnSpc>
                <a:spcPct val="90000"/>
              </a:lnSpc>
              <a:spcAft>
                <a:spcPts val="600"/>
              </a:spcAft>
            </a:pPr>
            <a:r>
              <a:rPr lang="en-US" sz="2400" dirty="0"/>
              <a:t>Violates TCP/IP protocol</a:t>
            </a:r>
          </a:p>
          <a:p>
            <a:pPr lvl="1" eaLnBrk="1" hangingPunct="1">
              <a:lnSpc>
                <a:spcPct val="90000"/>
              </a:lnSpc>
              <a:spcAft>
                <a:spcPts val="600"/>
              </a:spcAft>
            </a:pPr>
            <a:r>
              <a:rPr lang="en-US" sz="2400" dirty="0"/>
              <a:t>ACK packet pass thru packet filter firewall</a:t>
            </a:r>
          </a:p>
          <a:p>
            <a:pPr lvl="1" eaLnBrk="1" hangingPunct="1">
              <a:lnSpc>
                <a:spcPct val="90000"/>
              </a:lnSpc>
              <a:spcAft>
                <a:spcPts val="600"/>
              </a:spcAft>
            </a:pPr>
            <a:r>
              <a:rPr lang="en-US" sz="2400" dirty="0"/>
              <a:t>Appears to be part of an ongoing connection</a:t>
            </a:r>
          </a:p>
          <a:p>
            <a:pPr lvl="1" eaLnBrk="1" hangingPunct="1">
              <a:lnSpc>
                <a:spcPct val="90000"/>
              </a:lnSpc>
              <a:spcAft>
                <a:spcPts val="600"/>
              </a:spcAft>
            </a:pPr>
            <a:r>
              <a:rPr lang="en-US" sz="2400" dirty="0"/>
              <a:t>RST sent by recipient of such packet</a:t>
            </a: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3414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1417C740-7E6C-C84A-A517-5B9E80C97BEC}" type="slidenum">
              <a:rPr lang="en-US" smtClean="0">
                <a:latin typeface="Times New Roman" charset="0"/>
              </a:rPr>
              <a:pPr/>
              <a:t>129</a:t>
            </a:fld>
            <a:endParaRPr lang="en-US" smtClean="0">
              <a:latin typeface="Times New Roman" charset="0"/>
            </a:endParaRPr>
          </a:p>
        </p:txBody>
      </p:sp>
      <p:sp>
        <p:nvSpPr>
          <p:cNvPr id="134147" name="Rectangle 2"/>
          <p:cNvSpPr>
            <a:spLocks noGrp="1" noChangeArrowheads="1"/>
          </p:cNvSpPr>
          <p:nvPr>
            <p:ph type="title"/>
          </p:nvPr>
        </p:nvSpPr>
        <p:spPr/>
        <p:txBody>
          <a:bodyPr/>
          <a:lstStyle/>
          <a:p>
            <a:pPr eaLnBrk="1" hangingPunct="1"/>
            <a:r>
              <a:rPr lang="en-US"/>
              <a:t>TCP ACK Scan</a:t>
            </a:r>
          </a:p>
        </p:txBody>
      </p:sp>
      <p:sp>
        <p:nvSpPr>
          <p:cNvPr id="233497" name="Rectangle 25"/>
          <p:cNvSpPr>
            <a:spLocks noGrp="1" noChangeArrowheads="1"/>
          </p:cNvSpPr>
          <p:nvPr>
            <p:ph type="body" idx="1"/>
          </p:nvPr>
        </p:nvSpPr>
        <p:spPr>
          <a:xfrm>
            <a:off x="685800" y="4724400"/>
            <a:ext cx="8001000" cy="1371600"/>
          </a:xfrm>
          <a:noFill/>
        </p:spPr>
        <p:txBody>
          <a:bodyPr/>
          <a:lstStyle/>
          <a:p>
            <a:pPr eaLnBrk="1" hangingPunct="1">
              <a:lnSpc>
                <a:spcPct val="90000"/>
              </a:lnSpc>
              <a:spcAft>
                <a:spcPts val="0"/>
              </a:spcAft>
            </a:pPr>
            <a:r>
              <a:rPr lang="en-US" sz="2800" dirty="0"/>
              <a:t>Attacker knows port 1209 open thru firewall</a:t>
            </a:r>
          </a:p>
          <a:p>
            <a:pPr eaLnBrk="1" hangingPunct="1">
              <a:lnSpc>
                <a:spcPct val="90000"/>
              </a:lnSpc>
              <a:spcAft>
                <a:spcPts val="0"/>
              </a:spcAft>
            </a:pPr>
            <a:r>
              <a:rPr lang="en-US" sz="2800" dirty="0"/>
              <a:t>A </a:t>
            </a:r>
            <a:r>
              <a:rPr lang="en-US" sz="2800" b="1" dirty="0" err="1">
                <a:solidFill>
                  <a:schemeClr val="accent2"/>
                </a:solidFill>
              </a:rPr>
              <a:t>stateful</a:t>
            </a:r>
            <a:r>
              <a:rPr lang="en-US" sz="2800" b="1" dirty="0">
                <a:solidFill>
                  <a:schemeClr val="accent2"/>
                </a:solidFill>
              </a:rPr>
              <a:t> packet filter</a:t>
            </a:r>
            <a:r>
              <a:rPr lang="en-US" sz="2800" dirty="0"/>
              <a:t> can prevent </a:t>
            </a:r>
            <a:r>
              <a:rPr lang="en-US" sz="2800" dirty="0" smtClean="0"/>
              <a:t>this</a:t>
            </a:r>
          </a:p>
          <a:p>
            <a:pPr lvl="1" eaLnBrk="1" hangingPunct="1">
              <a:lnSpc>
                <a:spcPct val="90000"/>
              </a:lnSpc>
              <a:spcAft>
                <a:spcPts val="0"/>
              </a:spcAft>
            </a:pPr>
            <a:r>
              <a:rPr lang="en-US" sz="2400" dirty="0" smtClean="0"/>
              <a:t>Since scans </a:t>
            </a:r>
            <a:r>
              <a:rPr lang="en-US" sz="2400" dirty="0"/>
              <a:t>not part of established </a:t>
            </a:r>
            <a:r>
              <a:rPr lang="en-US" sz="2400" dirty="0" smtClean="0"/>
              <a:t>connections</a:t>
            </a:r>
            <a:endParaRPr lang="en-US" sz="2400" dirty="0"/>
          </a:p>
        </p:txBody>
      </p:sp>
      <p:grpSp>
        <p:nvGrpSpPr>
          <p:cNvPr id="134149" name="Group 29"/>
          <p:cNvGrpSpPr>
            <a:grpSpLocks/>
          </p:cNvGrpSpPr>
          <p:nvPr/>
        </p:nvGrpSpPr>
        <p:grpSpPr bwMode="auto">
          <a:xfrm>
            <a:off x="152400" y="2019300"/>
            <a:ext cx="8755063" cy="2705100"/>
            <a:chOff x="96" y="1272"/>
            <a:chExt cx="5515" cy="1704"/>
          </a:xfrm>
        </p:grpSpPr>
        <p:sp>
          <p:nvSpPr>
            <p:cNvPr id="134150" name="Rectangle 6"/>
            <p:cNvSpPr>
              <a:spLocks noChangeArrowheads="1"/>
            </p:cNvSpPr>
            <p:nvPr/>
          </p:nvSpPr>
          <p:spPr bwMode="auto">
            <a:xfrm>
              <a:off x="2699" y="2472"/>
              <a:ext cx="613" cy="504"/>
            </a:xfrm>
            <a:prstGeom prst="rect">
              <a:avLst/>
            </a:prstGeom>
            <a:noFill/>
            <a:ln w="9525">
              <a:noFill/>
              <a:miter lim="800000"/>
              <a:headEnd/>
              <a:tailEnd/>
            </a:ln>
          </p:spPr>
          <p:txBody>
            <a:bodyPr wrap="none">
              <a:prstTxWarp prst="textNoShape">
                <a:avLst/>
              </a:prstTxWarp>
              <a:spAutoFit/>
            </a:bodyPr>
            <a:lstStyle/>
            <a:p>
              <a:pPr algn="ctr"/>
              <a:r>
                <a:rPr lang="en-US" sz="2000"/>
                <a:t>Packet</a:t>
              </a:r>
            </a:p>
            <a:p>
              <a:pPr algn="ctr"/>
              <a:r>
                <a:rPr lang="en-US" sz="2000"/>
                <a:t>Filter</a:t>
              </a:r>
            </a:p>
          </p:txBody>
        </p:sp>
        <p:sp>
          <p:nvSpPr>
            <p:cNvPr id="134151" name="Rectangle 8"/>
            <p:cNvSpPr>
              <a:spLocks noChangeArrowheads="1"/>
            </p:cNvSpPr>
            <p:nvPr/>
          </p:nvSpPr>
          <p:spPr bwMode="auto">
            <a:xfrm>
              <a:off x="144" y="2407"/>
              <a:ext cx="562" cy="281"/>
            </a:xfrm>
            <a:prstGeom prst="rect">
              <a:avLst/>
            </a:prstGeom>
            <a:noFill/>
            <a:ln w="9525">
              <a:noFill/>
              <a:miter lim="800000"/>
              <a:headEnd/>
              <a:tailEnd/>
            </a:ln>
          </p:spPr>
          <p:txBody>
            <a:bodyPr wrap="none">
              <a:prstTxWarp prst="textNoShape">
                <a:avLst/>
              </a:prstTxWarp>
              <a:spAutoFit/>
            </a:bodyPr>
            <a:lstStyle/>
            <a:p>
              <a:pPr algn="ctr"/>
              <a:r>
                <a:rPr lang="en-US" sz="2000"/>
                <a:t>Trudy</a:t>
              </a:r>
            </a:p>
          </p:txBody>
        </p:sp>
        <p:sp>
          <p:nvSpPr>
            <p:cNvPr id="134152" name="Rectangle 9"/>
            <p:cNvSpPr>
              <a:spLocks noChangeArrowheads="1"/>
            </p:cNvSpPr>
            <p:nvPr/>
          </p:nvSpPr>
          <p:spPr bwMode="auto">
            <a:xfrm>
              <a:off x="4848" y="2420"/>
              <a:ext cx="763" cy="460"/>
            </a:xfrm>
            <a:prstGeom prst="rect">
              <a:avLst/>
            </a:prstGeom>
            <a:noFill/>
            <a:ln w="9525">
              <a:noFill/>
              <a:miter lim="800000"/>
              <a:headEnd/>
              <a:tailEnd/>
            </a:ln>
          </p:spPr>
          <p:txBody>
            <a:bodyPr wrap="none">
              <a:prstTxWarp prst="textNoShape">
                <a:avLst/>
              </a:prstTxWarp>
              <a:spAutoFit/>
            </a:bodyPr>
            <a:lstStyle/>
            <a:p>
              <a:pPr algn="ctr">
                <a:lnSpc>
                  <a:spcPct val="90000"/>
                </a:lnSpc>
              </a:pPr>
              <a:r>
                <a:rPr lang="en-US" sz="2000"/>
                <a:t>Internal</a:t>
              </a:r>
            </a:p>
            <a:p>
              <a:pPr algn="ctr">
                <a:lnSpc>
                  <a:spcPct val="90000"/>
                </a:lnSpc>
              </a:pPr>
              <a:r>
                <a:rPr lang="en-US" sz="2000"/>
                <a:t>Network</a:t>
              </a:r>
            </a:p>
          </p:txBody>
        </p:sp>
        <p:sp>
          <p:nvSpPr>
            <p:cNvPr id="134153" name="Line 10"/>
            <p:cNvSpPr>
              <a:spLocks noChangeShapeType="1"/>
            </p:cNvSpPr>
            <p:nvPr/>
          </p:nvSpPr>
          <p:spPr bwMode="auto">
            <a:xfrm>
              <a:off x="869" y="1531"/>
              <a:ext cx="168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34154" name="Rectangle 11"/>
            <p:cNvSpPr>
              <a:spLocks noChangeArrowheads="1"/>
            </p:cNvSpPr>
            <p:nvPr/>
          </p:nvSpPr>
          <p:spPr bwMode="auto">
            <a:xfrm>
              <a:off x="864" y="1272"/>
              <a:ext cx="1445" cy="259"/>
            </a:xfrm>
            <a:prstGeom prst="rect">
              <a:avLst/>
            </a:prstGeom>
            <a:noFill/>
            <a:ln w="9525">
              <a:noFill/>
              <a:miter lim="800000"/>
              <a:headEnd/>
              <a:tailEnd/>
            </a:ln>
          </p:spPr>
          <p:txBody>
            <a:bodyPr wrap="none">
              <a:prstTxWarp prst="textNoShape">
                <a:avLst/>
              </a:prstTxWarp>
              <a:spAutoFit/>
            </a:bodyPr>
            <a:lstStyle/>
            <a:p>
              <a:r>
                <a:rPr lang="en-US" sz="1800"/>
                <a:t>ACK dest port 1207</a:t>
              </a:r>
            </a:p>
          </p:txBody>
        </p:sp>
        <p:sp>
          <p:nvSpPr>
            <p:cNvPr id="134155" name="Line 12"/>
            <p:cNvSpPr>
              <a:spLocks noChangeShapeType="1"/>
            </p:cNvSpPr>
            <p:nvPr/>
          </p:nvSpPr>
          <p:spPr bwMode="auto">
            <a:xfrm>
              <a:off x="869" y="1819"/>
              <a:ext cx="168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34156" name="Rectangle 13"/>
            <p:cNvSpPr>
              <a:spLocks noChangeArrowheads="1"/>
            </p:cNvSpPr>
            <p:nvPr/>
          </p:nvSpPr>
          <p:spPr bwMode="auto">
            <a:xfrm>
              <a:off x="864" y="1560"/>
              <a:ext cx="1445" cy="259"/>
            </a:xfrm>
            <a:prstGeom prst="rect">
              <a:avLst/>
            </a:prstGeom>
            <a:noFill/>
            <a:ln w="9525">
              <a:noFill/>
              <a:miter lim="800000"/>
              <a:headEnd/>
              <a:tailEnd/>
            </a:ln>
          </p:spPr>
          <p:txBody>
            <a:bodyPr wrap="none">
              <a:prstTxWarp prst="textNoShape">
                <a:avLst/>
              </a:prstTxWarp>
              <a:spAutoFit/>
            </a:bodyPr>
            <a:lstStyle/>
            <a:p>
              <a:r>
                <a:rPr lang="en-US" sz="1800"/>
                <a:t>ACK dest port 1208</a:t>
              </a:r>
            </a:p>
          </p:txBody>
        </p:sp>
        <p:sp>
          <p:nvSpPr>
            <p:cNvPr id="134157" name="Line 14"/>
            <p:cNvSpPr>
              <a:spLocks noChangeShapeType="1"/>
            </p:cNvSpPr>
            <p:nvPr/>
          </p:nvSpPr>
          <p:spPr bwMode="auto">
            <a:xfrm>
              <a:off x="874" y="2126"/>
              <a:ext cx="3926" cy="1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34158" name="Rectangle 15"/>
            <p:cNvSpPr>
              <a:spLocks noChangeArrowheads="1"/>
            </p:cNvSpPr>
            <p:nvPr/>
          </p:nvSpPr>
          <p:spPr bwMode="auto">
            <a:xfrm>
              <a:off x="869" y="1867"/>
              <a:ext cx="1445" cy="259"/>
            </a:xfrm>
            <a:prstGeom prst="rect">
              <a:avLst/>
            </a:prstGeom>
            <a:noFill/>
            <a:ln w="9525">
              <a:noFill/>
              <a:miter lim="800000"/>
              <a:headEnd/>
              <a:tailEnd/>
            </a:ln>
          </p:spPr>
          <p:txBody>
            <a:bodyPr wrap="none">
              <a:prstTxWarp prst="textNoShape">
                <a:avLst/>
              </a:prstTxWarp>
              <a:spAutoFit/>
            </a:bodyPr>
            <a:lstStyle/>
            <a:p>
              <a:r>
                <a:rPr lang="en-US" sz="1800"/>
                <a:t>ACK dest port 1209</a:t>
              </a:r>
            </a:p>
          </p:txBody>
        </p:sp>
        <p:sp>
          <p:nvSpPr>
            <p:cNvPr id="134159" name="Line 19"/>
            <p:cNvSpPr>
              <a:spLocks noChangeShapeType="1"/>
            </p:cNvSpPr>
            <p:nvPr/>
          </p:nvSpPr>
          <p:spPr bwMode="auto">
            <a:xfrm flipH="1">
              <a:off x="864" y="2376"/>
              <a:ext cx="3936"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34160" name="Rectangle 20"/>
            <p:cNvSpPr>
              <a:spLocks noChangeArrowheads="1"/>
            </p:cNvSpPr>
            <p:nvPr/>
          </p:nvSpPr>
          <p:spPr bwMode="auto">
            <a:xfrm>
              <a:off x="3820" y="2381"/>
              <a:ext cx="404" cy="259"/>
            </a:xfrm>
            <a:prstGeom prst="rect">
              <a:avLst/>
            </a:prstGeom>
            <a:noFill/>
            <a:ln w="9525">
              <a:noFill/>
              <a:miter lim="800000"/>
              <a:headEnd/>
              <a:tailEnd/>
            </a:ln>
          </p:spPr>
          <p:txBody>
            <a:bodyPr wrap="none">
              <a:prstTxWarp prst="textNoShape">
                <a:avLst/>
              </a:prstTxWarp>
              <a:spAutoFit/>
            </a:bodyPr>
            <a:lstStyle/>
            <a:p>
              <a:r>
                <a:rPr lang="en-US" sz="1800"/>
                <a:t>RST</a:t>
              </a:r>
            </a:p>
          </p:txBody>
        </p:sp>
        <p:pic>
          <p:nvPicPr>
            <p:cNvPr id="134161" name="Picture 23"/>
            <p:cNvPicPr>
              <a:picLocks noChangeAspect="1" noChangeArrowheads="1"/>
            </p:cNvPicPr>
            <p:nvPr/>
          </p:nvPicPr>
          <mc:AlternateContent>
            <mc:Choice xmlns:ma="http://schemas.microsoft.com/office/mac/drawingml/2008/main" Requires="ma">
              <p:blipFill>
                <a:blip r:embed="rId3"/>
                <a:srcRect/>
                <a:stretch>
                  <a:fillRect/>
                </a:stretch>
              </p:blipFill>
            </mc:Choice>
            <mc:Fallback>
              <p:blipFill>
                <a:blip r:embed="rId4"/>
                <a:srcRect/>
                <a:stretch>
                  <a:fillRect/>
                </a:stretch>
              </p:blipFill>
            </mc:Fallback>
          </mc:AlternateContent>
          <p:spPr bwMode="auto">
            <a:xfrm>
              <a:off x="2640" y="1680"/>
              <a:ext cx="240" cy="239"/>
            </a:xfrm>
            <a:prstGeom prst="rect">
              <a:avLst/>
            </a:prstGeom>
            <a:noFill/>
            <a:ln w="9525">
              <a:noFill/>
              <a:miter lim="800000"/>
              <a:headEnd/>
              <a:tailEnd/>
            </a:ln>
          </p:spPr>
        </p:pic>
        <p:pic>
          <p:nvPicPr>
            <p:cNvPr id="134162" name="Picture 24"/>
            <p:cNvPicPr>
              <a:picLocks noChangeAspect="1" noChangeArrowheads="1"/>
            </p:cNvPicPr>
            <p:nvPr/>
          </p:nvPicPr>
          <mc:AlternateContent>
            <mc:Choice xmlns:ma="http://schemas.microsoft.com/office/mac/drawingml/2008/main" Requires="ma">
              <p:blipFill>
                <a:blip r:embed="rId3"/>
                <a:srcRect/>
                <a:stretch>
                  <a:fillRect/>
                </a:stretch>
              </p:blipFill>
            </mc:Choice>
            <mc:Fallback>
              <p:blipFill>
                <a:blip r:embed="rId4"/>
                <a:srcRect/>
                <a:stretch>
                  <a:fillRect/>
                </a:stretch>
              </p:blipFill>
            </mc:Fallback>
          </mc:AlternateContent>
          <p:spPr bwMode="auto">
            <a:xfrm>
              <a:off x="2640" y="1392"/>
              <a:ext cx="240" cy="239"/>
            </a:xfrm>
            <a:prstGeom prst="rect">
              <a:avLst/>
            </a:prstGeom>
            <a:noFill/>
            <a:ln w="9525">
              <a:noFill/>
              <a:miter lim="800000"/>
              <a:headEnd/>
              <a:tailEnd/>
            </a:ln>
          </p:spPr>
        </p:pic>
        <p:pic>
          <p:nvPicPr>
            <p:cNvPr id="134163" name="Picture 26" descr="Firewall 12.tiff                                               00118CF0Macintosh HD                   BC93A1CC:"/>
            <p:cNvPicPr>
              <a:picLocks noChangeAspect="1" noChangeArrowheads="1"/>
            </p:cNvPicPr>
            <p:nvPr/>
          </p:nvPicPr>
          <p:blipFill>
            <a:blip r:embed="rId5"/>
            <a:srcRect/>
            <a:stretch>
              <a:fillRect/>
            </a:stretch>
          </p:blipFill>
          <p:spPr bwMode="auto">
            <a:xfrm>
              <a:off x="2767" y="1968"/>
              <a:ext cx="497" cy="560"/>
            </a:xfrm>
            <a:prstGeom prst="rect">
              <a:avLst/>
            </a:prstGeom>
            <a:noFill/>
            <a:ln w="9525">
              <a:noFill/>
              <a:miter lim="800000"/>
              <a:headEnd/>
              <a:tailEnd/>
            </a:ln>
          </p:spPr>
        </p:pic>
        <p:pic>
          <p:nvPicPr>
            <p:cNvPr id="134164" name="Picture 27" descr="monitor &amp; computer.tif                                         00118CF0Macintosh HD                   BC93A1CC:"/>
            <p:cNvPicPr>
              <a:picLocks noChangeAspect="1" noChangeArrowheads="1"/>
            </p:cNvPicPr>
            <p:nvPr/>
          </p:nvPicPr>
          <p:blipFill>
            <a:blip r:embed="rId6"/>
            <a:srcRect/>
            <a:stretch>
              <a:fillRect/>
            </a:stretch>
          </p:blipFill>
          <p:spPr bwMode="auto">
            <a:xfrm>
              <a:off x="4992" y="1872"/>
              <a:ext cx="414" cy="576"/>
            </a:xfrm>
            <a:prstGeom prst="rect">
              <a:avLst/>
            </a:prstGeom>
            <a:noFill/>
            <a:ln w="9525">
              <a:noFill/>
              <a:miter lim="800000"/>
              <a:headEnd/>
              <a:tailEnd/>
            </a:ln>
          </p:spPr>
        </p:pic>
        <p:pic>
          <p:nvPicPr>
            <p:cNvPr id="134165" name="Picture 28" descr="Laptop computer L 1.tif                                        00118CF0Macintosh HD                   BC93A1CC:"/>
            <p:cNvPicPr>
              <a:picLocks noChangeAspect="1" noChangeArrowheads="1"/>
            </p:cNvPicPr>
            <p:nvPr/>
          </p:nvPicPr>
          <p:blipFill>
            <a:blip r:embed="rId7"/>
            <a:srcRect/>
            <a:stretch>
              <a:fillRect/>
            </a:stretch>
          </p:blipFill>
          <p:spPr bwMode="auto">
            <a:xfrm>
              <a:off x="96" y="1932"/>
              <a:ext cx="702" cy="468"/>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33497">
                                            <p:txEl>
                                              <p:pRg st="0" end="0"/>
                                            </p:txEl>
                                          </p:spTgt>
                                        </p:tgtEl>
                                        <p:attrNameLst>
                                          <p:attrName>style.visibility</p:attrName>
                                        </p:attrNameLst>
                                      </p:cBhvr>
                                      <p:to>
                                        <p:strVal val="visible"/>
                                      </p:to>
                                    </p:set>
                                    <p:animEffect transition="in" filter="box(out)">
                                      <p:cBhvr>
                                        <p:cTn id="7" dur="500"/>
                                        <p:tgtEl>
                                          <p:spTgt spid="23349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33497">
                                            <p:txEl>
                                              <p:pRg st="1" end="1"/>
                                            </p:txEl>
                                          </p:spTgt>
                                        </p:tgtEl>
                                        <p:attrNameLst>
                                          <p:attrName>style.visibility</p:attrName>
                                        </p:attrNameLst>
                                      </p:cBhvr>
                                      <p:to>
                                        <p:strVal val="visible"/>
                                      </p:to>
                                    </p:set>
                                    <p:animEffect transition="in" filter="box(out)">
                                      <p:cBhvr>
                                        <p:cTn id="12" dur="500"/>
                                        <p:tgtEl>
                                          <p:spTgt spid="23349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233497">
                                            <p:txEl>
                                              <p:pRg st="2" end="2"/>
                                            </p:txEl>
                                          </p:spTgt>
                                        </p:tgtEl>
                                        <p:attrNameLst>
                                          <p:attrName>style.visibility</p:attrName>
                                        </p:attrNameLst>
                                      </p:cBhvr>
                                      <p:to>
                                        <p:strVal val="visible"/>
                                      </p:to>
                                    </p:set>
                                    <p:animEffect transition="in" filter="box(out)">
                                      <p:cBhvr>
                                        <p:cTn id="15" dur="500"/>
                                        <p:tgtEl>
                                          <p:spTgt spid="23349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97" grpId="0" build="p" autoUpdateAnimBg="0"/>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47F1768E-413A-104A-AB85-1743E4AA6D97}" type="slidenum">
              <a:rPr lang="en-US" smtClean="0">
                <a:latin typeface="Times New Roman" charset="0"/>
              </a:rPr>
              <a:pPr/>
              <a:t>13</a:t>
            </a:fld>
            <a:endParaRPr lang="en-US" smtClean="0">
              <a:latin typeface="Times New Roman" charset="0"/>
            </a:endParaRPr>
          </a:p>
        </p:txBody>
      </p:sp>
      <p:sp>
        <p:nvSpPr>
          <p:cNvPr id="26627" name="Rectangle 2"/>
          <p:cNvSpPr>
            <a:spLocks noGrp="1" noChangeArrowheads="1"/>
          </p:cNvSpPr>
          <p:nvPr>
            <p:ph type="title"/>
          </p:nvPr>
        </p:nvSpPr>
        <p:spPr/>
        <p:txBody>
          <a:bodyPr/>
          <a:lstStyle/>
          <a:p>
            <a:pPr eaLnBrk="1" hangingPunct="1"/>
            <a:r>
              <a:rPr lang="en-US"/>
              <a:t>Password Retry</a:t>
            </a:r>
          </a:p>
        </p:txBody>
      </p:sp>
      <p:sp>
        <p:nvSpPr>
          <p:cNvPr id="26628" name="Rectangle 3"/>
          <p:cNvSpPr>
            <a:spLocks noGrp="1" noChangeArrowheads="1"/>
          </p:cNvSpPr>
          <p:nvPr>
            <p:ph type="body" idx="1"/>
          </p:nvPr>
        </p:nvSpPr>
        <p:spPr/>
        <p:txBody>
          <a:bodyPr/>
          <a:lstStyle/>
          <a:p>
            <a:pPr eaLnBrk="1" hangingPunct="1">
              <a:spcAft>
                <a:spcPts val="600"/>
              </a:spcAft>
            </a:pPr>
            <a:r>
              <a:rPr lang="en-US" dirty="0"/>
              <a:t>Suppose system locks after 3 bad passwords. How long should it lock?</a:t>
            </a:r>
          </a:p>
          <a:p>
            <a:pPr lvl="1" eaLnBrk="1" hangingPunct="1">
              <a:spcAft>
                <a:spcPts val="600"/>
              </a:spcAft>
            </a:pPr>
            <a:r>
              <a:rPr lang="en-US" dirty="0"/>
              <a:t>5 seconds</a:t>
            </a:r>
          </a:p>
          <a:p>
            <a:pPr lvl="1" eaLnBrk="1" hangingPunct="1">
              <a:spcAft>
                <a:spcPts val="600"/>
              </a:spcAft>
            </a:pPr>
            <a:r>
              <a:rPr lang="en-US" dirty="0"/>
              <a:t>5 minutes</a:t>
            </a:r>
          </a:p>
          <a:p>
            <a:pPr lvl="1" eaLnBrk="1" hangingPunct="1">
              <a:spcAft>
                <a:spcPts val="600"/>
              </a:spcAft>
            </a:pPr>
            <a:r>
              <a:rPr lang="en-US" dirty="0"/>
              <a:t>Until SA restores service</a:t>
            </a:r>
          </a:p>
          <a:p>
            <a:pPr eaLnBrk="1" hangingPunct="1">
              <a:spcAft>
                <a:spcPts val="600"/>
              </a:spcAft>
            </a:pPr>
            <a:r>
              <a:rPr lang="en-US" dirty="0"/>
              <a:t>What are +’</a:t>
            </a:r>
            <a:r>
              <a:rPr lang="en-US" dirty="0" err="1"/>
              <a:t>s</a:t>
            </a:r>
            <a:r>
              <a:rPr lang="en-US" dirty="0"/>
              <a:t> and -’</a:t>
            </a:r>
            <a:r>
              <a:rPr lang="en-US" dirty="0" err="1"/>
              <a:t>s</a:t>
            </a:r>
            <a:r>
              <a:rPr lang="en-US" dirty="0"/>
              <a:t> of each?</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517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21BC32C3-93AB-9F44-A1D8-AF274DB924EA}" type="slidenum">
              <a:rPr lang="en-US" smtClean="0">
                <a:latin typeface="Times New Roman" charset="0"/>
              </a:rPr>
              <a:pPr/>
              <a:t>130</a:t>
            </a:fld>
            <a:endParaRPr lang="en-US" smtClean="0">
              <a:latin typeface="Times New Roman" charset="0"/>
            </a:endParaRPr>
          </a:p>
        </p:txBody>
      </p:sp>
      <p:sp>
        <p:nvSpPr>
          <p:cNvPr id="135171" name="Rectangle 2"/>
          <p:cNvSpPr>
            <a:spLocks noGrp="1" noChangeArrowheads="1"/>
          </p:cNvSpPr>
          <p:nvPr>
            <p:ph type="title"/>
          </p:nvPr>
        </p:nvSpPr>
        <p:spPr>
          <a:xfrm>
            <a:off x="685800" y="457200"/>
            <a:ext cx="7772400" cy="1143000"/>
          </a:xfrm>
        </p:spPr>
        <p:txBody>
          <a:bodyPr/>
          <a:lstStyle/>
          <a:p>
            <a:pPr eaLnBrk="1" hangingPunct="1"/>
            <a:r>
              <a:rPr lang="en-US"/>
              <a:t>Stateful Packet Filter</a:t>
            </a:r>
          </a:p>
        </p:txBody>
      </p:sp>
      <p:sp>
        <p:nvSpPr>
          <p:cNvPr id="135172" name="Rectangle 3"/>
          <p:cNvSpPr>
            <a:spLocks noGrp="1" noChangeArrowheads="1"/>
          </p:cNvSpPr>
          <p:nvPr>
            <p:ph type="body" idx="1"/>
          </p:nvPr>
        </p:nvSpPr>
        <p:spPr>
          <a:xfrm>
            <a:off x="685800" y="1828800"/>
            <a:ext cx="6096000" cy="4114800"/>
          </a:xfrm>
        </p:spPr>
        <p:txBody>
          <a:bodyPr/>
          <a:lstStyle/>
          <a:p>
            <a:pPr eaLnBrk="1" hangingPunct="1">
              <a:spcAft>
                <a:spcPts val="600"/>
              </a:spcAft>
            </a:pPr>
            <a:r>
              <a:rPr lang="en-US" dirty="0"/>
              <a:t>Adds </a:t>
            </a:r>
            <a:r>
              <a:rPr lang="en-US" b="1" dirty="0">
                <a:solidFill>
                  <a:schemeClr val="accent2"/>
                </a:solidFill>
              </a:rPr>
              <a:t>state</a:t>
            </a:r>
            <a:r>
              <a:rPr lang="en-US" dirty="0"/>
              <a:t> to packet filter</a:t>
            </a:r>
          </a:p>
          <a:p>
            <a:pPr eaLnBrk="1" hangingPunct="1">
              <a:spcAft>
                <a:spcPts val="600"/>
              </a:spcAft>
            </a:pPr>
            <a:r>
              <a:rPr lang="en-US" dirty="0"/>
              <a:t>Operates at transport layer</a:t>
            </a:r>
          </a:p>
          <a:p>
            <a:pPr eaLnBrk="1" hangingPunct="1">
              <a:spcAft>
                <a:spcPts val="600"/>
              </a:spcAft>
            </a:pPr>
            <a:r>
              <a:rPr lang="en-US" b="1" i="1" dirty="0"/>
              <a:t>Remembers</a:t>
            </a:r>
            <a:r>
              <a:rPr lang="en-US" dirty="0"/>
              <a:t> TCP connections, flag bits, etc.</a:t>
            </a:r>
          </a:p>
          <a:p>
            <a:pPr eaLnBrk="1" hangingPunct="1">
              <a:spcAft>
                <a:spcPts val="600"/>
              </a:spcAft>
            </a:pPr>
            <a:r>
              <a:rPr lang="en-US" dirty="0"/>
              <a:t>Can even remember UDP packets (e.g., DNS requests)</a:t>
            </a:r>
          </a:p>
        </p:txBody>
      </p:sp>
      <p:sp>
        <p:nvSpPr>
          <p:cNvPr id="135173" name="Rectangle 4"/>
          <p:cNvSpPr>
            <a:spLocks noChangeArrowheads="1"/>
          </p:cNvSpPr>
          <p:nvPr/>
        </p:nvSpPr>
        <p:spPr bwMode="auto">
          <a:xfrm>
            <a:off x="7080250" y="1765300"/>
            <a:ext cx="1892300" cy="3530600"/>
          </a:xfrm>
          <a:prstGeom prst="rect">
            <a:avLst/>
          </a:prstGeom>
          <a:solidFill>
            <a:schemeClr val="accent2"/>
          </a:solidFill>
          <a:ln w="38100">
            <a:solidFill>
              <a:schemeClr val="accent2"/>
            </a:solidFill>
            <a:miter lim="800000"/>
            <a:headEnd/>
            <a:tailEnd/>
          </a:ln>
        </p:spPr>
        <p:txBody>
          <a:bodyPr wrap="none" anchor="ctr">
            <a:prstTxWarp prst="textNoShape">
              <a:avLst/>
            </a:prstTxWarp>
          </a:bodyPr>
          <a:lstStyle/>
          <a:p>
            <a:endParaRPr lang="en-US"/>
          </a:p>
        </p:txBody>
      </p:sp>
      <p:grpSp>
        <p:nvGrpSpPr>
          <p:cNvPr id="135174" name="Group 5"/>
          <p:cNvGrpSpPr>
            <a:grpSpLocks/>
          </p:cNvGrpSpPr>
          <p:nvPr/>
        </p:nvGrpSpPr>
        <p:grpSpPr bwMode="auto">
          <a:xfrm>
            <a:off x="7010400" y="1879600"/>
            <a:ext cx="1898650" cy="3530600"/>
            <a:chOff x="3076" y="888"/>
            <a:chExt cx="1196" cy="2224"/>
          </a:xfrm>
        </p:grpSpPr>
        <p:sp>
          <p:nvSpPr>
            <p:cNvPr id="135175"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prstTxWarp prst="textNoShape">
                <a:avLst/>
              </a:prstTxWarp>
            </a:bodyPr>
            <a:lstStyle/>
            <a:p>
              <a:endParaRPr lang="en-US"/>
            </a:p>
          </p:txBody>
        </p:sp>
        <p:sp>
          <p:nvSpPr>
            <p:cNvPr id="135176" name="Text Box 7"/>
            <p:cNvSpPr txBox="1">
              <a:spLocks noChangeArrowheads="1"/>
            </p:cNvSpPr>
            <p:nvPr/>
          </p:nvSpPr>
          <p:spPr bwMode="auto">
            <a:xfrm>
              <a:off x="3169" y="949"/>
              <a:ext cx="1034" cy="2128"/>
            </a:xfrm>
            <a:prstGeom prst="rect">
              <a:avLst/>
            </a:prstGeom>
            <a:noFill/>
            <a:ln w="9525">
              <a:noFill/>
              <a:miter lim="800000"/>
              <a:headEnd/>
              <a:tailEnd/>
            </a:ln>
          </p:spPr>
          <p:txBody>
            <a:bodyPr wrap="none">
              <a:prstTxWarp prst="textNoShape">
                <a:avLst/>
              </a:prstTxWarp>
              <a:spAutoFit/>
            </a:bodyPr>
            <a:lstStyle/>
            <a:p>
              <a:pPr algn="ctr" eaLnBrk="0" hangingPunct="0"/>
              <a:r>
                <a:rPr lang="en-US">
                  <a:solidFill>
                    <a:schemeClr val="folHlink"/>
                  </a:solidFill>
                  <a:latin typeface="Arial" charset="0"/>
                </a:rPr>
                <a:t>application</a:t>
              </a:r>
              <a:endParaRPr lang="en-US">
                <a:latin typeface="Arial" charset="0"/>
              </a:endParaRPr>
            </a:p>
            <a:p>
              <a:pPr algn="ctr" eaLnBrk="0" hangingPunct="0"/>
              <a:endParaRPr lang="en-US">
                <a:latin typeface="Arial" charset="0"/>
              </a:endParaRPr>
            </a:p>
            <a:p>
              <a:pPr algn="ctr" eaLnBrk="0" hangingPunct="0"/>
              <a:r>
                <a:rPr lang="en-US" b="1">
                  <a:solidFill>
                    <a:srgbClr val="FF0000"/>
                  </a:solidFill>
                  <a:latin typeface="Arial" charset="0"/>
                </a:rPr>
                <a:t>transport</a:t>
              </a:r>
              <a:endParaRPr lang="en-US">
                <a:latin typeface="Arial" charset="0"/>
              </a:endParaRPr>
            </a:p>
            <a:p>
              <a:pPr algn="ctr" eaLnBrk="0" hangingPunct="0"/>
              <a:endParaRPr lang="en-US">
                <a:latin typeface="Arial" charset="0"/>
              </a:endParaRPr>
            </a:p>
            <a:p>
              <a:pPr algn="ctr" eaLnBrk="0" hangingPunct="0"/>
              <a:r>
                <a:rPr lang="en-US" b="1">
                  <a:solidFill>
                    <a:schemeClr val="accent2"/>
                  </a:solidFill>
                  <a:latin typeface="Arial" charset="0"/>
                </a:rPr>
                <a:t>network</a:t>
              </a:r>
              <a:endParaRPr lang="en-US" b="1">
                <a:solidFill>
                  <a:srgbClr val="FF0000"/>
                </a:solidFill>
                <a:latin typeface="Arial" charset="0"/>
              </a:endParaRPr>
            </a:p>
            <a:p>
              <a:pPr algn="ctr" eaLnBrk="0" hangingPunct="0"/>
              <a:endParaRPr lang="en-US">
                <a:latin typeface="Arial" charset="0"/>
              </a:endParaRPr>
            </a:p>
            <a:p>
              <a:pPr algn="ctr" eaLnBrk="0" hangingPunct="0"/>
              <a:r>
                <a:rPr lang="en-US">
                  <a:latin typeface="Arial" charset="0"/>
                </a:rPr>
                <a:t>link</a:t>
              </a:r>
              <a:endParaRPr lang="en-US">
                <a:solidFill>
                  <a:srgbClr val="FF0000"/>
                </a:solidFill>
                <a:latin typeface="Arial" charset="0"/>
              </a:endParaRPr>
            </a:p>
            <a:p>
              <a:pPr algn="ctr" eaLnBrk="0" hangingPunct="0"/>
              <a:endParaRPr lang="en-US">
                <a:latin typeface="Arial" charset="0"/>
              </a:endParaRPr>
            </a:p>
            <a:p>
              <a:pPr algn="ctr" eaLnBrk="0" hangingPunct="0"/>
              <a:r>
                <a:rPr lang="en-US">
                  <a:latin typeface="Arial" charset="0"/>
                </a:rPr>
                <a:t>physical</a:t>
              </a:r>
            </a:p>
          </p:txBody>
        </p:sp>
        <p:sp>
          <p:nvSpPr>
            <p:cNvPr id="135177" name="Line 8"/>
            <p:cNvSpPr>
              <a:spLocks noChangeShapeType="1"/>
            </p:cNvSpPr>
            <p:nvPr/>
          </p:nvSpPr>
          <p:spPr bwMode="auto">
            <a:xfrm>
              <a:off x="3076" y="132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5178" name="Line 9"/>
            <p:cNvSpPr>
              <a:spLocks noChangeShapeType="1"/>
            </p:cNvSpPr>
            <p:nvPr/>
          </p:nvSpPr>
          <p:spPr bwMode="auto">
            <a:xfrm>
              <a:off x="3076" y="1768"/>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5179" name="Line 10"/>
            <p:cNvSpPr>
              <a:spLocks noChangeShapeType="1"/>
            </p:cNvSpPr>
            <p:nvPr/>
          </p:nvSpPr>
          <p:spPr bwMode="auto">
            <a:xfrm>
              <a:off x="3076" y="2216"/>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5180" name="Line 11"/>
            <p:cNvSpPr>
              <a:spLocks noChangeShapeType="1"/>
            </p:cNvSpPr>
            <p:nvPr/>
          </p:nvSpPr>
          <p:spPr bwMode="auto">
            <a:xfrm>
              <a:off x="3076" y="266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gr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3619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189C6B5E-ECA8-CA4A-8062-7D3E773B1210}" type="slidenum">
              <a:rPr lang="en-US" smtClean="0">
                <a:latin typeface="Times New Roman" charset="0"/>
              </a:rPr>
              <a:pPr/>
              <a:t>131</a:t>
            </a:fld>
            <a:endParaRPr lang="en-US" smtClean="0">
              <a:latin typeface="Times New Roman" charset="0"/>
            </a:endParaRPr>
          </a:p>
        </p:txBody>
      </p:sp>
      <p:sp>
        <p:nvSpPr>
          <p:cNvPr id="136195" name="Rectangle 2"/>
          <p:cNvSpPr>
            <a:spLocks noGrp="1" noChangeArrowheads="1"/>
          </p:cNvSpPr>
          <p:nvPr>
            <p:ph type="title"/>
          </p:nvPr>
        </p:nvSpPr>
        <p:spPr/>
        <p:txBody>
          <a:bodyPr/>
          <a:lstStyle/>
          <a:p>
            <a:pPr eaLnBrk="1" hangingPunct="1"/>
            <a:r>
              <a:rPr lang="en-US"/>
              <a:t>Stateful Packet Filter</a:t>
            </a:r>
          </a:p>
        </p:txBody>
      </p:sp>
      <p:sp>
        <p:nvSpPr>
          <p:cNvPr id="266243" name="Rectangle 3"/>
          <p:cNvSpPr>
            <a:spLocks noGrp="1" noChangeArrowheads="1"/>
          </p:cNvSpPr>
          <p:nvPr>
            <p:ph type="body" idx="1"/>
          </p:nvPr>
        </p:nvSpPr>
        <p:spPr>
          <a:xfrm>
            <a:off x="685800" y="1828800"/>
            <a:ext cx="6096000" cy="4343400"/>
          </a:xfrm>
        </p:spPr>
        <p:txBody>
          <a:bodyPr/>
          <a:lstStyle/>
          <a:p>
            <a:pPr eaLnBrk="1" hangingPunct="1">
              <a:spcAft>
                <a:spcPts val="600"/>
              </a:spcAft>
            </a:pPr>
            <a:r>
              <a:rPr lang="en-US" sz="2800" dirty="0"/>
              <a:t>Advantages?</a:t>
            </a:r>
          </a:p>
          <a:p>
            <a:pPr lvl="1" eaLnBrk="1" hangingPunct="1">
              <a:spcAft>
                <a:spcPts val="600"/>
              </a:spcAft>
            </a:pPr>
            <a:r>
              <a:rPr lang="en-US" sz="2400" dirty="0"/>
              <a:t>Can do everything a packet filter can do plus...</a:t>
            </a:r>
          </a:p>
          <a:p>
            <a:pPr lvl="1" eaLnBrk="1" hangingPunct="1">
              <a:spcAft>
                <a:spcPts val="600"/>
              </a:spcAft>
            </a:pPr>
            <a:r>
              <a:rPr lang="en-US" sz="2400" dirty="0"/>
              <a:t>Keep track of ongoing </a:t>
            </a:r>
            <a:r>
              <a:rPr lang="en-US" sz="2400" dirty="0" smtClean="0"/>
              <a:t>connections (so prevents </a:t>
            </a:r>
            <a:r>
              <a:rPr lang="en-US" sz="2400" dirty="0"/>
              <a:t>TCP ACK </a:t>
            </a:r>
            <a:r>
              <a:rPr lang="en-US" sz="2400" dirty="0" smtClean="0"/>
              <a:t>scan)</a:t>
            </a:r>
          </a:p>
          <a:p>
            <a:pPr eaLnBrk="1" hangingPunct="1">
              <a:spcAft>
                <a:spcPts val="600"/>
              </a:spcAft>
            </a:pPr>
            <a:r>
              <a:rPr lang="en-US" sz="2800" dirty="0"/>
              <a:t>Disadvantages?</a:t>
            </a:r>
          </a:p>
          <a:p>
            <a:pPr lvl="1" eaLnBrk="1" hangingPunct="1">
              <a:spcAft>
                <a:spcPts val="600"/>
              </a:spcAft>
            </a:pPr>
            <a:r>
              <a:rPr lang="en-US" sz="2400" dirty="0"/>
              <a:t>Cannot see application data</a:t>
            </a:r>
          </a:p>
          <a:p>
            <a:pPr lvl="1" eaLnBrk="1" hangingPunct="1">
              <a:spcAft>
                <a:spcPts val="600"/>
              </a:spcAft>
            </a:pPr>
            <a:r>
              <a:rPr lang="en-US" sz="2400" dirty="0"/>
              <a:t>Slower than packet filtering</a:t>
            </a:r>
          </a:p>
        </p:txBody>
      </p:sp>
      <p:sp>
        <p:nvSpPr>
          <p:cNvPr id="136197" name="Rectangle 4"/>
          <p:cNvSpPr>
            <a:spLocks noChangeArrowheads="1"/>
          </p:cNvSpPr>
          <p:nvPr/>
        </p:nvSpPr>
        <p:spPr bwMode="auto">
          <a:xfrm>
            <a:off x="7080250" y="1765300"/>
            <a:ext cx="1892300" cy="3530600"/>
          </a:xfrm>
          <a:prstGeom prst="rect">
            <a:avLst/>
          </a:prstGeom>
          <a:solidFill>
            <a:schemeClr val="accent2"/>
          </a:solidFill>
          <a:ln w="38100">
            <a:solidFill>
              <a:schemeClr val="accent2"/>
            </a:solidFill>
            <a:miter lim="800000"/>
            <a:headEnd/>
            <a:tailEnd/>
          </a:ln>
        </p:spPr>
        <p:txBody>
          <a:bodyPr wrap="none" anchor="ctr">
            <a:prstTxWarp prst="textNoShape">
              <a:avLst/>
            </a:prstTxWarp>
          </a:bodyPr>
          <a:lstStyle/>
          <a:p>
            <a:endParaRPr lang="en-US"/>
          </a:p>
        </p:txBody>
      </p:sp>
      <p:grpSp>
        <p:nvGrpSpPr>
          <p:cNvPr id="136198" name="Group 5"/>
          <p:cNvGrpSpPr>
            <a:grpSpLocks/>
          </p:cNvGrpSpPr>
          <p:nvPr/>
        </p:nvGrpSpPr>
        <p:grpSpPr bwMode="auto">
          <a:xfrm>
            <a:off x="7010400" y="1879600"/>
            <a:ext cx="1898650" cy="3530600"/>
            <a:chOff x="3076" y="888"/>
            <a:chExt cx="1196" cy="2224"/>
          </a:xfrm>
        </p:grpSpPr>
        <p:sp>
          <p:nvSpPr>
            <p:cNvPr id="136199"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prstTxWarp prst="textNoShape">
                <a:avLst/>
              </a:prstTxWarp>
            </a:bodyPr>
            <a:lstStyle/>
            <a:p>
              <a:endParaRPr lang="en-US"/>
            </a:p>
          </p:txBody>
        </p:sp>
        <p:sp>
          <p:nvSpPr>
            <p:cNvPr id="136200" name="Text Box 7"/>
            <p:cNvSpPr txBox="1">
              <a:spLocks noChangeArrowheads="1"/>
            </p:cNvSpPr>
            <p:nvPr/>
          </p:nvSpPr>
          <p:spPr bwMode="auto">
            <a:xfrm>
              <a:off x="3169" y="949"/>
              <a:ext cx="1034" cy="2128"/>
            </a:xfrm>
            <a:prstGeom prst="rect">
              <a:avLst/>
            </a:prstGeom>
            <a:noFill/>
            <a:ln w="9525">
              <a:noFill/>
              <a:miter lim="800000"/>
              <a:headEnd/>
              <a:tailEnd/>
            </a:ln>
          </p:spPr>
          <p:txBody>
            <a:bodyPr wrap="none">
              <a:prstTxWarp prst="textNoShape">
                <a:avLst/>
              </a:prstTxWarp>
              <a:spAutoFit/>
            </a:bodyPr>
            <a:lstStyle/>
            <a:p>
              <a:pPr algn="ctr" eaLnBrk="0" hangingPunct="0"/>
              <a:r>
                <a:rPr lang="en-US">
                  <a:solidFill>
                    <a:schemeClr val="folHlink"/>
                  </a:solidFill>
                  <a:latin typeface="Arial" charset="0"/>
                </a:rPr>
                <a:t>application</a:t>
              </a:r>
              <a:endParaRPr lang="en-US">
                <a:latin typeface="Arial" charset="0"/>
              </a:endParaRPr>
            </a:p>
            <a:p>
              <a:pPr algn="ctr" eaLnBrk="0" hangingPunct="0"/>
              <a:endParaRPr lang="en-US">
                <a:latin typeface="Arial" charset="0"/>
              </a:endParaRPr>
            </a:p>
            <a:p>
              <a:pPr algn="ctr" eaLnBrk="0" hangingPunct="0"/>
              <a:r>
                <a:rPr lang="en-US" b="1">
                  <a:solidFill>
                    <a:srgbClr val="FF0000"/>
                  </a:solidFill>
                  <a:latin typeface="Arial" charset="0"/>
                </a:rPr>
                <a:t>transport</a:t>
              </a:r>
              <a:endParaRPr lang="en-US">
                <a:latin typeface="Arial" charset="0"/>
              </a:endParaRPr>
            </a:p>
            <a:p>
              <a:pPr algn="ctr" eaLnBrk="0" hangingPunct="0"/>
              <a:endParaRPr lang="en-US">
                <a:latin typeface="Arial" charset="0"/>
              </a:endParaRPr>
            </a:p>
            <a:p>
              <a:pPr algn="ctr" eaLnBrk="0" hangingPunct="0"/>
              <a:r>
                <a:rPr lang="en-US" b="1">
                  <a:solidFill>
                    <a:schemeClr val="accent2"/>
                  </a:solidFill>
                  <a:latin typeface="Arial" charset="0"/>
                </a:rPr>
                <a:t>network</a:t>
              </a:r>
              <a:endParaRPr lang="en-US" b="1">
                <a:solidFill>
                  <a:srgbClr val="FF0000"/>
                </a:solidFill>
                <a:latin typeface="Arial" charset="0"/>
              </a:endParaRPr>
            </a:p>
            <a:p>
              <a:pPr algn="ctr" eaLnBrk="0" hangingPunct="0"/>
              <a:endParaRPr lang="en-US">
                <a:latin typeface="Arial" charset="0"/>
              </a:endParaRPr>
            </a:p>
            <a:p>
              <a:pPr algn="ctr" eaLnBrk="0" hangingPunct="0"/>
              <a:r>
                <a:rPr lang="en-US">
                  <a:latin typeface="Arial" charset="0"/>
                </a:rPr>
                <a:t>link</a:t>
              </a:r>
              <a:endParaRPr lang="en-US">
                <a:solidFill>
                  <a:srgbClr val="FF0000"/>
                </a:solidFill>
                <a:latin typeface="Arial" charset="0"/>
              </a:endParaRPr>
            </a:p>
            <a:p>
              <a:pPr algn="ctr" eaLnBrk="0" hangingPunct="0"/>
              <a:endParaRPr lang="en-US">
                <a:latin typeface="Arial" charset="0"/>
              </a:endParaRPr>
            </a:p>
            <a:p>
              <a:pPr algn="ctr" eaLnBrk="0" hangingPunct="0"/>
              <a:r>
                <a:rPr lang="en-US">
                  <a:latin typeface="Arial" charset="0"/>
                </a:rPr>
                <a:t>physical</a:t>
              </a:r>
            </a:p>
          </p:txBody>
        </p:sp>
        <p:sp>
          <p:nvSpPr>
            <p:cNvPr id="136201" name="Line 8"/>
            <p:cNvSpPr>
              <a:spLocks noChangeShapeType="1"/>
            </p:cNvSpPr>
            <p:nvPr/>
          </p:nvSpPr>
          <p:spPr bwMode="auto">
            <a:xfrm>
              <a:off x="3076" y="132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6202" name="Line 9"/>
            <p:cNvSpPr>
              <a:spLocks noChangeShapeType="1"/>
            </p:cNvSpPr>
            <p:nvPr/>
          </p:nvSpPr>
          <p:spPr bwMode="auto">
            <a:xfrm>
              <a:off x="3076" y="1768"/>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6203" name="Line 10"/>
            <p:cNvSpPr>
              <a:spLocks noChangeShapeType="1"/>
            </p:cNvSpPr>
            <p:nvPr/>
          </p:nvSpPr>
          <p:spPr bwMode="auto">
            <a:xfrm>
              <a:off x="3076" y="2216"/>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6204" name="Line 11"/>
            <p:cNvSpPr>
              <a:spLocks noChangeShapeType="1"/>
            </p:cNvSpPr>
            <p:nvPr/>
          </p:nvSpPr>
          <p:spPr bwMode="auto">
            <a:xfrm>
              <a:off x="3076" y="266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266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0" fill="hold" grpId="0" nodeType="clickEffect">
                                  <p:stCondLst>
                                    <p:cond delay="0"/>
                                  </p:stCondLst>
                                  <p:childTnLst>
                                    <p:set>
                                      <p:cBhvr>
                                        <p:cTn id="10" dur="1" fill="hold">
                                          <p:stCondLst>
                                            <p:cond delay="499"/>
                                          </p:stCondLst>
                                        </p:cTn>
                                        <p:tgtEl>
                                          <p:spTgt spid="266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0" fill="hold" grpId="0" nodeType="clickEffect">
                                  <p:stCondLst>
                                    <p:cond delay="0"/>
                                  </p:stCondLst>
                                  <p:childTnLst>
                                    <p:set>
                                      <p:cBhvr>
                                        <p:cTn id="14" dur="1" fill="hold">
                                          <p:stCondLst>
                                            <p:cond delay="499"/>
                                          </p:stCondLst>
                                        </p:cTn>
                                        <p:tgtEl>
                                          <p:spTgt spid="266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0" fill="hold" grpId="0" nodeType="clickEffect">
                                  <p:stCondLst>
                                    <p:cond delay="0"/>
                                  </p:stCondLst>
                                  <p:childTnLst>
                                    <p:set>
                                      <p:cBhvr>
                                        <p:cTn id="18" dur="1" fill="hold">
                                          <p:stCondLst>
                                            <p:cond delay="499"/>
                                          </p:stCondLst>
                                        </p:cTn>
                                        <p:tgtEl>
                                          <p:spTgt spid="266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entr" presetSubtype="0" fill="hold" grpId="0" nodeType="clickEffect">
                                  <p:stCondLst>
                                    <p:cond delay="0"/>
                                  </p:stCondLst>
                                  <p:childTnLst>
                                    <p:set>
                                      <p:cBhvr>
                                        <p:cTn id="22" dur="1" fill="hold">
                                          <p:stCondLst>
                                            <p:cond delay="499"/>
                                          </p:stCondLst>
                                        </p:cTn>
                                        <p:tgtEl>
                                          <p:spTgt spid="2662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entr" presetSubtype="0" fill="hold" grpId="0" nodeType="clickEffect">
                                  <p:stCondLst>
                                    <p:cond delay="0"/>
                                  </p:stCondLst>
                                  <p:childTnLst>
                                    <p:set>
                                      <p:cBhvr>
                                        <p:cTn id="26" dur="1" fill="hold">
                                          <p:stCondLst>
                                            <p:cond delay="499"/>
                                          </p:stCondLst>
                                        </p:cTn>
                                        <p:tgtEl>
                                          <p:spTgt spid="2662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bldLvl="2" autoUpdateAnimBg="0"/>
    </p:bldLst>
  </p:timing>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721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D3419036-FAEA-E742-8ED7-A8C7DB6837A2}" type="slidenum">
              <a:rPr lang="en-US" smtClean="0">
                <a:latin typeface="Times New Roman" charset="0"/>
              </a:rPr>
              <a:pPr/>
              <a:t>132</a:t>
            </a:fld>
            <a:endParaRPr lang="en-US" smtClean="0">
              <a:latin typeface="Times New Roman" charset="0"/>
            </a:endParaRPr>
          </a:p>
        </p:txBody>
      </p:sp>
      <p:sp>
        <p:nvSpPr>
          <p:cNvPr id="137219" name="Rectangle 2"/>
          <p:cNvSpPr>
            <a:spLocks noGrp="1" noChangeArrowheads="1"/>
          </p:cNvSpPr>
          <p:nvPr>
            <p:ph type="title"/>
          </p:nvPr>
        </p:nvSpPr>
        <p:spPr>
          <a:xfrm>
            <a:off x="685800" y="381000"/>
            <a:ext cx="7772400" cy="1143000"/>
          </a:xfrm>
        </p:spPr>
        <p:txBody>
          <a:bodyPr/>
          <a:lstStyle/>
          <a:p>
            <a:pPr eaLnBrk="1" hangingPunct="1"/>
            <a:r>
              <a:rPr lang="en-US"/>
              <a:t>Application Proxy</a:t>
            </a:r>
          </a:p>
        </p:txBody>
      </p:sp>
      <p:sp>
        <p:nvSpPr>
          <p:cNvPr id="137220" name="Rectangle 3"/>
          <p:cNvSpPr>
            <a:spLocks noGrp="1" noChangeArrowheads="1"/>
          </p:cNvSpPr>
          <p:nvPr>
            <p:ph type="body" idx="1"/>
          </p:nvPr>
        </p:nvSpPr>
        <p:spPr>
          <a:xfrm>
            <a:off x="685800" y="1600200"/>
            <a:ext cx="6019800" cy="4267200"/>
          </a:xfrm>
        </p:spPr>
        <p:txBody>
          <a:bodyPr/>
          <a:lstStyle/>
          <a:p>
            <a:pPr marL="533400" indent="-533400" eaLnBrk="1" hangingPunct="1">
              <a:spcAft>
                <a:spcPts val="600"/>
              </a:spcAft>
            </a:pPr>
            <a:r>
              <a:rPr lang="en-US" dirty="0"/>
              <a:t>A </a:t>
            </a:r>
            <a:r>
              <a:rPr lang="en-US" b="1" dirty="0">
                <a:solidFill>
                  <a:schemeClr val="accent2"/>
                </a:solidFill>
              </a:rPr>
              <a:t>proxy</a:t>
            </a:r>
            <a:r>
              <a:rPr lang="en-US" dirty="0"/>
              <a:t> is something that acts on your behalf</a:t>
            </a:r>
          </a:p>
          <a:p>
            <a:pPr marL="533400" indent="-533400" eaLnBrk="1" hangingPunct="1">
              <a:spcAft>
                <a:spcPts val="600"/>
              </a:spcAft>
            </a:pPr>
            <a:r>
              <a:rPr lang="en-US" dirty="0"/>
              <a:t>Application proxy looks at incoming application data</a:t>
            </a:r>
          </a:p>
          <a:p>
            <a:pPr marL="533400" indent="-533400" eaLnBrk="1" hangingPunct="1">
              <a:spcAft>
                <a:spcPts val="600"/>
              </a:spcAft>
            </a:pPr>
            <a:r>
              <a:rPr lang="en-US" dirty="0"/>
              <a:t>Verifies that data is safe before letting it in</a:t>
            </a:r>
          </a:p>
        </p:txBody>
      </p:sp>
      <p:sp>
        <p:nvSpPr>
          <p:cNvPr id="137221" name="Rectangle 4"/>
          <p:cNvSpPr>
            <a:spLocks noChangeArrowheads="1"/>
          </p:cNvSpPr>
          <p:nvPr/>
        </p:nvSpPr>
        <p:spPr bwMode="auto">
          <a:xfrm>
            <a:off x="7080250" y="1765300"/>
            <a:ext cx="1892300" cy="3530600"/>
          </a:xfrm>
          <a:prstGeom prst="rect">
            <a:avLst/>
          </a:prstGeom>
          <a:solidFill>
            <a:schemeClr val="accent2"/>
          </a:solidFill>
          <a:ln w="38100">
            <a:solidFill>
              <a:schemeClr val="accent2"/>
            </a:solidFill>
            <a:miter lim="800000"/>
            <a:headEnd/>
            <a:tailEnd/>
          </a:ln>
        </p:spPr>
        <p:txBody>
          <a:bodyPr wrap="none" anchor="ctr">
            <a:prstTxWarp prst="textNoShape">
              <a:avLst/>
            </a:prstTxWarp>
          </a:bodyPr>
          <a:lstStyle/>
          <a:p>
            <a:endParaRPr lang="en-US"/>
          </a:p>
        </p:txBody>
      </p:sp>
      <p:grpSp>
        <p:nvGrpSpPr>
          <p:cNvPr id="137222" name="Group 5"/>
          <p:cNvGrpSpPr>
            <a:grpSpLocks/>
          </p:cNvGrpSpPr>
          <p:nvPr/>
        </p:nvGrpSpPr>
        <p:grpSpPr bwMode="auto">
          <a:xfrm>
            <a:off x="7010400" y="1879600"/>
            <a:ext cx="1898650" cy="3530600"/>
            <a:chOff x="3076" y="888"/>
            <a:chExt cx="1196" cy="2224"/>
          </a:xfrm>
        </p:grpSpPr>
        <p:sp>
          <p:nvSpPr>
            <p:cNvPr id="137223"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prstTxWarp prst="textNoShape">
                <a:avLst/>
              </a:prstTxWarp>
            </a:bodyPr>
            <a:lstStyle/>
            <a:p>
              <a:endParaRPr lang="en-US"/>
            </a:p>
          </p:txBody>
        </p:sp>
        <p:sp>
          <p:nvSpPr>
            <p:cNvPr id="137224" name="Text Box 7"/>
            <p:cNvSpPr txBox="1">
              <a:spLocks noChangeArrowheads="1"/>
            </p:cNvSpPr>
            <p:nvPr/>
          </p:nvSpPr>
          <p:spPr bwMode="auto">
            <a:xfrm>
              <a:off x="3122" y="949"/>
              <a:ext cx="1129" cy="2128"/>
            </a:xfrm>
            <a:prstGeom prst="rect">
              <a:avLst/>
            </a:prstGeom>
            <a:noFill/>
            <a:ln w="9525">
              <a:noFill/>
              <a:miter lim="800000"/>
              <a:headEnd/>
              <a:tailEnd/>
            </a:ln>
          </p:spPr>
          <p:txBody>
            <a:bodyPr wrap="none">
              <a:prstTxWarp prst="textNoShape">
                <a:avLst/>
              </a:prstTxWarp>
              <a:spAutoFit/>
            </a:bodyPr>
            <a:lstStyle/>
            <a:p>
              <a:pPr algn="ctr" eaLnBrk="0" hangingPunct="0"/>
              <a:r>
                <a:rPr lang="en-US" b="1" dirty="0">
                  <a:solidFill>
                    <a:srgbClr val="FF0000"/>
                  </a:solidFill>
                  <a:latin typeface="Arial" charset="0"/>
                </a:rPr>
                <a:t>application</a:t>
              </a:r>
              <a:endParaRPr lang="en-US" dirty="0">
                <a:latin typeface="Arial" charset="0"/>
              </a:endParaRPr>
            </a:p>
            <a:p>
              <a:pPr algn="ctr" eaLnBrk="0" hangingPunct="0"/>
              <a:endParaRPr lang="en-US" dirty="0">
                <a:latin typeface="Arial" charset="0"/>
              </a:endParaRPr>
            </a:p>
            <a:p>
              <a:pPr algn="ctr" eaLnBrk="0" hangingPunct="0"/>
              <a:r>
                <a:rPr lang="en-US" b="1" dirty="0">
                  <a:solidFill>
                    <a:schemeClr val="accent2"/>
                  </a:solidFill>
                  <a:latin typeface="Arial" charset="0"/>
                </a:rPr>
                <a:t>transport</a:t>
              </a:r>
              <a:endParaRPr lang="en-US" dirty="0">
                <a:latin typeface="Arial" charset="0"/>
              </a:endParaRPr>
            </a:p>
            <a:p>
              <a:pPr algn="ctr" eaLnBrk="0" hangingPunct="0"/>
              <a:endParaRPr lang="en-US" dirty="0">
                <a:latin typeface="Arial" charset="0"/>
              </a:endParaRPr>
            </a:p>
            <a:p>
              <a:pPr algn="ctr" eaLnBrk="0" hangingPunct="0"/>
              <a:r>
                <a:rPr lang="en-US" b="1" dirty="0">
                  <a:solidFill>
                    <a:schemeClr val="accent2"/>
                  </a:solidFill>
                  <a:latin typeface="Arial" charset="0"/>
                </a:rPr>
                <a:t>network</a:t>
              </a:r>
              <a:endParaRPr lang="en-US" b="1" dirty="0">
                <a:solidFill>
                  <a:srgbClr val="FF0000"/>
                </a:solidFill>
                <a:latin typeface="Arial" charset="0"/>
              </a:endParaRPr>
            </a:p>
            <a:p>
              <a:pPr algn="ctr" eaLnBrk="0" hangingPunct="0"/>
              <a:endParaRPr lang="en-US" dirty="0">
                <a:latin typeface="Arial" charset="0"/>
              </a:endParaRPr>
            </a:p>
            <a:p>
              <a:pPr algn="ctr" eaLnBrk="0" hangingPunct="0"/>
              <a:r>
                <a:rPr lang="en-US" dirty="0">
                  <a:latin typeface="Arial" charset="0"/>
                </a:rPr>
                <a:t>link</a:t>
              </a:r>
              <a:endParaRPr lang="en-US" dirty="0">
                <a:solidFill>
                  <a:srgbClr val="FF0000"/>
                </a:solidFill>
                <a:latin typeface="Arial" charset="0"/>
              </a:endParaRPr>
            </a:p>
            <a:p>
              <a:pPr algn="ctr" eaLnBrk="0" hangingPunct="0"/>
              <a:endParaRPr lang="en-US" dirty="0">
                <a:latin typeface="Arial" charset="0"/>
              </a:endParaRPr>
            </a:p>
            <a:p>
              <a:pPr algn="ctr" eaLnBrk="0" hangingPunct="0"/>
              <a:r>
                <a:rPr lang="en-US" dirty="0">
                  <a:latin typeface="Arial" charset="0"/>
                </a:rPr>
                <a:t>physical</a:t>
              </a:r>
            </a:p>
          </p:txBody>
        </p:sp>
        <p:sp>
          <p:nvSpPr>
            <p:cNvPr id="137225" name="Line 8"/>
            <p:cNvSpPr>
              <a:spLocks noChangeShapeType="1"/>
            </p:cNvSpPr>
            <p:nvPr/>
          </p:nvSpPr>
          <p:spPr bwMode="auto">
            <a:xfrm>
              <a:off x="3076" y="132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7226" name="Line 9"/>
            <p:cNvSpPr>
              <a:spLocks noChangeShapeType="1"/>
            </p:cNvSpPr>
            <p:nvPr/>
          </p:nvSpPr>
          <p:spPr bwMode="auto">
            <a:xfrm>
              <a:off x="3076" y="1768"/>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7227" name="Line 10"/>
            <p:cNvSpPr>
              <a:spLocks noChangeShapeType="1"/>
            </p:cNvSpPr>
            <p:nvPr/>
          </p:nvSpPr>
          <p:spPr bwMode="auto">
            <a:xfrm>
              <a:off x="3076" y="2216"/>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7228" name="Line 11"/>
            <p:cNvSpPr>
              <a:spLocks noChangeShapeType="1"/>
            </p:cNvSpPr>
            <p:nvPr/>
          </p:nvSpPr>
          <p:spPr bwMode="auto">
            <a:xfrm>
              <a:off x="3076" y="266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gr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3824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C522C007-07DD-5B4F-B0C5-ADA68E46590E}" type="slidenum">
              <a:rPr lang="en-US" smtClean="0">
                <a:latin typeface="Times New Roman" charset="0"/>
              </a:rPr>
              <a:pPr/>
              <a:t>133</a:t>
            </a:fld>
            <a:endParaRPr lang="en-US" smtClean="0">
              <a:latin typeface="Times New Roman" charset="0"/>
            </a:endParaRPr>
          </a:p>
        </p:txBody>
      </p:sp>
      <p:sp>
        <p:nvSpPr>
          <p:cNvPr id="138243" name="Rectangle 2"/>
          <p:cNvSpPr>
            <a:spLocks noGrp="1" noChangeArrowheads="1"/>
          </p:cNvSpPr>
          <p:nvPr>
            <p:ph type="title"/>
          </p:nvPr>
        </p:nvSpPr>
        <p:spPr>
          <a:xfrm>
            <a:off x="685800" y="381000"/>
            <a:ext cx="7772400" cy="1143000"/>
          </a:xfrm>
        </p:spPr>
        <p:txBody>
          <a:bodyPr/>
          <a:lstStyle/>
          <a:p>
            <a:pPr eaLnBrk="1" hangingPunct="1"/>
            <a:r>
              <a:rPr lang="en-US"/>
              <a:t>Application Proxy</a:t>
            </a:r>
          </a:p>
        </p:txBody>
      </p:sp>
      <p:sp>
        <p:nvSpPr>
          <p:cNvPr id="225283" name="Rectangle 3"/>
          <p:cNvSpPr>
            <a:spLocks noGrp="1" noChangeArrowheads="1"/>
          </p:cNvSpPr>
          <p:nvPr>
            <p:ph type="body" idx="1"/>
          </p:nvPr>
        </p:nvSpPr>
        <p:spPr>
          <a:xfrm>
            <a:off x="685800" y="1600200"/>
            <a:ext cx="6019800" cy="4267200"/>
          </a:xfrm>
        </p:spPr>
        <p:txBody>
          <a:bodyPr/>
          <a:lstStyle/>
          <a:p>
            <a:pPr marL="533400" indent="-533400" eaLnBrk="1" hangingPunct="1">
              <a:lnSpc>
                <a:spcPct val="90000"/>
              </a:lnSpc>
              <a:spcAft>
                <a:spcPts val="600"/>
              </a:spcAft>
            </a:pPr>
            <a:r>
              <a:rPr lang="en-US" dirty="0"/>
              <a:t>Advantages?</a:t>
            </a:r>
          </a:p>
          <a:p>
            <a:pPr marL="914400" lvl="1" indent="-457200" eaLnBrk="1" hangingPunct="1">
              <a:lnSpc>
                <a:spcPct val="90000"/>
              </a:lnSpc>
              <a:spcAft>
                <a:spcPts val="600"/>
              </a:spcAft>
            </a:pPr>
            <a:r>
              <a:rPr lang="en-US" dirty="0"/>
              <a:t>Complete view of connections and applications data</a:t>
            </a:r>
          </a:p>
          <a:p>
            <a:pPr marL="914400" lvl="1" indent="-457200" eaLnBrk="1" hangingPunct="1">
              <a:lnSpc>
                <a:spcPct val="90000"/>
              </a:lnSpc>
              <a:spcAft>
                <a:spcPts val="600"/>
              </a:spcAft>
            </a:pPr>
            <a:r>
              <a:rPr lang="en-US" dirty="0"/>
              <a:t>Filter bad data at application layer (viruses, Word macros)</a:t>
            </a:r>
          </a:p>
          <a:p>
            <a:pPr marL="533400" indent="-533400" eaLnBrk="1" hangingPunct="1">
              <a:lnSpc>
                <a:spcPct val="90000"/>
              </a:lnSpc>
              <a:spcAft>
                <a:spcPts val="600"/>
              </a:spcAft>
            </a:pPr>
            <a:r>
              <a:rPr lang="en-US" dirty="0"/>
              <a:t>Disadvantages?</a:t>
            </a:r>
          </a:p>
          <a:p>
            <a:pPr marL="914400" lvl="1" indent="-457200" eaLnBrk="1" hangingPunct="1">
              <a:lnSpc>
                <a:spcPct val="90000"/>
              </a:lnSpc>
              <a:spcAft>
                <a:spcPts val="600"/>
              </a:spcAft>
            </a:pPr>
            <a:r>
              <a:rPr lang="en-US" dirty="0"/>
              <a:t>Speed</a:t>
            </a:r>
          </a:p>
        </p:txBody>
      </p:sp>
      <p:sp>
        <p:nvSpPr>
          <p:cNvPr id="138245" name="Rectangle 4"/>
          <p:cNvSpPr>
            <a:spLocks noChangeArrowheads="1"/>
          </p:cNvSpPr>
          <p:nvPr/>
        </p:nvSpPr>
        <p:spPr bwMode="auto">
          <a:xfrm>
            <a:off x="7080250" y="1765300"/>
            <a:ext cx="1892300" cy="3530600"/>
          </a:xfrm>
          <a:prstGeom prst="rect">
            <a:avLst/>
          </a:prstGeom>
          <a:solidFill>
            <a:schemeClr val="accent2"/>
          </a:solidFill>
          <a:ln w="38100">
            <a:solidFill>
              <a:schemeClr val="accent2"/>
            </a:solidFill>
            <a:miter lim="800000"/>
            <a:headEnd/>
            <a:tailEnd/>
          </a:ln>
        </p:spPr>
        <p:txBody>
          <a:bodyPr wrap="none" anchor="ctr">
            <a:prstTxWarp prst="textNoShape">
              <a:avLst/>
            </a:prstTxWarp>
          </a:bodyPr>
          <a:lstStyle/>
          <a:p>
            <a:endParaRPr lang="en-US"/>
          </a:p>
        </p:txBody>
      </p:sp>
      <p:grpSp>
        <p:nvGrpSpPr>
          <p:cNvPr id="138246" name="Group 5"/>
          <p:cNvGrpSpPr>
            <a:grpSpLocks/>
          </p:cNvGrpSpPr>
          <p:nvPr/>
        </p:nvGrpSpPr>
        <p:grpSpPr bwMode="auto">
          <a:xfrm>
            <a:off x="7010400" y="1879600"/>
            <a:ext cx="1898650" cy="3530600"/>
            <a:chOff x="3076" y="888"/>
            <a:chExt cx="1196" cy="2224"/>
          </a:xfrm>
        </p:grpSpPr>
        <p:sp>
          <p:nvSpPr>
            <p:cNvPr id="138247"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prstTxWarp prst="textNoShape">
                <a:avLst/>
              </a:prstTxWarp>
            </a:bodyPr>
            <a:lstStyle/>
            <a:p>
              <a:endParaRPr lang="en-US"/>
            </a:p>
          </p:txBody>
        </p:sp>
        <p:sp>
          <p:nvSpPr>
            <p:cNvPr id="138248" name="Text Box 7"/>
            <p:cNvSpPr txBox="1">
              <a:spLocks noChangeArrowheads="1"/>
            </p:cNvSpPr>
            <p:nvPr/>
          </p:nvSpPr>
          <p:spPr bwMode="auto">
            <a:xfrm>
              <a:off x="3122" y="949"/>
              <a:ext cx="1129" cy="2128"/>
            </a:xfrm>
            <a:prstGeom prst="rect">
              <a:avLst/>
            </a:prstGeom>
            <a:noFill/>
            <a:ln w="9525">
              <a:noFill/>
              <a:miter lim="800000"/>
              <a:headEnd/>
              <a:tailEnd/>
            </a:ln>
          </p:spPr>
          <p:txBody>
            <a:bodyPr wrap="none">
              <a:prstTxWarp prst="textNoShape">
                <a:avLst/>
              </a:prstTxWarp>
              <a:spAutoFit/>
            </a:bodyPr>
            <a:lstStyle/>
            <a:p>
              <a:pPr algn="ctr" eaLnBrk="0" hangingPunct="0"/>
              <a:r>
                <a:rPr lang="en-US" b="1">
                  <a:solidFill>
                    <a:srgbClr val="FF0000"/>
                  </a:solidFill>
                  <a:latin typeface="Arial" charset="0"/>
                </a:rPr>
                <a:t>application</a:t>
              </a:r>
              <a:endParaRPr lang="en-US">
                <a:latin typeface="Arial" charset="0"/>
              </a:endParaRPr>
            </a:p>
            <a:p>
              <a:pPr algn="ctr" eaLnBrk="0" hangingPunct="0"/>
              <a:endParaRPr lang="en-US">
                <a:latin typeface="Arial" charset="0"/>
              </a:endParaRPr>
            </a:p>
            <a:p>
              <a:pPr algn="ctr" eaLnBrk="0" hangingPunct="0"/>
              <a:r>
                <a:rPr lang="en-US" b="1">
                  <a:solidFill>
                    <a:schemeClr val="accent2"/>
                  </a:solidFill>
                  <a:latin typeface="Arial" charset="0"/>
                </a:rPr>
                <a:t>transport</a:t>
              </a:r>
              <a:endParaRPr lang="en-US">
                <a:latin typeface="Arial" charset="0"/>
              </a:endParaRPr>
            </a:p>
            <a:p>
              <a:pPr algn="ctr" eaLnBrk="0" hangingPunct="0"/>
              <a:endParaRPr lang="en-US">
                <a:latin typeface="Arial" charset="0"/>
              </a:endParaRPr>
            </a:p>
            <a:p>
              <a:pPr algn="ctr" eaLnBrk="0" hangingPunct="0"/>
              <a:r>
                <a:rPr lang="en-US" b="1">
                  <a:solidFill>
                    <a:schemeClr val="accent2"/>
                  </a:solidFill>
                  <a:latin typeface="Arial" charset="0"/>
                </a:rPr>
                <a:t>network</a:t>
              </a:r>
              <a:endParaRPr lang="en-US" b="1">
                <a:solidFill>
                  <a:srgbClr val="FF0000"/>
                </a:solidFill>
                <a:latin typeface="Arial" charset="0"/>
              </a:endParaRPr>
            </a:p>
            <a:p>
              <a:pPr algn="ctr" eaLnBrk="0" hangingPunct="0"/>
              <a:endParaRPr lang="en-US">
                <a:latin typeface="Arial" charset="0"/>
              </a:endParaRPr>
            </a:p>
            <a:p>
              <a:pPr algn="ctr" eaLnBrk="0" hangingPunct="0"/>
              <a:r>
                <a:rPr lang="en-US">
                  <a:latin typeface="Arial" charset="0"/>
                </a:rPr>
                <a:t>link</a:t>
              </a:r>
              <a:endParaRPr lang="en-US">
                <a:solidFill>
                  <a:srgbClr val="FF0000"/>
                </a:solidFill>
                <a:latin typeface="Arial" charset="0"/>
              </a:endParaRPr>
            </a:p>
            <a:p>
              <a:pPr algn="ctr" eaLnBrk="0" hangingPunct="0"/>
              <a:endParaRPr lang="en-US">
                <a:latin typeface="Arial" charset="0"/>
              </a:endParaRPr>
            </a:p>
            <a:p>
              <a:pPr algn="ctr" eaLnBrk="0" hangingPunct="0"/>
              <a:r>
                <a:rPr lang="en-US">
                  <a:latin typeface="Arial" charset="0"/>
                </a:rPr>
                <a:t>physical</a:t>
              </a:r>
            </a:p>
          </p:txBody>
        </p:sp>
        <p:sp>
          <p:nvSpPr>
            <p:cNvPr id="138249" name="Line 8"/>
            <p:cNvSpPr>
              <a:spLocks noChangeShapeType="1"/>
            </p:cNvSpPr>
            <p:nvPr/>
          </p:nvSpPr>
          <p:spPr bwMode="auto">
            <a:xfrm>
              <a:off x="3076" y="132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8250" name="Line 9"/>
            <p:cNvSpPr>
              <a:spLocks noChangeShapeType="1"/>
            </p:cNvSpPr>
            <p:nvPr/>
          </p:nvSpPr>
          <p:spPr bwMode="auto">
            <a:xfrm>
              <a:off x="3076" y="1768"/>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8251" name="Line 10"/>
            <p:cNvSpPr>
              <a:spLocks noChangeShapeType="1"/>
            </p:cNvSpPr>
            <p:nvPr/>
          </p:nvSpPr>
          <p:spPr bwMode="auto">
            <a:xfrm>
              <a:off x="3076" y="2216"/>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8252" name="Line 11"/>
            <p:cNvSpPr>
              <a:spLocks noChangeShapeType="1"/>
            </p:cNvSpPr>
            <p:nvPr/>
          </p:nvSpPr>
          <p:spPr bwMode="auto">
            <a:xfrm>
              <a:off x="3076" y="266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283">
                                            <p:txEl>
                                              <p:pRg st="0" end="0"/>
                                            </p:txEl>
                                          </p:spTgt>
                                        </p:tgtEl>
                                        <p:attrNameLst>
                                          <p:attrName>style.visibility</p:attrName>
                                        </p:attrNameLst>
                                      </p:cBhvr>
                                      <p:to>
                                        <p:strVal val="visible"/>
                                      </p:to>
                                    </p:set>
                                    <p:animEffect transition="in" filter="wipe(left)">
                                      <p:cBhvr>
                                        <p:cTn id="7" dur="500"/>
                                        <p:tgtEl>
                                          <p:spTgt spid="2252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283">
                                            <p:txEl>
                                              <p:pRg st="1" end="1"/>
                                            </p:txEl>
                                          </p:spTgt>
                                        </p:tgtEl>
                                        <p:attrNameLst>
                                          <p:attrName>style.visibility</p:attrName>
                                        </p:attrNameLst>
                                      </p:cBhvr>
                                      <p:to>
                                        <p:strVal val="visible"/>
                                      </p:to>
                                    </p:set>
                                    <p:animEffect transition="in" filter="wipe(left)">
                                      <p:cBhvr>
                                        <p:cTn id="12" dur="500"/>
                                        <p:tgtEl>
                                          <p:spTgt spid="2252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283">
                                            <p:txEl>
                                              <p:pRg st="2" end="2"/>
                                            </p:txEl>
                                          </p:spTgt>
                                        </p:tgtEl>
                                        <p:attrNameLst>
                                          <p:attrName>style.visibility</p:attrName>
                                        </p:attrNameLst>
                                      </p:cBhvr>
                                      <p:to>
                                        <p:strVal val="visible"/>
                                      </p:to>
                                    </p:set>
                                    <p:animEffect transition="in" filter="wipe(left)">
                                      <p:cBhvr>
                                        <p:cTn id="17" dur="500"/>
                                        <p:tgtEl>
                                          <p:spTgt spid="2252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283">
                                            <p:txEl>
                                              <p:pRg st="3" end="3"/>
                                            </p:txEl>
                                          </p:spTgt>
                                        </p:tgtEl>
                                        <p:attrNameLst>
                                          <p:attrName>style.visibility</p:attrName>
                                        </p:attrNameLst>
                                      </p:cBhvr>
                                      <p:to>
                                        <p:strVal val="visible"/>
                                      </p:to>
                                    </p:set>
                                    <p:animEffect transition="in" filter="wipe(left)">
                                      <p:cBhvr>
                                        <p:cTn id="22" dur="500"/>
                                        <p:tgtEl>
                                          <p:spTgt spid="2252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283">
                                            <p:txEl>
                                              <p:pRg st="4" end="4"/>
                                            </p:txEl>
                                          </p:spTgt>
                                        </p:tgtEl>
                                        <p:attrNameLst>
                                          <p:attrName>style.visibility</p:attrName>
                                        </p:attrNameLst>
                                      </p:cBhvr>
                                      <p:to>
                                        <p:strVal val="visible"/>
                                      </p:to>
                                    </p:set>
                                    <p:animEffect transition="in" filter="wipe(left)">
                                      <p:cBhvr>
                                        <p:cTn id="27" dur="500"/>
                                        <p:tgtEl>
                                          <p:spTgt spid="2252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bldLvl="2" autoUpdateAnimBg="0"/>
    </p:bldLst>
  </p:timing>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926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9F08363F-4B43-FC46-9917-850A7FC951AB}" type="slidenum">
              <a:rPr lang="en-US" smtClean="0">
                <a:latin typeface="Times New Roman" charset="0"/>
              </a:rPr>
              <a:pPr/>
              <a:t>134</a:t>
            </a:fld>
            <a:endParaRPr lang="en-US" smtClean="0">
              <a:latin typeface="Times New Roman" charset="0"/>
            </a:endParaRPr>
          </a:p>
        </p:txBody>
      </p:sp>
      <p:sp>
        <p:nvSpPr>
          <p:cNvPr id="139267" name="Rectangle 2"/>
          <p:cNvSpPr>
            <a:spLocks noGrp="1" noChangeArrowheads="1"/>
          </p:cNvSpPr>
          <p:nvPr>
            <p:ph type="title"/>
          </p:nvPr>
        </p:nvSpPr>
        <p:spPr/>
        <p:txBody>
          <a:bodyPr/>
          <a:lstStyle/>
          <a:p>
            <a:pPr eaLnBrk="1" hangingPunct="1"/>
            <a:r>
              <a:rPr lang="en-US"/>
              <a:t>Application Proxy</a:t>
            </a:r>
          </a:p>
        </p:txBody>
      </p:sp>
      <p:sp>
        <p:nvSpPr>
          <p:cNvPr id="139268" name="Rectangle 3"/>
          <p:cNvSpPr>
            <a:spLocks noGrp="1" noChangeArrowheads="1"/>
          </p:cNvSpPr>
          <p:nvPr>
            <p:ph type="body" idx="1"/>
          </p:nvPr>
        </p:nvSpPr>
        <p:spPr/>
        <p:txBody>
          <a:bodyPr/>
          <a:lstStyle/>
          <a:p>
            <a:pPr eaLnBrk="1" hangingPunct="1">
              <a:spcAft>
                <a:spcPts val="600"/>
              </a:spcAft>
            </a:pPr>
            <a:r>
              <a:rPr lang="en-US" sz="2800" dirty="0"/>
              <a:t>Creates a new packet before sending it thru to internal network</a:t>
            </a:r>
          </a:p>
          <a:p>
            <a:pPr eaLnBrk="1" hangingPunct="1">
              <a:spcAft>
                <a:spcPts val="600"/>
              </a:spcAft>
            </a:pPr>
            <a:r>
              <a:rPr lang="en-US" sz="2800" dirty="0"/>
              <a:t>Attacker must talk to </a:t>
            </a:r>
            <a:r>
              <a:rPr lang="en-US" sz="2800" b="1" dirty="0">
                <a:solidFill>
                  <a:schemeClr val="accent2"/>
                </a:solidFill>
              </a:rPr>
              <a:t>proxy</a:t>
            </a:r>
            <a:r>
              <a:rPr lang="en-US" sz="2800" dirty="0"/>
              <a:t> and convince it to forward message</a:t>
            </a:r>
          </a:p>
          <a:p>
            <a:pPr eaLnBrk="1" hangingPunct="1">
              <a:spcAft>
                <a:spcPts val="600"/>
              </a:spcAft>
            </a:pPr>
            <a:r>
              <a:rPr lang="en-US" sz="2800" dirty="0"/>
              <a:t>Proxy has complete view of connection</a:t>
            </a:r>
          </a:p>
          <a:p>
            <a:pPr eaLnBrk="1" hangingPunct="1">
              <a:spcAft>
                <a:spcPts val="600"/>
              </a:spcAft>
            </a:pPr>
            <a:r>
              <a:rPr lang="en-US" sz="2800" dirty="0"/>
              <a:t>Prevents some scans </a:t>
            </a:r>
            <a:r>
              <a:rPr lang="en-US" sz="2800" dirty="0" err="1"/>
              <a:t>stateful</a:t>
            </a:r>
            <a:r>
              <a:rPr lang="en-US" sz="2800" dirty="0"/>
              <a:t> packet filter cannot </a:t>
            </a:r>
            <a:r>
              <a:rPr lang="en-US" sz="2800" dirty="0" err="1">
                <a:sym typeface="Symbol" charset="2"/>
              </a:rPr>
              <a:t></a:t>
            </a:r>
            <a:r>
              <a:rPr lang="en-US" sz="2800" dirty="0"/>
              <a:t> next slides</a:t>
            </a: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029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7CBEA1C8-4023-0E40-B8AF-B7D6542907C5}" type="slidenum">
              <a:rPr lang="en-US" smtClean="0">
                <a:latin typeface="Times New Roman" charset="0"/>
              </a:rPr>
              <a:pPr/>
              <a:t>135</a:t>
            </a:fld>
            <a:endParaRPr lang="en-US" smtClean="0">
              <a:latin typeface="Times New Roman" charset="0"/>
            </a:endParaRPr>
          </a:p>
        </p:txBody>
      </p:sp>
      <p:sp>
        <p:nvSpPr>
          <p:cNvPr id="140291" name="Rectangle 2"/>
          <p:cNvSpPr>
            <a:spLocks noGrp="1" noChangeArrowheads="1"/>
          </p:cNvSpPr>
          <p:nvPr>
            <p:ph type="title"/>
          </p:nvPr>
        </p:nvSpPr>
        <p:spPr/>
        <p:txBody>
          <a:bodyPr/>
          <a:lstStyle/>
          <a:p>
            <a:pPr eaLnBrk="1" hangingPunct="1"/>
            <a:r>
              <a:rPr lang="en-US"/>
              <a:t>Firewalk</a:t>
            </a:r>
          </a:p>
        </p:txBody>
      </p:sp>
      <p:sp>
        <p:nvSpPr>
          <p:cNvPr id="140292" name="Rectangle 3"/>
          <p:cNvSpPr>
            <a:spLocks noGrp="1" noChangeArrowheads="1"/>
          </p:cNvSpPr>
          <p:nvPr>
            <p:ph type="body" idx="1"/>
          </p:nvPr>
        </p:nvSpPr>
        <p:spPr/>
        <p:txBody>
          <a:bodyPr/>
          <a:lstStyle/>
          <a:p>
            <a:pPr eaLnBrk="1" hangingPunct="1">
              <a:lnSpc>
                <a:spcPct val="90000"/>
              </a:lnSpc>
              <a:spcAft>
                <a:spcPts val="600"/>
              </a:spcAft>
            </a:pPr>
            <a:r>
              <a:rPr lang="en-US" sz="2800" dirty="0">
                <a:solidFill>
                  <a:srgbClr val="000000"/>
                </a:solidFill>
              </a:rPr>
              <a:t>Tool to scan for open ports thru firewall</a:t>
            </a:r>
          </a:p>
          <a:p>
            <a:pPr eaLnBrk="1" hangingPunct="1">
              <a:lnSpc>
                <a:spcPct val="90000"/>
              </a:lnSpc>
              <a:spcAft>
                <a:spcPts val="600"/>
              </a:spcAft>
            </a:pPr>
            <a:r>
              <a:rPr lang="en-US" sz="2800" dirty="0">
                <a:solidFill>
                  <a:srgbClr val="000000"/>
                </a:solidFill>
              </a:rPr>
              <a:t>Attacker knows IP address of firewall and IP address of one system inside firewall</a:t>
            </a:r>
          </a:p>
          <a:p>
            <a:pPr lvl="1" eaLnBrk="1" hangingPunct="1">
              <a:lnSpc>
                <a:spcPct val="90000"/>
              </a:lnSpc>
              <a:spcAft>
                <a:spcPts val="600"/>
              </a:spcAft>
            </a:pPr>
            <a:r>
              <a:rPr lang="en-US" sz="2400" dirty="0">
                <a:solidFill>
                  <a:srgbClr val="000000"/>
                </a:solidFill>
              </a:rPr>
              <a:t>Set TTL to 1 more than number of hops to firewall, and set destination port to N</a:t>
            </a:r>
          </a:p>
          <a:p>
            <a:pPr eaLnBrk="1" hangingPunct="1">
              <a:lnSpc>
                <a:spcPct val="90000"/>
              </a:lnSpc>
              <a:spcAft>
                <a:spcPts val="600"/>
              </a:spcAft>
            </a:pPr>
            <a:r>
              <a:rPr lang="en-US" sz="2800" dirty="0">
                <a:solidFill>
                  <a:srgbClr val="000000"/>
                </a:solidFill>
              </a:rPr>
              <a:t>If firewall allows data on port N thru firewall, get </a:t>
            </a:r>
            <a:r>
              <a:rPr lang="en-US" sz="2800" b="1" i="1" dirty="0">
                <a:solidFill>
                  <a:srgbClr val="000000"/>
                </a:solidFill>
              </a:rPr>
              <a:t>time exceeded</a:t>
            </a:r>
            <a:r>
              <a:rPr lang="en-US" sz="2800" dirty="0">
                <a:solidFill>
                  <a:srgbClr val="000000"/>
                </a:solidFill>
              </a:rPr>
              <a:t> error message </a:t>
            </a:r>
          </a:p>
          <a:p>
            <a:pPr lvl="1" eaLnBrk="1" hangingPunct="1">
              <a:lnSpc>
                <a:spcPct val="90000"/>
              </a:lnSpc>
              <a:spcAft>
                <a:spcPts val="600"/>
              </a:spcAft>
            </a:pPr>
            <a:r>
              <a:rPr lang="en-US" sz="2400" dirty="0">
                <a:solidFill>
                  <a:srgbClr val="000000"/>
                </a:solidFill>
              </a:rPr>
              <a:t>Otherwise, no response</a:t>
            </a: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4131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3EFB75C8-BF48-AC47-9CA1-15F5ACEC2F23}" type="slidenum">
              <a:rPr lang="en-US" smtClean="0">
                <a:latin typeface="Times New Roman" charset="0"/>
              </a:rPr>
              <a:pPr/>
              <a:t>136</a:t>
            </a:fld>
            <a:endParaRPr lang="en-US" smtClean="0">
              <a:latin typeface="Times New Roman" charset="0"/>
            </a:endParaRPr>
          </a:p>
        </p:txBody>
      </p:sp>
      <p:pic>
        <p:nvPicPr>
          <p:cNvPr id="141315" name="Picture 71" descr="Laptop computer L 1.tif                                        00118CF0Macintosh HD                   BC93A1CC:"/>
          <p:cNvPicPr>
            <a:picLocks noChangeAspect="1" noChangeArrowheads="1"/>
          </p:cNvPicPr>
          <p:nvPr/>
        </p:nvPicPr>
        <p:blipFill>
          <a:blip r:embed="rId3"/>
          <a:srcRect/>
          <a:stretch>
            <a:fillRect/>
          </a:stretch>
        </p:blipFill>
        <p:spPr bwMode="auto">
          <a:xfrm>
            <a:off x="0" y="2489200"/>
            <a:ext cx="1066800" cy="711200"/>
          </a:xfrm>
          <a:prstGeom prst="rect">
            <a:avLst/>
          </a:prstGeom>
          <a:noFill/>
          <a:ln w="9525">
            <a:noFill/>
            <a:miter lim="800000"/>
            <a:headEnd/>
            <a:tailEnd/>
          </a:ln>
        </p:spPr>
      </p:pic>
      <p:sp>
        <p:nvSpPr>
          <p:cNvPr id="141316" name="Rectangle 2"/>
          <p:cNvSpPr>
            <a:spLocks noGrp="1" noChangeArrowheads="1"/>
          </p:cNvSpPr>
          <p:nvPr>
            <p:ph type="title"/>
          </p:nvPr>
        </p:nvSpPr>
        <p:spPr>
          <a:xfrm>
            <a:off x="685800" y="381000"/>
            <a:ext cx="7772400" cy="838200"/>
          </a:xfrm>
        </p:spPr>
        <p:txBody>
          <a:bodyPr/>
          <a:lstStyle/>
          <a:p>
            <a:pPr eaLnBrk="1" hangingPunct="1"/>
            <a:r>
              <a:rPr lang="en-US"/>
              <a:t>Firewalk and Proxy Firewall</a:t>
            </a:r>
          </a:p>
        </p:txBody>
      </p:sp>
      <p:sp>
        <p:nvSpPr>
          <p:cNvPr id="238645" name="Rectangle 53"/>
          <p:cNvSpPr>
            <a:spLocks noGrp="1" noChangeArrowheads="1"/>
          </p:cNvSpPr>
          <p:nvPr>
            <p:ph type="body" idx="1"/>
          </p:nvPr>
        </p:nvSpPr>
        <p:spPr>
          <a:xfrm>
            <a:off x="685800" y="4953000"/>
            <a:ext cx="7848600" cy="1066800"/>
          </a:xfrm>
          <a:noFill/>
        </p:spPr>
        <p:txBody>
          <a:bodyPr/>
          <a:lstStyle/>
          <a:p>
            <a:pPr eaLnBrk="1" hangingPunct="1">
              <a:lnSpc>
                <a:spcPct val="90000"/>
              </a:lnSpc>
              <a:spcAft>
                <a:spcPts val="600"/>
              </a:spcAft>
            </a:pPr>
            <a:r>
              <a:rPr lang="en-US" sz="2400" dirty="0">
                <a:solidFill>
                  <a:srgbClr val="000000"/>
                </a:solidFill>
              </a:rPr>
              <a:t>This will</a:t>
            </a:r>
            <a:r>
              <a:rPr lang="en-US" sz="2400" dirty="0">
                <a:solidFill>
                  <a:schemeClr val="accent2"/>
                </a:solidFill>
              </a:rPr>
              <a:t> </a:t>
            </a:r>
            <a:r>
              <a:rPr lang="en-US" sz="2400" b="1" dirty="0">
                <a:solidFill>
                  <a:schemeClr val="accent2"/>
                </a:solidFill>
              </a:rPr>
              <a:t>not</a:t>
            </a:r>
            <a:r>
              <a:rPr lang="en-US" sz="2400" dirty="0">
                <a:solidFill>
                  <a:srgbClr val="000000"/>
                </a:solidFill>
              </a:rPr>
              <a:t> work thru an application proxy (why?)</a:t>
            </a:r>
          </a:p>
          <a:p>
            <a:pPr eaLnBrk="1" hangingPunct="1">
              <a:lnSpc>
                <a:spcPct val="90000"/>
              </a:lnSpc>
              <a:spcAft>
                <a:spcPts val="600"/>
              </a:spcAft>
            </a:pPr>
            <a:r>
              <a:rPr lang="en-US" sz="2400" dirty="0">
                <a:solidFill>
                  <a:srgbClr val="000000"/>
                </a:solidFill>
              </a:rPr>
              <a:t>The proxy creates a new packet, destroys old TTL</a:t>
            </a:r>
          </a:p>
        </p:txBody>
      </p:sp>
      <p:grpSp>
        <p:nvGrpSpPr>
          <p:cNvPr id="141318" name="Group 143"/>
          <p:cNvGrpSpPr>
            <a:grpSpLocks/>
          </p:cNvGrpSpPr>
          <p:nvPr/>
        </p:nvGrpSpPr>
        <p:grpSpPr bwMode="auto">
          <a:xfrm>
            <a:off x="152400" y="1524000"/>
            <a:ext cx="8458200" cy="3048000"/>
            <a:chOff x="96" y="960"/>
            <a:chExt cx="5328" cy="1920"/>
          </a:xfrm>
        </p:grpSpPr>
        <p:pic>
          <p:nvPicPr>
            <p:cNvPr id="141319" name="Picture 72" descr="Firewall 12.tiff                                               00118CF0Macintosh HD                   BC93A1CC:"/>
            <p:cNvPicPr>
              <a:picLocks noChangeAspect="1" noChangeArrowheads="1"/>
            </p:cNvPicPr>
            <p:nvPr/>
          </p:nvPicPr>
          <p:blipFill>
            <a:blip r:embed="rId4"/>
            <a:srcRect/>
            <a:stretch>
              <a:fillRect/>
            </a:stretch>
          </p:blipFill>
          <p:spPr bwMode="auto">
            <a:xfrm>
              <a:off x="3312" y="1392"/>
              <a:ext cx="483" cy="544"/>
            </a:xfrm>
            <a:prstGeom prst="rect">
              <a:avLst/>
            </a:prstGeom>
            <a:noFill/>
            <a:ln w="9525">
              <a:noFill/>
              <a:miter lim="800000"/>
              <a:headEnd/>
              <a:tailEnd/>
            </a:ln>
          </p:spPr>
        </p:pic>
        <p:sp>
          <p:nvSpPr>
            <p:cNvPr id="141320" name="Line 35"/>
            <p:cNvSpPr>
              <a:spLocks noChangeShapeType="1"/>
            </p:cNvSpPr>
            <p:nvPr/>
          </p:nvSpPr>
          <p:spPr bwMode="auto">
            <a:xfrm flipV="1">
              <a:off x="576" y="1248"/>
              <a:ext cx="576" cy="52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41321" name="Line 36"/>
            <p:cNvSpPr>
              <a:spLocks noChangeShapeType="1"/>
            </p:cNvSpPr>
            <p:nvPr/>
          </p:nvSpPr>
          <p:spPr bwMode="auto">
            <a:xfrm>
              <a:off x="1536" y="1200"/>
              <a:ext cx="528" cy="43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41322" name="Line 37"/>
            <p:cNvSpPr>
              <a:spLocks noChangeShapeType="1"/>
            </p:cNvSpPr>
            <p:nvPr/>
          </p:nvSpPr>
          <p:spPr bwMode="auto">
            <a:xfrm>
              <a:off x="2496" y="1680"/>
              <a:ext cx="816"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41323" name="Line 39"/>
            <p:cNvSpPr>
              <a:spLocks noChangeShapeType="1"/>
            </p:cNvSpPr>
            <p:nvPr/>
          </p:nvSpPr>
          <p:spPr bwMode="auto">
            <a:xfrm>
              <a:off x="3744" y="1680"/>
              <a:ext cx="816"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41324" name="Line 40"/>
            <p:cNvSpPr>
              <a:spLocks noChangeShapeType="1"/>
            </p:cNvSpPr>
            <p:nvPr/>
          </p:nvSpPr>
          <p:spPr bwMode="auto">
            <a:xfrm>
              <a:off x="624" y="2112"/>
              <a:ext cx="2784"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1325" name="Line 41"/>
            <p:cNvSpPr>
              <a:spLocks noChangeShapeType="1"/>
            </p:cNvSpPr>
            <p:nvPr/>
          </p:nvSpPr>
          <p:spPr bwMode="auto">
            <a:xfrm>
              <a:off x="624" y="2352"/>
              <a:ext cx="2784"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1326" name="Line 42"/>
            <p:cNvSpPr>
              <a:spLocks noChangeShapeType="1"/>
            </p:cNvSpPr>
            <p:nvPr/>
          </p:nvSpPr>
          <p:spPr bwMode="auto">
            <a:xfrm>
              <a:off x="624" y="2592"/>
              <a:ext cx="4224"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1327" name="Line 43"/>
            <p:cNvSpPr>
              <a:spLocks noChangeShapeType="1"/>
            </p:cNvSpPr>
            <p:nvPr/>
          </p:nvSpPr>
          <p:spPr bwMode="auto">
            <a:xfrm flipH="1">
              <a:off x="624" y="2832"/>
              <a:ext cx="4176"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1328" name="Rectangle 44"/>
            <p:cNvSpPr>
              <a:spLocks noChangeArrowheads="1"/>
            </p:cNvSpPr>
            <p:nvPr/>
          </p:nvSpPr>
          <p:spPr bwMode="auto">
            <a:xfrm>
              <a:off x="816" y="2352"/>
              <a:ext cx="1930" cy="281"/>
            </a:xfrm>
            <a:prstGeom prst="rect">
              <a:avLst/>
            </a:prstGeom>
            <a:noFill/>
            <a:ln w="9525">
              <a:noFill/>
              <a:miter lim="800000"/>
              <a:headEnd/>
              <a:tailEnd/>
            </a:ln>
          </p:spPr>
          <p:txBody>
            <a:bodyPr wrap="none">
              <a:prstTxWarp prst="textNoShape">
                <a:avLst/>
              </a:prstTxWarp>
              <a:spAutoFit/>
            </a:bodyPr>
            <a:lstStyle/>
            <a:p>
              <a:r>
                <a:rPr lang="en-US" sz="2000"/>
                <a:t>Dest port 12345, TTL=4</a:t>
              </a:r>
            </a:p>
          </p:txBody>
        </p:sp>
        <p:sp>
          <p:nvSpPr>
            <p:cNvPr id="141329" name="Rectangle 45"/>
            <p:cNvSpPr>
              <a:spLocks noChangeArrowheads="1"/>
            </p:cNvSpPr>
            <p:nvPr/>
          </p:nvSpPr>
          <p:spPr bwMode="auto">
            <a:xfrm>
              <a:off x="816" y="2112"/>
              <a:ext cx="1930" cy="281"/>
            </a:xfrm>
            <a:prstGeom prst="rect">
              <a:avLst/>
            </a:prstGeom>
            <a:noFill/>
            <a:ln w="9525">
              <a:noFill/>
              <a:miter lim="800000"/>
              <a:headEnd/>
              <a:tailEnd/>
            </a:ln>
          </p:spPr>
          <p:txBody>
            <a:bodyPr wrap="none">
              <a:prstTxWarp prst="textNoShape">
                <a:avLst/>
              </a:prstTxWarp>
              <a:spAutoFit/>
            </a:bodyPr>
            <a:lstStyle/>
            <a:p>
              <a:r>
                <a:rPr lang="en-US" sz="2000"/>
                <a:t>Dest port 12344, TTL=4</a:t>
              </a:r>
            </a:p>
          </p:txBody>
        </p:sp>
        <p:sp>
          <p:nvSpPr>
            <p:cNvPr id="141330" name="Rectangle 46"/>
            <p:cNvSpPr>
              <a:spLocks noChangeArrowheads="1"/>
            </p:cNvSpPr>
            <p:nvPr/>
          </p:nvSpPr>
          <p:spPr bwMode="auto">
            <a:xfrm>
              <a:off x="816" y="1872"/>
              <a:ext cx="1930" cy="281"/>
            </a:xfrm>
            <a:prstGeom prst="rect">
              <a:avLst/>
            </a:prstGeom>
            <a:noFill/>
            <a:ln w="9525">
              <a:noFill/>
              <a:miter lim="800000"/>
              <a:headEnd/>
              <a:tailEnd/>
            </a:ln>
          </p:spPr>
          <p:txBody>
            <a:bodyPr wrap="none">
              <a:prstTxWarp prst="textNoShape">
                <a:avLst/>
              </a:prstTxWarp>
              <a:spAutoFit/>
            </a:bodyPr>
            <a:lstStyle/>
            <a:p>
              <a:r>
                <a:rPr lang="en-US" sz="2000"/>
                <a:t>Dest port 12343, TTL=4</a:t>
              </a:r>
            </a:p>
          </p:txBody>
        </p:sp>
        <p:sp>
          <p:nvSpPr>
            <p:cNvPr id="141331" name="Rectangle 47"/>
            <p:cNvSpPr>
              <a:spLocks noChangeArrowheads="1"/>
            </p:cNvSpPr>
            <p:nvPr/>
          </p:nvSpPr>
          <p:spPr bwMode="auto">
            <a:xfrm>
              <a:off x="816" y="2599"/>
              <a:ext cx="1245" cy="281"/>
            </a:xfrm>
            <a:prstGeom prst="rect">
              <a:avLst/>
            </a:prstGeom>
            <a:noFill/>
            <a:ln w="9525">
              <a:noFill/>
              <a:miter lim="800000"/>
              <a:headEnd/>
              <a:tailEnd/>
            </a:ln>
          </p:spPr>
          <p:txBody>
            <a:bodyPr wrap="none">
              <a:prstTxWarp prst="textNoShape">
                <a:avLst/>
              </a:prstTxWarp>
              <a:spAutoFit/>
            </a:bodyPr>
            <a:lstStyle/>
            <a:p>
              <a:r>
                <a:rPr lang="en-US" sz="2000"/>
                <a:t>Time exceeded</a:t>
              </a:r>
            </a:p>
          </p:txBody>
        </p:sp>
        <p:pic>
          <p:nvPicPr>
            <p:cNvPr id="141332" name="Picture 48"/>
            <p:cNvPicPr>
              <a:picLocks noChangeAspect="1" noChangeArrowheads="1"/>
            </p:cNvPicPr>
            <p:nvPr/>
          </p:nvPicPr>
          <mc:AlternateContent>
            <mc:Choice xmlns:ma="http://schemas.microsoft.com/office/mac/drawingml/2008/main" Requires="ma">
              <p:blipFill>
                <a:blip r:embed="rId5"/>
                <a:srcRect/>
                <a:stretch>
                  <a:fillRect/>
                </a:stretch>
              </p:blipFill>
            </mc:Choice>
            <mc:Fallback>
              <p:blipFill>
                <a:blip r:embed="rId6"/>
                <a:srcRect/>
                <a:stretch>
                  <a:fillRect/>
                </a:stretch>
              </p:blipFill>
            </mc:Fallback>
          </mc:AlternateContent>
          <p:spPr bwMode="auto">
            <a:xfrm>
              <a:off x="3456" y="1969"/>
              <a:ext cx="240" cy="239"/>
            </a:xfrm>
            <a:prstGeom prst="rect">
              <a:avLst/>
            </a:prstGeom>
            <a:noFill/>
            <a:ln w="9525">
              <a:noFill/>
              <a:miter lim="800000"/>
              <a:headEnd/>
              <a:tailEnd/>
            </a:ln>
          </p:spPr>
        </p:pic>
        <p:pic>
          <p:nvPicPr>
            <p:cNvPr id="141333" name="Picture 49"/>
            <p:cNvPicPr>
              <a:picLocks noChangeAspect="1" noChangeArrowheads="1"/>
            </p:cNvPicPr>
            <p:nvPr/>
          </p:nvPicPr>
          <mc:AlternateContent>
            <mc:Choice xmlns:ma="http://schemas.microsoft.com/office/mac/drawingml/2008/main" Requires="ma">
              <p:blipFill>
                <a:blip r:embed="rId5"/>
                <a:srcRect/>
                <a:stretch>
                  <a:fillRect/>
                </a:stretch>
              </p:blipFill>
            </mc:Choice>
            <mc:Fallback>
              <p:blipFill>
                <a:blip r:embed="rId6"/>
                <a:srcRect/>
                <a:stretch>
                  <a:fillRect/>
                </a:stretch>
              </p:blipFill>
            </mc:Fallback>
          </mc:AlternateContent>
          <p:spPr bwMode="auto">
            <a:xfrm>
              <a:off x="3456" y="2257"/>
              <a:ext cx="240" cy="239"/>
            </a:xfrm>
            <a:prstGeom prst="rect">
              <a:avLst/>
            </a:prstGeom>
            <a:noFill/>
            <a:ln w="9525">
              <a:noFill/>
              <a:miter lim="800000"/>
              <a:headEnd/>
              <a:tailEnd/>
            </a:ln>
          </p:spPr>
        </p:pic>
        <p:sp>
          <p:nvSpPr>
            <p:cNvPr id="141334" name="Rectangle 50"/>
            <p:cNvSpPr>
              <a:spLocks noChangeArrowheads="1"/>
            </p:cNvSpPr>
            <p:nvPr/>
          </p:nvSpPr>
          <p:spPr bwMode="auto">
            <a:xfrm>
              <a:off x="96" y="1303"/>
              <a:ext cx="562" cy="281"/>
            </a:xfrm>
            <a:prstGeom prst="rect">
              <a:avLst/>
            </a:prstGeom>
            <a:noFill/>
            <a:ln w="9525">
              <a:noFill/>
              <a:miter lim="800000"/>
              <a:headEnd/>
              <a:tailEnd/>
            </a:ln>
          </p:spPr>
          <p:txBody>
            <a:bodyPr wrap="none">
              <a:prstTxWarp prst="textNoShape">
                <a:avLst/>
              </a:prstTxWarp>
              <a:spAutoFit/>
            </a:bodyPr>
            <a:lstStyle/>
            <a:p>
              <a:r>
                <a:rPr lang="en-US" sz="2000"/>
                <a:t>Trudy</a:t>
              </a:r>
            </a:p>
          </p:txBody>
        </p:sp>
        <p:sp>
          <p:nvSpPr>
            <p:cNvPr id="141335" name="Rectangle 51"/>
            <p:cNvSpPr>
              <a:spLocks noChangeArrowheads="1"/>
            </p:cNvSpPr>
            <p:nvPr/>
          </p:nvSpPr>
          <p:spPr bwMode="auto">
            <a:xfrm>
              <a:off x="3227" y="960"/>
              <a:ext cx="613" cy="414"/>
            </a:xfrm>
            <a:prstGeom prst="rect">
              <a:avLst/>
            </a:prstGeom>
            <a:noFill/>
            <a:ln w="9525">
              <a:noFill/>
              <a:miter lim="800000"/>
              <a:headEnd/>
              <a:tailEnd/>
            </a:ln>
          </p:spPr>
          <p:txBody>
            <a:bodyPr wrap="none">
              <a:prstTxWarp prst="textNoShape">
                <a:avLst/>
              </a:prstTxWarp>
              <a:spAutoFit/>
            </a:bodyPr>
            <a:lstStyle/>
            <a:p>
              <a:pPr algn="ctr">
                <a:lnSpc>
                  <a:spcPct val="80000"/>
                </a:lnSpc>
              </a:pPr>
              <a:r>
                <a:rPr lang="en-US" sz="2000"/>
                <a:t>Packet</a:t>
              </a:r>
            </a:p>
            <a:p>
              <a:pPr algn="ctr">
                <a:lnSpc>
                  <a:spcPct val="80000"/>
                </a:lnSpc>
              </a:pPr>
              <a:r>
                <a:rPr lang="en-US" sz="2000"/>
                <a:t>filter</a:t>
              </a:r>
            </a:p>
          </p:txBody>
        </p:sp>
        <p:sp>
          <p:nvSpPr>
            <p:cNvPr id="141336" name="Rectangle 52"/>
            <p:cNvSpPr>
              <a:spLocks noChangeArrowheads="1"/>
            </p:cNvSpPr>
            <p:nvPr/>
          </p:nvSpPr>
          <p:spPr bwMode="auto">
            <a:xfrm>
              <a:off x="4464" y="1248"/>
              <a:ext cx="624" cy="281"/>
            </a:xfrm>
            <a:prstGeom prst="rect">
              <a:avLst/>
            </a:prstGeom>
            <a:noFill/>
            <a:ln w="9525">
              <a:noFill/>
              <a:miter lim="800000"/>
              <a:headEnd/>
              <a:tailEnd/>
            </a:ln>
          </p:spPr>
          <p:txBody>
            <a:bodyPr wrap="none">
              <a:prstTxWarp prst="textNoShape">
                <a:avLst/>
              </a:prstTxWarp>
              <a:spAutoFit/>
            </a:bodyPr>
            <a:lstStyle/>
            <a:p>
              <a:r>
                <a:rPr lang="en-US" sz="2000"/>
                <a:t>Router</a:t>
              </a:r>
            </a:p>
          </p:txBody>
        </p:sp>
        <p:sp>
          <p:nvSpPr>
            <p:cNvPr id="141337" name="Rectangle 68"/>
            <p:cNvSpPr>
              <a:spLocks noChangeArrowheads="1"/>
            </p:cNvSpPr>
            <p:nvPr/>
          </p:nvSpPr>
          <p:spPr bwMode="auto">
            <a:xfrm>
              <a:off x="2016" y="1248"/>
              <a:ext cx="624" cy="281"/>
            </a:xfrm>
            <a:prstGeom prst="rect">
              <a:avLst/>
            </a:prstGeom>
            <a:noFill/>
            <a:ln w="9525">
              <a:noFill/>
              <a:miter lim="800000"/>
              <a:headEnd/>
              <a:tailEnd/>
            </a:ln>
          </p:spPr>
          <p:txBody>
            <a:bodyPr wrap="none">
              <a:prstTxWarp prst="textNoShape">
                <a:avLst/>
              </a:prstTxWarp>
              <a:spAutoFit/>
            </a:bodyPr>
            <a:lstStyle/>
            <a:p>
              <a:r>
                <a:rPr lang="en-US" sz="2000"/>
                <a:t>Router</a:t>
              </a:r>
            </a:p>
          </p:txBody>
        </p:sp>
        <p:sp>
          <p:nvSpPr>
            <p:cNvPr id="141338" name="Rectangle 69"/>
            <p:cNvSpPr>
              <a:spLocks noChangeArrowheads="1"/>
            </p:cNvSpPr>
            <p:nvPr/>
          </p:nvSpPr>
          <p:spPr bwMode="auto">
            <a:xfrm>
              <a:off x="1056" y="1255"/>
              <a:ext cx="624" cy="281"/>
            </a:xfrm>
            <a:prstGeom prst="rect">
              <a:avLst/>
            </a:prstGeom>
            <a:noFill/>
            <a:ln w="9525">
              <a:noFill/>
              <a:miter lim="800000"/>
              <a:headEnd/>
              <a:tailEnd/>
            </a:ln>
          </p:spPr>
          <p:txBody>
            <a:bodyPr wrap="none">
              <a:prstTxWarp prst="textNoShape">
                <a:avLst/>
              </a:prstTxWarp>
              <a:spAutoFit/>
            </a:bodyPr>
            <a:lstStyle/>
            <a:p>
              <a:r>
                <a:rPr lang="en-US" sz="2000"/>
                <a:t>Router</a:t>
              </a:r>
            </a:p>
          </p:txBody>
        </p:sp>
        <p:sp>
          <p:nvSpPr>
            <p:cNvPr id="141339" name="Line 70"/>
            <p:cNvSpPr>
              <a:spLocks noChangeShapeType="1"/>
            </p:cNvSpPr>
            <p:nvPr/>
          </p:nvSpPr>
          <p:spPr bwMode="auto">
            <a:xfrm>
              <a:off x="4992" y="1680"/>
              <a:ext cx="432"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nvGrpSpPr>
            <p:cNvPr id="141340" name="Group 130"/>
            <p:cNvGrpSpPr>
              <a:grpSpLocks/>
            </p:cNvGrpSpPr>
            <p:nvPr/>
          </p:nvGrpSpPr>
          <p:grpSpPr bwMode="auto">
            <a:xfrm>
              <a:off x="1152" y="1056"/>
              <a:ext cx="432" cy="240"/>
              <a:chOff x="1152" y="1056"/>
              <a:chExt cx="432" cy="240"/>
            </a:xfrm>
          </p:grpSpPr>
          <p:sp>
            <p:nvSpPr>
              <p:cNvPr id="141353" name="Rectangle 112"/>
              <p:cNvSpPr>
                <a:spLocks noChangeArrowheads="1"/>
              </p:cNvSpPr>
              <p:nvPr/>
            </p:nvSpPr>
            <p:spPr bwMode="auto">
              <a:xfrm>
                <a:off x="1152" y="1115"/>
                <a:ext cx="426" cy="133"/>
              </a:xfrm>
              <a:prstGeom prst="rect">
                <a:avLst/>
              </a:prstGeom>
              <a:solidFill>
                <a:schemeClr val="hlink"/>
              </a:solidFill>
              <a:ln w="0">
                <a:solidFill>
                  <a:schemeClr val="hlink">
                    <a:alpha val="0"/>
                  </a:schemeClr>
                </a:solidFill>
                <a:miter lim="800000"/>
                <a:headEnd/>
                <a:tailEnd/>
              </a:ln>
            </p:spPr>
            <p:txBody>
              <a:bodyPr wrap="none" anchor="ctr">
                <a:prstTxWarp prst="textNoShape">
                  <a:avLst/>
                </a:prstTxWarp>
              </a:bodyPr>
              <a:lstStyle/>
              <a:p>
                <a:endParaRPr lang="en-US"/>
              </a:p>
            </p:txBody>
          </p:sp>
          <p:sp>
            <p:nvSpPr>
              <p:cNvPr id="141354" name="Oval 93"/>
              <p:cNvSpPr>
                <a:spLocks noChangeArrowheads="1"/>
              </p:cNvSpPr>
              <p:nvPr/>
            </p:nvSpPr>
            <p:spPr bwMode="auto">
              <a:xfrm>
                <a:off x="1152" y="1152"/>
                <a:ext cx="432" cy="144"/>
              </a:xfrm>
              <a:prstGeom prst="ellipse">
                <a:avLst/>
              </a:prstGeom>
              <a:solidFill>
                <a:schemeClr val="hlink"/>
              </a:solidFill>
              <a:ln w="0">
                <a:solidFill>
                  <a:schemeClr val="hlink"/>
                </a:solidFill>
                <a:round/>
                <a:headEnd/>
                <a:tailEnd/>
              </a:ln>
            </p:spPr>
            <p:txBody>
              <a:bodyPr wrap="none" anchor="ctr">
                <a:prstTxWarp prst="textNoShape">
                  <a:avLst/>
                </a:prstTxWarp>
              </a:bodyPr>
              <a:lstStyle/>
              <a:p>
                <a:endParaRPr lang="en-US"/>
              </a:p>
            </p:txBody>
          </p:sp>
          <p:sp>
            <p:nvSpPr>
              <p:cNvPr id="141355" name="Oval 95"/>
              <p:cNvSpPr>
                <a:spLocks noChangeArrowheads="1"/>
              </p:cNvSpPr>
              <p:nvPr/>
            </p:nvSpPr>
            <p:spPr bwMode="auto">
              <a:xfrm>
                <a:off x="1152" y="1056"/>
                <a:ext cx="432" cy="144"/>
              </a:xfrm>
              <a:prstGeom prst="ellipse">
                <a:avLst/>
              </a:prstGeom>
              <a:solidFill>
                <a:schemeClr val="hlink"/>
              </a:solidFill>
              <a:ln w="9525">
                <a:solidFill>
                  <a:schemeClr val="tx1"/>
                </a:solidFill>
                <a:round/>
                <a:headEnd/>
                <a:tailEnd/>
              </a:ln>
            </p:spPr>
            <p:txBody>
              <a:bodyPr wrap="none" anchor="ctr">
                <a:prstTxWarp prst="textNoShape">
                  <a:avLst/>
                </a:prstTxWarp>
              </a:bodyPr>
              <a:lstStyle/>
              <a:p>
                <a:endParaRPr lang="en-US"/>
              </a:p>
            </p:txBody>
          </p:sp>
          <p:sp>
            <p:nvSpPr>
              <p:cNvPr id="141356" name="Line 114"/>
              <p:cNvSpPr>
                <a:spLocks noChangeShapeType="1"/>
              </p:cNvSpPr>
              <p:nvPr/>
            </p:nvSpPr>
            <p:spPr bwMode="auto">
              <a:xfrm>
                <a:off x="1271" y="1066"/>
                <a:ext cx="192" cy="122"/>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141357" name="Line 115"/>
              <p:cNvSpPr>
                <a:spLocks noChangeShapeType="1"/>
              </p:cNvSpPr>
              <p:nvPr/>
            </p:nvSpPr>
            <p:spPr bwMode="auto">
              <a:xfrm flipH="1">
                <a:off x="1273" y="1056"/>
                <a:ext cx="167" cy="144"/>
              </a:xfrm>
              <a:prstGeom prst="line">
                <a:avLst/>
              </a:prstGeom>
              <a:noFill/>
              <a:ln w="41275">
                <a:solidFill>
                  <a:schemeClr val="tx1"/>
                </a:solidFill>
                <a:round/>
                <a:headEnd/>
                <a:tailEnd/>
              </a:ln>
            </p:spPr>
            <p:txBody>
              <a:bodyPr wrap="none" anchor="ctr">
                <a:prstTxWarp prst="textNoShape">
                  <a:avLst/>
                </a:prstTxWarp>
              </a:bodyPr>
              <a:lstStyle/>
              <a:p>
                <a:endParaRPr lang="en-US"/>
              </a:p>
            </p:txBody>
          </p:sp>
        </p:grpSp>
        <p:grpSp>
          <p:nvGrpSpPr>
            <p:cNvPr id="141341" name="Group 131"/>
            <p:cNvGrpSpPr>
              <a:grpSpLocks/>
            </p:cNvGrpSpPr>
            <p:nvPr/>
          </p:nvGrpSpPr>
          <p:grpSpPr bwMode="auto">
            <a:xfrm>
              <a:off x="2064" y="1536"/>
              <a:ext cx="432" cy="240"/>
              <a:chOff x="1152" y="1056"/>
              <a:chExt cx="432" cy="240"/>
            </a:xfrm>
          </p:grpSpPr>
          <p:sp>
            <p:nvSpPr>
              <p:cNvPr id="141348" name="Rectangle 132"/>
              <p:cNvSpPr>
                <a:spLocks noChangeArrowheads="1"/>
              </p:cNvSpPr>
              <p:nvPr/>
            </p:nvSpPr>
            <p:spPr bwMode="auto">
              <a:xfrm>
                <a:off x="1152" y="1115"/>
                <a:ext cx="426" cy="133"/>
              </a:xfrm>
              <a:prstGeom prst="rect">
                <a:avLst/>
              </a:prstGeom>
              <a:solidFill>
                <a:schemeClr val="hlink"/>
              </a:solidFill>
              <a:ln w="0">
                <a:solidFill>
                  <a:schemeClr val="hlink">
                    <a:alpha val="0"/>
                  </a:schemeClr>
                </a:solidFill>
                <a:miter lim="800000"/>
                <a:headEnd/>
                <a:tailEnd/>
              </a:ln>
            </p:spPr>
            <p:txBody>
              <a:bodyPr wrap="none" anchor="ctr">
                <a:prstTxWarp prst="textNoShape">
                  <a:avLst/>
                </a:prstTxWarp>
              </a:bodyPr>
              <a:lstStyle/>
              <a:p>
                <a:endParaRPr lang="en-US"/>
              </a:p>
            </p:txBody>
          </p:sp>
          <p:sp>
            <p:nvSpPr>
              <p:cNvPr id="141349" name="Oval 133"/>
              <p:cNvSpPr>
                <a:spLocks noChangeArrowheads="1"/>
              </p:cNvSpPr>
              <p:nvPr/>
            </p:nvSpPr>
            <p:spPr bwMode="auto">
              <a:xfrm>
                <a:off x="1152" y="1152"/>
                <a:ext cx="432" cy="144"/>
              </a:xfrm>
              <a:prstGeom prst="ellipse">
                <a:avLst/>
              </a:prstGeom>
              <a:solidFill>
                <a:schemeClr val="hlink"/>
              </a:solidFill>
              <a:ln w="0">
                <a:solidFill>
                  <a:schemeClr val="hlink"/>
                </a:solidFill>
                <a:round/>
                <a:headEnd/>
                <a:tailEnd/>
              </a:ln>
            </p:spPr>
            <p:txBody>
              <a:bodyPr wrap="none" anchor="ctr">
                <a:prstTxWarp prst="textNoShape">
                  <a:avLst/>
                </a:prstTxWarp>
              </a:bodyPr>
              <a:lstStyle/>
              <a:p>
                <a:endParaRPr lang="en-US"/>
              </a:p>
            </p:txBody>
          </p:sp>
          <p:sp>
            <p:nvSpPr>
              <p:cNvPr id="141350" name="Oval 134"/>
              <p:cNvSpPr>
                <a:spLocks noChangeArrowheads="1"/>
              </p:cNvSpPr>
              <p:nvPr/>
            </p:nvSpPr>
            <p:spPr bwMode="auto">
              <a:xfrm>
                <a:off x="1152" y="1056"/>
                <a:ext cx="432" cy="144"/>
              </a:xfrm>
              <a:prstGeom prst="ellipse">
                <a:avLst/>
              </a:prstGeom>
              <a:solidFill>
                <a:schemeClr val="hlink"/>
              </a:solidFill>
              <a:ln w="9525">
                <a:solidFill>
                  <a:schemeClr val="tx1"/>
                </a:solidFill>
                <a:round/>
                <a:headEnd/>
                <a:tailEnd/>
              </a:ln>
            </p:spPr>
            <p:txBody>
              <a:bodyPr wrap="none" anchor="ctr">
                <a:prstTxWarp prst="textNoShape">
                  <a:avLst/>
                </a:prstTxWarp>
              </a:bodyPr>
              <a:lstStyle/>
              <a:p>
                <a:endParaRPr lang="en-US"/>
              </a:p>
            </p:txBody>
          </p:sp>
          <p:sp>
            <p:nvSpPr>
              <p:cNvPr id="141351" name="Line 135"/>
              <p:cNvSpPr>
                <a:spLocks noChangeShapeType="1"/>
              </p:cNvSpPr>
              <p:nvPr/>
            </p:nvSpPr>
            <p:spPr bwMode="auto">
              <a:xfrm>
                <a:off x="1271" y="1066"/>
                <a:ext cx="192" cy="122"/>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141352" name="Line 136"/>
              <p:cNvSpPr>
                <a:spLocks noChangeShapeType="1"/>
              </p:cNvSpPr>
              <p:nvPr/>
            </p:nvSpPr>
            <p:spPr bwMode="auto">
              <a:xfrm flipH="1">
                <a:off x="1273" y="1056"/>
                <a:ext cx="167" cy="144"/>
              </a:xfrm>
              <a:prstGeom prst="line">
                <a:avLst/>
              </a:prstGeom>
              <a:noFill/>
              <a:ln w="41275">
                <a:solidFill>
                  <a:schemeClr val="tx1"/>
                </a:solidFill>
                <a:round/>
                <a:headEnd/>
                <a:tailEnd/>
              </a:ln>
            </p:spPr>
            <p:txBody>
              <a:bodyPr wrap="none" anchor="ctr">
                <a:prstTxWarp prst="textNoShape">
                  <a:avLst/>
                </a:prstTxWarp>
              </a:bodyPr>
              <a:lstStyle/>
              <a:p>
                <a:endParaRPr lang="en-US"/>
              </a:p>
            </p:txBody>
          </p:sp>
        </p:grpSp>
        <p:grpSp>
          <p:nvGrpSpPr>
            <p:cNvPr id="141342" name="Group 137"/>
            <p:cNvGrpSpPr>
              <a:grpSpLocks/>
            </p:cNvGrpSpPr>
            <p:nvPr/>
          </p:nvGrpSpPr>
          <p:grpSpPr bwMode="auto">
            <a:xfrm>
              <a:off x="4560" y="1536"/>
              <a:ext cx="432" cy="240"/>
              <a:chOff x="1152" y="1056"/>
              <a:chExt cx="432" cy="240"/>
            </a:xfrm>
          </p:grpSpPr>
          <p:sp>
            <p:nvSpPr>
              <p:cNvPr id="141343" name="Rectangle 138"/>
              <p:cNvSpPr>
                <a:spLocks noChangeArrowheads="1"/>
              </p:cNvSpPr>
              <p:nvPr/>
            </p:nvSpPr>
            <p:spPr bwMode="auto">
              <a:xfrm>
                <a:off x="1152" y="1115"/>
                <a:ext cx="426" cy="133"/>
              </a:xfrm>
              <a:prstGeom prst="rect">
                <a:avLst/>
              </a:prstGeom>
              <a:solidFill>
                <a:schemeClr val="hlink"/>
              </a:solidFill>
              <a:ln w="0">
                <a:solidFill>
                  <a:schemeClr val="hlink">
                    <a:alpha val="0"/>
                  </a:schemeClr>
                </a:solidFill>
                <a:miter lim="800000"/>
                <a:headEnd/>
                <a:tailEnd/>
              </a:ln>
            </p:spPr>
            <p:txBody>
              <a:bodyPr wrap="none" anchor="ctr">
                <a:prstTxWarp prst="textNoShape">
                  <a:avLst/>
                </a:prstTxWarp>
              </a:bodyPr>
              <a:lstStyle/>
              <a:p>
                <a:endParaRPr lang="en-US"/>
              </a:p>
            </p:txBody>
          </p:sp>
          <p:sp>
            <p:nvSpPr>
              <p:cNvPr id="141344" name="Oval 139"/>
              <p:cNvSpPr>
                <a:spLocks noChangeArrowheads="1"/>
              </p:cNvSpPr>
              <p:nvPr/>
            </p:nvSpPr>
            <p:spPr bwMode="auto">
              <a:xfrm>
                <a:off x="1152" y="1152"/>
                <a:ext cx="432" cy="144"/>
              </a:xfrm>
              <a:prstGeom prst="ellipse">
                <a:avLst/>
              </a:prstGeom>
              <a:solidFill>
                <a:schemeClr val="hlink"/>
              </a:solidFill>
              <a:ln w="0">
                <a:solidFill>
                  <a:schemeClr val="hlink"/>
                </a:solidFill>
                <a:round/>
                <a:headEnd/>
                <a:tailEnd/>
              </a:ln>
            </p:spPr>
            <p:txBody>
              <a:bodyPr wrap="none" anchor="ctr">
                <a:prstTxWarp prst="textNoShape">
                  <a:avLst/>
                </a:prstTxWarp>
              </a:bodyPr>
              <a:lstStyle/>
              <a:p>
                <a:endParaRPr lang="en-US"/>
              </a:p>
            </p:txBody>
          </p:sp>
          <p:sp>
            <p:nvSpPr>
              <p:cNvPr id="141345" name="Oval 140"/>
              <p:cNvSpPr>
                <a:spLocks noChangeArrowheads="1"/>
              </p:cNvSpPr>
              <p:nvPr/>
            </p:nvSpPr>
            <p:spPr bwMode="auto">
              <a:xfrm>
                <a:off x="1152" y="1056"/>
                <a:ext cx="432" cy="144"/>
              </a:xfrm>
              <a:prstGeom prst="ellipse">
                <a:avLst/>
              </a:prstGeom>
              <a:solidFill>
                <a:schemeClr val="hlink"/>
              </a:solidFill>
              <a:ln w="9525">
                <a:solidFill>
                  <a:schemeClr val="tx1"/>
                </a:solidFill>
                <a:round/>
                <a:headEnd/>
                <a:tailEnd/>
              </a:ln>
            </p:spPr>
            <p:txBody>
              <a:bodyPr wrap="none" anchor="ctr">
                <a:prstTxWarp prst="textNoShape">
                  <a:avLst/>
                </a:prstTxWarp>
              </a:bodyPr>
              <a:lstStyle/>
              <a:p>
                <a:endParaRPr lang="en-US"/>
              </a:p>
            </p:txBody>
          </p:sp>
          <p:sp>
            <p:nvSpPr>
              <p:cNvPr id="141346" name="Line 141"/>
              <p:cNvSpPr>
                <a:spLocks noChangeShapeType="1"/>
              </p:cNvSpPr>
              <p:nvPr/>
            </p:nvSpPr>
            <p:spPr bwMode="auto">
              <a:xfrm>
                <a:off x="1271" y="1066"/>
                <a:ext cx="192" cy="122"/>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141347" name="Line 142"/>
              <p:cNvSpPr>
                <a:spLocks noChangeShapeType="1"/>
              </p:cNvSpPr>
              <p:nvPr/>
            </p:nvSpPr>
            <p:spPr bwMode="auto">
              <a:xfrm flipH="1">
                <a:off x="1273" y="1056"/>
                <a:ext cx="167" cy="144"/>
              </a:xfrm>
              <a:prstGeom prst="line">
                <a:avLst/>
              </a:prstGeom>
              <a:noFill/>
              <a:ln w="41275">
                <a:solidFill>
                  <a:schemeClr val="tx1"/>
                </a:solidFill>
                <a:round/>
                <a:headEnd/>
                <a:tailEnd/>
              </a:ln>
            </p:spPr>
            <p:txBody>
              <a:bodyPr wrap="none" anchor="ctr">
                <a:prstTxWarp prst="textNoShape">
                  <a:avLst/>
                </a:prstTxWarp>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38645">
                                            <p:txEl>
                                              <p:pRg st="0" end="0"/>
                                            </p:txEl>
                                          </p:spTgt>
                                        </p:tgtEl>
                                        <p:attrNameLst>
                                          <p:attrName>style.visibility</p:attrName>
                                        </p:attrNameLst>
                                      </p:cBhvr>
                                      <p:to>
                                        <p:strVal val="visible"/>
                                      </p:to>
                                    </p:set>
                                    <p:animEffect transition="in" filter="box(out)">
                                      <p:cBhvr>
                                        <p:cTn id="7" dur="500"/>
                                        <p:tgtEl>
                                          <p:spTgt spid="23864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38645">
                                            <p:txEl>
                                              <p:pRg st="1" end="1"/>
                                            </p:txEl>
                                          </p:spTgt>
                                        </p:tgtEl>
                                        <p:attrNameLst>
                                          <p:attrName>style.visibility</p:attrName>
                                        </p:attrNameLst>
                                      </p:cBhvr>
                                      <p:to>
                                        <p:strVal val="visible"/>
                                      </p:to>
                                    </p:set>
                                    <p:animEffect transition="in" filter="box(out)">
                                      <p:cBhvr>
                                        <p:cTn id="12" dur="500"/>
                                        <p:tgtEl>
                                          <p:spTgt spid="23864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45" grpId="0" build="p" autoUpdateAnimBg="0"/>
    </p:bldLst>
  </p:timing>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233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5ECF1339-2F50-504C-B316-45C7C8D387EF}" type="slidenum">
              <a:rPr lang="en-US" smtClean="0">
                <a:latin typeface="Times New Roman" charset="0"/>
              </a:rPr>
              <a:pPr/>
              <a:t>137</a:t>
            </a:fld>
            <a:endParaRPr lang="en-US" smtClean="0">
              <a:latin typeface="Times New Roman" charset="0"/>
            </a:endParaRPr>
          </a:p>
        </p:txBody>
      </p:sp>
      <p:sp>
        <p:nvSpPr>
          <p:cNvPr id="142339" name="Rectangle 2"/>
          <p:cNvSpPr>
            <a:spLocks noGrp="1" noChangeArrowheads="1"/>
          </p:cNvSpPr>
          <p:nvPr>
            <p:ph type="title"/>
          </p:nvPr>
        </p:nvSpPr>
        <p:spPr/>
        <p:txBody>
          <a:bodyPr/>
          <a:lstStyle/>
          <a:p>
            <a:pPr eaLnBrk="1" hangingPunct="1"/>
            <a:r>
              <a:rPr lang="en-US" dirty="0" smtClean="0"/>
              <a:t>Deep Packet Inspection</a:t>
            </a:r>
            <a:endParaRPr lang="en-US" dirty="0"/>
          </a:p>
        </p:txBody>
      </p:sp>
      <p:sp>
        <p:nvSpPr>
          <p:cNvPr id="142340" name="Rectangle 3"/>
          <p:cNvSpPr>
            <a:spLocks noGrp="1" noChangeArrowheads="1"/>
          </p:cNvSpPr>
          <p:nvPr>
            <p:ph type="body" idx="1"/>
          </p:nvPr>
        </p:nvSpPr>
        <p:spPr/>
        <p:txBody>
          <a:bodyPr/>
          <a:lstStyle/>
          <a:p>
            <a:pPr eaLnBrk="1" hangingPunct="1">
              <a:spcAft>
                <a:spcPts val="600"/>
              </a:spcAft>
            </a:pPr>
            <a:r>
              <a:rPr lang="en-US" dirty="0" smtClean="0"/>
              <a:t>Many buzzwords used for firewalls</a:t>
            </a:r>
          </a:p>
          <a:p>
            <a:pPr lvl="1" eaLnBrk="1" hangingPunct="1">
              <a:spcAft>
                <a:spcPts val="600"/>
              </a:spcAft>
            </a:pPr>
            <a:r>
              <a:rPr lang="en-US" dirty="0" smtClean="0"/>
              <a:t>One example: </a:t>
            </a:r>
            <a:r>
              <a:rPr lang="en-US" b="1" dirty="0" smtClean="0">
                <a:solidFill>
                  <a:schemeClr val="accent2"/>
                </a:solidFill>
              </a:rPr>
              <a:t>deep packet inspection</a:t>
            </a:r>
          </a:p>
          <a:p>
            <a:pPr eaLnBrk="1" hangingPunct="1">
              <a:spcAft>
                <a:spcPts val="600"/>
              </a:spcAft>
            </a:pPr>
            <a:r>
              <a:rPr lang="en-US" dirty="0" smtClean="0"/>
              <a:t>What could this mean?</a:t>
            </a:r>
          </a:p>
          <a:p>
            <a:pPr eaLnBrk="1" hangingPunct="1">
              <a:spcAft>
                <a:spcPts val="600"/>
              </a:spcAft>
            </a:pPr>
            <a:r>
              <a:rPr lang="en-US" dirty="0" smtClean="0"/>
              <a:t>Look into packets, but don’t really “process” the packets</a:t>
            </a:r>
          </a:p>
          <a:p>
            <a:pPr lvl="1" eaLnBrk="1" hangingPunct="1">
              <a:spcAft>
                <a:spcPts val="600"/>
              </a:spcAft>
            </a:pPr>
            <a:r>
              <a:rPr lang="en-US" dirty="0" smtClean="0"/>
              <a:t>Like an application proxy, but faster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2340">
                                            <p:txEl>
                                              <p:pRg st="0" end="0"/>
                                            </p:txEl>
                                          </p:spTgt>
                                        </p:tgtEl>
                                        <p:attrNameLst>
                                          <p:attrName>style.visibility</p:attrName>
                                        </p:attrNameLst>
                                      </p:cBhvr>
                                      <p:to>
                                        <p:strVal val="visible"/>
                                      </p:to>
                                    </p:set>
                                    <p:animEffect transition="in" filter="fade">
                                      <p:cBhvr>
                                        <p:cTn id="7" dur="2000"/>
                                        <p:tgtEl>
                                          <p:spTgt spid="14234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2340">
                                            <p:txEl>
                                              <p:pRg st="1" end="1"/>
                                            </p:txEl>
                                          </p:spTgt>
                                        </p:tgtEl>
                                        <p:attrNameLst>
                                          <p:attrName>style.visibility</p:attrName>
                                        </p:attrNameLst>
                                      </p:cBhvr>
                                      <p:to>
                                        <p:strVal val="visible"/>
                                      </p:to>
                                    </p:set>
                                    <p:animEffect transition="in" filter="fade">
                                      <p:cBhvr>
                                        <p:cTn id="10" dur="2000"/>
                                        <p:tgtEl>
                                          <p:spTgt spid="14234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2340">
                                            <p:txEl>
                                              <p:pRg st="2" end="2"/>
                                            </p:txEl>
                                          </p:spTgt>
                                        </p:tgtEl>
                                        <p:attrNameLst>
                                          <p:attrName>style.visibility</p:attrName>
                                        </p:attrNameLst>
                                      </p:cBhvr>
                                      <p:to>
                                        <p:strVal val="visible"/>
                                      </p:to>
                                    </p:set>
                                    <p:animEffect transition="in" filter="fade">
                                      <p:cBhvr>
                                        <p:cTn id="15" dur="2000"/>
                                        <p:tgtEl>
                                          <p:spTgt spid="14234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2340">
                                            <p:txEl>
                                              <p:pRg st="3" end="3"/>
                                            </p:txEl>
                                          </p:spTgt>
                                        </p:tgtEl>
                                        <p:attrNameLst>
                                          <p:attrName>style.visibility</p:attrName>
                                        </p:attrNameLst>
                                      </p:cBhvr>
                                      <p:to>
                                        <p:strVal val="visible"/>
                                      </p:to>
                                    </p:set>
                                    <p:animEffect transition="in" filter="fade">
                                      <p:cBhvr>
                                        <p:cTn id="20" dur="2000"/>
                                        <p:tgtEl>
                                          <p:spTgt spid="142340">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2340">
                                            <p:txEl>
                                              <p:pRg st="4" end="4"/>
                                            </p:txEl>
                                          </p:spTgt>
                                        </p:tgtEl>
                                        <p:attrNameLst>
                                          <p:attrName>style.visibility</p:attrName>
                                        </p:attrNameLst>
                                      </p:cBhvr>
                                      <p:to>
                                        <p:strVal val="visible"/>
                                      </p:to>
                                    </p:set>
                                    <p:animEffect transition="in" filter="fade">
                                      <p:cBhvr>
                                        <p:cTn id="23" dur="2000"/>
                                        <p:tgtEl>
                                          <p:spTgt spid="1423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build="p"/>
    </p:bldLst>
  </p:timing>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6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FD707FE4-0A4C-F940-B0A6-A474773CFBCD}" type="slidenum">
              <a:rPr lang="en-US" smtClean="0">
                <a:latin typeface="Times New Roman" charset="0"/>
              </a:rPr>
              <a:pPr/>
              <a:t>138</a:t>
            </a:fld>
            <a:endParaRPr lang="en-US" smtClean="0">
              <a:latin typeface="Times New Roman" charset="0"/>
            </a:endParaRPr>
          </a:p>
        </p:txBody>
      </p:sp>
      <p:sp>
        <p:nvSpPr>
          <p:cNvPr id="143363" name="Rectangle 2"/>
          <p:cNvSpPr>
            <a:spLocks noGrp="1" noChangeArrowheads="1"/>
          </p:cNvSpPr>
          <p:nvPr>
            <p:ph type="title"/>
          </p:nvPr>
        </p:nvSpPr>
        <p:spPr>
          <a:xfrm>
            <a:off x="228600" y="228600"/>
            <a:ext cx="8686800" cy="1143000"/>
          </a:xfrm>
        </p:spPr>
        <p:txBody>
          <a:bodyPr/>
          <a:lstStyle/>
          <a:p>
            <a:pPr eaLnBrk="1" hangingPunct="1"/>
            <a:r>
              <a:rPr lang="en-US"/>
              <a:t>Firewalls and Defense in Depth</a:t>
            </a:r>
          </a:p>
        </p:txBody>
      </p:sp>
      <p:sp>
        <p:nvSpPr>
          <p:cNvPr id="143364" name="Rectangle 3"/>
          <p:cNvSpPr>
            <a:spLocks noGrp="1" noChangeArrowheads="1"/>
          </p:cNvSpPr>
          <p:nvPr>
            <p:ph type="body" idx="1"/>
          </p:nvPr>
        </p:nvSpPr>
        <p:spPr>
          <a:xfrm>
            <a:off x="685800" y="1447800"/>
            <a:ext cx="7924800" cy="609600"/>
          </a:xfrm>
        </p:spPr>
        <p:txBody>
          <a:bodyPr/>
          <a:lstStyle/>
          <a:p>
            <a:pPr eaLnBrk="1" hangingPunct="1">
              <a:lnSpc>
                <a:spcPct val="90000"/>
              </a:lnSpc>
            </a:pPr>
            <a:r>
              <a:rPr lang="en-US"/>
              <a:t>Typical network security architecture</a:t>
            </a:r>
            <a:endParaRPr lang="en-US" sz="2800"/>
          </a:p>
        </p:txBody>
      </p:sp>
      <p:grpSp>
        <p:nvGrpSpPr>
          <p:cNvPr id="143365" name="Group 39"/>
          <p:cNvGrpSpPr>
            <a:grpSpLocks/>
          </p:cNvGrpSpPr>
          <p:nvPr/>
        </p:nvGrpSpPr>
        <p:grpSpPr bwMode="auto">
          <a:xfrm>
            <a:off x="228600" y="2297113"/>
            <a:ext cx="8605838" cy="3722687"/>
            <a:chOff x="144" y="1447"/>
            <a:chExt cx="5421" cy="2345"/>
          </a:xfrm>
        </p:grpSpPr>
        <p:sp>
          <p:nvSpPr>
            <p:cNvPr id="143366" name="Rectangle 7"/>
            <p:cNvSpPr>
              <a:spLocks noChangeArrowheads="1"/>
            </p:cNvSpPr>
            <p:nvPr/>
          </p:nvSpPr>
          <p:spPr bwMode="auto">
            <a:xfrm>
              <a:off x="234" y="3415"/>
              <a:ext cx="774" cy="281"/>
            </a:xfrm>
            <a:prstGeom prst="rect">
              <a:avLst/>
            </a:prstGeom>
            <a:noFill/>
            <a:ln w="9525">
              <a:noFill/>
              <a:miter lim="800000"/>
              <a:headEnd/>
              <a:tailEnd/>
            </a:ln>
          </p:spPr>
          <p:txBody>
            <a:bodyPr wrap="none">
              <a:prstTxWarp prst="textNoShape">
                <a:avLst/>
              </a:prstTxWarp>
              <a:spAutoFit/>
            </a:bodyPr>
            <a:lstStyle/>
            <a:p>
              <a:r>
                <a:rPr lang="en-US" sz="2000"/>
                <a:t>Internet</a:t>
              </a:r>
            </a:p>
          </p:txBody>
        </p:sp>
        <p:sp>
          <p:nvSpPr>
            <p:cNvPr id="143367" name="Rectangle 8"/>
            <p:cNvSpPr>
              <a:spLocks noChangeArrowheads="1"/>
            </p:cNvSpPr>
            <p:nvPr/>
          </p:nvSpPr>
          <p:spPr bwMode="auto">
            <a:xfrm>
              <a:off x="4417" y="3185"/>
              <a:ext cx="1148" cy="585"/>
            </a:xfrm>
            <a:prstGeom prst="rect">
              <a:avLst/>
            </a:prstGeom>
            <a:noFill/>
            <a:ln w="9525">
              <a:noFill/>
              <a:miter lim="800000"/>
              <a:headEnd/>
              <a:tailEnd/>
            </a:ln>
          </p:spPr>
          <p:txBody>
            <a:bodyPr wrap="none">
              <a:prstTxWarp prst="textNoShape">
                <a:avLst/>
              </a:prstTxWarp>
              <a:spAutoFit/>
            </a:bodyPr>
            <a:lstStyle/>
            <a:p>
              <a:pPr algn="ctr">
                <a:lnSpc>
                  <a:spcPct val="90000"/>
                </a:lnSpc>
              </a:pPr>
              <a:r>
                <a:rPr lang="en-US" sz="2000" dirty="0"/>
                <a:t>Intranet with</a:t>
              </a:r>
              <a:endParaRPr lang="en-US" sz="2000" dirty="0" smtClean="0"/>
            </a:p>
            <a:p>
              <a:pPr algn="ctr">
                <a:lnSpc>
                  <a:spcPct val="90000"/>
                </a:lnSpc>
              </a:pPr>
              <a:r>
                <a:rPr lang="en-US" sz="2000" dirty="0" smtClean="0"/>
                <a:t>additional</a:t>
              </a:r>
            </a:p>
            <a:p>
              <a:pPr algn="ctr">
                <a:lnSpc>
                  <a:spcPct val="90000"/>
                </a:lnSpc>
              </a:pPr>
              <a:r>
                <a:rPr lang="en-US" sz="2000" dirty="0" smtClean="0"/>
                <a:t>defense</a:t>
              </a:r>
              <a:endParaRPr lang="en-US" sz="2000" dirty="0"/>
            </a:p>
          </p:txBody>
        </p:sp>
        <p:sp>
          <p:nvSpPr>
            <p:cNvPr id="143368" name="Rectangle 9"/>
            <p:cNvSpPr>
              <a:spLocks noChangeArrowheads="1"/>
            </p:cNvSpPr>
            <p:nvPr/>
          </p:nvSpPr>
          <p:spPr bwMode="auto">
            <a:xfrm>
              <a:off x="1883" y="3288"/>
              <a:ext cx="613" cy="504"/>
            </a:xfrm>
            <a:prstGeom prst="rect">
              <a:avLst/>
            </a:prstGeom>
            <a:noFill/>
            <a:ln w="9525">
              <a:noFill/>
              <a:miter lim="800000"/>
              <a:headEnd/>
              <a:tailEnd/>
            </a:ln>
          </p:spPr>
          <p:txBody>
            <a:bodyPr wrap="none">
              <a:prstTxWarp prst="textNoShape">
                <a:avLst/>
              </a:prstTxWarp>
              <a:spAutoFit/>
            </a:bodyPr>
            <a:lstStyle/>
            <a:p>
              <a:pPr algn="ctr"/>
              <a:r>
                <a:rPr lang="en-US" sz="2000"/>
                <a:t>Packet</a:t>
              </a:r>
            </a:p>
            <a:p>
              <a:pPr algn="ctr"/>
              <a:r>
                <a:rPr lang="en-US" sz="2000"/>
                <a:t>Filter</a:t>
              </a:r>
            </a:p>
          </p:txBody>
        </p:sp>
        <p:sp>
          <p:nvSpPr>
            <p:cNvPr id="143369" name="Line 10"/>
            <p:cNvSpPr>
              <a:spLocks noChangeShapeType="1"/>
            </p:cNvSpPr>
            <p:nvPr/>
          </p:nvSpPr>
          <p:spPr bwMode="auto">
            <a:xfrm>
              <a:off x="1296" y="2844"/>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3370" name="Line 11"/>
            <p:cNvSpPr>
              <a:spLocks noChangeShapeType="1"/>
            </p:cNvSpPr>
            <p:nvPr/>
          </p:nvSpPr>
          <p:spPr bwMode="auto">
            <a:xfrm>
              <a:off x="3888" y="2844"/>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3371" name="Line 12"/>
            <p:cNvSpPr>
              <a:spLocks noChangeShapeType="1"/>
            </p:cNvSpPr>
            <p:nvPr/>
          </p:nvSpPr>
          <p:spPr bwMode="auto">
            <a:xfrm flipH="1">
              <a:off x="3888" y="3036"/>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3372" name="Line 13"/>
            <p:cNvSpPr>
              <a:spLocks noChangeShapeType="1"/>
            </p:cNvSpPr>
            <p:nvPr/>
          </p:nvSpPr>
          <p:spPr bwMode="auto">
            <a:xfrm flipH="1">
              <a:off x="1248" y="3036"/>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3373" name="Rectangle 16"/>
            <p:cNvSpPr>
              <a:spLocks noChangeArrowheads="1"/>
            </p:cNvSpPr>
            <p:nvPr/>
          </p:nvSpPr>
          <p:spPr bwMode="auto">
            <a:xfrm>
              <a:off x="3024" y="3288"/>
              <a:ext cx="945" cy="504"/>
            </a:xfrm>
            <a:prstGeom prst="rect">
              <a:avLst/>
            </a:prstGeom>
            <a:noFill/>
            <a:ln w="9525">
              <a:noFill/>
              <a:miter lim="800000"/>
              <a:headEnd/>
              <a:tailEnd/>
            </a:ln>
          </p:spPr>
          <p:txBody>
            <a:bodyPr wrap="none">
              <a:prstTxWarp prst="textNoShape">
                <a:avLst/>
              </a:prstTxWarp>
              <a:spAutoFit/>
            </a:bodyPr>
            <a:lstStyle/>
            <a:p>
              <a:pPr algn="ctr"/>
              <a:r>
                <a:rPr lang="en-US" sz="2000"/>
                <a:t>Application</a:t>
              </a:r>
            </a:p>
            <a:p>
              <a:pPr algn="ctr"/>
              <a:r>
                <a:rPr lang="en-US" sz="2000"/>
                <a:t>Proxy</a:t>
              </a:r>
            </a:p>
          </p:txBody>
        </p:sp>
        <p:sp>
          <p:nvSpPr>
            <p:cNvPr id="143374" name="Line 17"/>
            <p:cNvSpPr>
              <a:spLocks noChangeShapeType="1"/>
            </p:cNvSpPr>
            <p:nvPr/>
          </p:nvSpPr>
          <p:spPr bwMode="auto">
            <a:xfrm>
              <a:off x="2544" y="2844"/>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3375" name="Line 18"/>
            <p:cNvSpPr>
              <a:spLocks noChangeShapeType="1"/>
            </p:cNvSpPr>
            <p:nvPr/>
          </p:nvSpPr>
          <p:spPr bwMode="auto">
            <a:xfrm flipH="1">
              <a:off x="2544" y="3036"/>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3376" name="Line 19"/>
            <p:cNvSpPr>
              <a:spLocks noChangeShapeType="1"/>
            </p:cNvSpPr>
            <p:nvPr/>
          </p:nvSpPr>
          <p:spPr bwMode="auto">
            <a:xfrm flipV="1">
              <a:off x="2832" y="1776"/>
              <a:ext cx="0" cy="1248"/>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143377" name="Rectangle 20"/>
            <p:cNvSpPr>
              <a:spLocks noChangeArrowheads="1"/>
            </p:cNvSpPr>
            <p:nvPr/>
          </p:nvSpPr>
          <p:spPr bwMode="auto">
            <a:xfrm>
              <a:off x="2588" y="1447"/>
              <a:ext cx="484" cy="281"/>
            </a:xfrm>
            <a:prstGeom prst="rect">
              <a:avLst/>
            </a:prstGeom>
            <a:noFill/>
            <a:ln w="9525">
              <a:noFill/>
              <a:miter lim="800000"/>
              <a:headEnd/>
              <a:tailEnd/>
            </a:ln>
          </p:spPr>
          <p:txBody>
            <a:bodyPr wrap="none">
              <a:prstTxWarp prst="textNoShape">
                <a:avLst/>
              </a:prstTxWarp>
              <a:spAutoFit/>
            </a:bodyPr>
            <a:lstStyle/>
            <a:p>
              <a:pPr algn="ctr"/>
              <a:r>
                <a:rPr lang="en-US" sz="2000"/>
                <a:t>DMZ</a:t>
              </a:r>
            </a:p>
          </p:txBody>
        </p:sp>
        <p:sp>
          <p:nvSpPr>
            <p:cNvPr id="143378" name="Line 24"/>
            <p:cNvSpPr>
              <a:spLocks noChangeShapeType="1"/>
            </p:cNvSpPr>
            <p:nvPr/>
          </p:nvSpPr>
          <p:spPr bwMode="auto">
            <a:xfrm>
              <a:off x="2496" y="2112"/>
              <a:ext cx="336" cy="0"/>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143379" name="Line 25"/>
            <p:cNvSpPr>
              <a:spLocks noChangeShapeType="1"/>
            </p:cNvSpPr>
            <p:nvPr/>
          </p:nvSpPr>
          <p:spPr bwMode="auto">
            <a:xfrm>
              <a:off x="2832" y="1920"/>
              <a:ext cx="432" cy="0"/>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143380" name="Line 26"/>
            <p:cNvSpPr>
              <a:spLocks noChangeShapeType="1"/>
            </p:cNvSpPr>
            <p:nvPr/>
          </p:nvSpPr>
          <p:spPr bwMode="auto">
            <a:xfrm>
              <a:off x="2832" y="2496"/>
              <a:ext cx="432" cy="0"/>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143381" name="Rectangle 27"/>
            <p:cNvSpPr>
              <a:spLocks noChangeArrowheads="1"/>
            </p:cNvSpPr>
            <p:nvPr/>
          </p:nvSpPr>
          <p:spPr bwMode="auto">
            <a:xfrm>
              <a:off x="3600" y="1783"/>
              <a:ext cx="938" cy="281"/>
            </a:xfrm>
            <a:prstGeom prst="rect">
              <a:avLst/>
            </a:prstGeom>
            <a:noFill/>
            <a:ln w="9525">
              <a:noFill/>
              <a:miter lim="800000"/>
              <a:headEnd/>
              <a:tailEnd/>
            </a:ln>
          </p:spPr>
          <p:txBody>
            <a:bodyPr wrap="none">
              <a:prstTxWarp prst="textNoShape">
                <a:avLst/>
              </a:prstTxWarp>
              <a:spAutoFit/>
            </a:bodyPr>
            <a:lstStyle/>
            <a:p>
              <a:r>
                <a:rPr lang="en-US" sz="2000"/>
                <a:t>FTP server</a:t>
              </a:r>
            </a:p>
          </p:txBody>
        </p:sp>
        <p:sp>
          <p:nvSpPr>
            <p:cNvPr id="143382" name="Rectangle 28"/>
            <p:cNvSpPr>
              <a:spLocks noChangeArrowheads="1"/>
            </p:cNvSpPr>
            <p:nvPr/>
          </p:nvSpPr>
          <p:spPr bwMode="auto">
            <a:xfrm>
              <a:off x="3600" y="2304"/>
              <a:ext cx="1002" cy="281"/>
            </a:xfrm>
            <a:prstGeom prst="rect">
              <a:avLst/>
            </a:prstGeom>
            <a:noFill/>
            <a:ln w="9525">
              <a:noFill/>
              <a:miter lim="800000"/>
              <a:headEnd/>
              <a:tailEnd/>
            </a:ln>
          </p:spPr>
          <p:txBody>
            <a:bodyPr wrap="none">
              <a:prstTxWarp prst="textNoShape">
                <a:avLst/>
              </a:prstTxWarp>
              <a:spAutoFit/>
            </a:bodyPr>
            <a:lstStyle/>
            <a:p>
              <a:r>
                <a:rPr lang="en-US" sz="2000"/>
                <a:t>DNS server</a:t>
              </a:r>
            </a:p>
          </p:txBody>
        </p:sp>
        <p:sp>
          <p:nvSpPr>
            <p:cNvPr id="143383" name="Rectangle 29"/>
            <p:cNvSpPr>
              <a:spLocks noChangeArrowheads="1"/>
            </p:cNvSpPr>
            <p:nvPr/>
          </p:nvSpPr>
          <p:spPr bwMode="auto">
            <a:xfrm>
              <a:off x="960" y="1975"/>
              <a:ext cx="997" cy="281"/>
            </a:xfrm>
            <a:prstGeom prst="rect">
              <a:avLst/>
            </a:prstGeom>
            <a:noFill/>
            <a:ln w="9525">
              <a:noFill/>
              <a:miter lim="800000"/>
              <a:headEnd/>
              <a:tailEnd/>
            </a:ln>
          </p:spPr>
          <p:txBody>
            <a:bodyPr wrap="none">
              <a:prstTxWarp prst="textNoShape">
                <a:avLst/>
              </a:prstTxWarp>
              <a:spAutoFit/>
            </a:bodyPr>
            <a:lstStyle/>
            <a:p>
              <a:r>
                <a:rPr lang="en-US" sz="2000"/>
                <a:t>Web server</a:t>
              </a:r>
            </a:p>
          </p:txBody>
        </p:sp>
        <p:sp>
          <p:nvSpPr>
            <p:cNvPr id="143384" name="Line 31"/>
            <p:cNvSpPr>
              <a:spLocks noChangeShapeType="1"/>
            </p:cNvSpPr>
            <p:nvPr/>
          </p:nvSpPr>
          <p:spPr bwMode="auto">
            <a:xfrm flipV="1">
              <a:off x="2832" y="2544"/>
              <a:ext cx="0" cy="288"/>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pic>
          <p:nvPicPr>
            <p:cNvPr id="143385" name="Picture 32" descr="Weather 176.tiff                                               00118CF0Macintosh HD                   BC93A1CC:"/>
            <p:cNvPicPr>
              <a:picLocks noChangeAspect="1" noChangeArrowheads="1"/>
            </p:cNvPicPr>
            <p:nvPr/>
          </p:nvPicPr>
          <p:blipFill>
            <a:blip r:embed="rId2"/>
            <a:srcRect/>
            <a:stretch>
              <a:fillRect/>
            </a:stretch>
          </p:blipFill>
          <p:spPr bwMode="auto">
            <a:xfrm>
              <a:off x="144" y="2540"/>
              <a:ext cx="1056" cy="868"/>
            </a:xfrm>
            <a:prstGeom prst="rect">
              <a:avLst/>
            </a:prstGeom>
            <a:noFill/>
            <a:ln w="9525">
              <a:noFill/>
              <a:miter lim="800000"/>
              <a:headEnd/>
              <a:tailEnd/>
            </a:ln>
          </p:spPr>
        </p:pic>
        <p:pic>
          <p:nvPicPr>
            <p:cNvPr id="143386" name="Picture 33" descr="Weather 193.tiff                                               00118CF0Macintosh HD                   BC93A1CC:"/>
            <p:cNvPicPr>
              <a:picLocks noChangeAspect="1" noChangeArrowheads="1"/>
            </p:cNvPicPr>
            <p:nvPr/>
          </p:nvPicPr>
          <p:blipFill>
            <a:blip r:embed="rId3"/>
            <a:srcRect/>
            <a:stretch>
              <a:fillRect/>
            </a:stretch>
          </p:blipFill>
          <p:spPr bwMode="auto">
            <a:xfrm>
              <a:off x="4560" y="2611"/>
              <a:ext cx="816" cy="557"/>
            </a:xfrm>
            <a:prstGeom prst="rect">
              <a:avLst/>
            </a:prstGeom>
            <a:noFill/>
            <a:ln w="9525">
              <a:noFill/>
              <a:miter lim="800000"/>
              <a:headEnd/>
              <a:tailEnd/>
            </a:ln>
          </p:spPr>
        </p:pic>
        <p:pic>
          <p:nvPicPr>
            <p:cNvPr id="143387" name="Picture 34" descr="Firewall 12.tiff                                               00118CF0Macintosh HD                   BC93A1CC:"/>
            <p:cNvPicPr>
              <a:picLocks noChangeAspect="1" noChangeArrowheads="1"/>
            </p:cNvPicPr>
            <p:nvPr/>
          </p:nvPicPr>
          <p:blipFill>
            <a:blip r:embed="rId4"/>
            <a:srcRect/>
            <a:stretch>
              <a:fillRect/>
            </a:stretch>
          </p:blipFill>
          <p:spPr bwMode="auto">
            <a:xfrm>
              <a:off x="1937" y="2736"/>
              <a:ext cx="511" cy="576"/>
            </a:xfrm>
            <a:prstGeom prst="rect">
              <a:avLst/>
            </a:prstGeom>
            <a:noFill/>
            <a:ln w="9525">
              <a:noFill/>
              <a:miter lim="800000"/>
              <a:headEnd/>
              <a:tailEnd/>
            </a:ln>
          </p:spPr>
        </p:pic>
        <p:pic>
          <p:nvPicPr>
            <p:cNvPr id="143388" name="Picture 35" descr="Firewall 12.tiff                                               00118CF0Macintosh HD                   BC93A1CC:"/>
            <p:cNvPicPr>
              <a:picLocks noChangeAspect="1" noChangeArrowheads="1"/>
            </p:cNvPicPr>
            <p:nvPr/>
          </p:nvPicPr>
          <p:blipFill>
            <a:blip r:embed="rId4"/>
            <a:srcRect/>
            <a:stretch>
              <a:fillRect/>
            </a:stretch>
          </p:blipFill>
          <p:spPr bwMode="auto">
            <a:xfrm>
              <a:off x="3247" y="2752"/>
              <a:ext cx="497" cy="560"/>
            </a:xfrm>
            <a:prstGeom prst="rect">
              <a:avLst/>
            </a:prstGeom>
            <a:noFill/>
            <a:ln w="9525">
              <a:noFill/>
              <a:miter lim="800000"/>
              <a:headEnd/>
              <a:tailEnd/>
            </a:ln>
          </p:spPr>
        </p:pic>
        <p:pic>
          <p:nvPicPr>
            <p:cNvPr id="143389" name="Picture 36" descr="&#10;Filing 1.tiff                                                  00118CF0Macintosh HD                   BC93A1CC:"/>
            <p:cNvPicPr>
              <a:picLocks noChangeAspect="1" noChangeArrowheads="1"/>
            </p:cNvPicPr>
            <p:nvPr/>
          </p:nvPicPr>
          <p:blipFill>
            <a:blip r:embed="rId5"/>
            <a:srcRect/>
            <a:stretch>
              <a:fillRect/>
            </a:stretch>
          </p:blipFill>
          <p:spPr bwMode="auto">
            <a:xfrm>
              <a:off x="3312" y="2256"/>
              <a:ext cx="289" cy="392"/>
            </a:xfrm>
            <a:prstGeom prst="rect">
              <a:avLst/>
            </a:prstGeom>
            <a:noFill/>
            <a:ln w="9525">
              <a:noFill/>
              <a:miter lim="800000"/>
              <a:headEnd/>
              <a:tailEnd/>
            </a:ln>
          </p:spPr>
        </p:pic>
        <p:pic>
          <p:nvPicPr>
            <p:cNvPr id="143390" name="Picture 37" descr="Computers &amp; Technology 167.tiff                                00118CF0Macintosh HD                   BC93A1CC:"/>
            <p:cNvPicPr>
              <a:picLocks noChangeAspect="1" noChangeArrowheads="1"/>
            </p:cNvPicPr>
            <p:nvPr/>
          </p:nvPicPr>
          <p:blipFill>
            <a:blip r:embed="rId6"/>
            <a:srcRect/>
            <a:stretch>
              <a:fillRect/>
            </a:stretch>
          </p:blipFill>
          <p:spPr bwMode="auto">
            <a:xfrm>
              <a:off x="2064" y="1776"/>
              <a:ext cx="466" cy="676"/>
            </a:xfrm>
            <a:prstGeom prst="rect">
              <a:avLst/>
            </a:prstGeom>
            <a:noFill/>
            <a:ln w="9525">
              <a:noFill/>
              <a:miter lim="800000"/>
              <a:headEnd/>
              <a:tailEnd/>
            </a:ln>
          </p:spPr>
        </p:pic>
        <p:pic>
          <p:nvPicPr>
            <p:cNvPr id="143391" name="Picture 38" descr="&#10;Filing 1.tiff                                                  00118CF0Macintosh HD                   BC93A1CC:"/>
            <p:cNvPicPr>
              <a:picLocks noChangeAspect="1" noChangeArrowheads="1"/>
            </p:cNvPicPr>
            <p:nvPr/>
          </p:nvPicPr>
          <p:blipFill>
            <a:blip r:embed="rId5"/>
            <a:srcRect/>
            <a:stretch>
              <a:fillRect/>
            </a:stretch>
          </p:blipFill>
          <p:spPr bwMode="auto">
            <a:xfrm>
              <a:off x="3312" y="1720"/>
              <a:ext cx="289" cy="392"/>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438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2977A09A-6234-9445-9345-586FE5FB459A}" type="slidenum">
              <a:rPr lang="en-US" smtClean="0">
                <a:latin typeface="Times New Roman" charset="0"/>
              </a:rPr>
              <a:pPr/>
              <a:t>139</a:t>
            </a:fld>
            <a:endParaRPr lang="en-US" smtClean="0">
              <a:latin typeface="Times New Roman" charset="0"/>
            </a:endParaRPr>
          </a:p>
        </p:txBody>
      </p:sp>
      <p:sp>
        <p:nvSpPr>
          <p:cNvPr id="144387" name="Rectangle 2"/>
          <p:cNvSpPr>
            <a:spLocks noGrp="1" noChangeArrowheads="1"/>
          </p:cNvSpPr>
          <p:nvPr>
            <p:ph type="title"/>
          </p:nvPr>
        </p:nvSpPr>
        <p:spPr>
          <a:xfrm>
            <a:off x="685800" y="2133600"/>
            <a:ext cx="7772400" cy="1143000"/>
          </a:xfrm>
        </p:spPr>
        <p:txBody>
          <a:bodyPr/>
          <a:lstStyle/>
          <a:p>
            <a:pPr eaLnBrk="1" hangingPunct="1"/>
            <a:r>
              <a:rPr lang="en-US"/>
              <a:t>Intrusion Detection Systems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08B72682-6BB2-F54B-88BE-B7C9BAB58A6A}" type="slidenum">
              <a:rPr lang="en-US" smtClean="0">
                <a:latin typeface="Times New Roman" charset="0"/>
              </a:rPr>
              <a:pPr/>
              <a:t>14</a:t>
            </a:fld>
            <a:endParaRPr lang="en-US" smtClean="0">
              <a:latin typeface="Times New Roman" charset="0"/>
            </a:endParaRPr>
          </a:p>
        </p:txBody>
      </p:sp>
      <p:sp>
        <p:nvSpPr>
          <p:cNvPr id="27651" name="Rectangle 2"/>
          <p:cNvSpPr>
            <a:spLocks noGrp="1" noChangeArrowheads="1"/>
          </p:cNvSpPr>
          <p:nvPr>
            <p:ph type="title"/>
          </p:nvPr>
        </p:nvSpPr>
        <p:spPr>
          <a:xfrm>
            <a:off x="685800" y="457200"/>
            <a:ext cx="7772400" cy="1143000"/>
          </a:xfrm>
        </p:spPr>
        <p:txBody>
          <a:bodyPr/>
          <a:lstStyle/>
          <a:p>
            <a:pPr eaLnBrk="1" hangingPunct="1"/>
            <a:r>
              <a:rPr lang="en-US" dirty="0"/>
              <a:t>Password </a:t>
            </a:r>
            <a:r>
              <a:rPr lang="en-US" dirty="0" smtClean="0"/>
              <a:t>File?</a:t>
            </a:r>
            <a:endParaRPr lang="en-US" dirty="0"/>
          </a:p>
        </p:txBody>
      </p:sp>
      <p:sp>
        <p:nvSpPr>
          <p:cNvPr id="168963" name="Rectangle 3"/>
          <p:cNvSpPr>
            <a:spLocks noGrp="1" noChangeArrowheads="1"/>
          </p:cNvSpPr>
          <p:nvPr>
            <p:ph type="body" idx="1"/>
          </p:nvPr>
        </p:nvSpPr>
        <p:spPr>
          <a:xfrm>
            <a:off x="685800" y="1600200"/>
            <a:ext cx="7772400" cy="4419600"/>
          </a:xfrm>
        </p:spPr>
        <p:txBody>
          <a:bodyPr/>
          <a:lstStyle/>
          <a:p>
            <a:pPr eaLnBrk="1" hangingPunct="1">
              <a:lnSpc>
                <a:spcPct val="90000"/>
              </a:lnSpc>
            </a:pPr>
            <a:r>
              <a:rPr lang="en-US" dirty="0"/>
              <a:t>Bad idea to store passwords in a file</a:t>
            </a:r>
          </a:p>
          <a:p>
            <a:pPr eaLnBrk="1" hangingPunct="1">
              <a:lnSpc>
                <a:spcPct val="90000"/>
              </a:lnSpc>
            </a:pPr>
            <a:r>
              <a:rPr lang="en-US" dirty="0"/>
              <a:t>But</a:t>
            </a:r>
            <a:r>
              <a:rPr lang="en-US" dirty="0" smtClean="0"/>
              <a:t> we need </a:t>
            </a:r>
            <a:r>
              <a:rPr lang="en-US" dirty="0"/>
              <a:t>to verify passwords</a:t>
            </a:r>
          </a:p>
          <a:p>
            <a:pPr eaLnBrk="1" hangingPunct="1">
              <a:lnSpc>
                <a:spcPct val="90000"/>
              </a:lnSpc>
            </a:pPr>
            <a:r>
              <a:rPr lang="en-US" dirty="0"/>
              <a:t>Cryptographic solution: </a:t>
            </a:r>
            <a:r>
              <a:rPr lang="en-US" b="1" dirty="0">
                <a:solidFill>
                  <a:schemeClr val="accent2"/>
                </a:solidFill>
              </a:rPr>
              <a:t>hash</a:t>
            </a:r>
            <a:r>
              <a:rPr lang="en-US" dirty="0"/>
              <a:t> the </a:t>
            </a:r>
            <a:r>
              <a:rPr lang="en-US" dirty="0" err="1" smtClean="0"/>
              <a:t>pwd</a:t>
            </a:r>
            <a:endParaRPr lang="en-US" dirty="0" smtClean="0"/>
          </a:p>
          <a:p>
            <a:pPr lvl="1" eaLnBrk="1" hangingPunct="1">
              <a:lnSpc>
                <a:spcPct val="90000"/>
              </a:lnSpc>
            </a:pPr>
            <a:r>
              <a:rPr lang="en-US" dirty="0"/>
              <a:t>Store </a:t>
            </a:r>
            <a:r>
              <a:rPr lang="en-US" dirty="0" err="1">
                <a:latin typeface="Times-Roman" charset="0"/>
              </a:rPr>
              <a:t>y</a:t>
            </a:r>
            <a:r>
              <a:rPr lang="en-US" dirty="0">
                <a:latin typeface="Times-Roman" charset="0"/>
              </a:rPr>
              <a:t> = </a:t>
            </a:r>
            <a:r>
              <a:rPr lang="en-US" dirty="0" err="1">
                <a:latin typeface="Times-Roman" charset="0"/>
              </a:rPr>
              <a:t>h(password</a:t>
            </a:r>
            <a:r>
              <a:rPr lang="en-US" dirty="0">
                <a:latin typeface="Times-Roman" charset="0"/>
              </a:rPr>
              <a:t>)</a:t>
            </a:r>
            <a:endParaRPr lang="en-US" dirty="0"/>
          </a:p>
          <a:p>
            <a:pPr lvl="1" eaLnBrk="1" hangingPunct="1">
              <a:lnSpc>
                <a:spcPct val="90000"/>
              </a:lnSpc>
            </a:pPr>
            <a:r>
              <a:rPr lang="en-US" dirty="0"/>
              <a:t>Can verify entered password by hashing</a:t>
            </a:r>
          </a:p>
          <a:p>
            <a:pPr lvl="1" eaLnBrk="1" hangingPunct="1">
              <a:lnSpc>
                <a:spcPct val="90000"/>
              </a:lnSpc>
            </a:pPr>
            <a:r>
              <a:rPr lang="en-US" dirty="0"/>
              <a:t>If Trudy obtains</a:t>
            </a:r>
            <a:r>
              <a:rPr lang="en-US" dirty="0" smtClean="0"/>
              <a:t> “password file,” </a:t>
            </a:r>
            <a:r>
              <a:rPr lang="en-US" dirty="0"/>
              <a:t>she does not obtain passwords</a:t>
            </a:r>
          </a:p>
          <a:p>
            <a:pPr eaLnBrk="1" hangingPunct="1">
              <a:lnSpc>
                <a:spcPct val="90000"/>
              </a:lnSpc>
            </a:pPr>
            <a:r>
              <a:rPr lang="en-US" dirty="0"/>
              <a:t>But Trudy can try a </a:t>
            </a:r>
            <a:r>
              <a:rPr lang="en-US" i="1" dirty="0"/>
              <a:t>forward search</a:t>
            </a:r>
          </a:p>
          <a:p>
            <a:pPr lvl="1" eaLnBrk="1" hangingPunct="1">
              <a:lnSpc>
                <a:spcPct val="90000"/>
              </a:lnSpc>
            </a:pPr>
            <a:r>
              <a:rPr lang="en-US" dirty="0"/>
              <a:t>Guess </a:t>
            </a:r>
            <a:r>
              <a:rPr lang="en-US" dirty="0" err="1">
                <a:latin typeface="Times-Roman" charset="0"/>
              </a:rPr>
              <a:t>x</a:t>
            </a:r>
            <a:r>
              <a:rPr lang="en-US" dirty="0"/>
              <a:t> and check whether </a:t>
            </a:r>
            <a:r>
              <a:rPr lang="en-US" dirty="0" err="1">
                <a:latin typeface="Times-Roman" charset="0"/>
              </a:rPr>
              <a:t>y</a:t>
            </a:r>
            <a:r>
              <a:rPr lang="en-US" dirty="0">
                <a:latin typeface="Times-Roman" charset="0"/>
              </a:rPr>
              <a:t> = </a:t>
            </a:r>
            <a:r>
              <a:rPr lang="en-US" dirty="0" err="1">
                <a:latin typeface="Times-Roman" charset="0"/>
              </a:rPr>
              <a:t>h(x</a:t>
            </a:r>
            <a:r>
              <a:rPr lang="en-US" dirty="0">
                <a:latin typeface="Times-Roman" charset="0"/>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Effect transition="in" filter="box(out)">
                                      <p:cBhvr>
                                        <p:cTn id="7" dur="500"/>
                                        <p:tgtEl>
                                          <p:spTgt spid="16896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8963">
                                            <p:txEl>
                                              <p:pRg st="1" end="1"/>
                                            </p:txEl>
                                          </p:spTgt>
                                        </p:tgtEl>
                                        <p:attrNameLst>
                                          <p:attrName>style.visibility</p:attrName>
                                        </p:attrNameLst>
                                      </p:cBhvr>
                                      <p:to>
                                        <p:strVal val="visible"/>
                                      </p:to>
                                    </p:set>
                                    <p:animEffect transition="in" filter="box(out)">
                                      <p:cBhvr>
                                        <p:cTn id="12" dur="500"/>
                                        <p:tgtEl>
                                          <p:spTgt spid="16896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8963">
                                            <p:txEl>
                                              <p:pRg st="2" end="2"/>
                                            </p:txEl>
                                          </p:spTgt>
                                        </p:tgtEl>
                                        <p:attrNameLst>
                                          <p:attrName>style.visibility</p:attrName>
                                        </p:attrNameLst>
                                      </p:cBhvr>
                                      <p:to>
                                        <p:strVal val="visible"/>
                                      </p:to>
                                    </p:set>
                                    <p:animEffect transition="in" filter="box(out)">
                                      <p:cBhvr>
                                        <p:cTn id="17" dur="500"/>
                                        <p:tgtEl>
                                          <p:spTgt spid="16896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8963">
                                            <p:txEl>
                                              <p:pRg st="3" end="3"/>
                                            </p:txEl>
                                          </p:spTgt>
                                        </p:tgtEl>
                                        <p:attrNameLst>
                                          <p:attrName>style.visibility</p:attrName>
                                        </p:attrNameLst>
                                      </p:cBhvr>
                                      <p:to>
                                        <p:strVal val="visible"/>
                                      </p:to>
                                    </p:set>
                                    <p:animEffect transition="in" filter="box(out)">
                                      <p:cBhvr>
                                        <p:cTn id="22" dur="500"/>
                                        <p:tgtEl>
                                          <p:spTgt spid="16896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68963">
                                            <p:txEl>
                                              <p:pRg st="4" end="4"/>
                                            </p:txEl>
                                          </p:spTgt>
                                        </p:tgtEl>
                                        <p:attrNameLst>
                                          <p:attrName>style.visibility</p:attrName>
                                        </p:attrNameLst>
                                      </p:cBhvr>
                                      <p:to>
                                        <p:strVal val="visible"/>
                                      </p:to>
                                    </p:set>
                                    <p:animEffect transition="in" filter="box(out)">
                                      <p:cBhvr>
                                        <p:cTn id="27" dur="500"/>
                                        <p:tgtEl>
                                          <p:spTgt spid="16896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68963">
                                            <p:txEl>
                                              <p:pRg st="5" end="5"/>
                                            </p:txEl>
                                          </p:spTgt>
                                        </p:tgtEl>
                                        <p:attrNameLst>
                                          <p:attrName>style.visibility</p:attrName>
                                        </p:attrNameLst>
                                      </p:cBhvr>
                                      <p:to>
                                        <p:strVal val="visible"/>
                                      </p:to>
                                    </p:set>
                                    <p:animEffect transition="in" filter="box(out)">
                                      <p:cBhvr>
                                        <p:cTn id="32" dur="500"/>
                                        <p:tgtEl>
                                          <p:spTgt spid="16896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68963">
                                            <p:txEl>
                                              <p:pRg st="6" end="6"/>
                                            </p:txEl>
                                          </p:spTgt>
                                        </p:tgtEl>
                                        <p:attrNameLst>
                                          <p:attrName>style.visibility</p:attrName>
                                        </p:attrNameLst>
                                      </p:cBhvr>
                                      <p:to>
                                        <p:strVal val="visible"/>
                                      </p:to>
                                    </p:set>
                                    <p:animEffect transition="in" filter="box(out)">
                                      <p:cBhvr>
                                        <p:cTn id="37" dur="500"/>
                                        <p:tgtEl>
                                          <p:spTgt spid="16896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68963">
                                            <p:txEl>
                                              <p:pRg st="7" end="7"/>
                                            </p:txEl>
                                          </p:spTgt>
                                        </p:tgtEl>
                                        <p:attrNameLst>
                                          <p:attrName>style.visibility</p:attrName>
                                        </p:attrNameLst>
                                      </p:cBhvr>
                                      <p:to>
                                        <p:strVal val="visible"/>
                                      </p:to>
                                    </p:set>
                                    <p:animEffect transition="in" filter="box(out)">
                                      <p:cBhvr>
                                        <p:cTn id="42" dur="500"/>
                                        <p:tgtEl>
                                          <p:spTgt spid="16896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bldLvl="2" autoUpdateAnimBg="0"/>
    </p:bldLst>
  </p:timing>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541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BBFAE6A5-12DF-6749-B21B-881C9E4420B6}" type="slidenum">
              <a:rPr lang="en-US" smtClean="0">
                <a:latin typeface="Times New Roman" charset="0"/>
              </a:rPr>
              <a:pPr/>
              <a:t>140</a:t>
            </a:fld>
            <a:endParaRPr lang="en-US" smtClean="0">
              <a:latin typeface="Times New Roman" charset="0"/>
            </a:endParaRPr>
          </a:p>
        </p:txBody>
      </p:sp>
      <p:sp>
        <p:nvSpPr>
          <p:cNvPr id="145411" name="Rectangle 2"/>
          <p:cNvSpPr>
            <a:spLocks noGrp="1" noChangeArrowheads="1"/>
          </p:cNvSpPr>
          <p:nvPr>
            <p:ph type="title"/>
          </p:nvPr>
        </p:nvSpPr>
        <p:spPr>
          <a:xfrm>
            <a:off x="685800" y="457200"/>
            <a:ext cx="7848600" cy="1143000"/>
          </a:xfrm>
        </p:spPr>
        <p:txBody>
          <a:bodyPr/>
          <a:lstStyle/>
          <a:p>
            <a:pPr eaLnBrk="1" hangingPunct="1"/>
            <a:r>
              <a:rPr lang="en-US"/>
              <a:t>Intrusion Prevention</a:t>
            </a:r>
          </a:p>
        </p:txBody>
      </p:sp>
      <p:sp>
        <p:nvSpPr>
          <p:cNvPr id="145412" name="Rectangle 3"/>
          <p:cNvSpPr>
            <a:spLocks noGrp="1" noChangeArrowheads="1"/>
          </p:cNvSpPr>
          <p:nvPr>
            <p:ph type="body" idx="1"/>
          </p:nvPr>
        </p:nvSpPr>
        <p:spPr>
          <a:xfrm>
            <a:off x="685800" y="1676400"/>
            <a:ext cx="7848600" cy="4419600"/>
          </a:xfrm>
        </p:spPr>
        <p:txBody>
          <a:bodyPr/>
          <a:lstStyle/>
          <a:p>
            <a:pPr eaLnBrk="1" hangingPunct="1"/>
            <a:r>
              <a:rPr lang="en-US"/>
              <a:t>Want to keep bad guys out</a:t>
            </a:r>
          </a:p>
          <a:p>
            <a:pPr eaLnBrk="1" hangingPunct="1"/>
            <a:r>
              <a:rPr lang="en-US" b="1">
                <a:solidFill>
                  <a:schemeClr val="hlink"/>
                </a:solidFill>
              </a:rPr>
              <a:t>Intrusion prevention</a:t>
            </a:r>
            <a:r>
              <a:rPr lang="en-US"/>
              <a:t> is a traditional focus of computer security</a:t>
            </a:r>
          </a:p>
          <a:p>
            <a:pPr lvl="1" eaLnBrk="1" hangingPunct="1"/>
            <a:r>
              <a:rPr lang="en-US"/>
              <a:t>Authentication is to prevent intrusions</a:t>
            </a:r>
          </a:p>
          <a:p>
            <a:pPr lvl="1" eaLnBrk="1" hangingPunct="1"/>
            <a:r>
              <a:rPr lang="en-US"/>
              <a:t>Firewalls a form of intrusion prevention</a:t>
            </a:r>
          </a:p>
          <a:p>
            <a:pPr lvl="1" eaLnBrk="1" hangingPunct="1"/>
            <a:r>
              <a:rPr lang="en-US"/>
              <a:t>Virus defenses aimed at intrusion prevention</a:t>
            </a:r>
          </a:p>
          <a:p>
            <a:pPr lvl="1" eaLnBrk="1" hangingPunct="1"/>
            <a:r>
              <a:rPr lang="en-US"/>
              <a:t>Like locking the door on your car</a:t>
            </a: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643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E20F5950-FE2B-2A4C-9CC8-8066657C7C1B}" type="slidenum">
              <a:rPr lang="en-US" smtClean="0">
                <a:latin typeface="Times New Roman" charset="0"/>
              </a:rPr>
              <a:pPr/>
              <a:t>141</a:t>
            </a:fld>
            <a:endParaRPr lang="en-US" smtClean="0">
              <a:latin typeface="Times New Roman" charset="0"/>
            </a:endParaRPr>
          </a:p>
        </p:txBody>
      </p:sp>
      <p:sp>
        <p:nvSpPr>
          <p:cNvPr id="146435" name="Rectangle 2"/>
          <p:cNvSpPr>
            <a:spLocks noGrp="1" noChangeArrowheads="1"/>
          </p:cNvSpPr>
          <p:nvPr>
            <p:ph type="title"/>
          </p:nvPr>
        </p:nvSpPr>
        <p:spPr>
          <a:xfrm>
            <a:off x="685800" y="381000"/>
            <a:ext cx="7848600" cy="1143000"/>
          </a:xfrm>
        </p:spPr>
        <p:txBody>
          <a:bodyPr/>
          <a:lstStyle/>
          <a:p>
            <a:pPr eaLnBrk="1" hangingPunct="1"/>
            <a:r>
              <a:rPr lang="en-US"/>
              <a:t>Intrusion Detection</a:t>
            </a:r>
          </a:p>
        </p:txBody>
      </p:sp>
      <p:sp>
        <p:nvSpPr>
          <p:cNvPr id="146436" name="Rectangle 3"/>
          <p:cNvSpPr>
            <a:spLocks noGrp="1" noChangeArrowheads="1"/>
          </p:cNvSpPr>
          <p:nvPr>
            <p:ph type="body" idx="1"/>
          </p:nvPr>
        </p:nvSpPr>
        <p:spPr>
          <a:xfrm>
            <a:off x="685800" y="1524000"/>
            <a:ext cx="7848600" cy="4572000"/>
          </a:xfrm>
        </p:spPr>
        <p:txBody>
          <a:bodyPr/>
          <a:lstStyle/>
          <a:p>
            <a:pPr eaLnBrk="1" hangingPunct="1">
              <a:lnSpc>
                <a:spcPct val="90000"/>
              </a:lnSpc>
              <a:spcAft>
                <a:spcPts val="600"/>
              </a:spcAft>
            </a:pPr>
            <a:r>
              <a:rPr lang="en-US" sz="2800"/>
              <a:t>In spite of intrusion prevention, bad guys will sometime get in</a:t>
            </a:r>
          </a:p>
          <a:p>
            <a:pPr eaLnBrk="1" hangingPunct="1">
              <a:lnSpc>
                <a:spcPct val="90000"/>
              </a:lnSpc>
              <a:spcAft>
                <a:spcPts val="600"/>
              </a:spcAft>
            </a:pPr>
            <a:r>
              <a:rPr lang="en-US" sz="2800"/>
              <a:t>Intrusion detection systems (</a:t>
            </a:r>
            <a:r>
              <a:rPr lang="en-US" sz="2800" b="1">
                <a:solidFill>
                  <a:schemeClr val="accent2"/>
                </a:solidFill>
              </a:rPr>
              <a:t>IDS</a:t>
            </a:r>
            <a:r>
              <a:rPr lang="en-US" sz="2800"/>
              <a:t>) </a:t>
            </a:r>
          </a:p>
          <a:p>
            <a:pPr lvl="1" eaLnBrk="1" hangingPunct="1">
              <a:lnSpc>
                <a:spcPct val="90000"/>
              </a:lnSpc>
              <a:spcAft>
                <a:spcPts val="600"/>
              </a:spcAft>
            </a:pPr>
            <a:r>
              <a:rPr lang="en-US" sz="2400"/>
              <a:t>Detect attacks in progress (or soon after)</a:t>
            </a:r>
          </a:p>
          <a:p>
            <a:pPr lvl="1" eaLnBrk="1" hangingPunct="1">
              <a:lnSpc>
                <a:spcPct val="90000"/>
              </a:lnSpc>
              <a:spcAft>
                <a:spcPts val="600"/>
              </a:spcAft>
            </a:pPr>
            <a:r>
              <a:rPr lang="en-US" sz="2400"/>
              <a:t>Look for unusual or suspicious activity</a:t>
            </a:r>
          </a:p>
          <a:p>
            <a:pPr eaLnBrk="1" hangingPunct="1">
              <a:lnSpc>
                <a:spcPct val="90000"/>
              </a:lnSpc>
              <a:spcAft>
                <a:spcPts val="600"/>
              </a:spcAft>
            </a:pPr>
            <a:r>
              <a:rPr lang="en-US" sz="2800"/>
              <a:t>IDS evolved from log file analysis</a:t>
            </a:r>
          </a:p>
          <a:p>
            <a:pPr eaLnBrk="1" hangingPunct="1">
              <a:lnSpc>
                <a:spcPct val="90000"/>
              </a:lnSpc>
              <a:spcAft>
                <a:spcPts val="600"/>
              </a:spcAft>
            </a:pPr>
            <a:r>
              <a:rPr lang="en-US" sz="2800"/>
              <a:t>IDS is currently a </a:t>
            </a:r>
            <a:r>
              <a:rPr lang="en-US" sz="2800" b="1">
                <a:solidFill>
                  <a:srgbClr val="FF0000"/>
                </a:solidFill>
              </a:rPr>
              <a:t>hot</a:t>
            </a:r>
            <a:r>
              <a:rPr lang="en-US" sz="2800"/>
              <a:t> research topic</a:t>
            </a:r>
          </a:p>
          <a:p>
            <a:pPr eaLnBrk="1" hangingPunct="1">
              <a:lnSpc>
                <a:spcPct val="90000"/>
              </a:lnSpc>
              <a:spcAft>
                <a:spcPts val="600"/>
              </a:spcAft>
            </a:pPr>
            <a:r>
              <a:rPr lang="en-US" sz="2800"/>
              <a:t>How to respond when intrusion detected?</a:t>
            </a:r>
          </a:p>
          <a:p>
            <a:pPr lvl="1" eaLnBrk="1" hangingPunct="1">
              <a:lnSpc>
                <a:spcPct val="90000"/>
              </a:lnSpc>
              <a:spcAft>
                <a:spcPts val="600"/>
              </a:spcAft>
            </a:pPr>
            <a:r>
              <a:rPr lang="en-US" sz="2400"/>
              <a:t>We don’t deal with this topic here…</a:t>
            </a: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745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F7BA5D68-9E7B-A84F-9703-EFC915C6138D}" type="slidenum">
              <a:rPr lang="en-US" smtClean="0">
                <a:latin typeface="Times New Roman" charset="0"/>
              </a:rPr>
              <a:pPr/>
              <a:t>142</a:t>
            </a:fld>
            <a:endParaRPr lang="en-US" smtClean="0">
              <a:latin typeface="Times New Roman" charset="0"/>
            </a:endParaRPr>
          </a:p>
        </p:txBody>
      </p:sp>
      <p:sp>
        <p:nvSpPr>
          <p:cNvPr id="147459" name="Rectangle 2"/>
          <p:cNvSpPr>
            <a:spLocks noGrp="1" noChangeArrowheads="1"/>
          </p:cNvSpPr>
          <p:nvPr>
            <p:ph type="title"/>
          </p:nvPr>
        </p:nvSpPr>
        <p:spPr>
          <a:xfrm>
            <a:off x="685800" y="609600"/>
            <a:ext cx="7772400" cy="990600"/>
          </a:xfrm>
        </p:spPr>
        <p:txBody>
          <a:bodyPr/>
          <a:lstStyle/>
          <a:p>
            <a:pPr eaLnBrk="1" hangingPunct="1"/>
            <a:r>
              <a:rPr lang="en-US"/>
              <a:t>Intrusion Detection Systems</a:t>
            </a:r>
          </a:p>
        </p:txBody>
      </p:sp>
      <p:sp>
        <p:nvSpPr>
          <p:cNvPr id="147460" name="Rectangle 3"/>
          <p:cNvSpPr>
            <a:spLocks noGrp="1" noChangeArrowheads="1"/>
          </p:cNvSpPr>
          <p:nvPr>
            <p:ph type="body" idx="1"/>
          </p:nvPr>
        </p:nvSpPr>
        <p:spPr>
          <a:xfrm>
            <a:off x="685800" y="1752600"/>
            <a:ext cx="7696200" cy="4114800"/>
          </a:xfrm>
        </p:spPr>
        <p:txBody>
          <a:bodyPr/>
          <a:lstStyle/>
          <a:p>
            <a:pPr eaLnBrk="1" hangingPunct="1">
              <a:lnSpc>
                <a:spcPct val="85000"/>
              </a:lnSpc>
              <a:spcAft>
                <a:spcPts val="600"/>
              </a:spcAft>
            </a:pPr>
            <a:r>
              <a:rPr lang="en-US" sz="2800"/>
              <a:t>Who is likely intruder?</a:t>
            </a:r>
          </a:p>
          <a:p>
            <a:pPr lvl="1" eaLnBrk="1" hangingPunct="1">
              <a:lnSpc>
                <a:spcPct val="85000"/>
              </a:lnSpc>
              <a:spcAft>
                <a:spcPts val="600"/>
              </a:spcAft>
            </a:pPr>
            <a:r>
              <a:rPr lang="en-US" sz="2400"/>
              <a:t>May be outsider who got thru firewall</a:t>
            </a:r>
          </a:p>
          <a:p>
            <a:pPr lvl="1" eaLnBrk="1" hangingPunct="1">
              <a:lnSpc>
                <a:spcPct val="85000"/>
              </a:lnSpc>
              <a:spcAft>
                <a:spcPts val="600"/>
              </a:spcAft>
            </a:pPr>
            <a:r>
              <a:rPr lang="en-US" sz="2400"/>
              <a:t>May be evil insider</a:t>
            </a:r>
          </a:p>
          <a:p>
            <a:pPr eaLnBrk="1" hangingPunct="1">
              <a:lnSpc>
                <a:spcPct val="85000"/>
              </a:lnSpc>
              <a:spcAft>
                <a:spcPts val="600"/>
              </a:spcAft>
            </a:pPr>
            <a:r>
              <a:rPr lang="en-US" sz="2800"/>
              <a:t>What do intruders do?</a:t>
            </a:r>
          </a:p>
          <a:p>
            <a:pPr lvl="1" eaLnBrk="1" hangingPunct="1">
              <a:lnSpc>
                <a:spcPct val="85000"/>
              </a:lnSpc>
              <a:spcAft>
                <a:spcPts val="600"/>
              </a:spcAft>
            </a:pPr>
            <a:r>
              <a:rPr lang="en-US" sz="2400"/>
              <a:t>Launch well-known attacks</a:t>
            </a:r>
          </a:p>
          <a:p>
            <a:pPr lvl="1" eaLnBrk="1" hangingPunct="1">
              <a:lnSpc>
                <a:spcPct val="85000"/>
              </a:lnSpc>
              <a:spcAft>
                <a:spcPts val="600"/>
              </a:spcAft>
            </a:pPr>
            <a:r>
              <a:rPr lang="en-US" sz="2400"/>
              <a:t>Launch variations on well-known attacks</a:t>
            </a:r>
          </a:p>
          <a:p>
            <a:pPr lvl="1" eaLnBrk="1" hangingPunct="1">
              <a:lnSpc>
                <a:spcPct val="85000"/>
              </a:lnSpc>
              <a:spcAft>
                <a:spcPts val="600"/>
              </a:spcAft>
            </a:pPr>
            <a:r>
              <a:rPr lang="en-US" sz="2400"/>
              <a:t>Launch new/little-known attacks</a:t>
            </a:r>
          </a:p>
          <a:p>
            <a:pPr lvl="1" eaLnBrk="1" hangingPunct="1">
              <a:lnSpc>
                <a:spcPct val="85000"/>
              </a:lnSpc>
              <a:spcAft>
                <a:spcPts val="600"/>
              </a:spcAft>
            </a:pPr>
            <a:r>
              <a:rPr lang="en-US" sz="2400"/>
              <a:t>“Borrow” system resources</a:t>
            </a:r>
          </a:p>
          <a:p>
            <a:pPr lvl="1" eaLnBrk="1" hangingPunct="1">
              <a:lnSpc>
                <a:spcPct val="85000"/>
              </a:lnSpc>
              <a:spcAft>
                <a:spcPts val="600"/>
              </a:spcAft>
            </a:pPr>
            <a:r>
              <a:rPr lang="en-US" sz="2400"/>
              <a:t>Use compromised system to attack others. etc.</a:t>
            </a: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848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F63BBD17-F1D5-0E4F-A046-B6A2C7C67FB8}" type="slidenum">
              <a:rPr lang="en-US" smtClean="0">
                <a:latin typeface="Times New Roman" charset="0"/>
              </a:rPr>
              <a:pPr/>
              <a:t>143</a:t>
            </a:fld>
            <a:endParaRPr lang="en-US" smtClean="0">
              <a:latin typeface="Times New Roman" charset="0"/>
            </a:endParaRPr>
          </a:p>
        </p:txBody>
      </p:sp>
      <p:sp>
        <p:nvSpPr>
          <p:cNvPr id="148483" name="Rectangle 2"/>
          <p:cNvSpPr>
            <a:spLocks noGrp="1" noChangeArrowheads="1"/>
          </p:cNvSpPr>
          <p:nvPr>
            <p:ph type="title"/>
          </p:nvPr>
        </p:nvSpPr>
        <p:spPr/>
        <p:txBody>
          <a:bodyPr/>
          <a:lstStyle/>
          <a:p>
            <a:pPr eaLnBrk="1" hangingPunct="1"/>
            <a:r>
              <a:rPr lang="en-US"/>
              <a:t>IDS</a:t>
            </a:r>
          </a:p>
        </p:txBody>
      </p:sp>
      <p:sp>
        <p:nvSpPr>
          <p:cNvPr id="148484" name="Rectangle 3"/>
          <p:cNvSpPr>
            <a:spLocks noGrp="1" noChangeArrowheads="1"/>
          </p:cNvSpPr>
          <p:nvPr>
            <p:ph type="body" idx="1"/>
          </p:nvPr>
        </p:nvSpPr>
        <p:spPr>
          <a:xfrm>
            <a:off x="685800" y="1905000"/>
            <a:ext cx="7772400" cy="4038600"/>
          </a:xfrm>
        </p:spPr>
        <p:txBody>
          <a:bodyPr/>
          <a:lstStyle/>
          <a:p>
            <a:pPr eaLnBrk="1" hangingPunct="1">
              <a:lnSpc>
                <a:spcPct val="90000"/>
              </a:lnSpc>
              <a:spcAft>
                <a:spcPts val="600"/>
              </a:spcAft>
            </a:pPr>
            <a:r>
              <a:rPr lang="en-US" sz="2800"/>
              <a:t>Intrusion detection </a:t>
            </a:r>
            <a:r>
              <a:rPr lang="en-US" sz="2800" b="1">
                <a:solidFill>
                  <a:schemeClr val="accent2"/>
                </a:solidFill>
              </a:rPr>
              <a:t>approaches</a:t>
            </a:r>
            <a:endParaRPr lang="en-US" sz="2800"/>
          </a:p>
          <a:p>
            <a:pPr lvl="1" eaLnBrk="1" hangingPunct="1">
              <a:lnSpc>
                <a:spcPct val="90000"/>
              </a:lnSpc>
              <a:spcAft>
                <a:spcPts val="600"/>
              </a:spcAft>
            </a:pPr>
            <a:r>
              <a:rPr lang="en-US" sz="2400"/>
              <a:t>Signature-based IDS</a:t>
            </a:r>
          </a:p>
          <a:p>
            <a:pPr lvl="1" eaLnBrk="1" hangingPunct="1">
              <a:lnSpc>
                <a:spcPct val="90000"/>
              </a:lnSpc>
              <a:spcAft>
                <a:spcPts val="600"/>
              </a:spcAft>
            </a:pPr>
            <a:r>
              <a:rPr lang="en-US" sz="2400"/>
              <a:t>Anomaly-based IDS</a:t>
            </a:r>
          </a:p>
          <a:p>
            <a:pPr eaLnBrk="1" hangingPunct="1">
              <a:lnSpc>
                <a:spcPct val="90000"/>
              </a:lnSpc>
              <a:spcAft>
                <a:spcPts val="600"/>
              </a:spcAft>
            </a:pPr>
            <a:r>
              <a:rPr lang="en-US" sz="2800"/>
              <a:t>Intrusion detection </a:t>
            </a:r>
            <a:r>
              <a:rPr lang="en-US" sz="2800" b="1">
                <a:solidFill>
                  <a:schemeClr val="accent2"/>
                </a:solidFill>
              </a:rPr>
              <a:t>architectures</a:t>
            </a:r>
            <a:endParaRPr lang="en-US" sz="2800"/>
          </a:p>
          <a:p>
            <a:pPr lvl="1" eaLnBrk="1" hangingPunct="1">
              <a:lnSpc>
                <a:spcPct val="90000"/>
              </a:lnSpc>
              <a:spcAft>
                <a:spcPts val="600"/>
              </a:spcAft>
            </a:pPr>
            <a:r>
              <a:rPr lang="en-US" sz="2400"/>
              <a:t>Host-based IDS</a:t>
            </a:r>
          </a:p>
          <a:p>
            <a:pPr lvl="1" eaLnBrk="1" hangingPunct="1">
              <a:lnSpc>
                <a:spcPct val="90000"/>
              </a:lnSpc>
              <a:spcAft>
                <a:spcPts val="600"/>
              </a:spcAft>
            </a:pPr>
            <a:r>
              <a:rPr lang="en-US" sz="2400"/>
              <a:t>Network-based IDS</a:t>
            </a:r>
          </a:p>
          <a:p>
            <a:pPr eaLnBrk="1" hangingPunct="1">
              <a:lnSpc>
                <a:spcPct val="90000"/>
              </a:lnSpc>
              <a:spcAft>
                <a:spcPts val="600"/>
              </a:spcAft>
            </a:pPr>
            <a:r>
              <a:rPr lang="en-US" sz="2800"/>
              <a:t>Any IDS can be classified as above</a:t>
            </a:r>
          </a:p>
          <a:p>
            <a:pPr lvl="1" eaLnBrk="1" hangingPunct="1">
              <a:lnSpc>
                <a:spcPct val="90000"/>
              </a:lnSpc>
              <a:spcAft>
                <a:spcPts val="600"/>
              </a:spcAft>
            </a:pPr>
            <a:r>
              <a:rPr lang="en-US" sz="2400"/>
              <a:t>In spite of marketing claims to the contrary!</a:t>
            </a: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950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9FCA54C2-718F-3840-93A9-A4363BF16FEE}" type="slidenum">
              <a:rPr lang="en-US" smtClean="0">
                <a:latin typeface="Times New Roman" charset="0"/>
              </a:rPr>
              <a:pPr/>
              <a:t>144</a:t>
            </a:fld>
            <a:endParaRPr lang="en-US" smtClean="0">
              <a:latin typeface="Times New Roman" charset="0"/>
            </a:endParaRPr>
          </a:p>
        </p:txBody>
      </p:sp>
      <p:sp>
        <p:nvSpPr>
          <p:cNvPr id="149507" name="Rectangle 2"/>
          <p:cNvSpPr>
            <a:spLocks noGrp="1" noChangeArrowheads="1"/>
          </p:cNvSpPr>
          <p:nvPr>
            <p:ph type="title"/>
          </p:nvPr>
        </p:nvSpPr>
        <p:spPr/>
        <p:txBody>
          <a:bodyPr/>
          <a:lstStyle/>
          <a:p>
            <a:pPr eaLnBrk="1" hangingPunct="1"/>
            <a:r>
              <a:rPr lang="en-US"/>
              <a:t>Host-Based IDS</a:t>
            </a:r>
          </a:p>
        </p:txBody>
      </p:sp>
      <p:sp>
        <p:nvSpPr>
          <p:cNvPr id="149508" name="Rectangle 3"/>
          <p:cNvSpPr>
            <a:spLocks noGrp="1" noChangeArrowheads="1"/>
          </p:cNvSpPr>
          <p:nvPr>
            <p:ph type="body" idx="1"/>
          </p:nvPr>
        </p:nvSpPr>
        <p:spPr/>
        <p:txBody>
          <a:bodyPr/>
          <a:lstStyle/>
          <a:p>
            <a:pPr eaLnBrk="1" hangingPunct="1">
              <a:lnSpc>
                <a:spcPct val="90000"/>
              </a:lnSpc>
              <a:spcAft>
                <a:spcPts val="600"/>
              </a:spcAft>
            </a:pPr>
            <a:r>
              <a:rPr lang="en-US"/>
              <a:t>Monitor activities on hosts for</a:t>
            </a:r>
          </a:p>
          <a:p>
            <a:pPr lvl="1" eaLnBrk="1" hangingPunct="1">
              <a:lnSpc>
                <a:spcPct val="90000"/>
              </a:lnSpc>
              <a:spcAft>
                <a:spcPts val="600"/>
              </a:spcAft>
            </a:pPr>
            <a:r>
              <a:rPr lang="en-US"/>
              <a:t>Known attacks</a:t>
            </a:r>
          </a:p>
          <a:p>
            <a:pPr lvl="1" eaLnBrk="1" hangingPunct="1">
              <a:lnSpc>
                <a:spcPct val="90000"/>
              </a:lnSpc>
              <a:spcAft>
                <a:spcPts val="600"/>
              </a:spcAft>
            </a:pPr>
            <a:r>
              <a:rPr lang="en-US"/>
              <a:t>Suspicious behavior</a:t>
            </a:r>
          </a:p>
          <a:p>
            <a:pPr eaLnBrk="1" hangingPunct="1">
              <a:lnSpc>
                <a:spcPct val="90000"/>
              </a:lnSpc>
              <a:spcAft>
                <a:spcPts val="600"/>
              </a:spcAft>
            </a:pPr>
            <a:r>
              <a:rPr lang="en-US"/>
              <a:t>Designed to detect attacks such as</a:t>
            </a:r>
          </a:p>
          <a:p>
            <a:pPr lvl="1" eaLnBrk="1" hangingPunct="1">
              <a:lnSpc>
                <a:spcPct val="90000"/>
              </a:lnSpc>
              <a:spcAft>
                <a:spcPts val="600"/>
              </a:spcAft>
            </a:pPr>
            <a:r>
              <a:rPr lang="en-US"/>
              <a:t>Buffer overflow</a:t>
            </a:r>
          </a:p>
          <a:p>
            <a:pPr lvl="1" eaLnBrk="1" hangingPunct="1">
              <a:lnSpc>
                <a:spcPct val="90000"/>
              </a:lnSpc>
              <a:spcAft>
                <a:spcPts val="600"/>
              </a:spcAft>
            </a:pPr>
            <a:r>
              <a:rPr lang="en-US"/>
              <a:t>Escalation of privilege, …</a:t>
            </a:r>
          </a:p>
          <a:p>
            <a:pPr eaLnBrk="1" hangingPunct="1">
              <a:lnSpc>
                <a:spcPct val="90000"/>
              </a:lnSpc>
              <a:spcAft>
                <a:spcPts val="600"/>
              </a:spcAft>
            </a:pPr>
            <a:r>
              <a:rPr lang="en-US"/>
              <a:t>Little or no view of network activities</a:t>
            </a: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053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97A938D0-860E-8348-A583-DE4F6DCBA61B}" type="slidenum">
              <a:rPr lang="en-US" smtClean="0">
                <a:latin typeface="Times New Roman" charset="0"/>
              </a:rPr>
              <a:pPr/>
              <a:t>145</a:t>
            </a:fld>
            <a:endParaRPr lang="en-US" smtClean="0">
              <a:latin typeface="Times New Roman" charset="0"/>
            </a:endParaRPr>
          </a:p>
        </p:txBody>
      </p:sp>
      <p:sp>
        <p:nvSpPr>
          <p:cNvPr id="150531" name="Rectangle 2"/>
          <p:cNvSpPr>
            <a:spLocks noGrp="1" noChangeArrowheads="1"/>
          </p:cNvSpPr>
          <p:nvPr>
            <p:ph type="title"/>
          </p:nvPr>
        </p:nvSpPr>
        <p:spPr>
          <a:xfrm>
            <a:off x="685800" y="457200"/>
            <a:ext cx="7772400" cy="1143000"/>
          </a:xfrm>
        </p:spPr>
        <p:txBody>
          <a:bodyPr/>
          <a:lstStyle/>
          <a:p>
            <a:pPr eaLnBrk="1" hangingPunct="1"/>
            <a:r>
              <a:rPr lang="en-US"/>
              <a:t>Network-Based IDS</a:t>
            </a:r>
          </a:p>
        </p:txBody>
      </p:sp>
      <p:sp>
        <p:nvSpPr>
          <p:cNvPr id="150532" name="Rectangle 3"/>
          <p:cNvSpPr>
            <a:spLocks noGrp="1" noChangeArrowheads="1"/>
          </p:cNvSpPr>
          <p:nvPr>
            <p:ph type="body" idx="1"/>
          </p:nvPr>
        </p:nvSpPr>
        <p:spPr>
          <a:xfrm>
            <a:off x="685800" y="1752600"/>
            <a:ext cx="7848600" cy="4267200"/>
          </a:xfrm>
        </p:spPr>
        <p:txBody>
          <a:bodyPr/>
          <a:lstStyle/>
          <a:p>
            <a:pPr eaLnBrk="1" hangingPunct="1">
              <a:lnSpc>
                <a:spcPct val="80000"/>
              </a:lnSpc>
              <a:spcAft>
                <a:spcPts val="0"/>
              </a:spcAft>
            </a:pPr>
            <a:r>
              <a:rPr lang="en-US" sz="2800" dirty="0"/>
              <a:t>Monitor activity on the network for…</a:t>
            </a:r>
          </a:p>
          <a:p>
            <a:pPr lvl="1" eaLnBrk="1" hangingPunct="1">
              <a:lnSpc>
                <a:spcPct val="80000"/>
              </a:lnSpc>
              <a:spcAft>
                <a:spcPts val="0"/>
              </a:spcAft>
            </a:pPr>
            <a:r>
              <a:rPr lang="en-US" sz="2400" dirty="0"/>
              <a:t>Known attacks</a:t>
            </a:r>
          </a:p>
          <a:p>
            <a:pPr lvl="1" eaLnBrk="1" hangingPunct="1">
              <a:lnSpc>
                <a:spcPct val="80000"/>
              </a:lnSpc>
              <a:spcAft>
                <a:spcPts val="0"/>
              </a:spcAft>
            </a:pPr>
            <a:r>
              <a:rPr lang="en-US" sz="2400" dirty="0"/>
              <a:t>Suspicious network activity</a:t>
            </a:r>
          </a:p>
          <a:p>
            <a:pPr eaLnBrk="1" hangingPunct="1">
              <a:lnSpc>
                <a:spcPct val="80000"/>
              </a:lnSpc>
              <a:spcAft>
                <a:spcPts val="0"/>
              </a:spcAft>
            </a:pPr>
            <a:r>
              <a:rPr lang="en-US" sz="2800" dirty="0"/>
              <a:t>Designed to detect attacks such as</a:t>
            </a:r>
          </a:p>
          <a:p>
            <a:pPr lvl="1" eaLnBrk="1" hangingPunct="1">
              <a:lnSpc>
                <a:spcPct val="80000"/>
              </a:lnSpc>
              <a:spcAft>
                <a:spcPts val="0"/>
              </a:spcAft>
            </a:pPr>
            <a:r>
              <a:rPr lang="en-US" sz="2400" dirty="0"/>
              <a:t>Denial of service</a:t>
            </a:r>
          </a:p>
          <a:p>
            <a:pPr lvl="1" eaLnBrk="1" hangingPunct="1">
              <a:lnSpc>
                <a:spcPct val="80000"/>
              </a:lnSpc>
              <a:spcAft>
                <a:spcPts val="0"/>
              </a:spcAft>
            </a:pPr>
            <a:r>
              <a:rPr lang="en-US" sz="2400" dirty="0"/>
              <a:t>Network probes</a:t>
            </a:r>
          </a:p>
          <a:p>
            <a:pPr lvl="1" eaLnBrk="1" hangingPunct="1">
              <a:lnSpc>
                <a:spcPct val="80000"/>
              </a:lnSpc>
              <a:spcAft>
                <a:spcPts val="0"/>
              </a:spcAft>
            </a:pPr>
            <a:r>
              <a:rPr lang="en-US" sz="2400" dirty="0"/>
              <a:t>Malformed packets, etc.</a:t>
            </a:r>
          </a:p>
          <a:p>
            <a:pPr eaLnBrk="1" hangingPunct="1">
              <a:lnSpc>
                <a:spcPct val="80000"/>
              </a:lnSpc>
              <a:spcAft>
                <a:spcPts val="0"/>
              </a:spcAft>
            </a:pPr>
            <a:r>
              <a:rPr lang="en-US" sz="2800" dirty="0"/>
              <a:t>Some overlap with firewall</a:t>
            </a:r>
          </a:p>
          <a:p>
            <a:pPr eaLnBrk="1" hangingPunct="1">
              <a:lnSpc>
                <a:spcPct val="80000"/>
              </a:lnSpc>
              <a:spcAft>
                <a:spcPts val="0"/>
              </a:spcAft>
            </a:pPr>
            <a:r>
              <a:rPr lang="en-US" sz="2800" dirty="0"/>
              <a:t>Little or no view of host-base attacks</a:t>
            </a:r>
          </a:p>
          <a:p>
            <a:pPr eaLnBrk="1" hangingPunct="1">
              <a:lnSpc>
                <a:spcPct val="80000"/>
              </a:lnSpc>
              <a:spcAft>
                <a:spcPts val="0"/>
              </a:spcAft>
            </a:pPr>
            <a:r>
              <a:rPr lang="en-US" sz="2800" dirty="0"/>
              <a:t>Can have both host and network IDS</a:t>
            </a: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155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48AB80FE-4193-0D4D-9E58-934DFCD99BDA}" type="slidenum">
              <a:rPr lang="en-US" smtClean="0">
                <a:latin typeface="Times New Roman" charset="0"/>
              </a:rPr>
              <a:pPr/>
              <a:t>146</a:t>
            </a:fld>
            <a:endParaRPr lang="en-US" smtClean="0">
              <a:latin typeface="Times New Roman" charset="0"/>
            </a:endParaRPr>
          </a:p>
        </p:txBody>
      </p:sp>
      <p:sp>
        <p:nvSpPr>
          <p:cNvPr id="151555" name="Rectangle 2"/>
          <p:cNvSpPr>
            <a:spLocks noGrp="1" noChangeArrowheads="1"/>
          </p:cNvSpPr>
          <p:nvPr>
            <p:ph type="title"/>
          </p:nvPr>
        </p:nvSpPr>
        <p:spPr>
          <a:xfrm>
            <a:off x="609600" y="457200"/>
            <a:ext cx="8001000" cy="1143000"/>
          </a:xfrm>
        </p:spPr>
        <p:txBody>
          <a:bodyPr/>
          <a:lstStyle/>
          <a:p>
            <a:pPr eaLnBrk="1" hangingPunct="1"/>
            <a:r>
              <a:rPr lang="en-US"/>
              <a:t>Signature Detection Example</a:t>
            </a:r>
          </a:p>
        </p:txBody>
      </p:sp>
      <p:sp>
        <p:nvSpPr>
          <p:cNvPr id="151556" name="Rectangle 3"/>
          <p:cNvSpPr>
            <a:spLocks noGrp="1" noChangeArrowheads="1"/>
          </p:cNvSpPr>
          <p:nvPr>
            <p:ph type="body" idx="1"/>
          </p:nvPr>
        </p:nvSpPr>
        <p:spPr>
          <a:xfrm>
            <a:off x="685800" y="1828800"/>
            <a:ext cx="7772400" cy="4191000"/>
          </a:xfrm>
        </p:spPr>
        <p:txBody>
          <a:bodyPr/>
          <a:lstStyle/>
          <a:p>
            <a:pPr eaLnBrk="1" hangingPunct="1">
              <a:lnSpc>
                <a:spcPct val="90000"/>
              </a:lnSpc>
            </a:pPr>
            <a:r>
              <a:rPr lang="en-US" sz="2800"/>
              <a:t>Failed login attempts may indicate password cracking attack</a:t>
            </a:r>
          </a:p>
          <a:p>
            <a:pPr eaLnBrk="1" hangingPunct="1">
              <a:lnSpc>
                <a:spcPct val="90000"/>
              </a:lnSpc>
            </a:pPr>
            <a:r>
              <a:rPr lang="en-US" sz="2800"/>
              <a:t>IDS could use the rule “</a:t>
            </a:r>
            <a:r>
              <a:rPr lang="en-US" sz="2800">
                <a:latin typeface="Times-Roman" charset="0"/>
              </a:rPr>
              <a:t>N</a:t>
            </a:r>
            <a:r>
              <a:rPr lang="en-US" sz="2800"/>
              <a:t> failed login attempts in </a:t>
            </a:r>
            <a:r>
              <a:rPr lang="en-US" sz="2800">
                <a:latin typeface="Times-Roman" charset="0"/>
              </a:rPr>
              <a:t>M</a:t>
            </a:r>
            <a:r>
              <a:rPr lang="en-US" sz="2800"/>
              <a:t> seconds” as </a:t>
            </a:r>
            <a:r>
              <a:rPr lang="en-US" sz="2800" b="1">
                <a:solidFill>
                  <a:schemeClr val="accent2"/>
                </a:solidFill>
              </a:rPr>
              <a:t>signature</a:t>
            </a:r>
            <a:endParaRPr lang="en-US" sz="2800"/>
          </a:p>
          <a:p>
            <a:pPr eaLnBrk="1" hangingPunct="1">
              <a:lnSpc>
                <a:spcPct val="90000"/>
              </a:lnSpc>
            </a:pPr>
            <a:r>
              <a:rPr lang="en-US" sz="2800"/>
              <a:t>If </a:t>
            </a:r>
            <a:r>
              <a:rPr lang="en-US" sz="2800">
                <a:latin typeface="Times-Roman" charset="0"/>
              </a:rPr>
              <a:t>N</a:t>
            </a:r>
            <a:r>
              <a:rPr lang="en-US" sz="2800"/>
              <a:t> or more failed login attempts in </a:t>
            </a:r>
            <a:r>
              <a:rPr lang="en-US" sz="2800">
                <a:latin typeface="Times-Roman" charset="0"/>
              </a:rPr>
              <a:t>M</a:t>
            </a:r>
            <a:r>
              <a:rPr lang="en-US" sz="2800"/>
              <a:t> seconds, IDS warns of attack</a:t>
            </a:r>
          </a:p>
          <a:p>
            <a:pPr eaLnBrk="1" hangingPunct="1">
              <a:lnSpc>
                <a:spcPct val="90000"/>
              </a:lnSpc>
            </a:pPr>
            <a:r>
              <a:rPr lang="en-US" sz="2800"/>
              <a:t>Note that such a warning is specific</a:t>
            </a:r>
          </a:p>
          <a:p>
            <a:pPr lvl="1" eaLnBrk="1" hangingPunct="1">
              <a:lnSpc>
                <a:spcPct val="90000"/>
              </a:lnSpc>
            </a:pPr>
            <a:r>
              <a:rPr lang="en-US" sz="2400"/>
              <a:t>Admin knows what attack is suspected</a:t>
            </a:r>
          </a:p>
          <a:p>
            <a:pPr lvl="1" eaLnBrk="1" hangingPunct="1">
              <a:lnSpc>
                <a:spcPct val="90000"/>
              </a:lnSpc>
            </a:pPr>
            <a:r>
              <a:rPr lang="en-US" sz="2400"/>
              <a:t>Easy to verify attack (or false alarm) </a:t>
            </a: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257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FAB1C19B-55B0-9D43-A1C2-8D7EFA8246DE}" type="slidenum">
              <a:rPr lang="en-US" smtClean="0">
                <a:latin typeface="Times New Roman" charset="0"/>
              </a:rPr>
              <a:pPr/>
              <a:t>147</a:t>
            </a:fld>
            <a:endParaRPr lang="en-US" smtClean="0">
              <a:latin typeface="Times New Roman" charset="0"/>
            </a:endParaRPr>
          </a:p>
        </p:txBody>
      </p:sp>
      <p:sp>
        <p:nvSpPr>
          <p:cNvPr id="152579" name="Rectangle 2"/>
          <p:cNvSpPr>
            <a:spLocks noGrp="1" noChangeArrowheads="1"/>
          </p:cNvSpPr>
          <p:nvPr>
            <p:ph type="title"/>
          </p:nvPr>
        </p:nvSpPr>
        <p:spPr>
          <a:xfrm>
            <a:off x="685800" y="381000"/>
            <a:ext cx="7772400" cy="1143000"/>
          </a:xfrm>
        </p:spPr>
        <p:txBody>
          <a:bodyPr/>
          <a:lstStyle/>
          <a:p>
            <a:pPr eaLnBrk="1" hangingPunct="1"/>
            <a:r>
              <a:rPr lang="en-US"/>
              <a:t>Signature Detection</a:t>
            </a:r>
          </a:p>
        </p:txBody>
      </p:sp>
      <p:sp>
        <p:nvSpPr>
          <p:cNvPr id="152580" name="Rectangle 3"/>
          <p:cNvSpPr>
            <a:spLocks noGrp="1" noChangeArrowheads="1"/>
          </p:cNvSpPr>
          <p:nvPr>
            <p:ph type="body" idx="1"/>
          </p:nvPr>
        </p:nvSpPr>
        <p:spPr>
          <a:xfrm>
            <a:off x="685800" y="1752600"/>
            <a:ext cx="7924800" cy="4343400"/>
          </a:xfrm>
        </p:spPr>
        <p:txBody>
          <a:bodyPr/>
          <a:lstStyle/>
          <a:p>
            <a:pPr eaLnBrk="1" hangingPunct="1">
              <a:spcAft>
                <a:spcPts val="600"/>
              </a:spcAft>
            </a:pPr>
            <a:r>
              <a:rPr lang="en-US" sz="2800" dirty="0"/>
              <a:t>Suppose IDS warns whenever </a:t>
            </a:r>
            <a:r>
              <a:rPr lang="en-US" sz="2800" dirty="0">
                <a:latin typeface="Times-Roman" charset="0"/>
              </a:rPr>
              <a:t>N</a:t>
            </a:r>
            <a:r>
              <a:rPr lang="en-US" sz="2800" dirty="0"/>
              <a:t> or more failed logins in </a:t>
            </a:r>
            <a:r>
              <a:rPr lang="en-US" sz="2800" dirty="0">
                <a:latin typeface="Times-Roman" charset="0"/>
              </a:rPr>
              <a:t>M</a:t>
            </a:r>
            <a:r>
              <a:rPr lang="en-US" sz="2800" dirty="0"/>
              <a:t> seconds</a:t>
            </a:r>
          </a:p>
          <a:p>
            <a:pPr lvl="1" eaLnBrk="1" hangingPunct="1">
              <a:spcAft>
                <a:spcPts val="600"/>
              </a:spcAft>
            </a:pPr>
            <a:r>
              <a:rPr lang="en-US" sz="2400" dirty="0"/>
              <a:t>Set </a:t>
            </a:r>
            <a:r>
              <a:rPr lang="en-US" sz="2400" dirty="0">
                <a:latin typeface="Times-Roman" charset="0"/>
              </a:rPr>
              <a:t>N</a:t>
            </a:r>
            <a:r>
              <a:rPr lang="en-US" sz="2400" dirty="0"/>
              <a:t> and </a:t>
            </a:r>
            <a:r>
              <a:rPr lang="en-US" sz="2400" dirty="0">
                <a:latin typeface="Times-Roman" charset="0"/>
              </a:rPr>
              <a:t>M</a:t>
            </a:r>
            <a:r>
              <a:rPr lang="en-US" sz="2400" dirty="0"/>
              <a:t> so false alarms not common</a:t>
            </a:r>
          </a:p>
          <a:p>
            <a:pPr lvl="1" eaLnBrk="1" hangingPunct="1">
              <a:spcAft>
                <a:spcPts val="600"/>
              </a:spcAft>
            </a:pPr>
            <a:r>
              <a:rPr lang="en-US" sz="2400" dirty="0"/>
              <a:t>Can do this based on “normal” behavior</a:t>
            </a:r>
          </a:p>
          <a:p>
            <a:pPr eaLnBrk="1" hangingPunct="1">
              <a:spcAft>
                <a:spcPts val="600"/>
              </a:spcAft>
            </a:pPr>
            <a:r>
              <a:rPr lang="en-US" sz="2800" dirty="0"/>
              <a:t>But, if Trudy knows the signature, she can try </a:t>
            </a:r>
            <a:r>
              <a:rPr lang="en-US" sz="2800" dirty="0">
                <a:latin typeface="Times-Roman" charset="0"/>
              </a:rPr>
              <a:t>N </a:t>
            </a:r>
            <a:r>
              <a:rPr lang="en-US" sz="2800" dirty="0" err="1">
                <a:latin typeface="Times-Roman" charset="0"/>
                <a:sym typeface="Symbol" charset="2"/>
              </a:rPr>
              <a:t></a:t>
            </a:r>
            <a:r>
              <a:rPr lang="en-US" sz="2800" dirty="0">
                <a:latin typeface="Times-Roman" charset="0"/>
                <a:sym typeface="Symbol" charset="2"/>
              </a:rPr>
              <a:t> </a:t>
            </a:r>
            <a:r>
              <a:rPr lang="en-US" sz="2800" dirty="0">
                <a:latin typeface="Times-Roman" charset="0"/>
              </a:rPr>
              <a:t>1</a:t>
            </a:r>
            <a:r>
              <a:rPr lang="en-US" sz="2800" dirty="0"/>
              <a:t> logins every </a:t>
            </a:r>
            <a:r>
              <a:rPr lang="en-US" sz="2800" dirty="0">
                <a:latin typeface="Times-Roman" charset="0"/>
              </a:rPr>
              <a:t>M</a:t>
            </a:r>
            <a:r>
              <a:rPr lang="en-US" sz="2800" dirty="0"/>
              <a:t> seconds…</a:t>
            </a:r>
          </a:p>
          <a:p>
            <a:pPr eaLnBrk="1" hangingPunct="1">
              <a:spcAft>
                <a:spcPts val="600"/>
              </a:spcAft>
            </a:pPr>
            <a:r>
              <a:rPr lang="en-US" sz="2800" dirty="0"/>
              <a:t>Then signature detection slows down Trudy, but might not stop her</a:t>
            </a: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0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822B2EF4-52E0-CC4E-A7AB-B9CCD85721B5}" type="slidenum">
              <a:rPr lang="en-US" smtClean="0">
                <a:latin typeface="Times New Roman" charset="0"/>
              </a:rPr>
              <a:pPr/>
              <a:t>148</a:t>
            </a:fld>
            <a:endParaRPr lang="en-US" smtClean="0">
              <a:latin typeface="Times New Roman" charset="0"/>
            </a:endParaRPr>
          </a:p>
        </p:txBody>
      </p:sp>
      <p:sp>
        <p:nvSpPr>
          <p:cNvPr id="153603" name="Rectangle 2"/>
          <p:cNvSpPr>
            <a:spLocks noGrp="1" noChangeArrowheads="1"/>
          </p:cNvSpPr>
          <p:nvPr>
            <p:ph type="title"/>
          </p:nvPr>
        </p:nvSpPr>
        <p:spPr>
          <a:xfrm>
            <a:off x="685800" y="304800"/>
            <a:ext cx="7772400" cy="1143000"/>
          </a:xfrm>
        </p:spPr>
        <p:txBody>
          <a:bodyPr/>
          <a:lstStyle/>
          <a:p>
            <a:pPr eaLnBrk="1" hangingPunct="1"/>
            <a:r>
              <a:rPr lang="en-US"/>
              <a:t>Signature Detection</a:t>
            </a:r>
          </a:p>
        </p:txBody>
      </p:sp>
      <p:sp>
        <p:nvSpPr>
          <p:cNvPr id="153604" name="Rectangle 3"/>
          <p:cNvSpPr>
            <a:spLocks noGrp="1" noChangeArrowheads="1"/>
          </p:cNvSpPr>
          <p:nvPr>
            <p:ph type="body" idx="1"/>
          </p:nvPr>
        </p:nvSpPr>
        <p:spPr>
          <a:xfrm>
            <a:off x="685800" y="1676400"/>
            <a:ext cx="8001000" cy="4495800"/>
          </a:xfrm>
        </p:spPr>
        <p:txBody>
          <a:bodyPr/>
          <a:lstStyle/>
          <a:p>
            <a:pPr eaLnBrk="1" hangingPunct="1">
              <a:lnSpc>
                <a:spcPct val="85000"/>
              </a:lnSpc>
              <a:spcAft>
                <a:spcPts val="600"/>
              </a:spcAft>
            </a:pPr>
            <a:r>
              <a:rPr lang="en-US" sz="2800"/>
              <a:t>Many techniques used to make signature detection more robust</a:t>
            </a:r>
          </a:p>
          <a:p>
            <a:pPr eaLnBrk="1" hangingPunct="1">
              <a:lnSpc>
                <a:spcPct val="85000"/>
              </a:lnSpc>
              <a:spcAft>
                <a:spcPts val="600"/>
              </a:spcAft>
            </a:pPr>
            <a:r>
              <a:rPr lang="en-US" sz="2800"/>
              <a:t>Goal is to detect “almost” signatures</a:t>
            </a:r>
          </a:p>
          <a:p>
            <a:pPr eaLnBrk="1" hangingPunct="1">
              <a:lnSpc>
                <a:spcPct val="85000"/>
              </a:lnSpc>
              <a:spcAft>
                <a:spcPts val="600"/>
              </a:spcAft>
            </a:pPr>
            <a:r>
              <a:rPr lang="en-US" sz="2800"/>
              <a:t>For example, if “about” </a:t>
            </a:r>
            <a:r>
              <a:rPr lang="en-US" sz="2800">
                <a:latin typeface="Times-Roman" charset="0"/>
              </a:rPr>
              <a:t>N</a:t>
            </a:r>
            <a:r>
              <a:rPr lang="en-US" sz="2800"/>
              <a:t> login attempts in “about” </a:t>
            </a:r>
            <a:r>
              <a:rPr lang="en-US" sz="2800">
                <a:latin typeface="Times-Roman" charset="0"/>
              </a:rPr>
              <a:t>M</a:t>
            </a:r>
            <a:r>
              <a:rPr lang="en-US" sz="2800"/>
              <a:t> seconds</a:t>
            </a:r>
          </a:p>
          <a:p>
            <a:pPr lvl="1" eaLnBrk="1" hangingPunct="1">
              <a:lnSpc>
                <a:spcPct val="85000"/>
              </a:lnSpc>
              <a:spcAft>
                <a:spcPts val="600"/>
              </a:spcAft>
            </a:pPr>
            <a:r>
              <a:rPr lang="en-US" sz="2400"/>
              <a:t>Warn of possible password cracking attempt</a:t>
            </a:r>
          </a:p>
          <a:p>
            <a:pPr lvl="1" eaLnBrk="1" hangingPunct="1">
              <a:lnSpc>
                <a:spcPct val="85000"/>
              </a:lnSpc>
              <a:spcAft>
                <a:spcPts val="600"/>
              </a:spcAft>
            </a:pPr>
            <a:r>
              <a:rPr lang="en-US" sz="2400"/>
              <a:t>What are reasonable values for “about”?</a:t>
            </a:r>
          </a:p>
          <a:p>
            <a:pPr lvl="1" eaLnBrk="1" hangingPunct="1">
              <a:lnSpc>
                <a:spcPct val="85000"/>
              </a:lnSpc>
              <a:spcAft>
                <a:spcPts val="600"/>
              </a:spcAft>
            </a:pPr>
            <a:r>
              <a:rPr lang="en-US" sz="2400"/>
              <a:t>Can use statistical analysis, heuristics, etc.</a:t>
            </a:r>
          </a:p>
          <a:p>
            <a:pPr lvl="1" eaLnBrk="1" hangingPunct="1">
              <a:lnSpc>
                <a:spcPct val="85000"/>
              </a:lnSpc>
              <a:spcAft>
                <a:spcPts val="600"/>
              </a:spcAft>
            </a:pPr>
            <a:r>
              <a:rPr lang="en-US" sz="2400"/>
              <a:t>Must not increase false alarm rate too much</a:t>
            </a: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462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24D2D1EA-AFA8-3C4E-992E-59465B5C3A8A}" type="slidenum">
              <a:rPr lang="en-US" smtClean="0">
                <a:latin typeface="Times New Roman" charset="0"/>
              </a:rPr>
              <a:pPr/>
              <a:t>149</a:t>
            </a:fld>
            <a:endParaRPr lang="en-US" smtClean="0">
              <a:latin typeface="Times New Roman" charset="0"/>
            </a:endParaRPr>
          </a:p>
        </p:txBody>
      </p:sp>
      <p:sp>
        <p:nvSpPr>
          <p:cNvPr id="154627" name="Rectangle 2"/>
          <p:cNvSpPr>
            <a:spLocks noGrp="1" noChangeArrowheads="1"/>
          </p:cNvSpPr>
          <p:nvPr>
            <p:ph type="title"/>
          </p:nvPr>
        </p:nvSpPr>
        <p:spPr>
          <a:xfrm>
            <a:off x="685800" y="381000"/>
            <a:ext cx="7772400" cy="1143000"/>
          </a:xfrm>
        </p:spPr>
        <p:txBody>
          <a:bodyPr/>
          <a:lstStyle/>
          <a:p>
            <a:pPr eaLnBrk="1" hangingPunct="1"/>
            <a:r>
              <a:rPr lang="en-US"/>
              <a:t>Signature Detection</a:t>
            </a:r>
          </a:p>
        </p:txBody>
      </p:sp>
      <p:sp>
        <p:nvSpPr>
          <p:cNvPr id="154628" name="Rectangle 3"/>
          <p:cNvSpPr>
            <a:spLocks noGrp="1" noChangeArrowheads="1"/>
          </p:cNvSpPr>
          <p:nvPr>
            <p:ph type="body" idx="1"/>
          </p:nvPr>
        </p:nvSpPr>
        <p:spPr>
          <a:xfrm>
            <a:off x="685800" y="1600200"/>
            <a:ext cx="7772400" cy="4419600"/>
          </a:xfrm>
        </p:spPr>
        <p:txBody>
          <a:bodyPr/>
          <a:lstStyle/>
          <a:p>
            <a:pPr eaLnBrk="1" hangingPunct="1">
              <a:lnSpc>
                <a:spcPct val="80000"/>
              </a:lnSpc>
              <a:spcAft>
                <a:spcPts val="600"/>
              </a:spcAft>
            </a:pPr>
            <a:r>
              <a:rPr lang="en-US" sz="2800"/>
              <a:t>Advantages of signature detection</a:t>
            </a:r>
          </a:p>
          <a:p>
            <a:pPr lvl="1" eaLnBrk="1" hangingPunct="1">
              <a:lnSpc>
                <a:spcPct val="80000"/>
              </a:lnSpc>
              <a:spcAft>
                <a:spcPts val="600"/>
              </a:spcAft>
            </a:pPr>
            <a:r>
              <a:rPr lang="en-US" sz="2400"/>
              <a:t>Simple</a:t>
            </a:r>
          </a:p>
          <a:p>
            <a:pPr lvl="1" eaLnBrk="1" hangingPunct="1">
              <a:lnSpc>
                <a:spcPct val="80000"/>
              </a:lnSpc>
              <a:spcAft>
                <a:spcPts val="600"/>
              </a:spcAft>
            </a:pPr>
            <a:r>
              <a:rPr lang="en-US" sz="2400"/>
              <a:t>Detect known attacks</a:t>
            </a:r>
          </a:p>
          <a:p>
            <a:pPr lvl="1" eaLnBrk="1" hangingPunct="1">
              <a:lnSpc>
                <a:spcPct val="80000"/>
              </a:lnSpc>
              <a:spcAft>
                <a:spcPts val="600"/>
              </a:spcAft>
            </a:pPr>
            <a:r>
              <a:rPr lang="en-US" sz="2400"/>
              <a:t>Know which attack at time of detection</a:t>
            </a:r>
          </a:p>
          <a:p>
            <a:pPr lvl="1" eaLnBrk="1" hangingPunct="1">
              <a:lnSpc>
                <a:spcPct val="80000"/>
              </a:lnSpc>
              <a:spcAft>
                <a:spcPts val="600"/>
              </a:spcAft>
            </a:pPr>
            <a:r>
              <a:rPr lang="en-US" sz="2400"/>
              <a:t>Efficient (if reasonable number of signatures)</a:t>
            </a:r>
          </a:p>
          <a:p>
            <a:pPr eaLnBrk="1" hangingPunct="1">
              <a:lnSpc>
                <a:spcPct val="80000"/>
              </a:lnSpc>
              <a:spcAft>
                <a:spcPts val="600"/>
              </a:spcAft>
            </a:pPr>
            <a:r>
              <a:rPr lang="en-US" sz="2800"/>
              <a:t>Disadvantages of signature detection</a:t>
            </a:r>
          </a:p>
          <a:p>
            <a:pPr lvl="1" eaLnBrk="1" hangingPunct="1">
              <a:lnSpc>
                <a:spcPct val="80000"/>
              </a:lnSpc>
              <a:spcAft>
                <a:spcPts val="600"/>
              </a:spcAft>
            </a:pPr>
            <a:r>
              <a:rPr lang="en-US" sz="2400"/>
              <a:t>Signature files must be kept up to date</a:t>
            </a:r>
          </a:p>
          <a:p>
            <a:pPr lvl="1" eaLnBrk="1" hangingPunct="1">
              <a:lnSpc>
                <a:spcPct val="80000"/>
              </a:lnSpc>
              <a:spcAft>
                <a:spcPts val="600"/>
              </a:spcAft>
            </a:pPr>
            <a:r>
              <a:rPr lang="en-US" sz="2400"/>
              <a:t>Number of signatures may become large</a:t>
            </a:r>
          </a:p>
          <a:p>
            <a:pPr lvl="1" eaLnBrk="1" hangingPunct="1">
              <a:lnSpc>
                <a:spcPct val="80000"/>
              </a:lnSpc>
              <a:spcAft>
                <a:spcPts val="600"/>
              </a:spcAft>
            </a:pPr>
            <a:r>
              <a:rPr lang="en-US" sz="2400"/>
              <a:t>Can only detect known attacks</a:t>
            </a:r>
          </a:p>
          <a:p>
            <a:pPr lvl="1" eaLnBrk="1" hangingPunct="1">
              <a:lnSpc>
                <a:spcPct val="80000"/>
              </a:lnSpc>
              <a:spcAft>
                <a:spcPts val="600"/>
              </a:spcAft>
            </a:pPr>
            <a:r>
              <a:rPr lang="en-US" sz="2400"/>
              <a:t>Variation on known attack may not be detected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A2B32A55-E4FF-284A-85F8-05604A5E55C0}" type="slidenum">
              <a:rPr lang="en-US" smtClean="0">
                <a:latin typeface="Times New Roman" charset="0"/>
              </a:rPr>
              <a:pPr/>
              <a:t>15</a:t>
            </a:fld>
            <a:endParaRPr lang="en-US" smtClean="0">
              <a:latin typeface="Times New Roman" charset="0"/>
            </a:endParaRPr>
          </a:p>
        </p:txBody>
      </p:sp>
      <p:sp>
        <p:nvSpPr>
          <p:cNvPr id="28675" name="Rectangle 2"/>
          <p:cNvSpPr>
            <a:spLocks noGrp="1" noChangeArrowheads="1"/>
          </p:cNvSpPr>
          <p:nvPr>
            <p:ph type="title"/>
          </p:nvPr>
        </p:nvSpPr>
        <p:spPr>
          <a:xfrm>
            <a:off x="685800" y="457200"/>
            <a:ext cx="7772400" cy="1143000"/>
          </a:xfrm>
        </p:spPr>
        <p:txBody>
          <a:bodyPr/>
          <a:lstStyle/>
          <a:p>
            <a:pPr eaLnBrk="1" hangingPunct="1"/>
            <a:r>
              <a:rPr lang="en-US" dirty="0"/>
              <a:t>Dictionary Attack</a:t>
            </a:r>
          </a:p>
        </p:txBody>
      </p:sp>
      <p:sp>
        <p:nvSpPr>
          <p:cNvPr id="28676" name="Rectangle 3"/>
          <p:cNvSpPr>
            <a:spLocks noGrp="1" noChangeArrowheads="1"/>
          </p:cNvSpPr>
          <p:nvPr>
            <p:ph type="body" idx="1"/>
          </p:nvPr>
        </p:nvSpPr>
        <p:spPr>
          <a:xfrm>
            <a:off x="685800" y="1752600"/>
            <a:ext cx="7772400" cy="4343400"/>
          </a:xfrm>
        </p:spPr>
        <p:txBody>
          <a:bodyPr/>
          <a:lstStyle/>
          <a:p>
            <a:pPr eaLnBrk="1" hangingPunct="1">
              <a:lnSpc>
                <a:spcPct val="90000"/>
              </a:lnSpc>
              <a:spcAft>
                <a:spcPts val="600"/>
              </a:spcAft>
            </a:pPr>
            <a:r>
              <a:rPr lang="en-US" sz="2800" dirty="0" smtClean="0"/>
              <a:t>Trudy pre-computes </a:t>
            </a:r>
            <a:r>
              <a:rPr lang="en-US" sz="2800" dirty="0" err="1" smtClean="0">
                <a:latin typeface="Times-Roman" charset="0"/>
              </a:rPr>
              <a:t>h(x</a:t>
            </a:r>
            <a:r>
              <a:rPr lang="en-US" sz="2800" dirty="0" smtClean="0">
                <a:latin typeface="Times-Roman" charset="0"/>
              </a:rPr>
              <a:t>)</a:t>
            </a:r>
            <a:r>
              <a:rPr lang="en-US" sz="2800" dirty="0" smtClean="0"/>
              <a:t> for all </a:t>
            </a:r>
            <a:r>
              <a:rPr lang="en-US" sz="2800" dirty="0" err="1" smtClean="0">
                <a:latin typeface="Times-Roman" charset="0"/>
              </a:rPr>
              <a:t>x</a:t>
            </a:r>
            <a:r>
              <a:rPr lang="en-US" sz="2800" dirty="0" smtClean="0"/>
              <a:t> in a </a:t>
            </a:r>
            <a:r>
              <a:rPr lang="en-US" sz="2800" b="1" dirty="0" smtClean="0">
                <a:solidFill>
                  <a:schemeClr val="accent2"/>
                </a:solidFill>
              </a:rPr>
              <a:t>dictionary</a:t>
            </a:r>
            <a:r>
              <a:rPr lang="en-US" sz="2800" dirty="0" smtClean="0"/>
              <a:t> of common passwords</a:t>
            </a:r>
          </a:p>
          <a:p>
            <a:pPr eaLnBrk="1" hangingPunct="1">
              <a:lnSpc>
                <a:spcPct val="90000"/>
              </a:lnSpc>
              <a:spcAft>
                <a:spcPts val="600"/>
              </a:spcAft>
            </a:pPr>
            <a:r>
              <a:rPr lang="en-US" sz="2800" dirty="0" smtClean="0"/>
              <a:t>Suppose Trudy gets access to password file containing hashed passwords</a:t>
            </a:r>
          </a:p>
          <a:p>
            <a:pPr lvl="1" eaLnBrk="1" hangingPunct="1">
              <a:lnSpc>
                <a:spcPct val="90000"/>
              </a:lnSpc>
              <a:spcAft>
                <a:spcPts val="600"/>
              </a:spcAft>
            </a:pPr>
            <a:r>
              <a:rPr lang="en-US" sz="2400" dirty="0" smtClean="0"/>
              <a:t>She only needs to compare hashes to her pre-computed dictionary</a:t>
            </a:r>
          </a:p>
          <a:p>
            <a:pPr lvl="1" eaLnBrk="1" hangingPunct="1">
              <a:lnSpc>
                <a:spcPct val="90000"/>
              </a:lnSpc>
              <a:spcAft>
                <a:spcPts val="600"/>
              </a:spcAft>
            </a:pPr>
            <a:r>
              <a:rPr lang="en-US" sz="2400" dirty="0" smtClean="0"/>
              <a:t>After one-time work, actual attack is trivial</a:t>
            </a:r>
          </a:p>
          <a:p>
            <a:pPr eaLnBrk="1" hangingPunct="1">
              <a:lnSpc>
                <a:spcPct val="90000"/>
              </a:lnSpc>
              <a:spcAft>
                <a:spcPts val="600"/>
              </a:spcAft>
            </a:pPr>
            <a:r>
              <a:rPr lang="en-US" sz="2800" dirty="0" smtClean="0"/>
              <a:t>Can we prevent this attack? Or at least make attacker’s job more difficult?</a:t>
            </a: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565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C5582E9C-7E52-5A44-A60D-3F24904F9C89}" type="slidenum">
              <a:rPr lang="en-US" smtClean="0">
                <a:latin typeface="Times New Roman" charset="0"/>
              </a:rPr>
              <a:pPr/>
              <a:t>150</a:t>
            </a:fld>
            <a:endParaRPr lang="en-US" smtClean="0">
              <a:latin typeface="Times New Roman" charset="0"/>
            </a:endParaRPr>
          </a:p>
        </p:txBody>
      </p:sp>
      <p:sp>
        <p:nvSpPr>
          <p:cNvPr id="155651" name="Rectangle 2"/>
          <p:cNvSpPr>
            <a:spLocks noGrp="1" noChangeArrowheads="1"/>
          </p:cNvSpPr>
          <p:nvPr>
            <p:ph type="title"/>
          </p:nvPr>
        </p:nvSpPr>
        <p:spPr/>
        <p:txBody>
          <a:bodyPr/>
          <a:lstStyle/>
          <a:p>
            <a:pPr eaLnBrk="1" hangingPunct="1"/>
            <a:r>
              <a:rPr lang="en-US"/>
              <a:t>Anomaly Detection</a:t>
            </a:r>
          </a:p>
        </p:txBody>
      </p:sp>
      <p:sp>
        <p:nvSpPr>
          <p:cNvPr id="155652" name="Rectangle 3"/>
          <p:cNvSpPr>
            <a:spLocks noGrp="1" noChangeArrowheads="1"/>
          </p:cNvSpPr>
          <p:nvPr>
            <p:ph type="body" idx="1"/>
          </p:nvPr>
        </p:nvSpPr>
        <p:spPr>
          <a:xfrm>
            <a:off x="685800" y="1828800"/>
            <a:ext cx="7848600" cy="4267200"/>
          </a:xfrm>
        </p:spPr>
        <p:txBody>
          <a:bodyPr/>
          <a:lstStyle/>
          <a:p>
            <a:pPr eaLnBrk="1" hangingPunct="1">
              <a:lnSpc>
                <a:spcPct val="90000"/>
              </a:lnSpc>
              <a:spcAft>
                <a:spcPts val="600"/>
              </a:spcAft>
            </a:pPr>
            <a:r>
              <a:rPr lang="en-US" sz="2800"/>
              <a:t>Anomaly detection systems look for unusual or abnormal behavior</a:t>
            </a:r>
          </a:p>
          <a:p>
            <a:pPr eaLnBrk="1" hangingPunct="1">
              <a:lnSpc>
                <a:spcPct val="90000"/>
              </a:lnSpc>
              <a:spcAft>
                <a:spcPts val="600"/>
              </a:spcAft>
            </a:pPr>
            <a:r>
              <a:rPr lang="en-US" sz="2800"/>
              <a:t>There are (at least) two challenges</a:t>
            </a:r>
          </a:p>
          <a:p>
            <a:pPr lvl="1" eaLnBrk="1" hangingPunct="1">
              <a:lnSpc>
                <a:spcPct val="90000"/>
              </a:lnSpc>
              <a:spcAft>
                <a:spcPts val="600"/>
              </a:spcAft>
            </a:pPr>
            <a:r>
              <a:rPr lang="en-US" sz="2400"/>
              <a:t>What is normal for this system?</a:t>
            </a:r>
          </a:p>
          <a:p>
            <a:pPr lvl="1" eaLnBrk="1" hangingPunct="1">
              <a:lnSpc>
                <a:spcPct val="90000"/>
              </a:lnSpc>
              <a:spcAft>
                <a:spcPts val="600"/>
              </a:spcAft>
            </a:pPr>
            <a:r>
              <a:rPr lang="en-US" sz="2400"/>
              <a:t>How “far” from normal is abnormal?</a:t>
            </a:r>
          </a:p>
          <a:p>
            <a:pPr eaLnBrk="1" hangingPunct="1">
              <a:lnSpc>
                <a:spcPct val="90000"/>
              </a:lnSpc>
              <a:spcAft>
                <a:spcPts val="600"/>
              </a:spcAft>
            </a:pPr>
            <a:r>
              <a:rPr lang="en-US" sz="2800"/>
              <a:t>No avoiding statistics here!</a:t>
            </a:r>
          </a:p>
          <a:p>
            <a:pPr lvl="1" eaLnBrk="1" hangingPunct="1">
              <a:lnSpc>
                <a:spcPct val="90000"/>
              </a:lnSpc>
              <a:spcAft>
                <a:spcPts val="600"/>
              </a:spcAft>
            </a:pPr>
            <a:r>
              <a:rPr lang="en-US" sz="2400" b="1">
                <a:solidFill>
                  <a:schemeClr val="accent2"/>
                </a:solidFill>
              </a:rPr>
              <a:t>mean</a:t>
            </a:r>
            <a:r>
              <a:rPr lang="en-US" sz="2400"/>
              <a:t> defines normal</a:t>
            </a:r>
          </a:p>
          <a:p>
            <a:pPr lvl="1" eaLnBrk="1" hangingPunct="1">
              <a:lnSpc>
                <a:spcPct val="90000"/>
              </a:lnSpc>
              <a:spcAft>
                <a:spcPts val="600"/>
              </a:spcAft>
            </a:pPr>
            <a:r>
              <a:rPr lang="en-US" sz="2400" b="1">
                <a:solidFill>
                  <a:schemeClr val="accent2"/>
                </a:solidFill>
              </a:rPr>
              <a:t>variance</a:t>
            </a:r>
            <a:r>
              <a:rPr lang="en-US" sz="2400"/>
              <a:t> gives distance from normal to abnormal</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769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848DE499-75DE-824F-B2EF-6DD3ED80BDF1}" type="slidenum">
              <a:rPr lang="en-US" smtClean="0">
                <a:latin typeface="Times New Roman" charset="0"/>
              </a:rPr>
              <a:pPr/>
              <a:t>151</a:t>
            </a:fld>
            <a:endParaRPr lang="en-US" smtClean="0">
              <a:latin typeface="Times New Roman" charset="0"/>
            </a:endParaRPr>
          </a:p>
        </p:txBody>
      </p:sp>
      <p:sp>
        <p:nvSpPr>
          <p:cNvPr id="157699" name="Rectangle 2"/>
          <p:cNvSpPr>
            <a:spLocks noGrp="1" noChangeArrowheads="1"/>
          </p:cNvSpPr>
          <p:nvPr>
            <p:ph type="title"/>
          </p:nvPr>
        </p:nvSpPr>
        <p:spPr>
          <a:xfrm>
            <a:off x="685800" y="304800"/>
            <a:ext cx="7772400" cy="1143000"/>
          </a:xfrm>
        </p:spPr>
        <p:txBody>
          <a:bodyPr/>
          <a:lstStyle/>
          <a:p>
            <a:pPr eaLnBrk="1" hangingPunct="1"/>
            <a:r>
              <a:rPr lang="en-US"/>
              <a:t>How to Measure Normal?</a:t>
            </a:r>
          </a:p>
        </p:txBody>
      </p:sp>
      <p:sp>
        <p:nvSpPr>
          <p:cNvPr id="157700" name="Rectangle 3"/>
          <p:cNvSpPr>
            <a:spLocks noGrp="1" noChangeArrowheads="1"/>
          </p:cNvSpPr>
          <p:nvPr>
            <p:ph type="body" idx="1"/>
          </p:nvPr>
        </p:nvSpPr>
        <p:spPr>
          <a:xfrm>
            <a:off x="685800" y="1676400"/>
            <a:ext cx="7848600" cy="4419600"/>
          </a:xfrm>
        </p:spPr>
        <p:txBody>
          <a:bodyPr/>
          <a:lstStyle/>
          <a:p>
            <a:pPr eaLnBrk="1" hangingPunct="1">
              <a:lnSpc>
                <a:spcPct val="90000"/>
              </a:lnSpc>
              <a:spcAft>
                <a:spcPts val="600"/>
              </a:spcAft>
            </a:pPr>
            <a:r>
              <a:rPr lang="en-US" dirty="0"/>
              <a:t>How to measure normal?</a:t>
            </a:r>
          </a:p>
          <a:p>
            <a:pPr lvl="1" eaLnBrk="1" hangingPunct="1">
              <a:lnSpc>
                <a:spcPct val="90000"/>
              </a:lnSpc>
              <a:spcAft>
                <a:spcPts val="600"/>
              </a:spcAft>
            </a:pPr>
            <a:r>
              <a:rPr lang="en-US" dirty="0"/>
              <a:t>Must measure during “representative” behavior</a:t>
            </a:r>
          </a:p>
          <a:p>
            <a:pPr lvl="1" eaLnBrk="1" hangingPunct="1">
              <a:lnSpc>
                <a:spcPct val="90000"/>
              </a:lnSpc>
              <a:spcAft>
                <a:spcPts val="600"/>
              </a:spcAft>
            </a:pPr>
            <a:r>
              <a:rPr lang="en-US" dirty="0"/>
              <a:t>Must not measure during an attack…</a:t>
            </a:r>
          </a:p>
          <a:p>
            <a:pPr lvl="1" eaLnBrk="1" hangingPunct="1">
              <a:lnSpc>
                <a:spcPct val="90000"/>
              </a:lnSpc>
              <a:spcAft>
                <a:spcPts val="600"/>
              </a:spcAft>
            </a:pPr>
            <a:r>
              <a:rPr lang="en-US" dirty="0"/>
              <a:t>…or else attack will seem normal!</a:t>
            </a:r>
          </a:p>
          <a:p>
            <a:pPr lvl="1" eaLnBrk="1" hangingPunct="1">
              <a:lnSpc>
                <a:spcPct val="90000"/>
              </a:lnSpc>
              <a:spcAft>
                <a:spcPts val="600"/>
              </a:spcAft>
            </a:pPr>
            <a:r>
              <a:rPr lang="en-US" dirty="0"/>
              <a:t>Normal is statistical </a:t>
            </a:r>
            <a:r>
              <a:rPr lang="en-US" b="1" dirty="0">
                <a:solidFill>
                  <a:srgbClr val="3366FF"/>
                </a:solidFill>
              </a:rPr>
              <a:t>mean</a:t>
            </a:r>
          </a:p>
          <a:p>
            <a:pPr lvl="1" eaLnBrk="1" hangingPunct="1">
              <a:lnSpc>
                <a:spcPct val="90000"/>
              </a:lnSpc>
              <a:spcAft>
                <a:spcPts val="600"/>
              </a:spcAft>
            </a:pPr>
            <a:r>
              <a:rPr lang="en-US" dirty="0"/>
              <a:t>Must also compute </a:t>
            </a:r>
            <a:r>
              <a:rPr lang="en-US" b="1" dirty="0">
                <a:solidFill>
                  <a:srgbClr val="3366FF"/>
                </a:solidFill>
              </a:rPr>
              <a:t>variance</a:t>
            </a:r>
            <a:r>
              <a:rPr lang="en-US" dirty="0"/>
              <a:t> to have any reasonable idea of abnormal</a:t>
            </a: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872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6B80B695-6F14-8C46-90B4-5881F9AED69A}" type="slidenum">
              <a:rPr lang="en-US" smtClean="0">
                <a:latin typeface="Times New Roman" charset="0"/>
              </a:rPr>
              <a:pPr/>
              <a:t>152</a:t>
            </a:fld>
            <a:endParaRPr lang="en-US" smtClean="0">
              <a:latin typeface="Times New Roman" charset="0"/>
            </a:endParaRPr>
          </a:p>
        </p:txBody>
      </p:sp>
      <p:sp>
        <p:nvSpPr>
          <p:cNvPr id="158723" name="Rectangle 2"/>
          <p:cNvSpPr>
            <a:spLocks noGrp="1" noChangeArrowheads="1"/>
          </p:cNvSpPr>
          <p:nvPr>
            <p:ph type="title"/>
          </p:nvPr>
        </p:nvSpPr>
        <p:spPr>
          <a:xfrm>
            <a:off x="685800" y="533400"/>
            <a:ext cx="7848600" cy="914400"/>
          </a:xfrm>
        </p:spPr>
        <p:txBody>
          <a:bodyPr/>
          <a:lstStyle/>
          <a:p>
            <a:pPr eaLnBrk="1" hangingPunct="1"/>
            <a:r>
              <a:rPr lang="en-US"/>
              <a:t>How to Measure Abnormal?</a:t>
            </a:r>
          </a:p>
        </p:txBody>
      </p:sp>
      <p:sp>
        <p:nvSpPr>
          <p:cNvPr id="158724" name="Rectangle 3"/>
          <p:cNvSpPr>
            <a:spLocks noGrp="1" noChangeArrowheads="1"/>
          </p:cNvSpPr>
          <p:nvPr>
            <p:ph type="body" idx="1"/>
          </p:nvPr>
        </p:nvSpPr>
        <p:spPr>
          <a:xfrm>
            <a:off x="685800" y="1676400"/>
            <a:ext cx="8001000" cy="4572000"/>
          </a:xfrm>
        </p:spPr>
        <p:txBody>
          <a:bodyPr/>
          <a:lstStyle/>
          <a:p>
            <a:pPr eaLnBrk="1" hangingPunct="1">
              <a:lnSpc>
                <a:spcPct val="80000"/>
              </a:lnSpc>
            </a:pPr>
            <a:r>
              <a:rPr lang="en-US" sz="2800" dirty="0"/>
              <a:t>Abnormal is relative to some</a:t>
            </a:r>
            <a:r>
              <a:rPr lang="en-US" sz="2800" dirty="0" smtClean="0"/>
              <a:t> “normal”</a:t>
            </a:r>
          </a:p>
          <a:p>
            <a:pPr lvl="1" eaLnBrk="1" hangingPunct="1">
              <a:lnSpc>
                <a:spcPct val="80000"/>
              </a:lnSpc>
            </a:pPr>
            <a:r>
              <a:rPr lang="en-US" sz="2400" dirty="0"/>
              <a:t>Abnormal indicates possible attack</a:t>
            </a:r>
          </a:p>
          <a:p>
            <a:pPr eaLnBrk="1" hangingPunct="1">
              <a:lnSpc>
                <a:spcPct val="80000"/>
              </a:lnSpc>
            </a:pPr>
            <a:r>
              <a:rPr lang="en-US" sz="2800" dirty="0"/>
              <a:t>Statistical discrimination techniques include </a:t>
            </a:r>
          </a:p>
          <a:p>
            <a:pPr lvl="1" eaLnBrk="1" hangingPunct="1">
              <a:lnSpc>
                <a:spcPct val="80000"/>
              </a:lnSpc>
            </a:pPr>
            <a:r>
              <a:rPr lang="en-US" sz="2400" dirty="0"/>
              <a:t>Bayesian statistics</a:t>
            </a:r>
          </a:p>
          <a:p>
            <a:pPr lvl="1" eaLnBrk="1" hangingPunct="1">
              <a:lnSpc>
                <a:spcPct val="80000"/>
              </a:lnSpc>
            </a:pPr>
            <a:r>
              <a:rPr lang="en-US" sz="2400" dirty="0"/>
              <a:t>Linear </a:t>
            </a:r>
            <a:r>
              <a:rPr lang="en-US" sz="2400" dirty="0" err="1"/>
              <a:t>discriminant</a:t>
            </a:r>
            <a:r>
              <a:rPr lang="en-US" sz="2400" dirty="0"/>
              <a:t> analysis (LDA)</a:t>
            </a:r>
          </a:p>
          <a:p>
            <a:pPr lvl="1" eaLnBrk="1" hangingPunct="1">
              <a:lnSpc>
                <a:spcPct val="80000"/>
              </a:lnSpc>
            </a:pPr>
            <a:r>
              <a:rPr lang="en-US" sz="2400" dirty="0"/>
              <a:t>Quadratic </a:t>
            </a:r>
            <a:r>
              <a:rPr lang="en-US" sz="2400" dirty="0" err="1"/>
              <a:t>discriminant</a:t>
            </a:r>
            <a:r>
              <a:rPr lang="en-US" sz="2400" dirty="0"/>
              <a:t> analysis (QDA)</a:t>
            </a:r>
          </a:p>
          <a:p>
            <a:pPr lvl="1" eaLnBrk="1" hangingPunct="1">
              <a:lnSpc>
                <a:spcPct val="80000"/>
              </a:lnSpc>
            </a:pPr>
            <a:r>
              <a:rPr lang="en-US" sz="2400" dirty="0"/>
              <a:t>Neural nets, hidden Markov models (</a:t>
            </a:r>
            <a:r>
              <a:rPr lang="en-US" sz="2400" dirty="0" err="1"/>
              <a:t>HMMs</a:t>
            </a:r>
            <a:r>
              <a:rPr lang="en-US" sz="2400" dirty="0"/>
              <a:t>), etc.</a:t>
            </a:r>
          </a:p>
          <a:p>
            <a:pPr eaLnBrk="1" hangingPunct="1">
              <a:lnSpc>
                <a:spcPct val="80000"/>
              </a:lnSpc>
            </a:pPr>
            <a:r>
              <a:rPr lang="en-US" sz="2800" dirty="0"/>
              <a:t>Fancy modeling techniques also used</a:t>
            </a:r>
          </a:p>
          <a:p>
            <a:pPr lvl="1" eaLnBrk="1" hangingPunct="1">
              <a:lnSpc>
                <a:spcPct val="80000"/>
              </a:lnSpc>
            </a:pPr>
            <a:r>
              <a:rPr lang="en-US" sz="2400" dirty="0"/>
              <a:t>Artificial intelligence</a:t>
            </a:r>
          </a:p>
          <a:p>
            <a:pPr lvl="1" eaLnBrk="1" hangingPunct="1">
              <a:lnSpc>
                <a:spcPct val="80000"/>
              </a:lnSpc>
            </a:pPr>
            <a:r>
              <a:rPr lang="en-US" sz="2400" dirty="0"/>
              <a:t>Artificial immune system principles</a:t>
            </a:r>
          </a:p>
          <a:p>
            <a:pPr lvl="1" eaLnBrk="1" hangingPunct="1">
              <a:lnSpc>
                <a:spcPct val="80000"/>
              </a:lnSpc>
            </a:pPr>
            <a:r>
              <a:rPr lang="en-US" sz="2400" dirty="0"/>
              <a:t>Many, many, many others</a:t>
            </a:r>
            <a:endParaRPr lang="en-US"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974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484C8692-D6FD-954A-A2DE-F9CAEE770833}" type="slidenum">
              <a:rPr lang="en-US" smtClean="0">
                <a:latin typeface="Times New Roman" charset="0"/>
              </a:rPr>
              <a:pPr/>
              <a:t>153</a:t>
            </a:fld>
            <a:endParaRPr lang="en-US" smtClean="0">
              <a:latin typeface="Times New Roman" charset="0"/>
            </a:endParaRPr>
          </a:p>
        </p:txBody>
      </p:sp>
      <p:sp>
        <p:nvSpPr>
          <p:cNvPr id="159747" name="Rectangle 2"/>
          <p:cNvSpPr>
            <a:spLocks noGrp="1" noChangeArrowheads="1"/>
          </p:cNvSpPr>
          <p:nvPr>
            <p:ph type="title"/>
          </p:nvPr>
        </p:nvSpPr>
        <p:spPr>
          <a:xfrm>
            <a:off x="609600" y="609600"/>
            <a:ext cx="7924800" cy="1143000"/>
          </a:xfrm>
        </p:spPr>
        <p:txBody>
          <a:bodyPr/>
          <a:lstStyle/>
          <a:p>
            <a:pPr eaLnBrk="1" hangingPunct="1"/>
            <a:r>
              <a:rPr lang="en-US"/>
              <a:t>Anomaly Detection (1)</a:t>
            </a:r>
          </a:p>
        </p:txBody>
      </p:sp>
      <p:sp>
        <p:nvSpPr>
          <p:cNvPr id="159748" name="Rectangle 3"/>
          <p:cNvSpPr>
            <a:spLocks noGrp="1" noChangeArrowheads="1"/>
          </p:cNvSpPr>
          <p:nvPr>
            <p:ph type="body" idx="1"/>
          </p:nvPr>
        </p:nvSpPr>
        <p:spPr>
          <a:xfrm>
            <a:off x="685800" y="1828800"/>
            <a:ext cx="8001000" cy="4343400"/>
          </a:xfrm>
        </p:spPr>
        <p:txBody>
          <a:bodyPr/>
          <a:lstStyle/>
          <a:p>
            <a:pPr eaLnBrk="1" hangingPunct="1">
              <a:lnSpc>
                <a:spcPct val="90000"/>
              </a:lnSpc>
            </a:pPr>
            <a:r>
              <a:rPr lang="en-US" sz="2800"/>
              <a:t>Spse we monitor use of three commands:</a:t>
            </a:r>
          </a:p>
          <a:p>
            <a:pPr eaLnBrk="1" hangingPunct="1">
              <a:lnSpc>
                <a:spcPct val="90000"/>
              </a:lnSpc>
              <a:buFont typeface="Wingdings" charset="2"/>
              <a:buNone/>
            </a:pPr>
            <a:r>
              <a:rPr lang="en-US" sz="2800"/>
              <a:t>	</a:t>
            </a:r>
            <a:r>
              <a:rPr lang="en-US" sz="2400">
                <a:latin typeface="Times-Roman" charset="0"/>
              </a:rPr>
              <a:t>open, read, close</a:t>
            </a:r>
          </a:p>
          <a:p>
            <a:pPr eaLnBrk="1" hangingPunct="1">
              <a:lnSpc>
                <a:spcPct val="90000"/>
              </a:lnSpc>
            </a:pPr>
            <a:r>
              <a:rPr lang="en-US" sz="2800"/>
              <a:t>Under normal use we observe Alice:</a:t>
            </a:r>
          </a:p>
          <a:p>
            <a:pPr eaLnBrk="1" hangingPunct="1">
              <a:lnSpc>
                <a:spcPct val="90000"/>
              </a:lnSpc>
              <a:buFont typeface="Wingdings" charset="2"/>
              <a:buNone/>
            </a:pPr>
            <a:r>
              <a:rPr lang="en-US" sz="2800"/>
              <a:t>	</a:t>
            </a:r>
            <a:r>
              <a:rPr lang="en-US" sz="2400">
                <a:latin typeface="Times-Roman" charset="0"/>
              </a:rPr>
              <a:t>open, read, close, open, open, read, close, …</a:t>
            </a:r>
            <a:endParaRPr lang="en-US" sz="2800"/>
          </a:p>
          <a:p>
            <a:pPr eaLnBrk="1" hangingPunct="1">
              <a:lnSpc>
                <a:spcPct val="90000"/>
              </a:lnSpc>
            </a:pPr>
            <a:r>
              <a:rPr lang="en-US" sz="2800"/>
              <a:t>Of the six possible ordered pairs, we see four pairs are normal for Alice,</a:t>
            </a:r>
          </a:p>
          <a:p>
            <a:pPr eaLnBrk="1" hangingPunct="1">
              <a:lnSpc>
                <a:spcPct val="90000"/>
              </a:lnSpc>
              <a:buFont typeface="Wingdings" charset="2"/>
              <a:buNone/>
            </a:pPr>
            <a:r>
              <a:rPr lang="en-US" sz="2800"/>
              <a:t>	</a:t>
            </a:r>
            <a:r>
              <a:rPr lang="en-US" sz="2400">
                <a:latin typeface="Times-Roman" charset="0"/>
              </a:rPr>
              <a:t>(open,read), (read,close), (close,open), (open,open)</a:t>
            </a:r>
          </a:p>
          <a:p>
            <a:pPr eaLnBrk="1" hangingPunct="1">
              <a:lnSpc>
                <a:spcPct val="90000"/>
              </a:lnSpc>
            </a:pPr>
            <a:r>
              <a:rPr lang="en-US" sz="2800"/>
              <a:t>Can we use this to identify unusual activity?</a:t>
            </a: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077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57E25C54-05C6-3743-A06B-522E23B41D32}" type="slidenum">
              <a:rPr lang="en-US" smtClean="0">
                <a:latin typeface="Times New Roman" charset="0"/>
              </a:rPr>
              <a:pPr/>
              <a:t>154</a:t>
            </a:fld>
            <a:endParaRPr lang="en-US" smtClean="0">
              <a:latin typeface="Times New Roman" charset="0"/>
            </a:endParaRPr>
          </a:p>
        </p:txBody>
      </p:sp>
      <p:sp>
        <p:nvSpPr>
          <p:cNvPr id="160771" name="Rectangle 2"/>
          <p:cNvSpPr>
            <a:spLocks noGrp="1" noChangeArrowheads="1"/>
          </p:cNvSpPr>
          <p:nvPr>
            <p:ph type="title"/>
          </p:nvPr>
        </p:nvSpPr>
        <p:spPr>
          <a:xfrm>
            <a:off x="609600" y="457200"/>
            <a:ext cx="7924800" cy="990600"/>
          </a:xfrm>
        </p:spPr>
        <p:txBody>
          <a:bodyPr/>
          <a:lstStyle/>
          <a:p>
            <a:pPr eaLnBrk="1" hangingPunct="1"/>
            <a:r>
              <a:rPr lang="en-US"/>
              <a:t>Anomaly Detection (1)</a:t>
            </a:r>
          </a:p>
        </p:txBody>
      </p:sp>
      <p:sp>
        <p:nvSpPr>
          <p:cNvPr id="160772" name="Rectangle 3"/>
          <p:cNvSpPr>
            <a:spLocks noGrp="1" noChangeArrowheads="1"/>
          </p:cNvSpPr>
          <p:nvPr>
            <p:ph type="body" idx="1"/>
          </p:nvPr>
        </p:nvSpPr>
        <p:spPr>
          <a:xfrm>
            <a:off x="533400" y="1752600"/>
            <a:ext cx="8153400" cy="4419600"/>
          </a:xfrm>
        </p:spPr>
        <p:txBody>
          <a:bodyPr/>
          <a:lstStyle/>
          <a:p>
            <a:pPr eaLnBrk="1" hangingPunct="1">
              <a:lnSpc>
                <a:spcPct val="85000"/>
              </a:lnSpc>
              <a:spcAft>
                <a:spcPts val="600"/>
              </a:spcAft>
            </a:pPr>
            <a:r>
              <a:rPr lang="en-US" sz="2800"/>
              <a:t>We monitor use of the three commands</a:t>
            </a:r>
          </a:p>
          <a:p>
            <a:pPr eaLnBrk="1" hangingPunct="1">
              <a:lnSpc>
                <a:spcPct val="85000"/>
              </a:lnSpc>
              <a:spcAft>
                <a:spcPts val="600"/>
              </a:spcAft>
              <a:buFont typeface="Wingdings" charset="2"/>
              <a:buNone/>
            </a:pPr>
            <a:r>
              <a:rPr lang="en-US" sz="2800"/>
              <a:t>	 </a:t>
            </a:r>
            <a:r>
              <a:rPr lang="en-US" sz="2800">
                <a:latin typeface="Times-Roman" charset="0"/>
              </a:rPr>
              <a:t>open, read, close</a:t>
            </a:r>
            <a:endParaRPr lang="en-US" sz="2800"/>
          </a:p>
          <a:p>
            <a:pPr eaLnBrk="1" hangingPunct="1">
              <a:lnSpc>
                <a:spcPct val="85000"/>
              </a:lnSpc>
              <a:spcAft>
                <a:spcPts val="600"/>
              </a:spcAft>
            </a:pPr>
            <a:r>
              <a:rPr lang="en-US" sz="2800"/>
              <a:t>If the ratio of abnormal to normal pairs is “too high”, warn of possible attack</a:t>
            </a:r>
          </a:p>
          <a:p>
            <a:pPr eaLnBrk="1" hangingPunct="1">
              <a:lnSpc>
                <a:spcPct val="85000"/>
              </a:lnSpc>
              <a:spcAft>
                <a:spcPts val="600"/>
              </a:spcAft>
            </a:pPr>
            <a:r>
              <a:rPr lang="en-US" sz="2800"/>
              <a:t>Could improve this approach by </a:t>
            </a:r>
          </a:p>
          <a:p>
            <a:pPr lvl="1" eaLnBrk="1" hangingPunct="1">
              <a:lnSpc>
                <a:spcPct val="85000"/>
              </a:lnSpc>
              <a:spcAft>
                <a:spcPts val="600"/>
              </a:spcAft>
            </a:pPr>
            <a:r>
              <a:rPr lang="en-US" sz="2400"/>
              <a:t>Also use expected frequency of each pair</a:t>
            </a:r>
          </a:p>
          <a:p>
            <a:pPr lvl="1" eaLnBrk="1" hangingPunct="1">
              <a:lnSpc>
                <a:spcPct val="85000"/>
              </a:lnSpc>
              <a:spcAft>
                <a:spcPts val="600"/>
              </a:spcAft>
            </a:pPr>
            <a:r>
              <a:rPr lang="en-US" sz="2400"/>
              <a:t>Use more than two consecutive commands</a:t>
            </a:r>
          </a:p>
          <a:p>
            <a:pPr lvl="1" eaLnBrk="1" hangingPunct="1">
              <a:lnSpc>
                <a:spcPct val="85000"/>
              </a:lnSpc>
              <a:spcAft>
                <a:spcPts val="600"/>
              </a:spcAft>
            </a:pPr>
            <a:r>
              <a:rPr lang="en-US" sz="2400"/>
              <a:t>Include more commands/behavior in the model</a:t>
            </a:r>
          </a:p>
          <a:p>
            <a:pPr lvl="1" eaLnBrk="1" hangingPunct="1">
              <a:lnSpc>
                <a:spcPct val="85000"/>
              </a:lnSpc>
              <a:spcAft>
                <a:spcPts val="600"/>
              </a:spcAft>
            </a:pPr>
            <a:r>
              <a:rPr lang="en-US" sz="2400"/>
              <a:t>More sophisticated statistical discrimination</a:t>
            </a: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179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4B207242-C2BD-AA4C-9D1A-C7740123261E}" type="slidenum">
              <a:rPr lang="en-US" smtClean="0">
                <a:latin typeface="Times New Roman" charset="0"/>
              </a:rPr>
              <a:pPr/>
              <a:t>155</a:t>
            </a:fld>
            <a:endParaRPr lang="en-US" smtClean="0">
              <a:latin typeface="Times New Roman" charset="0"/>
            </a:endParaRPr>
          </a:p>
        </p:txBody>
      </p:sp>
      <p:sp>
        <p:nvSpPr>
          <p:cNvPr id="161795" name="Rectangle 2"/>
          <p:cNvSpPr>
            <a:spLocks noGrp="1" noChangeArrowheads="1"/>
          </p:cNvSpPr>
          <p:nvPr>
            <p:ph type="title"/>
          </p:nvPr>
        </p:nvSpPr>
        <p:spPr>
          <a:xfrm>
            <a:off x="609600" y="381000"/>
            <a:ext cx="7924800" cy="1143000"/>
          </a:xfrm>
        </p:spPr>
        <p:txBody>
          <a:bodyPr/>
          <a:lstStyle/>
          <a:p>
            <a:pPr eaLnBrk="1" hangingPunct="1"/>
            <a:r>
              <a:rPr lang="en-US"/>
              <a:t>Anomaly Detection (2)</a:t>
            </a:r>
          </a:p>
        </p:txBody>
      </p:sp>
      <p:sp>
        <p:nvSpPr>
          <p:cNvPr id="161796" name="Rectangle 3"/>
          <p:cNvSpPr>
            <a:spLocks noGrp="1" noChangeArrowheads="1"/>
          </p:cNvSpPr>
          <p:nvPr>
            <p:ph type="body" idx="1"/>
          </p:nvPr>
        </p:nvSpPr>
        <p:spPr>
          <a:xfrm>
            <a:off x="533400" y="1676400"/>
            <a:ext cx="3429000" cy="1219200"/>
          </a:xfrm>
        </p:spPr>
        <p:txBody>
          <a:bodyPr/>
          <a:lstStyle/>
          <a:p>
            <a:pPr eaLnBrk="1" hangingPunct="1">
              <a:lnSpc>
                <a:spcPct val="85000"/>
              </a:lnSpc>
            </a:pPr>
            <a:r>
              <a:rPr lang="en-US" sz="2400"/>
              <a:t>Over time, Alice has accessed file </a:t>
            </a:r>
            <a:r>
              <a:rPr lang="en-US" sz="2400">
                <a:latin typeface="Times-Roman" charset="0"/>
              </a:rPr>
              <a:t>F</a:t>
            </a:r>
            <a:r>
              <a:rPr lang="en-US" sz="2400" baseline="-25000">
                <a:latin typeface="Times-Roman" charset="0"/>
              </a:rPr>
              <a:t>n</a:t>
            </a:r>
            <a:r>
              <a:rPr lang="en-US" sz="2400"/>
              <a:t> at rate </a:t>
            </a:r>
            <a:r>
              <a:rPr lang="en-US" sz="2400">
                <a:latin typeface="Times-Roman" charset="0"/>
              </a:rPr>
              <a:t>H</a:t>
            </a:r>
            <a:r>
              <a:rPr lang="en-US" sz="2400" baseline="-25000">
                <a:latin typeface="Times-Roman" charset="0"/>
              </a:rPr>
              <a:t>n</a:t>
            </a:r>
          </a:p>
        </p:txBody>
      </p:sp>
      <p:graphicFrame>
        <p:nvGraphicFramePr>
          <p:cNvPr id="333847" name="Group 23"/>
          <p:cNvGraphicFramePr>
            <a:graphicFrameLocks noGrp="1"/>
          </p:cNvGraphicFramePr>
          <p:nvPr/>
        </p:nvGraphicFramePr>
        <p:xfrm>
          <a:off x="914400" y="3048000"/>
          <a:ext cx="2514600" cy="914400"/>
        </p:xfrm>
        <a:graphic>
          <a:graphicData uri="http://schemas.openxmlformats.org/drawingml/2006/table">
            <a:tbl>
              <a:tblPr/>
              <a:tblGrid>
                <a:gridCol w="628650"/>
                <a:gridCol w="628650"/>
                <a:gridCol w="628650"/>
                <a:gridCol w="628650"/>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0</a:t>
                      </a:r>
                      <a:endParaRPr kumimoji="0" lang="en-US" sz="2000" b="0" i="0" u="none" strike="noStrike" cap="none" normalizeH="0" baseline="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1</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2</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3</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3850" name="Rectangle 26"/>
          <p:cNvSpPr>
            <a:spLocks noChangeArrowheads="1"/>
          </p:cNvSpPr>
          <p:nvPr/>
        </p:nvSpPr>
        <p:spPr bwMode="auto">
          <a:xfrm>
            <a:off x="457200" y="4343400"/>
            <a:ext cx="8458200" cy="1828800"/>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spcAft>
                <a:spcPts val="600"/>
              </a:spcAft>
              <a:buClr>
                <a:schemeClr val="accent2"/>
              </a:buClr>
              <a:buSzPct val="75000"/>
              <a:buFont typeface="Wingdings" charset="2"/>
              <a:buChar char="q"/>
            </a:pPr>
            <a:r>
              <a:rPr lang="en-US" dirty="0"/>
              <a:t>Is this normal use for Alice?</a:t>
            </a:r>
          </a:p>
          <a:p>
            <a:pPr marL="342900" indent="-342900">
              <a:lnSpc>
                <a:spcPct val="85000"/>
              </a:lnSpc>
              <a:spcBef>
                <a:spcPct val="20000"/>
              </a:spcBef>
              <a:spcAft>
                <a:spcPts val="600"/>
              </a:spcAft>
              <a:buClr>
                <a:schemeClr val="accent2"/>
              </a:buClr>
              <a:buSzPct val="75000"/>
              <a:buFont typeface="Wingdings" charset="2"/>
              <a:buChar char="q"/>
            </a:pPr>
            <a:r>
              <a:rPr lang="en-US" dirty="0"/>
              <a:t>We compute </a:t>
            </a:r>
            <a:r>
              <a:rPr lang="en-US" dirty="0">
                <a:latin typeface="Times-Roman" charset="0"/>
              </a:rPr>
              <a:t>S = (H</a:t>
            </a:r>
            <a:r>
              <a:rPr lang="en-US" baseline="-25000" dirty="0">
                <a:latin typeface="Times-Roman" charset="0"/>
              </a:rPr>
              <a:t>0</a:t>
            </a:r>
            <a:r>
              <a:rPr lang="en-US" dirty="0">
                <a:latin typeface="Times-Roman" charset="0"/>
                <a:sym typeface="Symbol" charset="2"/>
              </a:rPr>
              <a:t></a:t>
            </a:r>
            <a:r>
              <a:rPr lang="en-US" dirty="0">
                <a:latin typeface="Times-Roman" charset="0"/>
              </a:rPr>
              <a:t>A</a:t>
            </a:r>
            <a:r>
              <a:rPr lang="en-US" baseline="-25000" dirty="0">
                <a:latin typeface="Times-Roman" charset="0"/>
              </a:rPr>
              <a:t>0</a:t>
            </a:r>
            <a:r>
              <a:rPr lang="en-US" dirty="0">
                <a:latin typeface="Times-Roman" charset="0"/>
              </a:rPr>
              <a:t>)</a:t>
            </a:r>
            <a:r>
              <a:rPr lang="en-US" baseline="30000" dirty="0">
                <a:latin typeface="Times-Roman" charset="0"/>
              </a:rPr>
              <a:t>2</a:t>
            </a:r>
            <a:r>
              <a:rPr lang="en-US" dirty="0">
                <a:latin typeface="Times-Roman" charset="0"/>
              </a:rPr>
              <a:t>+(H</a:t>
            </a:r>
            <a:r>
              <a:rPr lang="en-US" baseline="-25000" dirty="0">
                <a:latin typeface="Times-Roman" charset="0"/>
              </a:rPr>
              <a:t>1</a:t>
            </a:r>
            <a:r>
              <a:rPr lang="en-US" dirty="0">
                <a:latin typeface="Times-Roman" charset="0"/>
                <a:sym typeface="Symbol" charset="2"/>
              </a:rPr>
              <a:t></a:t>
            </a:r>
            <a:r>
              <a:rPr lang="en-US" dirty="0">
                <a:latin typeface="Times-Roman" charset="0"/>
              </a:rPr>
              <a:t>A</a:t>
            </a:r>
            <a:r>
              <a:rPr lang="en-US" baseline="-25000" dirty="0">
                <a:latin typeface="Times-Roman" charset="0"/>
              </a:rPr>
              <a:t>1</a:t>
            </a:r>
            <a:r>
              <a:rPr lang="en-US" dirty="0">
                <a:latin typeface="Times-Roman" charset="0"/>
              </a:rPr>
              <a:t>)</a:t>
            </a:r>
            <a:r>
              <a:rPr lang="en-US" baseline="30000" dirty="0">
                <a:latin typeface="Times-Roman" charset="0"/>
              </a:rPr>
              <a:t>2</a:t>
            </a:r>
            <a:r>
              <a:rPr lang="en-US" dirty="0">
                <a:latin typeface="Times-Roman" charset="0"/>
              </a:rPr>
              <a:t>+…+(H</a:t>
            </a:r>
            <a:r>
              <a:rPr lang="en-US" baseline="-25000" dirty="0">
                <a:latin typeface="Times-Roman" charset="0"/>
              </a:rPr>
              <a:t>3</a:t>
            </a:r>
            <a:r>
              <a:rPr lang="en-US" dirty="0">
                <a:latin typeface="Times-Roman" charset="0"/>
                <a:sym typeface="Symbol" charset="2"/>
              </a:rPr>
              <a:t></a:t>
            </a:r>
            <a:r>
              <a:rPr lang="en-US" dirty="0">
                <a:latin typeface="Times-Roman" charset="0"/>
              </a:rPr>
              <a:t>A</a:t>
            </a:r>
            <a:r>
              <a:rPr lang="en-US" baseline="-25000" dirty="0">
                <a:latin typeface="Times-Roman" charset="0"/>
              </a:rPr>
              <a:t>3</a:t>
            </a:r>
            <a:r>
              <a:rPr lang="en-US" dirty="0">
                <a:latin typeface="Times-Roman" charset="0"/>
              </a:rPr>
              <a:t>)</a:t>
            </a:r>
            <a:r>
              <a:rPr lang="en-US" baseline="30000" dirty="0">
                <a:latin typeface="Times-Roman" charset="0"/>
              </a:rPr>
              <a:t>2</a:t>
            </a:r>
            <a:r>
              <a:rPr lang="en-US" dirty="0">
                <a:latin typeface="Times-Roman" charset="0"/>
              </a:rPr>
              <a:t> = .02</a:t>
            </a:r>
          </a:p>
          <a:p>
            <a:pPr marL="742950" lvl="1" indent="-285750">
              <a:lnSpc>
                <a:spcPct val="85000"/>
              </a:lnSpc>
              <a:spcBef>
                <a:spcPct val="20000"/>
              </a:spcBef>
              <a:spcAft>
                <a:spcPts val="600"/>
              </a:spcAft>
              <a:buClr>
                <a:schemeClr val="accent2"/>
              </a:buClr>
              <a:buSzPct val="95000"/>
              <a:buFontTx/>
              <a:buChar char="o"/>
            </a:pPr>
            <a:r>
              <a:rPr lang="en-US" sz="2000" dirty="0">
                <a:ea typeface="ＭＳ Ｐゴシック" charset="-128"/>
                <a:cs typeface="ＭＳ Ｐゴシック" charset="-128"/>
              </a:rPr>
              <a:t>We consider </a:t>
            </a:r>
            <a:r>
              <a:rPr lang="en-US" sz="2000" dirty="0">
                <a:latin typeface="Times-Roman" charset="0"/>
                <a:ea typeface="ＭＳ Ｐゴシック" charset="-128"/>
                <a:cs typeface="ＭＳ Ｐゴシック" charset="-128"/>
              </a:rPr>
              <a:t>S &lt; 0.1</a:t>
            </a:r>
            <a:r>
              <a:rPr lang="en-US" sz="2000" dirty="0">
                <a:ea typeface="ＭＳ Ｐゴシック" charset="-128"/>
                <a:cs typeface="ＭＳ Ｐゴシック" charset="-128"/>
              </a:rPr>
              <a:t> to be normal, so this is normal</a:t>
            </a:r>
          </a:p>
          <a:p>
            <a:pPr marL="342900" indent="-342900">
              <a:lnSpc>
                <a:spcPct val="85000"/>
              </a:lnSpc>
              <a:spcBef>
                <a:spcPct val="20000"/>
              </a:spcBef>
              <a:spcAft>
                <a:spcPts val="600"/>
              </a:spcAft>
              <a:buClr>
                <a:schemeClr val="accent2"/>
              </a:buClr>
              <a:buSzPct val="75000"/>
              <a:buFont typeface="Wingdings" charset="2"/>
              <a:buChar char="q"/>
            </a:pPr>
            <a:r>
              <a:rPr lang="en-US" dirty="0"/>
              <a:t>How to account for use that varies over time?</a:t>
            </a:r>
          </a:p>
        </p:txBody>
      </p:sp>
      <p:sp>
        <p:nvSpPr>
          <p:cNvPr id="333851" name="Rectangle 27"/>
          <p:cNvSpPr>
            <a:spLocks noChangeArrowheads="1"/>
          </p:cNvSpPr>
          <p:nvPr/>
        </p:nvSpPr>
        <p:spPr bwMode="auto">
          <a:xfrm>
            <a:off x="5029200" y="1706563"/>
            <a:ext cx="3429000" cy="1219200"/>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buClr>
                <a:schemeClr val="accent2"/>
              </a:buClr>
              <a:buSzPct val="75000"/>
              <a:buFont typeface="Wingdings" charset="2"/>
              <a:buChar char="q"/>
            </a:pPr>
            <a:r>
              <a:rPr lang="en-US"/>
              <a:t>Recently, “Alice” has accessed </a:t>
            </a:r>
            <a:r>
              <a:rPr lang="en-US">
                <a:latin typeface="Times-Roman" charset="0"/>
              </a:rPr>
              <a:t>F</a:t>
            </a:r>
            <a:r>
              <a:rPr lang="en-US" baseline="-25000">
                <a:latin typeface="Times-Roman" charset="0"/>
              </a:rPr>
              <a:t>n</a:t>
            </a:r>
            <a:r>
              <a:rPr lang="en-US"/>
              <a:t> at rate </a:t>
            </a:r>
            <a:r>
              <a:rPr lang="en-US">
                <a:latin typeface="Times-Roman" charset="0"/>
              </a:rPr>
              <a:t>A</a:t>
            </a:r>
            <a:r>
              <a:rPr lang="en-US" baseline="-25000">
                <a:latin typeface="Times-Roman" charset="0"/>
              </a:rPr>
              <a:t>n</a:t>
            </a:r>
            <a:endParaRPr lang="en-US"/>
          </a:p>
        </p:txBody>
      </p:sp>
      <p:graphicFrame>
        <p:nvGraphicFramePr>
          <p:cNvPr id="333852" name="Group 28"/>
          <p:cNvGraphicFramePr>
            <a:graphicFrameLocks noGrp="1"/>
          </p:cNvGraphicFramePr>
          <p:nvPr/>
        </p:nvGraphicFramePr>
        <p:xfrm>
          <a:off x="5486400" y="3048000"/>
          <a:ext cx="2514600" cy="914400"/>
        </p:xfrm>
        <a:graphic>
          <a:graphicData uri="http://schemas.openxmlformats.org/drawingml/2006/table">
            <a:tbl>
              <a:tblPr/>
              <a:tblGrid>
                <a:gridCol w="628650"/>
                <a:gridCol w="628650"/>
                <a:gridCol w="628650"/>
                <a:gridCol w="628650"/>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A</a:t>
                      </a:r>
                      <a:r>
                        <a:rPr kumimoji="0" lang="en-US" sz="2000" b="0" i="0" u="none" strike="noStrike" cap="none" normalizeH="0" baseline="-25000" dirty="0">
                          <a:ln>
                            <a:noFill/>
                          </a:ln>
                          <a:solidFill>
                            <a:schemeClr val="tx1"/>
                          </a:solidFill>
                          <a:effectLst/>
                          <a:latin typeface="Times-Roman" charset="0"/>
                        </a:rPr>
                        <a:t>0</a:t>
                      </a:r>
                      <a:endParaRPr kumimoji="0" lang="en-US" sz="2000" b="0" i="0" u="none" strike="noStrike" cap="none" normalizeH="0" baseline="0" dirty="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A</a:t>
                      </a:r>
                      <a:r>
                        <a:rPr kumimoji="0" lang="en-US" sz="2000" b="0" i="0" u="none" strike="noStrike" cap="none" normalizeH="0" baseline="-25000" dirty="0">
                          <a:ln>
                            <a:noFill/>
                          </a:ln>
                          <a:solidFill>
                            <a:schemeClr val="tx1"/>
                          </a:solidFill>
                          <a:effectLst/>
                          <a:latin typeface="Times-Roman" charset="0"/>
                        </a:rPr>
                        <a:t>1</a:t>
                      </a:r>
                      <a:endParaRPr kumimoji="0" lang="en-US" sz="2000" b="0" i="0" u="none" strike="noStrike" cap="none" normalizeH="0" baseline="0" dirty="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A</a:t>
                      </a:r>
                      <a:r>
                        <a:rPr kumimoji="0" lang="en-US" sz="2000" b="0" i="0" u="none" strike="noStrike" cap="none" normalizeH="0" baseline="-25000">
                          <a:ln>
                            <a:noFill/>
                          </a:ln>
                          <a:solidFill>
                            <a:schemeClr val="tx1"/>
                          </a:solidFill>
                          <a:effectLst/>
                          <a:latin typeface="Times-Roman" charset="0"/>
                        </a:rPr>
                        <a:t>2</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A</a:t>
                      </a:r>
                      <a:r>
                        <a:rPr kumimoji="0" lang="en-US" sz="2000" b="0" i="0" u="none" strike="noStrike" cap="none" normalizeH="0" baseline="-25000">
                          <a:ln>
                            <a:noFill/>
                          </a:ln>
                          <a:solidFill>
                            <a:schemeClr val="tx1"/>
                          </a:solidFill>
                          <a:effectLst/>
                          <a:latin typeface="Times-Roman" charset="0"/>
                        </a:rPr>
                        <a:t>3</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3851"/>
                                        </p:tgtEl>
                                        <p:attrNameLst>
                                          <p:attrName>style.visibility</p:attrName>
                                        </p:attrNameLst>
                                      </p:cBhvr>
                                      <p:to>
                                        <p:strVal val="visible"/>
                                      </p:to>
                                    </p:set>
                                    <p:animEffect transition="in" filter="checkerboard(across)">
                                      <p:cBhvr>
                                        <p:cTn id="7" dur="500"/>
                                        <p:tgtEl>
                                          <p:spTgt spid="33385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3338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33850">
                                            <p:txEl>
                                              <p:pRg st="0" end="0"/>
                                            </p:txEl>
                                          </p:spTgt>
                                        </p:tgtEl>
                                        <p:attrNameLst>
                                          <p:attrName>style.visibility</p:attrName>
                                        </p:attrNameLst>
                                      </p:cBhvr>
                                      <p:to>
                                        <p:strVal val="visible"/>
                                      </p:to>
                                    </p:set>
                                    <p:animEffect transition="in" filter="blinds(horizontal)">
                                      <p:cBhvr>
                                        <p:cTn id="15" dur="500"/>
                                        <p:tgtEl>
                                          <p:spTgt spid="33385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33850">
                                            <p:txEl>
                                              <p:pRg st="1" end="1"/>
                                            </p:txEl>
                                          </p:spTgt>
                                        </p:tgtEl>
                                        <p:attrNameLst>
                                          <p:attrName>style.visibility</p:attrName>
                                        </p:attrNameLst>
                                      </p:cBhvr>
                                      <p:to>
                                        <p:strVal val="visible"/>
                                      </p:to>
                                    </p:set>
                                    <p:animEffect transition="in" filter="blinds(horizontal)">
                                      <p:cBhvr>
                                        <p:cTn id="20" dur="500"/>
                                        <p:tgtEl>
                                          <p:spTgt spid="333850">
                                            <p:txEl>
                                              <p:pRg st="1" end="1"/>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33850">
                                            <p:txEl>
                                              <p:pRg st="2" end="2"/>
                                            </p:txEl>
                                          </p:spTgt>
                                        </p:tgtEl>
                                        <p:attrNameLst>
                                          <p:attrName>style.visibility</p:attrName>
                                        </p:attrNameLst>
                                      </p:cBhvr>
                                      <p:to>
                                        <p:strVal val="visible"/>
                                      </p:to>
                                    </p:set>
                                    <p:animEffect transition="in" filter="blinds(horizontal)">
                                      <p:cBhvr>
                                        <p:cTn id="23" dur="500"/>
                                        <p:tgtEl>
                                          <p:spTgt spid="33385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33850">
                                            <p:txEl>
                                              <p:pRg st="3" end="3"/>
                                            </p:txEl>
                                          </p:spTgt>
                                        </p:tgtEl>
                                        <p:attrNameLst>
                                          <p:attrName>style.visibility</p:attrName>
                                        </p:attrNameLst>
                                      </p:cBhvr>
                                      <p:to>
                                        <p:strVal val="visible"/>
                                      </p:to>
                                    </p:set>
                                    <p:animEffect transition="in" filter="blinds(horizontal)">
                                      <p:cBhvr>
                                        <p:cTn id="28" dur="500"/>
                                        <p:tgtEl>
                                          <p:spTgt spid="3338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50" grpId="0" build="p" autoUpdateAnimBg="0"/>
      <p:bldP spid="333851" grpId="0" autoUpdateAnimBg="0"/>
    </p:bldLst>
  </p:timing>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281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05613BA0-EBFB-3B41-87BF-F46307E56DF5}" type="slidenum">
              <a:rPr lang="en-US" smtClean="0">
                <a:latin typeface="Times New Roman" charset="0"/>
              </a:rPr>
              <a:pPr/>
              <a:t>156</a:t>
            </a:fld>
            <a:endParaRPr lang="en-US" smtClean="0">
              <a:latin typeface="Times New Roman" charset="0"/>
            </a:endParaRPr>
          </a:p>
        </p:txBody>
      </p:sp>
      <p:sp>
        <p:nvSpPr>
          <p:cNvPr id="162819" name="Rectangle 2"/>
          <p:cNvSpPr>
            <a:spLocks noGrp="1" noChangeArrowheads="1"/>
          </p:cNvSpPr>
          <p:nvPr>
            <p:ph type="title"/>
          </p:nvPr>
        </p:nvSpPr>
        <p:spPr>
          <a:xfrm>
            <a:off x="685800" y="533400"/>
            <a:ext cx="7772400" cy="1143000"/>
          </a:xfrm>
        </p:spPr>
        <p:txBody>
          <a:bodyPr/>
          <a:lstStyle/>
          <a:p>
            <a:pPr eaLnBrk="1" hangingPunct="1"/>
            <a:r>
              <a:rPr lang="en-US"/>
              <a:t>Anomaly Detection (2)</a:t>
            </a:r>
          </a:p>
        </p:txBody>
      </p:sp>
      <p:sp>
        <p:nvSpPr>
          <p:cNvPr id="162820" name="Rectangle 3"/>
          <p:cNvSpPr>
            <a:spLocks noGrp="1" noChangeArrowheads="1"/>
          </p:cNvSpPr>
          <p:nvPr>
            <p:ph type="body" idx="1"/>
          </p:nvPr>
        </p:nvSpPr>
        <p:spPr>
          <a:xfrm>
            <a:off x="685800" y="1828800"/>
            <a:ext cx="8077200" cy="2743200"/>
          </a:xfrm>
        </p:spPr>
        <p:txBody>
          <a:bodyPr/>
          <a:lstStyle/>
          <a:p>
            <a:pPr eaLnBrk="1" hangingPunct="1">
              <a:spcAft>
                <a:spcPts val="600"/>
              </a:spcAft>
            </a:pPr>
            <a:r>
              <a:rPr lang="en-US" sz="2800" dirty="0"/>
              <a:t>To allow “normal” to adapt to new use, we update averages: </a:t>
            </a:r>
            <a:r>
              <a:rPr lang="en-US" sz="2800" dirty="0" err="1">
                <a:latin typeface="Times-Roman" charset="0"/>
              </a:rPr>
              <a:t>H</a:t>
            </a:r>
            <a:r>
              <a:rPr lang="en-US" sz="2800" baseline="-25000" dirty="0" err="1">
                <a:latin typeface="Times-Roman" charset="0"/>
              </a:rPr>
              <a:t>n</a:t>
            </a:r>
            <a:r>
              <a:rPr lang="en-US" sz="2800" dirty="0">
                <a:latin typeface="Times-Roman" charset="0"/>
              </a:rPr>
              <a:t> = 0.2A</a:t>
            </a:r>
            <a:r>
              <a:rPr lang="en-US" sz="2800" baseline="-25000" dirty="0">
                <a:latin typeface="Times-Roman" charset="0"/>
              </a:rPr>
              <a:t>n</a:t>
            </a:r>
            <a:r>
              <a:rPr lang="en-US" sz="2800" dirty="0">
                <a:latin typeface="Times-Roman" charset="0"/>
              </a:rPr>
              <a:t> + 0.8H</a:t>
            </a:r>
            <a:r>
              <a:rPr lang="en-US" sz="2800" baseline="-25000" dirty="0">
                <a:latin typeface="Times-Roman" charset="0"/>
              </a:rPr>
              <a:t>n</a:t>
            </a:r>
            <a:endParaRPr lang="en-US" sz="2800" dirty="0">
              <a:latin typeface="Times-Roman" charset="0"/>
            </a:endParaRPr>
          </a:p>
          <a:p>
            <a:pPr eaLnBrk="1" hangingPunct="1">
              <a:spcAft>
                <a:spcPts val="600"/>
              </a:spcAft>
            </a:pPr>
            <a:r>
              <a:rPr lang="en-US" sz="2800" dirty="0"/>
              <a:t>In this example, </a:t>
            </a:r>
            <a:r>
              <a:rPr lang="en-US" sz="2800" dirty="0" err="1">
                <a:latin typeface="Times-Roman" charset="0"/>
              </a:rPr>
              <a:t>H</a:t>
            </a:r>
            <a:r>
              <a:rPr lang="en-US" sz="2800" baseline="-25000" dirty="0" err="1">
                <a:latin typeface="Times-Roman" charset="0"/>
              </a:rPr>
              <a:t>n</a:t>
            </a:r>
            <a:r>
              <a:rPr lang="en-US" sz="2800" dirty="0"/>
              <a:t> are updated… </a:t>
            </a:r>
            <a:r>
              <a:rPr lang="en-US" sz="2800" dirty="0">
                <a:latin typeface="Times-Roman" charset="0"/>
              </a:rPr>
              <a:t>H</a:t>
            </a:r>
            <a:r>
              <a:rPr lang="en-US" sz="2800" baseline="-25000" dirty="0">
                <a:latin typeface="Times-Roman" charset="0"/>
              </a:rPr>
              <a:t>2</a:t>
            </a:r>
            <a:r>
              <a:rPr lang="en-US" sz="2800" dirty="0">
                <a:latin typeface="Times-Roman" charset="0"/>
              </a:rPr>
              <a:t>=.2</a:t>
            </a:r>
            <a:r>
              <a:rPr lang="en-US" sz="2800" dirty="0">
                <a:latin typeface="Times-Roman" charset="0"/>
                <a:sym typeface="Symbol" charset="2"/>
              </a:rPr>
              <a:t>.3+.8.4=.38</a:t>
            </a:r>
            <a:r>
              <a:rPr lang="en-US" sz="2800" dirty="0">
                <a:sym typeface="Symbol" charset="2"/>
              </a:rPr>
              <a:t> and </a:t>
            </a:r>
            <a:r>
              <a:rPr lang="en-US" sz="2800" dirty="0">
                <a:latin typeface="Times-Roman" charset="0"/>
              </a:rPr>
              <a:t>H</a:t>
            </a:r>
            <a:r>
              <a:rPr lang="en-US" sz="2800" baseline="-25000" dirty="0">
                <a:latin typeface="Times-Roman" charset="0"/>
              </a:rPr>
              <a:t>3</a:t>
            </a:r>
            <a:r>
              <a:rPr lang="en-US" sz="2800" dirty="0">
                <a:latin typeface="Times-Roman" charset="0"/>
              </a:rPr>
              <a:t>=.2</a:t>
            </a:r>
            <a:r>
              <a:rPr lang="en-US" sz="2800" dirty="0">
                <a:latin typeface="Times-Roman" charset="0"/>
                <a:sym typeface="Symbol" charset="2"/>
              </a:rPr>
              <a:t>.2+.8.1=.12</a:t>
            </a:r>
            <a:r>
              <a:rPr lang="en-US" sz="2800" dirty="0">
                <a:sym typeface="Symbol" charset="2"/>
              </a:rPr>
              <a:t> </a:t>
            </a:r>
            <a:endParaRPr lang="en-US" sz="2800" dirty="0"/>
          </a:p>
          <a:p>
            <a:pPr eaLnBrk="1" hangingPunct="1">
              <a:spcAft>
                <a:spcPts val="600"/>
              </a:spcAft>
            </a:pPr>
            <a:r>
              <a:rPr lang="en-US" sz="2800" dirty="0"/>
              <a:t>And we now have</a:t>
            </a:r>
          </a:p>
        </p:txBody>
      </p:sp>
      <p:graphicFrame>
        <p:nvGraphicFramePr>
          <p:cNvPr id="335877" name="Group 5"/>
          <p:cNvGraphicFramePr>
            <a:graphicFrameLocks noGrp="1"/>
          </p:cNvGraphicFramePr>
          <p:nvPr/>
        </p:nvGraphicFramePr>
        <p:xfrm>
          <a:off x="3200400" y="4648200"/>
          <a:ext cx="2819400" cy="1066800"/>
        </p:xfrm>
        <a:graphic>
          <a:graphicData uri="http://schemas.openxmlformats.org/drawingml/2006/table">
            <a:tbl>
              <a:tblPr/>
              <a:tblGrid>
                <a:gridCol w="704850"/>
                <a:gridCol w="704850"/>
                <a:gridCol w="704850"/>
                <a:gridCol w="704850"/>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H</a:t>
                      </a:r>
                      <a:r>
                        <a:rPr kumimoji="0" lang="en-US" sz="2400" b="0" i="0" u="none" strike="noStrike" cap="none" normalizeH="0" baseline="-25000">
                          <a:ln>
                            <a:noFill/>
                          </a:ln>
                          <a:solidFill>
                            <a:schemeClr val="tx1"/>
                          </a:solidFill>
                          <a:effectLst/>
                          <a:latin typeface="Times-Roman" charset="0"/>
                        </a:rPr>
                        <a:t>0</a:t>
                      </a:r>
                      <a:endParaRPr kumimoji="0" lang="en-US" sz="2400" b="0" i="0" u="none" strike="noStrike" cap="none" normalizeH="0" baseline="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H</a:t>
                      </a:r>
                      <a:r>
                        <a:rPr kumimoji="0" lang="en-US" sz="2400" b="0" i="0" u="none" strike="noStrike" cap="none" normalizeH="0" baseline="-25000">
                          <a:ln>
                            <a:noFill/>
                          </a:ln>
                          <a:solidFill>
                            <a:schemeClr val="tx1"/>
                          </a:solidFill>
                          <a:effectLst/>
                          <a:latin typeface="Times-Roman" charset="0"/>
                        </a:rPr>
                        <a:t>1</a:t>
                      </a:r>
                      <a:endParaRPr kumimoji="0" lang="en-US" sz="24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H</a:t>
                      </a:r>
                      <a:r>
                        <a:rPr kumimoji="0" lang="en-US" sz="2400" b="0" i="0" u="none" strike="noStrike" cap="none" normalizeH="0" baseline="-25000">
                          <a:ln>
                            <a:noFill/>
                          </a:ln>
                          <a:solidFill>
                            <a:schemeClr val="tx1"/>
                          </a:solidFill>
                          <a:effectLst/>
                          <a:latin typeface="Times-Roman" charset="0"/>
                        </a:rPr>
                        <a:t>2</a:t>
                      </a:r>
                      <a:endParaRPr kumimoji="0" lang="en-US" sz="24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dirty="0">
                          <a:ln>
                            <a:noFill/>
                          </a:ln>
                          <a:solidFill>
                            <a:schemeClr val="tx1"/>
                          </a:solidFill>
                          <a:effectLst/>
                          <a:latin typeface="Times-Roman" charset="0"/>
                        </a:rPr>
                        <a:t>H</a:t>
                      </a:r>
                      <a:r>
                        <a:rPr kumimoji="0" lang="en-US" sz="2400" b="0" i="0" u="none" strike="noStrike" cap="none" normalizeH="0" baseline="-25000" dirty="0">
                          <a:ln>
                            <a:noFill/>
                          </a:ln>
                          <a:solidFill>
                            <a:schemeClr val="tx1"/>
                          </a:solidFill>
                          <a:effectLst/>
                          <a:latin typeface="Times-Roman" charset="0"/>
                        </a:rPr>
                        <a:t>3</a:t>
                      </a:r>
                      <a:endParaRPr kumimoji="0" lang="en-US" sz="2400" b="0" i="0" u="none" strike="noStrike" cap="none" normalizeH="0" baseline="0" dirty="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dirty="0">
                          <a:ln>
                            <a:noFill/>
                          </a:ln>
                          <a:solidFill>
                            <a:schemeClr val="tx1"/>
                          </a:solidFill>
                          <a:effectLst/>
                          <a:latin typeface="Times-Roman" charset="0"/>
                        </a:rPr>
                        <a:t>.38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dirty="0">
                          <a:ln>
                            <a:noFill/>
                          </a:ln>
                          <a:solidFill>
                            <a:schemeClr val="tx1"/>
                          </a:solidFill>
                          <a:effectLst/>
                          <a:latin typeface="Times-Roman"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4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FBEEEFA0-4E78-7C4D-8EB8-D8946D8FB046}" type="slidenum">
              <a:rPr lang="en-US" smtClean="0">
                <a:latin typeface="Times New Roman" charset="0"/>
              </a:rPr>
              <a:pPr/>
              <a:t>157</a:t>
            </a:fld>
            <a:endParaRPr lang="en-US" smtClean="0">
              <a:latin typeface="Times New Roman" charset="0"/>
            </a:endParaRPr>
          </a:p>
        </p:txBody>
      </p:sp>
      <p:sp>
        <p:nvSpPr>
          <p:cNvPr id="163843" name="Rectangle 2"/>
          <p:cNvSpPr>
            <a:spLocks noGrp="1" noChangeArrowheads="1"/>
          </p:cNvSpPr>
          <p:nvPr>
            <p:ph type="title"/>
          </p:nvPr>
        </p:nvSpPr>
        <p:spPr/>
        <p:txBody>
          <a:bodyPr/>
          <a:lstStyle/>
          <a:p>
            <a:pPr eaLnBrk="1" hangingPunct="1"/>
            <a:r>
              <a:rPr lang="en-US"/>
              <a:t>Anomaly Detection (2)</a:t>
            </a:r>
          </a:p>
        </p:txBody>
      </p:sp>
      <p:sp>
        <p:nvSpPr>
          <p:cNvPr id="163844" name="Rectangle 4"/>
          <p:cNvSpPr>
            <a:spLocks noGrp="1" noChangeArrowheads="1"/>
          </p:cNvSpPr>
          <p:nvPr>
            <p:ph type="body" idx="1"/>
          </p:nvPr>
        </p:nvSpPr>
        <p:spPr>
          <a:xfrm>
            <a:off x="533400" y="1676400"/>
            <a:ext cx="3505200" cy="990600"/>
          </a:xfrm>
          <a:noFill/>
        </p:spPr>
        <p:txBody>
          <a:bodyPr/>
          <a:lstStyle/>
          <a:p>
            <a:pPr eaLnBrk="1" hangingPunct="1">
              <a:lnSpc>
                <a:spcPct val="85000"/>
              </a:lnSpc>
            </a:pPr>
            <a:r>
              <a:rPr lang="en-US" sz="2800"/>
              <a:t>The updated long term average is</a:t>
            </a:r>
          </a:p>
        </p:txBody>
      </p:sp>
      <p:graphicFrame>
        <p:nvGraphicFramePr>
          <p:cNvPr id="336901" name="Group 5"/>
          <p:cNvGraphicFramePr>
            <a:graphicFrameLocks noGrp="1"/>
          </p:cNvGraphicFramePr>
          <p:nvPr/>
        </p:nvGraphicFramePr>
        <p:xfrm>
          <a:off x="1066800" y="2667000"/>
          <a:ext cx="2514600" cy="914400"/>
        </p:xfrm>
        <a:graphic>
          <a:graphicData uri="http://schemas.openxmlformats.org/drawingml/2006/table">
            <a:tbl>
              <a:tblPr/>
              <a:tblGrid>
                <a:gridCol w="628650"/>
                <a:gridCol w="628650"/>
                <a:gridCol w="628650"/>
                <a:gridCol w="628650"/>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0</a:t>
                      </a:r>
                      <a:endParaRPr kumimoji="0" lang="en-US" sz="2000" b="0" i="0" u="none" strike="noStrike" cap="none" normalizeH="0" baseline="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1</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H</a:t>
                      </a:r>
                      <a:r>
                        <a:rPr kumimoji="0" lang="en-US" sz="2000" b="0" i="0" u="none" strike="noStrike" cap="none" normalizeH="0" baseline="-25000" dirty="0">
                          <a:ln>
                            <a:noFill/>
                          </a:ln>
                          <a:solidFill>
                            <a:schemeClr val="tx1"/>
                          </a:solidFill>
                          <a:effectLst/>
                          <a:latin typeface="Times-Roman" charset="0"/>
                        </a:rPr>
                        <a:t>2</a:t>
                      </a:r>
                      <a:endParaRPr kumimoji="0" lang="en-US" sz="2000" b="0" i="0" u="none" strike="noStrike" cap="none" normalizeH="0" baseline="0" dirty="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3</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6920" name="Rectangle 24"/>
          <p:cNvSpPr>
            <a:spLocks noChangeArrowheads="1"/>
          </p:cNvSpPr>
          <p:nvPr/>
        </p:nvSpPr>
        <p:spPr bwMode="auto">
          <a:xfrm>
            <a:off x="457200" y="3733800"/>
            <a:ext cx="8305800" cy="2362200"/>
          </a:xfrm>
          <a:prstGeom prst="rect">
            <a:avLst/>
          </a:prstGeom>
          <a:noFill/>
          <a:ln w="9525">
            <a:noFill/>
            <a:miter lim="800000"/>
            <a:headEnd/>
            <a:tailEnd/>
          </a:ln>
        </p:spPr>
        <p:txBody>
          <a:bodyPr>
            <a:prstTxWarp prst="textNoShape">
              <a:avLst/>
            </a:prstTxWarp>
          </a:bodyPr>
          <a:lstStyle/>
          <a:p>
            <a:pPr marL="342900" indent="-342900">
              <a:lnSpc>
                <a:spcPct val="80000"/>
              </a:lnSpc>
              <a:spcBef>
                <a:spcPct val="20000"/>
              </a:spcBef>
              <a:spcAft>
                <a:spcPts val="600"/>
              </a:spcAft>
              <a:buClr>
                <a:schemeClr val="accent2"/>
              </a:buClr>
              <a:buSzPct val="75000"/>
              <a:buFont typeface="Wingdings" charset="2"/>
              <a:buChar char="q"/>
            </a:pPr>
            <a:r>
              <a:rPr lang="en-US" sz="2800" dirty="0"/>
              <a:t>Is this normal use?</a:t>
            </a:r>
          </a:p>
          <a:p>
            <a:pPr marL="342900" indent="-342900">
              <a:lnSpc>
                <a:spcPct val="80000"/>
              </a:lnSpc>
              <a:spcBef>
                <a:spcPct val="20000"/>
              </a:spcBef>
              <a:spcAft>
                <a:spcPts val="600"/>
              </a:spcAft>
              <a:buClr>
                <a:schemeClr val="accent2"/>
              </a:buClr>
              <a:buSzPct val="75000"/>
              <a:buFont typeface="Wingdings" charset="2"/>
              <a:buChar char="q"/>
            </a:pPr>
            <a:r>
              <a:rPr lang="en-US" sz="2800" dirty="0"/>
              <a:t>Compute </a:t>
            </a:r>
            <a:r>
              <a:rPr lang="en-US" sz="2800" dirty="0">
                <a:latin typeface="Times-Roman" charset="0"/>
              </a:rPr>
              <a:t>S = (H</a:t>
            </a:r>
            <a:r>
              <a:rPr lang="en-US" sz="2800" baseline="-25000" dirty="0">
                <a:latin typeface="Times-Roman" charset="0"/>
              </a:rPr>
              <a:t>0</a:t>
            </a:r>
            <a:r>
              <a:rPr lang="en-US" sz="2800" dirty="0">
                <a:latin typeface="Times-Roman" charset="0"/>
                <a:sym typeface="Symbol" charset="2"/>
              </a:rPr>
              <a:t></a:t>
            </a:r>
            <a:r>
              <a:rPr lang="en-US" sz="2800" dirty="0">
                <a:latin typeface="Times-Roman" charset="0"/>
              </a:rPr>
              <a:t>A</a:t>
            </a:r>
            <a:r>
              <a:rPr lang="en-US" sz="2800" baseline="-25000" dirty="0">
                <a:latin typeface="Times-Roman" charset="0"/>
              </a:rPr>
              <a:t>0</a:t>
            </a:r>
            <a:r>
              <a:rPr lang="en-US" sz="2800" dirty="0">
                <a:latin typeface="Times-Roman" charset="0"/>
              </a:rPr>
              <a:t>)</a:t>
            </a:r>
            <a:r>
              <a:rPr lang="en-US" sz="2800" baseline="30000" dirty="0">
                <a:latin typeface="Times-Roman" charset="0"/>
              </a:rPr>
              <a:t>2</a:t>
            </a:r>
            <a:r>
              <a:rPr lang="en-US" sz="2800" dirty="0">
                <a:latin typeface="Times-Roman" charset="0"/>
              </a:rPr>
              <a:t>+…+(H</a:t>
            </a:r>
            <a:r>
              <a:rPr lang="en-US" sz="2800" baseline="-25000" dirty="0">
                <a:latin typeface="Times-Roman" charset="0"/>
              </a:rPr>
              <a:t>3</a:t>
            </a:r>
            <a:r>
              <a:rPr lang="en-US" sz="2800" dirty="0">
                <a:latin typeface="Times-Roman" charset="0"/>
                <a:sym typeface="Symbol" charset="2"/>
              </a:rPr>
              <a:t></a:t>
            </a:r>
            <a:r>
              <a:rPr lang="en-US" sz="2800" dirty="0">
                <a:latin typeface="Times-Roman" charset="0"/>
              </a:rPr>
              <a:t>A</a:t>
            </a:r>
            <a:r>
              <a:rPr lang="en-US" sz="2800" baseline="-25000" dirty="0">
                <a:latin typeface="Times-Roman" charset="0"/>
              </a:rPr>
              <a:t>3</a:t>
            </a:r>
            <a:r>
              <a:rPr lang="en-US" sz="2800" dirty="0">
                <a:latin typeface="Times-Roman" charset="0"/>
              </a:rPr>
              <a:t>)</a:t>
            </a:r>
            <a:r>
              <a:rPr lang="en-US" sz="2800" baseline="30000" dirty="0">
                <a:latin typeface="Times-Roman" charset="0"/>
              </a:rPr>
              <a:t>2</a:t>
            </a:r>
            <a:r>
              <a:rPr lang="en-US" sz="2800" dirty="0">
                <a:latin typeface="Times-Roman" charset="0"/>
              </a:rPr>
              <a:t> = .0488</a:t>
            </a:r>
          </a:p>
          <a:p>
            <a:pPr marL="742950" lvl="1" indent="-285750">
              <a:lnSpc>
                <a:spcPct val="8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Since </a:t>
            </a:r>
            <a:r>
              <a:rPr lang="en-US" dirty="0">
                <a:latin typeface="Times-Roman" charset="0"/>
                <a:ea typeface="ＭＳ Ｐゴシック" charset="-128"/>
                <a:cs typeface="ＭＳ Ｐゴシック" charset="-128"/>
              </a:rPr>
              <a:t>S = .0488 &lt; 0.1</a:t>
            </a:r>
            <a:r>
              <a:rPr lang="en-US" dirty="0">
                <a:ea typeface="ＭＳ Ｐゴシック" charset="-128"/>
                <a:cs typeface="ＭＳ Ｐゴシック" charset="-128"/>
              </a:rPr>
              <a:t> we consider this normal</a:t>
            </a:r>
          </a:p>
          <a:p>
            <a:pPr marL="342900" indent="-342900">
              <a:lnSpc>
                <a:spcPct val="80000"/>
              </a:lnSpc>
              <a:spcBef>
                <a:spcPct val="20000"/>
              </a:spcBef>
              <a:spcAft>
                <a:spcPts val="600"/>
              </a:spcAft>
              <a:buClr>
                <a:schemeClr val="accent2"/>
              </a:buClr>
              <a:buSzPct val="75000"/>
              <a:buFont typeface="Wingdings" charset="2"/>
              <a:buChar char="q"/>
            </a:pPr>
            <a:r>
              <a:rPr lang="en-US" sz="2800" dirty="0"/>
              <a:t>And we again update the long term averages: </a:t>
            </a:r>
          </a:p>
          <a:p>
            <a:pPr marL="342900" indent="-342900">
              <a:lnSpc>
                <a:spcPct val="80000"/>
              </a:lnSpc>
              <a:spcBef>
                <a:spcPct val="20000"/>
              </a:spcBef>
              <a:spcAft>
                <a:spcPts val="600"/>
              </a:spcAft>
              <a:buClr>
                <a:schemeClr val="accent2"/>
              </a:buClr>
              <a:buSzPct val="75000"/>
              <a:buFont typeface="Wingdings" charset="2"/>
              <a:buNone/>
            </a:pPr>
            <a:r>
              <a:rPr lang="en-US" sz="2800" dirty="0">
                <a:latin typeface="Times-Roman" charset="0"/>
              </a:rPr>
              <a:t>	</a:t>
            </a:r>
            <a:r>
              <a:rPr lang="en-US" sz="2800" dirty="0" err="1">
                <a:latin typeface="Times-Roman" charset="0"/>
              </a:rPr>
              <a:t>H</a:t>
            </a:r>
            <a:r>
              <a:rPr lang="en-US" sz="2800" baseline="-25000" dirty="0" err="1">
                <a:latin typeface="Times-Roman" charset="0"/>
              </a:rPr>
              <a:t>n</a:t>
            </a:r>
            <a:r>
              <a:rPr lang="en-US" sz="2800" dirty="0">
                <a:latin typeface="Times-Roman" charset="0"/>
              </a:rPr>
              <a:t> = 0.2A</a:t>
            </a:r>
            <a:r>
              <a:rPr lang="en-US" sz="2800" baseline="-25000" dirty="0">
                <a:latin typeface="Times-Roman" charset="0"/>
              </a:rPr>
              <a:t>n</a:t>
            </a:r>
            <a:r>
              <a:rPr lang="en-US" sz="2800" dirty="0">
                <a:latin typeface="Times-Roman" charset="0"/>
              </a:rPr>
              <a:t> + 0.8H</a:t>
            </a:r>
            <a:r>
              <a:rPr lang="en-US" sz="2800" baseline="-25000" dirty="0">
                <a:latin typeface="Times-Roman" charset="0"/>
              </a:rPr>
              <a:t>n</a:t>
            </a:r>
          </a:p>
        </p:txBody>
      </p:sp>
      <p:sp>
        <p:nvSpPr>
          <p:cNvPr id="336921" name="Rectangle 25"/>
          <p:cNvSpPr>
            <a:spLocks noChangeArrowheads="1"/>
          </p:cNvSpPr>
          <p:nvPr/>
        </p:nvSpPr>
        <p:spPr bwMode="auto">
          <a:xfrm>
            <a:off x="5029200" y="1706563"/>
            <a:ext cx="3429000" cy="884237"/>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buClr>
                <a:schemeClr val="accent2"/>
              </a:buClr>
              <a:buSzPct val="75000"/>
              <a:buFont typeface="Wingdings" charset="2"/>
              <a:buChar char="q"/>
            </a:pPr>
            <a:r>
              <a:rPr lang="en-US" sz="2800"/>
              <a:t>Suppose new observed rates…</a:t>
            </a:r>
          </a:p>
        </p:txBody>
      </p:sp>
      <p:graphicFrame>
        <p:nvGraphicFramePr>
          <p:cNvPr id="336922" name="Group 26"/>
          <p:cNvGraphicFramePr>
            <a:graphicFrameLocks noGrp="1"/>
          </p:cNvGraphicFramePr>
          <p:nvPr/>
        </p:nvGraphicFramePr>
        <p:xfrm>
          <a:off x="5486400" y="2667000"/>
          <a:ext cx="2514600" cy="914400"/>
        </p:xfrm>
        <a:graphic>
          <a:graphicData uri="http://schemas.openxmlformats.org/drawingml/2006/table">
            <a:tbl>
              <a:tblPr/>
              <a:tblGrid>
                <a:gridCol w="628650"/>
                <a:gridCol w="628650"/>
                <a:gridCol w="628650"/>
                <a:gridCol w="628650"/>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A</a:t>
                      </a:r>
                      <a:r>
                        <a:rPr kumimoji="0" lang="en-US" sz="2000" b="0" i="0" u="none" strike="noStrike" cap="none" normalizeH="0" baseline="-25000">
                          <a:ln>
                            <a:noFill/>
                          </a:ln>
                          <a:solidFill>
                            <a:schemeClr val="tx1"/>
                          </a:solidFill>
                          <a:effectLst/>
                          <a:latin typeface="Times-Roman" charset="0"/>
                        </a:rPr>
                        <a:t>0</a:t>
                      </a:r>
                      <a:endParaRPr kumimoji="0" lang="en-US" sz="2000" b="0" i="0" u="none" strike="noStrike" cap="none" normalizeH="0" baseline="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A</a:t>
                      </a:r>
                      <a:r>
                        <a:rPr kumimoji="0" lang="en-US" sz="2000" b="0" i="0" u="none" strike="noStrike" cap="none" normalizeH="0" baseline="-25000" dirty="0">
                          <a:ln>
                            <a:noFill/>
                          </a:ln>
                          <a:solidFill>
                            <a:schemeClr val="tx1"/>
                          </a:solidFill>
                          <a:effectLst/>
                          <a:latin typeface="Times-Roman" charset="0"/>
                        </a:rPr>
                        <a:t>1</a:t>
                      </a:r>
                      <a:endParaRPr kumimoji="0" lang="en-US" sz="2000" b="0" i="0" u="none" strike="noStrike" cap="none" normalizeH="0" baseline="0" dirty="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A</a:t>
                      </a:r>
                      <a:r>
                        <a:rPr kumimoji="0" lang="en-US" sz="2000" b="0" i="0" u="none" strike="noStrike" cap="none" normalizeH="0" baseline="-25000">
                          <a:ln>
                            <a:noFill/>
                          </a:ln>
                          <a:solidFill>
                            <a:schemeClr val="tx1"/>
                          </a:solidFill>
                          <a:effectLst/>
                          <a:latin typeface="Times-Roman" charset="0"/>
                        </a:rPr>
                        <a:t>2</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A</a:t>
                      </a:r>
                      <a:r>
                        <a:rPr kumimoji="0" lang="en-US" sz="2000" b="0" i="0" u="none" strike="noStrike" cap="none" normalizeH="0" baseline="-25000">
                          <a:ln>
                            <a:noFill/>
                          </a:ln>
                          <a:solidFill>
                            <a:schemeClr val="tx1"/>
                          </a:solidFill>
                          <a:effectLst/>
                          <a:latin typeface="Times-Roman" charset="0"/>
                        </a:rPr>
                        <a:t>3</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.30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6921"/>
                                        </p:tgtEl>
                                        <p:attrNameLst>
                                          <p:attrName>style.visibility</p:attrName>
                                        </p:attrNameLst>
                                      </p:cBhvr>
                                      <p:to>
                                        <p:strVal val="visible"/>
                                      </p:to>
                                    </p:set>
                                    <p:animEffect transition="in" filter="checkerboard(across)">
                                      <p:cBhvr>
                                        <p:cTn id="7" dur="500"/>
                                        <p:tgtEl>
                                          <p:spTgt spid="3369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3369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36920">
                                            <p:txEl>
                                              <p:pRg st="0" end="0"/>
                                            </p:txEl>
                                          </p:spTgt>
                                        </p:tgtEl>
                                        <p:attrNameLst>
                                          <p:attrName>style.visibility</p:attrName>
                                        </p:attrNameLst>
                                      </p:cBhvr>
                                      <p:to>
                                        <p:strVal val="visible"/>
                                      </p:to>
                                    </p:set>
                                    <p:animEffect transition="in" filter="blinds(horizontal)">
                                      <p:cBhvr>
                                        <p:cTn id="15" dur="500"/>
                                        <p:tgtEl>
                                          <p:spTgt spid="33692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36920">
                                            <p:txEl>
                                              <p:pRg st="1" end="1"/>
                                            </p:txEl>
                                          </p:spTgt>
                                        </p:tgtEl>
                                        <p:attrNameLst>
                                          <p:attrName>style.visibility</p:attrName>
                                        </p:attrNameLst>
                                      </p:cBhvr>
                                      <p:to>
                                        <p:strVal val="visible"/>
                                      </p:to>
                                    </p:set>
                                    <p:animEffect transition="in" filter="blinds(horizontal)">
                                      <p:cBhvr>
                                        <p:cTn id="20" dur="500"/>
                                        <p:tgtEl>
                                          <p:spTgt spid="336920">
                                            <p:txEl>
                                              <p:pRg st="1" end="1"/>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36920">
                                            <p:txEl>
                                              <p:pRg st="2" end="2"/>
                                            </p:txEl>
                                          </p:spTgt>
                                        </p:tgtEl>
                                        <p:attrNameLst>
                                          <p:attrName>style.visibility</p:attrName>
                                        </p:attrNameLst>
                                      </p:cBhvr>
                                      <p:to>
                                        <p:strVal val="visible"/>
                                      </p:to>
                                    </p:set>
                                    <p:animEffect transition="in" filter="blinds(horizontal)">
                                      <p:cBhvr>
                                        <p:cTn id="23" dur="500"/>
                                        <p:tgtEl>
                                          <p:spTgt spid="33692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36920">
                                            <p:txEl>
                                              <p:pRg st="3" end="3"/>
                                            </p:txEl>
                                          </p:spTgt>
                                        </p:tgtEl>
                                        <p:attrNameLst>
                                          <p:attrName>style.visibility</p:attrName>
                                        </p:attrNameLst>
                                      </p:cBhvr>
                                      <p:to>
                                        <p:strVal val="visible"/>
                                      </p:to>
                                    </p:set>
                                    <p:animEffect transition="in" filter="blinds(horizontal)">
                                      <p:cBhvr>
                                        <p:cTn id="28" dur="500"/>
                                        <p:tgtEl>
                                          <p:spTgt spid="336920">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36920">
                                            <p:txEl>
                                              <p:pRg st="4" end="4"/>
                                            </p:txEl>
                                          </p:spTgt>
                                        </p:tgtEl>
                                        <p:attrNameLst>
                                          <p:attrName>style.visibility</p:attrName>
                                        </p:attrNameLst>
                                      </p:cBhvr>
                                      <p:to>
                                        <p:strVal val="visible"/>
                                      </p:to>
                                    </p:set>
                                    <p:animEffect transition="in" filter="blinds(horizontal)">
                                      <p:cBhvr>
                                        <p:cTn id="33" dur="500"/>
                                        <p:tgtEl>
                                          <p:spTgt spid="3369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20" grpId="0" build="p" autoUpdateAnimBg="0"/>
      <p:bldP spid="336921" grpId="0" autoUpdateAnimBg="0"/>
    </p:bldLst>
  </p:timing>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486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A1E2A8E1-EF57-8542-B918-39DD25A076E2}" type="slidenum">
              <a:rPr lang="en-US" smtClean="0">
                <a:latin typeface="Times New Roman" charset="0"/>
              </a:rPr>
              <a:pPr/>
              <a:t>158</a:t>
            </a:fld>
            <a:endParaRPr lang="en-US" smtClean="0">
              <a:latin typeface="Times New Roman" charset="0"/>
            </a:endParaRPr>
          </a:p>
        </p:txBody>
      </p:sp>
      <p:sp>
        <p:nvSpPr>
          <p:cNvPr id="164867" name="Rectangle 2"/>
          <p:cNvSpPr>
            <a:spLocks noGrp="1" noChangeArrowheads="1"/>
          </p:cNvSpPr>
          <p:nvPr>
            <p:ph type="title"/>
          </p:nvPr>
        </p:nvSpPr>
        <p:spPr>
          <a:xfrm>
            <a:off x="685800" y="304800"/>
            <a:ext cx="7772400" cy="1143000"/>
          </a:xfrm>
        </p:spPr>
        <p:txBody>
          <a:bodyPr/>
          <a:lstStyle/>
          <a:p>
            <a:pPr eaLnBrk="1" hangingPunct="1"/>
            <a:r>
              <a:rPr lang="en-US"/>
              <a:t>Anomaly Detection (2)</a:t>
            </a:r>
          </a:p>
        </p:txBody>
      </p:sp>
      <p:sp>
        <p:nvSpPr>
          <p:cNvPr id="164868" name="Rectangle 3"/>
          <p:cNvSpPr>
            <a:spLocks noGrp="1" noChangeArrowheads="1"/>
          </p:cNvSpPr>
          <p:nvPr>
            <p:ph type="body" idx="1"/>
          </p:nvPr>
        </p:nvSpPr>
        <p:spPr>
          <a:xfrm>
            <a:off x="533400" y="1447800"/>
            <a:ext cx="3733800" cy="990600"/>
          </a:xfrm>
          <a:noFill/>
        </p:spPr>
        <p:txBody>
          <a:bodyPr/>
          <a:lstStyle/>
          <a:p>
            <a:pPr eaLnBrk="1" hangingPunct="1">
              <a:lnSpc>
                <a:spcPct val="85000"/>
              </a:lnSpc>
            </a:pPr>
            <a:r>
              <a:rPr lang="en-US" sz="2800" dirty="0"/>
              <a:t>The starting averages </a:t>
            </a:r>
            <a:r>
              <a:rPr lang="en-US" sz="2800" dirty="0" smtClean="0"/>
              <a:t>were:</a:t>
            </a:r>
            <a:endParaRPr lang="en-US" sz="2800" dirty="0"/>
          </a:p>
        </p:txBody>
      </p:sp>
      <p:graphicFrame>
        <p:nvGraphicFramePr>
          <p:cNvPr id="337924" name="Group 4"/>
          <p:cNvGraphicFramePr>
            <a:graphicFrameLocks noGrp="1"/>
          </p:cNvGraphicFramePr>
          <p:nvPr/>
        </p:nvGraphicFramePr>
        <p:xfrm>
          <a:off x="1066800" y="2590800"/>
          <a:ext cx="2514600" cy="914400"/>
        </p:xfrm>
        <a:graphic>
          <a:graphicData uri="http://schemas.openxmlformats.org/drawingml/2006/table">
            <a:tbl>
              <a:tblPr/>
              <a:tblGrid>
                <a:gridCol w="628650"/>
                <a:gridCol w="628650"/>
                <a:gridCol w="628650"/>
                <a:gridCol w="628650"/>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0</a:t>
                      </a:r>
                      <a:endParaRPr kumimoji="0" lang="en-US" sz="2000" b="0" i="0" u="none" strike="noStrike" cap="none" normalizeH="0" baseline="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1</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2</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3</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7943" name="Rectangle 23"/>
          <p:cNvSpPr>
            <a:spLocks noChangeArrowheads="1"/>
          </p:cNvSpPr>
          <p:nvPr/>
        </p:nvSpPr>
        <p:spPr bwMode="auto">
          <a:xfrm>
            <a:off x="457200" y="3733800"/>
            <a:ext cx="8305800" cy="2438400"/>
          </a:xfrm>
          <a:prstGeom prst="rect">
            <a:avLst/>
          </a:prstGeom>
          <a:noFill/>
          <a:ln w="9525">
            <a:noFill/>
            <a:miter lim="800000"/>
            <a:headEnd/>
            <a:tailEnd/>
          </a:ln>
        </p:spPr>
        <p:txBody>
          <a:bodyPr>
            <a:prstTxWarp prst="textNoShape">
              <a:avLst/>
            </a:prstTxWarp>
          </a:bodyPr>
          <a:lstStyle/>
          <a:p>
            <a:pPr marL="342900" indent="-342900">
              <a:lnSpc>
                <a:spcPct val="80000"/>
              </a:lnSpc>
              <a:spcBef>
                <a:spcPct val="20000"/>
              </a:spcBef>
              <a:spcAft>
                <a:spcPts val="600"/>
              </a:spcAft>
              <a:buClr>
                <a:schemeClr val="accent2"/>
              </a:buClr>
              <a:buSzPct val="75000"/>
              <a:buFont typeface="Wingdings" charset="2"/>
              <a:buChar char="q"/>
            </a:pPr>
            <a:r>
              <a:rPr lang="en-US" sz="2800" dirty="0"/>
              <a:t>Statistics slowly evolve to match behavior</a:t>
            </a:r>
          </a:p>
          <a:p>
            <a:pPr marL="342900" indent="-342900">
              <a:lnSpc>
                <a:spcPct val="80000"/>
              </a:lnSpc>
              <a:spcBef>
                <a:spcPct val="20000"/>
              </a:spcBef>
              <a:spcAft>
                <a:spcPts val="600"/>
              </a:spcAft>
              <a:buClr>
                <a:schemeClr val="accent2"/>
              </a:buClr>
              <a:buSzPct val="75000"/>
              <a:buFont typeface="Wingdings" charset="2"/>
              <a:buChar char="q"/>
            </a:pPr>
            <a:r>
              <a:rPr lang="en-US" sz="2800" dirty="0"/>
              <a:t>This reduces false alarms for</a:t>
            </a:r>
            <a:r>
              <a:rPr lang="en-US" sz="2800" dirty="0" smtClean="0"/>
              <a:t> SA</a:t>
            </a:r>
            <a:endParaRPr lang="en-US" sz="2800" dirty="0" smtClean="0">
              <a:latin typeface="Times-Roman" charset="0"/>
            </a:endParaRPr>
          </a:p>
          <a:p>
            <a:pPr marL="342900" indent="-342900">
              <a:lnSpc>
                <a:spcPct val="80000"/>
              </a:lnSpc>
              <a:spcBef>
                <a:spcPct val="20000"/>
              </a:spcBef>
              <a:spcAft>
                <a:spcPts val="600"/>
              </a:spcAft>
              <a:buClr>
                <a:schemeClr val="accent2"/>
              </a:buClr>
              <a:buSzPct val="75000"/>
              <a:buFont typeface="Wingdings" charset="2"/>
              <a:buChar char="q"/>
            </a:pPr>
            <a:r>
              <a:rPr lang="en-US" sz="2800" dirty="0"/>
              <a:t>But also opens an avenue for attack…</a:t>
            </a:r>
          </a:p>
          <a:p>
            <a:pPr marL="742950" lvl="1" indent="-285750">
              <a:lnSpc>
                <a:spcPct val="8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Suppose Trudy </a:t>
            </a:r>
            <a:r>
              <a:rPr lang="en-US" b="1" dirty="0">
                <a:solidFill>
                  <a:schemeClr val="accent2"/>
                </a:solidFill>
                <a:ea typeface="ＭＳ Ｐゴシック" charset="-128"/>
                <a:cs typeface="ＭＳ Ｐゴシック" charset="-128"/>
              </a:rPr>
              <a:t>always</a:t>
            </a:r>
            <a:r>
              <a:rPr lang="en-US" dirty="0">
                <a:ea typeface="ＭＳ Ｐゴシック" charset="-128"/>
                <a:cs typeface="ＭＳ Ｐゴシック" charset="-128"/>
              </a:rPr>
              <a:t> wants to access </a:t>
            </a:r>
            <a:r>
              <a:rPr lang="en-US" dirty="0">
                <a:latin typeface="Times-Roman" charset="0"/>
                <a:ea typeface="ＭＳ Ｐゴシック" charset="-128"/>
                <a:cs typeface="ＭＳ Ｐゴシック" charset="-128"/>
              </a:rPr>
              <a:t>F</a:t>
            </a:r>
            <a:r>
              <a:rPr lang="en-US" baseline="-25000" dirty="0">
                <a:latin typeface="Times-Roman" charset="0"/>
                <a:ea typeface="ＭＳ Ｐゴシック" charset="-128"/>
                <a:cs typeface="ＭＳ Ｐゴシック" charset="-128"/>
              </a:rPr>
              <a:t>3</a:t>
            </a:r>
            <a:endParaRPr lang="en-US" dirty="0">
              <a:ea typeface="ＭＳ Ｐゴシック" charset="-128"/>
              <a:cs typeface="ＭＳ Ｐゴシック" charset="-128"/>
            </a:endParaRPr>
          </a:p>
          <a:p>
            <a:pPr marL="742950" lvl="1" indent="-285750">
              <a:lnSpc>
                <a:spcPct val="8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Can she convince IDS this is normal for Alice?</a:t>
            </a:r>
            <a:endParaRPr lang="en-US" baseline="-25000" dirty="0">
              <a:latin typeface="Times-Roman" charset="0"/>
              <a:ea typeface="ＭＳ Ｐゴシック" charset="-128"/>
              <a:cs typeface="ＭＳ Ｐゴシック" charset="-128"/>
            </a:endParaRPr>
          </a:p>
        </p:txBody>
      </p:sp>
      <p:sp>
        <p:nvSpPr>
          <p:cNvPr id="337944" name="Rectangle 24"/>
          <p:cNvSpPr>
            <a:spLocks noChangeArrowheads="1"/>
          </p:cNvSpPr>
          <p:nvPr/>
        </p:nvSpPr>
        <p:spPr bwMode="auto">
          <a:xfrm>
            <a:off x="5029200" y="1477963"/>
            <a:ext cx="3733800" cy="884237"/>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buClr>
                <a:schemeClr val="accent2"/>
              </a:buClr>
              <a:buSzPct val="75000"/>
              <a:buFont typeface="Wingdings" charset="2"/>
              <a:buChar char="q"/>
            </a:pPr>
            <a:r>
              <a:rPr lang="en-US" sz="2800" dirty="0"/>
              <a:t>After 2 iterations, averages </a:t>
            </a:r>
            <a:r>
              <a:rPr lang="en-US" sz="2800" dirty="0" smtClean="0"/>
              <a:t>are:</a:t>
            </a:r>
            <a:endParaRPr lang="en-US" sz="2800" dirty="0"/>
          </a:p>
        </p:txBody>
      </p:sp>
      <p:graphicFrame>
        <p:nvGraphicFramePr>
          <p:cNvPr id="337966" name="Group 46"/>
          <p:cNvGraphicFramePr>
            <a:graphicFrameLocks noGrp="1"/>
          </p:cNvGraphicFramePr>
          <p:nvPr/>
        </p:nvGraphicFramePr>
        <p:xfrm>
          <a:off x="5562600" y="2590800"/>
          <a:ext cx="2743200" cy="904875"/>
        </p:xfrm>
        <a:graphic>
          <a:graphicData uri="http://schemas.openxmlformats.org/drawingml/2006/table">
            <a:tbl>
              <a:tblPr/>
              <a:tblGrid>
                <a:gridCol w="685800"/>
                <a:gridCol w="685800"/>
                <a:gridCol w="685800"/>
                <a:gridCol w="685800"/>
              </a:tblGrid>
              <a:tr h="44767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0</a:t>
                      </a:r>
                      <a:endParaRPr kumimoji="0" lang="en-US" sz="2000" b="0" i="0" u="none" strike="noStrike" cap="none" normalizeH="0" baseline="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1</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2</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3</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.364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.156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7944"/>
                                        </p:tgtEl>
                                        <p:attrNameLst>
                                          <p:attrName>style.visibility</p:attrName>
                                        </p:attrNameLst>
                                      </p:cBhvr>
                                      <p:to>
                                        <p:strVal val="visible"/>
                                      </p:to>
                                    </p:set>
                                    <p:animEffect transition="in" filter="checkerboard(across)">
                                      <p:cBhvr>
                                        <p:cTn id="7" dur="500"/>
                                        <p:tgtEl>
                                          <p:spTgt spid="33794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3379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37943">
                                            <p:txEl>
                                              <p:pRg st="0" end="0"/>
                                            </p:txEl>
                                          </p:spTgt>
                                        </p:tgtEl>
                                        <p:attrNameLst>
                                          <p:attrName>style.visibility</p:attrName>
                                        </p:attrNameLst>
                                      </p:cBhvr>
                                      <p:to>
                                        <p:strVal val="visible"/>
                                      </p:to>
                                    </p:set>
                                    <p:animEffect transition="in" filter="blinds(horizontal)">
                                      <p:cBhvr>
                                        <p:cTn id="15" dur="500"/>
                                        <p:tgtEl>
                                          <p:spTgt spid="33794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37943">
                                            <p:txEl>
                                              <p:pRg st="1" end="1"/>
                                            </p:txEl>
                                          </p:spTgt>
                                        </p:tgtEl>
                                        <p:attrNameLst>
                                          <p:attrName>style.visibility</p:attrName>
                                        </p:attrNameLst>
                                      </p:cBhvr>
                                      <p:to>
                                        <p:strVal val="visible"/>
                                      </p:to>
                                    </p:set>
                                    <p:animEffect transition="in" filter="blinds(horizontal)">
                                      <p:cBhvr>
                                        <p:cTn id="20" dur="500"/>
                                        <p:tgtEl>
                                          <p:spTgt spid="33794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37943">
                                            <p:txEl>
                                              <p:pRg st="2" end="2"/>
                                            </p:txEl>
                                          </p:spTgt>
                                        </p:tgtEl>
                                        <p:attrNameLst>
                                          <p:attrName>style.visibility</p:attrName>
                                        </p:attrNameLst>
                                      </p:cBhvr>
                                      <p:to>
                                        <p:strVal val="visible"/>
                                      </p:to>
                                    </p:set>
                                    <p:animEffect transition="in" filter="blinds(horizontal)">
                                      <p:cBhvr>
                                        <p:cTn id="25" dur="500"/>
                                        <p:tgtEl>
                                          <p:spTgt spid="337943">
                                            <p:txEl>
                                              <p:pRg st="2" end="2"/>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37943">
                                            <p:txEl>
                                              <p:pRg st="3" end="3"/>
                                            </p:txEl>
                                          </p:spTgt>
                                        </p:tgtEl>
                                        <p:attrNameLst>
                                          <p:attrName>style.visibility</p:attrName>
                                        </p:attrNameLst>
                                      </p:cBhvr>
                                      <p:to>
                                        <p:strVal val="visible"/>
                                      </p:to>
                                    </p:set>
                                    <p:animEffect transition="in" filter="blinds(horizontal)">
                                      <p:cBhvr>
                                        <p:cTn id="28" dur="500"/>
                                        <p:tgtEl>
                                          <p:spTgt spid="337943">
                                            <p:txEl>
                                              <p:pRg st="3" end="3"/>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37943">
                                            <p:txEl>
                                              <p:pRg st="4" end="4"/>
                                            </p:txEl>
                                          </p:spTgt>
                                        </p:tgtEl>
                                        <p:attrNameLst>
                                          <p:attrName>style.visibility</p:attrName>
                                        </p:attrNameLst>
                                      </p:cBhvr>
                                      <p:to>
                                        <p:strVal val="visible"/>
                                      </p:to>
                                    </p:set>
                                    <p:animEffect transition="in" filter="blinds(horizontal)">
                                      <p:cBhvr>
                                        <p:cTn id="31" dur="500"/>
                                        <p:tgtEl>
                                          <p:spTgt spid="3379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3" grpId="0" build="p" autoUpdateAnimBg="0"/>
      <p:bldP spid="337944" grpId="0" autoUpdateAnimBg="0"/>
    </p:bldLst>
  </p:timing>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589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E3644B2B-84EE-1B40-83EA-6A795CC1ADA3}" type="slidenum">
              <a:rPr lang="en-US" smtClean="0">
                <a:latin typeface="Times New Roman" charset="0"/>
              </a:rPr>
              <a:pPr/>
              <a:t>159</a:t>
            </a:fld>
            <a:endParaRPr lang="en-US" smtClean="0">
              <a:latin typeface="Times New Roman" charset="0"/>
            </a:endParaRPr>
          </a:p>
        </p:txBody>
      </p:sp>
      <p:sp>
        <p:nvSpPr>
          <p:cNvPr id="165891" name="Rectangle 2"/>
          <p:cNvSpPr>
            <a:spLocks noGrp="1" noChangeArrowheads="1"/>
          </p:cNvSpPr>
          <p:nvPr>
            <p:ph type="title"/>
          </p:nvPr>
        </p:nvSpPr>
        <p:spPr/>
        <p:txBody>
          <a:bodyPr/>
          <a:lstStyle/>
          <a:p>
            <a:pPr eaLnBrk="1" hangingPunct="1"/>
            <a:r>
              <a:rPr lang="en-US"/>
              <a:t>Anomaly Detection (2)</a:t>
            </a:r>
          </a:p>
        </p:txBody>
      </p:sp>
      <p:sp>
        <p:nvSpPr>
          <p:cNvPr id="165892" name="Rectangle 3"/>
          <p:cNvSpPr>
            <a:spLocks noGrp="1" noChangeArrowheads="1"/>
          </p:cNvSpPr>
          <p:nvPr>
            <p:ph type="body" idx="1"/>
          </p:nvPr>
        </p:nvSpPr>
        <p:spPr/>
        <p:txBody>
          <a:bodyPr/>
          <a:lstStyle/>
          <a:p>
            <a:pPr eaLnBrk="1" hangingPunct="1">
              <a:lnSpc>
                <a:spcPct val="90000"/>
              </a:lnSpc>
              <a:spcAft>
                <a:spcPts val="600"/>
              </a:spcAft>
            </a:pPr>
            <a:r>
              <a:rPr lang="en-US" sz="2800" dirty="0"/>
              <a:t>To make this approach more robust, must incorporate the variance</a:t>
            </a:r>
          </a:p>
          <a:p>
            <a:pPr eaLnBrk="1" hangingPunct="1">
              <a:lnSpc>
                <a:spcPct val="90000"/>
              </a:lnSpc>
              <a:spcAft>
                <a:spcPts val="600"/>
              </a:spcAft>
            </a:pPr>
            <a:r>
              <a:rPr lang="en-US" sz="2800" dirty="0"/>
              <a:t>Can also combine </a:t>
            </a:r>
            <a:r>
              <a:rPr lang="en-US" sz="2800" dirty="0">
                <a:latin typeface="Times-Roman" charset="0"/>
              </a:rPr>
              <a:t>N</a:t>
            </a:r>
            <a:r>
              <a:rPr lang="en-US" sz="2800" dirty="0"/>
              <a:t> stats </a:t>
            </a:r>
            <a:r>
              <a:rPr lang="en-US" sz="2800" dirty="0">
                <a:latin typeface="Times-Roman" charset="0"/>
              </a:rPr>
              <a:t>S</a:t>
            </a:r>
            <a:r>
              <a:rPr lang="en-US" sz="2800" baseline="-25000" dirty="0">
                <a:latin typeface="Times-Roman" charset="0"/>
              </a:rPr>
              <a:t>i</a:t>
            </a:r>
            <a:r>
              <a:rPr lang="en-US" sz="2800" dirty="0"/>
              <a:t> as, say,</a:t>
            </a:r>
          </a:p>
          <a:p>
            <a:pPr eaLnBrk="1" hangingPunct="1">
              <a:lnSpc>
                <a:spcPct val="90000"/>
              </a:lnSpc>
              <a:spcAft>
                <a:spcPts val="600"/>
              </a:spcAft>
              <a:buFont typeface="Wingdings" charset="2"/>
              <a:buNone/>
            </a:pPr>
            <a:r>
              <a:rPr lang="en-US" sz="2800" dirty="0"/>
              <a:t>	</a:t>
            </a:r>
            <a:r>
              <a:rPr lang="en-US" sz="2800" dirty="0">
                <a:latin typeface="Times-Roman" charset="0"/>
              </a:rPr>
              <a:t>T = (S</a:t>
            </a:r>
            <a:r>
              <a:rPr lang="en-US" sz="2800" baseline="-25000" dirty="0">
                <a:latin typeface="Times-Roman" charset="0"/>
              </a:rPr>
              <a:t>1</a:t>
            </a:r>
            <a:r>
              <a:rPr lang="en-US" sz="2800" dirty="0">
                <a:latin typeface="Times-Roman" charset="0"/>
              </a:rPr>
              <a:t> + S</a:t>
            </a:r>
            <a:r>
              <a:rPr lang="en-US" sz="2800" baseline="-25000" dirty="0">
                <a:latin typeface="Times-Roman" charset="0"/>
              </a:rPr>
              <a:t>2</a:t>
            </a:r>
            <a:r>
              <a:rPr lang="en-US" sz="2800" dirty="0">
                <a:latin typeface="Times-Roman" charset="0"/>
              </a:rPr>
              <a:t> + S</a:t>
            </a:r>
            <a:r>
              <a:rPr lang="en-US" sz="2800" baseline="-25000" dirty="0">
                <a:latin typeface="Times-Roman" charset="0"/>
              </a:rPr>
              <a:t>3</a:t>
            </a:r>
            <a:r>
              <a:rPr lang="en-US" sz="2800" dirty="0">
                <a:latin typeface="Times-Roman" charset="0"/>
              </a:rPr>
              <a:t> + … + S</a:t>
            </a:r>
            <a:r>
              <a:rPr lang="en-US" sz="2800" baseline="-25000" dirty="0">
                <a:latin typeface="Times-Roman" charset="0"/>
              </a:rPr>
              <a:t>N</a:t>
            </a:r>
            <a:r>
              <a:rPr lang="en-US" sz="2800" dirty="0">
                <a:latin typeface="Times-Roman" charset="0"/>
              </a:rPr>
              <a:t>) / N</a:t>
            </a:r>
            <a:endParaRPr lang="en-US" sz="2800" dirty="0"/>
          </a:p>
          <a:p>
            <a:pPr eaLnBrk="1" hangingPunct="1">
              <a:lnSpc>
                <a:spcPct val="90000"/>
              </a:lnSpc>
              <a:spcAft>
                <a:spcPts val="600"/>
              </a:spcAft>
              <a:buFont typeface="Wingdings" charset="2"/>
              <a:buNone/>
            </a:pPr>
            <a:r>
              <a:rPr lang="en-US" sz="2800" dirty="0"/>
              <a:t>	to obtain a more complete view of “normal”</a:t>
            </a:r>
          </a:p>
          <a:p>
            <a:pPr eaLnBrk="1" hangingPunct="1">
              <a:lnSpc>
                <a:spcPct val="90000"/>
              </a:lnSpc>
              <a:spcAft>
                <a:spcPts val="600"/>
              </a:spcAft>
            </a:pPr>
            <a:r>
              <a:rPr lang="en-US" sz="2800" dirty="0"/>
              <a:t>Similar (but more sophisticated) approach is used in an IDS known as </a:t>
            </a:r>
            <a:r>
              <a:rPr lang="en-US" sz="2800" b="1" dirty="0">
                <a:solidFill>
                  <a:schemeClr val="accent2"/>
                </a:solidFill>
              </a:rPr>
              <a:t>NIDES</a:t>
            </a:r>
            <a:endParaRPr lang="en-US" sz="2800" dirty="0"/>
          </a:p>
          <a:p>
            <a:pPr eaLnBrk="1" hangingPunct="1">
              <a:lnSpc>
                <a:spcPct val="90000"/>
              </a:lnSpc>
              <a:spcAft>
                <a:spcPts val="600"/>
              </a:spcAft>
            </a:pPr>
            <a:r>
              <a:rPr lang="en-US" sz="2800" dirty="0"/>
              <a:t>NIDES combines anomaly &amp; signature IDS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FD27485E-FF82-694D-AE51-2E555D67DFD8}" type="slidenum">
              <a:rPr lang="en-US" smtClean="0">
                <a:latin typeface="Times New Roman" charset="0"/>
              </a:rPr>
              <a:pPr/>
              <a:t>16</a:t>
            </a:fld>
            <a:endParaRPr lang="en-US" smtClean="0">
              <a:latin typeface="Times New Roman" charset="0"/>
            </a:endParaRPr>
          </a:p>
        </p:txBody>
      </p:sp>
      <p:sp>
        <p:nvSpPr>
          <p:cNvPr id="29699" name="Rectangle 2"/>
          <p:cNvSpPr>
            <a:spLocks noGrp="1" noChangeArrowheads="1"/>
          </p:cNvSpPr>
          <p:nvPr>
            <p:ph type="title"/>
          </p:nvPr>
        </p:nvSpPr>
        <p:spPr/>
        <p:txBody>
          <a:bodyPr/>
          <a:lstStyle/>
          <a:p>
            <a:pPr eaLnBrk="1" hangingPunct="1"/>
            <a:r>
              <a:rPr lang="en-US" dirty="0" smtClean="0"/>
              <a:t>Salt</a:t>
            </a:r>
            <a:endParaRPr lang="en-US" dirty="0"/>
          </a:p>
        </p:txBody>
      </p:sp>
      <p:sp>
        <p:nvSpPr>
          <p:cNvPr id="171011" name="Rectangle 3"/>
          <p:cNvSpPr>
            <a:spLocks noGrp="1" noChangeArrowheads="1"/>
          </p:cNvSpPr>
          <p:nvPr>
            <p:ph type="body" idx="1"/>
          </p:nvPr>
        </p:nvSpPr>
        <p:spPr>
          <a:xfrm>
            <a:off x="685800" y="1828800"/>
            <a:ext cx="7772400" cy="4267200"/>
          </a:xfrm>
        </p:spPr>
        <p:txBody>
          <a:bodyPr/>
          <a:lstStyle/>
          <a:p>
            <a:pPr eaLnBrk="1" hangingPunct="1">
              <a:lnSpc>
                <a:spcPct val="80000"/>
              </a:lnSpc>
              <a:spcAft>
                <a:spcPts val="600"/>
              </a:spcAft>
            </a:pPr>
            <a:r>
              <a:rPr lang="en-US" sz="2800" dirty="0" smtClean="0"/>
              <a:t>Hash password with </a:t>
            </a:r>
            <a:r>
              <a:rPr lang="en-US" sz="2800" b="1" dirty="0">
                <a:solidFill>
                  <a:schemeClr val="hlink"/>
                </a:solidFill>
              </a:rPr>
              <a:t>salt</a:t>
            </a:r>
            <a:endParaRPr lang="en-US" sz="2800" dirty="0"/>
          </a:p>
          <a:p>
            <a:pPr eaLnBrk="1" hangingPunct="1">
              <a:lnSpc>
                <a:spcPct val="80000"/>
              </a:lnSpc>
              <a:spcAft>
                <a:spcPts val="0"/>
              </a:spcAft>
            </a:pPr>
            <a:r>
              <a:rPr lang="en-US" sz="2800" dirty="0"/>
              <a:t>Choose </a:t>
            </a:r>
            <a:r>
              <a:rPr lang="en-US" sz="2800" dirty="0" smtClean="0"/>
              <a:t>random salt </a:t>
            </a:r>
            <a:r>
              <a:rPr lang="en-US" sz="2800" dirty="0" err="1">
                <a:latin typeface="Times-Roman" charset="0"/>
              </a:rPr>
              <a:t>s</a:t>
            </a:r>
            <a:r>
              <a:rPr lang="en-US" sz="2800" dirty="0"/>
              <a:t> and compute </a:t>
            </a:r>
          </a:p>
          <a:p>
            <a:pPr eaLnBrk="1" hangingPunct="1">
              <a:lnSpc>
                <a:spcPct val="80000"/>
              </a:lnSpc>
              <a:spcAft>
                <a:spcPts val="0"/>
              </a:spcAft>
              <a:buFont typeface="Wingdings" charset="2"/>
              <a:buNone/>
            </a:pPr>
            <a:r>
              <a:rPr lang="en-US" sz="2800" dirty="0"/>
              <a:t>			</a:t>
            </a:r>
            <a:r>
              <a:rPr lang="en-US" sz="2800" dirty="0" err="1">
                <a:latin typeface="Times-Roman" charset="0"/>
              </a:rPr>
              <a:t>y</a:t>
            </a:r>
            <a:r>
              <a:rPr lang="en-US" sz="2800" dirty="0">
                <a:latin typeface="Times-Roman" charset="0"/>
              </a:rPr>
              <a:t> = </a:t>
            </a:r>
            <a:r>
              <a:rPr lang="en-US" sz="2800" dirty="0" err="1">
                <a:latin typeface="Times-Roman" charset="0"/>
              </a:rPr>
              <a:t>h(password</a:t>
            </a:r>
            <a:r>
              <a:rPr lang="en-US" sz="2800" dirty="0">
                <a:latin typeface="Times-Roman" charset="0"/>
              </a:rPr>
              <a:t>, </a:t>
            </a:r>
            <a:r>
              <a:rPr lang="en-US" sz="2800" dirty="0" err="1">
                <a:latin typeface="Times-Roman" charset="0"/>
              </a:rPr>
              <a:t>s</a:t>
            </a:r>
            <a:r>
              <a:rPr lang="en-US" sz="2800" dirty="0">
                <a:latin typeface="Times-Roman" charset="0"/>
              </a:rPr>
              <a:t>)</a:t>
            </a:r>
            <a:r>
              <a:rPr lang="en-US" sz="2800" dirty="0"/>
              <a:t> </a:t>
            </a:r>
          </a:p>
          <a:p>
            <a:pPr eaLnBrk="1" hangingPunct="1">
              <a:lnSpc>
                <a:spcPct val="80000"/>
              </a:lnSpc>
              <a:spcAft>
                <a:spcPts val="0"/>
              </a:spcAft>
              <a:buFont typeface="Wingdings" charset="2"/>
              <a:buNone/>
            </a:pPr>
            <a:r>
              <a:rPr lang="en-US" sz="2800" dirty="0"/>
              <a:t>	and store </a:t>
            </a:r>
            <a:r>
              <a:rPr lang="en-US" sz="2800" dirty="0">
                <a:latin typeface="Times-Roman" charset="0"/>
              </a:rPr>
              <a:t>(</a:t>
            </a:r>
            <a:r>
              <a:rPr lang="en-US" sz="2800" dirty="0" err="1">
                <a:latin typeface="Times-Roman" charset="0"/>
              </a:rPr>
              <a:t>s,y</a:t>
            </a:r>
            <a:r>
              <a:rPr lang="en-US" sz="2800" dirty="0">
                <a:latin typeface="Times-Roman" charset="0"/>
              </a:rPr>
              <a:t>)</a:t>
            </a:r>
            <a:r>
              <a:rPr lang="en-US" sz="2800" dirty="0"/>
              <a:t> in the password file</a:t>
            </a:r>
          </a:p>
          <a:p>
            <a:pPr eaLnBrk="1" hangingPunct="1">
              <a:lnSpc>
                <a:spcPct val="80000"/>
              </a:lnSpc>
              <a:spcAft>
                <a:spcPts val="600"/>
              </a:spcAft>
            </a:pPr>
            <a:r>
              <a:rPr lang="en-US" sz="2800" dirty="0"/>
              <a:t>Note: The salt </a:t>
            </a:r>
            <a:r>
              <a:rPr lang="en-US" sz="2800" dirty="0" err="1">
                <a:latin typeface="Times-Roman" charset="0"/>
              </a:rPr>
              <a:t>s</a:t>
            </a:r>
            <a:r>
              <a:rPr lang="en-US" sz="2800" dirty="0"/>
              <a:t> is not secret</a:t>
            </a:r>
            <a:endParaRPr lang="en-US" sz="2800" dirty="0" smtClean="0"/>
          </a:p>
          <a:p>
            <a:pPr eaLnBrk="1" hangingPunct="1">
              <a:lnSpc>
                <a:spcPct val="80000"/>
              </a:lnSpc>
              <a:spcAft>
                <a:spcPts val="600"/>
              </a:spcAft>
            </a:pPr>
            <a:r>
              <a:rPr lang="en-US" sz="2800" dirty="0" smtClean="0"/>
              <a:t>Easy </a:t>
            </a:r>
            <a:r>
              <a:rPr lang="en-US" sz="2800" dirty="0"/>
              <a:t>to verify</a:t>
            </a:r>
            <a:r>
              <a:rPr lang="en-US" sz="2800" dirty="0" smtClean="0"/>
              <a:t> salted password</a:t>
            </a:r>
            <a:endParaRPr lang="en-US" sz="2800" dirty="0"/>
          </a:p>
          <a:p>
            <a:pPr eaLnBrk="1" hangingPunct="1">
              <a:lnSpc>
                <a:spcPct val="80000"/>
              </a:lnSpc>
              <a:spcAft>
                <a:spcPts val="600"/>
              </a:spcAft>
            </a:pPr>
            <a:r>
              <a:rPr lang="en-US" sz="2800" dirty="0"/>
              <a:t>But Trudy must </a:t>
            </a:r>
            <a:r>
              <a:rPr lang="en-US" sz="2800" dirty="0" smtClean="0"/>
              <a:t>re-compute </a:t>
            </a:r>
            <a:r>
              <a:rPr lang="en-US" sz="2800" dirty="0"/>
              <a:t>dictionary hashes for each </a:t>
            </a:r>
            <a:r>
              <a:rPr lang="en-US" sz="2800" dirty="0" smtClean="0"/>
              <a:t>user</a:t>
            </a:r>
          </a:p>
          <a:p>
            <a:pPr lvl="1" eaLnBrk="1" hangingPunct="1">
              <a:lnSpc>
                <a:spcPct val="80000"/>
              </a:lnSpc>
              <a:spcAft>
                <a:spcPts val="600"/>
              </a:spcAft>
            </a:pPr>
            <a:r>
              <a:rPr lang="en-US" sz="2400" dirty="0" smtClean="0"/>
              <a:t>Lots </a:t>
            </a:r>
            <a:r>
              <a:rPr lang="en-US" sz="2400" dirty="0"/>
              <a:t>more </a:t>
            </a:r>
            <a:r>
              <a:rPr lang="en-US" sz="2400" dirty="0" smtClean="0"/>
              <a:t>work for Trudy!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Effect transition="in" filter="box(out)">
                                      <p:cBhvr>
                                        <p:cTn id="7" dur="500"/>
                                        <p:tgtEl>
                                          <p:spTgt spid="17101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71011">
                                            <p:txEl>
                                              <p:pRg st="1" end="1"/>
                                            </p:txEl>
                                          </p:spTgt>
                                        </p:tgtEl>
                                        <p:attrNameLst>
                                          <p:attrName>style.visibility</p:attrName>
                                        </p:attrNameLst>
                                      </p:cBhvr>
                                      <p:to>
                                        <p:strVal val="visible"/>
                                      </p:to>
                                    </p:set>
                                    <p:animEffect transition="in" filter="box(out)">
                                      <p:cBhvr>
                                        <p:cTn id="12" dur="500"/>
                                        <p:tgtEl>
                                          <p:spTgt spid="17101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71011">
                                            <p:txEl>
                                              <p:pRg st="2" end="2"/>
                                            </p:txEl>
                                          </p:spTgt>
                                        </p:tgtEl>
                                        <p:attrNameLst>
                                          <p:attrName>style.visibility</p:attrName>
                                        </p:attrNameLst>
                                      </p:cBhvr>
                                      <p:to>
                                        <p:strVal val="visible"/>
                                      </p:to>
                                    </p:set>
                                    <p:animEffect transition="in" filter="box(out)">
                                      <p:cBhvr>
                                        <p:cTn id="17" dur="500"/>
                                        <p:tgtEl>
                                          <p:spTgt spid="17101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71011">
                                            <p:txEl>
                                              <p:pRg st="3" end="3"/>
                                            </p:txEl>
                                          </p:spTgt>
                                        </p:tgtEl>
                                        <p:attrNameLst>
                                          <p:attrName>style.visibility</p:attrName>
                                        </p:attrNameLst>
                                      </p:cBhvr>
                                      <p:to>
                                        <p:strVal val="visible"/>
                                      </p:to>
                                    </p:set>
                                    <p:animEffect transition="in" filter="box(out)">
                                      <p:cBhvr>
                                        <p:cTn id="22" dur="500"/>
                                        <p:tgtEl>
                                          <p:spTgt spid="17101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71011">
                                            <p:txEl>
                                              <p:pRg st="4" end="4"/>
                                            </p:txEl>
                                          </p:spTgt>
                                        </p:tgtEl>
                                        <p:attrNameLst>
                                          <p:attrName>style.visibility</p:attrName>
                                        </p:attrNameLst>
                                      </p:cBhvr>
                                      <p:to>
                                        <p:strVal val="visible"/>
                                      </p:to>
                                    </p:set>
                                    <p:animEffect transition="in" filter="box(out)">
                                      <p:cBhvr>
                                        <p:cTn id="27" dur="500"/>
                                        <p:tgtEl>
                                          <p:spTgt spid="17101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71011">
                                            <p:txEl>
                                              <p:pRg st="5" end="5"/>
                                            </p:txEl>
                                          </p:spTgt>
                                        </p:tgtEl>
                                        <p:attrNameLst>
                                          <p:attrName>style.visibility</p:attrName>
                                        </p:attrNameLst>
                                      </p:cBhvr>
                                      <p:to>
                                        <p:strVal val="visible"/>
                                      </p:to>
                                    </p:set>
                                    <p:animEffect transition="in" filter="box(out)">
                                      <p:cBhvr>
                                        <p:cTn id="32" dur="500"/>
                                        <p:tgtEl>
                                          <p:spTgt spid="17101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71011">
                                            <p:txEl>
                                              <p:pRg st="6" end="6"/>
                                            </p:txEl>
                                          </p:spTgt>
                                        </p:tgtEl>
                                        <p:attrNameLst>
                                          <p:attrName>style.visibility</p:attrName>
                                        </p:attrNameLst>
                                      </p:cBhvr>
                                      <p:to>
                                        <p:strVal val="visible"/>
                                      </p:to>
                                    </p:set>
                                    <p:animEffect transition="in" filter="box(out)">
                                      <p:cBhvr>
                                        <p:cTn id="37" dur="500"/>
                                        <p:tgtEl>
                                          <p:spTgt spid="171011">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71011">
                                            <p:txEl>
                                              <p:pRg st="7" end="7"/>
                                            </p:txEl>
                                          </p:spTgt>
                                        </p:tgtEl>
                                        <p:attrNameLst>
                                          <p:attrName>style.visibility</p:attrName>
                                        </p:attrNameLst>
                                      </p:cBhvr>
                                      <p:to>
                                        <p:strVal val="visible"/>
                                      </p:to>
                                    </p:set>
                                    <p:animEffect transition="in" filter="box(out)">
                                      <p:cBhvr>
                                        <p:cTn id="42" dur="500"/>
                                        <p:tgtEl>
                                          <p:spTgt spid="171011">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bldLvl="2" autoUpdateAnimBg="0"/>
    </p:bldLst>
  </p:timing>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691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EEEC38D8-8D63-C644-BB09-0D94E603B4C2}" type="slidenum">
              <a:rPr lang="en-US" smtClean="0">
                <a:latin typeface="Times New Roman" charset="0"/>
              </a:rPr>
              <a:pPr/>
              <a:t>160</a:t>
            </a:fld>
            <a:endParaRPr lang="en-US" smtClean="0">
              <a:latin typeface="Times New Roman" charset="0"/>
            </a:endParaRPr>
          </a:p>
        </p:txBody>
      </p:sp>
      <p:sp>
        <p:nvSpPr>
          <p:cNvPr id="166915" name="Rectangle 2"/>
          <p:cNvSpPr>
            <a:spLocks noGrp="1" noChangeArrowheads="1"/>
          </p:cNvSpPr>
          <p:nvPr>
            <p:ph type="title"/>
          </p:nvPr>
        </p:nvSpPr>
        <p:spPr>
          <a:xfrm>
            <a:off x="685800" y="381000"/>
            <a:ext cx="7848600" cy="990600"/>
          </a:xfrm>
        </p:spPr>
        <p:txBody>
          <a:bodyPr/>
          <a:lstStyle/>
          <a:p>
            <a:pPr eaLnBrk="1" hangingPunct="1"/>
            <a:r>
              <a:rPr lang="en-US"/>
              <a:t>Anomaly Detection Issues</a:t>
            </a:r>
          </a:p>
        </p:txBody>
      </p:sp>
      <p:sp>
        <p:nvSpPr>
          <p:cNvPr id="166916" name="Rectangle 3"/>
          <p:cNvSpPr>
            <a:spLocks noGrp="1" noChangeArrowheads="1"/>
          </p:cNvSpPr>
          <p:nvPr>
            <p:ph type="body" idx="1"/>
          </p:nvPr>
        </p:nvSpPr>
        <p:spPr>
          <a:xfrm>
            <a:off x="457200" y="1524000"/>
            <a:ext cx="8229600" cy="4648200"/>
          </a:xfrm>
        </p:spPr>
        <p:txBody>
          <a:bodyPr/>
          <a:lstStyle/>
          <a:p>
            <a:pPr eaLnBrk="1" hangingPunct="1">
              <a:lnSpc>
                <a:spcPct val="85000"/>
              </a:lnSpc>
              <a:spcAft>
                <a:spcPts val="600"/>
              </a:spcAft>
            </a:pPr>
            <a:r>
              <a:rPr lang="en-US" sz="2800"/>
              <a:t>Systems constantly evolve and so must IDS</a:t>
            </a:r>
          </a:p>
          <a:p>
            <a:pPr lvl="1" eaLnBrk="1" hangingPunct="1">
              <a:lnSpc>
                <a:spcPct val="85000"/>
              </a:lnSpc>
              <a:spcAft>
                <a:spcPts val="600"/>
              </a:spcAft>
            </a:pPr>
            <a:r>
              <a:rPr lang="en-US" sz="2400"/>
              <a:t>Static system would place huge burden on admin </a:t>
            </a:r>
          </a:p>
          <a:p>
            <a:pPr lvl="1" eaLnBrk="1" hangingPunct="1">
              <a:lnSpc>
                <a:spcPct val="85000"/>
              </a:lnSpc>
              <a:spcAft>
                <a:spcPts val="600"/>
              </a:spcAft>
            </a:pPr>
            <a:r>
              <a:rPr lang="en-US" sz="2400"/>
              <a:t>But evolving IDS makes it possible for attacker to (slowly) convince IDS that an attack is normal</a:t>
            </a:r>
          </a:p>
          <a:p>
            <a:pPr lvl="1" eaLnBrk="1" hangingPunct="1">
              <a:lnSpc>
                <a:spcPct val="85000"/>
              </a:lnSpc>
              <a:spcAft>
                <a:spcPts val="600"/>
              </a:spcAft>
            </a:pPr>
            <a:r>
              <a:rPr lang="en-US" sz="2400"/>
              <a:t>Attacker may win simply by “going slow”</a:t>
            </a:r>
          </a:p>
          <a:p>
            <a:pPr eaLnBrk="1" hangingPunct="1">
              <a:lnSpc>
                <a:spcPct val="85000"/>
              </a:lnSpc>
              <a:spcAft>
                <a:spcPts val="600"/>
              </a:spcAft>
            </a:pPr>
            <a:r>
              <a:rPr lang="en-US" sz="2800"/>
              <a:t>What does “abnormal” really mean?</a:t>
            </a:r>
          </a:p>
          <a:p>
            <a:pPr lvl="1" eaLnBrk="1" hangingPunct="1">
              <a:lnSpc>
                <a:spcPct val="85000"/>
              </a:lnSpc>
              <a:spcAft>
                <a:spcPts val="600"/>
              </a:spcAft>
            </a:pPr>
            <a:r>
              <a:rPr lang="en-US" sz="2400"/>
              <a:t>Indicates there may be an attack</a:t>
            </a:r>
          </a:p>
          <a:p>
            <a:pPr lvl="1" eaLnBrk="1" hangingPunct="1">
              <a:lnSpc>
                <a:spcPct val="85000"/>
              </a:lnSpc>
              <a:spcAft>
                <a:spcPts val="600"/>
              </a:spcAft>
            </a:pPr>
            <a:r>
              <a:rPr lang="en-US" sz="2400"/>
              <a:t>Might not be any specific info about “attack”</a:t>
            </a:r>
          </a:p>
          <a:p>
            <a:pPr lvl="1" eaLnBrk="1" hangingPunct="1">
              <a:lnSpc>
                <a:spcPct val="85000"/>
              </a:lnSpc>
              <a:spcAft>
                <a:spcPts val="600"/>
              </a:spcAft>
            </a:pPr>
            <a:r>
              <a:rPr lang="en-US" sz="2400"/>
              <a:t>How to respond to such vague information?</a:t>
            </a:r>
          </a:p>
          <a:p>
            <a:pPr lvl="1" eaLnBrk="1" hangingPunct="1">
              <a:lnSpc>
                <a:spcPct val="85000"/>
              </a:lnSpc>
              <a:spcAft>
                <a:spcPts val="600"/>
              </a:spcAft>
            </a:pPr>
            <a:r>
              <a:rPr lang="en-US" sz="2400"/>
              <a:t>In contrast, signature detection is very specific</a:t>
            </a: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793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DF67F9A7-70E8-7949-B546-B4EADF48B41D}" type="slidenum">
              <a:rPr lang="en-US" smtClean="0">
                <a:latin typeface="Times New Roman" charset="0"/>
              </a:rPr>
              <a:pPr/>
              <a:t>161</a:t>
            </a:fld>
            <a:endParaRPr lang="en-US" smtClean="0">
              <a:latin typeface="Times New Roman" charset="0"/>
            </a:endParaRPr>
          </a:p>
        </p:txBody>
      </p:sp>
      <p:sp>
        <p:nvSpPr>
          <p:cNvPr id="167939" name="Rectangle 2"/>
          <p:cNvSpPr>
            <a:spLocks noGrp="1" noChangeArrowheads="1"/>
          </p:cNvSpPr>
          <p:nvPr>
            <p:ph type="title"/>
          </p:nvPr>
        </p:nvSpPr>
        <p:spPr>
          <a:xfrm>
            <a:off x="685800" y="533400"/>
            <a:ext cx="7772400" cy="1143000"/>
          </a:xfrm>
        </p:spPr>
        <p:txBody>
          <a:bodyPr/>
          <a:lstStyle/>
          <a:p>
            <a:pPr eaLnBrk="1" hangingPunct="1"/>
            <a:r>
              <a:rPr lang="en-US"/>
              <a:t>Anomaly Detection</a:t>
            </a:r>
          </a:p>
        </p:txBody>
      </p:sp>
      <p:sp>
        <p:nvSpPr>
          <p:cNvPr id="167940" name="Rectangle 3"/>
          <p:cNvSpPr>
            <a:spLocks noGrp="1" noChangeArrowheads="1"/>
          </p:cNvSpPr>
          <p:nvPr>
            <p:ph type="body" idx="1"/>
          </p:nvPr>
        </p:nvSpPr>
        <p:spPr>
          <a:xfrm>
            <a:off x="685800" y="1828800"/>
            <a:ext cx="7924800" cy="4343400"/>
          </a:xfrm>
        </p:spPr>
        <p:txBody>
          <a:bodyPr/>
          <a:lstStyle/>
          <a:p>
            <a:pPr eaLnBrk="1" hangingPunct="1">
              <a:lnSpc>
                <a:spcPct val="85000"/>
              </a:lnSpc>
              <a:spcAft>
                <a:spcPts val="600"/>
              </a:spcAft>
            </a:pPr>
            <a:r>
              <a:rPr lang="en-US" sz="2800"/>
              <a:t>Advantages?</a:t>
            </a:r>
          </a:p>
          <a:p>
            <a:pPr lvl="1" eaLnBrk="1" hangingPunct="1">
              <a:lnSpc>
                <a:spcPct val="85000"/>
              </a:lnSpc>
              <a:spcAft>
                <a:spcPts val="600"/>
              </a:spcAft>
            </a:pPr>
            <a:r>
              <a:rPr lang="en-US" sz="2400"/>
              <a:t>Chance of detecting unknown attacks</a:t>
            </a:r>
          </a:p>
          <a:p>
            <a:pPr eaLnBrk="1" hangingPunct="1">
              <a:lnSpc>
                <a:spcPct val="85000"/>
              </a:lnSpc>
              <a:spcAft>
                <a:spcPts val="600"/>
              </a:spcAft>
            </a:pPr>
            <a:r>
              <a:rPr lang="en-US" sz="2800"/>
              <a:t>Disadvantages?</a:t>
            </a:r>
          </a:p>
          <a:p>
            <a:pPr lvl="1" eaLnBrk="1" hangingPunct="1">
              <a:lnSpc>
                <a:spcPct val="85000"/>
              </a:lnSpc>
              <a:spcAft>
                <a:spcPts val="600"/>
              </a:spcAft>
            </a:pPr>
            <a:r>
              <a:rPr lang="en-US" sz="2400"/>
              <a:t>Cannot use anomaly detection alone…</a:t>
            </a:r>
          </a:p>
          <a:p>
            <a:pPr lvl="1" eaLnBrk="1" hangingPunct="1">
              <a:lnSpc>
                <a:spcPct val="85000"/>
              </a:lnSpc>
              <a:spcAft>
                <a:spcPts val="600"/>
              </a:spcAft>
            </a:pPr>
            <a:r>
              <a:rPr lang="en-US" sz="2400"/>
              <a:t>…must be used with signature detection</a:t>
            </a:r>
          </a:p>
          <a:p>
            <a:pPr lvl="1" eaLnBrk="1" hangingPunct="1">
              <a:lnSpc>
                <a:spcPct val="85000"/>
              </a:lnSpc>
              <a:spcAft>
                <a:spcPts val="600"/>
              </a:spcAft>
            </a:pPr>
            <a:r>
              <a:rPr lang="en-US" sz="2400"/>
              <a:t>Reliability is unclear</a:t>
            </a:r>
          </a:p>
          <a:p>
            <a:pPr lvl="1" eaLnBrk="1" hangingPunct="1">
              <a:lnSpc>
                <a:spcPct val="85000"/>
              </a:lnSpc>
              <a:spcAft>
                <a:spcPts val="600"/>
              </a:spcAft>
            </a:pPr>
            <a:r>
              <a:rPr lang="en-US" sz="2400"/>
              <a:t>May be subject to attack</a:t>
            </a:r>
          </a:p>
          <a:p>
            <a:pPr lvl="1" eaLnBrk="1" hangingPunct="1">
              <a:lnSpc>
                <a:spcPct val="85000"/>
              </a:lnSpc>
              <a:spcAft>
                <a:spcPts val="600"/>
              </a:spcAft>
            </a:pPr>
            <a:r>
              <a:rPr lang="en-US" sz="2400"/>
              <a:t>Anomaly detection indicates “something unusual”, but lacks specific info on possible attack</a:t>
            </a: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896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D026BCB5-17CD-A242-9A45-FCC1276B1E98}" type="slidenum">
              <a:rPr lang="en-US" smtClean="0">
                <a:latin typeface="Times New Roman" charset="0"/>
              </a:rPr>
              <a:pPr/>
              <a:t>162</a:t>
            </a:fld>
            <a:endParaRPr lang="en-US" smtClean="0">
              <a:latin typeface="Times New Roman" charset="0"/>
            </a:endParaRPr>
          </a:p>
        </p:txBody>
      </p:sp>
      <p:sp>
        <p:nvSpPr>
          <p:cNvPr id="168963" name="Rectangle 2"/>
          <p:cNvSpPr>
            <a:spLocks noGrp="1" noChangeArrowheads="1"/>
          </p:cNvSpPr>
          <p:nvPr>
            <p:ph type="title"/>
          </p:nvPr>
        </p:nvSpPr>
        <p:spPr>
          <a:xfrm>
            <a:off x="685800" y="228600"/>
            <a:ext cx="7848600" cy="1295400"/>
          </a:xfrm>
        </p:spPr>
        <p:txBody>
          <a:bodyPr/>
          <a:lstStyle/>
          <a:p>
            <a:pPr eaLnBrk="1" hangingPunct="1">
              <a:lnSpc>
                <a:spcPct val="90000"/>
              </a:lnSpc>
            </a:pPr>
            <a:r>
              <a:rPr lang="en-US"/>
              <a:t>Anomaly Detection: The Bottom Line</a:t>
            </a:r>
          </a:p>
        </p:txBody>
      </p:sp>
      <p:sp>
        <p:nvSpPr>
          <p:cNvPr id="168964" name="Rectangle 3"/>
          <p:cNvSpPr>
            <a:spLocks noGrp="1" noChangeArrowheads="1"/>
          </p:cNvSpPr>
          <p:nvPr>
            <p:ph type="body" idx="1"/>
          </p:nvPr>
        </p:nvSpPr>
        <p:spPr>
          <a:xfrm>
            <a:off x="533400" y="1752600"/>
            <a:ext cx="8229600" cy="4419600"/>
          </a:xfrm>
        </p:spPr>
        <p:txBody>
          <a:bodyPr/>
          <a:lstStyle/>
          <a:p>
            <a:pPr eaLnBrk="1" hangingPunct="1">
              <a:lnSpc>
                <a:spcPct val="85000"/>
              </a:lnSpc>
              <a:spcAft>
                <a:spcPts val="600"/>
              </a:spcAft>
            </a:pPr>
            <a:r>
              <a:rPr lang="en-US" sz="2800"/>
              <a:t>Anomaly-based IDS is active research topic</a:t>
            </a:r>
          </a:p>
          <a:p>
            <a:pPr eaLnBrk="1" hangingPunct="1">
              <a:lnSpc>
                <a:spcPct val="85000"/>
              </a:lnSpc>
              <a:spcAft>
                <a:spcPts val="600"/>
              </a:spcAft>
            </a:pPr>
            <a:r>
              <a:rPr lang="en-US" sz="2800"/>
              <a:t>Many security experts have high hopes for its ultimate success</a:t>
            </a:r>
          </a:p>
          <a:p>
            <a:pPr eaLnBrk="1" hangingPunct="1">
              <a:lnSpc>
                <a:spcPct val="85000"/>
              </a:lnSpc>
              <a:spcAft>
                <a:spcPts val="600"/>
              </a:spcAft>
            </a:pPr>
            <a:r>
              <a:rPr lang="en-US" sz="2800"/>
              <a:t>Often cited as key future security technology</a:t>
            </a:r>
          </a:p>
          <a:p>
            <a:pPr eaLnBrk="1" hangingPunct="1">
              <a:lnSpc>
                <a:spcPct val="85000"/>
              </a:lnSpc>
              <a:spcAft>
                <a:spcPts val="600"/>
              </a:spcAft>
            </a:pPr>
            <a:r>
              <a:rPr lang="en-US" sz="2800"/>
              <a:t>Hackers are not convinced!</a:t>
            </a:r>
          </a:p>
          <a:p>
            <a:pPr lvl="1" eaLnBrk="1" hangingPunct="1">
              <a:lnSpc>
                <a:spcPct val="85000"/>
              </a:lnSpc>
              <a:spcAft>
                <a:spcPts val="600"/>
              </a:spcAft>
            </a:pPr>
            <a:r>
              <a:rPr lang="en-US" sz="2400"/>
              <a:t>Title of a talk at Defcon: “Why Anomaly-based IDS is an Attacker’s Best Friend”</a:t>
            </a:r>
          </a:p>
          <a:p>
            <a:pPr eaLnBrk="1" hangingPunct="1">
              <a:lnSpc>
                <a:spcPct val="85000"/>
              </a:lnSpc>
              <a:spcAft>
                <a:spcPts val="600"/>
              </a:spcAft>
            </a:pPr>
            <a:r>
              <a:rPr lang="en-US" sz="2800"/>
              <a:t>Anomaly detection is difficult and tricky</a:t>
            </a:r>
          </a:p>
          <a:p>
            <a:pPr eaLnBrk="1" hangingPunct="1">
              <a:lnSpc>
                <a:spcPct val="85000"/>
              </a:lnSpc>
              <a:spcAft>
                <a:spcPts val="600"/>
              </a:spcAft>
            </a:pPr>
            <a:r>
              <a:rPr lang="en-US" sz="2800"/>
              <a:t>As hard as AI?</a:t>
            </a: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998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71DD6D8B-8731-2944-ABF7-C8A752A08C92}" type="slidenum">
              <a:rPr lang="en-US" smtClean="0">
                <a:latin typeface="Times New Roman" charset="0"/>
              </a:rPr>
              <a:pPr/>
              <a:t>163</a:t>
            </a:fld>
            <a:endParaRPr lang="en-US" smtClean="0">
              <a:latin typeface="Times New Roman" charset="0"/>
            </a:endParaRPr>
          </a:p>
        </p:txBody>
      </p:sp>
      <p:sp>
        <p:nvSpPr>
          <p:cNvPr id="169987" name="Rectangle 2"/>
          <p:cNvSpPr>
            <a:spLocks noGrp="1" noChangeArrowheads="1"/>
          </p:cNvSpPr>
          <p:nvPr>
            <p:ph type="title"/>
          </p:nvPr>
        </p:nvSpPr>
        <p:spPr>
          <a:xfrm>
            <a:off x="685800" y="381000"/>
            <a:ext cx="7772400" cy="1143000"/>
          </a:xfrm>
        </p:spPr>
        <p:txBody>
          <a:bodyPr/>
          <a:lstStyle/>
          <a:p>
            <a:pPr eaLnBrk="1" hangingPunct="1"/>
            <a:r>
              <a:rPr lang="en-US"/>
              <a:t>Access Control Summary</a:t>
            </a:r>
          </a:p>
        </p:txBody>
      </p:sp>
      <p:sp>
        <p:nvSpPr>
          <p:cNvPr id="169988" name="Rectangle 3"/>
          <p:cNvSpPr>
            <a:spLocks noGrp="1" noChangeArrowheads="1"/>
          </p:cNvSpPr>
          <p:nvPr>
            <p:ph type="body" idx="1"/>
          </p:nvPr>
        </p:nvSpPr>
        <p:spPr>
          <a:xfrm>
            <a:off x="685800" y="1676400"/>
            <a:ext cx="7772400" cy="4419600"/>
          </a:xfrm>
        </p:spPr>
        <p:txBody>
          <a:bodyPr/>
          <a:lstStyle/>
          <a:p>
            <a:pPr eaLnBrk="1" hangingPunct="1"/>
            <a:r>
              <a:rPr lang="en-US" sz="3600"/>
              <a:t>Authentication and authorization</a:t>
            </a:r>
          </a:p>
          <a:p>
            <a:pPr lvl="1" eaLnBrk="1" hangingPunct="1"/>
            <a:r>
              <a:rPr lang="en-US" sz="3200"/>
              <a:t>Authentication </a:t>
            </a:r>
            <a:r>
              <a:rPr lang="en-US">
                <a:sym typeface="Symbol" charset="2"/>
              </a:rPr>
              <a:t></a:t>
            </a:r>
            <a:r>
              <a:rPr lang="en-US" sz="3200"/>
              <a:t> who goes there?</a:t>
            </a:r>
          </a:p>
          <a:p>
            <a:pPr lvl="2" eaLnBrk="1" hangingPunct="1"/>
            <a:r>
              <a:rPr lang="en-US" sz="2800"/>
              <a:t>Passwords </a:t>
            </a:r>
            <a:r>
              <a:rPr lang="en-US">
                <a:sym typeface="Symbol" charset="2"/>
              </a:rPr>
              <a:t></a:t>
            </a:r>
            <a:r>
              <a:rPr lang="en-US" sz="2800"/>
              <a:t> something you know</a:t>
            </a:r>
          </a:p>
          <a:p>
            <a:pPr lvl="2" eaLnBrk="1" hangingPunct="1"/>
            <a:r>
              <a:rPr lang="en-US" sz="2800"/>
              <a:t>Biometrics </a:t>
            </a:r>
            <a:r>
              <a:rPr lang="en-US">
                <a:sym typeface="Symbol" charset="2"/>
              </a:rPr>
              <a:t></a:t>
            </a:r>
            <a:r>
              <a:rPr lang="en-US" sz="2800"/>
              <a:t> something you are (you are your key)</a:t>
            </a:r>
          </a:p>
          <a:p>
            <a:pPr lvl="2" eaLnBrk="1" hangingPunct="1"/>
            <a:r>
              <a:rPr lang="en-US" sz="2800"/>
              <a:t>Something you have</a:t>
            </a: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101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4D600C33-8A0C-9A4C-9036-71B3CA29068D}" type="slidenum">
              <a:rPr lang="en-US" smtClean="0">
                <a:latin typeface="Times New Roman" charset="0"/>
              </a:rPr>
              <a:pPr/>
              <a:t>164</a:t>
            </a:fld>
            <a:endParaRPr lang="en-US" smtClean="0">
              <a:latin typeface="Times New Roman" charset="0"/>
            </a:endParaRPr>
          </a:p>
        </p:txBody>
      </p:sp>
      <p:sp>
        <p:nvSpPr>
          <p:cNvPr id="171011" name="Rectangle 2"/>
          <p:cNvSpPr>
            <a:spLocks noGrp="1" noChangeArrowheads="1"/>
          </p:cNvSpPr>
          <p:nvPr>
            <p:ph type="title"/>
          </p:nvPr>
        </p:nvSpPr>
        <p:spPr>
          <a:xfrm>
            <a:off x="685800" y="457200"/>
            <a:ext cx="7772400" cy="1143000"/>
          </a:xfrm>
        </p:spPr>
        <p:txBody>
          <a:bodyPr/>
          <a:lstStyle/>
          <a:p>
            <a:pPr eaLnBrk="1" hangingPunct="1"/>
            <a:r>
              <a:rPr lang="en-US"/>
              <a:t>Access Control Summary</a:t>
            </a:r>
          </a:p>
        </p:txBody>
      </p:sp>
      <p:sp>
        <p:nvSpPr>
          <p:cNvPr id="171012" name="Rectangle 3"/>
          <p:cNvSpPr>
            <a:spLocks noGrp="1" noChangeArrowheads="1"/>
          </p:cNvSpPr>
          <p:nvPr>
            <p:ph type="body" idx="1"/>
          </p:nvPr>
        </p:nvSpPr>
        <p:spPr>
          <a:xfrm>
            <a:off x="685800" y="1752600"/>
            <a:ext cx="8153400" cy="4267200"/>
          </a:xfrm>
        </p:spPr>
        <p:txBody>
          <a:bodyPr/>
          <a:lstStyle/>
          <a:p>
            <a:pPr eaLnBrk="1" hangingPunct="1">
              <a:lnSpc>
                <a:spcPct val="90000"/>
              </a:lnSpc>
              <a:spcAft>
                <a:spcPts val="600"/>
              </a:spcAft>
            </a:pPr>
            <a:r>
              <a:rPr lang="en-US" sz="2800" dirty="0"/>
              <a:t>Authorization </a:t>
            </a:r>
            <a:r>
              <a:rPr lang="en-US" sz="2800" dirty="0" err="1">
                <a:sym typeface="Symbol" charset="2"/>
              </a:rPr>
              <a:t></a:t>
            </a:r>
            <a:r>
              <a:rPr lang="en-US" sz="2800" dirty="0"/>
              <a:t> are you allowed to do that?</a:t>
            </a:r>
          </a:p>
          <a:p>
            <a:pPr lvl="1" eaLnBrk="1" hangingPunct="1">
              <a:lnSpc>
                <a:spcPct val="90000"/>
              </a:lnSpc>
              <a:spcAft>
                <a:spcPts val="600"/>
              </a:spcAft>
            </a:pPr>
            <a:r>
              <a:rPr lang="en-US" sz="2400" dirty="0"/>
              <a:t>Access control matrix/</a:t>
            </a:r>
            <a:r>
              <a:rPr lang="en-US" sz="2400" dirty="0" err="1"/>
              <a:t>ACLs</a:t>
            </a:r>
            <a:r>
              <a:rPr lang="en-US" sz="2400" dirty="0"/>
              <a:t>/Capabilities</a:t>
            </a:r>
          </a:p>
          <a:p>
            <a:pPr lvl="1" eaLnBrk="1" hangingPunct="1">
              <a:lnSpc>
                <a:spcPct val="90000"/>
              </a:lnSpc>
              <a:spcAft>
                <a:spcPts val="600"/>
              </a:spcAft>
            </a:pPr>
            <a:r>
              <a:rPr lang="en-US" sz="2400" dirty="0"/>
              <a:t>MLS/Multilateral security</a:t>
            </a:r>
          </a:p>
          <a:p>
            <a:pPr lvl="1" eaLnBrk="1" hangingPunct="1">
              <a:lnSpc>
                <a:spcPct val="90000"/>
              </a:lnSpc>
              <a:spcAft>
                <a:spcPts val="600"/>
              </a:spcAft>
            </a:pPr>
            <a:r>
              <a:rPr lang="en-US" sz="2400" dirty="0"/>
              <a:t>BLP/</a:t>
            </a:r>
            <a:r>
              <a:rPr lang="en-US" sz="2400" dirty="0" err="1"/>
              <a:t>Biba</a:t>
            </a:r>
            <a:endParaRPr lang="en-US" sz="2400" dirty="0"/>
          </a:p>
          <a:p>
            <a:pPr lvl="1" eaLnBrk="1" hangingPunct="1">
              <a:lnSpc>
                <a:spcPct val="90000"/>
              </a:lnSpc>
              <a:spcAft>
                <a:spcPts val="600"/>
              </a:spcAft>
            </a:pPr>
            <a:r>
              <a:rPr lang="en-US" sz="2400" dirty="0"/>
              <a:t>Covert channel</a:t>
            </a:r>
          </a:p>
          <a:p>
            <a:pPr lvl="1" eaLnBrk="1" hangingPunct="1">
              <a:lnSpc>
                <a:spcPct val="90000"/>
              </a:lnSpc>
              <a:spcAft>
                <a:spcPts val="600"/>
              </a:spcAft>
            </a:pPr>
            <a:r>
              <a:rPr lang="en-US" sz="2400" dirty="0"/>
              <a:t>Inference control</a:t>
            </a:r>
          </a:p>
          <a:p>
            <a:pPr lvl="1" eaLnBrk="1" hangingPunct="1">
              <a:lnSpc>
                <a:spcPct val="90000"/>
              </a:lnSpc>
              <a:spcAft>
                <a:spcPts val="600"/>
              </a:spcAft>
            </a:pPr>
            <a:r>
              <a:rPr lang="en-US" sz="2400" dirty="0"/>
              <a:t>CAPTCHA</a:t>
            </a:r>
          </a:p>
          <a:p>
            <a:pPr lvl="1" eaLnBrk="1" hangingPunct="1">
              <a:lnSpc>
                <a:spcPct val="90000"/>
              </a:lnSpc>
              <a:spcAft>
                <a:spcPts val="600"/>
              </a:spcAft>
            </a:pPr>
            <a:r>
              <a:rPr lang="en-US" sz="2400" dirty="0"/>
              <a:t>Firewalls</a:t>
            </a:r>
          </a:p>
          <a:p>
            <a:pPr lvl="1" eaLnBrk="1" hangingPunct="1">
              <a:lnSpc>
                <a:spcPct val="90000"/>
              </a:lnSpc>
              <a:spcAft>
                <a:spcPts val="600"/>
              </a:spcAft>
            </a:pPr>
            <a:r>
              <a:rPr lang="en-US" sz="2400" dirty="0"/>
              <a:t>IDS</a:t>
            </a: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203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1F0F24AC-693C-5C41-9EB7-1993EA4D99FE}" type="slidenum">
              <a:rPr lang="en-US" smtClean="0">
                <a:latin typeface="Times New Roman" charset="0"/>
              </a:rPr>
              <a:pPr/>
              <a:t>165</a:t>
            </a:fld>
            <a:endParaRPr lang="en-US" smtClean="0">
              <a:latin typeface="Times New Roman" charset="0"/>
            </a:endParaRPr>
          </a:p>
        </p:txBody>
      </p:sp>
      <p:sp>
        <p:nvSpPr>
          <p:cNvPr id="172035" name="Rectangle 2"/>
          <p:cNvSpPr>
            <a:spLocks noGrp="1" noChangeArrowheads="1"/>
          </p:cNvSpPr>
          <p:nvPr>
            <p:ph type="title"/>
          </p:nvPr>
        </p:nvSpPr>
        <p:spPr/>
        <p:txBody>
          <a:bodyPr/>
          <a:lstStyle/>
          <a:p>
            <a:pPr eaLnBrk="1" hangingPunct="1"/>
            <a:r>
              <a:rPr lang="en-US"/>
              <a:t>Coming Attractions…</a:t>
            </a:r>
          </a:p>
        </p:txBody>
      </p:sp>
      <p:sp>
        <p:nvSpPr>
          <p:cNvPr id="172036" name="Rectangle 3"/>
          <p:cNvSpPr>
            <a:spLocks noGrp="1" noChangeArrowheads="1"/>
          </p:cNvSpPr>
          <p:nvPr>
            <p:ph type="body" idx="1"/>
          </p:nvPr>
        </p:nvSpPr>
        <p:spPr/>
        <p:txBody>
          <a:bodyPr/>
          <a:lstStyle/>
          <a:p>
            <a:pPr eaLnBrk="1" hangingPunct="1">
              <a:lnSpc>
                <a:spcPct val="90000"/>
              </a:lnSpc>
            </a:pPr>
            <a:r>
              <a:rPr lang="en-US" sz="2800"/>
              <a:t>Security protocols</a:t>
            </a:r>
          </a:p>
          <a:p>
            <a:pPr lvl="1" eaLnBrk="1" hangingPunct="1">
              <a:lnSpc>
                <a:spcPct val="90000"/>
              </a:lnSpc>
            </a:pPr>
            <a:r>
              <a:rPr lang="en-US" sz="2400"/>
              <a:t>Generic authentication protocols</a:t>
            </a:r>
          </a:p>
          <a:p>
            <a:pPr lvl="1" eaLnBrk="1" hangingPunct="1">
              <a:lnSpc>
                <a:spcPct val="90000"/>
              </a:lnSpc>
            </a:pPr>
            <a:r>
              <a:rPr lang="en-US" sz="2400"/>
              <a:t>SSH</a:t>
            </a:r>
          </a:p>
          <a:p>
            <a:pPr lvl="1" eaLnBrk="1" hangingPunct="1">
              <a:lnSpc>
                <a:spcPct val="90000"/>
              </a:lnSpc>
            </a:pPr>
            <a:r>
              <a:rPr lang="en-US" sz="2400"/>
              <a:t>SSL</a:t>
            </a:r>
          </a:p>
          <a:p>
            <a:pPr lvl="1" eaLnBrk="1" hangingPunct="1">
              <a:lnSpc>
                <a:spcPct val="90000"/>
              </a:lnSpc>
            </a:pPr>
            <a:r>
              <a:rPr lang="en-US" sz="2400"/>
              <a:t>IPSec</a:t>
            </a:r>
          </a:p>
          <a:p>
            <a:pPr lvl="1" eaLnBrk="1" hangingPunct="1">
              <a:lnSpc>
                <a:spcPct val="90000"/>
              </a:lnSpc>
            </a:pPr>
            <a:r>
              <a:rPr lang="en-US" sz="2400"/>
              <a:t>Kerberos</a:t>
            </a:r>
          </a:p>
          <a:p>
            <a:pPr lvl="1" eaLnBrk="1" hangingPunct="1">
              <a:lnSpc>
                <a:spcPct val="90000"/>
              </a:lnSpc>
            </a:pPr>
            <a:r>
              <a:rPr lang="en-US" sz="2400"/>
              <a:t>WEP</a:t>
            </a:r>
          </a:p>
          <a:p>
            <a:pPr lvl="1" eaLnBrk="1" hangingPunct="1">
              <a:lnSpc>
                <a:spcPct val="90000"/>
              </a:lnSpc>
            </a:pPr>
            <a:r>
              <a:rPr lang="en-US" sz="2400"/>
              <a:t>GSM</a:t>
            </a:r>
          </a:p>
          <a:p>
            <a:pPr eaLnBrk="1" hangingPunct="1">
              <a:lnSpc>
                <a:spcPct val="90000"/>
              </a:lnSpc>
            </a:pPr>
            <a:r>
              <a:rPr lang="en-US" sz="2800"/>
              <a:t>We’ll see lots of crypto applications in the protocol chapters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429355A3-B804-C341-868D-8A7CC86B2BB7}" type="slidenum">
              <a:rPr lang="en-US" smtClean="0">
                <a:latin typeface="Times New Roman" charset="0"/>
              </a:rPr>
              <a:pPr/>
              <a:t>17</a:t>
            </a:fld>
            <a:endParaRPr lang="en-US" smtClean="0">
              <a:latin typeface="Times New Roman" charset="0"/>
            </a:endParaRPr>
          </a:p>
        </p:txBody>
      </p:sp>
      <p:sp>
        <p:nvSpPr>
          <p:cNvPr id="30723" name="Rectangle 2"/>
          <p:cNvSpPr>
            <a:spLocks noGrp="1" noChangeArrowheads="1"/>
          </p:cNvSpPr>
          <p:nvPr>
            <p:ph type="title"/>
          </p:nvPr>
        </p:nvSpPr>
        <p:spPr>
          <a:xfrm>
            <a:off x="685800" y="381000"/>
            <a:ext cx="7772400" cy="1371600"/>
          </a:xfrm>
        </p:spPr>
        <p:txBody>
          <a:bodyPr/>
          <a:lstStyle/>
          <a:p>
            <a:pPr eaLnBrk="1" hangingPunct="1"/>
            <a:r>
              <a:rPr lang="en-US"/>
              <a:t>Password Cracking:</a:t>
            </a:r>
            <a:br>
              <a:rPr lang="en-US"/>
            </a:br>
            <a:r>
              <a:rPr lang="en-US"/>
              <a:t>Do the Math</a:t>
            </a:r>
          </a:p>
        </p:txBody>
      </p:sp>
      <p:sp>
        <p:nvSpPr>
          <p:cNvPr id="172035" name="Rectangle 3"/>
          <p:cNvSpPr>
            <a:spLocks noGrp="1" noChangeArrowheads="1"/>
          </p:cNvSpPr>
          <p:nvPr>
            <p:ph type="body" idx="1"/>
          </p:nvPr>
        </p:nvSpPr>
        <p:spPr>
          <a:xfrm>
            <a:off x="685800" y="1905000"/>
            <a:ext cx="8077200" cy="4191000"/>
          </a:xfrm>
        </p:spPr>
        <p:txBody>
          <a:bodyPr/>
          <a:lstStyle/>
          <a:p>
            <a:pPr eaLnBrk="1" hangingPunct="1">
              <a:spcAft>
                <a:spcPts val="600"/>
              </a:spcAft>
            </a:pPr>
            <a:r>
              <a:rPr lang="en-US" sz="2800" dirty="0" smtClean="0"/>
              <a:t>Assumptions:</a:t>
            </a:r>
          </a:p>
          <a:p>
            <a:pPr eaLnBrk="1" hangingPunct="1">
              <a:spcAft>
                <a:spcPts val="600"/>
              </a:spcAft>
            </a:pPr>
            <a:r>
              <a:rPr lang="en-US" sz="2800" dirty="0" err="1"/>
              <a:t>Pwds</a:t>
            </a:r>
            <a:r>
              <a:rPr lang="en-US" sz="2800" dirty="0"/>
              <a:t> are 8 chars, 128 choices per character</a:t>
            </a:r>
          </a:p>
          <a:p>
            <a:pPr lvl="1" eaLnBrk="1" hangingPunct="1">
              <a:spcAft>
                <a:spcPts val="600"/>
              </a:spcAft>
            </a:pPr>
            <a:r>
              <a:rPr lang="en-US" sz="2400" dirty="0"/>
              <a:t>Then 128</a:t>
            </a:r>
            <a:r>
              <a:rPr lang="en-US" sz="2400" baseline="30000" dirty="0"/>
              <a:t>8</a:t>
            </a:r>
            <a:r>
              <a:rPr lang="en-US" sz="2400" dirty="0"/>
              <a:t> = 2</a:t>
            </a:r>
            <a:r>
              <a:rPr lang="en-US" sz="2400" baseline="30000" dirty="0"/>
              <a:t>56</a:t>
            </a:r>
            <a:r>
              <a:rPr lang="en-US" sz="2400" dirty="0"/>
              <a:t> possible passwords</a:t>
            </a:r>
          </a:p>
          <a:p>
            <a:pPr eaLnBrk="1" hangingPunct="1">
              <a:spcAft>
                <a:spcPts val="600"/>
              </a:spcAft>
            </a:pPr>
            <a:r>
              <a:rPr lang="en-US" sz="2800" dirty="0"/>
              <a:t>There is a </a:t>
            </a:r>
            <a:r>
              <a:rPr lang="en-US" sz="2800" b="1" dirty="0">
                <a:solidFill>
                  <a:schemeClr val="accent2"/>
                </a:solidFill>
              </a:rPr>
              <a:t>password file</a:t>
            </a:r>
            <a:r>
              <a:rPr lang="en-US" sz="2800" dirty="0"/>
              <a:t> with 2</a:t>
            </a:r>
            <a:r>
              <a:rPr lang="en-US" sz="2800" baseline="30000" dirty="0"/>
              <a:t>10</a:t>
            </a:r>
            <a:r>
              <a:rPr lang="en-US" sz="2800" dirty="0"/>
              <a:t> </a:t>
            </a:r>
            <a:r>
              <a:rPr lang="en-US" sz="2800" dirty="0" err="1"/>
              <a:t>pwds</a:t>
            </a:r>
            <a:endParaRPr lang="en-US" sz="2800" dirty="0"/>
          </a:p>
          <a:p>
            <a:pPr eaLnBrk="1" hangingPunct="1">
              <a:spcAft>
                <a:spcPts val="600"/>
              </a:spcAft>
            </a:pPr>
            <a:r>
              <a:rPr lang="en-US" sz="2800" dirty="0"/>
              <a:t>Attacker has </a:t>
            </a:r>
            <a:r>
              <a:rPr lang="en-US" sz="2800" b="1" dirty="0">
                <a:solidFill>
                  <a:schemeClr val="accent2"/>
                </a:solidFill>
              </a:rPr>
              <a:t>dictionary</a:t>
            </a:r>
            <a:r>
              <a:rPr lang="en-US" sz="2800" dirty="0"/>
              <a:t> of 2</a:t>
            </a:r>
            <a:r>
              <a:rPr lang="en-US" sz="2800" baseline="30000" dirty="0"/>
              <a:t>20</a:t>
            </a:r>
            <a:r>
              <a:rPr lang="en-US" sz="2800" dirty="0"/>
              <a:t> common </a:t>
            </a:r>
            <a:r>
              <a:rPr lang="en-US" sz="2800" dirty="0" err="1"/>
              <a:t>pwds</a:t>
            </a:r>
            <a:endParaRPr lang="en-US" sz="2800" dirty="0"/>
          </a:p>
          <a:p>
            <a:pPr eaLnBrk="1" hangingPunct="1">
              <a:spcAft>
                <a:spcPts val="600"/>
              </a:spcAft>
            </a:pPr>
            <a:r>
              <a:rPr lang="en-US" sz="2800" b="1" dirty="0">
                <a:solidFill>
                  <a:srgbClr val="0000FF"/>
                </a:solidFill>
              </a:rPr>
              <a:t>Probability</a:t>
            </a:r>
            <a:r>
              <a:rPr lang="en-US" sz="2800" dirty="0"/>
              <a:t> of 1/4 that a </a:t>
            </a:r>
            <a:r>
              <a:rPr lang="en-US" sz="2800" dirty="0" err="1"/>
              <a:t>pwd</a:t>
            </a:r>
            <a:r>
              <a:rPr lang="en-US" sz="2800" dirty="0"/>
              <a:t> is in dictionary</a:t>
            </a:r>
          </a:p>
          <a:p>
            <a:pPr eaLnBrk="1" hangingPunct="1">
              <a:spcAft>
                <a:spcPts val="600"/>
              </a:spcAft>
            </a:pPr>
            <a:r>
              <a:rPr lang="en-US" sz="2800" dirty="0"/>
              <a:t>Work is measured by number of hashes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 calcmode="lin" valueType="num">
                                      <p:cBhvr additive="base">
                                        <p:cTn id="7" dur="500" fill="hold"/>
                                        <p:tgtEl>
                                          <p:spTgt spid="172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20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2035">
                                            <p:txEl>
                                              <p:pRg st="1" end="1"/>
                                            </p:txEl>
                                          </p:spTgt>
                                        </p:tgtEl>
                                        <p:attrNameLst>
                                          <p:attrName>style.visibility</p:attrName>
                                        </p:attrNameLst>
                                      </p:cBhvr>
                                      <p:to>
                                        <p:strVal val="visible"/>
                                      </p:to>
                                    </p:set>
                                    <p:anim calcmode="lin" valueType="num">
                                      <p:cBhvr additive="base">
                                        <p:cTn id="13" dur="500" fill="hold"/>
                                        <p:tgtEl>
                                          <p:spTgt spid="1720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203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2035">
                                            <p:txEl>
                                              <p:pRg st="2" end="2"/>
                                            </p:txEl>
                                          </p:spTgt>
                                        </p:tgtEl>
                                        <p:attrNameLst>
                                          <p:attrName>style.visibility</p:attrName>
                                        </p:attrNameLst>
                                      </p:cBhvr>
                                      <p:to>
                                        <p:strVal val="visible"/>
                                      </p:to>
                                    </p:set>
                                    <p:anim calcmode="lin" valueType="num">
                                      <p:cBhvr additive="base">
                                        <p:cTn id="19" dur="500" fill="hold"/>
                                        <p:tgtEl>
                                          <p:spTgt spid="1720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203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2035">
                                            <p:txEl>
                                              <p:pRg st="3" end="3"/>
                                            </p:txEl>
                                          </p:spTgt>
                                        </p:tgtEl>
                                        <p:attrNameLst>
                                          <p:attrName>style.visibility</p:attrName>
                                        </p:attrNameLst>
                                      </p:cBhvr>
                                      <p:to>
                                        <p:strVal val="visible"/>
                                      </p:to>
                                    </p:set>
                                    <p:anim calcmode="lin" valueType="num">
                                      <p:cBhvr additive="base">
                                        <p:cTn id="25" dur="500" fill="hold"/>
                                        <p:tgtEl>
                                          <p:spTgt spid="1720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203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2035">
                                            <p:txEl>
                                              <p:pRg st="4" end="4"/>
                                            </p:txEl>
                                          </p:spTgt>
                                        </p:tgtEl>
                                        <p:attrNameLst>
                                          <p:attrName>style.visibility</p:attrName>
                                        </p:attrNameLst>
                                      </p:cBhvr>
                                      <p:to>
                                        <p:strVal val="visible"/>
                                      </p:to>
                                    </p:set>
                                    <p:anim calcmode="lin" valueType="num">
                                      <p:cBhvr additive="base">
                                        <p:cTn id="31" dur="500" fill="hold"/>
                                        <p:tgtEl>
                                          <p:spTgt spid="1720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203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2035">
                                            <p:txEl>
                                              <p:pRg st="5" end="5"/>
                                            </p:txEl>
                                          </p:spTgt>
                                        </p:tgtEl>
                                        <p:attrNameLst>
                                          <p:attrName>style.visibility</p:attrName>
                                        </p:attrNameLst>
                                      </p:cBhvr>
                                      <p:to>
                                        <p:strVal val="visible"/>
                                      </p:to>
                                    </p:set>
                                    <p:anim calcmode="lin" valueType="num">
                                      <p:cBhvr additive="base">
                                        <p:cTn id="37" dur="500" fill="hold"/>
                                        <p:tgtEl>
                                          <p:spTgt spid="1720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203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2035">
                                            <p:txEl>
                                              <p:pRg st="6" end="6"/>
                                            </p:txEl>
                                          </p:spTgt>
                                        </p:tgtEl>
                                        <p:attrNameLst>
                                          <p:attrName>style.visibility</p:attrName>
                                        </p:attrNameLst>
                                      </p:cBhvr>
                                      <p:to>
                                        <p:strVal val="visible"/>
                                      </p:to>
                                    </p:set>
                                    <p:anim calcmode="lin" valueType="num">
                                      <p:cBhvr additive="base">
                                        <p:cTn id="43" dur="500" fill="hold"/>
                                        <p:tgtEl>
                                          <p:spTgt spid="1720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7203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bldLvl="2" autoUpdateAnimBg="0"/>
    </p:bld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30F6DB2E-AF5C-D347-B5B6-77E04EA86BCE}" type="slidenum">
              <a:rPr lang="en-US" smtClean="0">
                <a:latin typeface="Times New Roman" charset="0"/>
              </a:rPr>
              <a:pPr/>
              <a:t>18</a:t>
            </a:fld>
            <a:endParaRPr lang="en-US" smtClean="0">
              <a:latin typeface="Times New Roman" charset="0"/>
            </a:endParaRPr>
          </a:p>
        </p:txBody>
      </p:sp>
      <p:sp>
        <p:nvSpPr>
          <p:cNvPr id="31747" name="Rectangle 2"/>
          <p:cNvSpPr>
            <a:spLocks noGrp="1" noChangeArrowheads="1"/>
          </p:cNvSpPr>
          <p:nvPr>
            <p:ph type="title"/>
          </p:nvPr>
        </p:nvSpPr>
        <p:spPr/>
        <p:txBody>
          <a:bodyPr/>
          <a:lstStyle/>
          <a:p>
            <a:pPr eaLnBrk="1" hangingPunct="1"/>
            <a:r>
              <a:rPr lang="en-US"/>
              <a:t>Password Cracking: Case I</a:t>
            </a:r>
          </a:p>
        </p:txBody>
      </p:sp>
      <p:sp>
        <p:nvSpPr>
          <p:cNvPr id="173059" name="Rectangle 3"/>
          <p:cNvSpPr>
            <a:spLocks noGrp="1" noChangeArrowheads="1"/>
          </p:cNvSpPr>
          <p:nvPr>
            <p:ph type="body" idx="1"/>
          </p:nvPr>
        </p:nvSpPr>
        <p:spPr/>
        <p:txBody>
          <a:bodyPr/>
          <a:lstStyle/>
          <a:p>
            <a:pPr eaLnBrk="1" hangingPunct="1">
              <a:spcAft>
                <a:spcPts val="600"/>
              </a:spcAft>
            </a:pPr>
            <a:r>
              <a:rPr lang="en-US" dirty="0"/>
              <a:t>Attack </a:t>
            </a:r>
            <a:r>
              <a:rPr lang="en-US" dirty="0">
                <a:latin typeface="Times-Roman" charset="0"/>
              </a:rPr>
              <a:t>1</a:t>
            </a:r>
            <a:r>
              <a:rPr lang="en-US" dirty="0"/>
              <a:t> password without dictionary</a:t>
            </a:r>
          </a:p>
          <a:p>
            <a:pPr lvl="1" eaLnBrk="1" hangingPunct="1">
              <a:spcAft>
                <a:spcPts val="600"/>
              </a:spcAft>
            </a:pPr>
            <a:r>
              <a:rPr lang="en-US" dirty="0"/>
              <a:t>Must try </a:t>
            </a:r>
            <a:r>
              <a:rPr lang="en-US" dirty="0">
                <a:latin typeface="Times-Roman" charset="0"/>
              </a:rPr>
              <a:t>2</a:t>
            </a:r>
            <a:r>
              <a:rPr lang="en-US" baseline="30000" dirty="0">
                <a:latin typeface="Times-Roman" charset="0"/>
              </a:rPr>
              <a:t>56</a:t>
            </a:r>
            <a:r>
              <a:rPr lang="en-US" dirty="0">
                <a:latin typeface="Times-Roman" charset="0"/>
              </a:rPr>
              <a:t>/2 = 2</a:t>
            </a:r>
            <a:r>
              <a:rPr lang="en-US" baseline="30000" dirty="0">
                <a:latin typeface="Times-Roman" charset="0"/>
              </a:rPr>
              <a:t>55</a:t>
            </a:r>
            <a:r>
              <a:rPr lang="en-US" dirty="0"/>
              <a:t> on average</a:t>
            </a:r>
          </a:p>
          <a:p>
            <a:pPr lvl="1" eaLnBrk="1" hangingPunct="1">
              <a:spcAft>
                <a:spcPts val="600"/>
              </a:spcAft>
            </a:pPr>
            <a:r>
              <a:rPr lang="en-US" dirty="0"/>
              <a:t>Like exhaustive key search</a:t>
            </a:r>
            <a:endParaRPr lang="en-US" dirty="0" smtClean="0"/>
          </a:p>
          <a:p>
            <a:pPr eaLnBrk="1" hangingPunct="1">
              <a:spcAft>
                <a:spcPts val="600"/>
              </a:spcAft>
            </a:pPr>
            <a:r>
              <a:rPr lang="en-US" dirty="0" smtClean="0"/>
              <a:t>Does </a:t>
            </a:r>
            <a:r>
              <a:rPr lang="en-US" b="1" dirty="0">
                <a:solidFill>
                  <a:srgbClr val="1320EE"/>
                </a:solidFill>
              </a:rPr>
              <a:t>salt</a:t>
            </a:r>
            <a:r>
              <a:rPr lang="en-US" dirty="0" smtClean="0"/>
              <a:t> help </a:t>
            </a:r>
            <a:r>
              <a:rPr lang="en-US" dirty="0"/>
              <a:t>in this </a:t>
            </a:r>
            <a:r>
              <a:rPr lang="en-US" dirty="0" smtClean="0"/>
              <a:t>case?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anim calcmode="lin" valueType="num">
                                      <p:cBhvr additive="base">
                                        <p:cTn id="7" dur="500" fill="hold"/>
                                        <p:tgtEl>
                                          <p:spTgt spid="173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30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3059">
                                            <p:txEl>
                                              <p:pRg st="1" end="1"/>
                                            </p:txEl>
                                          </p:spTgt>
                                        </p:tgtEl>
                                        <p:attrNameLst>
                                          <p:attrName>style.visibility</p:attrName>
                                        </p:attrNameLst>
                                      </p:cBhvr>
                                      <p:to>
                                        <p:strVal val="visible"/>
                                      </p:to>
                                    </p:set>
                                    <p:anim calcmode="lin" valueType="num">
                                      <p:cBhvr additive="base">
                                        <p:cTn id="13" dur="500" fill="hold"/>
                                        <p:tgtEl>
                                          <p:spTgt spid="1730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305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3059">
                                            <p:txEl>
                                              <p:pRg st="2" end="2"/>
                                            </p:txEl>
                                          </p:spTgt>
                                        </p:tgtEl>
                                        <p:attrNameLst>
                                          <p:attrName>style.visibility</p:attrName>
                                        </p:attrNameLst>
                                      </p:cBhvr>
                                      <p:to>
                                        <p:strVal val="visible"/>
                                      </p:to>
                                    </p:set>
                                    <p:anim calcmode="lin" valueType="num">
                                      <p:cBhvr additive="base">
                                        <p:cTn id="19" dur="500" fill="hold"/>
                                        <p:tgtEl>
                                          <p:spTgt spid="1730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305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3059">
                                            <p:txEl>
                                              <p:pRg st="3" end="3"/>
                                            </p:txEl>
                                          </p:spTgt>
                                        </p:tgtEl>
                                        <p:attrNameLst>
                                          <p:attrName>style.visibility</p:attrName>
                                        </p:attrNameLst>
                                      </p:cBhvr>
                                      <p:to>
                                        <p:strVal val="visible"/>
                                      </p:to>
                                    </p:set>
                                    <p:anim calcmode="lin" valueType="num">
                                      <p:cBhvr additive="base">
                                        <p:cTn id="25" dur="500" fill="hold"/>
                                        <p:tgtEl>
                                          <p:spTgt spid="1730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305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bldLvl="2" autoUpdateAnimBg="0"/>
    </p:bld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607C2657-2DC4-7347-8CBE-D6B11C10EE9C}" type="slidenum">
              <a:rPr lang="en-US" smtClean="0">
                <a:latin typeface="Times New Roman" charset="0"/>
              </a:rPr>
              <a:pPr/>
              <a:t>19</a:t>
            </a:fld>
            <a:endParaRPr lang="en-US" smtClean="0">
              <a:latin typeface="Times New Roman" charset="0"/>
            </a:endParaRPr>
          </a:p>
        </p:txBody>
      </p:sp>
      <p:sp>
        <p:nvSpPr>
          <p:cNvPr id="32771" name="Rectangle 2"/>
          <p:cNvSpPr>
            <a:spLocks noGrp="1" noChangeArrowheads="1"/>
          </p:cNvSpPr>
          <p:nvPr>
            <p:ph type="title"/>
          </p:nvPr>
        </p:nvSpPr>
        <p:spPr>
          <a:xfrm>
            <a:off x="685800" y="304800"/>
            <a:ext cx="7772400" cy="1143000"/>
          </a:xfrm>
        </p:spPr>
        <p:txBody>
          <a:bodyPr/>
          <a:lstStyle/>
          <a:p>
            <a:pPr eaLnBrk="1" hangingPunct="1"/>
            <a:r>
              <a:rPr lang="en-US"/>
              <a:t>Password Cracking: Case II</a:t>
            </a:r>
          </a:p>
        </p:txBody>
      </p:sp>
      <p:sp>
        <p:nvSpPr>
          <p:cNvPr id="348163" name="Rectangle 3"/>
          <p:cNvSpPr>
            <a:spLocks noGrp="1" noChangeArrowheads="1"/>
          </p:cNvSpPr>
          <p:nvPr>
            <p:ph type="body" idx="1"/>
          </p:nvPr>
        </p:nvSpPr>
        <p:spPr>
          <a:xfrm>
            <a:off x="685800" y="1447800"/>
            <a:ext cx="7620000" cy="4648200"/>
          </a:xfrm>
        </p:spPr>
        <p:txBody>
          <a:bodyPr/>
          <a:lstStyle/>
          <a:p>
            <a:pPr eaLnBrk="1" hangingPunct="1">
              <a:lnSpc>
                <a:spcPct val="80000"/>
              </a:lnSpc>
              <a:spcAft>
                <a:spcPts val="600"/>
              </a:spcAft>
            </a:pPr>
            <a:r>
              <a:rPr lang="en-US" sz="2800" dirty="0"/>
              <a:t>Attack </a:t>
            </a:r>
            <a:r>
              <a:rPr lang="en-US" sz="2800" dirty="0">
                <a:latin typeface="Times-Roman" charset="0"/>
              </a:rPr>
              <a:t>1</a:t>
            </a:r>
            <a:r>
              <a:rPr lang="en-US" sz="2800" dirty="0"/>
              <a:t> password with dictionary</a:t>
            </a:r>
          </a:p>
          <a:p>
            <a:pPr eaLnBrk="1" hangingPunct="1">
              <a:lnSpc>
                <a:spcPct val="80000"/>
              </a:lnSpc>
              <a:spcAft>
                <a:spcPts val="600"/>
              </a:spcAft>
            </a:pPr>
            <a:r>
              <a:rPr lang="en-US" sz="2800" dirty="0"/>
              <a:t>With </a:t>
            </a:r>
            <a:r>
              <a:rPr lang="en-US" sz="2800" b="1" dirty="0">
                <a:solidFill>
                  <a:srgbClr val="1320EE"/>
                </a:solidFill>
              </a:rPr>
              <a:t>salt</a:t>
            </a:r>
            <a:endParaRPr lang="en-US" sz="2800" dirty="0"/>
          </a:p>
          <a:p>
            <a:pPr lvl="1" eaLnBrk="1" hangingPunct="1">
              <a:lnSpc>
                <a:spcPct val="80000"/>
              </a:lnSpc>
              <a:spcAft>
                <a:spcPts val="600"/>
              </a:spcAft>
            </a:pPr>
            <a:r>
              <a:rPr lang="en-US" sz="2400" dirty="0"/>
              <a:t>Expected work: </a:t>
            </a:r>
            <a:r>
              <a:rPr lang="en-US" sz="2400" dirty="0">
                <a:latin typeface="Times-Roman" charset="0"/>
              </a:rPr>
              <a:t>1/4 (2</a:t>
            </a:r>
            <a:r>
              <a:rPr lang="en-US" sz="2400" baseline="30000" dirty="0">
                <a:latin typeface="Times-Roman" charset="0"/>
              </a:rPr>
              <a:t>19</a:t>
            </a:r>
            <a:r>
              <a:rPr lang="en-US" sz="2400" dirty="0">
                <a:latin typeface="Times-Roman" charset="0"/>
              </a:rPr>
              <a:t>) + 3/4 (2</a:t>
            </a:r>
            <a:r>
              <a:rPr lang="en-US" sz="2400" baseline="30000" dirty="0">
                <a:latin typeface="Times-Roman" charset="0"/>
              </a:rPr>
              <a:t>55</a:t>
            </a:r>
            <a:r>
              <a:rPr lang="en-US" sz="2400" dirty="0">
                <a:latin typeface="Times-Roman" charset="0"/>
              </a:rPr>
              <a:t>) = 2</a:t>
            </a:r>
            <a:r>
              <a:rPr lang="en-US" sz="2400" baseline="30000" dirty="0">
                <a:latin typeface="Times-Roman" charset="0"/>
              </a:rPr>
              <a:t>54.6</a:t>
            </a:r>
            <a:endParaRPr lang="en-US" sz="2400" dirty="0"/>
          </a:p>
          <a:p>
            <a:pPr lvl="1" eaLnBrk="1" hangingPunct="1">
              <a:lnSpc>
                <a:spcPct val="80000"/>
              </a:lnSpc>
              <a:spcAft>
                <a:spcPts val="600"/>
              </a:spcAft>
            </a:pPr>
            <a:r>
              <a:rPr lang="en-US" sz="2400" dirty="0"/>
              <a:t>In practice, try all </a:t>
            </a:r>
            <a:r>
              <a:rPr lang="en-US" sz="2400" dirty="0" err="1"/>
              <a:t>pwds</a:t>
            </a:r>
            <a:r>
              <a:rPr lang="en-US" sz="2400" dirty="0"/>
              <a:t> in dictionary…</a:t>
            </a:r>
          </a:p>
          <a:p>
            <a:pPr lvl="1" eaLnBrk="1" hangingPunct="1">
              <a:lnSpc>
                <a:spcPct val="80000"/>
              </a:lnSpc>
              <a:spcAft>
                <a:spcPts val="600"/>
              </a:spcAft>
            </a:pPr>
            <a:r>
              <a:rPr lang="en-US" sz="2400" dirty="0"/>
              <a:t>…then work is at most </a:t>
            </a:r>
            <a:r>
              <a:rPr lang="en-US" sz="2400" dirty="0">
                <a:latin typeface="Times-Roman" charset="0"/>
              </a:rPr>
              <a:t>2</a:t>
            </a:r>
            <a:r>
              <a:rPr lang="en-US" sz="2400" baseline="30000" dirty="0">
                <a:latin typeface="Times-Roman" charset="0"/>
              </a:rPr>
              <a:t>20</a:t>
            </a:r>
            <a:r>
              <a:rPr lang="en-US" sz="2400" dirty="0"/>
              <a:t> and probability of success is </a:t>
            </a:r>
            <a:r>
              <a:rPr lang="en-US" sz="2400" dirty="0">
                <a:latin typeface="Times-Roman" charset="0"/>
              </a:rPr>
              <a:t>1/4</a:t>
            </a:r>
            <a:r>
              <a:rPr lang="en-US" sz="2400" dirty="0"/>
              <a:t> </a:t>
            </a:r>
          </a:p>
          <a:p>
            <a:pPr eaLnBrk="1" hangingPunct="1">
              <a:lnSpc>
                <a:spcPct val="80000"/>
              </a:lnSpc>
              <a:spcAft>
                <a:spcPts val="600"/>
              </a:spcAft>
            </a:pPr>
            <a:r>
              <a:rPr lang="en-US" sz="2800" dirty="0"/>
              <a:t>What if </a:t>
            </a:r>
            <a:r>
              <a:rPr lang="en-US" sz="2800" b="1" dirty="0">
                <a:solidFill>
                  <a:srgbClr val="1320EE"/>
                </a:solidFill>
              </a:rPr>
              <a:t>no salt</a:t>
            </a:r>
            <a:r>
              <a:rPr lang="en-US" sz="2800" dirty="0"/>
              <a:t> is used?</a:t>
            </a:r>
          </a:p>
          <a:p>
            <a:pPr lvl="1" eaLnBrk="1" hangingPunct="1">
              <a:lnSpc>
                <a:spcPct val="80000"/>
              </a:lnSpc>
              <a:spcAft>
                <a:spcPts val="600"/>
              </a:spcAft>
            </a:pPr>
            <a:r>
              <a:rPr lang="en-US" sz="2400" dirty="0"/>
              <a:t>One-time work to compute dictionary: </a:t>
            </a:r>
            <a:r>
              <a:rPr lang="en-US" sz="2400" dirty="0">
                <a:latin typeface="Times-Roman" charset="0"/>
              </a:rPr>
              <a:t>2</a:t>
            </a:r>
            <a:r>
              <a:rPr lang="en-US" sz="2400" baseline="30000" dirty="0">
                <a:latin typeface="Times-Roman" charset="0"/>
              </a:rPr>
              <a:t>20</a:t>
            </a:r>
            <a:endParaRPr lang="en-US" sz="2400" dirty="0"/>
          </a:p>
          <a:p>
            <a:pPr lvl="1" eaLnBrk="1" hangingPunct="1">
              <a:lnSpc>
                <a:spcPct val="80000"/>
              </a:lnSpc>
              <a:spcAft>
                <a:spcPts val="600"/>
              </a:spcAft>
            </a:pPr>
            <a:r>
              <a:rPr lang="en-US" sz="2400" dirty="0"/>
              <a:t>Expected work still same order as above</a:t>
            </a:r>
          </a:p>
          <a:p>
            <a:pPr lvl="1" eaLnBrk="1" hangingPunct="1">
              <a:lnSpc>
                <a:spcPct val="80000"/>
              </a:lnSpc>
              <a:spcAft>
                <a:spcPts val="600"/>
              </a:spcAft>
            </a:pPr>
            <a:r>
              <a:rPr lang="en-US" sz="2400" dirty="0"/>
              <a:t>But with </a:t>
            </a:r>
            <a:r>
              <a:rPr lang="en-US" sz="2400" dirty="0" err="1"/>
              <a:t>precomputed</a:t>
            </a:r>
            <a:r>
              <a:rPr lang="en-US" sz="2400" dirty="0"/>
              <a:t> dictionary hashes, the  “in practice” attack is free…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 calcmode="lin" valueType="num">
                                      <p:cBhvr additive="base">
                                        <p:cTn id="7" dur="500" fill="hold"/>
                                        <p:tgtEl>
                                          <p:spTgt spid="348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6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63">
                                            <p:txEl>
                                              <p:pRg st="1" end="1"/>
                                            </p:txEl>
                                          </p:spTgt>
                                        </p:tgtEl>
                                        <p:attrNameLst>
                                          <p:attrName>style.visibility</p:attrName>
                                        </p:attrNameLst>
                                      </p:cBhvr>
                                      <p:to>
                                        <p:strVal val="visible"/>
                                      </p:to>
                                    </p:set>
                                    <p:anim calcmode="lin" valueType="num">
                                      <p:cBhvr additive="base">
                                        <p:cTn id="13" dur="500" fill="hold"/>
                                        <p:tgtEl>
                                          <p:spTgt spid="348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16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163">
                                            <p:txEl>
                                              <p:pRg st="2" end="2"/>
                                            </p:txEl>
                                          </p:spTgt>
                                        </p:tgtEl>
                                        <p:attrNameLst>
                                          <p:attrName>style.visibility</p:attrName>
                                        </p:attrNameLst>
                                      </p:cBhvr>
                                      <p:to>
                                        <p:strVal val="visible"/>
                                      </p:to>
                                    </p:set>
                                    <p:anim calcmode="lin" valueType="num">
                                      <p:cBhvr additive="base">
                                        <p:cTn id="19" dur="500" fill="hold"/>
                                        <p:tgtEl>
                                          <p:spTgt spid="3481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16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8163">
                                            <p:txEl>
                                              <p:pRg st="3" end="3"/>
                                            </p:txEl>
                                          </p:spTgt>
                                        </p:tgtEl>
                                        <p:attrNameLst>
                                          <p:attrName>style.visibility</p:attrName>
                                        </p:attrNameLst>
                                      </p:cBhvr>
                                      <p:to>
                                        <p:strVal val="visible"/>
                                      </p:to>
                                    </p:set>
                                    <p:anim calcmode="lin" valueType="num">
                                      <p:cBhvr additive="base">
                                        <p:cTn id="25" dur="500" fill="hold"/>
                                        <p:tgtEl>
                                          <p:spTgt spid="3481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816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8163">
                                            <p:txEl>
                                              <p:pRg st="4" end="4"/>
                                            </p:txEl>
                                          </p:spTgt>
                                        </p:tgtEl>
                                        <p:attrNameLst>
                                          <p:attrName>style.visibility</p:attrName>
                                        </p:attrNameLst>
                                      </p:cBhvr>
                                      <p:to>
                                        <p:strVal val="visible"/>
                                      </p:to>
                                    </p:set>
                                    <p:anim calcmode="lin" valueType="num">
                                      <p:cBhvr additive="base">
                                        <p:cTn id="31" dur="500" fill="hold"/>
                                        <p:tgtEl>
                                          <p:spTgt spid="3481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816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8163">
                                            <p:txEl>
                                              <p:pRg st="5" end="5"/>
                                            </p:txEl>
                                          </p:spTgt>
                                        </p:tgtEl>
                                        <p:attrNameLst>
                                          <p:attrName>style.visibility</p:attrName>
                                        </p:attrNameLst>
                                      </p:cBhvr>
                                      <p:to>
                                        <p:strVal val="visible"/>
                                      </p:to>
                                    </p:set>
                                    <p:anim calcmode="lin" valueType="num">
                                      <p:cBhvr additive="base">
                                        <p:cTn id="37" dur="500" fill="hold"/>
                                        <p:tgtEl>
                                          <p:spTgt spid="34816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816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8163">
                                            <p:txEl>
                                              <p:pRg st="6" end="6"/>
                                            </p:txEl>
                                          </p:spTgt>
                                        </p:tgtEl>
                                        <p:attrNameLst>
                                          <p:attrName>style.visibility</p:attrName>
                                        </p:attrNameLst>
                                      </p:cBhvr>
                                      <p:to>
                                        <p:strVal val="visible"/>
                                      </p:to>
                                    </p:set>
                                    <p:anim calcmode="lin" valueType="num">
                                      <p:cBhvr additive="base">
                                        <p:cTn id="43" dur="500" fill="hold"/>
                                        <p:tgtEl>
                                          <p:spTgt spid="34816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816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48163">
                                            <p:txEl>
                                              <p:pRg st="7" end="7"/>
                                            </p:txEl>
                                          </p:spTgt>
                                        </p:tgtEl>
                                        <p:attrNameLst>
                                          <p:attrName>style.visibility</p:attrName>
                                        </p:attrNameLst>
                                      </p:cBhvr>
                                      <p:to>
                                        <p:strVal val="visible"/>
                                      </p:to>
                                    </p:set>
                                    <p:anim calcmode="lin" valueType="num">
                                      <p:cBhvr additive="base">
                                        <p:cTn id="49" dur="500" fill="hold"/>
                                        <p:tgtEl>
                                          <p:spTgt spid="34816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4816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48163">
                                            <p:txEl>
                                              <p:pRg st="8" end="8"/>
                                            </p:txEl>
                                          </p:spTgt>
                                        </p:tgtEl>
                                        <p:attrNameLst>
                                          <p:attrName>style.visibility</p:attrName>
                                        </p:attrNameLst>
                                      </p:cBhvr>
                                      <p:to>
                                        <p:strVal val="visible"/>
                                      </p:to>
                                    </p:set>
                                    <p:anim calcmode="lin" valueType="num">
                                      <p:cBhvr additive="base">
                                        <p:cTn id="55" dur="500" fill="hold"/>
                                        <p:tgtEl>
                                          <p:spTgt spid="34816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48163">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bldLvl="2" autoUpdateAnimBg="0"/>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65A6BB49-92A8-2A42-88DE-103EE98F078E}" type="slidenum">
              <a:rPr lang="en-US" smtClean="0">
                <a:latin typeface="Times New Roman" charset="0"/>
              </a:rPr>
              <a:pPr/>
              <a:t>2</a:t>
            </a:fld>
            <a:endParaRPr lang="en-US" smtClean="0">
              <a:latin typeface="Times New Roman" charset="0"/>
            </a:endParaRPr>
          </a:p>
        </p:txBody>
      </p:sp>
      <p:sp>
        <p:nvSpPr>
          <p:cNvPr id="15363" name="Rectangle 2"/>
          <p:cNvSpPr>
            <a:spLocks noGrp="1" noChangeArrowheads="1"/>
          </p:cNvSpPr>
          <p:nvPr>
            <p:ph type="title"/>
          </p:nvPr>
        </p:nvSpPr>
        <p:spPr>
          <a:xfrm>
            <a:off x="685800" y="533400"/>
            <a:ext cx="7772400" cy="1143000"/>
          </a:xfrm>
        </p:spPr>
        <p:txBody>
          <a:bodyPr/>
          <a:lstStyle/>
          <a:p>
            <a:pPr eaLnBrk="1" hangingPunct="1"/>
            <a:r>
              <a:rPr lang="en-US" dirty="0"/>
              <a:t>Access Control</a:t>
            </a:r>
          </a:p>
        </p:txBody>
      </p:sp>
      <p:sp>
        <p:nvSpPr>
          <p:cNvPr id="15364" name="Rectangle 3"/>
          <p:cNvSpPr>
            <a:spLocks noGrp="1" noChangeArrowheads="1"/>
          </p:cNvSpPr>
          <p:nvPr>
            <p:ph type="body" idx="1"/>
          </p:nvPr>
        </p:nvSpPr>
        <p:spPr>
          <a:xfrm>
            <a:off x="533400" y="1752600"/>
            <a:ext cx="8229600" cy="4191000"/>
          </a:xfrm>
        </p:spPr>
        <p:txBody>
          <a:bodyPr/>
          <a:lstStyle/>
          <a:p>
            <a:pPr eaLnBrk="1" hangingPunct="1">
              <a:lnSpc>
                <a:spcPct val="90000"/>
              </a:lnSpc>
            </a:pPr>
            <a:r>
              <a:rPr lang="en-US" sz="2800" dirty="0"/>
              <a:t>Two parts to access control</a:t>
            </a:r>
            <a:endParaRPr lang="en-US" sz="2800" b="1" dirty="0">
              <a:solidFill>
                <a:schemeClr val="accent2"/>
              </a:solidFill>
            </a:endParaRPr>
          </a:p>
          <a:p>
            <a:pPr eaLnBrk="1" hangingPunct="1">
              <a:lnSpc>
                <a:spcPct val="90000"/>
              </a:lnSpc>
            </a:pPr>
            <a:r>
              <a:rPr lang="en-US" sz="2800" b="1" dirty="0">
                <a:solidFill>
                  <a:schemeClr val="accent2"/>
                </a:solidFill>
              </a:rPr>
              <a:t>Authentication: </a:t>
            </a:r>
            <a:r>
              <a:rPr lang="en-US" sz="2800" dirty="0"/>
              <a:t>Are you who you say you are?</a:t>
            </a:r>
          </a:p>
          <a:p>
            <a:pPr lvl="1" eaLnBrk="1" hangingPunct="1">
              <a:lnSpc>
                <a:spcPct val="90000"/>
              </a:lnSpc>
            </a:pPr>
            <a:r>
              <a:rPr lang="en-US" sz="2400" dirty="0"/>
              <a:t>Determine whether access is allowed</a:t>
            </a:r>
          </a:p>
          <a:p>
            <a:pPr lvl="1" eaLnBrk="1" hangingPunct="1">
              <a:lnSpc>
                <a:spcPct val="90000"/>
              </a:lnSpc>
            </a:pPr>
            <a:r>
              <a:rPr lang="en-US" sz="2400" dirty="0"/>
              <a:t>Authenticate human to machine</a:t>
            </a:r>
          </a:p>
          <a:p>
            <a:pPr lvl="1" eaLnBrk="1" hangingPunct="1">
              <a:lnSpc>
                <a:spcPct val="90000"/>
              </a:lnSpc>
            </a:pPr>
            <a:r>
              <a:rPr lang="en-US" sz="2400" dirty="0"/>
              <a:t>Or authenticate machine to machine</a:t>
            </a:r>
          </a:p>
          <a:p>
            <a:pPr eaLnBrk="1" hangingPunct="1">
              <a:lnSpc>
                <a:spcPct val="90000"/>
              </a:lnSpc>
            </a:pPr>
            <a:r>
              <a:rPr lang="en-US" sz="2800" b="1" dirty="0">
                <a:solidFill>
                  <a:schemeClr val="accent2"/>
                </a:solidFill>
              </a:rPr>
              <a:t>Authorization: </a:t>
            </a:r>
            <a:r>
              <a:rPr lang="en-US" sz="2800" dirty="0"/>
              <a:t>Are you allowed to do that?</a:t>
            </a:r>
          </a:p>
          <a:p>
            <a:pPr lvl="1" eaLnBrk="1" hangingPunct="1">
              <a:lnSpc>
                <a:spcPct val="90000"/>
              </a:lnSpc>
            </a:pPr>
            <a:r>
              <a:rPr lang="en-US" sz="2400" dirty="0"/>
              <a:t>Once you have access, what can you do?</a:t>
            </a:r>
          </a:p>
          <a:p>
            <a:pPr lvl="1" eaLnBrk="1" hangingPunct="1">
              <a:lnSpc>
                <a:spcPct val="90000"/>
              </a:lnSpc>
            </a:pPr>
            <a:r>
              <a:rPr lang="en-US" sz="2400" dirty="0"/>
              <a:t>Enforces limits on actions</a:t>
            </a:r>
          </a:p>
          <a:p>
            <a:pPr eaLnBrk="1" hangingPunct="1">
              <a:lnSpc>
                <a:spcPct val="90000"/>
              </a:lnSpc>
            </a:pPr>
            <a:r>
              <a:rPr lang="en-US" sz="2800" dirty="0"/>
              <a:t>Note: </a:t>
            </a:r>
            <a:r>
              <a:rPr lang="en-US" sz="2800" dirty="0" smtClean="0"/>
              <a:t>“access </a:t>
            </a:r>
            <a:r>
              <a:rPr lang="en-US" sz="2800" dirty="0"/>
              <a:t>control” often used as synonym for authorization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482BF418-2BD1-6E4E-9B54-F7386C496387}" type="slidenum">
              <a:rPr lang="en-US" smtClean="0">
                <a:latin typeface="Times New Roman" charset="0"/>
              </a:rPr>
              <a:pPr/>
              <a:t>20</a:t>
            </a:fld>
            <a:endParaRPr lang="en-US" smtClean="0">
              <a:latin typeface="Times New Roman" charset="0"/>
            </a:endParaRPr>
          </a:p>
        </p:txBody>
      </p:sp>
      <p:sp>
        <p:nvSpPr>
          <p:cNvPr id="33795" name="Rectangle 2"/>
          <p:cNvSpPr>
            <a:spLocks noGrp="1" noChangeArrowheads="1"/>
          </p:cNvSpPr>
          <p:nvPr>
            <p:ph type="title"/>
          </p:nvPr>
        </p:nvSpPr>
        <p:spPr>
          <a:xfrm>
            <a:off x="685800" y="457200"/>
            <a:ext cx="7772400" cy="1143000"/>
          </a:xfrm>
        </p:spPr>
        <p:txBody>
          <a:bodyPr/>
          <a:lstStyle/>
          <a:p>
            <a:pPr eaLnBrk="1" hangingPunct="1"/>
            <a:r>
              <a:rPr lang="en-US"/>
              <a:t>Password Cracking: Case III</a:t>
            </a:r>
          </a:p>
        </p:txBody>
      </p:sp>
      <p:sp>
        <p:nvSpPr>
          <p:cNvPr id="169987" name="Rectangle 3"/>
          <p:cNvSpPr>
            <a:spLocks noGrp="1" noChangeArrowheads="1"/>
          </p:cNvSpPr>
          <p:nvPr>
            <p:ph type="body" idx="1"/>
          </p:nvPr>
        </p:nvSpPr>
        <p:spPr>
          <a:xfrm>
            <a:off x="685800" y="1676400"/>
            <a:ext cx="8001000" cy="4495800"/>
          </a:xfrm>
        </p:spPr>
        <p:txBody>
          <a:bodyPr/>
          <a:lstStyle/>
          <a:p>
            <a:pPr eaLnBrk="1" hangingPunct="1">
              <a:lnSpc>
                <a:spcPct val="90000"/>
              </a:lnSpc>
              <a:spcAft>
                <a:spcPts val="600"/>
              </a:spcAft>
            </a:pPr>
            <a:r>
              <a:rPr lang="en-US" sz="2800" dirty="0"/>
              <a:t>Any of </a:t>
            </a:r>
            <a:r>
              <a:rPr lang="en-US" sz="2800" dirty="0">
                <a:latin typeface="Times-Roman" charset="0"/>
              </a:rPr>
              <a:t>1024</a:t>
            </a:r>
            <a:r>
              <a:rPr lang="en-US" sz="2800" dirty="0"/>
              <a:t> </a:t>
            </a:r>
            <a:r>
              <a:rPr lang="en-US" sz="2800" dirty="0" err="1"/>
              <a:t>pwds</a:t>
            </a:r>
            <a:r>
              <a:rPr lang="en-US" sz="2800" dirty="0"/>
              <a:t> in file, </a:t>
            </a:r>
            <a:r>
              <a:rPr lang="en-US" sz="2800" b="1" dirty="0">
                <a:solidFill>
                  <a:schemeClr val="hlink"/>
                </a:solidFill>
              </a:rPr>
              <a:t>without</a:t>
            </a:r>
            <a:r>
              <a:rPr lang="en-US" sz="2800" dirty="0"/>
              <a:t> dictionary</a:t>
            </a:r>
          </a:p>
          <a:p>
            <a:pPr lvl="1" eaLnBrk="1" hangingPunct="1">
              <a:lnSpc>
                <a:spcPct val="90000"/>
              </a:lnSpc>
              <a:spcAft>
                <a:spcPts val="600"/>
              </a:spcAft>
            </a:pPr>
            <a:r>
              <a:rPr lang="en-US" sz="2400" dirty="0"/>
              <a:t>Assume all </a:t>
            </a:r>
            <a:r>
              <a:rPr lang="en-US" sz="2400" dirty="0">
                <a:latin typeface="Times-Roman" charset="0"/>
              </a:rPr>
              <a:t>2</a:t>
            </a:r>
            <a:r>
              <a:rPr lang="en-US" sz="2400" baseline="30000" dirty="0">
                <a:latin typeface="Times-Roman" charset="0"/>
              </a:rPr>
              <a:t>10</a:t>
            </a:r>
            <a:r>
              <a:rPr lang="en-US" sz="2400" dirty="0"/>
              <a:t> passwords are distinct </a:t>
            </a:r>
          </a:p>
          <a:p>
            <a:pPr lvl="1" eaLnBrk="1" hangingPunct="1">
              <a:lnSpc>
                <a:spcPct val="90000"/>
              </a:lnSpc>
              <a:spcAft>
                <a:spcPts val="600"/>
              </a:spcAft>
            </a:pPr>
            <a:r>
              <a:rPr lang="en-US" sz="2400" dirty="0"/>
              <a:t>Need </a:t>
            </a:r>
            <a:r>
              <a:rPr lang="en-US" sz="2400" dirty="0">
                <a:latin typeface="Times-Roman" charset="0"/>
              </a:rPr>
              <a:t>2</a:t>
            </a:r>
            <a:r>
              <a:rPr lang="en-US" sz="2400" baseline="30000" dirty="0">
                <a:latin typeface="Times-Roman" charset="0"/>
              </a:rPr>
              <a:t>55</a:t>
            </a:r>
            <a:r>
              <a:rPr lang="en-US" sz="2400" dirty="0"/>
              <a:t> </a:t>
            </a:r>
            <a:r>
              <a:rPr lang="en-US" sz="2400" b="1" dirty="0">
                <a:solidFill>
                  <a:srgbClr val="FF0000"/>
                </a:solidFill>
              </a:rPr>
              <a:t>comparisons</a:t>
            </a:r>
            <a:r>
              <a:rPr lang="en-US" sz="2400" dirty="0"/>
              <a:t> before expect to find </a:t>
            </a:r>
            <a:r>
              <a:rPr lang="en-US" sz="2400" dirty="0" err="1"/>
              <a:t>pwd</a:t>
            </a:r>
            <a:endParaRPr lang="en-US" sz="2400" dirty="0"/>
          </a:p>
          <a:p>
            <a:pPr eaLnBrk="1" hangingPunct="1">
              <a:lnSpc>
                <a:spcPct val="90000"/>
              </a:lnSpc>
              <a:spcAft>
                <a:spcPts val="600"/>
              </a:spcAft>
            </a:pPr>
            <a:r>
              <a:rPr lang="en-US" sz="2800" dirty="0"/>
              <a:t>If </a:t>
            </a:r>
            <a:r>
              <a:rPr lang="en-US" sz="2800" b="1" dirty="0">
                <a:solidFill>
                  <a:srgbClr val="1320EE"/>
                </a:solidFill>
              </a:rPr>
              <a:t>no salt</a:t>
            </a:r>
            <a:r>
              <a:rPr lang="en-US" sz="2800" dirty="0"/>
              <a:t> is used</a:t>
            </a:r>
          </a:p>
          <a:p>
            <a:pPr lvl="1" eaLnBrk="1" hangingPunct="1">
              <a:lnSpc>
                <a:spcPct val="90000"/>
              </a:lnSpc>
              <a:spcAft>
                <a:spcPts val="600"/>
              </a:spcAft>
            </a:pPr>
            <a:r>
              <a:rPr lang="en-US" sz="2400" dirty="0"/>
              <a:t>Each computed hash yields </a:t>
            </a:r>
            <a:r>
              <a:rPr lang="en-US" sz="2400" dirty="0">
                <a:latin typeface="Times-Roman" charset="0"/>
              </a:rPr>
              <a:t>2</a:t>
            </a:r>
            <a:r>
              <a:rPr lang="en-US" sz="2400" baseline="30000" dirty="0">
                <a:latin typeface="Times-Roman" charset="0"/>
              </a:rPr>
              <a:t>10</a:t>
            </a:r>
            <a:r>
              <a:rPr lang="en-US" sz="2400" dirty="0"/>
              <a:t> comparisons</a:t>
            </a:r>
          </a:p>
          <a:p>
            <a:pPr lvl="1" eaLnBrk="1" hangingPunct="1">
              <a:lnSpc>
                <a:spcPct val="90000"/>
              </a:lnSpc>
              <a:spcAft>
                <a:spcPts val="600"/>
              </a:spcAft>
            </a:pPr>
            <a:r>
              <a:rPr lang="en-US" sz="2400" dirty="0"/>
              <a:t>So expected work (hashes) is </a:t>
            </a:r>
            <a:r>
              <a:rPr lang="en-US" sz="2400" dirty="0">
                <a:latin typeface="Times-Roman" charset="0"/>
              </a:rPr>
              <a:t>2</a:t>
            </a:r>
            <a:r>
              <a:rPr lang="en-US" sz="2400" baseline="30000" dirty="0">
                <a:latin typeface="Times-Roman" charset="0"/>
              </a:rPr>
              <a:t>55</a:t>
            </a:r>
            <a:r>
              <a:rPr lang="en-US" sz="2400" dirty="0">
                <a:latin typeface="Times-Roman" charset="0"/>
              </a:rPr>
              <a:t>/2</a:t>
            </a:r>
            <a:r>
              <a:rPr lang="en-US" sz="2400" baseline="30000" dirty="0">
                <a:latin typeface="Times-Roman" charset="0"/>
              </a:rPr>
              <a:t>10</a:t>
            </a:r>
            <a:r>
              <a:rPr lang="en-US" sz="2400" dirty="0">
                <a:latin typeface="Times-Roman" charset="0"/>
              </a:rPr>
              <a:t> =</a:t>
            </a:r>
            <a:r>
              <a:rPr lang="en-US" sz="2400" baseline="30000" dirty="0">
                <a:latin typeface="Times-Roman" charset="0"/>
              </a:rPr>
              <a:t> </a:t>
            </a:r>
            <a:r>
              <a:rPr lang="en-US" sz="2400" dirty="0">
                <a:latin typeface="Times-Roman" charset="0"/>
              </a:rPr>
              <a:t>2</a:t>
            </a:r>
            <a:r>
              <a:rPr lang="en-US" sz="2400" baseline="30000" dirty="0">
                <a:latin typeface="Times-Roman" charset="0"/>
              </a:rPr>
              <a:t>45</a:t>
            </a:r>
            <a:endParaRPr lang="en-US" sz="2400" dirty="0"/>
          </a:p>
          <a:p>
            <a:pPr eaLnBrk="1" hangingPunct="1">
              <a:lnSpc>
                <a:spcPct val="90000"/>
              </a:lnSpc>
              <a:spcAft>
                <a:spcPts val="600"/>
              </a:spcAft>
            </a:pPr>
            <a:r>
              <a:rPr lang="en-US" sz="2800" dirty="0"/>
              <a:t>If </a:t>
            </a:r>
            <a:r>
              <a:rPr lang="en-US" sz="2800" b="1" dirty="0">
                <a:solidFill>
                  <a:srgbClr val="1320EE"/>
                </a:solidFill>
              </a:rPr>
              <a:t>salt</a:t>
            </a:r>
            <a:r>
              <a:rPr lang="en-US" sz="2800" dirty="0"/>
              <a:t> is used</a:t>
            </a:r>
          </a:p>
          <a:p>
            <a:pPr lvl="1" eaLnBrk="1" hangingPunct="1">
              <a:lnSpc>
                <a:spcPct val="90000"/>
              </a:lnSpc>
              <a:spcAft>
                <a:spcPts val="600"/>
              </a:spcAft>
            </a:pPr>
            <a:r>
              <a:rPr lang="en-US" sz="2400" dirty="0"/>
              <a:t>Expected work is </a:t>
            </a:r>
            <a:r>
              <a:rPr lang="en-US" sz="2400" dirty="0">
                <a:latin typeface="Times-Roman" charset="0"/>
              </a:rPr>
              <a:t>2</a:t>
            </a:r>
            <a:r>
              <a:rPr lang="en-US" sz="2400" baseline="30000" dirty="0">
                <a:latin typeface="Times-Roman" charset="0"/>
              </a:rPr>
              <a:t>55</a:t>
            </a:r>
            <a:r>
              <a:rPr lang="en-US" sz="2400" dirty="0"/>
              <a:t> </a:t>
            </a:r>
          </a:p>
          <a:p>
            <a:pPr lvl="1" eaLnBrk="1" hangingPunct="1">
              <a:lnSpc>
                <a:spcPct val="90000"/>
              </a:lnSpc>
              <a:spcAft>
                <a:spcPts val="600"/>
              </a:spcAft>
            </a:pPr>
            <a:r>
              <a:rPr lang="en-US" sz="2400" dirty="0"/>
              <a:t>Each comparison requires a hash computation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box(out)">
                                      <p:cBhvr>
                                        <p:cTn id="7" dur="500"/>
                                        <p:tgtEl>
                                          <p:spTgt spid="1699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9987">
                                            <p:txEl>
                                              <p:pRg st="1" end="1"/>
                                            </p:txEl>
                                          </p:spTgt>
                                        </p:tgtEl>
                                        <p:attrNameLst>
                                          <p:attrName>style.visibility</p:attrName>
                                        </p:attrNameLst>
                                      </p:cBhvr>
                                      <p:to>
                                        <p:strVal val="visible"/>
                                      </p:to>
                                    </p:set>
                                    <p:animEffect transition="in" filter="box(out)">
                                      <p:cBhvr>
                                        <p:cTn id="12" dur="500"/>
                                        <p:tgtEl>
                                          <p:spTgt spid="1699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9987">
                                            <p:txEl>
                                              <p:pRg st="2" end="2"/>
                                            </p:txEl>
                                          </p:spTgt>
                                        </p:tgtEl>
                                        <p:attrNameLst>
                                          <p:attrName>style.visibility</p:attrName>
                                        </p:attrNameLst>
                                      </p:cBhvr>
                                      <p:to>
                                        <p:strVal val="visible"/>
                                      </p:to>
                                    </p:set>
                                    <p:animEffect transition="in" filter="box(out)">
                                      <p:cBhvr>
                                        <p:cTn id="17" dur="500"/>
                                        <p:tgtEl>
                                          <p:spTgt spid="16998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9987">
                                            <p:txEl>
                                              <p:pRg st="3" end="3"/>
                                            </p:txEl>
                                          </p:spTgt>
                                        </p:tgtEl>
                                        <p:attrNameLst>
                                          <p:attrName>style.visibility</p:attrName>
                                        </p:attrNameLst>
                                      </p:cBhvr>
                                      <p:to>
                                        <p:strVal val="visible"/>
                                      </p:to>
                                    </p:set>
                                    <p:animEffect transition="in" filter="box(out)">
                                      <p:cBhvr>
                                        <p:cTn id="22" dur="500"/>
                                        <p:tgtEl>
                                          <p:spTgt spid="16998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69987">
                                            <p:txEl>
                                              <p:pRg st="4" end="4"/>
                                            </p:txEl>
                                          </p:spTgt>
                                        </p:tgtEl>
                                        <p:attrNameLst>
                                          <p:attrName>style.visibility</p:attrName>
                                        </p:attrNameLst>
                                      </p:cBhvr>
                                      <p:to>
                                        <p:strVal val="visible"/>
                                      </p:to>
                                    </p:set>
                                    <p:animEffect transition="in" filter="box(out)">
                                      <p:cBhvr>
                                        <p:cTn id="27" dur="500"/>
                                        <p:tgtEl>
                                          <p:spTgt spid="16998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69987">
                                            <p:txEl>
                                              <p:pRg st="5" end="5"/>
                                            </p:txEl>
                                          </p:spTgt>
                                        </p:tgtEl>
                                        <p:attrNameLst>
                                          <p:attrName>style.visibility</p:attrName>
                                        </p:attrNameLst>
                                      </p:cBhvr>
                                      <p:to>
                                        <p:strVal val="visible"/>
                                      </p:to>
                                    </p:set>
                                    <p:animEffect transition="in" filter="box(out)">
                                      <p:cBhvr>
                                        <p:cTn id="32" dur="500"/>
                                        <p:tgtEl>
                                          <p:spTgt spid="16998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69987">
                                            <p:txEl>
                                              <p:pRg st="6" end="6"/>
                                            </p:txEl>
                                          </p:spTgt>
                                        </p:tgtEl>
                                        <p:attrNameLst>
                                          <p:attrName>style.visibility</p:attrName>
                                        </p:attrNameLst>
                                      </p:cBhvr>
                                      <p:to>
                                        <p:strVal val="visible"/>
                                      </p:to>
                                    </p:set>
                                    <p:animEffect transition="in" filter="box(out)">
                                      <p:cBhvr>
                                        <p:cTn id="37" dur="500"/>
                                        <p:tgtEl>
                                          <p:spTgt spid="169987">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69987">
                                            <p:txEl>
                                              <p:pRg st="7" end="7"/>
                                            </p:txEl>
                                          </p:spTgt>
                                        </p:tgtEl>
                                        <p:attrNameLst>
                                          <p:attrName>style.visibility</p:attrName>
                                        </p:attrNameLst>
                                      </p:cBhvr>
                                      <p:to>
                                        <p:strVal val="visible"/>
                                      </p:to>
                                    </p:set>
                                    <p:animEffect transition="in" filter="box(out)">
                                      <p:cBhvr>
                                        <p:cTn id="42" dur="500"/>
                                        <p:tgtEl>
                                          <p:spTgt spid="169987">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69987">
                                            <p:txEl>
                                              <p:pRg st="8" end="8"/>
                                            </p:txEl>
                                          </p:spTgt>
                                        </p:tgtEl>
                                        <p:attrNameLst>
                                          <p:attrName>style.visibility</p:attrName>
                                        </p:attrNameLst>
                                      </p:cBhvr>
                                      <p:to>
                                        <p:strVal val="visible"/>
                                      </p:to>
                                    </p:set>
                                    <p:animEffect transition="in" filter="box(out)">
                                      <p:cBhvr>
                                        <p:cTn id="47" dur="500"/>
                                        <p:tgtEl>
                                          <p:spTgt spid="169987">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bldLvl="2" autoUpdateAnimBg="0"/>
    </p:bld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9E67156B-1F25-6C48-89D0-A157265F6320}" type="slidenum">
              <a:rPr lang="en-US" smtClean="0">
                <a:latin typeface="Times New Roman" charset="0"/>
              </a:rPr>
              <a:pPr/>
              <a:t>21</a:t>
            </a:fld>
            <a:endParaRPr lang="en-US" smtClean="0">
              <a:latin typeface="Times New Roman" charset="0"/>
            </a:endParaRPr>
          </a:p>
        </p:txBody>
      </p:sp>
      <p:sp>
        <p:nvSpPr>
          <p:cNvPr id="35843" name="Rectangle 2"/>
          <p:cNvSpPr>
            <a:spLocks noGrp="1" noChangeArrowheads="1"/>
          </p:cNvSpPr>
          <p:nvPr>
            <p:ph type="title"/>
          </p:nvPr>
        </p:nvSpPr>
        <p:spPr>
          <a:xfrm>
            <a:off x="685800" y="533400"/>
            <a:ext cx="7772400" cy="1143000"/>
          </a:xfrm>
        </p:spPr>
        <p:txBody>
          <a:bodyPr/>
          <a:lstStyle/>
          <a:p>
            <a:pPr eaLnBrk="1" hangingPunct="1"/>
            <a:r>
              <a:rPr lang="en-US"/>
              <a:t>Password Cracking: Case IV</a:t>
            </a:r>
          </a:p>
        </p:txBody>
      </p:sp>
      <p:sp>
        <p:nvSpPr>
          <p:cNvPr id="175107" name="Rectangle 3"/>
          <p:cNvSpPr>
            <a:spLocks noGrp="1" noChangeArrowheads="1"/>
          </p:cNvSpPr>
          <p:nvPr>
            <p:ph type="body" idx="1"/>
          </p:nvPr>
        </p:nvSpPr>
        <p:spPr>
          <a:xfrm>
            <a:off x="685800" y="1752600"/>
            <a:ext cx="7848600" cy="4191000"/>
          </a:xfrm>
        </p:spPr>
        <p:txBody>
          <a:bodyPr/>
          <a:lstStyle/>
          <a:p>
            <a:pPr eaLnBrk="1" hangingPunct="1">
              <a:lnSpc>
                <a:spcPct val="90000"/>
              </a:lnSpc>
              <a:spcAft>
                <a:spcPts val="600"/>
              </a:spcAft>
            </a:pPr>
            <a:r>
              <a:rPr lang="en-US" sz="2800" dirty="0"/>
              <a:t>Any of </a:t>
            </a:r>
            <a:r>
              <a:rPr lang="en-US" sz="2800" dirty="0">
                <a:latin typeface="Times-Roman" charset="0"/>
              </a:rPr>
              <a:t>1024</a:t>
            </a:r>
            <a:r>
              <a:rPr lang="en-US" sz="2800" dirty="0"/>
              <a:t> </a:t>
            </a:r>
            <a:r>
              <a:rPr lang="en-US" sz="2800" dirty="0" err="1"/>
              <a:t>pwds</a:t>
            </a:r>
            <a:r>
              <a:rPr lang="en-US" sz="2800" dirty="0"/>
              <a:t> in file, </a:t>
            </a:r>
            <a:r>
              <a:rPr lang="en-US" sz="2800" b="1" dirty="0">
                <a:solidFill>
                  <a:schemeClr val="hlink"/>
                </a:solidFill>
              </a:rPr>
              <a:t>with</a:t>
            </a:r>
            <a:r>
              <a:rPr lang="en-US" sz="2800" dirty="0"/>
              <a:t> dictionary</a:t>
            </a:r>
          </a:p>
          <a:p>
            <a:pPr lvl="1" eaLnBrk="1" hangingPunct="1">
              <a:lnSpc>
                <a:spcPct val="90000"/>
              </a:lnSpc>
              <a:spcAft>
                <a:spcPts val="600"/>
              </a:spcAft>
            </a:pPr>
            <a:r>
              <a:rPr lang="en-US" sz="2400" dirty="0"/>
              <a:t>Prob. one or more </a:t>
            </a:r>
            <a:r>
              <a:rPr lang="en-US" sz="2400" dirty="0" err="1"/>
              <a:t>pwd</a:t>
            </a:r>
            <a:r>
              <a:rPr lang="en-US" sz="2400" dirty="0"/>
              <a:t> in dict.: </a:t>
            </a:r>
            <a:r>
              <a:rPr lang="en-US" sz="2400" dirty="0">
                <a:latin typeface="Times-Roman" charset="0"/>
              </a:rPr>
              <a:t>1 – (3/4)</a:t>
            </a:r>
            <a:r>
              <a:rPr lang="en-US" sz="2400" baseline="30000" dirty="0">
                <a:latin typeface="Times-Roman" charset="0"/>
              </a:rPr>
              <a:t>1024</a:t>
            </a:r>
            <a:r>
              <a:rPr lang="en-US" sz="2400" dirty="0">
                <a:latin typeface="Times-Roman" charset="0"/>
              </a:rPr>
              <a:t> = 1</a:t>
            </a:r>
            <a:endParaRPr lang="en-US" sz="2400" dirty="0"/>
          </a:p>
          <a:p>
            <a:pPr lvl="1" eaLnBrk="1" hangingPunct="1">
              <a:lnSpc>
                <a:spcPct val="90000"/>
              </a:lnSpc>
              <a:spcAft>
                <a:spcPts val="600"/>
              </a:spcAft>
            </a:pPr>
            <a:r>
              <a:rPr lang="en-US" sz="2400" dirty="0"/>
              <a:t>So, we ignore case where no </a:t>
            </a:r>
            <a:r>
              <a:rPr lang="en-US" sz="2400" dirty="0" err="1"/>
              <a:t>pwd</a:t>
            </a:r>
            <a:r>
              <a:rPr lang="en-US" sz="2400" dirty="0"/>
              <a:t> is in dictionary</a:t>
            </a:r>
          </a:p>
          <a:p>
            <a:pPr eaLnBrk="1" hangingPunct="1">
              <a:lnSpc>
                <a:spcPct val="90000"/>
              </a:lnSpc>
              <a:spcAft>
                <a:spcPts val="600"/>
              </a:spcAft>
            </a:pPr>
            <a:r>
              <a:rPr lang="en-US" sz="2800" dirty="0"/>
              <a:t>If </a:t>
            </a:r>
            <a:r>
              <a:rPr lang="en-US" sz="2800" b="1" dirty="0">
                <a:solidFill>
                  <a:srgbClr val="1320EE"/>
                </a:solidFill>
              </a:rPr>
              <a:t>salt</a:t>
            </a:r>
            <a:r>
              <a:rPr lang="en-US" sz="2800" dirty="0"/>
              <a:t> is used, expected work less than </a:t>
            </a:r>
            <a:r>
              <a:rPr lang="en-US" sz="2800" dirty="0">
                <a:latin typeface="Times-Roman" charset="0"/>
              </a:rPr>
              <a:t>2</a:t>
            </a:r>
            <a:r>
              <a:rPr lang="en-US" sz="2800" baseline="30000" dirty="0">
                <a:latin typeface="Times-Roman" charset="0"/>
              </a:rPr>
              <a:t>22</a:t>
            </a:r>
            <a:endParaRPr lang="en-US" sz="2800" dirty="0"/>
          </a:p>
          <a:p>
            <a:pPr lvl="1" eaLnBrk="1" hangingPunct="1">
              <a:lnSpc>
                <a:spcPct val="90000"/>
              </a:lnSpc>
              <a:spcAft>
                <a:spcPts val="600"/>
              </a:spcAft>
            </a:pPr>
            <a:r>
              <a:rPr lang="en-US" sz="2400" dirty="0"/>
              <a:t>See </a:t>
            </a:r>
            <a:r>
              <a:rPr lang="en-US" sz="2400" dirty="0" smtClean="0"/>
              <a:t>book, or slide notes for details</a:t>
            </a:r>
          </a:p>
          <a:p>
            <a:pPr lvl="1" eaLnBrk="1" hangingPunct="1">
              <a:lnSpc>
                <a:spcPct val="90000"/>
              </a:lnSpc>
              <a:spcAft>
                <a:spcPts val="600"/>
              </a:spcAft>
            </a:pPr>
            <a:r>
              <a:rPr lang="en-US" sz="2400" dirty="0" smtClean="0"/>
              <a:t>Approximate work: size of dict. / probability </a:t>
            </a:r>
          </a:p>
          <a:p>
            <a:pPr eaLnBrk="1" hangingPunct="1">
              <a:lnSpc>
                <a:spcPct val="90000"/>
              </a:lnSpc>
              <a:spcAft>
                <a:spcPts val="600"/>
              </a:spcAft>
            </a:pPr>
            <a:r>
              <a:rPr lang="en-US" sz="2800" dirty="0"/>
              <a:t>What if </a:t>
            </a:r>
            <a:r>
              <a:rPr lang="en-US" sz="2800" b="1" dirty="0">
                <a:solidFill>
                  <a:srgbClr val="1320EE"/>
                </a:solidFill>
              </a:rPr>
              <a:t>no salt</a:t>
            </a:r>
            <a:r>
              <a:rPr lang="en-US" sz="2800" dirty="0"/>
              <a:t> is used? </a:t>
            </a:r>
            <a:endParaRPr lang="en-US" sz="2800" dirty="0" smtClean="0"/>
          </a:p>
          <a:p>
            <a:pPr lvl="1" eaLnBrk="1" hangingPunct="1">
              <a:lnSpc>
                <a:spcPct val="90000"/>
              </a:lnSpc>
              <a:spcAft>
                <a:spcPts val="600"/>
              </a:spcAft>
            </a:pPr>
            <a:r>
              <a:rPr lang="en-US" sz="2400" dirty="0" smtClean="0"/>
              <a:t>If </a:t>
            </a:r>
            <a:r>
              <a:rPr lang="en-US" sz="2400" dirty="0"/>
              <a:t>dictionary hashes not </a:t>
            </a:r>
            <a:r>
              <a:rPr lang="en-US" sz="2400" dirty="0" err="1"/>
              <a:t>precomputed</a:t>
            </a:r>
            <a:r>
              <a:rPr lang="en-US" sz="2400" dirty="0"/>
              <a:t>, work is about </a:t>
            </a:r>
            <a:r>
              <a:rPr lang="en-US" sz="2400" dirty="0">
                <a:latin typeface="Times-Roman" charset="0"/>
              </a:rPr>
              <a:t>2</a:t>
            </a:r>
            <a:r>
              <a:rPr lang="en-US" sz="2400" baseline="30000" dirty="0">
                <a:latin typeface="Times-Roman" charset="0"/>
              </a:rPr>
              <a:t>19</a:t>
            </a:r>
            <a:r>
              <a:rPr lang="en-US" sz="2400" dirty="0">
                <a:latin typeface="Times-Roman" charset="0"/>
              </a:rPr>
              <a:t>/2</a:t>
            </a:r>
            <a:r>
              <a:rPr lang="en-US" sz="2400" baseline="30000" dirty="0">
                <a:latin typeface="Times-Roman" charset="0"/>
              </a:rPr>
              <a:t>10</a:t>
            </a:r>
            <a:r>
              <a:rPr lang="en-US" sz="2400" dirty="0">
                <a:latin typeface="Times-Roman" charset="0"/>
              </a:rPr>
              <a:t> = 2</a:t>
            </a:r>
            <a:r>
              <a:rPr lang="en-US" sz="2400" baseline="30000" dirty="0">
                <a:latin typeface="Times-Roman" charset="0"/>
              </a:rPr>
              <a:t>9</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5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5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5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51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51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51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51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751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bldLvl="2" autoUpdateAnimBg="0"/>
    </p:bld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7C39338C-7DD0-F54A-B5B4-548C127DA469}" type="slidenum">
              <a:rPr lang="en-US" smtClean="0">
                <a:latin typeface="Times New Roman" charset="0"/>
              </a:rPr>
              <a:pPr/>
              <a:t>22</a:t>
            </a:fld>
            <a:endParaRPr lang="en-US" smtClean="0">
              <a:latin typeface="Times New Roman" charset="0"/>
            </a:endParaRPr>
          </a:p>
        </p:txBody>
      </p:sp>
      <p:sp>
        <p:nvSpPr>
          <p:cNvPr id="37891" name="Rectangle 2"/>
          <p:cNvSpPr>
            <a:spLocks noGrp="1" noChangeArrowheads="1"/>
          </p:cNvSpPr>
          <p:nvPr>
            <p:ph type="title"/>
          </p:nvPr>
        </p:nvSpPr>
        <p:spPr>
          <a:xfrm>
            <a:off x="685800" y="457200"/>
            <a:ext cx="7772400" cy="1143000"/>
          </a:xfrm>
        </p:spPr>
        <p:txBody>
          <a:bodyPr/>
          <a:lstStyle/>
          <a:p>
            <a:pPr eaLnBrk="1" hangingPunct="1"/>
            <a:r>
              <a:rPr lang="en-US" dirty="0"/>
              <a:t>Other Password Issues</a:t>
            </a:r>
          </a:p>
        </p:txBody>
      </p:sp>
      <p:sp>
        <p:nvSpPr>
          <p:cNvPr id="292867" name="Rectangle 3"/>
          <p:cNvSpPr>
            <a:spLocks noGrp="1" noChangeArrowheads="1"/>
          </p:cNvSpPr>
          <p:nvPr>
            <p:ph type="body" idx="1"/>
          </p:nvPr>
        </p:nvSpPr>
        <p:spPr>
          <a:xfrm>
            <a:off x="685800" y="1600200"/>
            <a:ext cx="7772400" cy="4419600"/>
          </a:xfrm>
        </p:spPr>
        <p:txBody>
          <a:bodyPr/>
          <a:lstStyle/>
          <a:p>
            <a:pPr eaLnBrk="1" hangingPunct="1">
              <a:lnSpc>
                <a:spcPct val="85000"/>
              </a:lnSpc>
              <a:spcAft>
                <a:spcPts val="600"/>
              </a:spcAft>
            </a:pPr>
            <a:r>
              <a:rPr lang="en-US" sz="2800" dirty="0"/>
              <a:t>Too many passwords to remember</a:t>
            </a:r>
          </a:p>
          <a:p>
            <a:pPr lvl="1" eaLnBrk="1" hangingPunct="1">
              <a:lnSpc>
                <a:spcPct val="85000"/>
              </a:lnSpc>
              <a:spcAft>
                <a:spcPts val="600"/>
              </a:spcAft>
            </a:pPr>
            <a:r>
              <a:rPr lang="en-US" sz="2400" dirty="0"/>
              <a:t>Results in password reuse</a:t>
            </a:r>
          </a:p>
          <a:p>
            <a:pPr lvl="1" eaLnBrk="1" hangingPunct="1">
              <a:lnSpc>
                <a:spcPct val="85000"/>
              </a:lnSpc>
              <a:spcAft>
                <a:spcPts val="600"/>
              </a:spcAft>
            </a:pPr>
            <a:r>
              <a:rPr lang="en-US" sz="2400" dirty="0"/>
              <a:t>Why is this a problem?</a:t>
            </a:r>
          </a:p>
          <a:p>
            <a:pPr eaLnBrk="1" hangingPunct="1">
              <a:lnSpc>
                <a:spcPct val="85000"/>
              </a:lnSpc>
              <a:spcAft>
                <a:spcPts val="600"/>
              </a:spcAft>
            </a:pPr>
            <a:r>
              <a:rPr lang="en-US" sz="2800" dirty="0"/>
              <a:t>Who suffers from bad password? </a:t>
            </a:r>
          </a:p>
          <a:p>
            <a:pPr lvl="1" eaLnBrk="1" hangingPunct="1">
              <a:lnSpc>
                <a:spcPct val="85000"/>
              </a:lnSpc>
              <a:spcAft>
                <a:spcPts val="600"/>
              </a:spcAft>
            </a:pPr>
            <a:r>
              <a:rPr lang="en-US" sz="2400" dirty="0"/>
              <a:t>Login password </a:t>
            </a:r>
            <a:r>
              <a:rPr lang="en-US" sz="2400" dirty="0" err="1"/>
              <a:t>vs</a:t>
            </a:r>
            <a:r>
              <a:rPr lang="en-US" sz="2400" dirty="0"/>
              <a:t> ATM PIN</a:t>
            </a:r>
          </a:p>
          <a:p>
            <a:pPr eaLnBrk="1" hangingPunct="1">
              <a:lnSpc>
                <a:spcPct val="85000"/>
              </a:lnSpc>
              <a:spcAft>
                <a:spcPts val="600"/>
              </a:spcAft>
            </a:pPr>
            <a:r>
              <a:rPr lang="en-US" sz="2800" dirty="0"/>
              <a:t>Failure to change default passwords</a:t>
            </a:r>
          </a:p>
          <a:p>
            <a:pPr eaLnBrk="1" hangingPunct="1">
              <a:lnSpc>
                <a:spcPct val="85000"/>
              </a:lnSpc>
              <a:spcAft>
                <a:spcPts val="600"/>
              </a:spcAft>
            </a:pPr>
            <a:r>
              <a:rPr lang="en-US" sz="2800" dirty="0"/>
              <a:t>Social engineering</a:t>
            </a:r>
          </a:p>
          <a:p>
            <a:pPr eaLnBrk="1" hangingPunct="1">
              <a:lnSpc>
                <a:spcPct val="85000"/>
              </a:lnSpc>
              <a:spcAft>
                <a:spcPts val="600"/>
              </a:spcAft>
            </a:pPr>
            <a:r>
              <a:rPr lang="en-US" sz="2800" dirty="0"/>
              <a:t>Error logs may contain “almost” passwords</a:t>
            </a:r>
          </a:p>
          <a:p>
            <a:pPr eaLnBrk="1" hangingPunct="1">
              <a:lnSpc>
                <a:spcPct val="85000"/>
              </a:lnSpc>
              <a:spcAft>
                <a:spcPts val="600"/>
              </a:spcAft>
            </a:pPr>
            <a:r>
              <a:rPr lang="en-US" sz="2800" dirty="0"/>
              <a:t>Bugs, keystroke logging, spyware,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Effect transition="in" filter="box(out)">
                                      <p:cBhvr>
                                        <p:cTn id="7" dur="500"/>
                                        <p:tgtEl>
                                          <p:spTgt spid="29286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292867">
                                            <p:txEl>
                                              <p:pRg st="1" end="1"/>
                                            </p:txEl>
                                          </p:spTgt>
                                        </p:tgtEl>
                                        <p:attrNameLst>
                                          <p:attrName>style.visibility</p:attrName>
                                        </p:attrNameLst>
                                      </p:cBhvr>
                                      <p:to>
                                        <p:strVal val="visible"/>
                                      </p:to>
                                    </p:set>
                                    <p:animEffect transition="in" filter="box(out)">
                                      <p:cBhvr>
                                        <p:cTn id="10" dur="500"/>
                                        <p:tgtEl>
                                          <p:spTgt spid="29286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292867">
                                            <p:txEl>
                                              <p:pRg st="2" end="2"/>
                                            </p:txEl>
                                          </p:spTgt>
                                        </p:tgtEl>
                                        <p:attrNameLst>
                                          <p:attrName>style.visibility</p:attrName>
                                        </p:attrNameLst>
                                      </p:cBhvr>
                                      <p:to>
                                        <p:strVal val="visible"/>
                                      </p:to>
                                    </p:set>
                                    <p:animEffect transition="in" filter="box(out)">
                                      <p:cBhvr>
                                        <p:cTn id="13" dur="500"/>
                                        <p:tgtEl>
                                          <p:spTgt spid="292867">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92867">
                                            <p:txEl>
                                              <p:pRg st="3" end="3"/>
                                            </p:txEl>
                                          </p:spTgt>
                                        </p:tgtEl>
                                        <p:attrNameLst>
                                          <p:attrName>style.visibility</p:attrName>
                                        </p:attrNameLst>
                                      </p:cBhvr>
                                      <p:to>
                                        <p:strVal val="visible"/>
                                      </p:to>
                                    </p:set>
                                    <p:animEffect transition="in" filter="box(out)">
                                      <p:cBhvr>
                                        <p:cTn id="18" dur="500"/>
                                        <p:tgtEl>
                                          <p:spTgt spid="292867">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292867">
                                            <p:txEl>
                                              <p:pRg st="4" end="4"/>
                                            </p:txEl>
                                          </p:spTgt>
                                        </p:tgtEl>
                                        <p:attrNameLst>
                                          <p:attrName>style.visibility</p:attrName>
                                        </p:attrNameLst>
                                      </p:cBhvr>
                                      <p:to>
                                        <p:strVal val="visible"/>
                                      </p:to>
                                    </p:set>
                                    <p:animEffect transition="in" filter="box(out)">
                                      <p:cBhvr>
                                        <p:cTn id="21" dur="500"/>
                                        <p:tgtEl>
                                          <p:spTgt spid="292867">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292867">
                                            <p:txEl>
                                              <p:pRg st="5" end="5"/>
                                            </p:txEl>
                                          </p:spTgt>
                                        </p:tgtEl>
                                        <p:attrNameLst>
                                          <p:attrName>style.visibility</p:attrName>
                                        </p:attrNameLst>
                                      </p:cBhvr>
                                      <p:to>
                                        <p:strVal val="visible"/>
                                      </p:to>
                                    </p:set>
                                    <p:animEffect transition="in" filter="box(out)">
                                      <p:cBhvr>
                                        <p:cTn id="26" dur="500"/>
                                        <p:tgtEl>
                                          <p:spTgt spid="292867">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292867">
                                            <p:txEl>
                                              <p:pRg st="6" end="6"/>
                                            </p:txEl>
                                          </p:spTgt>
                                        </p:tgtEl>
                                        <p:attrNameLst>
                                          <p:attrName>style.visibility</p:attrName>
                                        </p:attrNameLst>
                                      </p:cBhvr>
                                      <p:to>
                                        <p:strVal val="visible"/>
                                      </p:to>
                                    </p:set>
                                    <p:animEffect transition="in" filter="box(out)">
                                      <p:cBhvr>
                                        <p:cTn id="31" dur="500"/>
                                        <p:tgtEl>
                                          <p:spTgt spid="292867">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292867">
                                            <p:txEl>
                                              <p:pRg st="7" end="7"/>
                                            </p:txEl>
                                          </p:spTgt>
                                        </p:tgtEl>
                                        <p:attrNameLst>
                                          <p:attrName>style.visibility</p:attrName>
                                        </p:attrNameLst>
                                      </p:cBhvr>
                                      <p:to>
                                        <p:strVal val="visible"/>
                                      </p:to>
                                    </p:set>
                                    <p:animEffect transition="in" filter="box(out)">
                                      <p:cBhvr>
                                        <p:cTn id="36" dur="500"/>
                                        <p:tgtEl>
                                          <p:spTgt spid="292867">
                                            <p:txEl>
                                              <p:pRg st="7" end="7"/>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2" name="Camera"/>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292867">
                                            <p:txEl>
                                              <p:pRg st="8" end="8"/>
                                            </p:txEl>
                                          </p:spTgt>
                                        </p:tgtEl>
                                        <p:attrNameLst>
                                          <p:attrName>style.visibility</p:attrName>
                                        </p:attrNameLst>
                                      </p:cBhvr>
                                      <p:to>
                                        <p:strVal val="visible"/>
                                      </p:to>
                                    </p:set>
                                    <p:animEffect transition="in" filter="box(out)">
                                      <p:cBhvr>
                                        <p:cTn id="41" dur="500"/>
                                        <p:tgtEl>
                                          <p:spTgt spid="292867">
                                            <p:txEl>
                                              <p:pRg st="8" end="8"/>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autoUpdateAnimBg="0"/>
    </p:bld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B55C09C6-0620-C747-B1F4-BEB078BD7D80}" type="slidenum">
              <a:rPr lang="en-US" smtClean="0">
                <a:latin typeface="Times New Roman" charset="0"/>
              </a:rPr>
              <a:pPr/>
              <a:t>23</a:t>
            </a:fld>
            <a:endParaRPr lang="en-US" smtClean="0">
              <a:latin typeface="Times New Roman" charset="0"/>
            </a:endParaRPr>
          </a:p>
        </p:txBody>
      </p:sp>
      <p:sp>
        <p:nvSpPr>
          <p:cNvPr id="38915" name="Rectangle 2"/>
          <p:cNvSpPr>
            <a:spLocks noGrp="1" noChangeArrowheads="1"/>
          </p:cNvSpPr>
          <p:nvPr>
            <p:ph type="title"/>
          </p:nvPr>
        </p:nvSpPr>
        <p:spPr>
          <a:xfrm>
            <a:off x="685800" y="381000"/>
            <a:ext cx="7772400" cy="1143000"/>
          </a:xfrm>
        </p:spPr>
        <p:txBody>
          <a:bodyPr/>
          <a:lstStyle/>
          <a:p>
            <a:pPr eaLnBrk="1" hangingPunct="1"/>
            <a:r>
              <a:rPr lang="en-US" dirty="0"/>
              <a:t>Passwords</a:t>
            </a:r>
          </a:p>
        </p:txBody>
      </p:sp>
      <p:sp>
        <p:nvSpPr>
          <p:cNvPr id="38916" name="Rectangle 3"/>
          <p:cNvSpPr>
            <a:spLocks noGrp="1" noChangeArrowheads="1"/>
          </p:cNvSpPr>
          <p:nvPr>
            <p:ph type="body" idx="1"/>
          </p:nvPr>
        </p:nvSpPr>
        <p:spPr>
          <a:xfrm>
            <a:off x="685800" y="1524000"/>
            <a:ext cx="7696200" cy="4495800"/>
          </a:xfrm>
        </p:spPr>
        <p:txBody>
          <a:bodyPr/>
          <a:lstStyle/>
          <a:p>
            <a:pPr eaLnBrk="1" hangingPunct="1">
              <a:lnSpc>
                <a:spcPct val="90000"/>
              </a:lnSpc>
              <a:spcAft>
                <a:spcPts val="600"/>
              </a:spcAft>
            </a:pPr>
            <a:r>
              <a:rPr lang="en-US" sz="2800" dirty="0"/>
              <a:t>The bottom line…</a:t>
            </a:r>
          </a:p>
          <a:p>
            <a:pPr eaLnBrk="1" hangingPunct="1">
              <a:lnSpc>
                <a:spcPct val="90000"/>
              </a:lnSpc>
              <a:spcAft>
                <a:spcPts val="600"/>
              </a:spcAft>
            </a:pPr>
            <a:r>
              <a:rPr lang="en-US" sz="2800" b="1" dirty="0">
                <a:solidFill>
                  <a:srgbClr val="FF0000"/>
                </a:solidFill>
              </a:rPr>
              <a:t>Password cracking is too easy</a:t>
            </a:r>
          </a:p>
          <a:p>
            <a:pPr lvl="1" eaLnBrk="1" hangingPunct="1">
              <a:lnSpc>
                <a:spcPct val="90000"/>
              </a:lnSpc>
              <a:spcAft>
                <a:spcPts val="600"/>
              </a:spcAft>
            </a:pPr>
            <a:r>
              <a:rPr lang="en-US" sz="2400" dirty="0"/>
              <a:t>One weak password may break security</a:t>
            </a:r>
          </a:p>
          <a:p>
            <a:pPr lvl="1" eaLnBrk="1" hangingPunct="1">
              <a:lnSpc>
                <a:spcPct val="90000"/>
              </a:lnSpc>
              <a:spcAft>
                <a:spcPts val="600"/>
              </a:spcAft>
            </a:pPr>
            <a:r>
              <a:rPr lang="en-US" sz="2400" dirty="0"/>
              <a:t>Users choose bad passwords</a:t>
            </a:r>
          </a:p>
          <a:p>
            <a:pPr lvl="1" eaLnBrk="1" hangingPunct="1">
              <a:lnSpc>
                <a:spcPct val="90000"/>
              </a:lnSpc>
              <a:spcAft>
                <a:spcPts val="600"/>
              </a:spcAft>
            </a:pPr>
            <a:r>
              <a:rPr lang="en-US" sz="2400" dirty="0"/>
              <a:t>Social engineering attacks, etc.</a:t>
            </a:r>
          </a:p>
          <a:p>
            <a:pPr eaLnBrk="1" hangingPunct="1">
              <a:lnSpc>
                <a:spcPct val="90000"/>
              </a:lnSpc>
              <a:spcAft>
                <a:spcPts val="600"/>
              </a:spcAft>
            </a:pPr>
            <a:r>
              <a:rPr lang="en-US" sz="2800" dirty="0"/>
              <a:t>Trudy has (almost) all of the advantages</a:t>
            </a:r>
          </a:p>
          <a:p>
            <a:pPr eaLnBrk="1" hangingPunct="1">
              <a:lnSpc>
                <a:spcPct val="90000"/>
              </a:lnSpc>
              <a:spcAft>
                <a:spcPts val="600"/>
              </a:spcAft>
            </a:pPr>
            <a:r>
              <a:rPr lang="en-US" sz="2800" dirty="0"/>
              <a:t>All of the math favors bad guys</a:t>
            </a:r>
          </a:p>
          <a:p>
            <a:pPr eaLnBrk="1" hangingPunct="1">
              <a:lnSpc>
                <a:spcPct val="90000"/>
              </a:lnSpc>
              <a:spcAft>
                <a:spcPts val="600"/>
              </a:spcAft>
            </a:pPr>
            <a:r>
              <a:rPr lang="en-US" sz="2800" dirty="0"/>
              <a:t>Passwords are a </a:t>
            </a:r>
            <a:r>
              <a:rPr lang="en-US" sz="2800" b="1" dirty="0">
                <a:solidFill>
                  <a:schemeClr val="accent2"/>
                </a:solidFill>
              </a:rPr>
              <a:t>BIG</a:t>
            </a:r>
            <a:r>
              <a:rPr lang="en-US" sz="2800" dirty="0"/>
              <a:t> security problem</a:t>
            </a:r>
          </a:p>
          <a:p>
            <a:pPr lvl="1" eaLnBrk="1" hangingPunct="1">
              <a:lnSpc>
                <a:spcPct val="90000"/>
              </a:lnSpc>
              <a:spcAft>
                <a:spcPts val="600"/>
              </a:spcAft>
            </a:pPr>
            <a:r>
              <a:rPr lang="en-US" sz="2400" dirty="0"/>
              <a:t>And will continue to be a big problem</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D4D2D201-9446-7446-9007-A1DF4420F33B}" type="slidenum">
              <a:rPr lang="en-US" smtClean="0">
                <a:latin typeface="Times New Roman" charset="0"/>
              </a:rPr>
              <a:pPr/>
              <a:t>24</a:t>
            </a:fld>
            <a:endParaRPr lang="en-US" smtClean="0">
              <a:latin typeface="Times New Roman" charset="0"/>
            </a:endParaRPr>
          </a:p>
        </p:txBody>
      </p:sp>
      <p:sp>
        <p:nvSpPr>
          <p:cNvPr id="39939" name="Rectangle 2"/>
          <p:cNvSpPr>
            <a:spLocks noGrp="1" noChangeArrowheads="1"/>
          </p:cNvSpPr>
          <p:nvPr>
            <p:ph type="title"/>
          </p:nvPr>
        </p:nvSpPr>
        <p:spPr>
          <a:xfrm>
            <a:off x="685800" y="457200"/>
            <a:ext cx="7772400" cy="1143000"/>
          </a:xfrm>
        </p:spPr>
        <p:txBody>
          <a:bodyPr/>
          <a:lstStyle/>
          <a:p>
            <a:pPr eaLnBrk="1" hangingPunct="1"/>
            <a:r>
              <a:rPr lang="en-US"/>
              <a:t>Password Cracking Tools</a:t>
            </a:r>
          </a:p>
        </p:txBody>
      </p:sp>
      <p:sp>
        <p:nvSpPr>
          <p:cNvPr id="39940" name="Rectangle 3"/>
          <p:cNvSpPr>
            <a:spLocks noGrp="1" noChangeArrowheads="1"/>
          </p:cNvSpPr>
          <p:nvPr>
            <p:ph type="body" idx="1"/>
          </p:nvPr>
        </p:nvSpPr>
        <p:spPr>
          <a:xfrm>
            <a:off x="685800" y="1676400"/>
            <a:ext cx="7848600" cy="4419600"/>
          </a:xfrm>
        </p:spPr>
        <p:txBody>
          <a:bodyPr/>
          <a:lstStyle/>
          <a:p>
            <a:pPr eaLnBrk="1" hangingPunct="1">
              <a:lnSpc>
                <a:spcPct val="80000"/>
              </a:lnSpc>
              <a:spcAft>
                <a:spcPts val="600"/>
              </a:spcAft>
            </a:pPr>
            <a:r>
              <a:rPr lang="en-US" sz="2800" dirty="0"/>
              <a:t>Popular password cracking tools</a:t>
            </a:r>
            <a:endParaRPr lang="en-US" sz="2800" dirty="0">
              <a:hlinkClick r:id="rId2"/>
            </a:endParaRPr>
          </a:p>
          <a:p>
            <a:pPr lvl="1" eaLnBrk="1" hangingPunct="1">
              <a:lnSpc>
                <a:spcPct val="80000"/>
              </a:lnSpc>
              <a:spcAft>
                <a:spcPts val="600"/>
              </a:spcAft>
            </a:pPr>
            <a:r>
              <a:rPr lang="en-US" sz="2400" dirty="0">
                <a:hlinkClick r:id="rId2"/>
              </a:rPr>
              <a:t>Password Crackers</a:t>
            </a:r>
            <a:endParaRPr lang="en-US" sz="2400" dirty="0"/>
          </a:p>
          <a:p>
            <a:pPr lvl="1" eaLnBrk="1" hangingPunct="1">
              <a:lnSpc>
                <a:spcPct val="80000"/>
              </a:lnSpc>
              <a:spcAft>
                <a:spcPts val="600"/>
              </a:spcAft>
            </a:pPr>
            <a:r>
              <a:rPr lang="en-US" sz="2400" dirty="0">
                <a:hlinkClick r:id="rId3"/>
              </a:rPr>
              <a:t>Password Portal</a:t>
            </a:r>
            <a:endParaRPr lang="en-US" sz="2400" dirty="0"/>
          </a:p>
          <a:p>
            <a:pPr lvl="1" eaLnBrk="1" hangingPunct="1">
              <a:lnSpc>
                <a:spcPct val="80000"/>
              </a:lnSpc>
              <a:spcAft>
                <a:spcPts val="600"/>
              </a:spcAft>
            </a:pPr>
            <a:r>
              <a:rPr lang="en-US" sz="2400" dirty="0">
                <a:hlinkClick r:id="rId4"/>
              </a:rPr>
              <a:t>L0phtCrack and LC4</a:t>
            </a:r>
            <a:r>
              <a:rPr lang="en-US" sz="2400" dirty="0"/>
              <a:t> (Windows)</a:t>
            </a:r>
          </a:p>
          <a:p>
            <a:pPr lvl="1" eaLnBrk="1" hangingPunct="1">
              <a:lnSpc>
                <a:spcPct val="80000"/>
              </a:lnSpc>
              <a:spcAft>
                <a:spcPts val="600"/>
              </a:spcAft>
            </a:pPr>
            <a:r>
              <a:rPr lang="en-US" sz="2400" dirty="0">
                <a:hlinkClick r:id="rId5"/>
              </a:rPr>
              <a:t>John the Ripper</a:t>
            </a:r>
            <a:r>
              <a:rPr lang="en-US" sz="2400" dirty="0"/>
              <a:t> (Unix)</a:t>
            </a:r>
          </a:p>
          <a:p>
            <a:pPr eaLnBrk="1" hangingPunct="1">
              <a:lnSpc>
                <a:spcPct val="80000"/>
              </a:lnSpc>
              <a:spcAft>
                <a:spcPts val="600"/>
              </a:spcAft>
            </a:pPr>
            <a:r>
              <a:rPr lang="en-US" sz="2800" dirty="0" err="1"/>
              <a:t>Admins</a:t>
            </a:r>
            <a:r>
              <a:rPr lang="en-US" sz="2800" dirty="0"/>
              <a:t> should use these tools to test for weak passwords since attackers </a:t>
            </a:r>
            <a:r>
              <a:rPr lang="en-US" sz="2800" dirty="0" smtClean="0"/>
              <a:t>will</a:t>
            </a:r>
          </a:p>
          <a:p>
            <a:pPr eaLnBrk="1" hangingPunct="1">
              <a:lnSpc>
                <a:spcPct val="80000"/>
              </a:lnSpc>
              <a:spcAft>
                <a:spcPts val="600"/>
              </a:spcAft>
            </a:pPr>
            <a:r>
              <a:rPr lang="en-US" sz="2800" dirty="0"/>
              <a:t>Good articles on password cracking</a:t>
            </a:r>
          </a:p>
          <a:p>
            <a:pPr lvl="1" eaLnBrk="1" hangingPunct="1">
              <a:lnSpc>
                <a:spcPct val="80000"/>
              </a:lnSpc>
              <a:spcAft>
                <a:spcPts val="600"/>
              </a:spcAft>
            </a:pPr>
            <a:r>
              <a:rPr lang="en-US" sz="2400" dirty="0">
                <a:hlinkClick r:id="rId6"/>
              </a:rPr>
              <a:t>Passwords - Conerstone of Computer Security</a:t>
            </a:r>
            <a:endParaRPr lang="en-US" sz="2400" dirty="0"/>
          </a:p>
          <a:p>
            <a:pPr lvl="1" eaLnBrk="1" hangingPunct="1">
              <a:lnSpc>
                <a:spcPct val="80000"/>
              </a:lnSpc>
              <a:spcAft>
                <a:spcPts val="600"/>
              </a:spcAft>
            </a:pPr>
            <a:r>
              <a:rPr lang="en-US" sz="2400" dirty="0">
                <a:hlinkClick r:id="rId7"/>
              </a:rPr>
              <a:t>Passwords revealed by sweet deal</a:t>
            </a: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508EE36D-1835-6147-A5CB-3C8D72F3D26B}" type="slidenum">
              <a:rPr lang="en-US" smtClean="0">
                <a:latin typeface="Times New Roman" charset="0"/>
              </a:rPr>
              <a:pPr/>
              <a:t>25</a:t>
            </a:fld>
            <a:endParaRPr lang="en-US" smtClean="0">
              <a:latin typeface="Times New Roman" charset="0"/>
            </a:endParaRPr>
          </a:p>
        </p:txBody>
      </p:sp>
      <p:sp>
        <p:nvSpPr>
          <p:cNvPr id="40963" name="Rectangle 2"/>
          <p:cNvSpPr>
            <a:spLocks noGrp="1" noChangeArrowheads="1"/>
          </p:cNvSpPr>
          <p:nvPr>
            <p:ph type="title"/>
          </p:nvPr>
        </p:nvSpPr>
        <p:spPr>
          <a:xfrm>
            <a:off x="685800" y="1295400"/>
            <a:ext cx="7772400" cy="1143000"/>
          </a:xfrm>
        </p:spPr>
        <p:txBody>
          <a:bodyPr/>
          <a:lstStyle/>
          <a:p>
            <a:pPr eaLnBrk="1" hangingPunct="1"/>
            <a:r>
              <a:rPr lang="en-US"/>
              <a:t>Biometrics</a:t>
            </a:r>
          </a:p>
        </p:txBody>
      </p:sp>
      <p:pic>
        <p:nvPicPr>
          <p:cNvPr id="40964" name="Picture 4" descr="eye2.tif                                                       000675D6Macintosh HD                   BC93A1CC:"/>
          <p:cNvPicPr>
            <a:picLocks noChangeAspect="1" noChangeArrowheads="1"/>
          </p:cNvPicPr>
          <p:nvPr/>
        </p:nvPicPr>
        <p:blipFill>
          <a:blip r:embed="rId2"/>
          <a:srcRect/>
          <a:stretch>
            <a:fillRect/>
          </a:stretch>
        </p:blipFill>
        <p:spPr bwMode="auto">
          <a:xfrm>
            <a:off x="2819400" y="2730500"/>
            <a:ext cx="3517900" cy="17653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49D513EE-D491-C443-8955-1CC3F2F769DA}" type="slidenum">
              <a:rPr lang="en-US" smtClean="0">
                <a:latin typeface="Times New Roman" charset="0"/>
              </a:rPr>
              <a:pPr/>
              <a:t>26</a:t>
            </a:fld>
            <a:endParaRPr lang="en-US" smtClean="0">
              <a:latin typeface="Times New Roman" charset="0"/>
            </a:endParaRPr>
          </a:p>
        </p:txBody>
      </p:sp>
      <p:sp>
        <p:nvSpPr>
          <p:cNvPr id="41987" name="Rectangle 2"/>
          <p:cNvSpPr>
            <a:spLocks noGrp="1" noChangeArrowheads="1"/>
          </p:cNvSpPr>
          <p:nvPr>
            <p:ph type="title"/>
          </p:nvPr>
        </p:nvSpPr>
        <p:spPr>
          <a:xfrm>
            <a:off x="685800" y="304800"/>
            <a:ext cx="7772400" cy="1143000"/>
          </a:xfrm>
        </p:spPr>
        <p:txBody>
          <a:bodyPr/>
          <a:lstStyle/>
          <a:p>
            <a:pPr eaLnBrk="1" hangingPunct="1"/>
            <a:r>
              <a:rPr lang="en-US"/>
              <a:t>Something You Are</a:t>
            </a:r>
          </a:p>
        </p:txBody>
      </p:sp>
      <p:sp>
        <p:nvSpPr>
          <p:cNvPr id="41988" name="Rectangle 3"/>
          <p:cNvSpPr>
            <a:spLocks noGrp="1" noChangeArrowheads="1"/>
          </p:cNvSpPr>
          <p:nvPr>
            <p:ph type="body" idx="1"/>
          </p:nvPr>
        </p:nvSpPr>
        <p:spPr>
          <a:xfrm>
            <a:off x="685800" y="1371600"/>
            <a:ext cx="7620000" cy="990600"/>
          </a:xfrm>
        </p:spPr>
        <p:txBody>
          <a:bodyPr/>
          <a:lstStyle/>
          <a:p>
            <a:pPr eaLnBrk="1" hangingPunct="1">
              <a:lnSpc>
                <a:spcPct val="90000"/>
              </a:lnSpc>
              <a:spcAft>
                <a:spcPts val="600"/>
              </a:spcAft>
            </a:pPr>
            <a:r>
              <a:rPr lang="en-US" sz="2800" dirty="0"/>
              <a:t>Biometric</a:t>
            </a:r>
          </a:p>
          <a:p>
            <a:pPr lvl="1" eaLnBrk="1" hangingPunct="1">
              <a:lnSpc>
                <a:spcPct val="90000"/>
              </a:lnSpc>
              <a:spcAft>
                <a:spcPts val="600"/>
              </a:spcAft>
            </a:pPr>
            <a:r>
              <a:rPr lang="en-US" sz="2400" b="1" dirty="0">
                <a:solidFill>
                  <a:schemeClr val="accent2"/>
                </a:solidFill>
              </a:rPr>
              <a:t>“You are your key”</a:t>
            </a:r>
            <a:r>
              <a:rPr lang="en-US" sz="2400" dirty="0"/>
              <a:t> </a:t>
            </a:r>
            <a:r>
              <a:rPr lang="en-US" sz="2400" dirty="0" err="1">
                <a:sym typeface="Symbol" charset="2"/>
              </a:rPr>
              <a:t></a:t>
            </a:r>
            <a:r>
              <a:rPr lang="en-US" sz="2400" dirty="0"/>
              <a:t> </a:t>
            </a:r>
            <a:r>
              <a:rPr lang="en-US" sz="2400" dirty="0" err="1"/>
              <a:t>Schneier</a:t>
            </a:r>
            <a:endParaRPr lang="en-US" sz="2400" dirty="0"/>
          </a:p>
        </p:txBody>
      </p:sp>
      <p:sp>
        <p:nvSpPr>
          <p:cNvPr id="276484" name="AutoShape 4"/>
          <p:cNvSpPr>
            <a:spLocks noChangeArrowheads="1"/>
          </p:cNvSpPr>
          <p:nvPr/>
        </p:nvSpPr>
        <p:spPr bwMode="auto">
          <a:xfrm>
            <a:off x="6324600" y="3124200"/>
            <a:ext cx="1524000" cy="685800"/>
          </a:xfrm>
          <a:prstGeom prst="cloudCallout">
            <a:avLst>
              <a:gd name="adj1" fmla="val -3852"/>
              <a:gd name="adj2" fmla="val 18750"/>
            </a:avLst>
          </a:prstGeom>
          <a:solidFill>
            <a:srgbClr val="91C8FF"/>
          </a:solidFill>
          <a:ln w="9525">
            <a:no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lgn="ctr" eaLnBrk="0" hangingPunct="0">
              <a:defRPr/>
            </a:pPr>
            <a:endParaRPr lang="en-US">
              <a:latin typeface="Times New Roman" charset="0"/>
            </a:endParaRPr>
          </a:p>
        </p:txBody>
      </p:sp>
      <p:sp>
        <p:nvSpPr>
          <p:cNvPr id="276485" name="AutoShape 5"/>
          <p:cNvSpPr>
            <a:spLocks noChangeArrowheads="1"/>
          </p:cNvSpPr>
          <p:nvPr/>
        </p:nvSpPr>
        <p:spPr bwMode="auto">
          <a:xfrm>
            <a:off x="5638800" y="3657600"/>
            <a:ext cx="1524000" cy="685800"/>
          </a:xfrm>
          <a:prstGeom prst="cloudCallout">
            <a:avLst>
              <a:gd name="adj1" fmla="val -3852"/>
              <a:gd name="adj2" fmla="val 18750"/>
            </a:avLst>
          </a:prstGeom>
          <a:solidFill>
            <a:schemeClr val="folHlink"/>
          </a:solidFill>
          <a:ln w="9525">
            <a:no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lgn="ctr" eaLnBrk="0" hangingPunct="0">
              <a:defRPr/>
            </a:pPr>
            <a:endParaRPr lang="en-US">
              <a:latin typeface="Times New Roman" charset="0"/>
            </a:endParaRPr>
          </a:p>
        </p:txBody>
      </p:sp>
      <p:sp>
        <p:nvSpPr>
          <p:cNvPr id="276486" name="AutoShape 6"/>
          <p:cNvSpPr>
            <a:spLocks noChangeArrowheads="1"/>
          </p:cNvSpPr>
          <p:nvPr/>
        </p:nvSpPr>
        <p:spPr bwMode="auto">
          <a:xfrm>
            <a:off x="7010400" y="3581400"/>
            <a:ext cx="1524000" cy="685800"/>
          </a:xfrm>
          <a:prstGeom prst="cloudCallout">
            <a:avLst>
              <a:gd name="adj1" fmla="val -3852"/>
              <a:gd name="adj2" fmla="val 18750"/>
            </a:avLst>
          </a:prstGeom>
          <a:solidFill>
            <a:schemeClr val="folHlink"/>
          </a:solidFill>
          <a:ln w="9525">
            <a:no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lgn="ctr" eaLnBrk="0" hangingPunct="0">
              <a:defRPr/>
            </a:pPr>
            <a:endParaRPr lang="en-US">
              <a:latin typeface="Times New Roman" charset="0"/>
            </a:endParaRPr>
          </a:p>
        </p:txBody>
      </p:sp>
      <p:sp>
        <p:nvSpPr>
          <p:cNvPr id="41992" name="Text Box 7"/>
          <p:cNvSpPr txBox="1">
            <a:spLocks noChangeArrowheads="1"/>
          </p:cNvSpPr>
          <p:nvPr/>
        </p:nvSpPr>
        <p:spPr bwMode="auto">
          <a:xfrm>
            <a:off x="6781800" y="3200400"/>
            <a:ext cx="762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1">
                <a:latin typeface="Times New Roman" charset="0"/>
              </a:rPr>
              <a:t>Are</a:t>
            </a:r>
            <a:r>
              <a:rPr lang="en-US">
                <a:latin typeface="Times New Roman" charset="0"/>
              </a:rPr>
              <a:t> </a:t>
            </a:r>
          </a:p>
        </p:txBody>
      </p:sp>
      <p:sp>
        <p:nvSpPr>
          <p:cNvPr id="41993" name="Text Box 8"/>
          <p:cNvSpPr txBox="1">
            <a:spLocks noChangeArrowheads="1"/>
          </p:cNvSpPr>
          <p:nvPr/>
        </p:nvSpPr>
        <p:spPr bwMode="auto">
          <a:xfrm>
            <a:off x="5867400" y="3810000"/>
            <a:ext cx="1066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a:latin typeface="Times New Roman" charset="0"/>
              </a:rPr>
              <a:t>Know</a:t>
            </a:r>
          </a:p>
        </p:txBody>
      </p:sp>
      <p:sp>
        <p:nvSpPr>
          <p:cNvPr id="41994" name="Text Box 9"/>
          <p:cNvSpPr txBox="1">
            <a:spLocks noChangeArrowheads="1"/>
          </p:cNvSpPr>
          <p:nvPr/>
        </p:nvSpPr>
        <p:spPr bwMode="auto">
          <a:xfrm>
            <a:off x="7299325" y="3698875"/>
            <a:ext cx="827088" cy="457200"/>
          </a:xfrm>
          <a:prstGeom prst="rect">
            <a:avLst/>
          </a:prstGeom>
          <a:noFill/>
          <a:ln w="9525">
            <a:noFill/>
            <a:miter lim="800000"/>
            <a:headEnd/>
            <a:tailEnd/>
          </a:ln>
        </p:spPr>
        <p:txBody>
          <a:bodyPr wrap="none">
            <a:prstTxWarp prst="textNoShape">
              <a:avLst/>
            </a:prstTxWarp>
            <a:spAutoFit/>
          </a:bodyPr>
          <a:lstStyle/>
          <a:p>
            <a:pPr eaLnBrk="0" hangingPunct="0"/>
            <a:r>
              <a:rPr lang="en-US">
                <a:latin typeface="Times New Roman" charset="0"/>
              </a:rPr>
              <a:t>Have</a:t>
            </a:r>
          </a:p>
        </p:txBody>
      </p:sp>
      <p:sp>
        <p:nvSpPr>
          <p:cNvPr id="41995" name="Rectangle 10"/>
          <p:cNvSpPr>
            <a:spLocks noChangeArrowheads="1"/>
          </p:cNvSpPr>
          <p:nvPr/>
        </p:nvSpPr>
        <p:spPr bwMode="auto">
          <a:xfrm>
            <a:off x="685800" y="2286000"/>
            <a:ext cx="5867400" cy="3733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sz="2800" dirty="0"/>
              <a:t>Examples</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Fingerprint</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Handwritten signature</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Facial recognition</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Speech recognition</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Gait (walking) recognition</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“Digital doggie” (odor recognition)</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Many more!</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8DACA151-E9EA-1D4B-BD80-B9AFDADECBB7}" type="slidenum">
              <a:rPr lang="en-US" smtClean="0">
                <a:latin typeface="Times New Roman" charset="0"/>
              </a:rPr>
              <a:pPr/>
              <a:t>27</a:t>
            </a:fld>
            <a:endParaRPr lang="en-US" smtClean="0">
              <a:latin typeface="Times New Roman" charset="0"/>
            </a:endParaRPr>
          </a:p>
        </p:txBody>
      </p:sp>
      <p:sp>
        <p:nvSpPr>
          <p:cNvPr id="43011" name="Rectangle 2"/>
          <p:cNvSpPr>
            <a:spLocks noGrp="1" noChangeArrowheads="1"/>
          </p:cNvSpPr>
          <p:nvPr>
            <p:ph type="title"/>
          </p:nvPr>
        </p:nvSpPr>
        <p:spPr>
          <a:xfrm>
            <a:off x="685800" y="533400"/>
            <a:ext cx="7772400" cy="1143000"/>
          </a:xfrm>
        </p:spPr>
        <p:txBody>
          <a:bodyPr/>
          <a:lstStyle/>
          <a:p>
            <a:pPr eaLnBrk="1" hangingPunct="1"/>
            <a:r>
              <a:rPr lang="en-US" dirty="0"/>
              <a:t>Why Biometrics?</a:t>
            </a:r>
          </a:p>
        </p:txBody>
      </p:sp>
      <p:sp>
        <p:nvSpPr>
          <p:cNvPr id="43012" name="Rectangle 3"/>
          <p:cNvSpPr>
            <a:spLocks noGrp="1" noChangeArrowheads="1"/>
          </p:cNvSpPr>
          <p:nvPr>
            <p:ph type="body" idx="1"/>
          </p:nvPr>
        </p:nvSpPr>
        <p:spPr>
          <a:xfrm>
            <a:off x="685800" y="1828800"/>
            <a:ext cx="7848600" cy="4267200"/>
          </a:xfrm>
        </p:spPr>
        <p:txBody>
          <a:bodyPr/>
          <a:lstStyle/>
          <a:p>
            <a:pPr eaLnBrk="1" hangingPunct="1">
              <a:lnSpc>
                <a:spcPct val="80000"/>
              </a:lnSpc>
              <a:spcAft>
                <a:spcPts val="600"/>
              </a:spcAft>
            </a:pPr>
            <a:r>
              <a:rPr lang="en-US" sz="2800" dirty="0" smtClean="0"/>
              <a:t>More secure </a:t>
            </a:r>
            <a:r>
              <a:rPr lang="en-US" sz="2800" dirty="0"/>
              <a:t>replacement for passwords</a:t>
            </a:r>
          </a:p>
          <a:p>
            <a:pPr eaLnBrk="1" hangingPunct="1">
              <a:lnSpc>
                <a:spcPct val="80000"/>
              </a:lnSpc>
              <a:spcAft>
                <a:spcPts val="600"/>
              </a:spcAft>
            </a:pPr>
            <a:r>
              <a:rPr lang="en-US" sz="2800" dirty="0"/>
              <a:t>Cheap and reliable biometrics needed</a:t>
            </a:r>
          </a:p>
          <a:p>
            <a:pPr lvl="1" eaLnBrk="1" hangingPunct="1">
              <a:lnSpc>
                <a:spcPct val="80000"/>
              </a:lnSpc>
              <a:spcAft>
                <a:spcPts val="600"/>
              </a:spcAft>
            </a:pPr>
            <a:r>
              <a:rPr lang="en-US" sz="2400" dirty="0"/>
              <a:t>Today, an active area of research</a:t>
            </a:r>
          </a:p>
          <a:p>
            <a:pPr eaLnBrk="1" hangingPunct="1">
              <a:lnSpc>
                <a:spcPct val="80000"/>
              </a:lnSpc>
              <a:spcAft>
                <a:spcPts val="600"/>
              </a:spcAft>
            </a:pPr>
            <a:r>
              <a:rPr lang="en-US" sz="2800" dirty="0"/>
              <a:t>Biometrics </a:t>
            </a:r>
            <a:r>
              <a:rPr lang="en-US" sz="2800" b="1" dirty="0">
                <a:solidFill>
                  <a:schemeClr val="accent2"/>
                </a:solidFill>
              </a:rPr>
              <a:t>are</a:t>
            </a:r>
            <a:r>
              <a:rPr lang="en-US" sz="2800" dirty="0"/>
              <a:t> used in security today</a:t>
            </a:r>
          </a:p>
          <a:p>
            <a:pPr lvl="1" eaLnBrk="1" hangingPunct="1">
              <a:lnSpc>
                <a:spcPct val="80000"/>
              </a:lnSpc>
              <a:spcAft>
                <a:spcPts val="600"/>
              </a:spcAft>
            </a:pPr>
            <a:r>
              <a:rPr lang="en-US" sz="2400" dirty="0"/>
              <a:t>Thumbprint mouse</a:t>
            </a:r>
          </a:p>
          <a:p>
            <a:pPr lvl="1" eaLnBrk="1" hangingPunct="1">
              <a:lnSpc>
                <a:spcPct val="80000"/>
              </a:lnSpc>
              <a:spcAft>
                <a:spcPts val="600"/>
              </a:spcAft>
            </a:pPr>
            <a:r>
              <a:rPr lang="en-US" sz="2400" dirty="0"/>
              <a:t>Palm print for secure entry</a:t>
            </a:r>
          </a:p>
          <a:p>
            <a:pPr lvl="1" eaLnBrk="1" hangingPunct="1">
              <a:lnSpc>
                <a:spcPct val="80000"/>
              </a:lnSpc>
              <a:spcAft>
                <a:spcPts val="600"/>
              </a:spcAft>
            </a:pPr>
            <a:r>
              <a:rPr lang="en-US" sz="2400" dirty="0"/>
              <a:t>Fingerprint to unlock car door, etc.</a:t>
            </a:r>
          </a:p>
          <a:p>
            <a:pPr eaLnBrk="1" hangingPunct="1">
              <a:lnSpc>
                <a:spcPct val="80000"/>
              </a:lnSpc>
              <a:spcAft>
                <a:spcPts val="600"/>
              </a:spcAft>
            </a:pPr>
            <a:r>
              <a:rPr lang="en-US" sz="2800" dirty="0"/>
              <a:t>But biometrics not too popular</a:t>
            </a:r>
          </a:p>
          <a:p>
            <a:pPr lvl="1" eaLnBrk="1" hangingPunct="1">
              <a:lnSpc>
                <a:spcPct val="80000"/>
              </a:lnSpc>
              <a:spcAft>
                <a:spcPts val="600"/>
              </a:spcAft>
            </a:pPr>
            <a:r>
              <a:rPr lang="en-US" sz="2400" dirty="0"/>
              <a:t>Has not lived up to its promise (yet?)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ACA326B3-BFF3-884C-94D4-77534E458F3E}" type="slidenum">
              <a:rPr lang="en-US" smtClean="0">
                <a:latin typeface="Times New Roman" charset="0"/>
              </a:rPr>
              <a:pPr/>
              <a:t>28</a:t>
            </a:fld>
            <a:endParaRPr lang="en-US" smtClean="0">
              <a:latin typeface="Times New Roman" charset="0"/>
            </a:endParaRPr>
          </a:p>
        </p:txBody>
      </p:sp>
      <p:sp>
        <p:nvSpPr>
          <p:cNvPr id="44035" name="Rectangle 2"/>
          <p:cNvSpPr>
            <a:spLocks noGrp="1" noChangeArrowheads="1"/>
          </p:cNvSpPr>
          <p:nvPr>
            <p:ph type="title"/>
          </p:nvPr>
        </p:nvSpPr>
        <p:spPr>
          <a:xfrm>
            <a:off x="685800" y="228600"/>
            <a:ext cx="7772400" cy="1143000"/>
          </a:xfrm>
        </p:spPr>
        <p:txBody>
          <a:bodyPr/>
          <a:lstStyle/>
          <a:p>
            <a:pPr eaLnBrk="1" hangingPunct="1"/>
            <a:r>
              <a:rPr lang="en-US"/>
              <a:t>Ideal Biometric</a:t>
            </a:r>
          </a:p>
        </p:txBody>
      </p:sp>
      <p:sp>
        <p:nvSpPr>
          <p:cNvPr id="44036" name="Rectangle 3"/>
          <p:cNvSpPr>
            <a:spLocks noGrp="1" noChangeArrowheads="1"/>
          </p:cNvSpPr>
          <p:nvPr>
            <p:ph type="body" idx="1"/>
          </p:nvPr>
        </p:nvSpPr>
        <p:spPr>
          <a:xfrm>
            <a:off x="685800" y="1371600"/>
            <a:ext cx="8001000" cy="4724400"/>
          </a:xfrm>
        </p:spPr>
        <p:txBody>
          <a:bodyPr/>
          <a:lstStyle/>
          <a:p>
            <a:pPr eaLnBrk="1" hangingPunct="1">
              <a:lnSpc>
                <a:spcPct val="85000"/>
              </a:lnSpc>
              <a:spcAft>
                <a:spcPts val="600"/>
              </a:spcAft>
            </a:pPr>
            <a:r>
              <a:rPr lang="en-US" sz="2800" b="1" dirty="0">
                <a:solidFill>
                  <a:schemeClr val="hlink"/>
                </a:solidFill>
              </a:rPr>
              <a:t>Universal</a:t>
            </a:r>
            <a:r>
              <a:rPr lang="en-US" sz="2800" dirty="0"/>
              <a:t> </a:t>
            </a:r>
            <a:r>
              <a:rPr lang="en-US" sz="2800" dirty="0" err="1">
                <a:sym typeface="Symbol" charset="2"/>
              </a:rPr>
              <a:t></a:t>
            </a:r>
            <a:r>
              <a:rPr lang="en-US" sz="2800" dirty="0"/>
              <a:t> applies to (almost) everyone</a:t>
            </a:r>
          </a:p>
          <a:p>
            <a:pPr lvl="1" eaLnBrk="1" hangingPunct="1">
              <a:lnSpc>
                <a:spcPct val="85000"/>
              </a:lnSpc>
              <a:spcAft>
                <a:spcPts val="600"/>
              </a:spcAft>
            </a:pPr>
            <a:r>
              <a:rPr lang="en-US" sz="2400" dirty="0"/>
              <a:t>In reality, no biometric applies to everyone</a:t>
            </a:r>
          </a:p>
          <a:p>
            <a:pPr eaLnBrk="1" hangingPunct="1">
              <a:lnSpc>
                <a:spcPct val="85000"/>
              </a:lnSpc>
              <a:spcAft>
                <a:spcPts val="600"/>
              </a:spcAft>
            </a:pPr>
            <a:r>
              <a:rPr lang="en-US" sz="2800" b="1" dirty="0">
                <a:solidFill>
                  <a:schemeClr val="hlink"/>
                </a:solidFill>
              </a:rPr>
              <a:t>Distinguishing</a:t>
            </a:r>
            <a:r>
              <a:rPr lang="en-US" sz="2800" dirty="0"/>
              <a:t> </a:t>
            </a:r>
            <a:r>
              <a:rPr lang="en-US" sz="2800" dirty="0" err="1">
                <a:sym typeface="Symbol" charset="2"/>
              </a:rPr>
              <a:t></a:t>
            </a:r>
            <a:r>
              <a:rPr lang="en-US" sz="2800" dirty="0"/>
              <a:t> distinguish with certainty</a:t>
            </a:r>
          </a:p>
          <a:p>
            <a:pPr lvl="1" eaLnBrk="1" hangingPunct="1">
              <a:lnSpc>
                <a:spcPct val="85000"/>
              </a:lnSpc>
              <a:spcAft>
                <a:spcPts val="600"/>
              </a:spcAft>
            </a:pPr>
            <a:r>
              <a:rPr lang="en-US" sz="2400" dirty="0"/>
              <a:t>In reality, cannot hope for 100% certainty</a:t>
            </a:r>
          </a:p>
          <a:p>
            <a:pPr eaLnBrk="1" hangingPunct="1">
              <a:lnSpc>
                <a:spcPct val="85000"/>
              </a:lnSpc>
              <a:spcAft>
                <a:spcPts val="600"/>
              </a:spcAft>
            </a:pPr>
            <a:r>
              <a:rPr lang="en-US" sz="2800" b="1" dirty="0">
                <a:solidFill>
                  <a:schemeClr val="hlink"/>
                </a:solidFill>
              </a:rPr>
              <a:t>Permanent</a:t>
            </a:r>
            <a:r>
              <a:rPr lang="en-US" sz="2800" dirty="0"/>
              <a:t> </a:t>
            </a:r>
            <a:r>
              <a:rPr lang="en-US" sz="2800" dirty="0" err="1">
                <a:sym typeface="Symbol" charset="2"/>
              </a:rPr>
              <a:t></a:t>
            </a:r>
            <a:r>
              <a:rPr lang="en-US" sz="2800" dirty="0"/>
              <a:t> physical characteristic being measured never changes</a:t>
            </a:r>
          </a:p>
          <a:p>
            <a:pPr lvl="1" eaLnBrk="1" hangingPunct="1">
              <a:lnSpc>
                <a:spcPct val="85000"/>
              </a:lnSpc>
              <a:spcAft>
                <a:spcPts val="600"/>
              </a:spcAft>
            </a:pPr>
            <a:r>
              <a:rPr lang="en-US" sz="2400" dirty="0"/>
              <a:t>In reality, OK if it to remains valid for long time</a:t>
            </a:r>
          </a:p>
          <a:p>
            <a:pPr eaLnBrk="1" hangingPunct="1">
              <a:lnSpc>
                <a:spcPct val="85000"/>
              </a:lnSpc>
              <a:spcAft>
                <a:spcPts val="600"/>
              </a:spcAft>
            </a:pPr>
            <a:r>
              <a:rPr lang="en-US" sz="2800" b="1" dirty="0">
                <a:solidFill>
                  <a:schemeClr val="hlink"/>
                </a:solidFill>
              </a:rPr>
              <a:t>Collectable</a:t>
            </a:r>
            <a:r>
              <a:rPr lang="en-US" sz="2800" dirty="0"/>
              <a:t> </a:t>
            </a:r>
            <a:r>
              <a:rPr lang="en-US" sz="2800" dirty="0" err="1">
                <a:sym typeface="Symbol" charset="2"/>
              </a:rPr>
              <a:t></a:t>
            </a:r>
            <a:r>
              <a:rPr lang="en-US" sz="2800" dirty="0"/>
              <a:t> easy to collect required data </a:t>
            </a:r>
          </a:p>
          <a:p>
            <a:pPr lvl="1" eaLnBrk="1" hangingPunct="1">
              <a:lnSpc>
                <a:spcPct val="85000"/>
              </a:lnSpc>
              <a:spcAft>
                <a:spcPts val="600"/>
              </a:spcAft>
            </a:pPr>
            <a:r>
              <a:rPr lang="en-US" sz="2400" dirty="0"/>
              <a:t>Depends on whether subjects are cooperative</a:t>
            </a:r>
            <a:endParaRPr lang="en-US" sz="2400" dirty="0" smtClean="0"/>
          </a:p>
          <a:p>
            <a:pPr eaLnBrk="1" hangingPunct="1">
              <a:lnSpc>
                <a:spcPct val="85000"/>
              </a:lnSpc>
              <a:spcAft>
                <a:spcPts val="600"/>
              </a:spcAft>
            </a:pPr>
            <a:r>
              <a:rPr lang="en-US" sz="2800" dirty="0" smtClean="0"/>
              <a:t>Also, safe</a:t>
            </a:r>
            <a:r>
              <a:rPr lang="en-US" sz="2800" dirty="0"/>
              <a:t>,</a:t>
            </a:r>
            <a:r>
              <a:rPr lang="en-US" sz="2800" dirty="0" smtClean="0"/>
              <a:t> user-friendly, </a:t>
            </a:r>
            <a:r>
              <a:rPr lang="en-US" sz="2800" dirty="0"/>
              <a:t>etc., etc.</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19C734FC-27A8-4A4D-BB1C-F42F1F84532E}" type="slidenum">
              <a:rPr lang="en-US" smtClean="0">
                <a:latin typeface="Times New Roman" charset="0"/>
              </a:rPr>
              <a:pPr/>
              <a:t>29</a:t>
            </a:fld>
            <a:endParaRPr lang="en-US" smtClean="0">
              <a:latin typeface="Times New Roman" charset="0"/>
            </a:endParaRPr>
          </a:p>
        </p:txBody>
      </p:sp>
      <p:sp>
        <p:nvSpPr>
          <p:cNvPr id="45059" name="Rectangle 2"/>
          <p:cNvSpPr>
            <a:spLocks noGrp="1" noChangeArrowheads="1"/>
          </p:cNvSpPr>
          <p:nvPr>
            <p:ph type="title"/>
          </p:nvPr>
        </p:nvSpPr>
        <p:spPr>
          <a:xfrm>
            <a:off x="685800" y="304800"/>
            <a:ext cx="7772400" cy="1143000"/>
          </a:xfrm>
        </p:spPr>
        <p:txBody>
          <a:bodyPr/>
          <a:lstStyle/>
          <a:p>
            <a:pPr eaLnBrk="1" hangingPunct="1"/>
            <a:r>
              <a:rPr lang="en-US" dirty="0"/>
              <a:t>Biometric</a:t>
            </a:r>
            <a:r>
              <a:rPr lang="en-US" dirty="0" smtClean="0"/>
              <a:t> Modes</a:t>
            </a:r>
            <a:endParaRPr lang="en-US" dirty="0"/>
          </a:p>
        </p:txBody>
      </p:sp>
      <p:sp>
        <p:nvSpPr>
          <p:cNvPr id="278531" name="Rectangle 3"/>
          <p:cNvSpPr>
            <a:spLocks noGrp="1" noChangeArrowheads="1"/>
          </p:cNvSpPr>
          <p:nvPr>
            <p:ph type="body" idx="1"/>
          </p:nvPr>
        </p:nvSpPr>
        <p:spPr>
          <a:xfrm>
            <a:off x="457200" y="1524000"/>
            <a:ext cx="8534400" cy="4495800"/>
          </a:xfrm>
        </p:spPr>
        <p:txBody>
          <a:bodyPr/>
          <a:lstStyle/>
          <a:p>
            <a:pPr eaLnBrk="1" hangingPunct="1">
              <a:lnSpc>
                <a:spcPct val="90000"/>
              </a:lnSpc>
              <a:spcAft>
                <a:spcPts val="600"/>
              </a:spcAft>
            </a:pPr>
            <a:r>
              <a:rPr lang="en-US" sz="2800" b="1" dirty="0">
                <a:solidFill>
                  <a:schemeClr val="hlink"/>
                </a:solidFill>
              </a:rPr>
              <a:t>Identification</a:t>
            </a:r>
            <a:r>
              <a:rPr lang="en-US" sz="2800" dirty="0"/>
              <a:t> </a:t>
            </a:r>
            <a:r>
              <a:rPr lang="en-US" sz="2800" dirty="0" err="1">
                <a:sym typeface="Symbol" charset="2"/>
              </a:rPr>
              <a:t></a:t>
            </a:r>
            <a:r>
              <a:rPr lang="en-US" sz="2800" dirty="0"/>
              <a:t> Who goes there?</a:t>
            </a:r>
          </a:p>
          <a:p>
            <a:pPr lvl="1" eaLnBrk="1" hangingPunct="1">
              <a:lnSpc>
                <a:spcPct val="90000"/>
              </a:lnSpc>
              <a:spcAft>
                <a:spcPts val="600"/>
              </a:spcAft>
            </a:pPr>
            <a:r>
              <a:rPr lang="en-US" sz="2400" dirty="0"/>
              <a:t>Compare </a:t>
            </a:r>
            <a:r>
              <a:rPr lang="en-US" sz="2400" b="1" dirty="0" smtClean="0">
                <a:solidFill>
                  <a:srgbClr val="FF0000"/>
                </a:solidFill>
              </a:rPr>
              <a:t>one-to-many</a:t>
            </a:r>
            <a:endParaRPr lang="en-US" sz="2400" dirty="0"/>
          </a:p>
          <a:p>
            <a:pPr lvl="1" eaLnBrk="1" hangingPunct="1">
              <a:lnSpc>
                <a:spcPct val="90000"/>
              </a:lnSpc>
              <a:spcAft>
                <a:spcPts val="600"/>
              </a:spcAft>
            </a:pPr>
            <a:r>
              <a:rPr lang="en-US" sz="2400" dirty="0"/>
              <a:t>Example: The FBI fingerprint database</a:t>
            </a:r>
          </a:p>
          <a:p>
            <a:pPr eaLnBrk="1" hangingPunct="1">
              <a:lnSpc>
                <a:spcPct val="90000"/>
              </a:lnSpc>
              <a:spcAft>
                <a:spcPts val="600"/>
              </a:spcAft>
            </a:pPr>
            <a:r>
              <a:rPr lang="en-US" sz="2800" b="1" dirty="0">
                <a:solidFill>
                  <a:schemeClr val="hlink"/>
                </a:solidFill>
              </a:rPr>
              <a:t>Authentication</a:t>
            </a:r>
            <a:r>
              <a:rPr lang="en-US" sz="2800" dirty="0"/>
              <a:t> </a:t>
            </a:r>
            <a:r>
              <a:rPr lang="en-US" sz="2800" dirty="0" err="1">
                <a:sym typeface="Symbol" charset="2"/>
              </a:rPr>
              <a:t></a:t>
            </a:r>
            <a:r>
              <a:rPr lang="en-US" sz="2800" dirty="0"/>
              <a:t> Are you who you say you are?</a:t>
            </a:r>
          </a:p>
          <a:p>
            <a:pPr lvl="1" eaLnBrk="1" hangingPunct="1">
              <a:lnSpc>
                <a:spcPct val="90000"/>
              </a:lnSpc>
              <a:spcAft>
                <a:spcPts val="600"/>
              </a:spcAft>
            </a:pPr>
            <a:r>
              <a:rPr lang="en-US" sz="2400" dirty="0"/>
              <a:t>Compare </a:t>
            </a:r>
            <a:r>
              <a:rPr lang="en-US" sz="2400" b="1" dirty="0" smtClean="0">
                <a:solidFill>
                  <a:srgbClr val="FF0000"/>
                </a:solidFill>
              </a:rPr>
              <a:t>one-to-one</a:t>
            </a:r>
            <a:endParaRPr lang="en-US" sz="2400" dirty="0"/>
          </a:p>
          <a:p>
            <a:pPr lvl="1" eaLnBrk="1" hangingPunct="1">
              <a:lnSpc>
                <a:spcPct val="90000"/>
              </a:lnSpc>
              <a:spcAft>
                <a:spcPts val="600"/>
              </a:spcAft>
            </a:pPr>
            <a:r>
              <a:rPr lang="en-US" sz="2400" dirty="0"/>
              <a:t>Example: Thumbprint mouse</a:t>
            </a:r>
          </a:p>
          <a:p>
            <a:pPr eaLnBrk="1" hangingPunct="1">
              <a:lnSpc>
                <a:spcPct val="90000"/>
              </a:lnSpc>
              <a:spcAft>
                <a:spcPts val="600"/>
              </a:spcAft>
            </a:pPr>
            <a:r>
              <a:rPr lang="en-US" sz="2800" dirty="0"/>
              <a:t>Identification problem</a:t>
            </a:r>
            <a:r>
              <a:rPr lang="en-US" sz="2800" dirty="0" smtClean="0"/>
              <a:t> is more </a:t>
            </a:r>
            <a:r>
              <a:rPr lang="en-US" sz="2800" dirty="0"/>
              <a:t>difficult</a:t>
            </a:r>
          </a:p>
          <a:p>
            <a:pPr lvl="1" eaLnBrk="1" hangingPunct="1">
              <a:lnSpc>
                <a:spcPct val="90000"/>
              </a:lnSpc>
              <a:spcAft>
                <a:spcPts val="600"/>
              </a:spcAft>
            </a:pPr>
            <a:r>
              <a:rPr lang="en-US" sz="2400" dirty="0"/>
              <a:t>More “random” matches since more comparisons</a:t>
            </a:r>
          </a:p>
          <a:p>
            <a:pPr eaLnBrk="1" hangingPunct="1">
              <a:lnSpc>
                <a:spcPct val="90000"/>
              </a:lnSpc>
              <a:spcAft>
                <a:spcPts val="600"/>
              </a:spcAft>
            </a:pPr>
            <a:r>
              <a:rPr lang="en-US" sz="2800" dirty="0"/>
              <a:t>We are interested in authentication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278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0" fill="hold" grpId="0" nodeType="clickEffect">
                                  <p:stCondLst>
                                    <p:cond delay="0"/>
                                  </p:stCondLst>
                                  <p:childTnLst>
                                    <p:set>
                                      <p:cBhvr>
                                        <p:cTn id="10" dur="1" fill="hold">
                                          <p:stCondLst>
                                            <p:cond delay="499"/>
                                          </p:stCondLst>
                                        </p:cTn>
                                        <p:tgtEl>
                                          <p:spTgt spid="278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0" fill="hold" grpId="0" nodeType="clickEffect">
                                  <p:stCondLst>
                                    <p:cond delay="0"/>
                                  </p:stCondLst>
                                  <p:childTnLst>
                                    <p:set>
                                      <p:cBhvr>
                                        <p:cTn id="14" dur="1" fill="hold">
                                          <p:stCondLst>
                                            <p:cond delay="499"/>
                                          </p:stCondLst>
                                        </p:cTn>
                                        <p:tgtEl>
                                          <p:spTgt spid="278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0" fill="hold" grpId="0" nodeType="clickEffect">
                                  <p:stCondLst>
                                    <p:cond delay="0"/>
                                  </p:stCondLst>
                                  <p:childTnLst>
                                    <p:set>
                                      <p:cBhvr>
                                        <p:cTn id="18" dur="1" fill="hold">
                                          <p:stCondLst>
                                            <p:cond delay="499"/>
                                          </p:stCondLst>
                                        </p:cTn>
                                        <p:tgtEl>
                                          <p:spTgt spid="278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entr" presetSubtype="0" fill="hold" grpId="0" nodeType="clickEffect">
                                  <p:stCondLst>
                                    <p:cond delay="0"/>
                                  </p:stCondLst>
                                  <p:childTnLst>
                                    <p:set>
                                      <p:cBhvr>
                                        <p:cTn id="22" dur="1" fill="hold">
                                          <p:stCondLst>
                                            <p:cond delay="499"/>
                                          </p:stCondLst>
                                        </p:cTn>
                                        <p:tgtEl>
                                          <p:spTgt spid="2785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entr" presetSubtype="0" fill="hold" grpId="0" nodeType="clickEffect">
                                  <p:stCondLst>
                                    <p:cond delay="0"/>
                                  </p:stCondLst>
                                  <p:childTnLst>
                                    <p:set>
                                      <p:cBhvr>
                                        <p:cTn id="26" dur="1" fill="hold">
                                          <p:stCondLst>
                                            <p:cond delay="499"/>
                                          </p:stCondLst>
                                        </p:cTn>
                                        <p:tgtEl>
                                          <p:spTgt spid="2785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entr" presetSubtype="0" fill="hold" grpId="0" nodeType="clickEffect">
                                  <p:stCondLst>
                                    <p:cond delay="0"/>
                                  </p:stCondLst>
                                  <p:childTnLst>
                                    <p:set>
                                      <p:cBhvr>
                                        <p:cTn id="30" dur="1" fill="hold">
                                          <p:stCondLst>
                                            <p:cond delay="499"/>
                                          </p:stCondLst>
                                        </p:cTn>
                                        <p:tgtEl>
                                          <p:spTgt spid="27853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entr" presetSubtype="0" fill="hold" grpId="0" nodeType="clickEffect">
                                  <p:stCondLst>
                                    <p:cond delay="0"/>
                                  </p:stCondLst>
                                  <p:childTnLst>
                                    <p:set>
                                      <p:cBhvr>
                                        <p:cTn id="34" dur="1" fill="hold">
                                          <p:stCondLst>
                                            <p:cond delay="499"/>
                                          </p:stCondLst>
                                        </p:cTn>
                                        <p:tgtEl>
                                          <p:spTgt spid="27853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entr" presetSubtype="0" fill="hold" grpId="0" nodeType="clickEffect">
                                  <p:stCondLst>
                                    <p:cond delay="0"/>
                                  </p:stCondLst>
                                  <p:childTnLst>
                                    <p:set>
                                      <p:cBhvr>
                                        <p:cTn id="38" dur="1" fill="hold">
                                          <p:stCondLst>
                                            <p:cond delay="499"/>
                                          </p:stCondLst>
                                        </p:cTn>
                                        <p:tgtEl>
                                          <p:spTgt spid="2785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bldLvl="2" autoUpdateAnimBg="0"/>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838200"/>
          </a:xfrm>
        </p:spPr>
        <p:txBody>
          <a:bodyPr/>
          <a:lstStyle/>
          <a:p>
            <a:r>
              <a:rPr lang="en-US" dirty="0" smtClean="0"/>
              <a:t>Chapter 7: Authentication</a:t>
            </a:r>
            <a:endParaRPr lang="en-US" dirty="0"/>
          </a:p>
        </p:txBody>
      </p:sp>
      <p:sp>
        <p:nvSpPr>
          <p:cNvPr id="3" name="Content Placeholder 2"/>
          <p:cNvSpPr>
            <a:spLocks noGrp="1"/>
          </p:cNvSpPr>
          <p:nvPr>
            <p:ph idx="1"/>
          </p:nvPr>
        </p:nvSpPr>
        <p:spPr>
          <a:xfrm>
            <a:off x="762000" y="1447800"/>
            <a:ext cx="7772400" cy="4495800"/>
          </a:xfrm>
        </p:spPr>
        <p:txBody>
          <a:bodyPr/>
          <a:lstStyle/>
          <a:p>
            <a:pPr algn="r">
              <a:buNone/>
            </a:pPr>
            <a:r>
              <a:rPr lang="en-US" sz="2400" i="1" dirty="0" smtClean="0">
                <a:latin typeface="Times New Roman" charset="0"/>
                <a:ea typeface="Times New Roman" charset="0"/>
                <a:cs typeface="Times New Roman" charset="0"/>
              </a:rPr>
              <a:t>Guard</a:t>
            </a:r>
            <a:r>
              <a:rPr lang="en-US" sz="2400" dirty="0" smtClean="0">
                <a:latin typeface="Times New Roman" charset="0"/>
                <a:ea typeface="Times New Roman" charset="0"/>
                <a:cs typeface="Times New Roman" charset="0"/>
              </a:rPr>
              <a:t>: Halt! Who goes there?</a:t>
            </a:r>
          </a:p>
          <a:p>
            <a:pPr algn="r">
              <a:buNone/>
            </a:pPr>
            <a:r>
              <a:rPr lang="en-US" sz="2400" i="1" dirty="0" smtClean="0">
                <a:latin typeface="Times New Roman" charset="0"/>
                <a:ea typeface="Times New Roman" charset="0"/>
                <a:cs typeface="Times New Roman" charset="0"/>
              </a:rPr>
              <a:t>Arthur</a:t>
            </a:r>
            <a:r>
              <a:rPr lang="en-US" sz="2400" dirty="0" smtClean="0">
                <a:latin typeface="Times New Roman" charset="0"/>
                <a:ea typeface="Times New Roman" charset="0"/>
                <a:cs typeface="Times New Roman" charset="0"/>
              </a:rPr>
              <a:t>: It is I, Arthur, son of </a:t>
            </a:r>
            <a:r>
              <a:rPr lang="en-US" sz="2400" dirty="0" err="1" smtClean="0">
                <a:latin typeface="Times New Roman" charset="0"/>
                <a:ea typeface="Times New Roman" charset="0"/>
                <a:cs typeface="Times New Roman" charset="0"/>
              </a:rPr>
              <a:t>Uther</a:t>
            </a:r>
            <a:r>
              <a:rPr lang="en-US" sz="2400" dirty="0" smtClean="0">
                <a:latin typeface="Times New Roman" charset="0"/>
                <a:ea typeface="Times New Roman" charset="0"/>
                <a:cs typeface="Times New Roman" charset="0"/>
              </a:rPr>
              <a:t> </a:t>
            </a:r>
            <a:r>
              <a:rPr lang="en-US" sz="2400" dirty="0" err="1" smtClean="0">
                <a:latin typeface="Times New Roman" charset="0"/>
                <a:ea typeface="Times New Roman" charset="0"/>
                <a:cs typeface="Times New Roman" charset="0"/>
              </a:rPr>
              <a:t>Pendragon</a:t>
            </a:r>
            <a:r>
              <a:rPr lang="en-US" sz="2400" dirty="0" smtClean="0">
                <a:latin typeface="Times New Roman" charset="0"/>
                <a:ea typeface="Times New Roman" charset="0"/>
                <a:cs typeface="Times New Roman" charset="0"/>
              </a:rPr>
              <a:t>,</a:t>
            </a:r>
          </a:p>
          <a:p>
            <a:pPr algn="r">
              <a:buNone/>
            </a:pPr>
            <a:r>
              <a:rPr lang="en-US" sz="2400" dirty="0" smtClean="0">
                <a:latin typeface="Times New Roman" charset="0"/>
                <a:ea typeface="Times New Roman" charset="0"/>
                <a:cs typeface="Times New Roman" charset="0"/>
              </a:rPr>
              <a:t>from the castle of Camelot. King of the Britons, </a:t>
            </a:r>
          </a:p>
          <a:p>
            <a:pPr algn="r">
              <a:buNone/>
            </a:pPr>
            <a:r>
              <a:rPr lang="en-US" sz="2400" dirty="0" smtClean="0">
                <a:latin typeface="Times New Roman" charset="0"/>
                <a:ea typeface="Times New Roman" charset="0"/>
                <a:cs typeface="Times New Roman" charset="0"/>
              </a:rPr>
              <a:t>defeater of the Saxons, sovereign of all England!</a:t>
            </a:r>
          </a:p>
          <a:p>
            <a:pPr algn="r">
              <a:buNone/>
            </a:pPr>
            <a:r>
              <a:rPr lang="en-US" sz="2400" dirty="0" smtClean="0"/>
              <a:t>	</a:t>
            </a:r>
            <a:r>
              <a:rPr lang="en-US" sz="2400" dirty="0" err="1" smtClean="0">
                <a:latin typeface="Times New Roman" charset="0"/>
                <a:ea typeface="Times New Roman" charset="0"/>
                <a:cs typeface="Times New Roman" charset="0"/>
                <a:sym typeface="Symbol" charset="2"/>
              </a:rPr>
              <a:t></a:t>
            </a:r>
            <a:r>
              <a:rPr lang="en-US" sz="2400" dirty="0" smtClean="0">
                <a:latin typeface="Times New Roman" charset="0"/>
                <a:ea typeface="Times New Roman" charset="0"/>
                <a:cs typeface="Times New Roman" charset="0"/>
              </a:rPr>
              <a:t> </a:t>
            </a:r>
            <a:r>
              <a:rPr lang="en-US" sz="2400" i="1" dirty="0" smtClean="0">
                <a:latin typeface="Times New Roman" charset="0"/>
                <a:ea typeface="Times New Roman" charset="0"/>
                <a:cs typeface="Times New Roman" charset="0"/>
              </a:rPr>
              <a:t>Monty Python and the Holy Grail</a:t>
            </a:r>
          </a:p>
          <a:p>
            <a:pPr>
              <a:buNone/>
            </a:pPr>
            <a:endParaRPr lang="en-US" sz="2400" dirty="0" smtClean="0"/>
          </a:p>
          <a:p>
            <a:pPr algn="r">
              <a:buNone/>
            </a:pPr>
            <a:r>
              <a:rPr lang="en-US" sz="2000" dirty="0" smtClean="0">
                <a:latin typeface="Times New Roman"/>
                <a:cs typeface="Times New Roman"/>
              </a:rPr>
              <a:t>Then said they unto him, Say now Shibboleth: </a:t>
            </a:r>
          </a:p>
          <a:p>
            <a:pPr algn="r">
              <a:buNone/>
            </a:pPr>
            <a:r>
              <a:rPr lang="en-US" sz="2000" dirty="0" smtClean="0">
                <a:latin typeface="Times New Roman"/>
                <a:cs typeface="Times New Roman"/>
              </a:rPr>
              <a:t>and he said </a:t>
            </a:r>
            <a:r>
              <a:rPr lang="en-US" sz="2000" dirty="0" err="1" smtClean="0">
                <a:latin typeface="Times New Roman"/>
                <a:cs typeface="Times New Roman"/>
              </a:rPr>
              <a:t>Sibboleth</a:t>
            </a:r>
            <a:r>
              <a:rPr lang="en-US" sz="2000" dirty="0" smtClean="0">
                <a:latin typeface="Times New Roman"/>
                <a:cs typeface="Times New Roman"/>
              </a:rPr>
              <a:t>: for he could not frame to pronounce it right.</a:t>
            </a:r>
          </a:p>
          <a:p>
            <a:pPr algn="r">
              <a:buNone/>
            </a:pPr>
            <a:r>
              <a:rPr lang="en-US" sz="2000" dirty="0" smtClean="0">
                <a:latin typeface="Times New Roman"/>
                <a:cs typeface="Times New Roman"/>
              </a:rPr>
              <a:t>Then they took him, and slew him at the passages of Jordan: </a:t>
            </a:r>
          </a:p>
          <a:p>
            <a:pPr algn="r">
              <a:buNone/>
            </a:pPr>
            <a:r>
              <a:rPr lang="en-US" sz="2000" dirty="0" smtClean="0">
                <a:latin typeface="Times New Roman"/>
                <a:cs typeface="Times New Roman"/>
              </a:rPr>
              <a:t>and there fell at that time of the </a:t>
            </a:r>
            <a:r>
              <a:rPr lang="en-US" sz="2000" dirty="0" err="1" smtClean="0">
                <a:latin typeface="Times New Roman"/>
                <a:cs typeface="Times New Roman"/>
              </a:rPr>
              <a:t>Ephraimites</a:t>
            </a:r>
            <a:r>
              <a:rPr lang="en-US" sz="2000" dirty="0" smtClean="0">
                <a:latin typeface="Times New Roman"/>
                <a:cs typeface="Times New Roman"/>
              </a:rPr>
              <a:t> forty and two thousand.</a:t>
            </a:r>
          </a:p>
          <a:p>
            <a:pPr algn="r">
              <a:buNone/>
            </a:pPr>
            <a:r>
              <a:rPr lang="en-US" sz="1800" dirty="0" err="1" smtClean="0">
                <a:latin typeface="Times New Roman" charset="0"/>
                <a:ea typeface="Times New Roman" charset="0"/>
                <a:cs typeface="Times New Roman" charset="0"/>
                <a:sym typeface="Symbol" charset="2"/>
              </a:rPr>
              <a:t></a:t>
            </a:r>
            <a:r>
              <a:rPr lang="en-US" sz="2000" dirty="0" smtClean="0">
                <a:latin typeface="Times New Roman" charset="0"/>
                <a:ea typeface="Times New Roman" charset="0"/>
                <a:cs typeface="Times New Roman" charset="0"/>
                <a:sym typeface="Symbol" charset="2"/>
              </a:rPr>
              <a:t> </a:t>
            </a:r>
            <a:r>
              <a:rPr lang="en-US" sz="2000" i="1" dirty="0" smtClean="0">
                <a:latin typeface="Times New Roman"/>
                <a:cs typeface="Times New Roman"/>
              </a:rPr>
              <a:t>Judges 12:6</a:t>
            </a:r>
            <a:endParaRPr lang="en-US" sz="2000" i="1" dirty="0">
              <a:latin typeface="Times New Roman"/>
              <a:cs typeface="Times New Roman"/>
            </a:endParaRPr>
          </a:p>
        </p:txBody>
      </p:sp>
      <p:sp>
        <p:nvSpPr>
          <p:cNvPr id="4" name="Footer Placeholder 3"/>
          <p:cNvSpPr>
            <a:spLocks noGrp="1"/>
          </p:cNvSpPr>
          <p:nvPr>
            <p:ph type="ftr" sz="quarter" idx="10"/>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3</a:t>
            </a:fld>
            <a:endParaRPr lang="en-US">
              <a:latin typeface="Times New Roman"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92171A10-C48F-154F-AB68-4A63A53E1657}" type="slidenum">
              <a:rPr lang="en-US" smtClean="0">
                <a:latin typeface="Times New Roman" charset="0"/>
              </a:rPr>
              <a:pPr/>
              <a:t>30</a:t>
            </a:fld>
            <a:endParaRPr lang="en-US" smtClean="0">
              <a:latin typeface="Times New Roman" charset="0"/>
            </a:endParaRPr>
          </a:p>
        </p:txBody>
      </p:sp>
      <p:sp>
        <p:nvSpPr>
          <p:cNvPr id="46083" name="Rectangle 2"/>
          <p:cNvSpPr>
            <a:spLocks noGrp="1" noChangeArrowheads="1"/>
          </p:cNvSpPr>
          <p:nvPr>
            <p:ph type="title"/>
          </p:nvPr>
        </p:nvSpPr>
        <p:spPr>
          <a:xfrm>
            <a:off x="685800" y="304800"/>
            <a:ext cx="7772400" cy="1143000"/>
          </a:xfrm>
        </p:spPr>
        <p:txBody>
          <a:bodyPr/>
          <a:lstStyle/>
          <a:p>
            <a:pPr eaLnBrk="1" hangingPunct="1"/>
            <a:r>
              <a:rPr lang="en-US" dirty="0"/>
              <a:t>Enrollment </a:t>
            </a:r>
            <a:r>
              <a:rPr lang="en-US" dirty="0" err="1"/>
              <a:t>vs</a:t>
            </a:r>
            <a:r>
              <a:rPr lang="en-US" dirty="0"/>
              <a:t> Recognition</a:t>
            </a:r>
          </a:p>
        </p:txBody>
      </p:sp>
      <p:sp>
        <p:nvSpPr>
          <p:cNvPr id="46084" name="Rectangle 3"/>
          <p:cNvSpPr>
            <a:spLocks noGrp="1" noChangeArrowheads="1"/>
          </p:cNvSpPr>
          <p:nvPr>
            <p:ph type="body" idx="1"/>
          </p:nvPr>
        </p:nvSpPr>
        <p:spPr>
          <a:xfrm>
            <a:off x="685800" y="1447800"/>
            <a:ext cx="7772400" cy="4572000"/>
          </a:xfrm>
        </p:spPr>
        <p:txBody>
          <a:bodyPr/>
          <a:lstStyle/>
          <a:p>
            <a:pPr eaLnBrk="1" hangingPunct="1">
              <a:lnSpc>
                <a:spcPct val="85000"/>
              </a:lnSpc>
              <a:spcAft>
                <a:spcPts val="600"/>
              </a:spcAft>
            </a:pPr>
            <a:r>
              <a:rPr lang="en-US" sz="2800" dirty="0"/>
              <a:t>Enrollment phase</a:t>
            </a:r>
          </a:p>
          <a:p>
            <a:pPr lvl="1" eaLnBrk="1" hangingPunct="1">
              <a:lnSpc>
                <a:spcPct val="85000"/>
              </a:lnSpc>
              <a:spcAft>
                <a:spcPts val="600"/>
              </a:spcAft>
            </a:pPr>
            <a:r>
              <a:rPr lang="en-US" sz="2400" dirty="0"/>
              <a:t>Subject’s biometric info put into database</a:t>
            </a:r>
          </a:p>
          <a:p>
            <a:pPr lvl="1" eaLnBrk="1" hangingPunct="1">
              <a:lnSpc>
                <a:spcPct val="85000"/>
              </a:lnSpc>
              <a:spcAft>
                <a:spcPts val="600"/>
              </a:spcAft>
            </a:pPr>
            <a:r>
              <a:rPr lang="en-US" sz="2400" dirty="0"/>
              <a:t>Must carefully measure the required info</a:t>
            </a:r>
          </a:p>
          <a:p>
            <a:pPr lvl="1" eaLnBrk="1" hangingPunct="1">
              <a:lnSpc>
                <a:spcPct val="85000"/>
              </a:lnSpc>
              <a:spcAft>
                <a:spcPts val="600"/>
              </a:spcAft>
            </a:pPr>
            <a:r>
              <a:rPr lang="en-US" sz="2400" dirty="0"/>
              <a:t>OK if slow and repeated measurement needed</a:t>
            </a:r>
          </a:p>
          <a:p>
            <a:pPr lvl="1" eaLnBrk="1" hangingPunct="1">
              <a:lnSpc>
                <a:spcPct val="85000"/>
              </a:lnSpc>
              <a:spcAft>
                <a:spcPts val="600"/>
              </a:spcAft>
            </a:pPr>
            <a:r>
              <a:rPr lang="en-US" sz="2400" dirty="0"/>
              <a:t>Must be very precise</a:t>
            </a:r>
          </a:p>
          <a:p>
            <a:pPr lvl="1" eaLnBrk="1" hangingPunct="1">
              <a:lnSpc>
                <a:spcPct val="85000"/>
              </a:lnSpc>
              <a:spcAft>
                <a:spcPts val="600"/>
              </a:spcAft>
            </a:pPr>
            <a:r>
              <a:rPr lang="en-US" sz="2400" dirty="0"/>
              <a:t>May be weak point of many biometric</a:t>
            </a:r>
          </a:p>
          <a:p>
            <a:pPr eaLnBrk="1" hangingPunct="1">
              <a:lnSpc>
                <a:spcPct val="85000"/>
              </a:lnSpc>
              <a:spcAft>
                <a:spcPts val="600"/>
              </a:spcAft>
            </a:pPr>
            <a:r>
              <a:rPr lang="en-US" sz="2800" dirty="0"/>
              <a:t>Recognition phase</a:t>
            </a:r>
          </a:p>
          <a:p>
            <a:pPr lvl="1" eaLnBrk="1" hangingPunct="1">
              <a:lnSpc>
                <a:spcPct val="85000"/>
              </a:lnSpc>
              <a:spcAft>
                <a:spcPts val="600"/>
              </a:spcAft>
            </a:pPr>
            <a:r>
              <a:rPr lang="en-US" sz="2400" dirty="0"/>
              <a:t>Biometric </a:t>
            </a:r>
            <a:r>
              <a:rPr lang="en-US" sz="2400" dirty="0" smtClean="0"/>
              <a:t>detection, </a:t>
            </a:r>
            <a:r>
              <a:rPr lang="en-US" sz="2400" dirty="0"/>
              <a:t>when used in practice</a:t>
            </a:r>
          </a:p>
          <a:p>
            <a:pPr lvl="1" eaLnBrk="1" hangingPunct="1">
              <a:lnSpc>
                <a:spcPct val="85000"/>
              </a:lnSpc>
              <a:spcAft>
                <a:spcPts val="600"/>
              </a:spcAft>
            </a:pPr>
            <a:r>
              <a:rPr lang="en-US" sz="2400" dirty="0"/>
              <a:t>Must be quick and simple</a:t>
            </a:r>
          </a:p>
          <a:p>
            <a:pPr lvl="1" eaLnBrk="1" hangingPunct="1">
              <a:lnSpc>
                <a:spcPct val="85000"/>
              </a:lnSpc>
              <a:spcAft>
                <a:spcPts val="600"/>
              </a:spcAft>
            </a:pPr>
            <a:r>
              <a:rPr lang="en-US" sz="2400" dirty="0"/>
              <a:t>But must be reasonably accurate </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841E7754-4C1F-F049-85DA-EEDD6CF82B2E}" type="slidenum">
              <a:rPr lang="en-US" smtClean="0">
                <a:latin typeface="Times New Roman" charset="0"/>
              </a:rPr>
              <a:pPr/>
              <a:t>31</a:t>
            </a:fld>
            <a:endParaRPr lang="en-US" smtClean="0">
              <a:latin typeface="Times New Roman" charset="0"/>
            </a:endParaRPr>
          </a:p>
        </p:txBody>
      </p:sp>
      <p:sp>
        <p:nvSpPr>
          <p:cNvPr id="47107" name="Rectangle 2"/>
          <p:cNvSpPr>
            <a:spLocks noGrp="1" noChangeArrowheads="1"/>
          </p:cNvSpPr>
          <p:nvPr>
            <p:ph type="title"/>
          </p:nvPr>
        </p:nvSpPr>
        <p:spPr>
          <a:xfrm>
            <a:off x="685800" y="304800"/>
            <a:ext cx="7772400" cy="1143000"/>
          </a:xfrm>
        </p:spPr>
        <p:txBody>
          <a:bodyPr/>
          <a:lstStyle/>
          <a:p>
            <a:pPr eaLnBrk="1" hangingPunct="1"/>
            <a:r>
              <a:rPr lang="en-US"/>
              <a:t>Cooperative Subjects?</a:t>
            </a:r>
          </a:p>
        </p:txBody>
      </p:sp>
      <p:sp>
        <p:nvSpPr>
          <p:cNvPr id="47108" name="Rectangle 3"/>
          <p:cNvSpPr>
            <a:spLocks noGrp="1" noChangeArrowheads="1"/>
          </p:cNvSpPr>
          <p:nvPr>
            <p:ph type="body" idx="1"/>
          </p:nvPr>
        </p:nvSpPr>
        <p:spPr>
          <a:xfrm>
            <a:off x="685800" y="1524000"/>
            <a:ext cx="8001000" cy="4495800"/>
          </a:xfrm>
        </p:spPr>
        <p:txBody>
          <a:bodyPr/>
          <a:lstStyle/>
          <a:p>
            <a:pPr eaLnBrk="1" hangingPunct="1">
              <a:lnSpc>
                <a:spcPct val="80000"/>
              </a:lnSpc>
              <a:spcAft>
                <a:spcPts val="600"/>
              </a:spcAft>
            </a:pPr>
            <a:r>
              <a:rPr lang="en-US" sz="2800" dirty="0"/>
              <a:t>Authentication — cooperative subjects</a:t>
            </a:r>
          </a:p>
          <a:p>
            <a:pPr eaLnBrk="1" hangingPunct="1">
              <a:lnSpc>
                <a:spcPct val="80000"/>
              </a:lnSpc>
              <a:spcAft>
                <a:spcPts val="600"/>
              </a:spcAft>
            </a:pPr>
            <a:r>
              <a:rPr lang="en-US" sz="2800" dirty="0"/>
              <a:t>Identification — uncooperative subjects</a:t>
            </a:r>
          </a:p>
          <a:p>
            <a:pPr eaLnBrk="1" hangingPunct="1">
              <a:lnSpc>
                <a:spcPct val="80000"/>
              </a:lnSpc>
              <a:spcAft>
                <a:spcPts val="600"/>
              </a:spcAft>
            </a:pPr>
            <a:r>
              <a:rPr lang="en-US" sz="2800" dirty="0"/>
              <a:t>For example, facial recognition</a:t>
            </a:r>
            <a:endParaRPr lang="en-US" sz="2800" dirty="0" smtClean="0"/>
          </a:p>
          <a:p>
            <a:pPr lvl="1" eaLnBrk="1" hangingPunct="1">
              <a:lnSpc>
                <a:spcPct val="80000"/>
              </a:lnSpc>
              <a:spcAft>
                <a:spcPts val="600"/>
              </a:spcAft>
            </a:pPr>
            <a:r>
              <a:rPr lang="en-US" sz="2400" dirty="0" smtClean="0"/>
              <a:t>Used </a:t>
            </a:r>
            <a:r>
              <a:rPr lang="en-US" sz="2400" dirty="0"/>
              <a:t>in Las Vegas casinos to detect known cheaters </a:t>
            </a:r>
            <a:r>
              <a:rPr lang="en-US" sz="2400" dirty="0" smtClean="0"/>
              <a:t>(terrorists </a:t>
            </a:r>
            <a:r>
              <a:rPr lang="en-US" sz="2400" dirty="0"/>
              <a:t>in airports, etc.)</a:t>
            </a:r>
            <a:endParaRPr lang="en-US" sz="2400" dirty="0" smtClean="0"/>
          </a:p>
          <a:p>
            <a:pPr lvl="1" eaLnBrk="1" hangingPunct="1">
              <a:lnSpc>
                <a:spcPct val="80000"/>
              </a:lnSpc>
              <a:spcAft>
                <a:spcPts val="600"/>
              </a:spcAft>
            </a:pPr>
            <a:r>
              <a:rPr lang="en-US" sz="2400" dirty="0" smtClean="0"/>
              <a:t>Often </a:t>
            </a:r>
            <a:r>
              <a:rPr lang="en-US" sz="2400" dirty="0"/>
              <a:t>do not have ideal enrollment conditions</a:t>
            </a:r>
          </a:p>
          <a:p>
            <a:pPr lvl="1" eaLnBrk="1" hangingPunct="1">
              <a:lnSpc>
                <a:spcPct val="80000"/>
              </a:lnSpc>
              <a:spcAft>
                <a:spcPts val="600"/>
              </a:spcAft>
            </a:pPr>
            <a:r>
              <a:rPr lang="en-US" sz="2400" dirty="0"/>
              <a:t>Subject will try to confuse recognition phase</a:t>
            </a:r>
          </a:p>
          <a:p>
            <a:pPr eaLnBrk="1" hangingPunct="1">
              <a:lnSpc>
                <a:spcPct val="80000"/>
              </a:lnSpc>
              <a:spcAft>
                <a:spcPts val="600"/>
              </a:spcAft>
            </a:pPr>
            <a:r>
              <a:rPr lang="en-US" sz="2800" dirty="0"/>
              <a:t>Cooperative subject makes it much </a:t>
            </a:r>
            <a:r>
              <a:rPr lang="en-US" sz="2800" dirty="0" smtClean="0"/>
              <a:t>easier</a:t>
            </a:r>
          </a:p>
          <a:p>
            <a:pPr lvl="1" eaLnBrk="1" hangingPunct="1">
              <a:lnSpc>
                <a:spcPct val="80000"/>
              </a:lnSpc>
              <a:spcAft>
                <a:spcPts val="600"/>
              </a:spcAft>
            </a:pPr>
            <a:r>
              <a:rPr lang="en-US" sz="2400" dirty="0"/>
              <a:t>We are focused on authentication</a:t>
            </a:r>
          </a:p>
          <a:p>
            <a:pPr lvl="1" eaLnBrk="1" hangingPunct="1">
              <a:lnSpc>
                <a:spcPct val="80000"/>
              </a:lnSpc>
              <a:spcAft>
                <a:spcPts val="600"/>
              </a:spcAft>
            </a:pPr>
            <a:r>
              <a:rPr lang="en-US" sz="2400" dirty="0"/>
              <a:t>So, subjects are generally cooperative</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7FE1104F-5E28-B54D-BD28-79A91B14B6F2}" type="slidenum">
              <a:rPr lang="en-US" smtClean="0">
                <a:latin typeface="Times New Roman" charset="0"/>
              </a:rPr>
              <a:pPr/>
              <a:t>32</a:t>
            </a:fld>
            <a:endParaRPr lang="en-US" smtClean="0">
              <a:latin typeface="Times New Roman" charset="0"/>
            </a:endParaRPr>
          </a:p>
        </p:txBody>
      </p:sp>
      <p:sp>
        <p:nvSpPr>
          <p:cNvPr id="48131" name="Rectangle 2"/>
          <p:cNvSpPr>
            <a:spLocks noGrp="1" noChangeArrowheads="1"/>
          </p:cNvSpPr>
          <p:nvPr>
            <p:ph type="title"/>
          </p:nvPr>
        </p:nvSpPr>
        <p:spPr>
          <a:xfrm>
            <a:off x="685800" y="304800"/>
            <a:ext cx="7772400" cy="1143000"/>
          </a:xfrm>
        </p:spPr>
        <p:txBody>
          <a:bodyPr/>
          <a:lstStyle/>
          <a:p>
            <a:pPr eaLnBrk="1" hangingPunct="1"/>
            <a:r>
              <a:rPr lang="en-US"/>
              <a:t>Biometric Errors</a:t>
            </a:r>
          </a:p>
        </p:txBody>
      </p:sp>
      <p:sp>
        <p:nvSpPr>
          <p:cNvPr id="48132" name="Rectangle 3"/>
          <p:cNvSpPr>
            <a:spLocks noGrp="1" noChangeArrowheads="1"/>
          </p:cNvSpPr>
          <p:nvPr>
            <p:ph type="body" idx="1"/>
          </p:nvPr>
        </p:nvSpPr>
        <p:spPr>
          <a:xfrm>
            <a:off x="609600" y="1447800"/>
            <a:ext cx="8153400" cy="4648200"/>
          </a:xfrm>
        </p:spPr>
        <p:txBody>
          <a:bodyPr/>
          <a:lstStyle/>
          <a:p>
            <a:pPr eaLnBrk="1" hangingPunct="1">
              <a:lnSpc>
                <a:spcPct val="85000"/>
              </a:lnSpc>
              <a:spcAft>
                <a:spcPts val="600"/>
              </a:spcAft>
            </a:pPr>
            <a:r>
              <a:rPr lang="en-US" sz="2800" b="1" dirty="0">
                <a:solidFill>
                  <a:schemeClr val="accent2"/>
                </a:solidFill>
              </a:rPr>
              <a:t>Fraud rate</a:t>
            </a:r>
            <a:r>
              <a:rPr lang="en-US" sz="2800" dirty="0"/>
              <a:t> versus </a:t>
            </a:r>
            <a:r>
              <a:rPr lang="en-US" sz="2800" b="1" dirty="0">
                <a:solidFill>
                  <a:schemeClr val="accent2"/>
                </a:solidFill>
              </a:rPr>
              <a:t>insult rate</a:t>
            </a:r>
            <a:endParaRPr lang="en-US" sz="2800" dirty="0"/>
          </a:p>
          <a:p>
            <a:pPr lvl="1" eaLnBrk="1" hangingPunct="1">
              <a:lnSpc>
                <a:spcPct val="85000"/>
              </a:lnSpc>
              <a:spcAft>
                <a:spcPts val="600"/>
              </a:spcAft>
            </a:pPr>
            <a:r>
              <a:rPr lang="en-US" sz="2400" dirty="0"/>
              <a:t>Fraud </a:t>
            </a:r>
            <a:r>
              <a:rPr lang="en-US" sz="2400" dirty="0" err="1">
                <a:sym typeface="Symbol" charset="2"/>
              </a:rPr>
              <a:t></a:t>
            </a:r>
            <a:r>
              <a:rPr lang="en-US" sz="2400" dirty="0"/>
              <a:t> </a:t>
            </a:r>
            <a:r>
              <a:rPr lang="en-US" sz="2400" dirty="0">
                <a:latin typeface="Times-Roman" charset="0"/>
              </a:rPr>
              <a:t>Trudy</a:t>
            </a:r>
            <a:r>
              <a:rPr lang="en-US" sz="2400" dirty="0"/>
              <a:t> </a:t>
            </a:r>
            <a:r>
              <a:rPr lang="en-US" sz="2400" dirty="0" err="1"/>
              <a:t>mis</a:t>
            </a:r>
            <a:r>
              <a:rPr lang="en-US" sz="2400" dirty="0"/>
              <a:t>-authenticated as </a:t>
            </a:r>
            <a:r>
              <a:rPr lang="en-US" sz="2400" dirty="0">
                <a:latin typeface="Times-Roman" charset="0"/>
              </a:rPr>
              <a:t>Alice</a:t>
            </a:r>
            <a:endParaRPr lang="en-US" sz="2400" dirty="0"/>
          </a:p>
          <a:p>
            <a:pPr lvl="1" eaLnBrk="1" hangingPunct="1">
              <a:lnSpc>
                <a:spcPct val="85000"/>
              </a:lnSpc>
              <a:spcAft>
                <a:spcPts val="600"/>
              </a:spcAft>
            </a:pPr>
            <a:r>
              <a:rPr lang="en-US" sz="2400" dirty="0"/>
              <a:t>Insult </a:t>
            </a:r>
            <a:r>
              <a:rPr lang="en-US" sz="2400" dirty="0" err="1">
                <a:sym typeface="Symbol" charset="2"/>
              </a:rPr>
              <a:t></a:t>
            </a:r>
            <a:r>
              <a:rPr lang="en-US" sz="2400" dirty="0"/>
              <a:t> </a:t>
            </a:r>
            <a:r>
              <a:rPr lang="en-US" sz="2400" dirty="0">
                <a:latin typeface="Times-Roman" charset="0"/>
              </a:rPr>
              <a:t>Alice</a:t>
            </a:r>
            <a:r>
              <a:rPr lang="en-US" sz="2400" dirty="0"/>
              <a:t> not authenticated as </a:t>
            </a:r>
            <a:r>
              <a:rPr lang="en-US" sz="2400" dirty="0">
                <a:latin typeface="Times-Roman" charset="0"/>
              </a:rPr>
              <a:t>Alice</a:t>
            </a:r>
            <a:endParaRPr lang="en-US" sz="2400" dirty="0"/>
          </a:p>
          <a:p>
            <a:pPr eaLnBrk="1" hangingPunct="1">
              <a:lnSpc>
                <a:spcPct val="85000"/>
              </a:lnSpc>
              <a:spcAft>
                <a:spcPts val="600"/>
              </a:spcAft>
            </a:pPr>
            <a:r>
              <a:rPr lang="en-US" sz="2800" dirty="0"/>
              <a:t>For any biometric, can decrease fraud or insult, but other one will increase</a:t>
            </a:r>
          </a:p>
          <a:p>
            <a:pPr eaLnBrk="1" hangingPunct="1">
              <a:lnSpc>
                <a:spcPct val="85000"/>
              </a:lnSpc>
              <a:spcAft>
                <a:spcPts val="600"/>
              </a:spcAft>
            </a:pPr>
            <a:r>
              <a:rPr lang="en-US" sz="2800" dirty="0"/>
              <a:t>For example</a:t>
            </a:r>
          </a:p>
          <a:p>
            <a:pPr lvl="1" eaLnBrk="1" hangingPunct="1">
              <a:lnSpc>
                <a:spcPct val="85000"/>
              </a:lnSpc>
              <a:spcAft>
                <a:spcPts val="600"/>
              </a:spcAft>
            </a:pPr>
            <a:r>
              <a:rPr lang="en-US" sz="2400" dirty="0"/>
              <a:t>99% voiceprint match </a:t>
            </a:r>
            <a:r>
              <a:rPr lang="en-US" sz="2400" dirty="0" err="1">
                <a:sym typeface="Symbol" charset="2"/>
              </a:rPr>
              <a:t></a:t>
            </a:r>
            <a:r>
              <a:rPr lang="en-US" sz="2400" dirty="0">
                <a:sym typeface="Symbol" charset="2"/>
              </a:rPr>
              <a:t> </a:t>
            </a:r>
            <a:r>
              <a:rPr lang="en-US" sz="2400" dirty="0"/>
              <a:t>low fraud, high insult</a:t>
            </a:r>
          </a:p>
          <a:p>
            <a:pPr lvl="1" eaLnBrk="1" hangingPunct="1">
              <a:lnSpc>
                <a:spcPct val="85000"/>
              </a:lnSpc>
              <a:spcAft>
                <a:spcPts val="600"/>
              </a:spcAft>
            </a:pPr>
            <a:r>
              <a:rPr lang="en-US" sz="2400" dirty="0"/>
              <a:t>30% voiceprint match </a:t>
            </a:r>
            <a:r>
              <a:rPr lang="en-US" sz="2400" dirty="0" err="1">
                <a:sym typeface="Symbol" charset="2"/>
              </a:rPr>
              <a:t></a:t>
            </a:r>
            <a:r>
              <a:rPr lang="en-US" sz="2400" dirty="0"/>
              <a:t> high fraud, low insult</a:t>
            </a:r>
          </a:p>
          <a:p>
            <a:pPr eaLnBrk="1" hangingPunct="1">
              <a:lnSpc>
                <a:spcPct val="85000"/>
              </a:lnSpc>
              <a:spcAft>
                <a:spcPts val="600"/>
              </a:spcAft>
            </a:pPr>
            <a:r>
              <a:rPr lang="en-US" sz="2800" b="1" dirty="0">
                <a:solidFill>
                  <a:schemeClr val="accent2"/>
                </a:solidFill>
              </a:rPr>
              <a:t>Equal error rate:</a:t>
            </a:r>
            <a:r>
              <a:rPr lang="en-US" sz="2800" dirty="0"/>
              <a:t> rate where fraud == insult</a:t>
            </a:r>
            <a:endParaRPr lang="en-US" sz="2800" dirty="0" smtClean="0"/>
          </a:p>
          <a:p>
            <a:pPr lvl="1" eaLnBrk="1" hangingPunct="1">
              <a:lnSpc>
                <a:spcPct val="85000"/>
              </a:lnSpc>
              <a:spcAft>
                <a:spcPts val="600"/>
              </a:spcAft>
            </a:pPr>
            <a:r>
              <a:rPr lang="en-US" sz="2400" dirty="0" smtClean="0"/>
              <a:t>A way to compare different </a:t>
            </a:r>
            <a:r>
              <a:rPr lang="en-US" sz="2400" dirty="0"/>
              <a:t>biometrics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F06AD10C-8B58-A940-BEBA-946324C3107D}" type="slidenum">
              <a:rPr lang="en-US" smtClean="0">
                <a:latin typeface="Times New Roman" charset="0"/>
              </a:rPr>
              <a:pPr/>
              <a:t>33</a:t>
            </a:fld>
            <a:endParaRPr lang="en-US" smtClean="0">
              <a:latin typeface="Times New Roman" charset="0"/>
            </a:endParaRPr>
          </a:p>
        </p:txBody>
      </p:sp>
      <p:sp>
        <p:nvSpPr>
          <p:cNvPr id="49155" name="Rectangle 2"/>
          <p:cNvSpPr>
            <a:spLocks noGrp="1" noChangeArrowheads="1"/>
          </p:cNvSpPr>
          <p:nvPr>
            <p:ph type="title"/>
          </p:nvPr>
        </p:nvSpPr>
        <p:spPr/>
        <p:txBody>
          <a:bodyPr/>
          <a:lstStyle/>
          <a:p>
            <a:pPr eaLnBrk="1" hangingPunct="1"/>
            <a:r>
              <a:rPr lang="en-US"/>
              <a:t>Fingerprint History</a:t>
            </a:r>
          </a:p>
        </p:txBody>
      </p:sp>
      <p:sp>
        <p:nvSpPr>
          <p:cNvPr id="49156" name="Rectangle 3"/>
          <p:cNvSpPr>
            <a:spLocks noGrp="1" noChangeArrowheads="1"/>
          </p:cNvSpPr>
          <p:nvPr>
            <p:ph type="body" idx="1"/>
          </p:nvPr>
        </p:nvSpPr>
        <p:spPr/>
        <p:txBody>
          <a:bodyPr/>
          <a:lstStyle/>
          <a:p>
            <a:pPr eaLnBrk="1" hangingPunct="1">
              <a:lnSpc>
                <a:spcPct val="90000"/>
              </a:lnSpc>
              <a:spcAft>
                <a:spcPts val="600"/>
              </a:spcAft>
            </a:pPr>
            <a:r>
              <a:rPr lang="en-US" sz="2800" dirty="0"/>
              <a:t>1823 </a:t>
            </a:r>
            <a:r>
              <a:rPr lang="en-US" sz="2800" dirty="0" err="1">
                <a:sym typeface="Symbol" charset="2"/>
              </a:rPr>
              <a:t></a:t>
            </a:r>
            <a:r>
              <a:rPr lang="en-US" sz="2800" dirty="0"/>
              <a:t> Professor Johannes Evangelist Purkinje discussed 9 fingerprint patterns </a:t>
            </a:r>
          </a:p>
          <a:p>
            <a:pPr eaLnBrk="1" hangingPunct="1">
              <a:lnSpc>
                <a:spcPct val="90000"/>
              </a:lnSpc>
              <a:spcAft>
                <a:spcPts val="600"/>
              </a:spcAft>
            </a:pPr>
            <a:r>
              <a:rPr lang="en-US" sz="2800" dirty="0"/>
              <a:t>1856 </a:t>
            </a:r>
            <a:r>
              <a:rPr lang="en-US" sz="2800" dirty="0" err="1">
                <a:sym typeface="Symbol" charset="2"/>
              </a:rPr>
              <a:t></a:t>
            </a:r>
            <a:r>
              <a:rPr lang="en-US" sz="2800" dirty="0"/>
              <a:t> Sir William Hershel used fingerprint (in India) on contracts</a:t>
            </a:r>
          </a:p>
          <a:p>
            <a:pPr eaLnBrk="1" hangingPunct="1">
              <a:lnSpc>
                <a:spcPct val="90000"/>
              </a:lnSpc>
              <a:spcAft>
                <a:spcPts val="600"/>
              </a:spcAft>
            </a:pPr>
            <a:r>
              <a:rPr lang="en-US" sz="2800" dirty="0"/>
              <a:t>1880 </a:t>
            </a:r>
            <a:r>
              <a:rPr lang="en-US" sz="2800" dirty="0" err="1">
                <a:sym typeface="Symbol" charset="2"/>
              </a:rPr>
              <a:t></a:t>
            </a:r>
            <a:r>
              <a:rPr lang="en-US" sz="2800" dirty="0"/>
              <a:t> Dr. Henry </a:t>
            </a:r>
            <a:r>
              <a:rPr lang="en-US" sz="2800" dirty="0" err="1"/>
              <a:t>Faulds</a:t>
            </a:r>
            <a:r>
              <a:rPr lang="en-US" sz="2800" dirty="0"/>
              <a:t> article in </a:t>
            </a:r>
            <a:r>
              <a:rPr lang="en-US" sz="2800" i="1" dirty="0"/>
              <a:t>Nature</a:t>
            </a:r>
            <a:r>
              <a:rPr lang="en-US" sz="2800" dirty="0"/>
              <a:t> about fingerprints for ID</a:t>
            </a:r>
          </a:p>
          <a:p>
            <a:pPr eaLnBrk="1" hangingPunct="1">
              <a:lnSpc>
                <a:spcPct val="90000"/>
              </a:lnSpc>
              <a:spcAft>
                <a:spcPts val="600"/>
              </a:spcAft>
            </a:pPr>
            <a:r>
              <a:rPr lang="en-US" sz="2800" dirty="0"/>
              <a:t>1883 </a:t>
            </a:r>
            <a:r>
              <a:rPr lang="en-US" sz="2800" dirty="0" err="1">
                <a:sym typeface="Symbol" charset="2"/>
              </a:rPr>
              <a:t></a:t>
            </a:r>
            <a:r>
              <a:rPr lang="en-US" sz="2800" dirty="0"/>
              <a:t> Mark Twain’s </a:t>
            </a:r>
            <a:r>
              <a:rPr lang="en-US" sz="2800" i="1" dirty="0"/>
              <a:t>Life on the Mississippi</a:t>
            </a:r>
            <a:r>
              <a:rPr lang="en-US" sz="2800" dirty="0"/>
              <a:t> (murderer </a:t>
            </a:r>
            <a:r>
              <a:rPr lang="en-US" sz="2800" dirty="0" err="1"/>
              <a:t>ID’ed</a:t>
            </a:r>
            <a:r>
              <a:rPr lang="en-US" sz="2800" dirty="0"/>
              <a:t> by fingerprint)</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4B9F186F-77FB-EA49-9098-61A2CED489FA}" type="slidenum">
              <a:rPr lang="en-US" smtClean="0">
                <a:latin typeface="Times New Roman" charset="0"/>
              </a:rPr>
              <a:pPr/>
              <a:t>34</a:t>
            </a:fld>
            <a:endParaRPr lang="en-US" smtClean="0">
              <a:latin typeface="Times New Roman" charset="0"/>
            </a:endParaRPr>
          </a:p>
        </p:txBody>
      </p:sp>
      <p:sp>
        <p:nvSpPr>
          <p:cNvPr id="50179" name="Rectangle 2"/>
          <p:cNvSpPr>
            <a:spLocks noGrp="1" noChangeArrowheads="1"/>
          </p:cNvSpPr>
          <p:nvPr>
            <p:ph type="title"/>
          </p:nvPr>
        </p:nvSpPr>
        <p:spPr/>
        <p:txBody>
          <a:bodyPr/>
          <a:lstStyle/>
          <a:p>
            <a:pPr eaLnBrk="1" hangingPunct="1"/>
            <a:r>
              <a:rPr lang="en-US"/>
              <a:t>Fingerprint History</a:t>
            </a:r>
          </a:p>
        </p:txBody>
      </p:sp>
      <p:sp>
        <p:nvSpPr>
          <p:cNvPr id="50180" name="Rectangle 3"/>
          <p:cNvSpPr>
            <a:spLocks noGrp="1" noChangeArrowheads="1"/>
          </p:cNvSpPr>
          <p:nvPr>
            <p:ph type="body" idx="1"/>
          </p:nvPr>
        </p:nvSpPr>
        <p:spPr>
          <a:xfrm>
            <a:off x="685800" y="1905000"/>
            <a:ext cx="7772400" cy="4114800"/>
          </a:xfrm>
        </p:spPr>
        <p:txBody>
          <a:bodyPr/>
          <a:lstStyle/>
          <a:p>
            <a:pPr eaLnBrk="1" hangingPunct="1">
              <a:lnSpc>
                <a:spcPct val="90000"/>
              </a:lnSpc>
              <a:spcAft>
                <a:spcPts val="600"/>
              </a:spcAft>
            </a:pPr>
            <a:r>
              <a:rPr lang="en-US" sz="2800" dirty="0"/>
              <a:t>1888 </a:t>
            </a:r>
            <a:r>
              <a:rPr lang="en-US" sz="2800" dirty="0" err="1">
                <a:sym typeface="Symbol" charset="2"/>
              </a:rPr>
              <a:t></a:t>
            </a:r>
            <a:r>
              <a:rPr lang="en-US" sz="2800" dirty="0"/>
              <a:t> Sir Francis Galton developed classification system</a:t>
            </a:r>
          </a:p>
          <a:p>
            <a:pPr lvl="1" eaLnBrk="1" hangingPunct="1">
              <a:lnSpc>
                <a:spcPct val="90000"/>
              </a:lnSpc>
              <a:spcAft>
                <a:spcPts val="600"/>
              </a:spcAft>
            </a:pPr>
            <a:r>
              <a:rPr lang="en-US" sz="2400" dirty="0"/>
              <a:t>His system  of “minutia” still used today</a:t>
            </a:r>
          </a:p>
          <a:p>
            <a:pPr lvl="1" eaLnBrk="1" hangingPunct="1">
              <a:lnSpc>
                <a:spcPct val="90000"/>
              </a:lnSpc>
              <a:spcAft>
                <a:spcPts val="600"/>
              </a:spcAft>
            </a:pPr>
            <a:r>
              <a:rPr lang="en-US" sz="2400" dirty="0"/>
              <a:t>Also verified that fingerprints do not change</a:t>
            </a:r>
          </a:p>
          <a:p>
            <a:pPr eaLnBrk="1" hangingPunct="1">
              <a:lnSpc>
                <a:spcPct val="90000"/>
              </a:lnSpc>
              <a:spcAft>
                <a:spcPts val="600"/>
              </a:spcAft>
            </a:pPr>
            <a:r>
              <a:rPr lang="en-US" sz="2800" dirty="0"/>
              <a:t>Some countries require fixed number of</a:t>
            </a:r>
            <a:r>
              <a:rPr lang="en-US" sz="2800" dirty="0" smtClean="0"/>
              <a:t> “points” </a:t>
            </a:r>
            <a:r>
              <a:rPr lang="en-US" sz="2800" dirty="0"/>
              <a:t>(minutia) to match in criminal cases</a:t>
            </a:r>
          </a:p>
          <a:p>
            <a:pPr lvl="1" eaLnBrk="1" hangingPunct="1">
              <a:lnSpc>
                <a:spcPct val="90000"/>
              </a:lnSpc>
              <a:spcAft>
                <a:spcPts val="600"/>
              </a:spcAft>
            </a:pPr>
            <a:r>
              <a:rPr lang="en-US" sz="2400" dirty="0"/>
              <a:t>In Britain, at least 15 points </a:t>
            </a:r>
          </a:p>
          <a:p>
            <a:pPr lvl="1" eaLnBrk="1" hangingPunct="1">
              <a:lnSpc>
                <a:spcPct val="90000"/>
              </a:lnSpc>
              <a:spcAft>
                <a:spcPts val="600"/>
              </a:spcAft>
            </a:pPr>
            <a:r>
              <a:rPr lang="en-US" sz="2400" dirty="0"/>
              <a:t>In US, no fixed number of points</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6059A9C2-1CC5-1941-82CC-7C8CADFE2F46}" type="slidenum">
              <a:rPr lang="en-US" smtClean="0">
                <a:latin typeface="Times New Roman" charset="0"/>
              </a:rPr>
              <a:pPr/>
              <a:t>35</a:t>
            </a:fld>
            <a:endParaRPr lang="en-US" smtClean="0">
              <a:latin typeface="Times New Roman" charset="0"/>
            </a:endParaRPr>
          </a:p>
        </p:txBody>
      </p:sp>
      <p:sp>
        <p:nvSpPr>
          <p:cNvPr id="51203" name="Rectangle 2"/>
          <p:cNvSpPr>
            <a:spLocks noGrp="1" noChangeArrowheads="1"/>
          </p:cNvSpPr>
          <p:nvPr>
            <p:ph type="title"/>
          </p:nvPr>
        </p:nvSpPr>
        <p:spPr/>
        <p:txBody>
          <a:bodyPr/>
          <a:lstStyle/>
          <a:p>
            <a:pPr eaLnBrk="1" hangingPunct="1"/>
            <a:r>
              <a:rPr lang="en-US"/>
              <a:t>Fingerprint Comparison</a:t>
            </a:r>
          </a:p>
        </p:txBody>
      </p:sp>
      <p:pic>
        <p:nvPicPr>
          <p:cNvPr id="51204" name="Picture 3" descr=" img35.gif                                                      0007DDCBMacintosh HD                   B7464D7A:"/>
          <p:cNvPicPr>
            <a:picLocks noChangeAspect="1" noChangeArrowheads="1"/>
          </p:cNvPicPr>
          <p:nvPr/>
        </p:nvPicPr>
        <p:blipFill>
          <a:blip r:embed="rId2"/>
          <a:srcRect/>
          <a:stretch>
            <a:fillRect/>
          </a:stretch>
        </p:blipFill>
        <p:spPr bwMode="auto">
          <a:xfrm>
            <a:off x="685800" y="3397250"/>
            <a:ext cx="1524000" cy="1524000"/>
          </a:xfrm>
          <a:prstGeom prst="rect">
            <a:avLst/>
          </a:prstGeom>
          <a:noFill/>
          <a:ln w="9525">
            <a:noFill/>
            <a:miter lim="800000"/>
            <a:headEnd/>
            <a:tailEnd/>
          </a:ln>
        </p:spPr>
      </p:pic>
      <p:pic>
        <p:nvPicPr>
          <p:cNvPr id="51205" name="Picture 4" descr=" img36.gif                                                      0007DDCBMacintosh HD                   B7464D7A:"/>
          <p:cNvPicPr>
            <a:picLocks noChangeAspect="1" noChangeArrowheads="1"/>
          </p:cNvPicPr>
          <p:nvPr/>
        </p:nvPicPr>
        <p:blipFill>
          <a:blip r:embed="rId3"/>
          <a:srcRect/>
          <a:stretch>
            <a:fillRect/>
          </a:stretch>
        </p:blipFill>
        <p:spPr bwMode="auto">
          <a:xfrm>
            <a:off x="3657600" y="3352800"/>
            <a:ext cx="1568450" cy="1568450"/>
          </a:xfrm>
          <a:prstGeom prst="rect">
            <a:avLst/>
          </a:prstGeom>
          <a:noFill/>
          <a:ln w="9525">
            <a:noFill/>
            <a:miter lim="800000"/>
            <a:headEnd/>
            <a:tailEnd/>
          </a:ln>
        </p:spPr>
      </p:pic>
      <p:pic>
        <p:nvPicPr>
          <p:cNvPr id="51206" name="Picture 5" descr=" img37.gif                                                      0007DDCBMacintosh HD                   B7464D7A:"/>
          <p:cNvPicPr>
            <a:picLocks noChangeAspect="1" noChangeArrowheads="1"/>
          </p:cNvPicPr>
          <p:nvPr/>
        </p:nvPicPr>
        <p:blipFill>
          <a:blip r:embed="rId4"/>
          <a:srcRect/>
          <a:stretch>
            <a:fillRect/>
          </a:stretch>
        </p:blipFill>
        <p:spPr bwMode="auto">
          <a:xfrm>
            <a:off x="6553200" y="3397250"/>
            <a:ext cx="1568450" cy="1568450"/>
          </a:xfrm>
          <a:prstGeom prst="rect">
            <a:avLst/>
          </a:prstGeom>
          <a:noFill/>
          <a:ln w="9525">
            <a:noFill/>
            <a:miter lim="800000"/>
            <a:headEnd/>
            <a:tailEnd/>
          </a:ln>
        </p:spPr>
      </p:pic>
      <p:sp>
        <p:nvSpPr>
          <p:cNvPr id="51207" name="Rectangle 6"/>
          <p:cNvSpPr>
            <a:spLocks noChangeArrowheads="1"/>
          </p:cNvSpPr>
          <p:nvPr/>
        </p:nvSpPr>
        <p:spPr bwMode="auto">
          <a:xfrm>
            <a:off x="434975" y="5073650"/>
            <a:ext cx="2079625" cy="517525"/>
          </a:xfrm>
          <a:prstGeom prst="rect">
            <a:avLst/>
          </a:prstGeom>
          <a:noFill/>
          <a:ln w="9525">
            <a:noFill/>
            <a:miter lim="800000"/>
            <a:headEnd/>
            <a:tailEnd/>
          </a:ln>
        </p:spPr>
        <p:txBody>
          <a:bodyPr wrap="none">
            <a:prstTxWarp prst="textNoShape">
              <a:avLst/>
            </a:prstTxWarp>
            <a:spAutoFit/>
          </a:bodyPr>
          <a:lstStyle/>
          <a:p>
            <a:r>
              <a:rPr lang="en-US"/>
              <a:t>Loop (double)</a:t>
            </a:r>
          </a:p>
        </p:txBody>
      </p:sp>
      <p:sp>
        <p:nvSpPr>
          <p:cNvPr id="51208" name="Rectangle 7"/>
          <p:cNvSpPr>
            <a:spLocks noChangeArrowheads="1"/>
          </p:cNvSpPr>
          <p:nvPr/>
        </p:nvSpPr>
        <p:spPr bwMode="auto">
          <a:xfrm>
            <a:off x="3886200" y="5073650"/>
            <a:ext cx="1066800" cy="517525"/>
          </a:xfrm>
          <a:prstGeom prst="rect">
            <a:avLst/>
          </a:prstGeom>
          <a:noFill/>
          <a:ln w="9525">
            <a:noFill/>
            <a:miter lim="800000"/>
            <a:headEnd/>
            <a:tailEnd/>
          </a:ln>
        </p:spPr>
        <p:txBody>
          <a:bodyPr wrap="none">
            <a:prstTxWarp prst="textNoShape">
              <a:avLst/>
            </a:prstTxWarp>
            <a:spAutoFit/>
          </a:bodyPr>
          <a:lstStyle/>
          <a:p>
            <a:r>
              <a:rPr lang="en-US"/>
              <a:t>Whorl</a:t>
            </a:r>
          </a:p>
        </p:txBody>
      </p:sp>
      <p:sp>
        <p:nvSpPr>
          <p:cNvPr id="51209" name="Rectangle 8"/>
          <p:cNvSpPr>
            <a:spLocks noChangeArrowheads="1"/>
          </p:cNvSpPr>
          <p:nvPr/>
        </p:nvSpPr>
        <p:spPr bwMode="auto">
          <a:xfrm>
            <a:off x="6894513" y="5073650"/>
            <a:ext cx="885825" cy="517525"/>
          </a:xfrm>
          <a:prstGeom prst="rect">
            <a:avLst/>
          </a:prstGeom>
          <a:noFill/>
          <a:ln w="9525">
            <a:noFill/>
            <a:miter lim="800000"/>
            <a:headEnd/>
            <a:tailEnd/>
          </a:ln>
        </p:spPr>
        <p:txBody>
          <a:bodyPr wrap="none">
            <a:prstTxWarp prst="textNoShape">
              <a:avLst/>
            </a:prstTxWarp>
            <a:spAutoFit/>
          </a:bodyPr>
          <a:lstStyle/>
          <a:p>
            <a:r>
              <a:rPr lang="en-US"/>
              <a:t>Arch</a:t>
            </a:r>
          </a:p>
        </p:txBody>
      </p:sp>
      <p:sp>
        <p:nvSpPr>
          <p:cNvPr id="51210" name="Rectangle 9"/>
          <p:cNvSpPr>
            <a:spLocks noGrp="1" noChangeArrowheads="1"/>
          </p:cNvSpPr>
          <p:nvPr>
            <p:ph type="body" idx="1"/>
          </p:nvPr>
        </p:nvSpPr>
        <p:spPr>
          <a:xfrm>
            <a:off x="685800" y="1981200"/>
            <a:ext cx="7772400" cy="1219200"/>
          </a:xfrm>
          <a:noFill/>
        </p:spPr>
        <p:txBody>
          <a:bodyPr/>
          <a:lstStyle/>
          <a:p>
            <a:pPr eaLnBrk="1" hangingPunct="1"/>
            <a:r>
              <a:rPr lang="en-US" sz="2800"/>
              <a:t>Examples of </a:t>
            </a:r>
            <a:r>
              <a:rPr lang="en-US" sz="2800" b="1">
                <a:solidFill>
                  <a:schemeClr val="accent2"/>
                </a:solidFill>
              </a:rPr>
              <a:t>loops</a:t>
            </a:r>
            <a:r>
              <a:rPr lang="en-US" sz="2800"/>
              <a:t>, </a:t>
            </a:r>
            <a:r>
              <a:rPr lang="en-US" sz="2800" b="1">
                <a:solidFill>
                  <a:schemeClr val="accent2"/>
                </a:solidFill>
              </a:rPr>
              <a:t>whorls</a:t>
            </a:r>
            <a:r>
              <a:rPr lang="en-US" sz="2800"/>
              <a:t>, and </a:t>
            </a:r>
            <a:r>
              <a:rPr lang="en-US" sz="2800" b="1">
                <a:solidFill>
                  <a:schemeClr val="accent2"/>
                </a:solidFill>
              </a:rPr>
              <a:t>arches</a:t>
            </a:r>
            <a:endParaRPr lang="en-US" sz="2800"/>
          </a:p>
          <a:p>
            <a:pPr eaLnBrk="1" hangingPunct="1"/>
            <a:r>
              <a:rPr lang="en-US" sz="2800"/>
              <a:t>Minutia extracted from these features</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4E6007E4-531A-E341-9BFA-0BA9F32D5EF8}" type="slidenum">
              <a:rPr lang="en-US" smtClean="0">
                <a:latin typeface="Times New Roman" charset="0"/>
              </a:rPr>
              <a:pPr/>
              <a:t>36</a:t>
            </a:fld>
            <a:endParaRPr lang="en-US" smtClean="0">
              <a:latin typeface="Times New Roman" charset="0"/>
            </a:endParaRPr>
          </a:p>
        </p:txBody>
      </p:sp>
      <p:sp>
        <p:nvSpPr>
          <p:cNvPr id="52227" name="Rectangle 2"/>
          <p:cNvSpPr>
            <a:spLocks noGrp="1" noChangeArrowheads="1"/>
          </p:cNvSpPr>
          <p:nvPr>
            <p:ph type="title"/>
          </p:nvPr>
        </p:nvSpPr>
        <p:spPr/>
        <p:txBody>
          <a:bodyPr/>
          <a:lstStyle/>
          <a:p>
            <a:pPr eaLnBrk="1" hangingPunct="1"/>
            <a:r>
              <a:rPr lang="en-US" dirty="0" smtClean="0"/>
              <a:t>Fingerprint: Enrollment</a:t>
            </a:r>
            <a:endParaRPr lang="en-US" dirty="0"/>
          </a:p>
        </p:txBody>
      </p:sp>
      <p:sp>
        <p:nvSpPr>
          <p:cNvPr id="52228" name="Rectangle 3"/>
          <p:cNvSpPr>
            <a:spLocks noGrp="1" noChangeArrowheads="1"/>
          </p:cNvSpPr>
          <p:nvPr>
            <p:ph type="body" idx="1"/>
          </p:nvPr>
        </p:nvSpPr>
        <p:spPr>
          <a:xfrm>
            <a:off x="685800" y="4419600"/>
            <a:ext cx="7848600" cy="1676400"/>
          </a:xfrm>
        </p:spPr>
        <p:txBody>
          <a:bodyPr/>
          <a:lstStyle/>
          <a:p>
            <a:pPr eaLnBrk="1" hangingPunct="1">
              <a:lnSpc>
                <a:spcPct val="90000"/>
              </a:lnSpc>
              <a:spcAft>
                <a:spcPts val="600"/>
              </a:spcAft>
            </a:pPr>
            <a:r>
              <a:rPr lang="en-US" sz="2800" dirty="0"/>
              <a:t>Capture image of fingerprint</a:t>
            </a:r>
          </a:p>
          <a:p>
            <a:pPr eaLnBrk="1" hangingPunct="1">
              <a:lnSpc>
                <a:spcPct val="90000"/>
              </a:lnSpc>
              <a:spcAft>
                <a:spcPts val="600"/>
              </a:spcAft>
            </a:pPr>
            <a:r>
              <a:rPr lang="en-US" sz="2800" dirty="0"/>
              <a:t>Enhance image</a:t>
            </a:r>
          </a:p>
          <a:p>
            <a:pPr eaLnBrk="1" hangingPunct="1">
              <a:lnSpc>
                <a:spcPct val="90000"/>
              </a:lnSpc>
              <a:spcAft>
                <a:spcPts val="600"/>
              </a:spcAft>
            </a:pPr>
            <a:r>
              <a:rPr lang="en-US" sz="2800" dirty="0"/>
              <a:t>Identify</a:t>
            </a:r>
            <a:r>
              <a:rPr lang="en-US" sz="2800" dirty="0" smtClean="0"/>
              <a:t> points</a:t>
            </a:r>
            <a:endParaRPr lang="en-US" sz="2800" dirty="0"/>
          </a:p>
        </p:txBody>
      </p:sp>
      <p:grpSp>
        <p:nvGrpSpPr>
          <p:cNvPr id="52229" name="Group 17"/>
          <p:cNvGrpSpPr>
            <a:grpSpLocks/>
          </p:cNvGrpSpPr>
          <p:nvPr/>
        </p:nvGrpSpPr>
        <p:grpSpPr bwMode="auto">
          <a:xfrm>
            <a:off x="609600" y="1828800"/>
            <a:ext cx="7673975" cy="2438400"/>
            <a:chOff x="384" y="1152"/>
            <a:chExt cx="4834" cy="1536"/>
          </a:xfrm>
        </p:grpSpPr>
        <p:pic>
          <p:nvPicPr>
            <p:cNvPr id="52230" name="Picture 14" descr="finger6.tif                                                    000675D6Macintosh HD                   BC93A1CC:"/>
            <p:cNvPicPr>
              <a:picLocks noChangeAspect="1" noChangeArrowheads="1"/>
            </p:cNvPicPr>
            <p:nvPr/>
          </p:nvPicPr>
          <p:blipFill>
            <a:blip r:embed="rId2"/>
            <a:srcRect/>
            <a:stretch>
              <a:fillRect/>
            </a:stretch>
          </p:blipFill>
          <p:spPr bwMode="auto">
            <a:xfrm>
              <a:off x="384" y="1152"/>
              <a:ext cx="1329" cy="1536"/>
            </a:xfrm>
            <a:prstGeom prst="rect">
              <a:avLst/>
            </a:prstGeom>
            <a:noFill/>
            <a:ln w="9525">
              <a:noFill/>
              <a:miter lim="800000"/>
              <a:headEnd/>
              <a:tailEnd/>
            </a:ln>
          </p:spPr>
        </p:pic>
        <p:pic>
          <p:nvPicPr>
            <p:cNvPr id="52231" name="Picture 7" descr="finger5.tiff                                                   000675D6Macintosh HD                   BC93A1CC:"/>
            <p:cNvPicPr>
              <a:picLocks noChangeAspect="1" noChangeArrowheads="1"/>
            </p:cNvPicPr>
            <p:nvPr/>
          </p:nvPicPr>
          <p:blipFill>
            <a:blip r:embed="rId3"/>
            <a:srcRect/>
            <a:stretch>
              <a:fillRect/>
            </a:stretch>
          </p:blipFill>
          <p:spPr bwMode="auto">
            <a:xfrm>
              <a:off x="2112" y="1152"/>
              <a:ext cx="1330" cy="1536"/>
            </a:xfrm>
            <a:prstGeom prst="rect">
              <a:avLst/>
            </a:prstGeom>
            <a:noFill/>
            <a:ln w="9525">
              <a:noFill/>
              <a:miter lim="800000"/>
              <a:headEnd/>
              <a:tailEnd/>
            </a:ln>
          </p:spPr>
        </p:pic>
        <p:pic>
          <p:nvPicPr>
            <p:cNvPr id="52232" name="Picture 8" descr="finger5.tiff                                                   000675D6Macintosh HD                   BC93A1CC:"/>
            <p:cNvPicPr>
              <a:picLocks noChangeAspect="1" noChangeArrowheads="1"/>
            </p:cNvPicPr>
            <p:nvPr/>
          </p:nvPicPr>
          <p:blipFill>
            <a:blip r:embed="rId3"/>
            <a:srcRect/>
            <a:stretch>
              <a:fillRect/>
            </a:stretch>
          </p:blipFill>
          <p:spPr bwMode="auto">
            <a:xfrm>
              <a:off x="3888" y="1152"/>
              <a:ext cx="1330" cy="1536"/>
            </a:xfrm>
            <a:prstGeom prst="rect">
              <a:avLst/>
            </a:prstGeom>
            <a:noFill/>
            <a:ln w="9525">
              <a:noFill/>
              <a:miter lim="800000"/>
              <a:headEnd/>
              <a:tailEnd/>
            </a:ln>
          </p:spPr>
        </p:pic>
        <p:sp>
          <p:nvSpPr>
            <p:cNvPr id="52233" name="Oval 9"/>
            <p:cNvSpPr>
              <a:spLocks noChangeArrowheads="1"/>
            </p:cNvSpPr>
            <p:nvPr/>
          </p:nvSpPr>
          <p:spPr bwMode="auto">
            <a:xfrm>
              <a:off x="4224" y="1680"/>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2234" name="Oval 10"/>
            <p:cNvSpPr>
              <a:spLocks noChangeArrowheads="1"/>
            </p:cNvSpPr>
            <p:nvPr/>
          </p:nvSpPr>
          <p:spPr bwMode="auto">
            <a:xfrm>
              <a:off x="4512" y="2160"/>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2235" name="Oval 11"/>
            <p:cNvSpPr>
              <a:spLocks noChangeArrowheads="1"/>
            </p:cNvSpPr>
            <p:nvPr/>
          </p:nvSpPr>
          <p:spPr bwMode="auto">
            <a:xfrm>
              <a:off x="4512" y="1584"/>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2236" name="Oval 12"/>
            <p:cNvSpPr>
              <a:spLocks noChangeArrowheads="1"/>
            </p:cNvSpPr>
            <p:nvPr/>
          </p:nvSpPr>
          <p:spPr bwMode="auto">
            <a:xfrm>
              <a:off x="4752" y="2160"/>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2237" name="Oval 13"/>
            <p:cNvSpPr>
              <a:spLocks noChangeArrowheads="1"/>
            </p:cNvSpPr>
            <p:nvPr/>
          </p:nvSpPr>
          <p:spPr bwMode="auto">
            <a:xfrm>
              <a:off x="4560" y="1728"/>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2238" name="Line 15"/>
            <p:cNvSpPr>
              <a:spLocks noChangeShapeType="1"/>
            </p:cNvSpPr>
            <p:nvPr/>
          </p:nvSpPr>
          <p:spPr bwMode="auto">
            <a:xfrm>
              <a:off x="1680" y="1920"/>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52239" name="Line 16"/>
            <p:cNvSpPr>
              <a:spLocks noChangeShapeType="1"/>
            </p:cNvSpPr>
            <p:nvPr/>
          </p:nvSpPr>
          <p:spPr bwMode="auto">
            <a:xfrm>
              <a:off x="3408" y="1920"/>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E557ED55-A1A9-F043-80D1-F272C257C26D}" type="slidenum">
              <a:rPr lang="en-US" smtClean="0">
                <a:latin typeface="Times New Roman" charset="0"/>
              </a:rPr>
              <a:pPr/>
              <a:t>37</a:t>
            </a:fld>
            <a:endParaRPr lang="en-US" smtClean="0">
              <a:latin typeface="Times New Roman" charset="0"/>
            </a:endParaRPr>
          </a:p>
        </p:txBody>
      </p:sp>
      <p:sp>
        <p:nvSpPr>
          <p:cNvPr id="53251" name="Rectangle 2"/>
          <p:cNvSpPr>
            <a:spLocks noGrp="1" noChangeArrowheads="1"/>
          </p:cNvSpPr>
          <p:nvPr>
            <p:ph type="title"/>
          </p:nvPr>
        </p:nvSpPr>
        <p:spPr>
          <a:xfrm>
            <a:off x="685800" y="228600"/>
            <a:ext cx="7772400" cy="1143000"/>
          </a:xfrm>
        </p:spPr>
        <p:txBody>
          <a:bodyPr/>
          <a:lstStyle/>
          <a:p>
            <a:pPr eaLnBrk="1" hangingPunct="1"/>
            <a:r>
              <a:rPr lang="en-US" dirty="0" smtClean="0"/>
              <a:t>Fingerprint: Recognition</a:t>
            </a:r>
            <a:endParaRPr lang="en-US" dirty="0"/>
          </a:p>
        </p:txBody>
      </p:sp>
      <p:sp>
        <p:nvSpPr>
          <p:cNvPr id="53252" name="Rectangle 3"/>
          <p:cNvSpPr>
            <a:spLocks noGrp="1" noChangeArrowheads="1"/>
          </p:cNvSpPr>
          <p:nvPr>
            <p:ph type="body" idx="1"/>
          </p:nvPr>
        </p:nvSpPr>
        <p:spPr>
          <a:xfrm>
            <a:off x="533400" y="4038600"/>
            <a:ext cx="8153400" cy="2057400"/>
          </a:xfrm>
        </p:spPr>
        <p:txBody>
          <a:bodyPr/>
          <a:lstStyle/>
          <a:p>
            <a:pPr eaLnBrk="1" hangingPunct="1">
              <a:lnSpc>
                <a:spcPct val="90000"/>
              </a:lnSpc>
              <a:spcAft>
                <a:spcPts val="600"/>
              </a:spcAft>
            </a:pPr>
            <a:r>
              <a:rPr lang="en-US" sz="2800" dirty="0"/>
              <a:t>Extracted</a:t>
            </a:r>
            <a:r>
              <a:rPr lang="en-US" sz="2800" dirty="0" smtClean="0"/>
              <a:t> points </a:t>
            </a:r>
            <a:r>
              <a:rPr lang="en-US" sz="2800" dirty="0"/>
              <a:t>are compared </a:t>
            </a:r>
            <a:r>
              <a:rPr lang="en-US" sz="2800" dirty="0" smtClean="0"/>
              <a:t>with information </a:t>
            </a:r>
            <a:r>
              <a:rPr lang="en-US" sz="2800" dirty="0"/>
              <a:t>stored in a database</a:t>
            </a:r>
          </a:p>
          <a:p>
            <a:pPr eaLnBrk="1" hangingPunct="1">
              <a:lnSpc>
                <a:spcPct val="90000"/>
              </a:lnSpc>
              <a:spcAft>
                <a:spcPts val="600"/>
              </a:spcAft>
            </a:pPr>
            <a:r>
              <a:rPr lang="en-US" sz="2800" dirty="0"/>
              <a:t>Is it a statistical match?</a:t>
            </a:r>
          </a:p>
          <a:p>
            <a:pPr eaLnBrk="1" hangingPunct="1">
              <a:lnSpc>
                <a:spcPct val="90000"/>
              </a:lnSpc>
              <a:spcAft>
                <a:spcPts val="600"/>
              </a:spcAft>
            </a:pPr>
            <a:r>
              <a:rPr lang="en-US" sz="2800" dirty="0"/>
              <a:t>Aside: </a:t>
            </a:r>
            <a:r>
              <a:rPr lang="en-US" sz="2800" dirty="0">
                <a:hlinkClick r:id="rId2"/>
              </a:rPr>
              <a:t>Do identical twins’ fingerprints differ</a:t>
            </a:r>
            <a:r>
              <a:rPr lang="en-US" sz="2800" dirty="0"/>
              <a:t>?</a:t>
            </a:r>
          </a:p>
        </p:txBody>
      </p:sp>
      <p:grpSp>
        <p:nvGrpSpPr>
          <p:cNvPr id="53253" name="Group 38"/>
          <p:cNvGrpSpPr>
            <a:grpSpLocks/>
          </p:cNvGrpSpPr>
          <p:nvPr/>
        </p:nvGrpSpPr>
        <p:grpSpPr bwMode="auto">
          <a:xfrm>
            <a:off x="1698625" y="1447800"/>
            <a:ext cx="5518150" cy="2438400"/>
            <a:chOff x="1070" y="1104"/>
            <a:chExt cx="3476" cy="1536"/>
          </a:xfrm>
        </p:grpSpPr>
        <p:pic>
          <p:nvPicPr>
            <p:cNvPr id="53254" name="Picture 8" descr="finger5.tiff                                                   000675D6Macintosh HD                   BC93A1CC:"/>
            <p:cNvPicPr>
              <a:picLocks noChangeAspect="1" noChangeArrowheads="1"/>
            </p:cNvPicPr>
            <p:nvPr/>
          </p:nvPicPr>
          <p:blipFill>
            <a:blip r:embed="rId3"/>
            <a:srcRect/>
            <a:stretch>
              <a:fillRect/>
            </a:stretch>
          </p:blipFill>
          <p:spPr bwMode="auto">
            <a:xfrm>
              <a:off x="1070" y="1104"/>
              <a:ext cx="1330" cy="1536"/>
            </a:xfrm>
            <a:prstGeom prst="rect">
              <a:avLst/>
            </a:prstGeom>
            <a:noFill/>
            <a:ln w="9525">
              <a:noFill/>
              <a:miter lim="800000"/>
              <a:headEnd/>
              <a:tailEnd/>
            </a:ln>
          </p:spPr>
        </p:pic>
        <p:sp>
          <p:nvSpPr>
            <p:cNvPr id="53255" name="Oval 9"/>
            <p:cNvSpPr>
              <a:spLocks noChangeArrowheads="1"/>
            </p:cNvSpPr>
            <p:nvPr/>
          </p:nvSpPr>
          <p:spPr bwMode="auto">
            <a:xfrm>
              <a:off x="1406" y="1632"/>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56" name="Oval 10"/>
            <p:cNvSpPr>
              <a:spLocks noChangeArrowheads="1"/>
            </p:cNvSpPr>
            <p:nvPr/>
          </p:nvSpPr>
          <p:spPr bwMode="auto">
            <a:xfrm>
              <a:off x="1694" y="2112"/>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57" name="Oval 11"/>
            <p:cNvSpPr>
              <a:spLocks noChangeArrowheads="1"/>
            </p:cNvSpPr>
            <p:nvPr/>
          </p:nvSpPr>
          <p:spPr bwMode="auto">
            <a:xfrm>
              <a:off x="1694" y="1536"/>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58" name="Oval 12"/>
            <p:cNvSpPr>
              <a:spLocks noChangeArrowheads="1"/>
            </p:cNvSpPr>
            <p:nvPr/>
          </p:nvSpPr>
          <p:spPr bwMode="auto">
            <a:xfrm>
              <a:off x="1934" y="2112"/>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59" name="Oval 13"/>
            <p:cNvSpPr>
              <a:spLocks noChangeArrowheads="1"/>
            </p:cNvSpPr>
            <p:nvPr/>
          </p:nvSpPr>
          <p:spPr bwMode="auto">
            <a:xfrm>
              <a:off x="1742" y="1680"/>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pic>
          <p:nvPicPr>
            <p:cNvPr id="53260" name="Picture 14" descr="finger5.tiff                                                   000675D6Macintosh HD                   BC93A1CC:"/>
            <p:cNvPicPr>
              <a:picLocks noChangeAspect="1" noChangeArrowheads="1"/>
            </p:cNvPicPr>
            <p:nvPr/>
          </p:nvPicPr>
          <p:blipFill>
            <a:blip r:embed="rId3"/>
            <a:srcRect/>
            <a:stretch>
              <a:fillRect/>
            </a:stretch>
          </p:blipFill>
          <p:spPr bwMode="auto">
            <a:xfrm>
              <a:off x="3216" y="1104"/>
              <a:ext cx="1330" cy="1536"/>
            </a:xfrm>
            <a:prstGeom prst="rect">
              <a:avLst/>
            </a:prstGeom>
            <a:noFill/>
            <a:ln w="9525">
              <a:noFill/>
              <a:miter lim="800000"/>
              <a:headEnd/>
              <a:tailEnd/>
            </a:ln>
          </p:spPr>
        </p:pic>
        <p:sp>
          <p:nvSpPr>
            <p:cNvPr id="53261" name="Oval 15"/>
            <p:cNvSpPr>
              <a:spLocks noChangeArrowheads="1"/>
            </p:cNvSpPr>
            <p:nvPr/>
          </p:nvSpPr>
          <p:spPr bwMode="auto">
            <a:xfrm>
              <a:off x="3552" y="1632"/>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62" name="Oval 16"/>
            <p:cNvSpPr>
              <a:spLocks noChangeArrowheads="1"/>
            </p:cNvSpPr>
            <p:nvPr/>
          </p:nvSpPr>
          <p:spPr bwMode="auto">
            <a:xfrm>
              <a:off x="3840" y="2112"/>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63" name="Oval 17"/>
            <p:cNvSpPr>
              <a:spLocks noChangeArrowheads="1"/>
            </p:cNvSpPr>
            <p:nvPr/>
          </p:nvSpPr>
          <p:spPr bwMode="auto">
            <a:xfrm>
              <a:off x="3840" y="1536"/>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64" name="Oval 18"/>
            <p:cNvSpPr>
              <a:spLocks noChangeArrowheads="1"/>
            </p:cNvSpPr>
            <p:nvPr/>
          </p:nvSpPr>
          <p:spPr bwMode="auto">
            <a:xfrm>
              <a:off x="4080" y="2112"/>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65" name="Oval 19"/>
            <p:cNvSpPr>
              <a:spLocks noChangeArrowheads="1"/>
            </p:cNvSpPr>
            <p:nvPr/>
          </p:nvSpPr>
          <p:spPr bwMode="auto">
            <a:xfrm>
              <a:off x="3888" y="1680"/>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66" name="Freeform 31"/>
            <p:cNvSpPr>
              <a:spLocks/>
            </p:cNvSpPr>
            <p:nvPr/>
          </p:nvSpPr>
          <p:spPr bwMode="auto">
            <a:xfrm>
              <a:off x="1776" y="1344"/>
              <a:ext cx="2064" cy="240"/>
            </a:xfrm>
            <a:custGeom>
              <a:avLst/>
              <a:gdLst>
                <a:gd name="T0" fmla="*/ 0 w 2064"/>
                <a:gd name="T1" fmla="*/ 240 h 240"/>
                <a:gd name="T2" fmla="*/ 1104 w 2064"/>
                <a:gd name="T3" fmla="*/ 0 h 240"/>
                <a:gd name="T4" fmla="*/ 2064 w 2064"/>
                <a:gd name="T5" fmla="*/ 240 h 240"/>
                <a:gd name="T6" fmla="*/ 0 60000 65536"/>
                <a:gd name="T7" fmla="*/ 0 60000 65536"/>
                <a:gd name="T8" fmla="*/ 0 60000 65536"/>
                <a:gd name="T9" fmla="*/ 0 w 2064"/>
                <a:gd name="T10" fmla="*/ 0 h 240"/>
                <a:gd name="T11" fmla="*/ 2064 w 2064"/>
                <a:gd name="T12" fmla="*/ 240 h 240"/>
              </a:gdLst>
              <a:ahLst/>
              <a:cxnLst>
                <a:cxn ang="T6">
                  <a:pos x="T0" y="T1"/>
                </a:cxn>
                <a:cxn ang="T7">
                  <a:pos x="T2" y="T3"/>
                </a:cxn>
                <a:cxn ang="T8">
                  <a:pos x="T4" y="T5"/>
                </a:cxn>
              </a:cxnLst>
              <a:rect l="T9" t="T10" r="T11" b="T12"/>
              <a:pathLst>
                <a:path w="2064" h="240">
                  <a:moveTo>
                    <a:pt x="0" y="240"/>
                  </a:moveTo>
                  <a:cubicBezTo>
                    <a:pt x="380" y="120"/>
                    <a:pt x="760" y="0"/>
                    <a:pt x="1104" y="0"/>
                  </a:cubicBezTo>
                  <a:cubicBezTo>
                    <a:pt x="1448" y="0"/>
                    <a:pt x="1756" y="120"/>
                    <a:pt x="2064" y="240"/>
                  </a:cubicBezTo>
                </a:path>
              </a:pathLst>
            </a:custGeom>
            <a:noFill/>
            <a:ln w="9525">
              <a:solidFill>
                <a:srgbClr val="FF0000"/>
              </a:solidFill>
              <a:round/>
              <a:headEnd/>
              <a:tailEnd/>
            </a:ln>
          </p:spPr>
          <p:txBody>
            <a:bodyPr wrap="none" anchor="ctr">
              <a:prstTxWarp prst="textNoShape">
                <a:avLst/>
              </a:prstTxWarp>
            </a:bodyPr>
            <a:lstStyle/>
            <a:p>
              <a:endParaRPr lang="en-US"/>
            </a:p>
          </p:txBody>
        </p:sp>
        <p:sp>
          <p:nvSpPr>
            <p:cNvPr id="53267" name="Freeform 32"/>
            <p:cNvSpPr>
              <a:spLocks/>
            </p:cNvSpPr>
            <p:nvPr/>
          </p:nvSpPr>
          <p:spPr bwMode="auto">
            <a:xfrm>
              <a:off x="1488" y="1728"/>
              <a:ext cx="2064" cy="384"/>
            </a:xfrm>
            <a:custGeom>
              <a:avLst/>
              <a:gdLst>
                <a:gd name="T0" fmla="*/ 0 w 2064"/>
                <a:gd name="T1" fmla="*/ 0 h 384"/>
                <a:gd name="T2" fmla="*/ 960 w 2064"/>
                <a:gd name="T3" fmla="*/ 384 h 384"/>
                <a:gd name="T4" fmla="*/ 2064 w 2064"/>
                <a:gd name="T5" fmla="*/ 0 h 384"/>
                <a:gd name="T6" fmla="*/ 0 60000 65536"/>
                <a:gd name="T7" fmla="*/ 0 60000 65536"/>
                <a:gd name="T8" fmla="*/ 0 60000 65536"/>
                <a:gd name="T9" fmla="*/ 0 w 2064"/>
                <a:gd name="T10" fmla="*/ 0 h 384"/>
                <a:gd name="T11" fmla="*/ 2064 w 2064"/>
                <a:gd name="T12" fmla="*/ 384 h 384"/>
              </a:gdLst>
              <a:ahLst/>
              <a:cxnLst>
                <a:cxn ang="T6">
                  <a:pos x="T0" y="T1"/>
                </a:cxn>
                <a:cxn ang="T7">
                  <a:pos x="T2" y="T3"/>
                </a:cxn>
                <a:cxn ang="T8">
                  <a:pos x="T4" y="T5"/>
                </a:cxn>
              </a:cxnLst>
              <a:rect l="T9" t="T10" r="T11" b="T12"/>
              <a:pathLst>
                <a:path w="2064" h="384">
                  <a:moveTo>
                    <a:pt x="0" y="0"/>
                  </a:moveTo>
                  <a:cubicBezTo>
                    <a:pt x="308" y="192"/>
                    <a:pt x="616" y="384"/>
                    <a:pt x="960" y="384"/>
                  </a:cubicBezTo>
                  <a:cubicBezTo>
                    <a:pt x="1304" y="384"/>
                    <a:pt x="1684" y="192"/>
                    <a:pt x="2064" y="0"/>
                  </a:cubicBezTo>
                </a:path>
              </a:pathLst>
            </a:custGeom>
            <a:noFill/>
            <a:ln w="9525">
              <a:solidFill>
                <a:srgbClr val="FF0000"/>
              </a:solidFill>
              <a:round/>
              <a:headEnd/>
              <a:tailEnd/>
            </a:ln>
          </p:spPr>
          <p:txBody>
            <a:bodyPr wrap="none" anchor="ctr">
              <a:prstTxWarp prst="textNoShape">
                <a:avLst/>
              </a:prstTxWarp>
            </a:bodyPr>
            <a:lstStyle/>
            <a:p>
              <a:endParaRPr lang="en-US"/>
            </a:p>
          </p:txBody>
        </p:sp>
        <p:sp>
          <p:nvSpPr>
            <p:cNvPr id="53268" name="Freeform 33"/>
            <p:cNvSpPr>
              <a:spLocks/>
            </p:cNvSpPr>
            <p:nvPr/>
          </p:nvSpPr>
          <p:spPr bwMode="auto">
            <a:xfrm>
              <a:off x="1824" y="1728"/>
              <a:ext cx="2064" cy="336"/>
            </a:xfrm>
            <a:custGeom>
              <a:avLst/>
              <a:gdLst>
                <a:gd name="T0" fmla="*/ 0 w 2064"/>
                <a:gd name="T1" fmla="*/ 0 h 336"/>
                <a:gd name="T2" fmla="*/ 1392 w 2064"/>
                <a:gd name="T3" fmla="*/ 336 h 336"/>
                <a:gd name="T4" fmla="*/ 2064 w 2064"/>
                <a:gd name="T5" fmla="*/ 0 h 336"/>
                <a:gd name="T6" fmla="*/ 0 60000 65536"/>
                <a:gd name="T7" fmla="*/ 0 60000 65536"/>
                <a:gd name="T8" fmla="*/ 0 60000 65536"/>
                <a:gd name="T9" fmla="*/ 0 w 2064"/>
                <a:gd name="T10" fmla="*/ 0 h 336"/>
                <a:gd name="T11" fmla="*/ 2064 w 2064"/>
                <a:gd name="T12" fmla="*/ 336 h 336"/>
              </a:gdLst>
              <a:ahLst/>
              <a:cxnLst>
                <a:cxn ang="T6">
                  <a:pos x="T0" y="T1"/>
                </a:cxn>
                <a:cxn ang="T7">
                  <a:pos x="T2" y="T3"/>
                </a:cxn>
                <a:cxn ang="T8">
                  <a:pos x="T4" y="T5"/>
                </a:cxn>
              </a:cxnLst>
              <a:rect l="T9" t="T10" r="T11" b="T12"/>
              <a:pathLst>
                <a:path w="2064" h="336">
                  <a:moveTo>
                    <a:pt x="0" y="0"/>
                  </a:moveTo>
                  <a:cubicBezTo>
                    <a:pt x="524" y="168"/>
                    <a:pt x="1048" y="336"/>
                    <a:pt x="1392" y="336"/>
                  </a:cubicBezTo>
                  <a:cubicBezTo>
                    <a:pt x="1736" y="336"/>
                    <a:pt x="1900" y="168"/>
                    <a:pt x="2064" y="0"/>
                  </a:cubicBezTo>
                </a:path>
              </a:pathLst>
            </a:custGeom>
            <a:noFill/>
            <a:ln w="9525">
              <a:solidFill>
                <a:srgbClr val="FF0000"/>
              </a:solidFill>
              <a:round/>
              <a:headEnd/>
              <a:tailEnd/>
            </a:ln>
          </p:spPr>
          <p:txBody>
            <a:bodyPr wrap="none" anchor="ctr">
              <a:prstTxWarp prst="textNoShape">
                <a:avLst/>
              </a:prstTxWarp>
            </a:bodyPr>
            <a:lstStyle/>
            <a:p>
              <a:endParaRPr lang="en-US"/>
            </a:p>
          </p:txBody>
        </p:sp>
        <p:sp>
          <p:nvSpPr>
            <p:cNvPr id="53269" name="Freeform 36"/>
            <p:cNvSpPr>
              <a:spLocks/>
            </p:cNvSpPr>
            <p:nvPr/>
          </p:nvSpPr>
          <p:spPr bwMode="auto">
            <a:xfrm>
              <a:off x="2016" y="2160"/>
              <a:ext cx="2112" cy="296"/>
            </a:xfrm>
            <a:custGeom>
              <a:avLst/>
              <a:gdLst>
                <a:gd name="T0" fmla="*/ 0 w 2112"/>
                <a:gd name="T1" fmla="*/ 0 h 296"/>
                <a:gd name="T2" fmla="*/ 1056 w 2112"/>
                <a:gd name="T3" fmla="*/ 288 h 296"/>
                <a:gd name="T4" fmla="*/ 2112 w 2112"/>
                <a:gd name="T5" fmla="*/ 48 h 296"/>
                <a:gd name="T6" fmla="*/ 0 60000 65536"/>
                <a:gd name="T7" fmla="*/ 0 60000 65536"/>
                <a:gd name="T8" fmla="*/ 0 60000 65536"/>
                <a:gd name="T9" fmla="*/ 0 w 2112"/>
                <a:gd name="T10" fmla="*/ 0 h 296"/>
                <a:gd name="T11" fmla="*/ 2112 w 2112"/>
                <a:gd name="T12" fmla="*/ 296 h 296"/>
              </a:gdLst>
              <a:ahLst/>
              <a:cxnLst>
                <a:cxn ang="T6">
                  <a:pos x="T0" y="T1"/>
                </a:cxn>
                <a:cxn ang="T7">
                  <a:pos x="T2" y="T3"/>
                </a:cxn>
                <a:cxn ang="T8">
                  <a:pos x="T4" y="T5"/>
                </a:cxn>
              </a:cxnLst>
              <a:rect l="T9" t="T10" r="T11" b="T12"/>
              <a:pathLst>
                <a:path w="2112" h="296">
                  <a:moveTo>
                    <a:pt x="0" y="0"/>
                  </a:moveTo>
                  <a:cubicBezTo>
                    <a:pt x="352" y="140"/>
                    <a:pt x="704" y="280"/>
                    <a:pt x="1056" y="288"/>
                  </a:cubicBezTo>
                  <a:cubicBezTo>
                    <a:pt x="1408" y="296"/>
                    <a:pt x="1760" y="172"/>
                    <a:pt x="2112" y="48"/>
                  </a:cubicBezTo>
                </a:path>
              </a:pathLst>
            </a:custGeom>
            <a:noFill/>
            <a:ln w="9525">
              <a:solidFill>
                <a:srgbClr val="FF0000"/>
              </a:solidFill>
              <a:round/>
              <a:headEnd/>
              <a:tailEnd/>
            </a:ln>
          </p:spPr>
          <p:txBody>
            <a:bodyPr wrap="none" anchor="ctr">
              <a:prstTxWarp prst="textNoShape">
                <a:avLst/>
              </a:prstTxWarp>
            </a:bodyPr>
            <a:lstStyle/>
            <a:p>
              <a:endParaRPr lang="en-US"/>
            </a:p>
          </p:txBody>
        </p:sp>
        <p:sp>
          <p:nvSpPr>
            <p:cNvPr id="53270" name="Freeform 37"/>
            <p:cNvSpPr>
              <a:spLocks/>
            </p:cNvSpPr>
            <p:nvPr/>
          </p:nvSpPr>
          <p:spPr bwMode="auto">
            <a:xfrm>
              <a:off x="1776" y="2160"/>
              <a:ext cx="2064" cy="344"/>
            </a:xfrm>
            <a:custGeom>
              <a:avLst/>
              <a:gdLst>
                <a:gd name="T0" fmla="*/ 2064 w 2064"/>
                <a:gd name="T1" fmla="*/ 0 h 344"/>
                <a:gd name="T2" fmla="*/ 960 w 2064"/>
                <a:gd name="T3" fmla="*/ 336 h 344"/>
                <a:gd name="T4" fmla="*/ 0 w 2064"/>
                <a:gd name="T5" fmla="*/ 48 h 344"/>
                <a:gd name="T6" fmla="*/ 0 60000 65536"/>
                <a:gd name="T7" fmla="*/ 0 60000 65536"/>
                <a:gd name="T8" fmla="*/ 0 60000 65536"/>
                <a:gd name="T9" fmla="*/ 0 w 2064"/>
                <a:gd name="T10" fmla="*/ 0 h 344"/>
                <a:gd name="T11" fmla="*/ 2064 w 2064"/>
                <a:gd name="T12" fmla="*/ 344 h 344"/>
              </a:gdLst>
              <a:ahLst/>
              <a:cxnLst>
                <a:cxn ang="T6">
                  <a:pos x="T0" y="T1"/>
                </a:cxn>
                <a:cxn ang="T7">
                  <a:pos x="T2" y="T3"/>
                </a:cxn>
                <a:cxn ang="T8">
                  <a:pos x="T4" y="T5"/>
                </a:cxn>
              </a:cxnLst>
              <a:rect l="T9" t="T10" r="T11" b="T12"/>
              <a:pathLst>
                <a:path w="2064" h="344">
                  <a:moveTo>
                    <a:pt x="2064" y="0"/>
                  </a:moveTo>
                  <a:cubicBezTo>
                    <a:pt x="1684" y="164"/>
                    <a:pt x="1304" y="328"/>
                    <a:pt x="960" y="336"/>
                  </a:cubicBezTo>
                  <a:cubicBezTo>
                    <a:pt x="616" y="344"/>
                    <a:pt x="308" y="196"/>
                    <a:pt x="0" y="48"/>
                  </a:cubicBezTo>
                </a:path>
              </a:pathLst>
            </a:custGeom>
            <a:noFill/>
            <a:ln w="9525">
              <a:solidFill>
                <a:srgbClr val="FF0000"/>
              </a:solidFill>
              <a:round/>
              <a:headEnd/>
              <a:tailEnd/>
            </a:ln>
          </p:spPr>
          <p:txBody>
            <a:bodyPr wrap="none" anchor="ctr">
              <a:prstTxWarp prst="textNoShape">
                <a:avLst/>
              </a:prstTxWarp>
            </a:bodyPr>
            <a:lstStyle/>
            <a:p>
              <a:endParaRPr lang="en-US"/>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9F67CB88-86A5-FD43-9669-40623C0F994E}" type="slidenum">
              <a:rPr lang="en-US" smtClean="0">
                <a:latin typeface="Times New Roman" charset="0"/>
              </a:rPr>
              <a:pPr/>
              <a:t>38</a:t>
            </a:fld>
            <a:endParaRPr lang="en-US" smtClean="0">
              <a:latin typeface="Times New Roman" charset="0"/>
            </a:endParaRPr>
          </a:p>
        </p:txBody>
      </p:sp>
      <p:sp>
        <p:nvSpPr>
          <p:cNvPr id="54275" name="Rectangle 2"/>
          <p:cNvSpPr>
            <a:spLocks noGrp="1" noChangeArrowheads="1"/>
          </p:cNvSpPr>
          <p:nvPr>
            <p:ph type="title"/>
          </p:nvPr>
        </p:nvSpPr>
        <p:spPr>
          <a:xfrm>
            <a:off x="685800" y="457200"/>
            <a:ext cx="7772400" cy="1143000"/>
          </a:xfrm>
        </p:spPr>
        <p:txBody>
          <a:bodyPr/>
          <a:lstStyle/>
          <a:p>
            <a:pPr eaLnBrk="1" hangingPunct="1"/>
            <a:r>
              <a:rPr lang="en-US" dirty="0"/>
              <a:t>Hand Geometry</a:t>
            </a:r>
          </a:p>
        </p:txBody>
      </p:sp>
      <p:pic>
        <p:nvPicPr>
          <p:cNvPr id="54276" name="Picture 4"/>
          <p:cNvPicPr>
            <a:picLocks noGrp="1" noChangeAspect="1" noChangeArrowheads="1"/>
          </p:cNvPicPr>
          <p:nvPr>
            <p:ph type="body" idx="1"/>
          </p:nvPr>
        </p:nvPicPr>
        <p:blipFill>
          <a:blip r:embed="rId2"/>
          <a:srcRect/>
          <a:stretch>
            <a:fillRect/>
          </a:stretch>
        </p:blipFill>
        <p:spPr>
          <a:xfrm>
            <a:off x="5715000" y="2209800"/>
            <a:ext cx="3276600" cy="3181350"/>
          </a:xfrm>
          <a:noFill/>
        </p:spPr>
      </p:pic>
      <p:sp>
        <p:nvSpPr>
          <p:cNvPr id="54277" name="Rectangle 5"/>
          <p:cNvSpPr>
            <a:spLocks noChangeArrowheads="1"/>
          </p:cNvSpPr>
          <p:nvPr/>
        </p:nvSpPr>
        <p:spPr bwMode="auto">
          <a:xfrm>
            <a:off x="381000" y="1676400"/>
            <a:ext cx="5181600" cy="4419600"/>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spcAft>
                <a:spcPts val="600"/>
              </a:spcAft>
              <a:buClr>
                <a:schemeClr val="accent2"/>
              </a:buClr>
              <a:buSzPct val="75000"/>
              <a:buFont typeface="Wingdings" charset="2"/>
              <a:buChar char="q"/>
            </a:pPr>
            <a:r>
              <a:rPr lang="en-US" sz="2800" dirty="0"/>
              <a:t>A popular biometric</a:t>
            </a:r>
          </a:p>
          <a:p>
            <a:pPr marL="342900" indent="-342900">
              <a:lnSpc>
                <a:spcPct val="85000"/>
              </a:lnSpc>
              <a:spcBef>
                <a:spcPct val="20000"/>
              </a:spcBef>
              <a:spcAft>
                <a:spcPts val="600"/>
              </a:spcAft>
              <a:buClr>
                <a:schemeClr val="accent2"/>
              </a:buClr>
              <a:buSzPct val="75000"/>
              <a:buFont typeface="Wingdings" charset="2"/>
              <a:buChar char="q"/>
            </a:pPr>
            <a:r>
              <a:rPr lang="en-US" sz="2800" dirty="0"/>
              <a:t>Measures shape of hand</a:t>
            </a:r>
          </a:p>
          <a:p>
            <a:pPr marL="742950" lvl="1" indent="-285750">
              <a:lnSpc>
                <a:spcPct val="85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Width of hand, fingers</a:t>
            </a:r>
          </a:p>
          <a:p>
            <a:pPr marL="742950" lvl="1" indent="-285750">
              <a:lnSpc>
                <a:spcPct val="85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Length of fingers, etc.</a:t>
            </a:r>
          </a:p>
          <a:p>
            <a:pPr marL="342900" indent="-342900">
              <a:lnSpc>
                <a:spcPct val="85000"/>
              </a:lnSpc>
              <a:spcBef>
                <a:spcPct val="20000"/>
              </a:spcBef>
              <a:spcAft>
                <a:spcPts val="600"/>
              </a:spcAft>
              <a:buClr>
                <a:schemeClr val="accent2"/>
              </a:buClr>
              <a:buSzPct val="75000"/>
              <a:buFont typeface="Wingdings" charset="2"/>
              <a:buChar char="q"/>
            </a:pPr>
            <a:r>
              <a:rPr lang="en-US" sz="2800" dirty="0"/>
              <a:t>Human hands not unique</a:t>
            </a:r>
          </a:p>
          <a:p>
            <a:pPr marL="342900" indent="-342900">
              <a:lnSpc>
                <a:spcPct val="85000"/>
              </a:lnSpc>
              <a:spcBef>
                <a:spcPct val="20000"/>
              </a:spcBef>
              <a:spcAft>
                <a:spcPts val="600"/>
              </a:spcAft>
              <a:buClr>
                <a:schemeClr val="accent2"/>
              </a:buClr>
              <a:buSzPct val="75000"/>
              <a:buFont typeface="Wingdings" charset="2"/>
              <a:buChar char="q"/>
            </a:pPr>
            <a:r>
              <a:rPr lang="en-US" sz="2800" dirty="0"/>
              <a:t>Hand geometry sufficient for many situations</a:t>
            </a:r>
          </a:p>
          <a:p>
            <a:pPr marL="342900" indent="-342900">
              <a:lnSpc>
                <a:spcPct val="85000"/>
              </a:lnSpc>
              <a:spcBef>
                <a:spcPct val="20000"/>
              </a:spcBef>
              <a:spcAft>
                <a:spcPts val="600"/>
              </a:spcAft>
              <a:buClr>
                <a:schemeClr val="accent2"/>
              </a:buClr>
              <a:buSzPct val="75000"/>
              <a:buFont typeface="Wingdings" charset="2"/>
              <a:buChar char="q"/>
            </a:pPr>
            <a:r>
              <a:rPr lang="en-US" sz="2800" dirty="0"/>
              <a:t>OK for authentication</a:t>
            </a:r>
          </a:p>
          <a:p>
            <a:pPr marL="342900" indent="-342900">
              <a:lnSpc>
                <a:spcPct val="85000"/>
              </a:lnSpc>
              <a:spcBef>
                <a:spcPct val="20000"/>
              </a:spcBef>
              <a:spcAft>
                <a:spcPts val="600"/>
              </a:spcAft>
              <a:buClr>
                <a:schemeClr val="accent2"/>
              </a:buClr>
              <a:buSzPct val="75000"/>
              <a:buFont typeface="Wingdings" charset="2"/>
              <a:buChar char="q"/>
            </a:pPr>
            <a:r>
              <a:rPr lang="en-US" sz="2800" dirty="0"/>
              <a:t>Not useful for ID problem </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21CEB53E-61E0-374D-BB40-DA58359D6BCD}" type="slidenum">
              <a:rPr lang="en-US" smtClean="0">
                <a:latin typeface="Times New Roman" charset="0"/>
              </a:rPr>
              <a:pPr/>
              <a:t>39</a:t>
            </a:fld>
            <a:endParaRPr lang="en-US" smtClean="0">
              <a:latin typeface="Times New Roman" charset="0"/>
            </a:endParaRPr>
          </a:p>
        </p:txBody>
      </p:sp>
      <p:sp>
        <p:nvSpPr>
          <p:cNvPr id="55299" name="Rectangle 2"/>
          <p:cNvSpPr>
            <a:spLocks noGrp="1" noChangeArrowheads="1"/>
          </p:cNvSpPr>
          <p:nvPr>
            <p:ph type="title"/>
          </p:nvPr>
        </p:nvSpPr>
        <p:spPr/>
        <p:txBody>
          <a:bodyPr/>
          <a:lstStyle/>
          <a:p>
            <a:pPr eaLnBrk="1" hangingPunct="1"/>
            <a:r>
              <a:rPr lang="en-US"/>
              <a:t>Hand Geometry</a:t>
            </a:r>
          </a:p>
        </p:txBody>
      </p:sp>
      <p:sp>
        <p:nvSpPr>
          <p:cNvPr id="55300" name="Rectangle 3"/>
          <p:cNvSpPr>
            <a:spLocks noGrp="1" noChangeArrowheads="1"/>
          </p:cNvSpPr>
          <p:nvPr>
            <p:ph type="body" idx="1"/>
          </p:nvPr>
        </p:nvSpPr>
        <p:spPr/>
        <p:txBody>
          <a:bodyPr/>
          <a:lstStyle/>
          <a:p>
            <a:pPr eaLnBrk="1" hangingPunct="1">
              <a:lnSpc>
                <a:spcPct val="90000"/>
              </a:lnSpc>
              <a:spcAft>
                <a:spcPts val="600"/>
              </a:spcAft>
            </a:pPr>
            <a:r>
              <a:rPr lang="en-US" dirty="0"/>
              <a:t>Advantages</a:t>
            </a:r>
          </a:p>
          <a:p>
            <a:pPr lvl="1" eaLnBrk="1" hangingPunct="1">
              <a:lnSpc>
                <a:spcPct val="90000"/>
              </a:lnSpc>
              <a:spcAft>
                <a:spcPts val="600"/>
              </a:spcAft>
            </a:pPr>
            <a:r>
              <a:rPr lang="en-US" dirty="0"/>
              <a:t>Quick </a:t>
            </a:r>
            <a:r>
              <a:rPr lang="en-US" dirty="0" err="1">
                <a:sym typeface="Symbol" charset="2"/>
              </a:rPr>
              <a:t></a:t>
            </a:r>
            <a:r>
              <a:rPr lang="en-US" dirty="0">
                <a:sym typeface="Symbol" charset="2"/>
              </a:rPr>
              <a:t> </a:t>
            </a:r>
            <a:r>
              <a:rPr lang="en-US" dirty="0"/>
              <a:t>1 minute for enrollment, 5 seconds for recognition</a:t>
            </a:r>
          </a:p>
          <a:p>
            <a:pPr lvl="1" eaLnBrk="1" hangingPunct="1">
              <a:lnSpc>
                <a:spcPct val="90000"/>
              </a:lnSpc>
              <a:spcAft>
                <a:spcPts val="600"/>
              </a:spcAft>
            </a:pPr>
            <a:r>
              <a:rPr lang="en-US" dirty="0"/>
              <a:t>Hands are symmetric </a:t>
            </a:r>
            <a:r>
              <a:rPr lang="en-US" dirty="0" err="1">
                <a:sym typeface="Symbol" charset="2"/>
              </a:rPr>
              <a:t></a:t>
            </a:r>
            <a:r>
              <a:rPr lang="en-US" dirty="0"/>
              <a:t> so what?</a:t>
            </a:r>
          </a:p>
          <a:p>
            <a:pPr eaLnBrk="1" hangingPunct="1">
              <a:lnSpc>
                <a:spcPct val="90000"/>
              </a:lnSpc>
              <a:spcAft>
                <a:spcPts val="600"/>
              </a:spcAft>
            </a:pPr>
            <a:r>
              <a:rPr lang="en-US" dirty="0"/>
              <a:t>Disadvantages</a:t>
            </a:r>
          </a:p>
          <a:p>
            <a:pPr lvl="1" eaLnBrk="1" hangingPunct="1">
              <a:lnSpc>
                <a:spcPct val="90000"/>
              </a:lnSpc>
              <a:spcAft>
                <a:spcPts val="600"/>
              </a:spcAft>
            </a:pPr>
            <a:r>
              <a:rPr lang="en-US" dirty="0"/>
              <a:t>Cannot use on very young or very old</a:t>
            </a:r>
          </a:p>
          <a:p>
            <a:pPr lvl="1" eaLnBrk="1" hangingPunct="1">
              <a:lnSpc>
                <a:spcPct val="90000"/>
              </a:lnSpc>
              <a:spcAft>
                <a:spcPts val="600"/>
              </a:spcAft>
            </a:pPr>
            <a:r>
              <a:rPr lang="en-US" dirty="0"/>
              <a:t>Relatively high equal error rate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8FA70287-CBFC-1940-B983-1B8E65CE581A}" type="slidenum">
              <a:rPr lang="en-US" smtClean="0">
                <a:latin typeface="Times New Roman" charset="0"/>
              </a:rPr>
              <a:pPr/>
              <a:t>4</a:t>
            </a:fld>
            <a:endParaRPr lang="en-US" smtClean="0">
              <a:latin typeface="Times New Roman" charset="0"/>
            </a:endParaRPr>
          </a:p>
        </p:txBody>
      </p:sp>
      <p:sp>
        <p:nvSpPr>
          <p:cNvPr id="17411" name="Rectangle 2"/>
          <p:cNvSpPr>
            <a:spLocks noGrp="1" noChangeArrowheads="1"/>
          </p:cNvSpPr>
          <p:nvPr>
            <p:ph type="title"/>
          </p:nvPr>
        </p:nvSpPr>
        <p:spPr>
          <a:xfrm>
            <a:off x="228600" y="457200"/>
            <a:ext cx="8763000" cy="1371600"/>
          </a:xfrm>
        </p:spPr>
        <p:txBody>
          <a:bodyPr/>
          <a:lstStyle/>
          <a:p>
            <a:pPr eaLnBrk="1" hangingPunct="1"/>
            <a:r>
              <a:rPr lang="en-US" dirty="0"/>
              <a:t>Are You Who You Say You Are?</a:t>
            </a:r>
          </a:p>
        </p:txBody>
      </p:sp>
      <p:sp>
        <p:nvSpPr>
          <p:cNvPr id="139267" name="Rectangle 3"/>
          <p:cNvSpPr>
            <a:spLocks noGrp="1" noChangeArrowheads="1"/>
          </p:cNvSpPr>
          <p:nvPr>
            <p:ph type="body" idx="1"/>
          </p:nvPr>
        </p:nvSpPr>
        <p:spPr>
          <a:xfrm>
            <a:off x="685800" y="1828800"/>
            <a:ext cx="8001000" cy="4114800"/>
          </a:xfrm>
        </p:spPr>
        <p:txBody>
          <a:bodyPr/>
          <a:lstStyle/>
          <a:p>
            <a:pPr eaLnBrk="1" hangingPunct="1"/>
            <a:r>
              <a:rPr lang="en-US" dirty="0"/>
              <a:t>How to authenticate</a:t>
            </a:r>
            <a:r>
              <a:rPr lang="en-US" dirty="0" smtClean="0"/>
              <a:t> human a </a:t>
            </a:r>
            <a:r>
              <a:rPr lang="en-US" dirty="0"/>
              <a:t>machine?</a:t>
            </a:r>
          </a:p>
          <a:p>
            <a:pPr eaLnBrk="1" hangingPunct="1"/>
            <a:r>
              <a:rPr lang="en-US" dirty="0"/>
              <a:t>Can be based on…</a:t>
            </a:r>
          </a:p>
          <a:p>
            <a:pPr lvl="1" eaLnBrk="1" hangingPunct="1"/>
            <a:r>
              <a:rPr lang="en-US" dirty="0"/>
              <a:t>Something you </a:t>
            </a:r>
            <a:r>
              <a:rPr lang="en-US" b="1" dirty="0">
                <a:solidFill>
                  <a:schemeClr val="accent2"/>
                </a:solidFill>
              </a:rPr>
              <a:t>know</a:t>
            </a:r>
            <a:endParaRPr lang="en-US" dirty="0">
              <a:solidFill>
                <a:srgbClr val="FF0000"/>
              </a:solidFill>
            </a:endParaRPr>
          </a:p>
          <a:p>
            <a:pPr lvl="2" eaLnBrk="1" hangingPunct="1"/>
            <a:r>
              <a:rPr lang="en-US" dirty="0"/>
              <a:t>For example, a password</a:t>
            </a:r>
          </a:p>
          <a:p>
            <a:pPr lvl="1" eaLnBrk="1" hangingPunct="1"/>
            <a:r>
              <a:rPr lang="en-US" dirty="0"/>
              <a:t>Something you </a:t>
            </a:r>
            <a:r>
              <a:rPr lang="en-US" b="1" dirty="0">
                <a:solidFill>
                  <a:schemeClr val="accent2"/>
                </a:solidFill>
              </a:rPr>
              <a:t>have</a:t>
            </a:r>
          </a:p>
          <a:p>
            <a:pPr lvl="2" eaLnBrk="1" hangingPunct="1"/>
            <a:r>
              <a:rPr lang="en-US" dirty="0"/>
              <a:t>For example, a smartcard</a:t>
            </a:r>
          </a:p>
          <a:p>
            <a:pPr lvl="1" eaLnBrk="1" hangingPunct="1"/>
            <a:r>
              <a:rPr lang="en-US" dirty="0"/>
              <a:t>Something you </a:t>
            </a:r>
            <a:r>
              <a:rPr lang="en-US" b="1" dirty="0">
                <a:solidFill>
                  <a:schemeClr val="accent2"/>
                </a:solidFill>
              </a:rPr>
              <a:t>are</a:t>
            </a:r>
            <a:endParaRPr lang="en-US" dirty="0">
              <a:solidFill>
                <a:srgbClr val="FF0000"/>
              </a:solidFill>
            </a:endParaRPr>
          </a:p>
          <a:p>
            <a:pPr lvl="2" eaLnBrk="1" hangingPunct="1"/>
            <a:r>
              <a:rPr lang="en-US" dirty="0"/>
              <a:t>For example, your fingerprint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 calcmode="lin" valueType="num">
                                      <p:cBhvr additive="base">
                                        <p:cTn id="7" dur="500" fill="hold"/>
                                        <p:tgtEl>
                                          <p:spTgt spid="139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9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9267">
                                            <p:txEl>
                                              <p:pRg st="1" end="1"/>
                                            </p:txEl>
                                          </p:spTgt>
                                        </p:tgtEl>
                                        <p:attrNameLst>
                                          <p:attrName>style.visibility</p:attrName>
                                        </p:attrNameLst>
                                      </p:cBhvr>
                                      <p:to>
                                        <p:strVal val="visible"/>
                                      </p:to>
                                    </p:set>
                                    <p:anim calcmode="lin" valueType="num">
                                      <p:cBhvr additive="base">
                                        <p:cTn id="13" dur="500" fill="hold"/>
                                        <p:tgtEl>
                                          <p:spTgt spid="139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9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9267">
                                            <p:txEl>
                                              <p:pRg st="2" end="2"/>
                                            </p:txEl>
                                          </p:spTgt>
                                        </p:tgtEl>
                                        <p:attrNameLst>
                                          <p:attrName>style.visibility</p:attrName>
                                        </p:attrNameLst>
                                      </p:cBhvr>
                                      <p:to>
                                        <p:strVal val="visible"/>
                                      </p:to>
                                    </p:set>
                                    <p:anim calcmode="lin" valueType="num">
                                      <p:cBhvr additive="base">
                                        <p:cTn id="19" dur="500" fill="hold"/>
                                        <p:tgtEl>
                                          <p:spTgt spid="139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9267">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39267">
                                            <p:txEl>
                                              <p:pRg st="3" end="3"/>
                                            </p:txEl>
                                          </p:spTgt>
                                        </p:tgtEl>
                                        <p:attrNameLst>
                                          <p:attrName>style.visibility</p:attrName>
                                        </p:attrNameLst>
                                      </p:cBhvr>
                                      <p:to>
                                        <p:strVal val="visible"/>
                                      </p:to>
                                    </p:set>
                                    <p:anim calcmode="lin" valueType="num">
                                      <p:cBhvr additive="base">
                                        <p:cTn id="23" dur="500" fill="hold"/>
                                        <p:tgtEl>
                                          <p:spTgt spid="139267">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392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39267">
                                            <p:txEl>
                                              <p:pRg st="4" end="4"/>
                                            </p:txEl>
                                          </p:spTgt>
                                        </p:tgtEl>
                                        <p:attrNameLst>
                                          <p:attrName>style.visibility</p:attrName>
                                        </p:attrNameLst>
                                      </p:cBhvr>
                                      <p:to>
                                        <p:strVal val="visible"/>
                                      </p:to>
                                    </p:set>
                                    <p:anim calcmode="lin" valueType="num">
                                      <p:cBhvr additive="base">
                                        <p:cTn id="29" dur="500" fill="hold"/>
                                        <p:tgtEl>
                                          <p:spTgt spid="139267">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39267">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39267">
                                            <p:txEl>
                                              <p:pRg st="5" end="5"/>
                                            </p:txEl>
                                          </p:spTgt>
                                        </p:tgtEl>
                                        <p:attrNameLst>
                                          <p:attrName>style.visibility</p:attrName>
                                        </p:attrNameLst>
                                      </p:cBhvr>
                                      <p:to>
                                        <p:strVal val="visible"/>
                                      </p:to>
                                    </p:set>
                                    <p:anim calcmode="lin" valueType="num">
                                      <p:cBhvr additive="base">
                                        <p:cTn id="33" dur="500" fill="hold"/>
                                        <p:tgtEl>
                                          <p:spTgt spid="139267">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392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39267">
                                            <p:txEl>
                                              <p:pRg st="6" end="6"/>
                                            </p:txEl>
                                          </p:spTgt>
                                        </p:tgtEl>
                                        <p:attrNameLst>
                                          <p:attrName>style.visibility</p:attrName>
                                        </p:attrNameLst>
                                      </p:cBhvr>
                                      <p:to>
                                        <p:strVal val="visible"/>
                                      </p:to>
                                    </p:set>
                                    <p:anim calcmode="lin" valueType="num">
                                      <p:cBhvr additive="base">
                                        <p:cTn id="39" dur="500" fill="hold"/>
                                        <p:tgtEl>
                                          <p:spTgt spid="139267">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39267">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39267">
                                            <p:txEl>
                                              <p:pRg st="7" end="7"/>
                                            </p:txEl>
                                          </p:spTgt>
                                        </p:tgtEl>
                                        <p:attrNameLst>
                                          <p:attrName>style.visibility</p:attrName>
                                        </p:attrNameLst>
                                      </p:cBhvr>
                                      <p:to>
                                        <p:strVal val="visible"/>
                                      </p:to>
                                    </p:set>
                                    <p:anim calcmode="lin" valueType="num">
                                      <p:cBhvr additive="base">
                                        <p:cTn id="43" dur="500" fill="hold"/>
                                        <p:tgtEl>
                                          <p:spTgt spid="139267">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3926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bldLvl="2" autoUpdateAnimBg="0"/>
    </p:bld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D4AD4F49-515F-8E4D-916A-86B7DC9652CD}" type="slidenum">
              <a:rPr lang="en-US" smtClean="0">
                <a:latin typeface="Times New Roman" charset="0"/>
              </a:rPr>
              <a:pPr/>
              <a:t>40</a:t>
            </a:fld>
            <a:endParaRPr lang="en-US" smtClean="0">
              <a:latin typeface="Times New Roman" charset="0"/>
            </a:endParaRPr>
          </a:p>
        </p:txBody>
      </p:sp>
      <p:sp>
        <p:nvSpPr>
          <p:cNvPr id="56323" name="Rectangle 2"/>
          <p:cNvSpPr>
            <a:spLocks noGrp="1" noChangeArrowheads="1"/>
          </p:cNvSpPr>
          <p:nvPr>
            <p:ph type="title"/>
          </p:nvPr>
        </p:nvSpPr>
        <p:spPr>
          <a:xfrm>
            <a:off x="685800" y="381000"/>
            <a:ext cx="7772400" cy="1143000"/>
          </a:xfrm>
        </p:spPr>
        <p:txBody>
          <a:bodyPr/>
          <a:lstStyle/>
          <a:p>
            <a:pPr eaLnBrk="1" hangingPunct="1"/>
            <a:r>
              <a:rPr lang="en-US"/>
              <a:t>Iris Patterns</a:t>
            </a:r>
          </a:p>
        </p:txBody>
      </p:sp>
      <p:pic>
        <p:nvPicPr>
          <p:cNvPr id="56324" name="Picture 3" descr="S:\IRIS AUSTRALIA\RESOURCES\IMAGES\iris(3d).jpg"/>
          <p:cNvPicPr>
            <a:picLocks noChangeAspect="1" noChangeArrowheads="1"/>
          </p:cNvPicPr>
          <p:nvPr/>
        </p:nvPicPr>
        <p:blipFill>
          <a:blip r:embed="rId2"/>
          <a:srcRect/>
          <a:stretch>
            <a:fillRect/>
          </a:stretch>
        </p:blipFill>
        <p:spPr bwMode="auto">
          <a:xfrm>
            <a:off x="4572000" y="1993900"/>
            <a:ext cx="1687513" cy="1898650"/>
          </a:xfrm>
          <a:prstGeom prst="rect">
            <a:avLst/>
          </a:prstGeom>
          <a:noFill/>
          <a:ln w="9525">
            <a:noFill/>
            <a:miter lim="800000"/>
            <a:headEnd/>
            <a:tailEnd/>
          </a:ln>
        </p:spPr>
      </p:pic>
      <p:pic>
        <p:nvPicPr>
          <p:cNvPr id="56325" name="Picture 5"/>
          <p:cNvPicPr>
            <a:picLocks noChangeAspect="1" noChangeArrowheads="1"/>
          </p:cNvPicPr>
          <p:nvPr/>
        </p:nvPicPr>
        <p:blipFill>
          <a:blip r:embed="rId3"/>
          <a:srcRect/>
          <a:stretch>
            <a:fillRect/>
          </a:stretch>
        </p:blipFill>
        <p:spPr bwMode="auto">
          <a:xfrm>
            <a:off x="6705600" y="2222500"/>
            <a:ext cx="2057400" cy="1676400"/>
          </a:xfrm>
          <a:prstGeom prst="rect">
            <a:avLst/>
          </a:prstGeom>
          <a:noFill/>
          <a:ln w="9525">
            <a:noFill/>
            <a:miter lim="800000"/>
            <a:headEnd/>
            <a:tailEnd/>
          </a:ln>
        </p:spPr>
      </p:pic>
      <p:sp>
        <p:nvSpPr>
          <p:cNvPr id="56326" name="Rectangle 7"/>
          <p:cNvSpPr>
            <a:spLocks noGrp="1" noChangeArrowheads="1"/>
          </p:cNvSpPr>
          <p:nvPr>
            <p:ph type="body" idx="1"/>
          </p:nvPr>
        </p:nvSpPr>
        <p:spPr>
          <a:xfrm>
            <a:off x="685800" y="4114800"/>
            <a:ext cx="7772400" cy="2057400"/>
          </a:xfrm>
          <a:noFill/>
        </p:spPr>
        <p:txBody>
          <a:bodyPr/>
          <a:lstStyle/>
          <a:p>
            <a:pPr eaLnBrk="1" hangingPunct="1">
              <a:lnSpc>
                <a:spcPct val="85000"/>
              </a:lnSpc>
              <a:spcAft>
                <a:spcPts val="600"/>
              </a:spcAft>
            </a:pPr>
            <a:r>
              <a:rPr lang="en-US" sz="2800" dirty="0"/>
              <a:t>Iris pattern development is “chaotic”</a:t>
            </a:r>
          </a:p>
          <a:p>
            <a:pPr eaLnBrk="1" hangingPunct="1">
              <a:lnSpc>
                <a:spcPct val="85000"/>
              </a:lnSpc>
              <a:spcAft>
                <a:spcPts val="600"/>
              </a:spcAft>
            </a:pPr>
            <a:r>
              <a:rPr lang="en-US" sz="2800" dirty="0"/>
              <a:t>Little or no genetic influence</a:t>
            </a:r>
          </a:p>
          <a:p>
            <a:pPr eaLnBrk="1" hangingPunct="1">
              <a:lnSpc>
                <a:spcPct val="85000"/>
              </a:lnSpc>
              <a:spcAft>
                <a:spcPts val="600"/>
              </a:spcAft>
            </a:pPr>
            <a:r>
              <a:rPr lang="en-US" sz="2800" dirty="0"/>
              <a:t>Different even for identical twins</a:t>
            </a:r>
          </a:p>
          <a:p>
            <a:pPr eaLnBrk="1" hangingPunct="1">
              <a:lnSpc>
                <a:spcPct val="85000"/>
              </a:lnSpc>
              <a:spcAft>
                <a:spcPts val="600"/>
              </a:spcAft>
            </a:pPr>
            <a:r>
              <a:rPr lang="en-US" sz="2800" dirty="0"/>
              <a:t>Pattern is stable through lifetime </a:t>
            </a:r>
          </a:p>
        </p:txBody>
      </p:sp>
      <p:pic>
        <p:nvPicPr>
          <p:cNvPr id="56327" name="Picture 8" descr="eye2.tif                                                       000675D6Macintosh HD                   BC93A1CC:"/>
          <p:cNvPicPr>
            <a:picLocks noChangeAspect="1" noChangeArrowheads="1"/>
          </p:cNvPicPr>
          <p:nvPr/>
        </p:nvPicPr>
        <p:blipFill>
          <a:blip r:embed="rId4"/>
          <a:srcRect/>
          <a:stretch>
            <a:fillRect/>
          </a:stretch>
        </p:blipFill>
        <p:spPr bwMode="auto">
          <a:xfrm>
            <a:off x="609600" y="1981200"/>
            <a:ext cx="3517900" cy="1765300"/>
          </a:xfrm>
          <a:prstGeom prst="rect">
            <a:avLst/>
          </a:prstGeom>
          <a:noFill/>
          <a:ln w="9525">
            <a:noFill/>
            <a:miter lim="800000"/>
            <a:headEnd/>
            <a:tailEnd/>
          </a:ln>
        </p:spPr>
      </p:pic>
      <p:sp>
        <p:nvSpPr>
          <p:cNvPr id="56328" name="Oval 9"/>
          <p:cNvSpPr>
            <a:spLocks noChangeArrowheads="1"/>
          </p:cNvSpPr>
          <p:nvPr/>
        </p:nvSpPr>
        <p:spPr bwMode="auto">
          <a:xfrm>
            <a:off x="2330450" y="2641600"/>
            <a:ext cx="381000" cy="381000"/>
          </a:xfrm>
          <a:prstGeom prst="ellipse">
            <a:avLst/>
          </a:prstGeom>
          <a:solidFill>
            <a:schemeClr val="bg1">
              <a:alpha val="0"/>
            </a:schemeClr>
          </a:solidFill>
          <a:ln w="19050">
            <a:solidFill>
              <a:schemeClr val="bg1"/>
            </a:solidFill>
            <a:prstDash val="sysDot"/>
            <a:round/>
            <a:headEnd/>
            <a:tailEnd/>
          </a:ln>
        </p:spPr>
        <p:txBody>
          <a:bodyPr wrap="none" anchor="ctr">
            <a:prstTxWarp prst="textNoShape">
              <a:avLst/>
            </a:prstTxWarp>
          </a:bodyPr>
          <a:lstStyle/>
          <a:p>
            <a:endParaRPr lang="en-US"/>
          </a:p>
        </p:txBody>
      </p:sp>
      <p:sp>
        <p:nvSpPr>
          <p:cNvPr id="56329" name="Oval 10"/>
          <p:cNvSpPr>
            <a:spLocks noChangeArrowheads="1"/>
          </p:cNvSpPr>
          <p:nvPr/>
        </p:nvSpPr>
        <p:spPr bwMode="auto">
          <a:xfrm>
            <a:off x="1981200" y="2339975"/>
            <a:ext cx="1066800" cy="990600"/>
          </a:xfrm>
          <a:prstGeom prst="ellipse">
            <a:avLst/>
          </a:prstGeom>
          <a:solidFill>
            <a:schemeClr val="bg1">
              <a:alpha val="0"/>
            </a:schemeClr>
          </a:solidFill>
          <a:ln w="19050">
            <a:solidFill>
              <a:schemeClr val="bg1"/>
            </a:solidFill>
            <a:prstDash val="sysDot"/>
            <a:round/>
            <a:headEnd/>
            <a:tailEnd/>
          </a:ln>
        </p:spPr>
        <p:txBody>
          <a:bodyPr wrap="none" anchor="ctr">
            <a:prstTxWarp prst="textNoShape">
              <a:avLst/>
            </a:prstTxWarp>
          </a:bodyPr>
          <a:lstStyle/>
          <a:p>
            <a:endParaRPr lang="en-US"/>
          </a:p>
        </p:txBody>
      </p:sp>
      <p:sp>
        <p:nvSpPr>
          <p:cNvPr id="56330" name="Freeform 21"/>
          <p:cNvSpPr>
            <a:spLocks/>
          </p:cNvSpPr>
          <p:nvPr/>
        </p:nvSpPr>
        <p:spPr bwMode="auto">
          <a:xfrm>
            <a:off x="1676400" y="2451100"/>
            <a:ext cx="1600200" cy="304800"/>
          </a:xfrm>
          <a:custGeom>
            <a:avLst/>
            <a:gdLst>
              <a:gd name="T0" fmla="*/ 0 w 1008"/>
              <a:gd name="T1" fmla="*/ 2147483647 h 192"/>
              <a:gd name="T2" fmla="*/ 2147483647 w 1008"/>
              <a:gd name="T3" fmla="*/ 2147483647 h 192"/>
              <a:gd name="T4" fmla="*/ 2147483647 w 1008"/>
              <a:gd name="T5" fmla="*/ 0 h 192"/>
              <a:gd name="T6" fmla="*/ 2147483647 w 1008"/>
              <a:gd name="T7" fmla="*/ 2147483647 h 192"/>
              <a:gd name="T8" fmla="*/ 2147483647 w 1008"/>
              <a:gd name="T9" fmla="*/ 2147483647 h 192"/>
              <a:gd name="T10" fmla="*/ 0 60000 65536"/>
              <a:gd name="T11" fmla="*/ 0 60000 65536"/>
              <a:gd name="T12" fmla="*/ 0 60000 65536"/>
              <a:gd name="T13" fmla="*/ 0 60000 65536"/>
              <a:gd name="T14" fmla="*/ 0 60000 65536"/>
              <a:gd name="T15" fmla="*/ 0 w 1008"/>
              <a:gd name="T16" fmla="*/ 0 h 192"/>
              <a:gd name="T17" fmla="*/ 1008 w 1008"/>
              <a:gd name="T18" fmla="*/ 192 h 192"/>
            </a:gdLst>
            <a:ahLst/>
            <a:cxnLst>
              <a:cxn ang="T10">
                <a:pos x="T0" y="T1"/>
              </a:cxn>
              <a:cxn ang="T11">
                <a:pos x="T2" y="T3"/>
              </a:cxn>
              <a:cxn ang="T12">
                <a:pos x="T4" y="T5"/>
              </a:cxn>
              <a:cxn ang="T13">
                <a:pos x="T6" y="T7"/>
              </a:cxn>
              <a:cxn ang="T14">
                <a:pos x="T8" y="T9"/>
              </a:cxn>
            </a:cxnLst>
            <a:rect l="T15" t="T16" r="T17" b="T18"/>
            <a:pathLst>
              <a:path w="1008" h="192">
                <a:moveTo>
                  <a:pt x="0" y="144"/>
                </a:moveTo>
                <a:cubicBezTo>
                  <a:pt x="76" y="108"/>
                  <a:pt x="152" y="72"/>
                  <a:pt x="240" y="48"/>
                </a:cubicBezTo>
                <a:cubicBezTo>
                  <a:pt x="328" y="24"/>
                  <a:pt x="440" y="0"/>
                  <a:pt x="528" y="0"/>
                </a:cubicBezTo>
                <a:cubicBezTo>
                  <a:pt x="616" y="0"/>
                  <a:pt x="688" y="16"/>
                  <a:pt x="768" y="48"/>
                </a:cubicBezTo>
                <a:cubicBezTo>
                  <a:pt x="848" y="80"/>
                  <a:pt x="928" y="136"/>
                  <a:pt x="1008" y="192"/>
                </a:cubicBezTo>
              </a:path>
            </a:pathLst>
          </a:custGeom>
          <a:noFill/>
          <a:ln w="19050">
            <a:solidFill>
              <a:schemeClr val="bg1"/>
            </a:solidFill>
            <a:prstDash val="sysDot"/>
            <a:round/>
            <a:headEnd/>
            <a:tailEnd/>
          </a:ln>
        </p:spPr>
        <p:txBody>
          <a:bodyPr wrap="none" anchor="ctr">
            <a:prstTxWarp prst="textNoShape">
              <a:avLst/>
            </a:prstTxWarp>
          </a:bodyPr>
          <a:lstStyle/>
          <a:p>
            <a:endParaRPr lang="en-US"/>
          </a:p>
        </p:txBody>
      </p:sp>
      <p:sp>
        <p:nvSpPr>
          <p:cNvPr id="56331" name="Freeform 26"/>
          <p:cNvSpPr>
            <a:spLocks/>
          </p:cNvSpPr>
          <p:nvPr/>
        </p:nvSpPr>
        <p:spPr bwMode="auto">
          <a:xfrm>
            <a:off x="1752600" y="3171825"/>
            <a:ext cx="1371600" cy="152400"/>
          </a:xfrm>
          <a:custGeom>
            <a:avLst/>
            <a:gdLst>
              <a:gd name="T0" fmla="*/ 0 w 864"/>
              <a:gd name="T1" fmla="*/ 0 h 96"/>
              <a:gd name="T2" fmla="*/ 2147483647 w 864"/>
              <a:gd name="T3" fmla="*/ 2147483647 h 96"/>
              <a:gd name="T4" fmla="*/ 2147483647 w 864"/>
              <a:gd name="T5" fmla="*/ 0 h 96"/>
              <a:gd name="T6" fmla="*/ 0 60000 65536"/>
              <a:gd name="T7" fmla="*/ 0 60000 65536"/>
              <a:gd name="T8" fmla="*/ 0 60000 65536"/>
              <a:gd name="T9" fmla="*/ 0 w 864"/>
              <a:gd name="T10" fmla="*/ 0 h 96"/>
              <a:gd name="T11" fmla="*/ 864 w 864"/>
              <a:gd name="T12" fmla="*/ 96 h 96"/>
            </a:gdLst>
            <a:ahLst/>
            <a:cxnLst>
              <a:cxn ang="T6">
                <a:pos x="T0" y="T1"/>
              </a:cxn>
              <a:cxn ang="T7">
                <a:pos x="T2" y="T3"/>
              </a:cxn>
              <a:cxn ang="T8">
                <a:pos x="T4" y="T5"/>
              </a:cxn>
            </a:cxnLst>
            <a:rect l="T9" t="T10" r="T11" b="T12"/>
            <a:pathLst>
              <a:path w="864" h="96">
                <a:moveTo>
                  <a:pt x="0" y="0"/>
                </a:moveTo>
                <a:cubicBezTo>
                  <a:pt x="168" y="48"/>
                  <a:pt x="336" y="96"/>
                  <a:pt x="480" y="96"/>
                </a:cubicBezTo>
                <a:cubicBezTo>
                  <a:pt x="624" y="96"/>
                  <a:pt x="744" y="48"/>
                  <a:pt x="864" y="0"/>
                </a:cubicBezTo>
              </a:path>
            </a:pathLst>
          </a:custGeom>
          <a:noFill/>
          <a:ln w="19050">
            <a:solidFill>
              <a:schemeClr val="bg1"/>
            </a:solidFill>
            <a:prstDash val="sysDot"/>
            <a:round/>
            <a:headEnd/>
            <a:tailEnd/>
          </a:ln>
        </p:spPr>
        <p:txBody>
          <a:bodyPr wrap="none" anchor="ctr">
            <a:prstTxWarp prst="textNoShape">
              <a:avLst/>
            </a:prstTxWarp>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3E3871BC-B4A9-A048-A946-26907D448531}" type="slidenum">
              <a:rPr lang="en-US" smtClean="0">
                <a:latin typeface="Times New Roman" charset="0"/>
              </a:rPr>
              <a:pPr/>
              <a:t>41</a:t>
            </a:fld>
            <a:endParaRPr lang="en-US" smtClean="0">
              <a:latin typeface="Times New Roman" charset="0"/>
            </a:endParaRPr>
          </a:p>
        </p:txBody>
      </p:sp>
      <p:sp>
        <p:nvSpPr>
          <p:cNvPr id="57347" name="Rectangle 2"/>
          <p:cNvSpPr>
            <a:spLocks noGrp="1" noChangeArrowheads="1"/>
          </p:cNvSpPr>
          <p:nvPr>
            <p:ph type="title"/>
          </p:nvPr>
        </p:nvSpPr>
        <p:spPr/>
        <p:txBody>
          <a:bodyPr/>
          <a:lstStyle/>
          <a:p>
            <a:pPr eaLnBrk="1" hangingPunct="1"/>
            <a:r>
              <a:rPr lang="en-US"/>
              <a:t>Iris Recognition: History</a:t>
            </a:r>
          </a:p>
        </p:txBody>
      </p:sp>
      <p:sp>
        <p:nvSpPr>
          <p:cNvPr id="57348" name="Rectangle 3"/>
          <p:cNvSpPr>
            <a:spLocks noGrp="1" noChangeArrowheads="1"/>
          </p:cNvSpPr>
          <p:nvPr>
            <p:ph type="body" idx="1"/>
          </p:nvPr>
        </p:nvSpPr>
        <p:spPr>
          <a:xfrm>
            <a:off x="685800" y="1828800"/>
            <a:ext cx="7772400" cy="4267200"/>
          </a:xfrm>
        </p:spPr>
        <p:txBody>
          <a:bodyPr/>
          <a:lstStyle/>
          <a:p>
            <a:pPr eaLnBrk="1" hangingPunct="1">
              <a:spcAft>
                <a:spcPts val="600"/>
              </a:spcAft>
            </a:pPr>
            <a:r>
              <a:rPr lang="en-US" dirty="0"/>
              <a:t>1936 </a:t>
            </a:r>
            <a:r>
              <a:rPr lang="en-US" dirty="0" err="1">
                <a:sym typeface="Symbol" charset="2"/>
              </a:rPr>
              <a:t></a:t>
            </a:r>
            <a:r>
              <a:rPr lang="en-US" dirty="0"/>
              <a:t> suggested by Frank Burch</a:t>
            </a:r>
          </a:p>
          <a:p>
            <a:pPr eaLnBrk="1" hangingPunct="1">
              <a:spcAft>
                <a:spcPts val="600"/>
              </a:spcAft>
            </a:pPr>
            <a:r>
              <a:rPr lang="en-US" dirty="0"/>
              <a:t>1980s </a:t>
            </a:r>
            <a:r>
              <a:rPr lang="en-US" dirty="0" err="1">
                <a:sym typeface="Symbol" charset="2"/>
              </a:rPr>
              <a:t></a:t>
            </a:r>
            <a:r>
              <a:rPr lang="en-US" dirty="0"/>
              <a:t> James Bond </a:t>
            </a:r>
            <a:r>
              <a:rPr lang="en-US" dirty="0" smtClean="0"/>
              <a:t>films</a:t>
            </a:r>
          </a:p>
          <a:p>
            <a:pPr eaLnBrk="1" hangingPunct="1">
              <a:spcAft>
                <a:spcPts val="600"/>
              </a:spcAft>
            </a:pPr>
            <a:r>
              <a:rPr lang="en-US" dirty="0"/>
              <a:t>1986 </a:t>
            </a:r>
            <a:r>
              <a:rPr lang="en-US" dirty="0" err="1">
                <a:sym typeface="Symbol" charset="2"/>
              </a:rPr>
              <a:t></a:t>
            </a:r>
            <a:r>
              <a:rPr lang="en-US" dirty="0"/>
              <a:t> first patent appeared</a:t>
            </a:r>
          </a:p>
          <a:p>
            <a:pPr eaLnBrk="1" hangingPunct="1">
              <a:spcAft>
                <a:spcPts val="600"/>
              </a:spcAft>
            </a:pPr>
            <a:r>
              <a:rPr lang="en-US" dirty="0"/>
              <a:t>1994 </a:t>
            </a:r>
            <a:r>
              <a:rPr lang="en-US" dirty="0" err="1">
                <a:sym typeface="Symbol" charset="2"/>
              </a:rPr>
              <a:t></a:t>
            </a:r>
            <a:r>
              <a:rPr lang="en-US" dirty="0"/>
              <a:t> John </a:t>
            </a:r>
            <a:r>
              <a:rPr lang="en-US" dirty="0" err="1"/>
              <a:t>Daugman</a:t>
            </a:r>
            <a:r>
              <a:rPr lang="en-US" dirty="0"/>
              <a:t> patented best current approach</a:t>
            </a:r>
          </a:p>
          <a:p>
            <a:pPr lvl="1" eaLnBrk="1" hangingPunct="1">
              <a:spcAft>
                <a:spcPts val="600"/>
              </a:spcAft>
            </a:pPr>
            <a:r>
              <a:rPr lang="en-US" dirty="0"/>
              <a:t>Patent owned by </a:t>
            </a:r>
            <a:r>
              <a:rPr lang="en-US" dirty="0" err="1"/>
              <a:t>Iridian</a:t>
            </a:r>
            <a:r>
              <a:rPr lang="en-US" dirty="0"/>
              <a:t> Technologies</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A7E6AC43-3EDE-264A-BD7A-7D76BE168D55}" type="slidenum">
              <a:rPr lang="en-US" smtClean="0">
                <a:latin typeface="Times New Roman" charset="0"/>
              </a:rPr>
              <a:pPr/>
              <a:t>42</a:t>
            </a:fld>
            <a:endParaRPr lang="en-US" smtClean="0">
              <a:latin typeface="Times New Roman" charset="0"/>
            </a:endParaRPr>
          </a:p>
        </p:txBody>
      </p:sp>
      <p:sp>
        <p:nvSpPr>
          <p:cNvPr id="58371" name="Rectangle 2"/>
          <p:cNvSpPr>
            <a:spLocks noGrp="1" noChangeArrowheads="1"/>
          </p:cNvSpPr>
          <p:nvPr>
            <p:ph type="title"/>
          </p:nvPr>
        </p:nvSpPr>
        <p:spPr/>
        <p:txBody>
          <a:bodyPr/>
          <a:lstStyle/>
          <a:p>
            <a:pPr eaLnBrk="1" hangingPunct="1"/>
            <a:r>
              <a:rPr lang="en-US"/>
              <a:t>Iris Scan</a:t>
            </a:r>
          </a:p>
        </p:txBody>
      </p:sp>
      <p:sp>
        <p:nvSpPr>
          <p:cNvPr id="58372" name="Rectangle 3"/>
          <p:cNvSpPr>
            <a:spLocks noGrp="1" noChangeArrowheads="1"/>
          </p:cNvSpPr>
          <p:nvPr>
            <p:ph type="body" idx="1"/>
          </p:nvPr>
        </p:nvSpPr>
        <p:spPr>
          <a:xfrm>
            <a:off x="685800" y="1676400"/>
            <a:ext cx="4495800" cy="3048000"/>
          </a:xfrm>
        </p:spPr>
        <p:txBody>
          <a:bodyPr/>
          <a:lstStyle/>
          <a:p>
            <a:pPr eaLnBrk="1" hangingPunct="1">
              <a:spcAft>
                <a:spcPts val="600"/>
              </a:spcAft>
            </a:pPr>
            <a:r>
              <a:rPr lang="en-US" sz="2800" dirty="0"/>
              <a:t>Scanner locates iris</a:t>
            </a:r>
          </a:p>
          <a:p>
            <a:pPr eaLnBrk="1" hangingPunct="1">
              <a:spcAft>
                <a:spcPts val="600"/>
              </a:spcAft>
            </a:pPr>
            <a:r>
              <a:rPr lang="en-US" sz="2800" dirty="0"/>
              <a:t>Take b/w photo</a:t>
            </a:r>
          </a:p>
          <a:p>
            <a:pPr eaLnBrk="1" hangingPunct="1">
              <a:spcAft>
                <a:spcPts val="600"/>
              </a:spcAft>
            </a:pPr>
            <a:r>
              <a:rPr lang="en-US" sz="2800" dirty="0"/>
              <a:t>Use polar coordinates…</a:t>
            </a:r>
          </a:p>
          <a:p>
            <a:pPr eaLnBrk="1" hangingPunct="1">
              <a:spcAft>
                <a:spcPts val="600"/>
              </a:spcAft>
            </a:pPr>
            <a:r>
              <a:rPr lang="en-US" sz="2800" dirty="0"/>
              <a:t>2-D wavelet transform</a:t>
            </a:r>
          </a:p>
          <a:p>
            <a:pPr eaLnBrk="1" hangingPunct="1">
              <a:spcAft>
                <a:spcPts val="600"/>
              </a:spcAft>
            </a:pPr>
            <a:r>
              <a:rPr lang="en-US" sz="2800" dirty="0"/>
              <a:t>Get 256 byte iris code</a:t>
            </a:r>
          </a:p>
        </p:txBody>
      </p:sp>
      <p:pic>
        <p:nvPicPr>
          <p:cNvPr id="58373" name="Picture 4" descr="&#10;Image3.gif                                                     0007DDCBMacintosh HD                   B7464D7A:"/>
          <p:cNvPicPr>
            <a:picLocks noChangeAspect="1" noChangeArrowheads="1"/>
          </p:cNvPicPr>
          <p:nvPr/>
        </p:nvPicPr>
        <p:blipFill>
          <a:blip r:embed="rId2"/>
          <a:srcRect/>
          <a:stretch>
            <a:fillRect/>
          </a:stretch>
        </p:blipFill>
        <p:spPr bwMode="auto">
          <a:xfrm>
            <a:off x="6324600" y="4724400"/>
            <a:ext cx="1752600" cy="1311275"/>
          </a:xfrm>
          <a:prstGeom prst="rect">
            <a:avLst/>
          </a:prstGeom>
          <a:noFill/>
          <a:ln w="9525">
            <a:noFill/>
            <a:miter lim="800000"/>
            <a:headEnd/>
            <a:tailEnd/>
          </a:ln>
        </p:spPr>
      </p:pic>
      <p:pic>
        <p:nvPicPr>
          <p:cNvPr id="58374" name="Picture 5" descr="&#10;Image4.gif                                                     0007DDCBMacintosh HD                   B7464D7A:"/>
          <p:cNvPicPr>
            <a:picLocks noChangeAspect="1" noChangeArrowheads="1"/>
          </p:cNvPicPr>
          <p:nvPr/>
        </p:nvPicPr>
        <p:blipFill>
          <a:blip r:embed="rId3"/>
          <a:srcRect/>
          <a:stretch>
            <a:fillRect/>
          </a:stretch>
        </p:blipFill>
        <p:spPr bwMode="auto">
          <a:xfrm>
            <a:off x="2209800" y="4876800"/>
            <a:ext cx="1671638" cy="1254125"/>
          </a:xfrm>
          <a:prstGeom prst="rect">
            <a:avLst/>
          </a:prstGeom>
          <a:noFill/>
          <a:ln w="9525">
            <a:noFill/>
            <a:miter lim="800000"/>
            <a:headEnd/>
            <a:tailEnd/>
          </a:ln>
        </p:spPr>
      </p:pic>
      <p:pic>
        <p:nvPicPr>
          <p:cNvPr id="58375" name="Picture 6" descr="&#10;Image2.gif                                                     0007DDCBMacintosh HD                   B7464D7A:"/>
          <p:cNvPicPr>
            <a:picLocks noChangeAspect="1" noChangeArrowheads="1"/>
          </p:cNvPicPr>
          <p:nvPr/>
        </p:nvPicPr>
        <p:blipFill>
          <a:blip r:embed="rId4"/>
          <a:srcRect/>
          <a:stretch>
            <a:fillRect/>
          </a:stretch>
        </p:blipFill>
        <p:spPr bwMode="auto">
          <a:xfrm>
            <a:off x="5795963" y="3048000"/>
            <a:ext cx="2662237" cy="1433513"/>
          </a:xfrm>
          <a:prstGeom prst="rect">
            <a:avLst/>
          </a:prstGeom>
          <a:noFill/>
          <a:ln w="9525">
            <a:noFill/>
            <a:miter lim="800000"/>
            <a:headEnd/>
            <a:tailEnd/>
          </a:ln>
        </p:spPr>
      </p:pic>
      <p:pic>
        <p:nvPicPr>
          <p:cNvPr id="58376" name="Picture 7" descr="&#10;Image5.gif                                                     0007DDCBMacintosh HD                   B7464D7A:"/>
          <p:cNvPicPr>
            <a:picLocks noChangeAspect="1" noChangeArrowheads="1"/>
          </p:cNvPicPr>
          <p:nvPr/>
        </p:nvPicPr>
        <p:blipFill>
          <a:blip r:embed="rId5"/>
          <a:srcRect/>
          <a:stretch>
            <a:fillRect/>
          </a:stretch>
        </p:blipFill>
        <p:spPr bwMode="auto">
          <a:xfrm>
            <a:off x="304800" y="4876800"/>
            <a:ext cx="1671638" cy="1254125"/>
          </a:xfrm>
          <a:prstGeom prst="rect">
            <a:avLst/>
          </a:prstGeom>
          <a:noFill/>
          <a:ln w="9525">
            <a:noFill/>
            <a:miter lim="800000"/>
            <a:headEnd/>
            <a:tailEnd/>
          </a:ln>
        </p:spPr>
      </p:pic>
      <p:pic>
        <p:nvPicPr>
          <p:cNvPr id="58377" name="Picture 8" descr="&#10;Image7.gif                                                     0007DDCBMacintosh HD                   B7464D7A:"/>
          <p:cNvPicPr>
            <a:picLocks noChangeAspect="1" noChangeArrowheads="1"/>
          </p:cNvPicPr>
          <p:nvPr/>
        </p:nvPicPr>
        <p:blipFill>
          <a:blip r:embed="rId6"/>
          <a:srcRect/>
          <a:stretch>
            <a:fillRect/>
          </a:stretch>
        </p:blipFill>
        <p:spPr bwMode="auto">
          <a:xfrm>
            <a:off x="4038600" y="4800600"/>
            <a:ext cx="1789113" cy="1336675"/>
          </a:xfrm>
          <a:prstGeom prst="rect">
            <a:avLst/>
          </a:prstGeom>
          <a:noFill/>
          <a:ln w="9525">
            <a:noFill/>
            <a:miter lim="800000"/>
            <a:headEnd/>
            <a:tailEnd/>
          </a:ln>
        </p:spPr>
      </p:pic>
      <p:pic>
        <p:nvPicPr>
          <p:cNvPr id="58378" name="Picture 9" descr="retscan3.jpg                                                   0007DDCBMacintosh HD                   B7464D7A:"/>
          <p:cNvPicPr>
            <a:picLocks noChangeAspect="1" noChangeArrowheads="1"/>
          </p:cNvPicPr>
          <p:nvPr/>
        </p:nvPicPr>
        <p:blipFill>
          <a:blip r:embed="rId7"/>
          <a:srcRect/>
          <a:stretch>
            <a:fillRect/>
          </a:stretch>
        </p:blipFill>
        <p:spPr bwMode="auto">
          <a:xfrm>
            <a:off x="6172200" y="1524000"/>
            <a:ext cx="1981200" cy="13081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E835E35B-2584-DD41-BE00-2FFE7DBE371C}" type="slidenum">
              <a:rPr lang="en-US" smtClean="0">
                <a:latin typeface="Times New Roman" charset="0"/>
              </a:rPr>
              <a:pPr/>
              <a:t>43</a:t>
            </a:fld>
            <a:endParaRPr lang="en-US" smtClean="0">
              <a:latin typeface="Times New Roman" charset="0"/>
            </a:endParaRPr>
          </a:p>
        </p:txBody>
      </p:sp>
      <p:sp>
        <p:nvSpPr>
          <p:cNvPr id="59395" name="Rectangle 2"/>
          <p:cNvSpPr>
            <a:spLocks noGrp="1" noChangeArrowheads="1"/>
          </p:cNvSpPr>
          <p:nvPr>
            <p:ph type="title"/>
          </p:nvPr>
        </p:nvSpPr>
        <p:spPr>
          <a:xfrm>
            <a:off x="685800" y="381000"/>
            <a:ext cx="7772400" cy="1143000"/>
          </a:xfrm>
        </p:spPr>
        <p:txBody>
          <a:bodyPr/>
          <a:lstStyle/>
          <a:p>
            <a:pPr eaLnBrk="1" hangingPunct="1"/>
            <a:r>
              <a:rPr lang="en-US" dirty="0"/>
              <a:t>Measuring Iris Similarity</a:t>
            </a:r>
          </a:p>
        </p:txBody>
      </p:sp>
      <p:sp>
        <p:nvSpPr>
          <p:cNvPr id="59396" name="Rectangle 3"/>
          <p:cNvSpPr>
            <a:spLocks noGrp="1" noChangeArrowheads="1"/>
          </p:cNvSpPr>
          <p:nvPr>
            <p:ph type="body" idx="1"/>
          </p:nvPr>
        </p:nvSpPr>
        <p:spPr>
          <a:xfrm>
            <a:off x="685800" y="1600200"/>
            <a:ext cx="7772400" cy="4419600"/>
          </a:xfrm>
        </p:spPr>
        <p:txBody>
          <a:bodyPr/>
          <a:lstStyle/>
          <a:p>
            <a:pPr eaLnBrk="1" hangingPunct="1">
              <a:lnSpc>
                <a:spcPct val="90000"/>
              </a:lnSpc>
              <a:spcAft>
                <a:spcPts val="600"/>
              </a:spcAft>
            </a:pPr>
            <a:r>
              <a:rPr lang="en-US" sz="2800" dirty="0"/>
              <a:t>Based on Hamming distance</a:t>
            </a:r>
          </a:p>
          <a:p>
            <a:pPr eaLnBrk="1" hangingPunct="1">
              <a:lnSpc>
                <a:spcPct val="90000"/>
              </a:lnSpc>
              <a:spcAft>
                <a:spcPts val="600"/>
              </a:spcAft>
            </a:pPr>
            <a:r>
              <a:rPr lang="en-US" sz="2800" dirty="0"/>
              <a:t>Define </a:t>
            </a:r>
            <a:r>
              <a:rPr lang="en-US" sz="2800" dirty="0" err="1">
                <a:latin typeface="Times-Roman" charset="0"/>
              </a:rPr>
              <a:t>d(x,y</a:t>
            </a:r>
            <a:r>
              <a:rPr lang="en-US" sz="2800" dirty="0">
                <a:latin typeface="Times-Roman" charset="0"/>
              </a:rPr>
              <a:t>)</a:t>
            </a:r>
            <a:r>
              <a:rPr lang="en-US" sz="2800" dirty="0"/>
              <a:t> to be</a:t>
            </a:r>
          </a:p>
          <a:p>
            <a:pPr lvl="1" eaLnBrk="1" hangingPunct="1">
              <a:lnSpc>
                <a:spcPct val="90000"/>
              </a:lnSpc>
              <a:spcAft>
                <a:spcPts val="600"/>
              </a:spcAft>
            </a:pPr>
            <a:r>
              <a:rPr lang="en-US" sz="2400" dirty="0"/>
              <a:t># of non match </a:t>
            </a:r>
            <a:r>
              <a:rPr lang="en-US" sz="2400" dirty="0" smtClean="0"/>
              <a:t>bits / # </a:t>
            </a:r>
            <a:r>
              <a:rPr lang="en-US" sz="2400" dirty="0"/>
              <a:t>of bits compared</a:t>
            </a:r>
          </a:p>
          <a:p>
            <a:pPr lvl="1" eaLnBrk="1" hangingPunct="1">
              <a:lnSpc>
                <a:spcPct val="90000"/>
              </a:lnSpc>
              <a:spcAft>
                <a:spcPts val="600"/>
              </a:spcAft>
            </a:pPr>
            <a:r>
              <a:rPr lang="en-US" sz="2400" dirty="0">
                <a:latin typeface="Times-Roman" charset="0"/>
              </a:rPr>
              <a:t>d(0010,0101) = 3/4</a:t>
            </a:r>
            <a:r>
              <a:rPr lang="en-US" sz="2400" dirty="0"/>
              <a:t> and </a:t>
            </a:r>
            <a:r>
              <a:rPr lang="en-US" sz="2400" dirty="0">
                <a:latin typeface="Times-Roman" charset="0"/>
              </a:rPr>
              <a:t>d(101111,101001) = 1/3</a:t>
            </a:r>
            <a:endParaRPr lang="en-US" sz="2400" dirty="0"/>
          </a:p>
          <a:p>
            <a:pPr eaLnBrk="1" hangingPunct="1">
              <a:lnSpc>
                <a:spcPct val="90000"/>
              </a:lnSpc>
              <a:spcAft>
                <a:spcPts val="600"/>
              </a:spcAft>
            </a:pPr>
            <a:r>
              <a:rPr lang="en-US" sz="2800" dirty="0"/>
              <a:t>Compute </a:t>
            </a:r>
            <a:r>
              <a:rPr lang="en-US" sz="2800" dirty="0" err="1">
                <a:latin typeface="Times-Roman" charset="0"/>
              </a:rPr>
              <a:t>d(x,y</a:t>
            </a:r>
            <a:r>
              <a:rPr lang="en-US" sz="2800" dirty="0">
                <a:latin typeface="Times-Roman" charset="0"/>
              </a:rPr>
              <a:t>)</a:t>
            </a:r>
            <a:r>
              <a:rPr lang="en-US" sz="2800" dirty="0"/>
              <a:t> on </a:t>
            </a:r>
            <a:r>
              <a:rPr lang="en-US" sz="2800" dirty="0">
                <a:latin typeface="Times-Roman" charset="0"/>
              </a:rPr>
              <a:t>2048</a:t>
            </a:r>
            <a:r>
              <a:rPr lang="en-US" sz="2800" dirty="0"/>
              <a:t>-bit iris code</a:t>
            </a:r>
          </a:p>
          <a:p>
            <a:pPr lvl="1" eaLnBrk="1" hangingPunct="1">
              <a:lnSpc>
                <a:spcPct val="90000"/>
              </a:lnSpc>
              <a:spcAft>
                <a:spcPts val="600"/>
              </a:spcAft>
            </a:pPr>
            <a:r>
              <a:rPr lang="en-US" sz="2400" dirty="0"/>
              <a:t>Perfect match is </a:t>
            </a:r>
            <a:r>
              <a:rPr lang="en-US" sz="2400" dirty="0" err="1">
                <a:latin typeface="Times-Roman" charset="0"/>
              </a:rPr>
              <a:t>d(x,y</a:t>
            </a:r>
            <a:r>
              <a:rPr lang="en-US" sz="2400" dirty="0">
                <a:latin typeface="Times-Roman" charset="0"/>
              </a:rPr>
              <a:t>) = 0</a:t>
            </a:r>
            <a:endParaRPr lang="en-US" sz="2400" dirty="0"/>
          </a:p>
          <a:p>
            <a:pPr lvl="1" eaLnBrk="1" hangingPunct="1">
              <a:lnSpc>
                <a:spcPct val="90000"/>
              </a:lnSpc>
              <a:spcAft>
                <a:spcPts val="600"/>
              </a:spcAft>
            </a:pPr>
            <a:r>
              <a:rPr lang="en-US" sz="2400" dirty="0"/>
              <a:t>For same iris, expected distance is </a:t>
            </a:r>
            <a:r>
              <a:rPr lang="en-US" sz="2400" dirty="0">
                <a:latin typeface="Times-Roman" charset="0"/>
              </a:rPr>
              <a:t>0.08</a:t>
            </a:r>
            <a:endParaRPr lang="en-US" sz="2400" dirty="0"/>
          </a:p>
          <a:p>
            <a:pPr lvl="1" eaLnBrk="1" hangingPunct="1">
              <a:lnSpc>
                <a:spcPct val="90000"/>
              </a:lnSpc>
              <a:spcAft>
                <a:spcPts val="600"/>
              </a:spcAft>
            </a:pPr>
            <a:r>
              <a:rPr lang="en-US" sz="2400" dirty="0"/>
              <a:t>At random, expect distance of </a:t>
            </a:r>
            <a:r>
              <a:rPr lang="en-US" sz="2400" dirty="0">
                <a:latin typeface="Times-Roman" charset="0"/>
              </a:rPr>
              <a:t>0.50</a:t>
            </a:r>
            <a:endParaRPr lang="en-US" sz="2400" dirty="0"/>
          </a:p>
          <a:p>
            <a:pPr lvl="1" eaLnBrk="1" hangingPunct="1">
              <a:lnSpc>
                <a:spcPct val="90000"/>
              </a:lnSpc>
              <a:spcAft>
                <a:spcPts val="600"/>
              </a:spcAft>
            </a:pPr>
            <a:r>
              <a:rPr lang="en-US" sz="2400" dirty="0"/>
              <a:t>Accept</a:t>
            </a:r>
            <a:r>
              <a:rPr lang="en-US" sz="2400" dirty="0" smtClean="0"/>
              <a:t> iris scan as </a:t>
            </a:r>
            <a:r>
              <a:rPr lang="en-US" sz="2400" dirty="0"/>
              <a:t>match if</a:t>
            </a:r>
            <a:r>
              <a:rPr lang="en-US" sz="2400" dirty="0" smtClean="0"/>
              <a:t> distance </a:t>
            </a:r>
            <a:r>
              <a:rPr lang="en-US" sz="2400" dirty="0" smtClean="0">
                <a:latin typeface="Times-Roman"/>
                <a:cs typeface="Times-Roman"/>
              </a:rPr>
              <a:t>&lt; </a:t>
            </a:r>
            <a:r>
              <a:rPr lang="en-US" sz="2400" dirty="0">
                <a:latin typeface="Times-Roman"/>
                <a:cs typeface="Times-Roman"/>
              </a:rPr>
              <a:t>0.32</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3B194C0C-89C8-7648-869A-459CCB3A4389}" type="slidenum">
              <a:rPr lang="en-US" smtClean="0">
                <a:latin typeface="Times New Roman" charset="0"/>
              </a:rPr>
              <a:pPr/>
              <a:t>44</a:t>
            </a:fld>
            <a:endParaRPr lang="en-US" smtClean="0">
              <a:latin typeface="Times New Roman" charset="0"/>
            </a:endParaRPr>
          </a:p>
        </p:txBody>
      </p:sp>
      <p:sp>
        <p:nvSpPr>
          <p:cNvPr id="60419" name="Rectangle 2"/>
          <p:cNvSpPr>
            <a:spLocks noGrp="1" noChangeArrowheads="1"/>
          </p:cNvSpPr>
          <p:nvPr>
            <p:ph type="title"/>
          </p:nvPr>
        </p:nvSpPr>
        <p:spPr>
          <a:xfrm>
            <a:off x="685800" y="457200"/>
            <a:ext cx="7772400" cy="990600"/>
          </a:xfrm>
        </p:spPr>
        <p:txBody>
          <a:bodyPr/>
          <a:lstStyle/>
          <a:p>
            <a:pPr eaLnBrk="1" hangingPunct="1"/>
            <a:r>
              <a:rPr lang="en-US"/>
              <a:t>Iris Scan Error Rate</a:t>
            </a:r>
          </a:p>
        </p:txBody>
      </p:sp>
      <p:pic>
        <p:nvPicPr>
          <p:cNvPr id="60420" name="Picture 3" descr="001.jpg                                                        0007DDCBMacintosh HD                   B7464D7A:"/>
          <p:cNvPicPr>
            <a:picLocks noChangeAspect="1" noChangeArrowheads="1"/>
          </p:cNvPicPr>
          <p:nvPr/>
        </p:nvPicPr>
        <p:blipFill>
          <a:blip r:embed="rId2"/>
          <a:srcRect/>
          <a:stretch>
            <a:fillRect/>
          </a:stretch>
        </p:blipFill>
        <p:spPr bwMode="auto">
          <a:xfrm>
            <a:off x="3922713" y="2057400"/>
            <a:ext cx="5221287" cy="4038600"/>
          </a:xfrm>
          <a:prstGeom prst="rect">
            <a:avLst/>
          </a:prstGeom>
          <a:noFill/>
          <a:ln w="9525">
            <a:noFill/>
            <a:miter lim="800000"/>
            <a:headEnd/>
            <a:tailEnd/>
          </a:ln>
        </p:spPr>
      </p:pic>
      <p:sp>
        <p:nvSpPr>
          <p:cNvPr id="60421" name="Rectangle 4"/>
          <p:cNvSpPr>
            <a:spLocks noChangeArrowheads="1"/>
          </p:cNvSpPr>
          <p:nvPr/>
        </p:nvSpPr>
        <p:spPr bwMode="auto">
          <a:xfrm>
            <a:off x="5859463" y="6035675"/>
            <a:ext cx="1379537" cy="517525"/>
          </a:xfrm>
          <a:prstGeom prst="rect">
            <a:avLst/>
          </a:prstGeom>
          <a:noFill/>
          <a:ln w="9525">
            <a:noFill/>
            <a:miter lim="800000"/>
            <a:headEnd/>
            <a:tailEnd/>
          </a:ln>
        </p:spPr>
        <p:txBody>
          <a:bodyPr wrap="none">
            <a:prstTxWarp prst="textNoShape">
              <a:avLst/>
            </a:prstTxWarp>
            <a:spAutoFit/>
          </a:bodyPr>
          <a:lstStyle/>
          <a:p>
            <a:r>
              <a:rPr lang="en-US"/>
              <a:t>distance</a:t>
            </a:r>
          </a:p>
        </p:txBody>
      </p:sp>
      <p:graphicFrame>
        <p:nvGraphicFramePr>
          <p:cNvPr id="287780" name="Group 36"/>
          <p:cNvGraphicFramePr>
            <a:graphicFrameLocks noGrp="1"/>
          </p:cNvGraphicFramePr>
          <p:nvPr/>
        </p:nvGraphicFramePr>
        <p:xfrm>
          <a:off x="762000" y="1970088"/>
          <a:ext cx="2895600" cy="3489328"/>
        </p:xfrm>
        <a:graphic>
          <a:graphicData uri="http://schemas.openxmlformats.org/drawingml/2006/table">
            <a:tbl>
              <a:tblPr/>
              <a:tblGrid>
                <a:gridCol w="838200"/>
                <a:gridCol w="2057400"/>
              </a:tblGrid>
              <a:tr h="5095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0.29</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1.3</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10</a:t>
                      </a:r>
                      <a:endParaRPr kumimoji="0" lang="en-US" sz="2400" b="0" i="0" u="none" strike="noStrike" cap="none" normalizeH="0" baseline="0">
                        <a:ln>
                          <a:noFill/>
                        </a:ln>
                        <a:solidFill>
                          <a:schemeClr val="tx1"/>
                        </a:solidFill>
                        <a:effectLst/>
                        <a:latin typeface="Times-Roman"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0.30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1.5</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0.31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1.8</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0.32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2.6</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0.33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4.0</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0.34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6.9</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0.35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1.3</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448" name="Rectangle 31"/>
          <p:cNvSpPr>
            <a:spLocks noChangeArrowheads="1"/>
          </p:cNvSpPr>
          <p:nvPr/>
        </p:nvSpPr>
        <p:spPr bwMode="auto">
          <a:xfrm>
            <a:off x="609600" y="1524000"/>
            <a:ext cx="1181100" cy="446088"/>
          </a:xfrm>
          <a:prstGeom prst="rect">
            <a:avLst/>
          </a:prstGeom>
          <a:noFill/>
          <a:ln w="9525">
            <a:noFill/>
            <a:miter lim="800000"/>
            <a:headEnd/>
            <a:tailEnd/>
          </a:ln>
        </p:spPr>
        <p:txBody>
          <a:bodyPr wrap="none">
            <a:prstTxWarp prst="textNoShape">
              <a:avLst/>
            </a:prstTxWarp>
            <a:spAutoFit/>
          </a:bodyPr>
          <a:lstStyle/>
          <a:p>
            <a:r>
              <a:rPr lang="en-US" sz="2000"/>
              <a:t>distance</a:t>
            </a:r>
          </a:p>
        </p:txBody>
      </p:sp>
      <p:sp>
        <p:nvSpPr>
          <p:cNvPr id="60449" name="Rectangle 32"/>
          <p:cNvSpPr>
            <a:spLocks noChangeArrowheads="1"/>
          </p:cNvSpPr>
          <p:nvPr/>
        </p:nvSpPr>
        <p:spPr bwMode="auto">
          <a:xfrm>
            <a:off x="1973263" y="1524000"/>
            <a:ext cx="1531937" cy="446088"/>
          </a:xfrm>
          <a:prstGeom prst="rect">
            <a:avLst/>
          </a:prstGeom>
          <a:noFill/>
          <a:ln w="9525">
            <a:noFill/>
            <a:miter lim="800000"/>
            <a:headEnd/>
            <a:tailEnd/>
          </a:ln>
        </p:spPr>
        <p:txBody>
          <a:bodyPr>
            <a:prstTxWarp prst="textNoShape">
              <a:avLst/>
            </a:prstTxWarp>
            <a:spAutoFit/>
          </a:bodyPr>
          <a:lstStyle/>
          <a:p>
            <a:r>
              <a:rPr lang="en-US" sz="2000"/>
              <a:t>Fraud rate</a:t>
            </a:r>
          </a:p>
        </p:txBody>
      </p:sp>
      <p:sp>
        <p:nvSpPr>
          <p:cNvPr id="60450" name="Rectangle 33"/>
          <p:cNvSpPr>
            <a:spLocks noChangeArrowheads="1"/>
          </p:cNvSpPr>
          <p:nvPr/>
        </p:nvSpPr>
        <p:spPr bwMode="auto">
          <a:xfrm>
            <a:off x="685800" y="5567363"/>
            <a:ext cx="2871788" cy="517525"/>
          </a:xfrm>
          <a:prstGeom prst="rect">
            <a:avLst/>
          </a:prstGeom>
          <a:noFill/>
          <a:ln w="9525">
            <a:noFill/>
            <a:miter lim="800000"/>
            <a:headEnd/>
            <a:tailEnd/>
          </a:ln>
        </p:spPr>
        <p:txBody>
          <a:bodyPr wrap="none">
            <a:prstTxWarp prst="textNoShape">
              <a:avLst/>
            </a:prstTxWarp>
            <a:spAutoFit/>
          </a:bodyPr>
          <a:lstStyle/>
          <a:p>
            <a:r>
              <a:rPr lang="en-US"/>
              <a:t>== equal error rate</a:t>
            </a:r>
          </a:p>
        </p:txBody>
      </p:sp>
      <p:pic>
        <p:nvPicPr>
          <p:cNvPr id="60451" name="Picture 34"/>
          <p:cNvPicPr>
            <a:picLocks noChangeAspect="1" noChangeArrowheads="1"/>
          </p:cNvPicPr>
          <p:nvPr/>
        </p:nvPicPr>
        <p:blipFill>
          <a:blip r:embed="rId3"/>
          <a:srcRect/>
          <a:stretch>
            <a:fillRect/>
          </a:stretch>
        </p:blipFill>
        <p:spPr bwMode="auto">
          <a:xfrm>
            <a:off x="304800" y="4495800"/>
            <a:ext cx="344488" cy="334963"/>
          </a:xfrm>
          <a:prstGeom prst="rect">
            <a:avLst/>
          </a:prstGeom>
          <a:noFill/>
          <a:ln w="9525">
            <a:noFill/>
            <a:miter lim="800000"/>
            <a:headEnd/>
            <a:tailEnd/>
          </a:ln>
        </p:spPr>
      </p:pic>
      <p:pic>
        <p:nvPicPr>
          <p:cNvPr id="60452" name="Picture 35"/>
          <p:cNvPicPr>
            <a:picLocks noChangeAspect="1" noChangeArrowheads="1"/>
          </p:cNvPicPr>
          <p:nvPr/>
        </p:nvPicPr>
        <p:blipFill>
          <a:blip r:embed="rId3"/>
          <a:srcRect/>
          <a:stretch>
            <a:fillRect/>
          </a:stretch>
        </p:blipFill>
        <p:spPr bwMode="auto">
          <a:xfrm>
            <a:off x="341313" y="5684838"/>
            <a:ext cx="344487" cy="334962"/>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6144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122A5133-270B-414E-9D74-B9AA8DCD820C}" type="slidenum">
              <a:rPr lang="en-US" smtClean="0">
                <a:latin typeface="Times New Roman" charset="0"/>
              </a:rPr>
              <a:pPr/>
              <a:t>45</a:t>
            </a:fld>
            <a:endParaRPr lang="en-US" smtClean="0">
              <a:latin typeface="Times New Roman" charset="0"/>
            </a:endParaRPr>
          </a:p>
        </p:txBody>
      </p:sp>
      <p:sp>
        <p:nvSpPr>
          <p:cNvPr id="61443" name="Rectangle 2"/>
          <p:cNvSpPr>
            <a:spLocks noGrp="1" noChangeArrowheads="1"/>
          </p:cNvSpPr>
          <p:nvPr>
            <p:ph type="title"/>
          </p:nvPr>
        </p:nvSpPr>
        <p:spPr>
          <a:xfrm>
            <a:off x="685800" y="457200"/>
            <a:ext cx="7772400" cy="1143000"/>
          </a:xfrm>
        </p:spPr>
        <p:txBody>
          <a:bodyPr/>
          <a:lstStyle/>
          <a:p>
            <a:pPr eaLnBrk="1" hangingPunct="1"/>
            <a:r>
              <a:rPr lang="en-US"/>
              <a:t>Attack on Iris Scan</a:t>
            </a:r>
          </a:p>
        </p:txBody>
      </p:sp>
      <p:sp>
        <p:nvSpPr>
          <p:cNvPr id="289795" name="Rectangle 3"/>
          <p:cNvSpPr>
            <a:spLocks noGrp="1" noChangeArrowheads="1"/>
          </p:cNvSpPr>
          <p:nvPr>
            <p:ph type="body" idx="1"/>
          </p:nvPr>
        </p:nvSpPr>
        <p:spPr>
          <a:xfrm>
            <a:off x="685800" y="1676400"/>
            <a:ext cx="7620000" cy="1447800"/>
          </a:xfrm>
        </p:spPr>
        <p:txBody>
          <a:bodyPr/>
          <a:lstStyle/>
          <a:p>
            <a:pPr eaLnBrk="1" hangingPunct="1"/>
            <a:r>
              <a:rPr lang="en-US"/>
              <a:t>Good </a:t>
            </a:r>
            <a:r>
              <a:rPr lang="en-US" b="1">
                <a:solidFill>
                  <a:schemeClr val="accent2"/>
                </a:solidFill>
              </a:rPr>
              <a:t>photo</a:t>
            </a:r>
            <a:r>
              <a:rPr lang="en-US"/>
              <a:t> of eye can be scanned</a:t>
            </a:r>
          </a:p>
          <a:p>
            <a:pPr lvl="1" eaLnBrk="1" hangingPunct="1"/>
            <a:r>
              <a:rPr lang="en-US"/>
              <a:t>Attacker could use photo of eye</a:t>
            </a:r>
          </a:p>
        </p:txBody>
      </p:sp>
      <p:sp>
        <p:nvSpPr>
          <p:cNvPr id="289797" name="Rectangle 5"/>
          <p:cNvSpPr>
            <a:spLocks noChangeArrowheads="1"/>
          </p:cNvSpPr>
          <p:nvPr/>
        </p:nvSpPr>
        <p:spPr bwMode="auto">
          <a:xfrm>
            <a:off x="685800" y="2895600"/>
            <a:ext cx="8001000" cy="27432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sz="3200" dirty="0"/>
              <a:t>Afghan woman was authenticated by iris scan of old photo</a:t>
            </a:r>
          </a:p>
          <a:p>
            <a:pPr marL="742950" lvl="1" indent="-285750">
              <a:lnSpc>
                <a:spcPct val="90000"/>
              </a:lnSpc>
              <a:spcBef>
                <a:spcPct val="20000"/>
              </a:spcBef>
              <a:spcAft>
                <a:spcPts val="600"/>
              </a:spcAft>
              <a:buClr>
                <a:schemeClr val="accent2"/>
              </a:buClr>
              <a:buSzPct val="95000"/>
              <a:buFontTx/>
              <a:buChar char="o"/>
            </a:pPr>
            <a:r>
              <a:rPr lang="en-US" sz="2800" dirty="0">
                <a:ea typeface="ＭＳ Ｐゴシック" charset="-128"/>
                <a:cs typeface="ＭＳ Ｐゴシック" charset="-128"/>
              </a:rPr>
              <a:t>Story is </a:t>
            </a:r>
            <a:r>
              <a:rPr lang="en-US" sz="2800" dirty="0">
                <a:ea typeface="ＭＳ Ｐゴシック" charset="-128"/>
                <a:cs typeface="ＭＳ Ｐゴシック" charset="-128"/>
                <a:hlinkClick r:id="rId2"/>
              </a:rPr>
              <a:t>here</a:t>
            </a:r>
            <a:endParaRPr lang="en-US" sz="2800" dirty="0">
              <a:ea typeface="ＭＳ Ｐゴシック" charset="-128"/>
              <a:cs typeface="ＭＳ Ｐゴシック" charset="-128"/>
            </a:endParaRPr>
          </a:p>
          <a:p>
            <a:pPr marL="342900" indent="-342900">
              <a:lnSpc>
                <a:spcPct val="90000"/>
              </a:lnSpc>
              <a:spcBef>
                <a:spcPct val="20000"/>
              </a:spcBef>
              <a:spcAft>
                <a:spcPts val="600"/>
              </a:spcAft>
              <a:buClr>
                <a:schemeClr val="accent2"/>
              </a:buClr>
              <a:buSzPct val="75000"/>
              <a:buFont typeface="Wingdings" charset="2"/>
              <a:buChar char="q"/>
            </a:pPr>
            <a:r>
              <a:rPr lang="en-US" sz="3200" dirty="0"/>
              <a:t>To prevent attack, scanner could use light to be sure it is a “live” iris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1" fill="hold" grpId="0" nodeType="clickEffect">
                                  <p:stCondLst>
                                    <p:cond delay="0"/>
                                  </p:stCondLst>
                                  <p:childTnLst>
                                    <p:set>
                                      <p:cBhvr>
                                        <p:cTn id="6" dur="1" fill="hold">
                                          <p:stCondLst>
                                            <p:cond delay="499"/>
                                          </p:stCondLst>
                                        </p:cTn>
                                        <p:tgtEl>
                                          <p:spTgt spid="289795">
                                            <p:txEl>
                                              <p:pRg st="0" end="0"/>
                                            </p:txEl>
                                          </p:spTgt>
                                        </p:tgtEl>
                                        <p:attrNameLst>
                                          <p:attrName>style.visibility</p:attrName>
                                        </p:attrNameLst>
                                      </p:cBhvr>
                                      <p:to>
                                        <p:strVal val="visible"/>
                                      </p:to>
                                    </p:set>
                                  </p:childTnLst>
                                </p:cTn>
                              </p:par>
                              <p:par>
                                <p:cTn id="7" presetID="0" presetClass="entr" presetSubtype="1" fill="hold" grpId="0" nodeType="withEffect">
                                  <p:stCondLst>
                                    <p:cond delay="0"/>
                                  </p:stCondLst>
                                  <p:childTnLst>
                                    <p:set>
                                      <p:cBhvr>
                                        <p:cTn id="8" dur="1" fill="hold">
                                          <p:stCondLst>
                                            <p:cond delay="499"/>
                                          </p:stCondLst>
                                        </p:cTn>
                                        <p:tgtEl>
                                          <p:spTgt spid="2897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entr" presetSubtype="3" fill="hold" grpId="0" nodeType="clickEffect">
                                  <p:stCondLst>
                                    <p:cond delay="0"/>
                                  </p:stCondLst>
                                  <p:childTnLst>
                                    <p:set>
                                      <p:cBhvr>
                                        <p:cTn id="12" dur="1" fill="hold">
                                          <p:stCondLst>
                                            <p:cond delay="499"/>
                                          </p:stCondLst>
                                        </p:cTn>
                                        <p:tgtEl>
                                          <p:spTgt spid="289797">
                                            <p:txEl>
                                              <p:pRg st="0" end="0"/>
                                            </p:txEl>
                                          </p:spTgt>
                                        </p:tgtEl>
                                        <p:attrNameLst>
                                          <p:attrName>style.visibility</p:attrName>
                                        </p:attrNameLst>
                                      </p:cBhvr>
                                      <p:to>
                                        <p:strVal val="visible"/>
                                      </p:to>
                                    </p:set>
                                  </p:childTnLst>
                                </p:cTn>
                              </p:par>
                              <p:par>
                                <p:cTn id="13" presetID="0" presetClass="entr" presetSubtype="3" fill="hold" grpId="0" nodeType="withEffect">
                                  <p:stCondLst>
                                    <p:cond delay="0"/>
                                  </p:stCondLst>
                                  <p:childTnLst>
                                    <p:set>
                                      <p:cBhvr>
                                        <p:cTn id="14" dur="1" fill="hold">
                                          <p:stCondLst>
                                            <p:cond delay="499"/>
                                          </p:stCondLst>
                                        </p:cTn>
                                        <p:tgtEl>
                                          <p:spTgt spid="28979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3" fill="hold" grpId="0" nodeType="clickEffect">
                                  <p:stCondLst>
                                    <p:cond delay="0"/>
                                  </p:stCondLst>
                                  <p:childTnLst>
                                    <p:set>
                                      <p:cBhvr>
                                        <p:cTn id="18" dur="1" fill="hold">
                                          <p:stCondLst>
                                            <p:cond delay="499"/>
                                          </p:stCondLst>
                                        </p:cTn>
                                        <p:tgtEl>
                                          <p:spTgt spid="28979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autoUpdateAnimBg="0"/>
      <p:bldP spid="289797" grpId="0" build="p" autoUpdateAnimBg="0"/>
    </p:bld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7734BE96-9A76-F143-9001-2E0980DB5F3B}" type="slidenum">
              <a:rPr lang="en-US" smtClean="0">
                <a:latin typeface="Times New Roman" charset="0"/>
              </a:rPr>
              <a:pPr/>
              <a:t>46</a:t>
            </a:fld>
            <a:endParaRPr lang="en-US" smtClean="0">
              <a:latin typeface="Times New Roman" charset="0"/>
            </a:endParaRPr>
          </a:p>
        </p:txBody>
      </p:sp>
      <p:sp>
        <p:nvSpPr>
          <p:cNvPr id="62467" name="Rectangle 2"/>
          <p:cNvSpPr>
            <a:spLocks noGrp="1" noChangeArrowheads="1"/>
          </p:cNvSpPr>
          <p:nvPr>
            <p:ph type="title"/>
          </p:nvPr>
        </p:nvSpPr>
        <p:spPr>
          <a:xfrm>
            <a:off x="457200" y="457200"/>
            <a:ext cx="8077200" cy="1066800"/>
          </a:xfrm>
        </p:spPr>
        <p:txBody>
          <a:bodyPr/>
          <a:lstStyle/>
          <a:p>
            <a:pPr eaLnBrk="1" hangingPunct="1"/>
            <a:r>
              <a:rPr lang="en-US"/>
              <a:t>Equal Error Rate Comparison</a:t>
            </a:r>
          </a:p>
        </p:txBody>
      </p:sp>
      <p:sp>
        <p:nvSpPr>
          <p:cNvPr id="62468" name="Rectangle 3"/>
          <p:cNvSpPr>
            <a:spLocks noGrp="1" noChangeArrowheads="1"/>
          </p:cNvSpPr>
          <p:nvPr>
            <p:ph type="body" idx="1"/>
          </p:nvPr>
        </p:nvSpPr>
        <p:spPr>
          <a:xfrm>
            <a:off x="381000" y="1600200"/>
            <a:ext cx="8382000" cy="4495800"/>
          </a:xfrm>
        </p:spPr>
        <p:txBody>
          <a:bodyPr/>
          <a:lstStyle/>
          <a:p>
            <a:pPr eaLnBrk="1" hangingPunct="1">
              <a:lnSpc>
                <a:spcPct val="85000"/>
              </a:lnSpc>
              <a:spcAft>
                <a:spcPts val="600"/>
              </a:spcAft>
            </a:pPr>
            <a:r>
              <a:rPr lang="en-US" sz="2800" dirty="0"/>
              <a:t>Equal error rate (EER): fraud == insult rate</a:t>
            </a:r>
            <a:endParaRPr lang="en-US" sz="2800" b="1" dirty="0">
              <a:solidFill>
                <a:schemeClr val="accent2"/>
              </a:solidFill>
            </a:endParaRPr>
          </a:p>
          <a:p>
            <a:pPr eaLnBrk="1" hangingPunct="1">
              <a:lnSpc>
                <a:spcPct val="85000"/>
              </a:lnSpc>
              <a:spcAft>
                <a:spcPts val="600"/>
              </a:spcAft>
            </a:pPr>
            <a:r>
              <a:rPr lang="en-US" sz="2800" b="1" dirty="0">
                <a:solidFill>
                  <a:schemeClr val="accent2"/>
                </a:solidFill>
              </a:rPr>
              <a:t>Fingerprint</a:t>
            </a:r>
            <a:r>
              <a:rPr lang="en-US" sz="2800" dirty="0"/>
              <a:t> biometric has EER of about </a:t>
            </a:r>
            <a:r>
              <a:rPr lang="en-US" sz="2800" dirty="0">
                <a:latin typeface="Times-Roman" charset="0"/>
              </a:rPr>
              <a:t>5%</a:t>
            </a:r>
            <a:endParaRPr lang="en-US" sz="2800" dirty="0"/>
          </a:p>
          <a:p>
            <a:pPr eaLnBrk="1" hangingPunct="1">
              <a:lnSpc>
                <a:spcPct val="85000"/>
              </a:lnSpc>
              <a:spcAft>
                <a:spcPts val="600"/>
              </a:spcAft>
            </a:pPr>
            <a:r>
              <a:rPr lang="en-US" sz="2800" b="1" dirty="0">
                <a:solidFill>
                  <a:schemeClr val="accent2"/>
                </a:solidFill>
              </a:rPr>
              <a:t>Hand geometry</a:t>
            </a:r>
            <a:r>
              <a:rPr lang="en-US" sz="2800" dirty="0"/>
              <a:t> has EER of about </a:t>
            </a:r>
            <a:r>
              <a:rPr lang="en-US" sz="2800" dirty="0">
                <a:latin typeface="Times-Roman" charset="0"/>
              </a:rPr>
              <a:t>10</a:t>
            </a:r>
            <a:r>
              <a:rPr lang="en-US" sz="2800" baseline="30000" dirty="0">
                <a:latin typeface="Times-Roman" charset="0"/>
              </a:rPr>
              <a:t>-3</a:t>
            </a:r>
            <a:endParaRPr lang="en-US" sz="2800" dirty="0"/>
          </a:p>
          <a:p>
            <a:pPr eaLnBrk="1" hangingPunct="1">
              <a:lnSpc>
                <a:spcPct val="85000"/>
              </a:lnSpc>
              <a:spcAft>
                <a:spcPts val="600"/>
              </a:spcAft>
            </a:pPr>
            <a:r>
              <a:rPr lang="en-US" sz="2800" dirty="0"/>
              <a:t>In theory,</a:t>
            </a:r>
            <a:r>
              <a:rPr lang="en-US" sz="2800" b="1" dirty="0">
                <a:solidFill>
                  <a:schemeClr val="accent2"/>
                </a:solidFill>
              </a:rPr>
              <a:t> iris scan</a:t>
            </a:r>
            <a:r>
              <a:rPr lang="en-US" sz="2800" dirty="0"/>
              <a:t> has EER of about </a:t>
            </a:r>
            <a:r>
              <a:rPr lang="en-US" sz="2800" dirty="0">
                <a:latin typeface="Times-Roman" charset="0"/>
              </a:rPr>
              <a:t>10</a:t>
            </a:r>
            <a:r>
              <a:rPr lang="en-US" sz="2800" baseline="30000" dirty="0">
                <a:latin typeface="Times-Roman" charset="0"/>
              </a:rPr>
              <a:t>-6</a:t>
            </a:r>
            <a:endParaRPr lang="en-US" sz="2800" dirty="0"/>
          </a:p>
          <a:p>
            <a:pPr lvl="1" eaLnBrk="1" hangingPunct="1">
              <a:lnSpc>
                <a:spcPct val="85000"/>
              </a:lnSpc>
              <a:spcAft>
                <a:spcPts val="600"/>
              </a:spcAft>
            </a:pPr>
            <a:r>
              <a:rPr lang="en-US" sz="2400" dirty="0"/>
              <a:t>But in practice, may be hard to achieve</a:t>
            </a:r>
          </a:p>
          <a:p>
            <a:pPr lvl="1" eaLnBrk="1" hangingPunct="1">
              <a:lnSpc>
                <a:spcPct val="85000"/>
              </a:lnSpc>
              <a:spcAft>
                <a:spcPts val="600"/>
              </a:spcAft>
            </a:pPr>
            <a:r>
              <a:rPr lang="en-US" sz="2400" dirty="0"/>
              <a:t>Enrollment phase must be extremely accurate</a:t>
            </a:r>
          </a:p>
          <a:p>
            <a:pPr eaLnBrk="1" hangingPunct="1">
              <a:lnSpc>
                <a:spcPct val="85000"/>
              </a:lnSpc>
              <a:spcAft>
                <a:spcPts val="600"/>
              </a:spcAft>
            </a:pPr>
            <a:r>
              <a:rPr lang="en-US" sz="2800" dirty="0"/>
              <a:t>Most biometrics much worse than fingerprint!</a:t>
            </a:r>
          </a:p>
          <a:p>
            <a:pPr eaLnBrk="1" hangingPunct="1">
              <a:lnSpc>
                <a:spcPct val="85000"/>
              </a:lnSpc>
              <a:spcAft>
                <a:spcPts val="600"/>
              </a:spcAft>
            </a:pPr>
            <a:r>
              <a:rPr lang="en-US" sz="2800" dirty="0"/>
              <a:t>Biometrics useful for authentication…</a:t>
            </a:r>
          </a:p>
          <a:p>
            <a:pPr lvl="1" eaLnBrk="1" hangingPunct="1">
              <a:lnSpc>
                <a:spcPct val="85000"/>
              </a:lnSpc>
              <a:spcAft>
                <a:spcPts val="600"/>
              </a:spcAft>
            </a:pPr>
            <a:r>
              <a:rPr lang="en-US" sz="2400" dirty="0"/>
              <a:t>…but identification biometrics almost useless today</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158B5DC0-802D-BC49-AE4D-2F604DD83C55}" type="slidenum">
              <a:rPr lang="en-US" smtClean="0">
                <a:latin typeface="Times New Roman" charset="0"/>
              </a:rPr>
              <a:pPr/>
              <a:t>47</a:t>
            </a:fld>
            <a:endParaRPr lang="en-US" smtClean="0">
              <a:latin typeface="Times New Roman" charset="0"/>
            </a:endParaRPr>
          </a:p>
        </p:txBody>
      </p:sp>
      <p:sp>
        <p:nvSpPr>
          <p:cNvPr id="63491" name="Rectangle 2"/>
          <p:cNvSpPr>
            <a:spLocks noGrp="1" noChangeArrowheads="1"/>
          </p:cNvSpPr>
          <p:nvPr>
            <p:ph type="title"/>
          </p:nvPr>
        </p:nvSpPr>
        <p:spPr>
          <a:xfrm>
            <a:off x="685800" y="381000"/>
            <a:ext cx="7772400" cy="1143000"/>
          </a:xfrm>
        </p:spPr>
        <p:txBody>
          <a:bodyPr/>
          <a:lstStyle/>
          <a:p>
            <a:pPr eaLnBrk="1" hangingPunct="1"/>
            <a:r>
              <a:rPr lang="en-US"/>
              <a:t>Biometrics: The Bottom Line</a:t>
            </a:r>
          </a:p>
        </p:txBody>
      </p:sp>
      <p:sp>
        <p:nvSpPr>
          <p:cNvPr id="63492" name="Rectangle 3"/>
          <p:cNvSpPr>
            <a:spLocks noGrp="1" noChangeArrowheads="1"/>
          </p:cNvSpPr>
          <p:nvPr>
            <p:ph type="body" idx="1"/>
          </p:nvPr>
        </p:nvSpPr>
        <p:spPr>
          <a:xfrm>
            <a:off x="685800" y="1600200"/>
            <a:ext cx="7772400" cy="4572000"/>
          </a:xfrm>
        </p:spPr>
        <p:txBody>
          <a:bodyPr/>
          <a:lstStyle/>
          <a:p>
            <a:pPr eaLnBrk="1" hangingPunct="1">
              <a:lnSpc>
                <a:spcPct val="85000"/>
              </a:lnSpc>
              <a:spcAft>
                <a:spcPts val="600"/>
              </a:spcAft>
            </a:pPr>
            <a:r>
              <a:rPr lang="en-US" sz="2800" dirty="0"/>
              <a:t>Biometrics are hard to forge</a:t>
            </a:r>
          </a:p>
          <a:p>
            <a:pPr eaLnBrk="1" hangingPunct="1">
              <a:lnSpc>
                <a:spcPct val="85000"/>
              </a:lnSpc>
              <a:spcAft>
                <a:spcPts val="600"/>
              </a:spcAft>
            </a:pPr>
            <a:r>
              <a:rPr lang="en-US" sz="2800" dirty="0"/>
              <a:t>But attacker could</a:t>
            </a:r>
          </a:p>
          <a:p>
            <a:pPr lvl="1" eaLnBrk="1" hangingPunct="1">
              <a:lnSpc>
                <a:spcPct val="85000"/>
              </a:lnSpc>
              <a:spcAft>
                <a:spcPts val="600"/>
              </a:spcAft>
            </a:pPr>
            <a:r>
              <a:rPr lang="en-US" sz="2400" dirty="0"/>
              <a:t>Steal Alice’s thumb</a:t>
            </a:r>
          </a:p>
          <a:p>
            <a:pPr lvl="1" eaLnBrk="1" hangingPunct="1">
              <a:lnSpc>
                <a:spcPct val="85000"/>
              </a:lnSpc>
              <a:spcAft>
                <a:spcPts val="600"/>
              </a:spcAft>
            </a:pPr>
            <a:r>
              <a:rPr lang="en-US" sz="2400" dirty="0"/>
              <a:t>Photocopy Bob’s fingerprint, eye, etc.</a:t>
            </a:r>
          </a:p>
          <a:p>
            <a:pPr lvl="1" eaLnBrk="1" hangingPunct="1">
              <a:lnSpc>
                <a:spcPct val="85000"/>
              </a:lnSpc>
              <a:spcAft>
                <a:spcPts val="600"/>
              </a:spcAft>
            </a:pPr>
            <a:r>
              <a:rPr lang="en-US" sz="2400" dirty="0"/>
              <a:t>Subvert software, database, “trusted path” …</a:t>
            </a:r>
          </a:p>
          <a:p>
            <a:pPr eaLnBrk="1" hangingPunct="1">
              <a:lnSpc>
                <a:spcPct val="85000"/>
              </a:lnSpc>
              <a:spcAft>
                <a:spcPts val="600"/>
              </a:spcAft>
            </a:pPr>
            <a:r>
              <a:rPr lang="en-US" sz="2800" dirty="0"/>
              <a:t>And how to revoke a “broken” biometric?</a:t>
            </a:r>
          </a:p>
          <a:p>
            <a:pPr eaLnBrk="1" hangingPunct="1">
              <a:lnSpc>
                <a:spcPct val="85000"/>
              </a:lnSpc>
              <a:spcAft>
                <a:spcPts val="600"/>
              </a:spcAft>
            </a:pPr>
            <a:r>
              <a:rPr lang="en-US" sz="2800" b="1" dirty="0">
                <a:solidFill>
                  <a:schemeClr val="accent2"/>
                </a:solidFill>
              </a:rPr>
              <a:t>Biometrics are not </a:t>
            </a:r>
            <a:r>
              <a:rPr lang="en-US" sz="2800" b="1" dirty="0" smtClean="0">
                <a:solidFill>
                  <a:schemeClr val="accent2"/>
                </a:solidFill>
              </a:rPr>
              <a:t>foolproof</a:t>
            </a:r>
            <a:endParaRPr lang="en-US" sz="2800" dirty="0" smtClean="0"/>
          </a:p>
          <a:p>
            <a:pPr eaLnBrk="1" hangingPunct="1">
              <a:lnSpc>
                <a:spcPct val="85000"/>
              </a:lnSpc>
              <a:spcAft>
                <a:spcPts val="600"/>
              </a:spcAft>
            </a:pPr>
            <a:r>
              <a:rPr lang="en-US" sz="2800" dirty="0"/>
              <a:t>Biometric use is limited today</a:t>
            </a:r>
          </a:p>
          <a:p>
            <a:pPr eaLnBrk="1" hangingPunct="1">
              <a:lnSpc>
                <a:spcPct val="85000"/>
              </a:lnSpc>
              <a:spcAft>
                <a:spcPts val="600"/>
              </a:spcAft>
            </a:pPr>
            <a:r>
              <a:rPr lang="en-US" sz="2800" dirty="0"/>
              <a:t>That should change in the (near?) future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867B34F4-CEF9-4D47-A50F-68D87EDC53B9}" type="slidenum">
              <a:rPr lang="en-US" smtClean="0">
                <a:latin typeface="Times New Roman" charset="0"/>
              </a:rPr>
              <a:pPr/>
              <a:t>48</a:t>
            </a:fld>
            <a:endParaRPr lang="en-US" smtClean="0">
              <a:latin typeface="Times New Roman" charset="0"/>
            </a:endParaRPr>
          </a:p>
        </p:txBody>
      </p:sp>
      <p:sp>
        <p:nvSpPr>
          <p:cNvPr id="64515" name="Rectangle 2"/>
          <p:cNvSpPr>
            <a:spLocks noGrp="1" noChangeArrowheads="1"/>
          </p:cNvSpPr>
          <p:nvPr>
            <p:ph type="title"/>
          </p:nvPr>
        </p:nvSpPr>
        <p:spPr/>
        <p:txBody>
          <a:bodyPr/>
          <a:lstStyle/>
          <a:p>
            <a:pPr eaLnBrk="1" hangingPunct="1"/>
            <a:r>
              <a:rPr lang="en-US"/>
              <a:t>Something You Have</a:t>
            </a:r>
          </a:p>
        </p:txBody>
      </p:sp>
      <p:sp>
        <p:nvSpPr>
          <p:cNvPr id="272387" name="Rectangle 3"/>
          <p:cNvSpPr>
            <a:spLocks noGrp="1" noChangeArrowheads="1"/>
          </p:cNvSpPr>
          <p:nvPr>
            <p:ph type="body" idx="1"/>
          </p:nvPr>
        </p:nvSpPr>
        <p:spPr>
          <a:xfrm>
            <a:off x="685800" y="1828800"/>
            <a:ext cx="8001000" cy="4343400"/>
          </a:xfrm>
        </p:spPr>
        <p:txBody>
          <a:bodyPr/>
          <a:lstStyle/>
          <a:p>
            <a:pPr eaLnBrk="1" hangingPunct="1">
              <a:spcAft>
                <a:spcPts val="600"/>
              </a:spcAft>
            </a:pPr>
            <a:r>
              <a:rPr lang="en-US" dirty="0"/>
              <a:t>Something in your possession</a:t>
            </a:r>
          </a:p>
          <a:p>
            <a:pPr eaLnBrk="1" hangingPunct="1">
              <a:spcAft>
                <a:spcPts val="600"/>
              </a:spcAft>
            </a:pPr>
            <a:r>
              <a:rPr lang="en-US" dirty="0"/>
              <a:t>Examples include following…</a:t>
            </a:r>
          </a:p>
          <a:p>
            <a:pPr lvl="1" eaLnBrk="1" hangingPunct="1">
              <a:spcAft>
                <a:spcPts val="600"/>
              </a:spcAft>
            </a:pPr>
            <a:r>
              <a:rPr lang="en-US" dirty="0"/>
              <a:t>Car key</a:t>
            </a:r>
          </a:p>
          <a:p>
            <a:pPr lvl="1" eaLnBrk="1" hangingPunct="1">
              <a:spcAft>
                <a:spcPts val="600"/>
              </a:spcAft>
            </a:pPr>
            <a:r>
              <a:rPr lang="en-US" dirty="0"/>
              <a:t>Laptop computer (or</a:t>
            </a:r>
            <a:r>
              <a:rPr lang="en-US" dirty="0" smtClean="0"/>
              <a:t> MAC </a:t>
            </a:r>
            <a:r>
              <a:rPr lang="en-US" dirty="0"/>
              <a:t>address)</a:t>
            </a:r>
          </a:p>
          <a:p>
            <a:pPr lvl="1" eaLnBrk="1" hangingPunct="1">
              <a:spcAft>
                <a:spcPts val="600"/>
              </a:spcAft>
            </a:pPr>
            <a:r>
              <a:rPr lang="en-US" dirty="0"/>
              <a:t>Password generator </a:t>
            </a:r>
            <a:r>
              <a:rPr lang="en-US" dirty="0" smtClean="0"/>
              <a:t>(next</a:t>
            </a:r>
            <a:r>
              <a:rPr lang="en-US" dirty="0"/>
              <a:t>)</a:t>
            </a:r>
          </a:p>
          <a:p>
            <a:pPr lvl="1" eaLnBrk="1" hangingPunct="1">
              <a:spcAft>
                <a:spcPts val="600"/>
              </a:spcAft>
            </a:pPr>
            <a:r>
              <a:rPr lang="en-US" dirty="0"/>
              <a:t>ATM card, smartcard,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Effect transition="in" filter="box(out)">
                                      <p:cBhvr>
                                        <p:cTn id="7" dur="500"/>
                                        <p:tgtEl>
                                          <p:spTgt spid="2723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72387">
                                            <p:txEl>
                                              <p:pRg st="1" end="1"/>
                                            </p:txEl>
                                          </p:spTgt>
                                        </p:tgtEl>
                                        <p:attrNameLst>
                                          <p:attrName>style.visibility</p:attrName>
                                        </p:attrNameLst>
                                      </p:cBhvr>
                                      <p:to>
                                        <p:strVal val="visible"/>
                                      </p:to>
                                    </p:set>
                                    <p:animEffect transition="in" filter="box(out)">
                                      <p:cBhvr>
                                        <p:cTn id="12" dur="500"/>
                                        <p:tgtEl>
                                          <p:spTgt spid="2723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272387">
                                            <p:txEl>
                                              <p:pRg st="2" end="2"/>
                                            </p:txEl>
                                          </p:spTgt>
                                        </p:tgtEl>
                                        <p:attrNameLst>
                                          <p:attrName>style.visibility</p:attrName>
                                        </p:attrNameLst>
                                      </p:cBhvr>
                                      <p:to>
                                        <p:strVal val="visible"/>
                                      </p:to>
                                    </p:set>
                                    <p:animEffect transition="in" filter="box(out)">
                                      <p:cBhvr>
                                        <p:cTn id="15" dur="500"/>
                                        <p:tgtEl>
                                          <p:spTgt spid="27238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272387">
                                            <p:txEl>
                                              <p:pRg st="3" end="3"/>
                                            </p:txEl>
                                          </p:spTgt>
                                        </p:tgtEl>
                                        <p:attrNameLst>
                                          <p:attrName>style.visibility</p:attrName>
                                        </p:attrNameLst>
                                      </p:cBhvr>
                                      <p:to>
                                        <p:strVal val="visible"/>
                                      </p:to>
                                    </p:set>
                                    <p:animEffect transition="in" filter="box(out)">
                                      <p:cBhvr>
                                        <p:cTn id="18" dur="500"/>
                                        <p:tgtEl>
                                          <p:spTgt spid="272387">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272387">
                                            <p:txEl>
                                              <p:pRg st="4" end="4"/>
                                            </p:txEl>
                                          </p:spTgt>
                                        </p:tgtEl>
                                        <p:attrNameLst>
                                          <p:attrName>style.visibility</p:attrName>
                                        </p:attrNameLst>
                                      </p:cBhvr>
                                      <p:to>
                                        <p:strVal val="visible"/>
                                      </p:to>
                                    </p:set>
                                    <p:animEffect transition="in" filter="box(out)">
                                      <p:cBhvr>
                                        <p:cTn id="21" dur="500"/>
                                        <p:tgtEl>
                                          <p:spTgt spid="272387">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par>
                                <p:cTn id="22" presetID="4" presetClass="entr" presetSubtype="32" fill="hold" grpId="0" nodeType="withEffect">
                                  <p:stCondLst>
                                    <p:cond delay="0"/>
                                  </p:stCondLst>
                                  <p:childTnLst>
                                    <p:set>
                                      <p:cBhvr>
                                        <p:cTn id="23" dur="1" fill="hold">
                                          <p:stCondLst>
                                            <p:cond delay="0"/>
                                          </p:stCondLst>
                                        </p:cTn>
                                        <p:tgtEl>
                                          <p:spTgt spid="272387">
                                            <p:txEl>
                                              <p:pRg st="5" end="5"/>
                                            </p:txEl>
                                          </p:spTgt>
                                        </p:tgtEl>
                                        <p:attrNameLst>
                                          <p:attrName>style.visibility</p:attrName>
                                        </p:attrNameLst>
                                      </p:cBhvr>
                                      <p:to>
                                        <p:strVal val="visible"/>
                                      </p:to>
                                    </p:set>
                                    <p:animEffect transition="in" filter="box(out)">
                                      <p:cBhvr>
                                        <p:cTn id="24" dur="500"/>
                                        <p:tgtEl>
                                          <p:spTgt spid="272387">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autoUpdateAnimBg="0"/>
    </p:bld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6553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B6B00963-B96F-FF48-BB10-590FAFC67FB7}" type="slidenum">
              <a:rPr lang="en-US" smtClean="0">
                <a:latin typeface="Times New Roman" charset="0"/>
              </a:rPr>
              <a:pPr/>
              <a:t>49</a:t>
            </a:fld>
            <a:endParaRPr lang="en-US" smtClean="0">
              <a:latin typeface="Times New Roman" charset="0"/>
            </a:endParaRPr>
          </a:p>
        </p:txBody>
      </p:sp>
      <p:pic>
        <p:nvPicPr>
          <p:cNvPr id="65539" name="Picture 27" descr="Urban Business 4.tiff                                          00118CF0Macintosh HD                   BC93A1CC:"/>
          <p:cNvPicPr>
            <a:picLocks noChangeAspect="1" noChangeArrowheads="1"/>
          </p:cNvPicPr>
          <p:nvPr/>
        </p:nvPicPr>
        <p:blipFill>
          <a:blip r:embed="rId3"/>
          <a:srcRect/>
          <a:stretch>
            <a:fillRect/>
          </a:stretch>
        </p:blipFill>
        <p:spPr bwMode="auto">
          <a:xfrm>
            <a:off x="304800" y="1600200"/>
            <a:ext cx="679450" cy="1066800"/>
          </a:xfrm>
          <a:prstGeom prst="rect">
            <a:avLst/>
          </a:prstGeom>
          <a:noFill/>
          <a:ln w="9525">
            <a:noFill/>
            <a:miter lim="800000"/>
            <a:headEnd/>
            <a:tailEnd/>
          </a:ln>
        </p:spPr>
      </p:pic>
      <p:sp>
        <p:nvSpPr>
          <p:cNvPr id="65540" name="Rectangle 2"/>
          <p:cNvSpPr>
            <a:spLocks noGrp="1" noChangeArrowheads="1"/>
          </p:cNvSpPr>
          <p:nvPr>
            <p:ph type="title"/>
          </p:nvPr>
        </p:nvSpPr>
        <p:spPr>
          <a:xfrm>
            <a:off x="685800" y="228600"/>
            <a:ext cx="7772400" cy="914400"/>
          </a:xfrm>
        </p:spPr>
        <p:txBody>
          <a:bodyPr/>
          <a:lstStyle/>
          <a:p>
            <a:pPr eaLnBrk="1" hangingPunct="1"/>
            <a:r>
              <a:rPr lang="en-US" dirty="0"/>
              <a:t>Password Generator</a:t>
            </a:r>
          </a:p>
        </p:txBody>
      </p:sp>
      <p:sp>
        <p:nvSpPr>
          <p:cNvPr id="273414" name="Rectangle 6"/>
          <p:cNvSpPr>
            <a:spLocks noGrp="1" noChangeArrowheads="1"/>
          </p:cNvSpPr>
          <p:nvPr>
            <p:ph type="body" idx="1"/>
          </p:nvPr>
        </p:nvSpPr>
        <p:spPr>
          <a:xfrm>
            <a:off x="685800" y="3429000"/>
            <a:ext cx="8077200" cy="2590800"/>
          </a:xfrm>
        </p:spPr>
        <p:txBody>
          <a:bodyPr/>
          <a:lstStyle/>
          <a:p>
            <a:pPr eaLnBrk="1" hangingPunct="1">
              <a:lnSpc>
                <a:spcPct val="85000"/>
              </a:lnSpc>
              <a:spcAft>
                <a:spcPts val="600"/>
              </a:spcAft>
            </a:pPr>
            <a:r>
              <a:rPr lang="en-US" sz="2400" dirty="0"/>
              <a:t>Alice receives random “challenge” </a:t>
            </a:r>
            <a:r>
              <a:rPr lang="en-US" sz="2400" dirty="0">
                <a:latin typeface="Times-Roman" charset="0"/>
              </a:rPr>
              <a:t>R</a:t>
            </a:r>
            <a:r>
              <a:rPr lang="en-US" sz="2400" dirty="0"/>
              <a:t> from Bob</a:t>
            </a:r>
          </a:p>
          <a:p>
            <a:pPr eaLnBrk="1" hangingPunct="1">
              <a:lnSpc>
                <a:spcPct val="85000"/>
              </a:lnSpc>
              <a:spcAft>
                <a:spcPts val="600"/>
              </a:spcAft>
            </a:pPr>
            <a:r>
              <a:rPr lang="en-US" sz="2400" dirty="0"/>
              <a:t>Alice enters </a:t>
            </a:r>
            <a:r>
              <a:rPr lang="en-US" sz="2400" dirty="0">
                <a:latin typeface="Times-Roman" charset="0"/>
              </a:rPr>
              <a:t>PIN</a:t>
            </a:r>
            <a:r>
              <a:rPr lang="en-US" sz="2400" dirty="0"/>
              <a:t> and </a:t>
            </a:r>
            <a:r>
              <a:rPr lang="en-US" sz="2400" dirty="0">
                <a:latin typeface="Times-Roman" charset="0"/>
              </a:rPr>
              <a:t>R</a:t>
            </a:r>
            <a:r>
              <a:rPr lang="en-US" sz="2400" dirty="0"/>
              <a:t> in password generator</a:t>
            </a:r>
          </a:p>
          <a:p>
            <a:pPr eaLnBrk="1" hangingPunct="1">
              <a:lnSpc>
                <a:spcPct val="85000"/>
              </a:lnSpc>
              <a:spcAft>
                <a:spcPts val="600"/>
              </a:spcAft>
            </a:pPr>
            <a:r>
              <a:rPr lang="en-US" sz="2400" dirty="0"/>
              <a:t>Password generator hashes symmetric key </a:t>
            </a:r>
            <a:r>
              <a:rPr lang="en-US" sz="2400" dirty="0">
                <a:latin typeface="Times-Roman" charset="0"/>
              </a:rPr>
              <a:t>K </a:t>
            </a:r>
            <a:r>
              <a:rPr lang="en-US" sz="2400" dirty="0"/>
              <a:t>with </a:t>
            </a:r>
            <a:r>
              <a:rPr lang="en-US" sz="2400" dirty="0">
                <a:latin typeface="Times-Roman" charset="0"/>
              </a:rPr>
              <a:t>R</a:t>
            </a:r>
            <a:r>
              <a:rPr lang="en-US" sz="2400" dirty="0"/>
              <a:t> </a:t>
            </a:r>
            <a:endParaRPr lang="en-US" sz="2400" dirty="0">
              <a:latin typeface="Times-Roman" charset="0"/>
            </a:endParaRPr>
          </a:p>
          <a:p>
            <a:pPr eaLnBrk="1" hangingPunct="1">
              <a:lnSpc>
                <a:spcPct val="85000"/>
              </a:lnSpc>
              <a:spcAft>
                <a:spcPts val="600"/>
              </a:spcAft>
            </a:pPr>
            <a:r>
              <a:rPr lang="en-US" sz="2400" dirty="0"/>
              <a:t>Alice sends “response</a:t>
            </a:r>
            <a:r>
              <a:rPr lang="en-US" sz="2400" dirty="0" smtClean="0"/>
              <a:t>” </a:t>
            </a:r>
            <a:r>
              <a:rPr lang="en-US" sz="2400" dirty="0" err="1">
                <a:latin typeface="Times-Roman" charset="0"/>
              </a:rPr>
              <a:t>h(K,R</a:t>
            </a:r>
            <a:r>
              <a:rPr lang="en-US" sz="2400" dirty="0" smtClean="0">
                <a:latin typeface="Times-Roman" charset="0"/>
              </a:rPr>
              <a:t>)</a:t>
            </a:r>
            <a:r>
              <a:rPr lang="en-US" sz="2400" dirty="0" smtClean="0"/>
              <a:t> </a:t>
            </a:r>
            <a:r>
              <a:rPr lang="en-US" sz="2400" dirty="0"/>
              <a:t>back to Bob</a:t>
            </a:r>
          </a:p>
          <a:p>
            <a:pPr eaLnBrk="1" hangingPunct="1">
              <a:lnSpc>
                <a:spcPct val="85000"/>
              </a:lnSpc>
              <a:spcAft>
                <a:spcPts val="600"/>
              </a:spcAft>
            </a:pPr>
            <a:r>
              <a:rPr lang="en-US" sz="2400" dirty="0"/>
              <a:t>Bob verifies response</a:t>
            </a:r>
          </a:p>
          <a:p>
            <a:pPr eaLnBrk="1" hangingPunct="1">
              <a:lnSpc>
                <a:spcPct val="85000"/>
              </a:lnSpc>
              <a:spcAft>
                <a:spcPts val="600"/>
              </a:spcAft>
            </a:pPr>
            <a:r>
              <a:rPr lang="en-US" sz="2400" dirty="0"/>
              <a:t>Note: Alice </a:t>
            </a:r>
            <a:r>
              <a:rPr lang="en-US" sz="2400" b="1" dirty="0">
                <a:solidFill>
                  <a:schemeClr val="hlink"/>
                </a:solidFill>
              </a:rPr>
              <a:t>has</a:t>
            </a:r>
            <a:r>
              <a:rPr lang="en-US" sz="2400" dirty="0"/>
              <a:t> </a:t>
            </a:r>
            <a:r>
              <a:rPr lang="en-US" sz="2400" dirty="0" err="1"/>
              <a:t>pwd</a:t>
            </a:r>
            <a:r>
              <a:rPr lang="en-US" sz="2400" dirty="0"/>
              <a:t> generator and </a:t>
            </a:r>
            <a:r>
              <a:rPr lang="en-US" sz="2400" b="1" dirty="0">
                <a:solidFill>
                  <a:schemeClr val="hlink"/>
                </a:solidFill>
              </a:rPr>
              <a:t>knows</a:t>
            </a:r>
            <a:r>
              <a:rPr lang="en-US" sz="2400" dirty="0"/>
              <a:t> </a:t>
            </a:r>
            <a:r>
              <a:rPr lang="en-US" sz="2400" dirty="0">
                <a:latin typeface="Times-Roman" charset="0"/>
              </a:rPr>
              <a:t>PIN</a:t>
            </a:r>
          </a:p>
        </p:txBody>
      </p:sp>
      <p:sp>
        <p:nvSpPr>
          <p:cNvPr id="273418" name="Line 10"/>
          <p:cNvSpPr>
            <a:spLocks noChangeShapeType="1"/>
          </p:cNvSpPr>
          <p:nvPr/>
        </p:nvSpPr>
        <p:spPr bwMode="auto">
          <a:xfrm flipV="1">
            <a:off x="3886200" y="1639888"/>
            <a:ext cx="34290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73419" name="Line 11"/>
          <p:cNvSpPr>
            <a:spLocks noChangeShapeType="1"/>
          </p:cNvSpPr>
          <p:nvPr/>
        </p:nvSpPr>
        <p:spPr bwMode="auto">
          <a:xfrm flipH="1" flipV="1">
            <a:off x="3810000" y="2249488"/>
            <a:ext cx="35052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65544" name="Rectangle 12"/>
          <p:cNvSpPr>
            <a:spLocks noChangeArrowheads="1"/>
          </p:cNvSpPr>
          <p:nvPr/>
        </p:nvSpPr>
        <p:spPr bwMode="auto">
          <a:xfrm>
            <a:off x="2757488" y="2819400"/>
            <a:ext cx="900112" cy="517525"/>
          </a:xfrm>
          <a:prstGeom prst="rect">
            <a:avLst/>
          </a:prstGeom>
          <a:noFill/>
          <a:ln w="9525">
            <a:noFill/>
            <a:miter lim="800000"/>
            <a:headEnd/>
            <a:tailEnd/>
          </a:ln>
        </p:spPr>
        <p:txBody>
          <a:bodyPr wrap="none">
            <a:prstTxWarp prst="textNoShape">
              <a:avLst/>
            </a:prstTxWarp>
            <a:spAutoFit/>
          </a:bodyPr>
          <a:lstStyle/>
          <a:p>
            <a:r>
              <a:rPr lang="en-US"/>
              <a:t>Alice</a:t>
            </a:r>
          </a:p>
        </p:txBody>
      </p:sp>
      <p:sp>
        <p:nvSpPr>
          <p:cNvPr id="65545" name="Rectangle 13"/>
          <p:cNvSpPr>
            <a:spLocks noChangeArrowheads="1"/>
          </p:cNvSpPr>
          <p:nvPr/>
        </p:nvSpPr>
        <p:spPr bwMode="auto">
          <a:xfrm>
            <a:off x="7564227" y="2819400"/>
            <a:ext cx="1122573" cy="430887"/>
          </a:xfrm>
          <a:prstGeom prst="rect">
            <a:avLst/>
          </a:prstGeom>
          <a:noFill/>
          <a:ln w="9525">
            <a:noFill/>
            <a:miter lim="800000"/>
            <a:headEnd/>
            <a:tailEnd/>
          </a:ln>
        </p:spPr>
        <p:txBody>
          <a:bodyPr wrap="none">
            <a:prstTxWarp prst="textNoShape">
              <a:avLst/>
            </a:prstTxWarp>
            <a:spAutoFit/>
          </a:bodyPr>
          <a:lstStyle/>
          <a:p>
            <a:pPr algn="ctr">
              <a:lnSpc>
                <a:spcPct val="90000"/>
              </a:lnSpc>
            </a:pPr>
            <a:r>
              <a:rPr lang="en-US" dirty="0" smtClean="0"/>
              <a:t>Bob, </a:t>
            </a:r>
            <a:r>
              <a:rPr lang="en-US" dirty="0" smtClean="0">
                <a:latin typeface="Times-Roman" charset="0"/>
              </a:rPr>
              <a:t>K</a:t>
            </a:r>
            <a:endParaRPr lang="en-US" dirty="0"/>
          </a:p>
        </p:txBody>
      </p:sp>
      <p:sp>
        <p:nvSpPr>
          <p:cNvPr id="273423" name="Rectangle 15"/>
          <p:cNvSpPr>
            <a:spLocks noChangeArrowheads="1"/>
          </p:cNvSpPr>
          <p:nvPr/>
        </p:nvSpPr>
        <p:spPr bwMode="auto">
          <a:xfrm>
            <a:off x="4572000" y="1143000"/>
            <a:ext cx="1876425" cy="457200"/>
          </a:xfrm>
          <a:prstGeom prst="rect">
            <a:avLst/>
          </a:prstGeom>
          <a:noFill/>
          <a:ln w="9525">
            <a:noFill/>
            <a:miter lim="800000"/>
            <a:headEnd/>
            <a:tailEnd/>
          </a:ln>
        </p:spPr>
        <p:txBody>
          <a:bodyPr wrap="none">
            <a:prstTxWarp prst="textNoShape">
              <a:avLst/>
            </a:prstTxWarp>
            <a:spAutoFit/>
          </a:bodyPr>
          <a:lstStyle/>
          <a:p>
            <a:r>
              <a:rPr lang="en-US" b="1">
                <a:latin typeface="Times-Roman" charset="0"/>
              </a:rPr>
              <a:t>1.</a:t>
            </a:r>
            <a:r>
              <a:rPr lang="en-US">
                <a:latin typeface="Times-Roman" charset="0"/>
              </a:rPr>
              <a:t> “I’m Alice”</a:t>
            </a:r>
            <a:endParaRPr lang="en-US"/>
          </a:p>
        </p:txBody>
      </p:sp>
      <p:sp>
        <p:nvSpPr>
          <p:cNvPr id="273424" name="Rectangle 16"/>
          <p:cNvSpPr>
            <a:spLocks noChangeArrowheads="1"/>
          </p:cNvSpPr>
          <p:nvPr/>
        </p:nvSpPr>
        <p:spPr bwMode="auto">
          <a:xfrm>
            <a:off x="5124450" y="1752600"/>
            <a:ext cx="742950" cy="457200"/>
          </a:xfrm>
          <a:prstGeom prst="rect">
            <a:avLst/>
          </a:prstGeom>
          <a:noFill/>
          <a:ln w="9525">
            <a:noFill/>
            <a:miter lim="800000"/>
            <a:headEnd/>
            <a:tailEnd/>
          </a:ln>
        </p:spPr>
        <p:txBody>
          <a:bodyPr wrap="none">
            <a:prstTxWarp prst="textNoShape">
              <a:avLst/>
            </a:prstTxWarp>
            <a:spAutoFit/>
          </a:bodyPr>
          <a:lstStyle/>
          <a:p>
            <a:r>
              <a:rPr lang="en-US" b="1">
                <a:latin typeface="Times-Roman" charset="0"/>
              </a:rPr>
              <a:t>2.</a:t>
            </a:r>
            <a:r>
              <a:rPr lang="en-US">
                <a:latin typeface="Times-Roman" charset="0"/>
              </a:rPr>
              <a:t> R</a:t>
            </a:r>
            <a:endParaRPr lang="en-US"/>
          </a:p>
        </p:txBody>
      </p:sp>
      <p:sp>
        <p:nvSpPr>
          <p:cNvPr id="273425" name="Rectangle 17"/>
          <p:cNvSpPr>
            <a:spLocks noChangeArrowheads="1"/>
          </p:cNvSpPr>
          <p:nvPr/>
        </p:nvSpPr>
        <p:spPr bwMode="auto">
          <a:xfrm>
            <a:off x="4997450" y="2438400"/>
            <a:ext cx="1403350" cy="457200"/>
          </a:xfrm>
          <a:prstGeom prst="rect">
            <a:avLst/>
          </a:prstGeom>
          <a:noFill/>
          <a:ln w="9525">
            <a:noFill/>
            <a:miter lim="800000"/>
            <a:headEnd/>
            <a:tailEnd/>
          </a:ln>
        </p:spPr>
        <p:txBody>
          <a:bodyPr wrap="none">
            <a:prstTxWarp prst="textNoShape">
              <a:avLst/>
            </a:prstTxWarp>
            <a:spAutoFit/>
          </a:bodyPr>
          <a:lstStyle/>
          <a:p>
            <a:r>
              <a:rPr lang="en-US" b="1">
                <a:latin typeface="Times-Roman" charset="0"/>
              </a:rPr>
              <a:t>5.</a:t>
            </a:r>
            <a:r>
              <a:rPr lang="en-US">
                <a:latin typeface="Times-Roman" charset="0"/>
              </a:rPr>
              <a:t> h(K,R)</a:t>
            </a:r>
            <a:endParaRPr lang="en-US"/>
          </a:p>
        </p:txBody>
      </p:sp>
      <p:sp>
        <p:nvSpPr>
          <p:cNvPr id="273426" name="Line 18"/>
          <p:cNvSpPr>
            <a:spLocks noChangeShapeType="1"/>
          </p:cNvSpPr>
          <p:nvPr/>
        </p:nvSpPr>
        <p:spPr bwMode="auto">
          <a:xfrm flipH="1">
            <a:off x="1143000" y="1944688"/>
            <a:ext cx="13716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73427" name="Line 19"/>
          <p:cNvSpPr>
            <a:spLocks noChangeShapeType="1"/>
          </p:cNvSpPr>
          <p:nvPr/>
        </p:nvSpPr>
        <p:spPr bwMode="auto">
          <a:xfrm>
            <a:off x="1219200" y="2478088"/>
            <a:ext cx="13716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73428" name="Rectangle 20"/>
          <p:cNvSpPr>
            <a:spLocks noChangeArrowheads="1"/>
          </p:cNvSpPr>
          <p:nvPr/>
        </p:nvSpPr>
        <p:spPr bwMode="auto">
          <a:xfrm>
            <a:off x="1295400" y="1512888"/>
            <a:ext cx="1214438"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3.</a:t>
            </a:r>
            <a:r>
              <a:rPr lang="en-US" sz="2000">
                <a:latin typeface="Times-Roman" charset="0"/>
              </a:rPr>
              <a:t> PIN, R</a:t>
            </a:r>
            <a:endParaRPr lang="en-US" sz="2000"/>
          </a:p>
        </p:txBody>
      </p:sp>
      <p:sp>
        <p:nvSpPr>
          <p:cNvPr id="273429" name="Rectangle 21"/>
          <p:cNvSpPr>
            <a:spLocks noChangeArrowheads="1"/>
          </p:cNvSpPr>
          <p:nvPr/>
        </p:nvSpPr>
        <p:spPr bwMode="auto">
          <a:xfrm>
            <a:off x="1219200" y="2020888"/>
            <a:ext cx="1212850" cy="457200"/>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4.</a:t>
            </a:r>
            <a:r>
              <a:rPr lang="en-US">
                <a:latin typeface="Times-Roman" charset="0"/>
              </a:rPr>
              <a:t> </a:t>
            </a:r>
            <a:r>
              <a:rPr lang="en-US" sz="2000">
                <a:latin typeface="Times-Roman" charset="0"/>
              </a:rPr>
              <a:t>h(K,R)</a:t>
            </a:r>
            <a:endParaRPr lang="en-US"/>
          </a:p>
        </p:txBody>
      </p:sp>
      <p:sp>
        <p:nvSpPr>
          <p:cNvPr id="65553" name="Rectangle 22"/>
          <p:cNvSpPr>
            <a:spLocks noChangeArrowheads="1"/>
          </p:cNvSpPr>
          <p:nvPr/>
        </p:nvSpPr>
        <p:spPr bwMode="auto">
          <a:xfrm>
            <a:off x="17463" y="2286000"/>
            <a:ext cx="1271587" cy="920750"/>
          </a:xfrm>
          <a:prstGeom prst="rect">
            <a:avLst/>
          </a:prstGeom>
          <a:noFill/>
          <a:ln w="9525">
            <a:noFill/>
            <a:miter lim="800000"/>
            <a:headEnd/>
            <a:tailEnd/>
          </a:ln>
        </p:spPr>
        <p:txBody>
          <a:bodyPr wrap="none">
            <a:prstTxWarp prst="textNoShape">
              <a:avLst/>
            </a:prstTxWarp>
            <a:spAutoFit/>
          </a:bodyPr>
          <a:lstStyle/>
          <a:p>
            <a:pPr algn="ctr">
              <a:lnSpc>
                <a:spcPct val="85000"/>
              </a:lnSpc>
            </a:pPr>
            <a:r>
              <a:rPr lang="en-US" sz="2000" dirty="0">
                <a:latin typeface="Times-Roman" charset="0"/>
              </a:rPr>
              <a:t>password</a:t>
            </a:r>
          </a:p>
          <a:p>
            <a:pPr algn="ctr">
              <a:lnSpc>
                <a:spcPct val="85000"/>
              </a:lnSpc>
            </a:pPr>
            <a:r>
              <a:rPr lang="en-US" sz="2000" dirty="0">
                <a:latin typeface="Times-Roman" charset="0"/>
              </a:rPr>
              <a:t>generator</a:t>
            </a:r>
            <a:endParaRPr lang="en-US" dirty="0">
              <a:latin typeface="Times-Roman" charset="0"/>
            </a:endParaRPr>
          </a:p>
          <a:p>
            <a:pPr algn="ctr">
              <a:lnSpc>
                <a:spcPct val="85000"/>
              </a:lnSpc>
            </a:pPr>
            <a:r>
              <a:rPr lang="en-US" dirty="0">
                <a:latin typeface="Times-Roman" charset="0"/>
              </a:rPr>
              <a:t>K</a:t>
            </a:r>
            <a:endParaRPr lang="en-US" dirty="0"/>
          </a:p>
        </p:txBody>
      </p:sp>
      <p:pic>
        <p:nvPicPr>
          <p:cNvPr id="65554" name="Picture 24" descr="alice3Rev.tiff                                                 0010273EMacintosh HD                   BC93A1CC:"/>
          <p:cNvPicPr>
            <a:picLocks noChangeAspect="1" noChangeArrowheads="1"/>
          </p:cNvPicPr>
          <p:nvPr/>
        </p:nvPicPr>
        <p:blipFill>
          <a:blip r:embed="rId4"/>
          <a:srcRect/>
          <a:stretch>
            <a:fillRect/>
          </a:stretch>
        </p:blipFill>
        <p:spPr bwMode="auto">
          <a:xfrm>
            <a:off x="2681288" y="1295400"/>
            <a:ext cx="946150" cy="1624013"/>
          </a:xfrm>
          <a:prstGeom prst="rect">
            <a:avLst/>
          </a:prstGeom>
          <a:noFill/>
          <a:ln w="9525">
            <a:noFill/>
            <a:miter lim="800000"/>
            <a:headEnd/>
            <a:tailEnd/>
          </a:ln>
        </p:spPr>
      </p:pic>
      <p:pic>
        <p:nvPicPr>
          <p:cNvPr id="65555" name="Picture 25" descr="rabbit3.tiff                                                   0010273EMacintosh HD                   BC93A1CC:"/>
          <p:cNvPicPr>
            <a:picLocks noChangeAspect="1" noChangeArrowheads="1"/>
          </p:cNvPicPr>
          <p:nvPr/>
        </p:nvPicPr>
        <p:blipFill>
          <a:blip r:embed="rId5"/>
          <a:srcRect/>
          <a:stretch>
            <a:fillRect/>
          </a:stretch>
        </p:blipFill>
        <p:spPr bwMode="auto">
          <a:xfrm>
            <a:off x="7467600" y="1143000"/>
            <a:ext cx="1076325" cy="1665288"/>
          </a:xfrm>
          <a:prstGeom prst="rect">
            <a:avLst/>
          </a:prstGeom>
          <a:noFill/>
          <a:ln w="9525">
            <a:noFill/>
            <a:miter lim="800000"/>
            <a:headEnd/>
            <a:tailEnd/>
          </a:ln>
        </p:spPr>
      </p:pic>
      <p:sp>
        <p:nvSpPr>
          <p:cNvPr id="273434" name="Line 26"/>
          <p:cNvSpPr>
            <a:spLocks noChangeShapeType="1"/>
          </p:cNvSpPr>
          <p:nvPr/>
        </p:nvSpPr>
        <p:spPr bwMode="auto">
          <a:xfrm>
            <a:off x="3886200" y="2895600"/>
            <a:ext cx="34290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3418"/>
                                        </p:tgtEl>
                                        <p:attrNameLst>
                                          <p:attrName>style.visibility</p:attrName>
                                        </p:attrNameLst>
                                      </p:cBhvr>
                                      <p:to>
                                        <p:strVal val="visible"/>
                                      </p:to>
                                    </p:set>
                                    <p:anim calcmode="lin" valueType="num">
                                      <p:cBhvr additive="base">
                                        <p:cTn id="7" dur="500" fill="hold"/>
                                        <p:tgtEl>
                                          <p:spTgt spid="273418"/>
                                        </p:tgtEl>
                                        <p:attrNameLst>
                                          <p:attrName>ppt_x</p:attrName>
                                        </p:attrNameLst>
                                      </p:cBhvr>
                                      <p:tavLst>
                                        <p:tav tm="0">
                                          <p:val>
                                            <p:strVal val="0-#ppt_w/2"/>
                                          </p:val>
                                        </p:tav>
                                        <p:tav tm="100000">
                                          <p:val>
                                            <p:strVal val="#ppt_x"/>
                                          </p:val>
                                        </p:tav>
                                      </p:tavLst>
                                    </p:anim>
                                    <p:anim calcmode="lin" valueType="num">
                                      <p:cBhvr additive="base">
                                        <p:cTn id="8" dur="500" fill="hold"/>
                                        <p:tgtEl>
                                          <p:spTgt spid="2734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27342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273419"/>
                                        </p:tgtEl>
                                        <p:attrNameLst>
                                          <p:attrName>style.visibility</p:attrName>
                                        </p:attrNameLst>
                                      </p:cBhvr>
                                      <p:to>
                                        <p:strVal val="visible"/>
                                      </p:to>
                                    </p:set>
                                    <p:anim calcmode="lin" valueType="num">
                                      <p:cBhvr additive="base">
                                        <p:cTn id="16" dur="500" fill="hold"/>
                                        <p:tgtEl>
                                          <p:spTgt spid="273419"/>
                                        </p:tgtEl>
                                        <p:attrNameLst>
                                          <p:attrName>ppt_x</p:attrName>
                                        </p:attrNameLst>
                                      </p:cBhvr>
                                      <p:tavLst>
                                        <p:tav tm="0">
                                          <p:val>
                                            <p:strVal val="1+#ppt_w/2"/>
                                          </p:val>
                                        </p:tav>
                                        <p:tav tm="100000">
                                          <p:val>
                                            <p:strVal val="#ppt_x"/>
                                          </p:val>
                                        </p:tav>
                                      </p:tavLst>
                                    </p:anim>
                                    <p:anim calcmode="lin" valueType="num">
                                      <p:cBhvr additive="base">
                                        <p:cTn id="17" dur="500" fill="hold"/>
                                        <p:tgtEl>
                                          <p:spTgt spid="2734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2" name="Arrow"/>
                                        </p:tgtEl>
                                      </p:cMediaNode>
                                    </p:audio>
                                  </p:sub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2734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2" fill="hold" grpId="0" nodeType="clickEffect">
                                  <p:stCondLst>
                                    <p:cond delay="0"/>
                                  </p:stCondLst>
                                  <p:childTnLst>
                                    <p:set>
                                      <p:cBhvr>
                                        <p:cTn id="24" dur="1" fill="hold">
                                          <p:stCondLst>
                                            <p:cond delay="499"/>
                                          </p:stCondLst>
                                        </p:cTn>
                                        <p:tgtEl>
                                          <p:spTgt spid="273426"/>
                                        </p:tgtEl>
                                        <p:attrNameLst>
                                          <p:attrName>style.visibility</p:attrName>
                                        </p:attrNameLst>
                                      </p:cBhvr>
                                      <p:to>
                                        <p:strVal val="visible"/>
                                      </p:to>
                                    </p:set>
                                  </p:childTnLst>
                                  <p:subTnLst>
                                    <p:audio>
                                      <p:cMediaNode>
                                        <p:cTn display="0" masterRel="sameClick">
                                          <p:stCondLst>
                                            <p:cond evt="begin" delay="0">
                                              <p:tn val="23"/>
                                            </p:cond>
                                          </p:stCondLst>
                                          <p:endCondLst>
                                            <p:cond evt="onStopAudio" delay="0">
                                              <p:tgtEl>
                                                <p:sldTgt/>
                                              </p:tgtEl>
                                            </p:cond>
                                          </p:endCondLst>
                                        </p:cTn>
                                        <p:tgtEl>
                                          <p:sndTgt r:embed="rId2" name="Arrow"/>
                                        </p:tgtEl>
                                      </p:cMediaNode>
                                    </p:audio>
                                  </p:sub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27342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273427"/>
                                        </p:tgtEl>
                                        <p:attrNameLst>
                                          <p:attrName>style.visibility</p:attrName>
                                        </p:attrNameLst>
                                      </p:cBhvr>
                                      <p:to>
                                        <p:strVal val="visible"/>
                                      </p:to>
                                    </p:set>
                                    <p:anim calcmode="lin" valueType="num">
                                      <p:cBhvr additive="base">
                                        <p:cTn id="32" dur="500" fill="hold"/>
                                        <p:tgtEl>
                                          <p:spTgt spid="273427"/>
                                        </p:tgtEl>
                                        <p:attrNameLst>
                                          <p:attrName>ppt_x</p:attrName>
                                        </p:attrNameLst>
                                      </p:cBhvr>
                                      <p:tavLst>
                                        <p:tav tm="0">
                                          <p:val>
                                            <p:strVal val="0-#ppt_w/2"/>
                                          </p:val>
                                        </p:tav>
                                        <p:tav tm="100000">
                                          <p:val>
                                            <p:strVal val="#ppt_x"/>
                                          </p:val>
                                        </p:tav>
                                      </p:tavLst>
                                    </p:anim>
                                    <p:anim calcmode="lin" valueType="num">
                                      <p:cBhvr additive="base">
                                        <p:cTn id="33" dur="500" fill="hold"/>
                                        <p:tgtEl>
                                          <p:spTgt spid="2734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2" name="Arrow"/>
                                        </p:tgtEl>
                                      </p:cMediaNode>
                                    </p:audio>
                                  </p:sub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2734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73434"/>
                                        </p:tgtEl>
                                        <p:attrNameLst>
                                          <p:attrName>style.visibility</p:attrName>
                                        </p:attrNameLst>
                                      </p:cBhvr>
                                      <p:to>
                                        <p:strVal val="visible"/>
                                      </p:to>
                                    </p:set>
                                  </p:childTnLst>
                                  <p:subTnLst>
                                    <p:audio>
                                      <p:cMediaNode>
                                        <p:cTn display="0" masterRel="sameClick">
                                          <p:stCondLst>
                                            <p:cond evt="begin" delay="0">
                                              <p:tn val="39"/>
                                            </p:cond>
                                          </p:stCondLst>
                                          <p:endCondLst>
                                            <p:cond evt="onStopAudio" delay="0">
                                              <p:tgtEl>
                                                <p:sldTgt/>
                                              </p:tgtEl>
                                            </p:cond>
                                          </p:endCondLst>
                                        </p:cTn>
                                        <p:tgtEl>
                                          <p:sndTgt r:embed="rId2" name="Arrow"/>
                                        </p:tgtEl>
                                      </p:cMediaNode>
                                    </p:audio>
                                  </p:sub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27342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73414">
                                            <p:txEl>
                                              <p:pRg st="0" end="0"/>
                                            </p:txEl>
                                          </p:spTgt>
                                        </p:tgtEl>
                                        <p:attrNameLst>
                                          <p:attrName>style.visibility</p:attrName>
                                        </p:attrNameLst>
                                      </p:cBhvr>
                                      <p:to>
                                        <p:strVal val="visible"/>
                                      </p:to>
                                    </p:set>
                                    <p:animEffect transition="in" filter="blinds(horizontal)">
                                      <p:cBhvr>
                                        <p:cTn id="48" dur="500"/>
                                        <p:tgtEl>
                                          <p:spTgt spid="273414">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73414">
                                            <p:txEl>
                                              <p:pRg st="1" end="1"/>
                                            </p:txEl>
                                          </p:spTgt>
                                        </p:tgtEl>
                                        <p:attrNameLst>
                                          <p:attrName>style.visibility</p:attrName>
                                        </p:attrNameLst>
                                      </p:cBhvr>
                                      <p:to>
                                        <p:strVal val="visible"/>
                                      </p:to>
                                    </p:set>
                                    <p:animEffect transition="in" filter="blinds(horizontal)">
                                      <p:cBhvr>
                                        <p:cTn id="53" dur="500"/>
                                        <p:tgtEl>
                                          <p:spTgt spid="273414">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73414">
                                            <p:txEl>
                                              <p:pRg st="2" end="2"/>
                                            </p:txEl>
                                          </p:spTgt>
                                        </p:tgtEl>
                                        <p:attrNameLst>
                                          <p:attrName>style.visibility</p:attrName>
                                        </p:attrNameLst>
                                      </p:cBhvr>
                                      <p:to>
                                        <p:strVal val="visible"/>
                                      </p:to>
                                    </p:set>
                                    <p:animEffect transition="in" filter="blinds(horizontal)">
                                      <p:cBhvr>
                                        <p:cTn id="58" dur="500"/>
                                        <p:tgtEl>
                                          <p:spTgt spid="273414">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73414">
                                            <p:txEl>
                                              <p:pRg st="3" end="3"/>
                                            </p:txEl>
                                          </p:spTgt>
                                        </p:tgtEl>
                                        <p:attrNameLst>
                                          <p:attrName>style.visibility</p:attrName>
                                        </p:attrNameLst>
                                      </p:cBhvr>
                                      <p:to>
                                        <p:strVal val="visible"/>
                                      </p:to>
                                    </p:set>
                                    <p:animEffect transition="in" filter="blinds(horizontal)">
                                      <p:cBhvr>
                                        <p:cTn id="63" dur="500"/>
                                        <p:tgtEl>
                                          <p:spTgt spid="273414">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273414">
                                            <p:txEl>
                                              <p:pRg st="4" end="4"/>
                                            </p:txEl>
                                          </p:spTgt>
                                        </p:tgtEl>
                                        <p:attrNameLst>
                                          <p:attrName>style.visibility</p:attrName>
                                        </p:attrNameLst>
                                      </p:cBhvr>
                                      <p:to>
                                        <p:strVal val="visible"/>
                                      </p:to>
                                    </p:set>
                                    <p:animEffect transition="in" filter="blinds(horizontal)">
                                      <p:cBhvr>
                                        <p:cTn id="68" dur="500"/>
                                        <p:tgtEl>
                                          <p:spTgt spid="273414">
                                            <p:txEl>
                                              <p:pRg st="4" end="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273414">
                                            <p:txEl>
                                              <p:pRg st="5" end="5"/>
                                            </p:txEl>
                                          </p:spTgt>
                                        </p:tgtEl>
                                        <p:attrNameLst>
                                          <p:attrName>style.visibility</p:attrName>
                                        </p:attrNameLst>
                                      </p:cBhvr>
                                      <p:to>
                                        <p:strVal val="visible"/>
                                      </p:to>
                                    </p:set>
                                    <p:animEffect transition="in" filter="blinds(horizontal)">
                                      <p:cBhvr>
                                        <p:cTn id="73" dur="500"/>
                                        <p:tgtEl>
                                          <p:spTgt spid="2734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4" grpId="0" build="p" autoUpdateAnimBg="0"/>
      <p:bldP spid="273418" grpId="0" animBg="1"/>
      <p:bldP spid="273419" grpId="0" animBg="1"/>
      <p:bldP spid="273423" grpId="0" autoUpdateAnimBg="0"/>
      <p:bldP spid="273424" grpId="0" autoUpdateAnimBg="0"/>
      <p:bldP spid="273425" grpId="0" autoUpdateAnimBg="0"/>
      <p:bldP spid="273426" grpId="0" animBg="1"/>
      <p:bldP spid="273427" grpId="0" animBg="1"/>
      <p:bldP spid="273428" grpId="0" autoUpdateAnimBg="0"/>
      <p:bldP spid="273429" grpId="0" autoUpdateAnimBg="0"/>
      <p:bldP spid="273434" grpId="0" animBg="1"/>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0FF5F877-B447-014A-8890-6C3A80C7B32E}" type="slidenum">
              <a:rPr lang="en-US" smtClean="0">
                <a:latin typeface="Times New Roman" charset="0"/>
              </a:rPr>
              <a:pPr/>
              <a:t>5</a:t>
            </a:fld>
            <a:endParaRPr lang="en-US" smtClean="0">
              <a:latin typeface="Times New Roman" charset="0"/>
            </a:endParaRPr>
          </a:p>
        </p:txBody>
      </p:sp>
      <p:sp>
        <p:nvSpPr>
          <p:cNvPr id="18435" name="Rectangle 2"/>
          <p:cNvSpPr>
            <a:spLocks noGrp="1" noChangeArrowheads="1"/>
          </p:cNvSpPr>
          <p:nvPr>
            <p:ph type="title"/>
          </p:nvPr>
        </p:nvSpPr>
        <p:spPr/>
        <p:txBody>
          <a:bodyPr/>
          <a:lstStyle/>
          <a:p>
            <a:pPr eaLnBrk="1" hangingPunct="1"/>
            <a:r>
              <a:rPr lang="en-US"/>
              <a:t>Something You Know</a:t>
            </a:r>
          </a:p>
        </p:txBody>
      </p:sp>
      <p:sp>
        <p:nvSpPr>
          <p:cNvPr id="142339" name="Rectangle 3"/>
          <p:cNvSpPr>
            <a:spLocks noGrp="1" noChangeArrowheads="1"/>
          </p:cNvSpPr>
          <p:nvPr>
            <p:ph type="body" idx="1"/>
          </p:nvPr>
        </p:nvSpPr>
        <p:spPr/>
        <p:txBody>
          <a:bodyPr/>
          <a:lstStyle/>
          <a:p>
            <a:pPr eaLnBrk="1" hangingPunct="1">
              <a:lnSpc>
                <a:spcPct val="90000"/>
              </a:lnSpc>
              <a:spcAft>
                <a:spcPts val="600"/>
              </a:spcAft>
            </a:pPr>
            <a:r>
              <a:rPr lang="en-US" dirty="0"/>
              <a:t>Passwords</a:t>
            </a:r>
          </a:p>
          <a:p>
            <a:pPr eaLnBrk="1" hangingPunct="1">
              <a:lnSpc>
                <a:spcPct val="90000"/>
              </a:lnSpc>
              <a:spcAft>
                <a:spcPts val="600"/>
              </a:spcAft>
            </a:pPr>
            <a:r>
              <a:rPr lang="en-US" dirty="0"/>
              <a:t>Lots of things act as passwords!</a:t>
            </a:r>
          </a:p>
          <a:p>
            <a:pPr lvl="1" eaLnBrk="1" hangingPunct="1">
              <a:lnSpc>
                <a:spcPct val="90000"/>
              </a:lnSpc>
              <a:spcAft>
                <a:spcPts val="600"/>
              </a:spcAft>
            </a:pPr>
            <a:r>
              <a:rPr lang="en-US" dirty="0"/>
              <a:t>PIN</a:t>
            </a:r>
          </a:p>
          <a:p>
            <a:pPr lvl="1" eaLnBrk="1" hangingPunct="1">
              <a:lnSpc>
                <a:spcPct val="90000"/>
              </a:lnSpc>
              <a:spcAft>
                <a:spcPts val="600"/>
              </a:spcAft>
            </a:pPr>
            <a:r>
              <a:rPr lang="en-US" dirty="0"/>
              <a:t>Social security number</a:t>
            </a:r>
          </a:p>
          <a:p>
            <a:pPr lvl="1" eaLnBrk="1" hangingPunct="1">
              <a:lnSpc>
                <a:spcPct val="90000"/>
              </a:lnSpc>
              <a:spcAft>
                <a:spcPts val="600"/>
              </a:spcAft>
            </a:pPr>
            <a:r>
              <a:rPr lang="en-US" dirty="0"/>
              <a:t>Mother’s maiden name</a:t>
            </a:r>
          </a:p>
          <a:p>
            <a:pPr lvl="1" eaLnBrk="1" hangingPunct="1">
              <a:lnSpc>
                <a:spcPct val="90000"/>
              </a:lnSpc>
              <a:spcAft>
                <a:spcPts val="600"/>
              </a:spcAft>
            </a:pPr>
            <a:r>
              <a:rPr lang="en-US" dirty="0"/>
              <a:t>Date of birth</a:t>
            </a:r>
          </a:p>
          <a:p>
            <a:pPr lvl="1" eaLnBrk="1" hangingPunct="1">
              <a:lnSpc>
                <a:spcPct val="90000"/>
              </a:lnSpc>
              <a:spcAft>
                <a:spcPts val="600"/>
              </a:spcAft>
            </a:pPr>
            <a:r>
              <a:rPr lang="en-US" dirty="0"/>
              <a:t>Name of your pet,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box(out)">
                                      <p:cBhvr>
                                        <p:cTn id="7" dur="500"/>
                                        <p:tgtEl>
                                          <p:spTgt spid="14233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box(out)">
                                      <p:cBhvr>
                                        <p:cTn id="12" dur="500"/>
                                        <p:tgtEl>
                                          <p:spTgt spid="14233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42339">
                                            <p:txEl>
                                              <p:pRg st="2" end="2"/>
                                            </p:txEl>
                                          </p:spTgt>
                                        </p:tgtEl>
                                        <p:attrNameLst>
                                          <p:attrName>style.visibility</p:attrName>
                                        </p:attrNameLst>
                                      </p:cBhvr>
                                      <p:to>
                                        <p:strVal val="visible"/>
                                      </p:to>
                                    </p:set>
                                    <p:animEffect transition="in" filter="box(out)">
                                      <p:cBhvr>
                                        <p:cTn id="17" dur="500"/>
                                        <p:tgtEl>
                                          <p:spTgt spid="14233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42339">
                                            <p:txEl>
                                              <p:pRg st="3" end="3"/>
                                            </p:txEl>
                                          </p:spTgt>
                                        </p:tgtEl>
                                        <p:attrNameLst>
                                          <p:attrName>style.visibility</p:attrName>
                                        </p:attrNameLst>
                                      </p:cBhvr>
                                      <p:to>
                                        <p:strVal val="visible"/>
                                      </p:to>
                                    </p:set>
                                    <p:animEffect transition="in" filter="box(out)">
                                      <p:cBhvr>
                                        <p:cTn id="22" dur="500"/>
                                        <p:tgtEl>
                                          <p:spTgt spid="14233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42339">
                                            <p:txEl>
                                              <p:pRg st="4" end="4"/>
                                            </p:txEl>
                                          </p:spTgt>
                                        </p:tgtEl>
                                        <p:attrNameLst>
                                          <p:attrName>style.visibility</p:attrName>
                                        </p:attrNameLst>
                                      </p:cBhvr>
                                      <p:to>
                                        <p:strVal val="visible"/>
                                      </p:to>
                                    </p:set>
                                    <p:animEffect transition="in" filter="box(out)">
                                      <p:cBhvr>
                                        <p:cTn id="27" dur="500"/>
                                        <p:tgtEl>
                                          <p:spTgt spid="14233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42339">
                                            <p:txEl>
                                              <p:pRg st="5" end="5"/>
                                            </p:txEl>
                                          </p:spTgt>
                                        </p:tgtEl>
                                        <p:attrNameLst>
                                          <p:attrName>style.visibility</p:attrName>
                                        </p:attrNameLst>
                                      </p:cBhvr>
                                      <p:to>
                                        <p:strVal val="visible"/>
                                      </p:to>
                                    </p:set>
                                    <p:animEffect transition="in" filter="box(out)">
                                      <p:cBhvr>
                                        <p:cTn id="32" dur="500"/>
                                        <p:tgtEl>
                                          <p:spTgt spid="14233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42339">
                                            <p:txEl>
                                              <p:pRg st="6" end="6"/>
                                            </p:txEl>
                                          </p:spTgt>
                                        </p:tgtEl>
                                        <p:attrNameLst>
                                          <p:attrName>style.visibility</p:attrName>
                                        </p:attrNameLst>
                                      </p:cBhvr>
                                      <p:to>
                                        <p:strVal val="visible"/>
                                      </p:to>
                                    </p:set>
                                    <p:animEffect transition="in" filter="box(out)">
                                      <p:cBhvr>
                                        <p:cTn id="37" dur="500"/>
                                        <p:tgtEl>
                                          <p:spTgt spid="14233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bldLvl="2" autoUpdateAnimBg="0"/>
    </p:bld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6656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1E58951A-401D-2C42-A26D-37801C5E7352}" type="slidenum">
              <a:rPr lang="en-US" smtClean="0">
                <a:latin typeface="Times New Roman" charset="0"/>
              </a:rPr>
              <a:pPr/>
              <a:t>50</a:t>
            </a:fld>
            <a:endParaRPr lang="en-US" smtClean="0">
              <a:latin typeface="Times New Roman" charset="0"/>
            </a:endParaRPr>
          </a:p>
        </p:txBody>
      </p:sp>
      <p:sp>
        <p:nvSpPr>
          <p:cNvPr id="66563" name="Rectangle 2"/>
          <p:cNvSpPr>
            <a:spLocks noGrp="1" noChangeArrowheads="1"/>
          </p:cNvSpPr>
          <p:nvPr>
            <p:ph type="title"/>
          </p:nvPr>
        </p:nvSpPr>
        <p:spPr>
          <a:xfrm>
            <a:off x="685800" y="381000"/>
            <a:ext cx="7772400" cy="1143000"/>
          </a:xfrm>
        </p:spPr>
        <p:txBody>
          <a:bodyPr/>
          <a:lstStyle/>
          <a:p>
            <a:pPr eaLnBrk="1" hangingPunct="1"/>
            <a:r>
              <a:rPr lang="en-US"/>
              <a:t>2-factor Authentication</a:t>
            </a:r>
          </a:p>
        </p:txBody>
      </p:sp>
      <p:sp>
        <p:nvSpPr>
          <p:cNvPr id="143363" name="Rectangle 3"/>
          <p:cNvSpPr>
            <a:spLocks noGrp="1" noChangeArrowheads="1"/>
          </p:cNvSpPr>
          <p:nvPr>
            <p:ph type="body" idx="1"/>
          </p:nvPr>
        </p:nvSpPr>
        <p:spPr>
          <a:xfrm>
            <a:off x="685800" y="1600200"/>
            <a:ext cx="7848600" cy="4267200"/>
          </a:xfrm>
        </p:spPr>
        <p:txBody>
          <a:bodyPr/>
          <a:lstStyle/>
          <a:p>
            <a:pPr marL="533400" indent="-533400" eaLnBrk="1" hangingPunct="1">
              <a:lnSpc>
                <a:spcPct val="90000"/>
              </a:lnSpc>
              <a:spcAft>
                <a:spcPts val="600"/>
              </a:spcAft>
            </a:pPr>
            <a:r>
              <a:rPr lang="en-US" sz="2800" dirty="0"/>
              <a:t>Requires any </a:t>
            </a:r>
            <a:r>
              <a:rPr lang="en-US" sz="2800" dirty="0">
                <a:latin typeface="Times-Roman" charset="0"/>
              </a:rPr>
              <a:t>2</a:t>
            </a:r>
            <a:r>
              <a:rPr lang="en-US" sz="2800" dirty="0"/>
              <a:t> out of </a:t>
            </a:r>
            <a:r>
              <a:rPr lang="en-US" sz="2800" dirty="0">
                <a:latin typeface="Times-Roman" charset="0"/>
              </a:rPr>
              <a:t>3</a:t>
            </a:r>
            <a:r>
              <a:rPr lang="en-US" sz="2800" dirty="0"/>
              <a:t> of</a:t>
            </a:r>
          </a:p>
          <a:p>
            <a:pPr marL="914400" lvl="1" indent="-457200" eaLnBrk="1" hangingPunct="1">
              <a:lnSpc>
                <a:spcPct val="90000"/>
              </a:lnSpc>
              <a:spcAft>
                <a:spcPts val="600"/>
              </a:spcAft>
              <a:buFont typeface="Times" charset="0"/>
              <a:buChar char="o"/>
            </a:pPr>
            <a:r>
              <a:rPr lang="en-US" sz="2400" dirty="0"/>
              <a:t>Something you know</a:t>
            </a:r>
          </a:p>
          <a:p>
            <a:pPr marL="914400" lvl="1" indent="-457200" eaLnBrk="1" hangingPunct="1">
              <a:lnSpc>
                <a:spcPct val="90000"/>
              </a:lnSpc>
              <a:spcAft>
                <a:spcPts val="600"/>
              </a:spcAft>
              <a:buFont typeface="Times" charset="0"/>
              <a:buChar char="o"/>
            </a:pPr>
            <a:r>
              <a:rPr lang="en-US" sz="2400" dirty="0"/>
              <a:t>Something you have</a:t>
            </a:r>
          </a:p>
          <a:p>
            <a:pPr marL="914400" lvl="1" indent="-457200" eaLnBrk="1" hangingPunct="1">
              <a:lnSpc>
                <a:spcPct val="90000"/>
              </a:lnSpc>
              <a:spcAft>
                <a:spcPts val="600"/>
              </a:spcAft>
              <a:buFont typeface="Times" charset="0"/>
              <a:buChar char="o"/>
            </a:pPr>
            <a:r>
              <a:rPr lang="en-US" sz="2400" dirty="0"/>
              <a:t>Something you are</a:t>
            </a:r>
          </a:p>
          <a:p>
            <a:pPr marL="533400" indent="-533400" eaLnBrk="1" hangingPunct="1">
              <a:lnSpc>
                <a:spcPct val="90000"/>
              </a:lnSpc>
              <a:spcAft>
                <a:spcPts val="600"/>
              </a:spcAft>
            </a:pPr>
            <a:r>
              <a:rPr lang="en-US" sz="2800" dirty="0"/>
              <a:t>Examples</a:t>
            </a:r>
          </a:p>
          <a:p>
            <a:pPr marL="914400" lvl="1" indent="-457200" eaLnBrk="1" hangingPunct="1">
              <a:lnSpc>
                <a:spcPct val="90000"/>
              </a:lnSpc>
              <a:spcAft>
                <a:spcPts val="600"/>
              </a:spcAft>
            </a:pPr>
            <a:r>
              <a:rPr lang="en-US" sz="2400" dirty="0"/>
              <a:t>ATM: Card and PIN</a:t>
            </a:r>
          </a:p>
          <a:p>
            <a:pPr marL="914400" lvl="1" indent="-457200" eaLnBrk="1" hangingPunct="1">
              <a:lnSpc>
                <a:spcPct val="90000"/>
              </a:lnSpc>
              <a:spcAft>
                <a:spcPts val="600"/>
              </a:spcAft>
            </a:pPr>
            <a:r>
              <a:rPr lang="en-US" sz="2400" dirty="0"/>
              <a:t>Credit card: Card and signature</a:t>
            </a:r>
          </a:p>
          <a:p>
            <a:pPr marL="914400" lvl="1" indent="-457200" eaLnBrk="1" hangingPunct="1">
              <a:lnSpc>
                <a:spcPct val="90000"/>
              </a:lnSpc>
              <a:spcAft>
                <a:spcPts val="600"/>
              </a:spcAft>
            </a:pPr>
            <a:r>
              <a:rPr lang="en-US" sz="2400" dirty="0"/>
              <a:t>Password generator: Device and PIN</a:t>
            </a:r>
          </a:p>
          <a:p>
            <a:pPr marL="914400" lvl="1" indent="-457200" eaLnBrk="1" hangingPunct="1">
              <a:lnSpc>
                <a:spcPct val="90000"/>
              </a:lnSpc>
              <a:spcAft>
                <a:spcPts val="600"/>
              </a:spcAft>
            </a:pPr>
            <a:r>
              <a:rPr lang="en-US" sz="2400" dirty="0"/>
              <a:t>Smartcard with password/PIN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box(out)">
                                      <p:cBhvr>
                                        <p:cTn id="7" dur="500"/>
                                        <p:tgtEl>
                                          <p:spTgt spid="14336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3363">
                                            <p:txEl>
                                              <p:pRg st="1" end="1"/>
                                            </p:txEl>
                                          </p:spTgt>
                                        </p:tgtEl>
                                        <p:attrNameLst>
                                          <p:attrName>style.visibility</p:attrName>
                                        </p:attrNameLst>
                                      </p:cBhvr>
                                      <p:to>
                                        <p:strVal val="visible"/>
                                      </p:to>
                                    </p:set>
                                    <p:animEffect transition="in" filter="box(out)">
                                      <p:cBhvr>
                                        <p:cTn id="12" dur="500"/>
                                        <p:tgtEl>
                                          <p:spTgt spid="14336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43363">
                                            <p:txEl>
                                              <p:pRg st="2" end="2"/>
                                            </p:txEl>
                                          </p:spTgt>
                                        </p:tgtEl>
                                        <p:attrNameLst>
                                          <p:attrName>style.visibility</p:attrName>
                                        </p:attrNameLst>
                                      </p:cBhvr>
                                      <p:to>
                                        <p:strVal val="visible"/>
                                      </p:to>
                                    </p:set>
                                    <p:animEffect transition="in" filter="box(out)">
                                      <p:cBhvr>
                                        <p:cTn id="17" dur="500"/>
                                        <p:tgtEl>
                                          <p:spTgt spid="14336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43363">
                                            <p:txEl>
                                              <p:pRg st="3" end="3"/>
                                            </p:txEl>
                                          </p:spTgt>
                                        </p:tgtEl>
                                        <p:attrNameLst>
                                          <p:attrName>style.visibility</p:attrName>
                                        </p:attrNameLst>
                                      </p:cBhvr>
                                      <p:to>
                                        <p:strVal val="visible"/>
                                      </p:to>
                                    </p:set>
                                    <p:animEffect transition="in" filter="box(out)">
                                      <p:cBhvr>
                                        <p:cTn id="22" dur="500"/>
                                        <p:tgtEl>
                                          <p:spTgt spid="14336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43363">
                                            <p:txEl>
                                              <p:pRg st="4" end="4"/>
                                            </p:txEl>
                                          </p:spTgt>
                                        </p:tgtEl>
                                        <p:attrNameLst>
                                          <p:attrName>style.visibility</p:attrName>
                                        </p:attrNameLst>
                                      </p:cBhvr>
                                      <p:to>
                                        <p:strVal val="visible"/>
                                      </p:to>
                                    </p:set>
                                    <p:animEffect transition="in" filter="box(out)">
                                      <p:cBhvr>
                                        <p:cTn id="27" dur="500"/>
                                        <p:tgtEl>
                                          <p:spTgt spid="14336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43363">
                                            <p:txEl>
                                              <p:pRg st="5" end="5"/>
                                            </p:txEl>
                                          </p:spTgt>
                                        </p:tgtEl>
                                        <p:attrNameLst>
                                          <p:attrName>style.visibility</p:attrName>
                                        </p:attrNameLst>
                                      </p:cBhvr>
                                      <p:to>
                                        <p:strVal val="visible"/>
                                      </p:to>
                                    </p:set>
                                    <p:animEffect transition="in" filter="box(out)">
                                      <p:cBhvr>
                                        <p:cTn id="32" dur="500"/>
                                        <p:tgtEl>
                                          <p:spTgt spid="14336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43363">
                                            <p:txEl>
                                              <p:pRg st="6" end="6"/>
                                            </p:txEl>
                                          </p:spTgt>
                                        </p:tgtEl>
                                        <p:attrNameLst>
                                          <p:attrName>style.visibility</p:attrName>
                                        </p:attrNameLst>
                                      </p:cBhvr>
                                      <p:to>
                                        <p:strVal val="visible"/>
                                      </p:to>
                                    </p:set>
                                    <p:animEffect transition="in" filter="box(out)">
                                      <p:cBhvr>
                                        <p:cTn id="37" dur="500"/>
                                        <p:tgtEl>
                                          <p:spTgt spid="14336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43363">
                                            <p:txEl>
                                              <p:pRg st="7" end="7"/>
                                            </p:txEl>
                                          </p:spTgt>
                                        </p:tgtEl>
                                        <p:attrNameLst>
                                          <p:attrName>style.visibility</p:attrName>
                                        </p:attrNameLst>
                                      </p:cBhvr>
                                      <p:to>
                                        <p:strVal val="visible"/>
                                      </p:to>
                                    </p:set>
                                    <p:animEffect transition="in" filter="box(out)">
                                      <p:cBhvr>
                                        <p:cTn id="42" dur="500"/>
                                        <p:tgtEl>
                                          <p:spTgt spid="14336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43363">
                                            <p:txEl>
                                              <p:pRg st="8" end="8"/>
                                            </p:txEl>
                                          </p:spTgt>
                                        </p:tgtEl>
                                        <p:attrNameLst>
                                          <p:attrName>style.visibility</p:attrName>
                                        </p:attrNameLst>
                                      </p:cBhvr>
                                      <p:to>
                                        <p:strVal val="visible"/>
                                      </p:to>
                                    </p:set>
                                    <p:animEffect transition="in" filter="box(out)">
                                      <p:cBhvr>
                                        <p:cTn id="47" dur="500"/>
                                        <p:tgtEl>
                                          <p:spTgt spid="143363">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bldLvl="2" autoUpdateAnimBg="0"/>
    </p:bld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B06EE5AB-C0FE-BD47-B39A-4934DC3750C0}" type="slidenum">
              <a:rPr lang="en-US" smtClean="0">
                <a:latin typeface="Times New Roman" charset="0"/>
              </a:rPr>
              <a:pPr/>
              <a:t>51</a:t>
            </a:fld>
            <a:endParaRPr lang="en-US" smtClean="0">
              <a:latin typeface="Times New Roman" charset="0"/>
            </a:endParaRPr>
          </a:p>
        </p:txBody>
      </p:sp>
      <p:sp>
        <p:nvSpPr>
          <p:cNvPr id="67587" name="Rectangle 2"/>
          <p:cNvSpPr>
            <a:spLocks noGrp="1" noChangeArrowheads="1"/>
          </p:cNvSpPr>
          <p:nvPr>
            <p:ph type="title"/>
          </p:nvPr>
        </p:nvSpPr>
        <p:spPr>
          <a:xfrm>
            <a:off x="685800" y="381000"/>
            <a:ext cx="7772400" cy="1143000"/>
          </a:xfrm>
        </p:spPr>
        <p:txBody>
          <a:bodyPr/>
          <a:lstStyle/>
          <a:p>
            <a:pPr eaLnBrk="1" hangingPunct="1"/>
            <a:r>
              <a:rPr lang="en-US"/>
              <a:t>Single Sign-on</a:t>
            </a:r>
          </a:p>
        </p:txBody>
      </p:sp>
      <p:sp>
        <p:nvSpPr>
          <p:cNvPr id="67588" name="Rectangle 3"/>
          <p:cNvSpPr>
            <a:spLocks noGrp="1" noChangeArrowheads="1"/>
          </p:cNvSpPr>
          <p:nvPr>
            <p:ph type="body" idx="1"/>
          </p:nvPr>
        </p:nvSpPr>
        <p:spPr>
          <a:xfrm>
            <a:off x="609600" y="1600200"/>
            <a:ext cx="8001000" cy="4343400"/>
          </a:xfrm>
        </p:spPr>
        <p:txBody>
          <a:bodyPr/>
          <a:lstStyle/>
          <a:p>
            <a:pPr eaLnBrk="1" hangingPunct="1"/>
            <a:r>
              <a:rPr lang="en-US" sz="2800" dirty="0"/>
              <a:t>A hassle to enter </a:t>
            </a:r>
            <a:r>
              <a:rPr lang="en-US" sz="2800" dirty="0" err="1"/>
              <a:t>password(s</a:t>
            </a:r>
            <a:r>
              <a:rPr lang="en-US" sz="2800" dirty="0"/>
              <a:t>) repeatedly </a:t>
            </a:r>
            <a:endParaRPr lang="en-US" sz="2800" dirty="0" smtClean="0"/>
          </a:p>
          <a:p>
            <a:pPr lvl="1" eaLnBrk="1" hangingPunct="1"/>
            <a:r>
              <a:rPr lang="en-US" sz="2400" dirty="0" smtClean="0"/>
              <a:t>Alice wants </a:t>
            </a:r>
            <a:r>
              <a:rPr lang="en-US" sz="2400" dirty="0"/>
              <a:t>to authenticate only once</a:t>
            </a:r>
          </a:p>
          <a:p>
            <a:pPr lvl="1" eaLnBrk="1" hangingPunct="1"/>
            <a:r>
              <a:rPr lang="en-US" sz="2400" dirty="0"/>
              <a:t>“Credentials” stay with</a:t>
            </a:r>
            <a:r>
              <a:rPr lang="en-US" sz="2400" dirty="0" smtClean="0"/>
              <a:t> Alice </a:t>
            </a:r>
            <a:r>
              <a:rPr lang="en-US" sz="2400" dirty="0"/>
              <a:t>wherever</a:t>
            </a:r>
            <a:r>
              <a:rPr lang="en-US" sz="2400" dirty="0" smtClean="0"/>
              <a:t> she </a:t>
            </a:r>
            <a:r>
              <a:rPr lang="en-US" sz="2400" dirty="0"/>
              <a:t>goes</a:t>
            </a:r>
          </a:p>
          <a:p>
            <a:pPr lvl="1" eaLnBrk="1" hangingPunct="1"/>
            <a:r>
              <a:rPr lang="en-US" sz="2400" dirty="0"/>
              <a:t>Subsequent </a:t>
            </a:r>
            <a:r>
              <a:rPr lang="en-US" sz="2400" dirty="0" smtClean="0"/>
              <a:t>authentications </a:t>
            </a:r>
            <a:r>
              <a:rPr lang="en-US" sz="2400" dirty="0"/>
              <a:t>transparent to</a:t>
            </a:r>
            <a:r>
              <a:rPr lang="en-US" sz="2400" dirty="0" smtClean="0"/>
              <a:t> Alice</a:t>
            </a:r>
          </a:p>
          <a:p>
            <a:pPr eaLnBrk="1" hangingPunct="1"/>
            <a:r>
              <a:rPr lang="en-US" sz="2800" dirty="0"/>
              <a:t>Kerberos --- example single sign-on protocol</a:t>
            </a:r>
          </a:p>
          <a:p>
            <a:pPr eaLnBrk="1" hangingPunct="1"/>
            <a:r>
              <a:rPr lang="en-US" sz="2800" dirty="0"/>
              <a:t>Single sign-on for the Internet?</a:t>
            </a:r>
          </a:p>
          <a:p>
            <a:pPr lvl="1" eaLnBrk="1" hangingPunct="1"/>
            <a:r>
              <a:rPr lang="en-US" sz="2400" dirty="0"/>
              <a:t>Microsoft: </a:t>
            </a:r>
            <a:r>
              <a:rPr lang="en-US" sz="2400" b="1" dirty="0">
                <a:solidFill>
                  <a:schemeClr val="hlink"/>
                </a:solidFill>
              </a:rPr>
              <a:t>Passport</a:t>
            </a:r>
            <a:endParaRPr lang="en-US" sz="2400" b="1" dirty="0"/>
          </a:p>
          <a:p>
            <a:pPr lvl="1" eaLnBrk="1" hangingPunct="1"/>
            <a:r>
              <a:rPr lang="en-US" sz="2400" dirty="0"/>
              <a:t>Everybody else: </a:t>
            </a:r>
            <a:r>
              <a:rPr lang="en-US" sz="2400" b="1" dirty="0">
                <a:solidFill>
                  <a:schemeClr val="hlink"/>
                </a:solidFill>
              </a:rPr>
              <a:t>Liberty Alliance</a:t>
            </a:r>
            <a:endParaRPr lang="en-US" sz="2400" dirty="0"/>
          </a:p>
          <a:p>
            <a:pPr lvl="1" eaLnBrk="1" hangingPunct="1"/>
            <a:r>
              <a:rPr lang="en-US" sz="2400" dirty="0"/>
              <a:t>Security Assertion Markup Language (</a:t>
            </a:r>
            <a:r>
              <a:rPr lang="en-US" sz="2400" b="1" dirty="0">
                <a:solidFill>
                  <a:schemeClr val="hlink"/>
                </a:solidFill>
              </a:rPr>
              <a:t>SAML</a:t>
            </a:r>
            <a:r>
              <a:rPr lang="en-US" sz="2400" dirty="0"/>
              <a:t>)</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0C0D8D34-9061-604E-BFFC-709082F075F1}" type="slidenum">
              <a:rPr lang="en-US" smtClean="0">
                <a:latin typeface="Times New Roman" charset="0"/>
              </a:rPr>
              <a:pPr/>
              <a:t>52</a:t>
            </a:fld>
            <a:endParaRPr lang="en-US" smtClean="0">
              <a:latin typeface="Times New Roman" charset="0"/>
            </a:endParaRPr>
          </a:p>
        </p:txBody>
      </p:sp>
      <p:sp>
        <p:nvSpPr>
          <p:cNvPr id="68611" name="Rectangle 2"/>
          <p:cNvSpPr>
            <a:spLocks noGrp="1" noChangeArrowheads="1"/>
          </p:cNvSpPr>
          <p:nvPr>
            <p:ph type="title"/>
          </p:nvPr>
        </p:nvSpPr>
        <p:spPr>
          <a:xfrm>
            <a:off x="685800" y="381000"/>
            <a:ext cx="7772400" cy="1143000"/>
          </a:xfrm>
        </p:spPr>
        <p:txBody>
          <a:bodyPr/>
          <a:lstStyle/>
          <a:p>
            <a:pPr eaLnBrk="1" hangingPunct="1"/>
            <a:r>
              <a:rPr lang="en-US" dirty="0"/>
              <a:t>Web Cookies</a:t>
            </a:r>
          </a:p>
        </p:txBody>
      </p:sp>
      <p:sp>
        <p:nvSpPr>
          <p:cNvPr id="68612" name="Rectangle 3"/>
          <p:cNvSpPr>
            <a:spLocks noGrp="1" noChangeArrowheads="1"/>
          </p:cNvSpPr>
          <p:nvPr>
            <p:ph type="body" idx="1"/>
          </p:nvPr>
        </p:nvSpPr>
        <p:spPr>
          <a:xfrm>
            <a:off x="685800" y="1600200"/>
            <a:ext cx="7924800" cy="4495800"/>
          </a:xfrm>
        </p:spPr>
        <p:txBody>
          <a:bodyPr/>
          <a:lstStyle/>
          <a:p>
            <a:pPr eaLnBrk="1" hangingPunct="1">
              <a:lnSpc>
                <a:spcPct val="90000"/>
              </a:lnSpc>
              <a:spcAft>
                <a:spcPts val="600"/>
              </a:spcAft>
            </a:pPr>
            <a:r>
              <a:rPr lang="en-US" sz="2800" dirty="0"/>
              <a:t>Cookie is provided by a Website and stored on user’s machine</a:t>
            </a:r>
          </a:p>
          <a:p>
            <a:pPr eaLnBrk="1" hangingPunct="1">
              <a:lnSpc>
                <a:spcPct val="90000"/>
              </a:lnSpc>
              <a:spcAft>
                <a:spcPts val="600"/>
              </a:spcAft>
            </a:pPr>
            <a:r>
              <a:rPr lang="en-US" sz="2800" dirty="0"/>
              <a:t>Cookie indexes a database at Website </a:t>
            </a:r>
          </a:p>
          <a:p>
            <a:pPr eaLnBrk="1" hangingPunct="1">
              <a:lnSpc>
                <a:spcPct val="90000"/>
              </a:lnSpc>
              <a:spcAft>
                <a:spcPts val="600"/>
              </a:spcAft>
            </a:pPr>
            <a:r>
              <a:rPr lang="en-US" sz="2800" dirty="0"/>
              <a:t>Cookies </a:t>
            </a:r>
            <a:r>
              <a:rPr lang="en-US" sz="2800" b="1" dirty="0">
                <a:solidFill>
                  <a:schemeClr val="accent2"/>
                </a:solidFill>
              </a:rPr>
              <a:t>maintain state</a:t>
            </a:r>
            <a:r>
              <a:rPr lang="en-US" sz="2800" dirty="0"/>
              <a:t> across sessions</a:t>
            </a:r>
          </a:p>
          <a:p>
            <a:pPr lvl="1" eaLnBrk="1" hangingPunct="1">
              <a:lnSpc>
                <a:spcPct val="90000"/>
              </a:lnSpc>
              <a:spcAft>
                <a:spcPts val="600"/>
              </a:spcAft>
            </a:pPr>
            <a:r>
              <a:rPr lang="en-US" sz="2400" dirty="0"/>
              <a:t>Web uses a stateless protocol: HTTP</a:t>
            </a:r>
          </a:p>
          <a:p>
            <a:pPr lvl="1" eaLnBrk="1" hangingPunct="1">
              <a:lnSpc>
                <a:spcPct val="90000"/>
              </a:lnSpc>
              <a:spcAft>
                <a:spcPts val="600"/>
              </a:spcAft>
            </a:pPr>
            <a:r>
              <a:rPr lang="en-US" sz="2400" dirty="0"/>
              <a:t>Cookies also maintain state within a session</a:t>
            </a:r>
          </a:p>
          <a:p>
            <a:pPr eaLnBrk="1" hangingPunct="1">
              <a:lnSpc>
                <a:spcPct val="90000"/>
              </a:lnSpc>
              <a:spcAft>
                <a:spcPts val="600"/>
              </a:spcAft>
            </a:pPr>
            <a:r>
              <a:rPr lang="en-US" sz="2800" dirty="0" err="1"/>
              <a:t>Sorta</a:t>
            </a:r>
            <a:r>
              <a:rPr lang="en-US" sz="2800" dirty="0"/>
              <a:t> like a single sign-on for a website</a:t>
            </a:r>
          </a:p>
          <a:p>
            <a:pPr lvl="1" eaLnBrk="1" hangingPunct="1">
              <a:lnSpc>
                <a:spcPct val="90000"/>
              </a:lnSpc>
              <a:spcAft>
                <a:spcPts val="600"/>
              </a:spcAft>
            </a:pPr>
            <a:r>
              <a:rPr lang="en-US" sz="2400" dirty="0"/>
              <a:t>But, a very, very weak form of authentication</a:t>
            </a:r>
          </a:p>
          <a:p>
            <a:pPr eaLnBrk="1" hangingPunct="1">
              <a:lnSpc>
                <a:spcPct val="90000"/>
              </a:lnSpc>
              <a:spcAft>
                <a:spcPts val="600"/>
              </a:spcAft>
            </a:pPr>
            <a:r>
              <a:rPr lang="en-US" sz="2800" dirty="0"/>
              <a:t>Cookies also create privacy concerns</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FF837467-DB22-3C42-9D2F-72135C598B12}" type="slidenum">
              <a:rPr lang="en-US" smtClean="0">
                <a:latin typeface="Times New Roman" charset="0"/>
              </a:rPr>
              <a:pPr/>
              <a:t>53</a:t>
            </a:fld>
            <a:endParaRPr lang="en-US" smtClean="0">
              <a:latin typeface="Times New Roman" charset="0"/>
            </a:endParaRPr>
          </a:p>
        </p:txBody>
      </p:sp>
      <p:sp>
        <p:nvSpPr>
          <p:cNvPr id="69635" name="Rectangle 2"/>
          <p:cNvSpPr>
            <a:spLocks noGrp="1" noChangeArrowheads="1"/>
          </p:cNvSpPr>
          <p:nvPr>
            <p:ph type="title"/>
          </p:nvPr>
        </p:nvSpPr>
        <p:spPr>
          <a:xfrm>
            <a:off x="685800" y="1752600"/>
            <a:ext cx="7772400" cy="1143000"/>
          </a:xfrm>
        </p:spPr>
        <p:txBody>
          <a:bodyPr/>
          <a:lstStyle/>
          <a:p>
            <a:pPr eaLnBrk="1" hangingPunct="1"/>
            <a:r>
              <a:rPr lang="en-US" dirty="0"/>
              <a:t>Authorization</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1143000"/>
          </a:xfrm>
        </p:spPr>
        <p:txBody>
          <a:bodyPr/>
          <a:lstStyle/>
          <a:p>
            <a:r>
              <a:rPr lang="en-US" dirty="0" smtClean="0"/>
              <a:t>Chapter 8: Authorization </a:t>
            </a:r>
            <a:endParaRPr lang="en-US" dirty="0"/>
          </a:p>
        </p:txBody>
      </p:sp>
      <p:sp>
        <p:nvSpPr>
          <p:cNvPr id="3" name="Content Placeholder 2"/>
          <p:cNvSpPr>
            <a:spLocks noGrp="1"/>
          </p:cNvSpPr>
          <p:nvPr>
            <p:ph idx="1"/>
          </p:nvPr>
        </p:nvSpPr>
        <p:spPr>
          <a:xfrm>
            <a:off x="228600" y="1828800"/>
            <a:ext cx="8610600" cy="4191000"/>
          </a:xfrm>
        </p:spPr>
        <p:txBody>
          <a:bodyPr/>
          <a:lstStyle/>
          <a:p>
            <a:pPr algn="r">
              <a:buNone/>
            </a:pPr>
            <a:r>
              <a:rPr lang="en-US" sz="2400" dirty="0" smtClean="0">
                <a:latin typeface="Times New Roman"/>
                <a:cs typeface="Times New Roman"/>
              </a:rPr>
              <a:t>It is easier to exclude harmful passions than to rule them,</a:t>
            </a:r>
          </a:p>
          <a:p>
            <a:pPr algn="r">
              <a:buNone/>
            </a:pPr>
            <a:r>
              <a:rPr lang="en-US" sz="2400" dirty="0" smtClean="0">
                <a:latin typeface="Times New Roman"/>
                <a:cs typeface="Times New Roman"/>
              </a:rPr>
              <a:t>and to deny them admittance </a:t>
            </a:r>
          </a:p>
          <a:p>
            <a:pPr algn="r">
              <a:buNone/>
            </a:pPr>
            <a:r>
              <a:rPr lang="en-US" sz="2400" dirty="0" smtClean="0">
                <a:latin typeface="Times New Roman"/>
                <a:cs typeface="Times New Roman"/>
              </a:rPr>
              <a:t>than to control them after they have been admitted.</a:t>
            </a:r>
          </a:p>
          <a:p>
            <a:pPr algn="r">
              <a:buNone/>
            </a:pPr>
            <a:r>
              <a:rPr lang="en-US" sz="2400" dirty="0" err="1" smtClean="0">
                <a:latin typeface="Times New Roman" charset="0"/>
                <a:ea typeface="Times New Roman" charset="0"/>
                <a:cs typeface="Times New Roman" charset="0"/>
                <a:sym typeface="Symbol" charset="2"/>
              </a:rPr>
              <a:t></a:t>
            </a:r>
            <a:r>
              <a:rPr lang="en-US" sz="2400" dirty="0" smtClean="0">
                <a:latin typeface="Times New Roman" charset="0"/>
                <a:ea typeface="Times New Roman" charset="0"/>
                <a:cs typeface="Times New Roman" charset="0"/>
                <a:sym typeface="Symbol" charset="2"/>
              </a:rPr>
              <a:t> </a:t>
            </a:r>
            <a:r>
              <a:rPr lang="en-US" sz="2400" dirty="0" smtClean="0">
                <a:latin typeface="Times New Roman"/>
                <a:cs typeface="Times New Roman"/>
              </a:rPr>
              <a:t>Seneca</a:t>
            </a:r>
            <a:endParaRPr lang="en-US" sz="2400" i="1" dirty="0" smtClean="0">
              <a:latin typeface="Times New Roman"/>
              <a:cs typeface="Times New Roman"/>
            </a:endParaRPr>
          </a:p>
          <a:p>
            <a:pPr algn="r">
              <a:buNone/>
            </a:pPr>
            <a:endParaRPr lang="en-US" sz="2400" dirty="0" smtClean="0">
              <a:latin typeface="Times New Roman"/>
              <a:cs typeface="Times New Roman"/>
            </a:endParaRPr>
          </a:p>
          <a:p>
            <a:pPr algn="r">
              <a:buNone/>
            </a:pPr>
            <a:r>
              <a:rPr lang="en-US" sz="2400" dirty="0" smtClean="0">
                <a:latin typeface="Times New Roman"/>
                <a:cs typeface="Times New Roman"/>
              </a:rPr>
              <a:t>You can always trust the information given to you </a:t>
            </a:r>
          </a:p>
          <a:p>
            <a:pPr algn="r">
              <a:buNone/>
            </a:pPr>
            <a:r>
              <a:rPr lang="en-US" sz="2400" dirty="0" smtClean="0">
                <a:latin typeface="Times New Roman"/>
                <a:cs typeface="Times New Roman"/>
              </a:rPr>
              <a:t>by people who are crazy;</a:t>
            </a:r>
          </a:p>
          <a:p>
            <a:pPr algn="r">
              <a:buNone/>
            </a:pPr>
            <a:r>
              <a:rPr lang="en-US" sz="2400" dirty="0" smtClean="0">
                <a:latin typeface="Times New Roman"/>
                <a:cs typeface="Times New Roman"/>
              </a:rPr>
              <a:t>they have an access to truth not available through regular channels.</a:t>
            </a:r>
          </a:p>
          <a:p>
            <a:pPr algn="r">
              <a:buNone/>
            </a:pPr>
            <a:r>
              <a:rPr lang="en-US" sz="2400" dirty="0" err="1" smtClean="0">
                <a:latin typeface="Times New Roman" charset="0"/>
                <a:ea typeface="Times New Roman" charset="0"/>
                <a:cs typeface="Times New Roman" charset="0"/>
                <a:sym typeface="Symbol" charset="2"/>
              </a:rPr>
              <a:t></a:t>
            </a:r>
            <a:r>
              <a:rPr lang="en-US" sz="2400" dirty="0" smtClean="0">
                <a:latin typeface="Times New Roman" charset="0"/>
                <a:ea typeface="Times New Roman" charset="0"/>
                <a:cs typeface="Times New Roman" charset="0"/>
                <a:sym typeface="Symbol" charset="2"/>
              </a:rPr>
              <a:t> </a:t>
            </a:r>
            <a:r>
              <a:rPr lang="en-US" sz="2400" dirty="0" smtClean="0">
                <a:latin typeface="Times New Roman"/>
                <a:cs typeface="Times New Roman"/>
              </a:rPr>
              <a:t>Sheila </a:t>
            </a:r>
            <a:r>
              <a:rPr lang="en-US" sz="2400" dirty="0" err="1" smtClean="0">
                <a:latin typeface="Times New Roman"/>
                <a:cs typeface="Times New Roman"/>
              </a:rPr>
              <a:t>Ballantyne</a:t>
            </a:r>
            <a:endParaRPr lang="en-US" sz="2400" dirty="0">
              <a:latin typeface="Times New Roman"/>
              <a:cs typeface="Times New Roman"/>
            </a:endParaRPr>
          </a:p>
        </p:txBody>
      </p:sp>
      <p:sp>
        <p:nvSpPr>
          <p:cNvPr id="4" name="Footer Placeholder 3"/>
          <p:cNvSpPr>
            <a:spLocks noGrp="1"/>
          </p:cNvSpPr>
          <p:nvPr>
            <p:ph type="ftr" sz="quarter" idx="10"/>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54</a:t>
            </a:fld>
            <a:endParaRPr lang="en-US">
              <a:latin typeface="Times New Roman"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7065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B42EBB36-5D54-0C48-9AC5-11737CE9DA19}" type="slidenum">
              <a:rPr lang="en-US" smtClean="0">
                <a:latin typeface="Times New Roman" charset="0"/>
              </a:rPr>
              <a:pPr/>
              <a:t>55</a:t>
            </a:fld>
            <a:endParaRPr lang="en-US" smtClean="0">
              <a:latin typeface="Times New Roman" charset="0"/>
            </a:endParaRPr>
          </a:p>
        </p:txBody>
      </p:sp>
      <p:sp>
        <p:nvSpPr>
          <p:cNvPr id="70659" name="Rectangle 2"/>
          <p:cNvSpPr>
            <a:spLocks noGrp="1" noChangeArrowheads="1"/>
          </p:cNvSpPr>
          <p:nvPr>
            <p:ph type="title"/>
          </p:nvPr>
        </p:nvSpPr>
        <p:spPr>
          <a:xfrm>
            <a:off x="685800" y="228600"/>
            <a:ext cx="7848600" cy="1447800"/>
          </a:xfrm>
        </p:spPr>
        <p:txBody>
          <a:bodyPr/>
          <a:lstStyle/>
          <a:p>
            <a:pPr eaLnBrk="1" hangingPunct="1">
              <a:lnSpc>
                <a:spcPct val="90000"/>
              </a:lnSpc>
            </a:pPr>
            <a:r>
              <a:rPr lang="en-US"/>
              <a:t>Authentication vs Authorization </a:t>
            </a:r>
          </a:p>
        </p:txBody>
      </p:sp>
      <p:sp>
        <p:nvSpPr>
          <p:cNvPr id="180227" name="Rectangle 3"/>
          <p:cNvSpPr>
            <a:spLocks noGrp="1" noChangeArrowheads="1"/>
          </p:cNvSpPr>
          <p:nvPr>
            <p:ph type="body" idx="1"/>
          </p:nvPr>
        </p:nvSpPr>
        <p:spPr>
          <a:xfrm>
            <a:off x="457200" y="1905000"/>
            <a:ext cx="8458200" cy="4191000"/>
          </a:xfrm>
        </p:spPr>
        <p:txBody>
          <a:bodyPr/>
          <a:lstStyle/>
          <a:p>
            <a:pPr eaLnBrk="1" hangingPunct="1">
              <a:lnSpc>
                <a:spcPct val="90000"/>
              </a:lnSpc>
              <a:spcAft>
                <a:spcPts val="1200"/>
              </a:spcAft>
            </a:pPr>
            <a:r>
              <a:rPr lang="en-US" sz="2800" dirty="0"/>
              <a:t>Authentication </a:t>
            </a:r>
            <a:r>
              <a:rPr lang="en-US" sz="2800" dirty="0" err="1">
                <a:sym typeface="Symbol" charset="2"/>
              </a:rPr>
              <a:t></a:t>
            </a:r>
            <a:r>
              <a:rPr lang="en-US" sz="2800" dirty="0"/>
              <a:t> Are you who you say you are?</a:t>
            </a:r>
          </a:p>
          <a:p>
            <a:pPr lvl="1" eaLnBrk="1" hangingPunct="1">
              <a:lnSpc>
                <a:spcPct val="90000"/>
              </a:lnSpc>
              <a:spcAft>
                <a:spcPts val="1200"/>
              </a:spcAft>
            </a:pPr>
            <a:r>
              <a:rPr lang="en-US" sz="2400" dirty="0"/>
              <a:t>Restrictions on who (or what) can access system</a:t>
            </a:r>
            <a:endParaRPr lang="en-US" sz="2400" b="1" dirty="0"/>
          </a:p>
          <a:p>
            <a:pPr eaLnBrk="1" hangingPunct="1">
              <a:lnSpc>
                <a:spcPct val="90000"/>
              </a:lnSpc>
              <a:spcAft>
                <a:spcPts val="1200"/>
              </a:spcAft>
            </a:pPr>
            <a:r>
              <a:rPr lang="en-US" sz="2800" b="1" dirty="0">
                <a:solidFill>
                  <a:schemeClr val="accent2"/>
                </a:solidFill>
              </a:rPr>
              <a:t>Authorization</a:t>
            </a:r>
            <a:r>
              <a:rPr lang="en-US" sz="2800" dirty="0"/>
              <a:t> </a:t>
            </a:r>
            <a:r>
              <a:rPr lang="en-US" sz="2800" dirty="0" err="1">
                <a:sym typeface="Symbol" charset="2"/>
              </a:rPr>
              <a:t></a:t>
            </a:r>
            <a:r>
              <a:rPr lang="en-US" sz="2800" dirty="0"/>
              <a:t> Are you allowed to do that?</a:t>
            </a:r>
          </a:p>
          <a:p>
            <a:pPr lvl="1" eaLnBrk="1" hangingPunct="1">
              <a:lnSpc>
                <a:spcPct val="90000"/>
              </a:lnSpc>
              <a:spcAft>
                <a:spcPts val="1200"/>
              </a:spcAft>
            </a:pPr>
            <a:r>
              <a:rPr lang="en-US" sz="2400" dirty="0"/>
              <a:t>Restrictions on actions of authenticated users</a:t>
            </a:r>
          </a:p>
          <a:p>
            <a:pPr eaLnBrk="1" hangingPunct="1">
              <a:lnSpc>
                <a:spcPct val="90000"/>
              </a:lnSpc>
              <a:spcAft>
                <a:spcPts val="1200"/>
              </a:spcAft>
            </a:pPr>
            <a:r>
              <a:rPr lang="en-US" sz="2800" dirty="0"/>
              <a:t>Authorization is a form of </a:t>
            </a:r>
            <a:r>
              <a:rPr lang="en-US" sz="2800" b="1" dirty="0">
                <a:solidFill>
                  <a:schemeClr val="accent2"/>
                </a:solidFill>
              </a:rPr>
              <a:t>access control</a:t>
            </a:r>
            <a:endParaRPr lang="en-US" sz="2800" b="1" dirty="0" smtClean="0">
              <a:solidFill>
                <a:schemeClr val="accent2"/>
              </a:solidFill>
            </a:endParaRPr>
          </a:p>
          <a:p>
            <a:pPr eaLnBrk="1" hangingPunct="1">
              <a:lnSpc>
                <a:spcPct val="90000"/>
              </a:lnSpc>
              <a:spcAft>
                <a:spcPts val="1200"/>
              </a:spcAft>
            </a:pPr>
            <a:r>
              <a:rPr lang="en-US" sz="2800" dirty="0" smtClean="0"/>
              <a:t>But first, we look at system certification…</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wipe(left)">
                                      <p:cBhvr>
                                        <p:cTn id="7" dur="500"/>
                                        <p:tgtEl>
                                          <p:spTgt spid="18022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0227">
                                            <p:txEl>
                                              <p:pRg st="1" end="1"/>
                                            </p:txEl>
                                          </p:spTgt>
                                        </p:tgtEl>
                                        <p:attrNameLst>
                                          <p:attrName>style.visibility</p:attrName>
                                        </p:attrNameLst>
                                      </p:cBhvr>
                                      <p:to>
                                        <p:strVal val="visible"/>
                                      </p:to>
                                    </p:set>
                                    <p:animEffect transition="in" filter="wipe(left)">
                                      <p:cBhvr>
                                        <p:cTn id="10" dur="500"/>
                                        <p:tgtEl>
                                          <p:spTgt spid="18022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0227">
                                            <p:txEl>
                                              <p:pRg st="2" end="2"/>
                                            </p:txEl>
                                          </p:spTgt>
                                        </p:tgtEl>
                                        <p:attrNameLst>
                                          <p:attrName>style.visibility</p:attrName>
                                        </p:attrNameLst>
                                      </p:cBhvr>
                                      <p:to>
                                        <p:strVal val="visible"/>
                                      </p:to>
                                    </p:set>
                                    <p:animEffect transition="in" filter="wipe(left)">
                                      <p:cBhvr>
                                        <p:cTn id="15" dur="500"/>
                                        <p:tgtEl>
                                          <p:spTgt spid="18022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80227">
                                            <p:txEl>
                                              <p:pRg st="3" end="3"/>
                                            </p:txEl>
                                          </p:spTgt>
                                        </p:tgtEl>
                                        <p:attrNameLst>
                                          <p:attrName>style.visibility</p:attrName>
                                        </p:attrNameLst>
                                      </p:cBhvr>
                                      <p:to>
                                        <p:strVal val="visible"/>
                                      </p:to>
                                    </p:set>
                                    <p:animEffect transition="in" filter="wipe(left)">
                                      <p:cBhvr>
                                        <p:cTn id="18" dur="500"/>
                                        <p:tgtEl>
                                          <p:spTgt spid="18022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80227">
                                            <p:txEl>
                                              <p:pRg st="4" end="4"/>
                                            </p:txEl>
                                          </p:spTgt>
                                        </p:tgtEl>
                                        <p:attrNameLst>
                                          <p:attrName>style.visibility</p:attrName>
                                        </p:attrNameLst>
                                      </p:cBhvr>
                                      <p:to>
                                        <p:strVal val="visible"/>
                                      </p:to>
                                    </p:set>
                                    <p:animEffect transition="in" filter="wipe(left)">
                                      <p:cBhvr>
                                        <p:cTn id="23" dur="500"/>
                                        <p:tgtEl>
                                          <p:spTgt spid="18022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80227">
                                            <p:txEl>
                                              <p:pRg st="5" end="5"/>
                                            </p:txEl>
                                          </p:spTgt>
                                        </p:tgtEl>
                                        <p:attrNameLst>
                                          <p:attrName>style.visibility</p:attrName>
                                        </p:attrNameLst>
                                      </p:cBhvr>
                                      <p:to>
                                        <p:strVal val="visible"/>
                                      </p:to>
                                    </p:set>
                                    <p:animEffect transition="in" filter="wipe(left)">
                                      <p:cBhvr>
                                        <p:cTn id="26" dur="500"/>
                                        <p:tgtEl>
                                          <p:spTgt spid="1802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autoUpdateAnimBg="0"/>
    </p:bld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Certification</a:t>
            </a:r>
            <a:endParaRPr lang="en-US" dirty="0"/>
          </a:p>
        </p:txBody>
      </p:sp>
      <p:sp>
        <p:nvSpPr>
          <p:cNvPr id="3" name="Content Placeholder 2"/>
          <p:cNvSpPr>
            <a:spLocks noGrp="1"/>
          </p:cNvSpPr>
          <p:nvPr>
            <p:ph idx="1"/>
          </p:nvPr>
        </p:nvSpPr>
        <p:spPr/>
        <p:txBody>
          <a:bodyPr/>
          <a:lstStyle/>
          <a:p>
            <a:r>
              <a:rPr lang="en-US" dirty="0" smtClean="0"/>
              <a:t>Government attempt to certify “security level” of products</a:t>
            </a:r>
          </a:p>
          <a:p>
            <a:r>
              <a:rPr lang="en-US" dirty="0" smtClean="0"/>
              <a:t>Of historical interest</a:t>
            </a:r>
          </a:p>
          <a:p>
            <a:pPr lvl="1"/>
            <a:r>
              <a:rPr lang="en-US" dirty="0" err="1" smtClean="0"/>
              <a:t>Sorta</a:t>
            </a:r>
            <a:r>
              <a:rPr lang="en-US" dirty="0" smtClean="0"/>
              <a:t> like a history of authorization</a:t>
            </a:r>
          </a:p>
          <a:p>
            <a:r>
              <a:rPr lang="en-US" dirty="0" smtClean="0"/>
              <a:t>Still required today if you want to sell your product to the government</a:t>
            </a:r>
          </a:p>
          <a:p>
            <a:pPr lvl="1"/>
            <a:r>
              <a:rPr lang="en-US" dirty="0" smtClean="0"/>
              <a:t>Tempting to argue it’s a failure since government is so insecure, but…</a:t>
            </a:r>
            <a:endParaRPr lang="en-US" dirty="0"/>
          </a:p>
        </p:txBody>
      </p:sp>
      <p:sp>
        <p:nvSpPr>
          <p:cNvPr id="4" name="Footer Placeholder 3"/>
          <p:cNvSpPr>
            <a:spLocks noGrp="1"/>
          </p:cNvSpPr>
          <p:nvPr>
            <p:ph type="ftr" sz="quarter" idx="10"/>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56</a:t>
            </a:fld>
            <a:endParaRPr lang="en-US">
              <a:latin typeface="Times New Roman"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dirty="0" smtClean="0"/>
              <a:t>Orange Book</a:t>
            </a:r>
            <a:endParaRPr lang="en-US" dirty="0"/>
          </a:p>
        </p:txBody>
      </p:sp>
      <p:sp>
        <p:nvSpPr>
          <p:cNvPr id="3" name="Content Placeholder 2"/>
          <p:cNvSpPr>
            <a:spLocks noGrp="1"/>
          </p:cNvSpPr>
          <p:nvPr>
            <p:ph idx="1"/>
          </p:nvPr>
        </p:nvSpPr>
        <p:spPr>
          <a:xfrm>
            <a:off x="685800" y="1600200"/>
            <a:ext cx="7772400" cy="4419600"/>
          </a:xfrm>
        </p:spPr>
        <p:txBody>
          <a:bodyPr/>
          <a:lstStyle/>
          <a:p>
            <a:r>
              <a:rPr lang="en-US" sz="2800" dirty="0" smtClean="0"/>
              <a:t>Trusted Computing System Evaluation Criteria (TCSEC), 1983</a:t>
            </a:r>
          </a:p>
          <a:p>
            <a:pPr lvl="1"/>
            <a:r>
              <a:rPr lang="en-US" sz="2400" dirty="0" smtClean="0"/>
              <a:t>Universally known as the “orange book”</a:t>
            </a:r>
          </a:p>
          <a:p>
            <a:pPr lvl="1"/>
            <a:r>
              <a:rPr lang="en-US" sz="2400" dirty="0" smtClean="0"/>
              <a:t>Name is due to color of it’s cover</a:t>
            </a:r>
          </a:p>
          <a:p>
            <a:pPr lvl="1"/>
            <a:r>
              <a:rPr lang="en-US" sz="2400" dirty="0" smtClean="0"/>
              <a:t>About 115 pages</a:t>
            </a:r>
          </a:p>
          <a:p>
            <a:pPr lvl="1"/>
            <a:r>
              <a:rPr lang="en-US" sz="2400" dirty="0" smtClean="0"/>
              <a:t>Developed by </a:t>
            </a:r>
            <a:r>
              <a:rPr lang="en-US" sz="2400" dirty="0" err="1" smtClean="0"/>
              <a:t>DoD</a:t>
            </a:r>
            <a:r>
              <a:rPr lang="en-US" sz="2400" dirty="0" smtClean="0"/>
              <a:t> (NSA)</a:t>
            </a:r>
          </a:p>
          <a:p>
            <a:pPr lvl="1"/>
            <a:r>
              <a:rPr lang="en-US" sz="2400" dirty="0" smtClean="0"/>
              <a:t>Part of the “rainbow series”</a:t>
            </a:r>
          </a:p>
          <a:p>
            <a:r>
              <a:rPr lang="en-US" sz="2800" dirty="0" smtClean="0"/>
              <a:t>Orange book generated a pseudo-religious fervor among some people</a:t>
            </a:r>
          </a:p>
          <a:p>
            <a:pPr lvl="1"/>
            <a:r>
              <a:rPr lang="en-US" sz="2400" dirty="0" smtClean="0"/>
              <a:t>Less and less intensity as time goes by</a:t>
            </a:r>
            <a:endParaRPr lang="en-US" sz="2400" dirty="0"/>
          </a:p>
        </p:txBody>
      </p:sp>
      <p:sp>
        <p:nvSpPr>
          <p:cNvPr id="4" name="Footer Placeholder 3"/>
          <p:cNvSpPr>
            <a:spLocks noGrp="1"/>
          </p:cNvSpPr>
          <p:nvPr>
            <p:ph type="ftr" sz="quarter" idx="10"/>
          </p:nvPr>
        </p:nvSpPr>
        <p:spPr/>
        <p:txBody>
          <a:bodyPr/>
          <a:lstStyle/>
          <a:p>
            <a:pPr>
              <a:defRPr/>
            </a:pPr>
            <a:r>
              <a:rPr lang="en-US" dirty="0" smtClean="0"/>
              <a:t> Part 2 </a:t>
            </a:r>
            <a:r>
              <a:rPr lang="en-US" dirty="0" err="1" smtClean="0">
                <a:sym typeface="Symbol" charset="2"/>
              </a:rPr>
              <a:t></a:t>
            </a:r>
            <a:r>
              <a:rPr lang="en-US" dirty="0" smtClean="0"/>
              <a:t> Access Control                                                                                                  </a:t>
            </a:r>
            <a:fld id="{C20D8DFE-4F81-B54F-8DE4-394E9A60B123}" type="slidenum">
              <a:rPr lang="en-US" smtClean="0">
                <a:latin typeface="Times New Roman" charset="0"/>
              </a:rPr>
              <a:pPr>
                <a:defRPr/>
              </a:pPr>
              <a:t>57</a:t>
            </a:fld>
            <a:endParaRPr lang="en-US" dirty="0">
              <a:latin typeface="Times New Roman"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Orange Book Outline</a:t>
            </a:r>
            <a:endParaRPr lang="en-US" dirty="0"/>
          </a:p>
        </p:txBody>
      </p:sp>
      <p:sp>
        <p:nvSpPr>
          <p:cNvPr id="3" name="Content Placeholder 2"/>
          <p:cNvSpPr>
            <a:spLocks noGrp="1"/>
          </p:cNvSpPr>
          <p:nvPr>
            <p:ph idx="1"/>
          </p:nvPr>
        </p:nvSpPr>
        <p:spPr/>
        <p:txBody>
          <a:bodyPr/>
          <a:lstStyle/>
          <a:p>
            <a:r>
              <a:rPr lang="en-US" dirty="0" smtClean="0"/>
              <a:t>Goals</a:t>
            </a:r>
          </a:p>
          <a:p>
            <a:pPr lvl="1"/>
            <a:r>
              <a:rPr lang="en-US" dirty="0" smtClean="0"/>
              <a:t>Provide way to assess security products</a:t>
            </a:r>
          </a:p>
          <a:p>
            <a:pPr lvl="1"/>
            <a:r>
              <a:rPr lang="en-US" dirty="0" smtClean="0"/>
              <a:t>Provide guidance on how to build more secure products</a:t>
            </a:r>
          </a:p>
          <a:p>
            <a:r>
              <a:rPr lang="en-US" dirty="0" smtClean="0"/>
              <a:t>Four </a:t>
            </a:r>
            <a:r>
              <a:rPr lang="en-US" b="1" i="1" dirty="0" smtClean="0"/>
              <a:t>divisions</a:t>
            </a:r>
            <a:r>
              <a:rPr lang="en-US" dirty="0" smtClean="0"/>
              <a:t> labeled D thru A </a:t>
            </a:r>
          </a:p>
          <a:p>
            <a:pPr lvl="1"/>
            <a:r>
              <a:rPr lang="en-US" dirty="0" smtClean="0"/>
              <a:t>D is lowest, A is highest</a:t>
            </a:r>
          </a:p>
          <a:p>
            <a:r>
              <a:rPr lang="en-US" dirty="0" smtClean="0"/>
              <a:t>Divisions split into numbered </a:t>
            </a:r>
            <a:r>
              <a:rPr lang="en-US" b="1" i="1" dirty="0" smtClean="0"/>
              <a:t>classes</a:t>
            </a:r>
            <a:endParaRPr lang="en-US" b="1" i="1" dirty="0"/>
          </a:p>
        </p:txBody>
      </p:sp>
      <p:sp>
        <p:nvSpPr>
          <p:cNvPr id="4" name="Footer Placeholder 3"/>
          <p:cNvSpPr>
            <a:spLocks noGrp="1"/>
          </p:cNvSpPr>
          <p:nvPr>
            <p:ph type="ftr" sz="quarter" idx="10"/>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58</a:t>
            </a:fld>
            <a:endParaRPr lang="en-US">
              <a:latin typeface="Times New Roman"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and C Divisions</a:t>
            </a:r>
            <a:endParaRPr lang="en-US" dirty="0"/>
          </a:p>
        </p:txBody>
      </p:sp>
      <p:sp>
        <p:nvSpPr>
          <p:cNvPr id="3" name="Content Placeholder 2"/>
          <p:cNvSpPr>
            <a:spLocks noGrp="1"/>
          </p:cNvSpPr>
          <p:nvPr>
            <p:ph idx="1"/>
          </p:nvPr>
        </p:nvSpPr>
        <p:spPr>
          <a:xfrm>
            <a:off x="685800" y="1828800"/>
            <a:ext cx="7848600" cy="4114800"/>
          </a:xfrm>
        </p:spPr>
        <p:txBody>
          <a:bodyPr/>
          <a:lstStyle/>
          <a:p>
            <a:r>
              <a:rPr lang="en-US" dirty="0" smtClean="0"/>
              <a:t>D --- minimal protection</a:t>
            </a:r>
          </a:p>
          <a:p>
            <a:pPr lvl="1"/>
            <a:r>
              <a:rPr lang="en-US" dirty="0" smtClean="0"/>
              <a:t>Losers that can’t get into higher division</a:t>
            </a:r>
          </a:p>
          <a:p>
            <a:r>
              <a:rPr lang="en-US" dirty="0" smtClean="0"/>
              <a:t>C --- discretionary protection, i.e., don’t force security on users, have means to detect breaches (audit)</a:t>
            </a:r>
          </a:p>
          <a:p>
            <a:pPr lvl="1"/>
            <a:r>
              <a:rPr lang="en-US" dirty="0" smtClean="0"/>
              <a:t>C1 --- discretionary security protection</a:t>
            </a:r>
          </a:p>
          <a:p>
            <a:pPr lvl="1"/>
            <a:r>
              <a:rPr lang="en-US" dirty="0" smtClean="0"/>
              <a:t>C2 --- controlled access protection</a:t>
            </a:r>
          </a:p>
          <a:p>
            <a:pPr lvl="1"/>
            <a:r>
              <a:rPr lang="en-US" dirty="0" smtClean="0"/>
              <a:t>C2 slightly stronger than C1 (both vague)</a:t>
            </a:r>
            <a:endParaRPr lang="en-US" dirty="0"/>
          </a:p>
        </p:txBody>
      </p:sp>
      <p:sp>
        <p:nvSpPr>
          <p:cNvPr id="4" name="Footer Placeholder 3"/>
          <p:cNvSpPr>
            <a:spLocks noGrp="1"/>
          </p:cNvSpPr>
          <p:nvPr>
            <p:ph type="ftr" sz="quarter" idx="10"/>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59</a:t>
            </a:fld>
            <a:endParaRPr lang="en-US">
              <a:latin typeface="Times New Roman"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1EDDBCF4-46EA-B140-9CC3-6A50B17BEF5E}" type="slidenum">
              <a:rPr lang="en-US" smtClean="0">
                <a:latin typeface="Times New Roman" charset="0"/>
              </a:rPr>
              <a:pPr/>
              <a:t>6</a:t>
            </a:fld>
            <a:endParaRPr lang="en-US" smtClean="0">
              <a:latin typeface="Times New Roman" charset="0"/>
            </a:endParaRPr>
          </a:p>
        </p:txBody>
      </p:sp>
      <p:sp>
        <p:nvSpPr>
          <p:cNvPr id="19459" name="Rectangle 2"/>
          <p:cNvSpPr>
            <a:spLocks noGrp="1" noChangeArrowheads="1"/>
          </p:cNvSpPr>
          <p:nvPr>
            <p:ph type="title"/>
          </p:nvPr>
        </p:nvSpPr>
        <p:spPr>
          <a:xfrm>
            <a:off x="685800" y="457200"/>
            <a:ext cx="7772400" cy="1143000"/>
          </a:xfrm>
        </p:spPr>
        <p:txBody>
          <a:bodyPr/>
          <a:lstStyle/>
          <a:p>
            <a:pPr eaLnBrk="1" hangingPunct="1"/>
            <a:r>
              <a:rPr lang="en-US" dirty="0"/>
              <a:t>Trouble with Passwords</a:t>
            </a:r>
          </a:p>
        </p:txBody>
      </p:sp>
      <p:sp>
        <p:nvSpPr>
          <p:cNvPr id="144387" name="Rectangle 3"/>
          <p:cNvSpPr>
            <a:spLocks noGrp="1" noChangeArrowheads="1"/>
          </p:cNvSpPr>
          <p:nvPr>
            <p:ph type="body" idx="1"/>
          </p:nvPr>
        </p:nvSpPr>
        <p:spPr>
          <a:xfrm>
            <a:off x="685800" y="1600200"/>
            <a:ext cx="8153400" cy="4495800"/>
          </a:xfrm>
        </p:spPr>
        <p:txBody>
          <a:bodyPr/>
          <a:lstStyle/>
          <a:p>
            <a:pPr eaLnBrk="1" hangingPunct="1">
              <a:spcAft>
                <a:spcPts val="600"/>
              </a:spcAft>
            </a:pPr>
            <a:r>
              <a:rPr lang="en-US" sz="2800" dirty="0"/>
              <a:t>“Passwords are one of the biggest practical problems facing security engineers today.”</a:t>
            </a:r>
          </a:p>
          <a:p>
            <a:pPr eaLnBrk="1" hangingPunct="1">
              <a:spcAft>
                <a:spcPts val="600"/>
              </a:spcAft>
            </a:pPr>
            <a:r>
              <a:rPr lang="en-US" sz="2800" dirty="0"/>
              <a:t>“Humans are incapable of securely storing high-quality cryptographic keys, and they have unacceptable speed and accuracy when performing cryptographic operations. (They are also large, expensive to maintain, difficult to manage, and they pollute the environment. It is astonishing that these devices continue to be manufactured and deployed.)”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box(out)">
                                      <p:cBhvr>
                                        <p:cTn id="7" dur="500"/>
                                        <p:tgtEl>
                                          <p:spTgt spid="1443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4387">
                                            <p:txEl>
                                              <p:pRg st="1" end="1"/>
                                            </p:txEl>
                                          </p:spTgt>
                                        </p:tgtEl>
                                        <p:attrNameLst>
                                          <p:attrName>style.visibility</p:attrName>
                                        </p:attrNameLst>
                                      </p:cBhvr>
                                      <p:to>
                                        <p:strVal val="visible"/>
                                      </p:to>
                                    </p:set>
                                    <p:animEffect transition="in" filter="box(out)">
                                      <p:cBhvr>
                                        <p:cTn id="12" dur="500"/>
                                        <p:tgtEl>
                                          <p:spTgt spid="1443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autoUpdateAnimBg="0"/>
    </p:bld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Division</a:t>
            </a:r>
            <a:endParaRPr lang="en-US" dirty="0"/>
          </a:p>
        </p:txBody>
      </p:sp>
      <p:sp>
        <p:nvSpPr>
          <p:cNvPr id="3" name="Content Placeholder 2"/>
          <p:cNvSpPr>
            <a:spLocks noGrp="1"/>
          </p:cNvSpPr>
          <p:nvPr>
            <p:ph idx="1"/>
          </p:nvPr>
        </p:nvSpPr>
        <p:spPr/>
        <p:txBody>
          <a:bodyPr/>
          <a:lstStyle/>
          <a:p>
            <a:r>
              <a:rPr lang="en-US" dirty="0" smtClean="0"/>
              <a:t>B --- mandatory protection</a:t>
            </a:r>
          </a:p>
          <a:p>
            <a:r>
              <a:rPr lang="en-US" dirty="0" smtClean="0"/>
              <a:t>B is a huge step up from C</a:t>
            </a:r>
          </a:p>
          <a:p>
            <a:pPr lvl="1"/>
            <a:r>
              <a:rPr lang="en-US" dirty="0" smtClean="0"/>
              <a:t>In C, can break security, but get caught</a:t>
            </a:r>
          </a:p>
          <a:p>
            <a:pPr lvl="1"/>
            <a:r>
              <a:rPr lang="en-US" dirty="0" smtClean="0"/>
              <a:t>In B, “mandatory” means can’t break it</a:t>
            </a:r>
          </a:p>
          <a:p>
            <a:r>
              <a:rPr lang="en-US" dirty="0" smtClean="0"/>
              <a:t>B1 --- labeled security protection</a:t>
            </a:r>
          </a:p>
          <a:p>
            <a:pPr lvl="1"/>
            <a:r>
              <a:rPr lang="en-US" dirty="0" smtClean="0"/>
              <a:t>All data labeled, which restricts what can be done with it</a:t>
            </a:r>
          </a:p>
          <a:p>
            <a:pPr lvl="1"/>
            <a:r>
              <a:rPr lang="en-US" dirty="0" smtClean="0"/>
              <a:t>This access control cannot be violated</a:t>
            </a:r>
          </a:p>
          <a:p>
            <a:pPr lvl="1"/>
            <a:endParaRPr lang="en-US" dirty="0"/>
          </a:p>
        </p:txBody>
      </p:sp>
      <p:sp>
        <p:nvSpPr>
          <p:cNvPr id="4" name="Footer Placeholder 3"/>
          <p:cNvSpPr>
            <a:spLocks noGrp="1"/>
          </p:cNvSpPr>
          <p:nvPr>
            <p:ph type="ftr" sz="quarter" idx="10"/>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60</a:t>
            </a:fld>
            <a:endParaRPr lang="en-US">
              <a:latin typeface="Times New Roman"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and A Divisions</a:t>
            </a:r>
            <a:endParaRPr lang="en-US" dirty="0"/>
          </a:p>
        </p:txBody>
      </p:sp>
      <p:sp>
        <p:nvSpPr>
          <p:cNvPr id="3" name="Content Placeholder 2"/>
          <p:cNvSpPr>
            <a:spLocks noGrp="1"/>
          </p:cNvSpPr>
          <p:nvPr>
            <p:ph idx="1"/>
          </p:nvPr>
        </p:nvSpPr>
        <p:spPr>
          <a:xfrm>
            <a:off x="685800" y="1828800"/>
            <a:ext cx="7924800" cy="4114800"/>
          </a:xfrm>
        </p:spPr>
        <p:txBody>
          <a:bodyPr/>
          <a:lstStyle/>
          <a:p>
            <a:r>
              <a:rPr lang="en-US" dirty="0" smtClean="0"/>
              <a:t>B2 --- structured protection</a:t>
            </a:r>
          </a:p>
          <a:p>
            <a:pPr lvl="1"/>
            <a:r>
              <a:rPr lang="en-US" dirty="0" smtClean="0"/>
              <a:t>Adds covert channel protection onto B1</a:t>
            </a:r>
          </a:p>
          <a:p>
            <a:r>
              <a:rPr lang="en-US" dirty="0" smtClean="0"/>
              <a:t>B3 --- security domains</a:t>
            </a:r>
          </a:p>
          <a:p>
            <a:pPr lvl="1"/>
            <a:r>
              <a:rPr lang="en-US" dirty="0" smtClean="0"/>
              <a:t>On top of B2 protection, adds that code must be tamperproof and “small”</a:t>
            </a:r>
          </a:p>
          <a:p>
            <a:r>
              <a:rPr lang="en-US" dirty="0" smtClean="0"/>
              <a:t>A --- verified protection</a:t>
            </a:r>
          </a:p>
          <a:p>
            <a:pPr lvl="1"/>
            <a:r>
              <a:rPr lang="en-US" dirty="0" smtClean="0"/>
              <a:t>Like B3, but proved using formal methods</a:t>
            </a:r>
          </a:p>
          <a:p>
            <a:pPr lvl="1"/>
            <a:r>
              <a:rPr lang="en-US" dirty="0" smtClean="0"/>
              <a:t>Such methods still impractical (usually)</a:t>
            </a:r>
          </a:p>
        </p:txBody>
      </p:sp>
      <p:sp>
        <p:nvSpPr>
          <p:cNvPr id="4" name="Footer Placeholder 3"/>
          <p:cNvSpPr>
            <a:spLocks noGrp="1"/>
          </p:cNvSpPr>
          <p:nvPr>
            <p:ph type="ftr" sz="quarter" idx="10"/>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61</a:t>
            </a:fld>
            <a:endParaRPr lang="en-US">
              <a:latin typeface="Times New Roman"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Orange Book: Last Word</a:t>
            </a:r>
            <a:endParaRPr lang="en-US" dirty="0"/>
          </a:p>
        </p:txBody>
      </p:sp>
      <p:sp>
        <p:nvSpPr>
          <p:cNvPr id="3" name="Content Placeholder 2"/>
          <p:cNvSpPr>
            <a:spLocks noGrp="1"/>
          </p:cNvSpPr>
          <p:nvPr>
            <p:ph idx="1"/>
          </p:nvPr>
        </p:nvSpPr>
        <p:spPr>
          <a:xfrm>
            <a:off x="685800" y="1828800"/>
            <a:ext cx="7772400" cy="4191000"/>
          </a:xfrm>
        </p:spPr>
        <p:txBody>
          <a:bodyPr/>
          <a:lstStyle/>
          <a:p>
            <a:r>
              <a:rPr lang="en-US" dirty="0" smtClean="0"/>
              <a:t>Also a 2</a:t>
            </a:r>
            <a:r>
              <a:rPr lang="en-US" baseline="30000" dirty="0" smtClean="0"/>
              <a:t>nd</a:t>
            </a:r>
            <a:r>
              <a:rPr lang="en-US" dirty="0" smtClean="0"/>
              <a:t> part, discusses rationale</a:t>
            </a:r>
          </a:p>
          <a:p>
            <a:r>
              <a:rPr lang="en-US" dirty="0" smtClean="0"/>
              <a:t>Not very practical or sensible, IMHO</a:t>
            </a:r>
          </a:p>
          <a:p>
            <a:r>
              <a:rPr lang="en-US" dirty="0" smtClean="0"/>
              <a:t>But some people insist we’d be better off if we’d followed it</a:t>
            </a:r>
          </a:p>
          <a:p>
            <a:r>
              <a:rPr lang="en-US" dirty="0" smtClean="0"/>
              <a:t>Others think it was a dead end</a:t>
            </a:r>
          </a:p>
          <a:p>
            <a:pPr lvl="1"/>
            <a:r>
              <a:rPr lang="en-US" dirty="0" smtClean="0"/>
              <a:t>And resulted in lots of wasted effort</a:t>
            </a:r>
          </a:p>
          <a:p>
            <a:pPr lvl="1"/>
            <a:r>
              <a:rPr lang="en-US" dirty="0" smtClean="0"/>
              <a:t>Aside: people who made the orange book, now set security education standards </a:t>
            </a:r>
          </a:p>
        </p:txBody>
      </p:sp>
      <p:sp>
        <p:nvSpPr>
          <p:cNvPr id="4" name="Footer Placeholder 3"/>
          <p:cNvSpPr>
            <a:spLocks noGrp="1"/>
          </p:cNvSpPr>
          <p:nvPr>
            <p:ph type="ftr" sz="quarter" idx="10"/>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62</a:t>
            </a:fld>
            <a:endParaRPr lang="en-US">
              <a:latin typeface="Times New Roman"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1143000"/>
          </a:xfrm>
        </p:spPr>
        <p:txBody>
          <a:bodyPr/>
          <a:lstStyle/>
          <a:p>
            <a:r>
              <a:rPr lang="en-US" dirty="0" smtClean="0"/>
              <a:t>Common Criteria</a:t>
            </a:r>
            <a:endParaRPr lang="en-US" dirty="0"/>
          </a:p>
        </p:txBody>
      </p:sp>
      <p:sp>
        <p:nvSpPr>
          <p:cNvPr id="3" name="Content Placeholder 2"/>
          <p:cNvSpPr>
            <a:spLocks noGrp="1"/>
          </p:cNvSpPr>
          <p:nvPr>
            <p:ph idx="1"/>
          </p:nvPr>
        </p:nvSpPr>
        <p:spPr>
          <a:xfrm>
            <a:off x="685800" y="1676400"/>
            <a:ext cx="7772400" cy="4267200"/>
          </a:xfrm>
        </p:spPr>
        <p:txBody>
          <a:bodyPr/>
          <a:lstStyle/>
          <a:p>
            <a:r>
              <a:rPr lang="en-US" sz="2800" dirty="0" smtClean="0"/>
              <a:t>Successor to the orange book (ca. 1998)</a:t>
            </a:r>
          </a:p>
          <a:p>
            <a:pPr lvl="1"/>
            <a:r>
              <a:rPr lang="en-US" sz="2400" dirty="0" smtClean="0"/>
              <a:t>Due to inflation, more than 1000 pages</a:t>
            </a:r>
          </a:p>
          <a:p>
            <a:r>
              <a:rPr lang="en-US" sz="2800" dirty="0" smtClean="0"/>
              <a:t>An international government standard</a:t>
            </a:r>
          </a:p>
          <a:p>
            <a:pPr lvl="1"/>
            <a:r>
              <a:rPr lang="en-US" sz="2400" dirty="0" smtClean="0"/>
              <a:t>And it reads like it…</a:t>
            </a:r>
          </a:p>
          <a:p>
            <a:pPr lvl="1"/>
            <a:r>
              <a:rPr lang="en-US" sz="2400" dirty="0" smtClean="0"/>
              <a:t>Won’t ever stir same passions as orange book</a:t>
            </a:r>
          </a:p>
          <a:p>
            <a:r>
              <a:rPr lang="en-US" sz="2800" dirty="0" smtClean="0"/>
              <a:t>CC is relevant in practice, but only if you want to sell to the government</a:t>
            </a:r>
          </a:p>
          <a:p>
            <a:r>
              <a:rPr lang="en-US" sz="2800" dirty="0" smtClean="0"/>
              <a:t>Evaluation Assurance Levels (</a:t>
            </a:r>
            <a:r>
              <a:rPr lang="en-US" sz="2800" dirty="0" err="1" smtClean="0"/>
              <a:t>EALs</a:t>
            </a:r>
            <a:r>
              <a:rPr lang="en-US" sz="2800" dirty="0" smtClean="0"/>
              <a:t>)</a:t>
            </a:r>
          </a:p>
          <a:p>
            <a:pPr lvl="1"/>
            <a:r>
              <a:rPr lang="en-US" sz="2400" dirty="0" smtClean="0"/>
              <a:t>1 thru 7, from lowest to highest security</a:t>
            </a:r>
          </a:p>
          <a:p>
            <a:endParaRPr lang="en-US" sz="2800" dirty="0"/>
          </a:p>
        </p:txBody>
      </p:sp>
      <p:sp>
        <p:nvSpPr>
          <p:cNvPr id="4" name="Footer Placeholder 3"/>
          <p:cNvSpPr>
            <a:spLocks noGrp="1"/>
          </p:cNvSpPr>
          <p:nvPr>
            <p:ph type="ftr" sz="quarter" idx="10"/>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63</a:t>
            </a:fld>
            <a:endParaRPr lang="en-US">
              <a:latin typeface="Times New Roman"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EAL </a:t>
            </a:r>
            <a:endParaRPr lang="en-US" dirty="0"/>
          </a:p>
        </p:txBody>
      </p:sp>
      <p:sp>
        <p:nvSpPr>
          <p:cNvPr id="3" name="Content Placeholder 2"/>
          <p:cNvSpPr>
            <a:spLocks noGrp="1"/>
          </p:cNvSpPr>
          <p:nvPr>
            <p:ph idx="1"/>
          </p:nvPr>
        </p:nvSpPr>
        <p:spPr>
          <a:xfrm>
            <a:off x="685800" y="1828800"/>
            <a:ext cx="8153400" cy="4191000"/>
          </a:xfrm>
        </p:spPr>
        <p:txBody>
          <a:bodyPr/>
          <a:lstStyle/>
          <a:p>
            <a:r>
              <a:rPr lang="en-US" dirty="0" smtClean="0"/>
              <a:t>Note: product with high EAL may not be more secure than one with lower EAL</a:t>
            </a:r>
          </a:p>
          <a:p>
            <a:pPr lvl="1"/>
            <a:r>
              <a:rPr lang="en-US" dirty="0" smtClean="0"/>
              <a:t>Why?</a:t>
            </a:r>
          </a:p>
          <a:p>
            <a:r>
              <a:rPr lang="en-US" dirty="0" smtClean="0"/>
              <a:t>Also, because product has EAL doesn’t mean it’s better than the competition</a:t>
            </a:r>
          </a:p>
          <a:p>
            <a:pPr lvl="1"/>
            <a:r>
              <a:rPr lang="en-US" dirty="0" smtClean="0"/>
              <a:t>Why?</a:t>
            </a:r>
            <a:endParaRPr lang="en-US" dirty="0"/>
          </a:p>
        </p:txBody>
      </p:sp>
      <p:sp>
        <p:nvSpPr>
          <p:cNvPr id="4" name="Footer Placeholder 3"/>
          <p:cNvSpPr>
            <a:spLocks noGrp="1"/>
          </p:cNvSpPr>
          <p:nvPr>
            <p:ph type="ftr" sz="quarter" idx="10"/>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64</a:t>
            </a:fld>
            <a:endParaRPr lang="en-US">
              <a:latin typeface="Times New Roman"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EAL 1 thru 7</a:t>
            </a:r>
            <a:endParaRPr lang="en-US" dirty="0"/>
          </a:p>
        </p:txBody>
      </p:sp>
      <p:sp>
        <p:nvSpPr>
          <p:cNvPr id="3" name="Content Placeholder 2"/>
          <p:cNvSpPr>
            <a:spLocks noGrp="1"/>
          </p:cNvSpPr>
          <p:nvPr>
            <p:ph idx="1"/>
          </p:nvPr>
        </p:nvSpPr>
        <p:spPr>
          <a:xfrm>
            <a:off x="685800" y="1828800"/>
            <a:ext cx="8077200" cy="4191000"/>
          </a:xfrm>
        </p:spPr>
        <p:txBody>
          <a:bodyPr/>
          <a:lstStyle/>
          <a:p>
            <a:r>
              <a:rPr lang="en-US" dirty="0" smtClean="0"/>
              <a:t>EAL1 --- functionally tested</a:t>
            </a:r>
          </a:p>
          <a:p>
            <a:r>
              <a:rPr lang="en-US" dirty="0" smtClean="0"/>
              <a:t>EAL2 --- structurally tested</a:t>
            </a:r>
          </a:p>
          <a:p>
            <a:r>
              <a:rPr lang="en-US" dirty="0" smtClean="0"/>
              <a:t>EAL3 --- methodically tested, checked</a:t>
            </a:r>
          </a:p>
          <a:p>
            <a:r>
              <a:rPr lang="en-US" dirty="0" smtClean="0"/>
              <a:t>EAL4 --- designed, tested, reviewed</a:t>
            </a:r>
          </a:p>
          <a:p>
            <a:r>
              <a:rPr lang="en-US" dirty="0" smtClean="0"/>
              <a:t>EAL5 --- </a:t>
            </a:r>
            <a:r>
              <a:rPr lang="en-US" dirty="0" err="1" smtClean="0"/>
              <a:t>semiformally</a:t>
            </a:r>
            <a:r>
              <a:rPr lang="en-US" dirty="0" smtClean="0"/>
              <a:t> designed, tested</a:t>
            </a:r>
          </a:p>
          <a:p>
            <a:r>
              <a:rPr lang="en-US" dirty="0" smtClean="0"/>
              <a:t>EAL6 --- verified, designed, tested</a:t>
            </a:r>
          </a:p>
          <a:p>
            <a:r>
              <a:rPr lang="en-US" dirty="0" smtClean="0"/>
              <a:t>EAL7 --- formally … (blah blah blah)</a:t>
            </a:r>
            <a:endParaRPr lang="en-US" dirty="0"/>
          </a:p>
        </p:txBody>
      </p:sp>
      <p:sp>
        <p:nvSpPr>
          <p:cNvPr id="4" name="Footer Placeholder 3"/>
          <p:cNvSpPr>
            <a:spLocks noGrp="1"/>
          </p:cNvSpPr>
          <p:nvPr>
            <p:ph type="ftr" sz="quarter" idx="10"/>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65</a:t>
            </a:fld>
            <a:endParaRPr lang="en-US">
              <a:latin typeface="Times New Roman"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Criteria</a:t>
            </a:r>
            <a:endParaRPr lang="en-US" dirty="0"/>
          </a:p>
        </p:txBody>
      </p:sp>
      <p:sp>
        <p:nvSpPr>
          <p:cNvPr id="3" name="Content Placeholder 2"/>
          <p:cNvSpPr>
            <a:spLocks noGrp="1"/>
          </p:cNvSpPr>
          <p:nvPr>
            <p:ph idx="1"/>
          </p:nvPr>
        </p:nvSpPr>
        <p:spPr/>
        <p:txBody>
          <a:bodyPr/>
          <a:lstStyle/>
          <a:p>
            <a:r>
              <a:rPr lang="en-US" dirty="0" smtClean="0"/>
              <a:t>EAL4 is most commonly sought</a:t>
            </a:r>
          </a:p>
          <a:p>
            <a:pPr lvl="1"/>
            <a:r>
              <a:rPr lang="en-US" dirty="0" smtClean="0"/>
              <a:t>Minimum needed to sell to government</a:t>
            </a:r>
          </a:p>
          <a:p>
            <a:r>
              <a:rPr lang="en-US" dirty="0" smtClean="0"/>
              <a:t>EAL7 requires formal proofs</a:t>
            </a:r>
          </a:p>
          <a:p>
            <a:pPr lvl="1"/>
            <a:r>
              <a:rPr lang="en-US" dirty="0" smtClean="0"/>
              <a:t>Author could only find 2 such products…</a:t>
            </a:r>
          </a:p>
          <a:p>
            <a:r>
              <a:rPr lang="en-US" dirty="0" smtClean="0"/>
              <a:t>Who performs evaluations?</a:t>
            </a:r>
          </a:p>
          <a:p>
            <a:pPr lvl="1"/>
            <a:r>
              <a:rPr lang="en-US" dirty="0" smtClean="0"/>
              <a:t>Government accredited labs, of course</a:t>
            </a:r>
          </a:p>
          <a:p>
            <a:pPr lvl="1"/>
            <a:r>
              <a:rPr lang="en-US" dirty="0" smtClean="0"/>
              <a:t>For a hefty fee (like, at least 6 figures)</a:t>
            </a:r>
            <a:endParaRPr lang="en-US" dirty="0"/>
          </a:p>
        </p:txBody>
      </p:sp>
      <p:sp>
        <p:nvSpPr>
          <p:cNvPr id="4" name="Footer Placeholder 3"/>
          <p:cNvSpPr>
            <a:spLocks noGrp="1"/>
          </p:cNvSpPr>
          <p:nvPr>
            <p:ph type="ftr" sz="quarter" idx="10"/>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66</a:t>
            </a:fld>
            <a:endParaRPr lang="en-US">
              <a:latin typeface="Times New Roman"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7065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B42EBB36-5D54-0C48-9AC5-11737CE9DA19}" type="slidenum">
              <a:rPr lang="en-US" smtClean="0">
                <a:latin typeface="Times New Roman" charset="0"/>
              </a:rPr>
              <a:pPr/>
              <a:t>67</a:t>
            </a:fld>
            <a:endParaRPr lang="en-US" smtClean="0">
              <a:latin typeface="Times New Roman" charset="0"/>
            </a:endParaRPr>
          </a:p>
        </p:txBody>
      </p:sp>
      <p:sp>
        <p:nvSpPr>
          <p:cNvPr id="70659" name="Rectangle 2"/>
          <p:cNvSpPr>
            <a:spLocks noGrp="1" noChangeArrowheads="1"/>
          </p:cNvSpPr>
          <p:nvPr>
            <p:ph type="title"/>
          </p:nvPr>
        </p:nvSpPr>
        <p:spPr>
          <a:xfrm>
            <a:off x="685800" y="228600"/>
            <a:ext cx="7848600" cy="1447800"/>
          </a:xfrm>
        </p:spPr>
        <p:txBody>
          <a:bodyPr/>
          <a:lstStyle/>
          <a:p>
            <a:pPr eaLnBrk="1" hangingPunct="1">
              <a:lnSpc>
                <a:spcPct val="90000"/>
              </a:lnSpc>
            </a:pPr>
            <a:r>
              <a:rPr lang="en-US"/>
              <a:t>Authentication vs Authorization </a:t>
            </a:r>
          </a:p>
        </p:txBody>
      </p:sp>
      <p:sp>
        <p:nvSpPr>
          <p:cNvPr id="180227" name="Rectangle 3"/>
          <p:cNvSpPr>
            <a:spLocks noGrp="1" noChangeArrowheads="1"/>
          </p:cNvSpPr>
          <p:nvPr>
            <p:ph type="body" idx="1"/>
          </p:nvPr>
        </p:nvSpPr>
        <p:spPr>
          <a:xfrm>
            <a:off x="457200" y="1828800"/>
            <a:ext cx="8458200" cy="4191000"/>
          </a:xfrm>
        </p:spPr>
        <p:txBody>
          <a:bodyPr/>
          <a:lstStyle/>
          <a:p>
            <a:pPr eaLnBrk="1" hangingPunct="1">
              <a:lnSpc>
                <a:spcPct val="90000"/>
              </a:lnSpc>
              <a:spcAft>
                <a:spcPts val="600"/>
              </a:spcAft>
            </a:pPr>
            <a:r>
              <a:rPr lang="en-US" sz="2800" dirty="0"/>
              <a:t>Authentication </a:t>
            </a:r>
            <a:r>
              <a:rPr lang="en-US" sz="2800" dirty="0" err="1">
                <a:sym typeface="Symbol" charset="2"/>
              </a:rPr>
              <a:t></a:t>
            </a:r>
            <a:r>
              <a:rPr lang="en-US" sz="2800" dirty="0"/>
              <a:t> Are you who you say you are?</a:t>
            </a:r>
          </a:p>
          <a:p>
            <a:pPr lvl="1" eaLnBrk="1" hangingPunct="1">
              <a:lnSpc>
                <a:spcPct val="90000"/>
              </a:lnSpc>
              <a:spcAft>
                <a:spcPts val="600"/>
              </a:spcAft>
            </a:pPr>
            <a:r>
              <a:rPr lang="en-US" sz="2400" dirty="0"/>
              <a:t>Restrictions on who (or what) can access system</a:t>
            </a:r>
            <a:endParaRPr lang="en-US" sz="2400" b="1" dirty="0"/>
          </a:p>
          <a:p>
            <a:pPr eaLnBrk="1" hangingPunct="1">
              <a:lnSpc>
                <a:spcPct val="90000"/>
              </a:lnSpc>
              <a:spcAft>
                <a:spcPts val="600"/>
              </a:spcAft>
            </a:pPr>
            <a:r>
              <a:rPr lang="en-US" sz="2800" b="1" dirty="0">
                <a:solidFill>
                  <a:schemeClr val="accent2"/>
                </a:solidFill>
              </a:rPr>
              <a:t>Authorization</a:t>
            </a:r>
            <a:r>
              <a:rPr lang="en-US" sz="2800" dirty="0"/>
              <a:t> </a:t>
            </a:r>
            <a:r>
              <a:rPr lang="en-US" sz="2800" dirty="0" err="1">
                <a:sym typeface="Symbol" charset="2"/>
              </a:rPr>
              <a:t></a:t>
            </a:r>
            <a:r>
              <a:rPr lang="en-US" sz="2800" dirty="0"/>
              <a:t> Are you allowed to do that?</a:t>
            </a:r>
          </a:p>
          <a:p>
            <a:pPr lvl="1" eaLnBrk="1" hangingPunct="1">
              <a:lnSpc>
                <a:spcPct val="90000"/>
              </a:lnSpc>
              <a:spcAft>
                <a:spcPts val="600"/>
              </a:spcAft>
            </a:pPr>
            <a:r>
              <a:rPr lang="en-US" sz="2400" dirty="0"/>
              <a:t>Restrictions on actions of authenticated users</a:t>
            </a:r>
          </a:p>
          <a:p>
            <a:pPr eaLnBrk="1" hangingPunct="1">
              <a:lnSpc>
                <a:spcPct val="90000"/>
              </a:lnSpc>
              <a:spcAft>
                <a:spcPts val="600"/>
              </a:spcAft>
            </a:pPr>
            <a:r>
              <a:rPr lang="en-US" sz="2800" dirty="0"/>
              <a:t>Authorization is a form of </a:t>
            </a:r>
            <a:r>
              <a:rPr lang="en-US" sz="2800" b="1" dirty="0">
                <a:solidFill>
                  <a:schemeClr val="accent2"/>
                </a:solidFill>
              </a:rPr>
              <a:t>access control</a:t>
            </a:r>
            <a:endParaRPr lang="en-US" sz="2800" b="1" dirty="0" smtClean="0">
              <a:solidFill>
                <a:schemeClr val="accent2"/>
              </a:solidFill>
            </a:endParaRPr>
          </a:p>
          <a:p>
            <a:pPr eaLnBrk="1" hangingPunct="1">
              <a:lnSpc>
                <a:spcPct val="90000"/>
              </a:lnSpc>
              <a:spcAft>
                <a:spcPts val="600"/>
              </a:spcAft>
            </a:pPr>
            <a:r>
              <a:rPr lang="en-US" sz="2800" dirty="0" smtClean="0"/>
              <a:t>Classic authorization </a:t>
            </a:r>
            <a:r>
              <a:rPr lang="en-US" sz="2800" dirty="0"/>
              <a:t>enforced by</a:t>
            </a:r>
          </a:p>
          <a:p>
            <a:pPr lvl="1" eaLnBrk="1" hangingPunct="1">
              <a:lnSpc>
                <a:spcPct val="90000"/>
              </a:lnSpc>
              <a:spcAft>
                <a:spcPts val="600"/>
              </a:spcAft>
            </a:pPr>
            <a:r>
              <a:rPr lang="en-US" sz="2400" dirty="0"/>
              <a:t>Access Control Lists (</a:t>
            </a:r>
            <a:r>
              <a:rPr lang="en-US" sz="2400" dirty="0" err="1"/>
              <a:t>ACLs</a:t>
            </a:r>
            <a:r>
              <a:rPr lang="en-US" sz="2400" dirty="0"/>
              <a:t>)</a:t>
            </a:r>
          </a:p>
          <a:p>
            <a:pPr lvl="1" eaLnBrk="1" hangingPunct="1">
              <a:lnSpc>
                <a:spcPct val="90000"/>
              </a:lnSpc>
              <a:spcAft>
                <a:spcPts val="600"/>
              </a:spcAft>
            </a:pPr>
            <a:r>
              <a:rPr lang="en-US" sz="2400" dirty="0"/>
              <a:t>Capabilities (C-lists)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wipe(left)">
                                      <p:cBhvr>
                                        <p:cTn id="7" dur="500"/>
                                        <p:tgtEl>
                                          <p:spTgt spid="18022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0227">
                                            <p:txEl>
                                              <p:pRg st="1" end="1"/>
                                            </p:txEl>
                                          </p:spTgt>
                                        </p:tgtEl>
                                        <p:attrNameLst>
                                          <p:attrName>style.visibility</p:attrName>
                                        </p:attrNameLst>
                                      </p:cBhvr>
                                      <p:to>
                                        <p:strVal val="visible"/>
                                      </p:to>
                                    </p:set>
                                    <p:animEffect transition="in" filter="wipe(left)">
                                      <p:cBhvr>
                                        <p:cTn id="10" dur="500"/>
                                        <p:tgtEl>
                                          <p:spTgt spid="18022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0227">
                                            <p:txEl>
                                              <p:pRg st="2" end="2"/>
                                            </p:txEl>
                                          </p:spTgt>
                                        </p:tgtEl>
                                        <p:attrNameLst>
                                          <p:attrName>style.visibility</p:attrName>
                                        </p:attrNameLst>
                                      </p:cBhvr>
                                      <p:to>
                                        <p:strVal val="visible"/>
                                      </p:to>
                                    </p:set>
                                    <p:animEffect transition="in" filter="wipe(left)">
                                      <p:cBhvr>
                                        <p:cTn id="15" dur="500"/>
                                        <p:tgtEl>
                                          <p:spTgt spid="18022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80227">
                                            <p:txEl>
                                              <p:pRg st="3" end="3"/>
                                            </p:txEl>
                                          </p:spTgt>
                                        </p:tgtEl>
                                        <p:attrNameLst>
                                          <p:attrName>style.visibility</p:attrName>
                                        </p:attrNameLst>
                                      </p:cBhvr>
                                      <p:to>
                                        <p:strVal val="visible"/>
                                      </p:to>
                                    </p:set>
                                    <p:animEffect transition="in" filter="wipe(left)">
                                      <p:cBhvr>
                                        <p:cTn id="18" dur="500"/>
                                        <p:tgtEl>
                                          <p:spTgt spid="18022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80227">
                                            <p:txEl>
                                              <p:pRg st="4" end="4"/>
                                            </p:txEl>
                                          </p:spTgt>
                                        </p:tgtEl>
                                        <p:attrNameLst>
                                          <p:attrName>style.visibility</p:attrName>
                                        </p:attrNameLst>
                                      </p:cBhvr>
                                      <p:to>
                                        <p:strVal val="visible"/>
                                      </p:to>
                                    </p:set>
                                    <p:animEffect transition="in" filter="wipe(left)">
                                      <p:cBhvr>
                                        <p:cTn id="23" dur="500"/>
                                        <p:tgtEl>
                                          <p:spTgt spid="18022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80227">
                                            <p:txEl>
                                              <p:pRg st="5" end="5"/>
                                            </p:txEl>
                                          </p:spTgt>
                                        </p:tgtEl>
                                        <p:attrNameLst>
                                          <p:attrName>style.visibility</p:attrName>
                                        </p:attrNameLst>
                                      </p:cBhvr>
                                      <p:to>
                                        <p:strVal val="visible"/>
                                      </p:to>
                                    </p:set>
                                    <p:animEffect transition="in" filter="wipe(left)">
                                      <p:cBhvr>
                                        <p:cTn id="28" dur="500"/>
                                        <p:tgtEl>
                                          <p:spTgt spid="180227">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80227">
                                            <p:txEl>
                                              <p:pRg st="6" end="6"/>
                                            </p:txEl>
                                          </p:spTgt>
                                        </p:tgtEl>
                                        <p:attrNameLst>
                                          <p:attrName>style.visibility</p:attrName>
                                        </p:attrNameLst>
                                      </p:cBhvr>
                                      <p:to>
                                        <p:strVal val="visible"/>
                                      </p:to>
                                    </p:set>
                                    <p:animEffect transition="in" filter="wipe(left)">
                                      <p:cBhvr>
                                        <p:cTn id="31" dur="500"/>
                                        <p:tgtEl>
                                          <p:spTgt spid="180227">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80227">
                                            <p:txEl>
                                              <p:pRg st="7" end="7"/>
                                            </p:txEl>
                                          </p:spTgt>
                                        </p:tgtEl>
                                        <p:attrNameLst>
                                          <p:attrName>style.visibility</p:attrName>
                                        </p:attrNameLst>
                                      </p:cBhvr>
                                      <p:to>
                                        <p:strVal val="visible"/>
                                      </p:to>
                                    </p:set>
                                    <p:animEffect transition="in" filter="wipe(left)">
                                      <p:cBhvr>
                                        <p:cTn id="34" dur="500"/>
                                        <p:tgtEl>
                                          <p:spTgt spid="1802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autoUpdateAnimBg="0"/>
    </p:bld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7168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A8CC3B5A-FC17-904F-AAAE-8F58D815E3F5}" type="slidenum">
              <a:rPr lang="en-US" smtClean="0">
                <a:latin typeface="Times New Roman" charset="0"/>
              </a:rPr>
              <a:pPr/>
              <a:t>68</a:t>
            </a:fld>
            <a:endParaRPr lang="en-US" smtClean="0">
              <a:latin typeface="Times New Roman" charset="0"/>
            </a:endParaRPr>
          </a:p>
        </p:txBody>
      </p:sp>
      <p:sp>
        <p:nvSpPr>
          <p:cNvPr id="71683" name="Rectangle 2"/>
          <p:cNvSpPr>
            <a:spLocks noGrp="1" noChangeArrowheads="1"/>
          </p:cNvSpPr>
          <p:nvPr>
            <p:ph type="title"/>
          </p:nvPr>
        </p:nvSpPr>
        <p:spPr>
          <a:xfrm>
            <a:off x="304800" y="228600"/>
            <a:ext cx="8610600" cy="838200"/>
          </a:xfrm>
        </p:spPr>
        <p:txBody>
          <a:bodyPr/>
          <a:lstStyle/>
          <a:p>
            <a:pPr eaLnBrk="1" hangingPunct="1"/>
            <a:r>
              <a:rPr lang="en-US" sz="4000"/>
              <a:t>Lampson’s Access Control Matrix</a:t>
            </a:r>
            <a:endParaRPr lang="en-US"/>
          </a:p>
        </p:txBody>
      </p:sp>
      <p:graphicFrame>
        <p:nvGraphicFramePr>
          <p:cNvPr id="163887" name="Group 47"/>
          <p:cNvGraphicFramePr>
            <a:graphicFrameLocks noGrp="1"/>
          </p:cNvGraphicFramePr>
          <p:nvPr/>
        </p:nvGraphicFramePr>
        <p:xfrm>
          <a:off x="1600200" y="2971800"/>
          <a:ext cx="6324600" cy="3200400"/>
        </p:xfrm>
        <a:graphic>
          <a:graphicData uri="http://schemas.openxmlformats.org/drawingml/2006/table">
            <a:tbl>
              <a:tblPr/>
              <a:tblGrid>
                <a:gridCol w="1265238"/>
                <a:gridCol w="1265237"/>
                <a:gridCol w="1263650"/>
                <a:gridCol w="1265238"/>
                <a:gridCol w="1265237"/>
              </a:tblGrid>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1716" name="Rectangle 38"/>
          <p:cNvSpPr>
            <a:spLocks noChangeArrowheads="1"/>
          </p:cNvSpPr>
          <p:nvPr/>
        </p:nvSpPr>
        <p:spPr bwMode="auto">
          <a:xfrm>
            <a:off x="1905000" y="2454275"/>
            <a:ext cx="638175" cy="517525"/>
          </a:xfrm>
          <a:prstGeom prst="rect">
            <a:avLst/>
          </a:prstGeom>
          <a:noFill/>
          <a:ln w="9525">
            <a:noFill/>
            <a:miter lim="800000"/>
            <a:headEnd/>
            <a:tailEnd/>
          </a:ln>
        </p:spPr>
        <p:txBody>
          <a:bodyPr wrap="none">
            <a:prstTxWarp prst="textNoShape">
              <a:avLst/>
            </a:prstTxWarp>
            <a:spAutoFit/>
          </a:bodyPr>
          <a:lstStyle/>
          <a:p>
            <a:r>
              <a:rPr lang="en-US"/>
              <a:t>OS</a:t>
            </a:r>
          </a:p>
        </p:txBody>
      </p:sp>
      <p:sp>
        <p:nvSpPr>
          <p:cNvPr id="71717" name="Rectangle 39"/>
          <p:cNvSpPr>
            <a:spLocks noChangeArrowheads="1"/>
          </p:cNvSpPr>
          <p:nvPr/>
        </p:nvSpPr>
        <p:spPr bwMode="auto">
          <a:xfrm>
            <a:off x="2819400" y="2209800"/>
            <a:ext cx="1357313" cy="730250"/>
          </a:xfrm>
          <a:prstGeom prst="rect">
            <a:avLst/>
          </a:prstGeom>
          <a:noFill/>
          <a:ln w="9525">
            <a:noFill/>
            <a:miter lim="800000"/>
            <a:headEnd/>
            <a:tailEnd/>
          </a:ln>
        </p:spPr>
        <p:txBody>
          <a:bodyPr wrap="none">
            <a:prstTxWarp prst="textNoShape">
              <a:avLst/>
            </a:prstTxWarp>
            <a:spAutoFit/>
          </a:bodyPr>
          <a:lstStyle/>
          <a:p>
            <a:pPr algn="ctr"/>
            <a:r>
              <a:rPr lang="en-US" sz="1800"/>
              <a:t>Accounting</a:t>
            </a:r>
          </a:p>
          <a:p>
            <a:pPr algn="ctr"/>
            <a:r>
              <a:rPr lang="en-US" sz="1800"/>
              <a:t>program</a:t>
            </a:r>
          </a:p>
        </p:txBody>
      </p:sp>
      <p:sp>
        <p:nvSpPr>
          <p:cNvPr id="71718" name="Rectangle 40"/>
          <p:cNvSpPr>
            <a:spLocks noChangeArrowheads="1"/>
          </p:cNvSpPr>
          <p:nvPr/>
        </p:nvSpPr>
        <p:spPr bwMode="auto">
          <a:xfrm>
            <a:off x="4205288" y="2241550"/>
            <a:ext cx="1357312" cy="730250"/>
          </a:xfrm>
          <a:prstGeom prst="rect">
            <a:avLst/>
          </a:prstGeom>
          <a:noFill/>
          <a:ln w="9525">
            <a:noFill/>
            <a:miter lim="800000"/>
            <a:headEnd/>
            <a:tailEnd/>
          </a:ln>
        </p:spPr>
        <p:txBody>
          <a:bodyPr wrap="none">
            <a:prstTxWarp prst="textNoShape">
              <a:avLst/>
            </a:prstTxWarp>
            <a:spAutoFit/>
          </a:bodyPr>
          <a:lstStyle/>
          <a:p>
            <a:pPr algn="ctr"/>
            <a:r>
              <a:rPr lang="en-US" sz="1800"/>
              <a:t>Accounting</a:t>
            </a:r>
          </a:p>
          <a:p>
            <a:pPr algn="ctr"/>
            <a:r>
              <a:rPr lang="en-US" sz="1800"/>
              <a:t>data</a:t>
            </a:r>
          </a:p>
        </p:txBody>
      </p:sp>
      <p:sp>
        <p:nvSpPr>
          <p:cNvPr id="71719" name="Rectangle 41"/>
          <p:cNvSpPr>
            <a:spLocks noChangeArrowheads="1"/>
          </p:cNvSpPr>
          <p:nvPr/>
        </p:nvSpPr>
        <p:spPr bwMode="auto">
          <a:xfrm>
            <a:off x="5562600" y="2209800"/>
            <a:ext cx="1247775" cy="730250"/>
          </a:xfrm>
          <a:prstGeom prst="rect">
            <a:avLst/>
          </a:prstGeom>
          <a:noFill/>
          <a:ln w="9525">
            <a:noFill/>
            <a:miter lim="800000"/>
            <a:headEnd/>
            <a:tailEnd/>
          </a:ln>
        </p:spPr>
        <p:txBody>
          <a:bodyPr wrap="none">
            <a:prstTxWarp prst="textNoShape">
              <a:avLst/>
            </a:prstTxWarp>
            <a:spAutoFit/>
          </a:bodyPr>
          <a:lstStyle/>
          <a:p>
            <a:pPr algn="ctr"/>
            <a:r>
              <a:rPr lang="en-US" sz="1800"/>
              <a:t>Insurance</a:t>
            </a:r>
          </a:p>
          <a:p>
            <a:pPr algn="ctr"/>
            <a:r>
              <a:rPr lang="en-US" sz="1800"/>
              <a:t>data</a:t>
            </a:r>
          </a:p>
        </p:txBody>
      </p:sp>
      <p:sp>
        <p:nvSpPr>
          <p:cNvPr id="71720" name="Rectangle 42"/>
          <p:cNvSpPr>
            <a:spLocks noChangeArrowheads="1"/>
          </p:cNvSpPr>
          <p:nvPr/>
        </p:nvSpPr>
        <p:spPr bwMode="auto">
          <a:xfrm>
            <a:off x="6878638" y="2241550"/>
            <a:ext cx="893762" cy="730250"/>
          </a:xfrm>
          <a:prstGeom prst="rect">
            <a:avLst/>
          </a:prstGeom>
          <a:noFill/>
          <a:ln w="9525">
            <a:noFill/>
            <a:miter lim="800000"/>
            <a:headEnd/>
            <a:tailEnd/>
          </a:ln>
        </p:spPr>
        <p:txBody>
          <a:bodyPr wrap="none">
            <a:prstTxWarp prst="textNoShape">
              <a:avLst/>
            </a:prstTxWarp>
            <a:spAutoFit/>
          </a:bodyPr>
          <a:lstStyle/>
          <a:p>
            <a:pPr algn="ctr"/>
            <a:r>
              <a:rPr lang="en-US" sz="1800"/>
              <a:t>Payroll</a:t>
            </a:r>
          </a:p>
          <a:p>
            <a:pPr algn="ctr"/>
            <a:r>
              <a:rPr lang="en-US" sz="1800"/>
              <a:t>data</a:t>
            </a:r>
          </a:p>
        </p:txBody>
      </p:sp>
      <p:sp>
        <p:nvSpPr>
          <p:cNvPr id="71721" name="Rectangle 43"/>
          <p:cNvSpPr>
            <a:spLocks noChangeArrowheads="1"/>
          </p:cNvSpPr>
          <p:nvPr/>
        </p:nvSpPr>
        <p:spPr bwMode="auto">
          <a:xfrm>
            <a:off x="882650" y="3140075"/>
            <a:ext cx="717550" cy="517525"/>
          </a:xfrm>
          <a:prstGeom prst="rect">
            <a:avLst/>
          </a:prstGeom>
          <a:noFill/>
          <a:ln w="9525">
            <a:noFill/>
            <a:miter lim="800000"/>
            <a:headEnd/>
            <a:tailEnd/>
          </a:ln>
        </p:spPr>
        <p:txBody>
          <a:bodyPr wrap="none">
            <a:prstTxWarp prst="textNoShape">
              <a:avLst/>
            </a:prstTxWarp>
            <a:spAutoFit/>
          </a:bodyPr>
          <a:lstStyle/>
          <a:p>
            <a:r>
              <a:rPr lang="en-US"/>
              <a:t>Bob</a:t>
            </a:r>
          </a:p>
        </p:txBody>
      </p:sp>
      <p:sp>
        <p:nvSpPr>
          <p:cNvPr id="71722" name="Rectangle 44"/>
          <p:cNvSpPr>
            <a:spLocks noChangeArrowheads="1"/>
          </p:cNvSpPr>
          <p:nvPr/>
        </p:nvSpPr>
        <p:spPr bwMode="auto">
          <a:xfrm>
            <a:off x="700088" y="3902075"/>
            <a:ext cx="900112" cy="517525"/>
          </a:xfrm>
          <a:prstGeom prst="rect">
            <a:avLst/>
          </a:prstGeom>
          <a:noFill/>
          <a:ln w="9525">
            <a:noFill/>
            <a:miter lim="800000"/>
            <a:headEnd/>
            <a:tailEnd/>
          </a:ln>
        </p:spPr>
        <p:txBody>
          <a:bodyPr wrap="none">
            <a:prstTxWarp prst="textNoShape">
              <a:avLst/>
            </a:prstTxWarp>
            <a:spAutoFit/>
          </a:bodyPr>
          <a:lstStyle/>
          <a:p>
            <a:r>
              <a:rPr lang="en-US"/>
              <a:t>Alice</a:t>
            </a:r>
          </a:p>
        </p:txBody>
      </p:sp>
      <p:sp>
        <p:nvSpPr>
          <p:cNvPr id="71723" name="Rectangle 45"/>
          <p:cNvSpPr>
            <a:spLocks noChangeArrowheads="1"/>
          </p:cNvSpPr>
          <p:nvPr/>
        </p:nvSpPr>
        <p:spPr bwMode="auto">
          <a:xfrm>
            <a:off x="735013" y="4740275"/>
            <a:ext cx="788987" cy="517525"/>
          </a:xfrm>
          <a:prstGeom prst="rect">
            <a:avLst/>
          </a:prstGeom>
          <a:noFill/>
          <a:ln w="9525">
            <a:noFill/>
            <a:miter lim="800000"/>
            <a:headEnd/>
            <a:tailEnd/>
          </a:ln>
        </p:spPr>
        <p:txBody>
          <a:bodyPr wrap="none">
            <a:prstTxWarp prst="textNoShape">
              <a:avLst/>
            </a:prstTxWarp>
            <a:spAutoFit/>
          </a:bodyPr>
          <a:lstStyle/>
          <a:p>
            <a:r>
              <a:rPr lang="en-US"/>
              <a:t>Sam</a:t>
            </a:r>
          </a:p>
        </p:txBody>
      </p:sp>
      <p:sp>
        <p:nvSpPr>
          <p:cNvPr id="71724" name="Rectangle 46"/>
          <p:cNvSpPr>
            <a:spLocks noChangeArrowheads="1"/>
          </p:cNvSpPr>
          <p:nvPr/>
        </p:nvSpPr>
        <p:spPr bwMode="auto">
          <a:xfrm>
            <a:off x="76200" y="5410200"/>
            <a:ext cx="1487488" cy="800100"/>
          </a:xfrm>
          <a:prstGeom prst="rect">
            <a:avLst/>
          </a:prstGeom>
          <a:noFill/>
          <a:ln w="9525">
            <a:noFill/>
            <a:miter lim="800000"/>
            <a:headEnd/>
            <a:tailEnd/>
          </a:ln>
        </p:spPr>
        <p:txBody>
          <a:bodyPr wrap="none">
            <a:prstTxWarp prst="textNoShape">
              <a:avLst/>
            </a:prstTxWarp>
            <a:spAutoFit/>
          </a:bodyPr>
          <a:lstStyle/>
          <a:p>
            <a:pPr algn="r"/>
            <a:r>
              <a:rPr lang="en-US" sz="2000"/>
              <a:t>Accounting</a:t>
            </a:r>
          </a:p>
          <a:p>
            <a:pPr algn="r"/>
            <a:r>
              <a:rPr lang="en-US" sz="2000"/>
              <a:t>program</a:t>
            </a:r>
          </a:p>
        </p:txBody>
      </p:sp>
      <p:sp>
        <p:nvSpPr>
          <p:cNvPr id="163888" name="Rectangle 48"/>
          <p:cNvSpPr>
            <a:spLocks noGrp="1" noChangeArrowheads="1"/>
          </p:cNvSpPr>
          <p:nvPr>
            <p:ph type="body" idx="1"/>
          </p:nvPr>
        </p:nvSpPr>
        <p:spPr>
          <a:xfrm>
            <a:off x="685800" y="1219200"/>
            <a:ext cx="8001000" cy="990600"/>
          </a:xfrm>
          <a:noFill/>
        </p:spPr>
        <p:txBody>
          <a:bodyPr/>
          <a:lstStyle/>
          <a:p>
            <a:pPr eaLnBrk="1" hangingPunct="1">
              <a:lnSpc>
                <a:spcPct val="90000"/>
              </a:lnSpc>
            </a:pPr>
            <a:r>
              <a:rPr lang="en-US" sz="2800" b="1" dirty="0">
                <a:solidFill>
                  <a:schemeClr val="accent2"/>
                </a:solidFill>
              </a:rPr>
              <a:t>Subjects</a:t>
            </a:r>
            <a:r>
              <a:rPr lang="en-US" sz="2800" dirty="0"/>
              <a:t> (users) index the rows</a:t>
            </a:r>
          </a:p>
          <a:p>
            <a:pPr eaLnBrk="1" hangingPunct="1">
              <a:lnSpc>
                <a:spcPct val="90000"/>
              </a:lnSpc>
            </a:pPr>
            <a:r>
              <a:rPr lang="en-US" sz="2800" b="1" dirty="0">
                <a:solidFill>
                  <a:schemeClr val="accent2"/>
                </a:solidFill>
              </a:rPr>
              <a:t>Objects</a:t>
            </a:r>
            <a:r>
              <a:rPr lang="en-US" sz="2800" dirty="0"/>
              <a:t> (resources) index the columns</a:t>
            </a:r>
            <a:r>
              <a:rPr lang="en-US" sz="2400" dirty="0"/>
              <a:t> </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88">
                                            <p:txEl>
                                              <p:pRg st="0" end="0"/>
                                            </p:txEl>
                                          </p:spTgt>
                                        </p:tgtEl>
                                        <p:attrNameLst>
                                          <p:attrName>style.visibility</p:attrName>
                                        </p:attrNameLst>
                                      </p:cBhvr>
                                      <p:to>
                                        <p:strVal val="visible"/>
                                      </p:to>
                                    </p:set>
                                    <p:animEffect transition="in" filter="blinds(horizontal)">
                                      <p:cBhvr>
                                        <p:cTn id="7" dur="500"/>
                                        <p:tgtEl>
                                          <p:spTgt spid="1638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88">
                                            <p:txEl>
                                              <p:pRg st="1" end="1"/>
                                            </p:txEl>
                                          </p:spTgt>
                                        </p:tgtEl>
                                        <p:attrNameLst>
                                          <p:attrName>style.visibility</p:attrName>
                                        </p:attrNameLst>
                                      </p:cBhvr>
                                      <p:to>
                                        <p:strVal val="visible"/>
                                      </p:to>
                                    </p:set>
                                    <p:animEffect transition="in" filter="blinds(horizontal)">
                                      <p:cBhvr>
                                        <p:cTn id="12" dur="500"/>
                                        <p:tgtEl>
                                          <p:spTgt spid="16388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8" grpId="0" build="p" autoUpdateAnimBg="0"/>
    </p:bld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64155704-2A3D-E343-BEB7-F16C826764F5}" type="slidenum">
              <a:rPr lang="en-US" smtClean="0">
                <a:latin typeface="Times New Roman" charset="0"/>
              </a:rPr>
              <a:pPr/>
              <a:t>69</a:t>
            </a:fld>
            <a:endParaRPr lang="en-US" smtClean="0">
              <a:latin typeface="Times New Roman" charset="0"/>
            </a:endParaRPr>
          </a:p>
        </p:txBody>
      </p:sp>
      <p:sp>
        <p:nvSpPr>
          <p:cNvPr id="72707" name="Rectangle 2"/>
          <p:cNvSpPr>
            <a:spLocks noGrp="1" noChangeArrowheads="1"/>
          </p:cNvSpPr>
          <p:nvPr>
            <p:ph type="title"/>
          </p:nvPr>
        </p:nvSpPr>
        <p:spPr>
          <a:xfrm>
            <a:off x="685800" y="457200"/>
            <a:ext cx="7848600" cy="1066800"/>
          </a:xfrm>
        </p:spPr>
        <p:txBody>
          <a:bodyPr/>
          <a:lstStyle/>
          <a:p>
            <a:pPr eaLnBrk="1" hangingPunct="1"/>
            <a:r>
              <a:rPr lang="en-US"/>
              <a:t>Are You Allowed to Do That? </a:t>
            </a:r>
          </a:p>
        </p:txBody>
      </p:sp>
      <p:sp>
        <p:nvSpPr>
          <p:cNvPr id="72708" name="Rectangle 3"/>
          <p:cNvSpPr>
            <a:spLocks noGrp="1" noChangeArrowheads="1"/>
          </p:cNvSpPr>
          <p:nvPr>
            <p:ph type="body" idx="1"/>
          </p:nvPr>
        </p:nvSpPr>
        <p:spPr>
          <a:xfrm>
            <a:off x="533400" y="1752600"/>
            <a:ext cx="8229600" cy="4343400"/>
          </a:xfrm>
        </p:spPr>
        <p:txBody>
          <a:bodyPr/>
          <a:lstStyle/>
          <a:p>
            <a:pPr eaLnBrk="1" hangingPunct="1">
              <a:spcAft>
                <a:spcPts val="600"/>
              </a:spcAft>
            </a:pPr>
            <a:r>
              <a:rPr lang="en-US" sz="2800" b="1" dirty="0">
                <a:solidFill>
                  <a:schemeClr val="accent2"/>
                </a:solidFill>
              </a:rPr>
              <a:t>Access control matrix</a:t>
            </a:r>
            <a:r>
              <a:rPr lang="en-US" sz="2800" dirty="0"/>
              <a:t> has </a:t>
            </a:r>
            <a:r>
              <a:rPr lang="en-US" sz="2800" b="1" dirty="0">
                <a:solidFill>
                  <a:schemeClr val="accent2"/>
                </a:solidFill>
              </a:rPr>
              <a:t>all</a:t>
            </a:r>
            <a:r>
              <a:rPr lang="en-US" sz="2800" dirty="0"/>
              <a:t> relevant info</a:t>
            </a:r>
            <a:endParaRPr lang="en-US" sz="2800" dirty="0" smtClean="0"/>
          </a:p>
          <a:p>
            <a:pPr eaLnBrk="1" hangingPunct="1">
              <a:spcAft>
                <a:spcPts val="600"/>
              </a:spcAft>
            </a:pPr>
            <a:r>
              <a:rPr lang="en-US" sz="2800" dirty="0" smtClean="0"/>
              <a:t>Could </a:t>
            </a:r>
            <a:r>
              <a:rPr lang="en-US" sz="2800" dirty="0"/>
              <a:t>be 1000’s of users, 1000’s of resources</a:t>
            </a:r>
          </a:p>
          <a:p>
            <a:pPr eaLnBrk="1" hangingPunct="1">
              <a:spcAft>
                <a:spcPts val="600"/>
              </a:spcAft>
            </a:pPr>
            <a:r>
              <a:rPr lang="en-US" sz="2800" dirty="0"/>
              <a:t>Then matrix with 1,000,000’s of </a:t>
            </a:r>
            <a:r>
              <a:rPr lang="en-US" sz="2800" dirty="0" smtClean="0"/>
              <a:t>entries</a:t>
            </a:r>
          </a:p>
          <a:p>
            <a:pPr eaLnBrk="1" hangingPunct="1">
              <a:spcAft>
                <a:spcPts val="600"/>
              </a:spcAft>
            </a:pPr>
            <a:r>
              <a:rPr lang="en-US" sz="2800" dirty="0" smtClean="0"/>
              <a:t>How to manage such a large matrix?</a:t>
            </a:r>
          </a:p>
          <a:p>
            <a:pPr eaLnBrk="1" hangingPunct="1">
              <a:spcAft>
                <a:spcPts val="600"/>
              </a:spcAft>
            </a:pPr>
            <a:r>
              <a:rPr lang="en-US" sz="2800" dirty="0"/>
              <a:t>Need to check this matrix before access to any resource is allowed</a:t>
            </a:r>
          </a:p>
          <a:p>
            <a:pPr eaLnBrk="1" hangingPunct="1">
              <a:spcAft>
                <a:spcPts val="600"/>
              </a:spcAft>
            </a:pPr>
            <a:r>
              <a:rPr lang="en-US" sz="2800" dirty="0" smtClean="0"/>
              <a:t>How to make this efficient?</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A976C4EE-BEB3-6449-AF5C-D1F7DCFDDD7F}" type="slidenum">
              <a:rPr lang="en-US" smtClean="0">
                <a:latin typeface="Times New Roman" charset="0"/>
              </a:rPr>
              <a:pPr/>
              <a:t>7</a:t>
            </a:fld>
            <a:endParaRPr lang="en-US" smtClean="0">
              <a:latin typeface="Times New Roman" charset="0"/>
            </a:endParaRPr>
          </a:p>
        </p:txBody>
      </p:sp>
      <p:sp>
        <p:nvSpPr>
          <p:cNvPr id="20483" name="Rectangle 2"/>
          <p:cNvSpPr>
            <a:spLocks noGrp="1" noChangeArrowheads="1"/>
          </p:cNvSpPr>
          <p:nvPr>
            <p:ph type="title"/>
          </p:nvPr>
        </p:nvSpPr>
        <p:spPr/>
        <p:txBody>
          <a:bodyPr/>
          <a:lstStyle/>
          <a:p>
            <a:pPr eaLnBrk="1" hangingPunct="1"/>
            <a:r>
              <a:rPr lang="en-US"/>
              <a:t>Why Passwords?</a:t>
            </a:r>
          </a:p>
        </p:txBody>
      </p:sp>
      <p:sp>
        <p:nvSpPr>
          <p:cNvPr id="158723" name="Rectangle 3"/>
          <p:cNvSpPr>
            <a:spLocks noGrp="1" noChangeArrowheads="1"/>
          </p:cNvSpPr>
          <p:nvPr>
            <p:ph type="body" idx="1"/>
          </p:nvPr>
        </p:nvSpPr>
        <p:spPr/>
        <p:txBody>
          <a:bodyPr/>
          <a:lstStyle/>
          <a:p>
            <a:pPr eaLnBrk="1" hangingPunct="1">
              <a:spcAft>
                <a:spcPts val="600"/>
              </a:spcAft>
            </a:pPr>
            <a:r>
              <a:rPr lang="en-US" dirty="0"/>
              <a:t>Why is “something you know” more popular than “something you have” and “something you are”?</a:t>
            </a:r>
          </a:p>
          <a:p>
            <a:pPr eaLnBrk="1" hangingPunct="1">
              <a:spcAft>
                <a:spcPts val="600"/>
              </a:spcAft>
            </a:pPr>
            <a:r>
              <a:rPr lang="en-US" b="1" dirty="0">
                <a:solidFill>
                  <a:schemeClr val="accent2"/>
                </a:solidFill>
              </a:rPr>
              <a:t>Cost</a:t>
            </a:r>
            <a:r>
              <a:rPr lang="en-US" dirty="0"/>
              <a:t>: passwords are free</a:t>
            </a:r>
          </a:p>
          <a:p>
            <a:pPr eaLnBrk="1" hangingPunct="1">
              <a:spcAft>
                <a:spcPts val="600"/>
              </a:spcAft>
            </a:pPr>
            <a:r>
              <a:rPr lang="en-US" b="1" dirty="0">
                <a:solidFill>
                  <a:schemeClr val="accent2"/>
                </a:solidFill>
              </a:rPr>
              <a:t>Convenience</a:t>
            </a:r>
            <a:r>
              <a:rPr lang="en-US" dirty="0"/>
              <a:t>: easier </a:t>
            </a:r>
            <a:r>
              <a:rPr lang="en-US" dirty="0" smtClean="0"/>
              <a:t>for admin </a:t>
            </a:r>
            <a:r>
              <a:rPr lang="en-US" dirty="0"/>
              <a:t>to reset </a:t>
            </a:r>
            <a:r>
              <a:rPr lang="en-US" dirty="0" err="1"/>
              <a:t>pwd</a:t>
            </a:r>
            <a:r>
              <a:rPr lang="en-US" dirty="0"/>
              <a:t> than to </a:t>
            </a:r>
            <a:r>
              <a:rPr lang="en-US" dirty="0" smtClean="0"/>
              <a:t>issue </a:t>
            </a:r>
            <a:r>
              <a:rPr lang="en-US" dirty="0"/>
              <a:t>a new thumb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box(out)">
                                      <p:cBhvr>
                                        <p:cTn id="7" dur="500"/>
                                        <p:tgtEl>
                                          <p:spTgt spid="1587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8723">
                                            <p:txEl>
                                              <p:pRg st="1" end="1"/>
                                            </p:txEl>
                                          </p:spTgt>
                                        </p:tgtEl>
                                        <p:attrNameLst>
                                          <p:attrName>style.visibility</p:attrName>
                                        </p:attrNameLst>
                                      </p:cBhvr>
                                      <p:to>
                                        <p:strVal val="visible"/>
                                      </p:to>
                                    </p:set>
                                    <p:animEffect transition="in" filter="box(out)">
                                      <p:cBhvr>
                                        <p:cTn id="12" dur="500"/>
                                        <p:tgtEl>
                                          <p:spTgt spid="15872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58723">
                                            <p:txEl>
                                              <p:pRg st="2" end="2"/>
                                            </p:txEl>
                                          </p:spTgt>
                                        </p:tgtEl>
                                        <p:attrNameLst>
                                          <p:attrName>style.visibility</p:attrName>
                                        </p:attrNameLst>
                                      </p:cBhvr>
                                      <p:to>
                                        <p:strVal val="visible"/>
                                      </p:to>
                                    </p:set>
                                    <p:animEffect transition="in" filter="box(out)">
                                      <p:cBhvr>
                                        <p:cTn id="17" dur="500"/>
                                        <p:tgtEl>
                                          <p:spTgt spid="15872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autoUpdateAnimBg="0"/>
    </p:bld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7373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8BD2C8F5-47FA-4545-BCC7-847FB3FF2064}" type="slidenum">
              <a:rPr lang="en-US" smtClean="0">
                <a:latin typeface="Times New Roman" charset="0"/>
              </a:rPr>
              <a:pPr/>
              <a:t>70</a:t>
            </a:fld>
            <a:endParaRPr lang="en-US" smtClean="0">
              <a:latin typeface="Times New Roman" charset="0"/>
            </a:endParaRPr>
          </a:p>
        </p:txBody>
      </p:sp>
      <p:sp>
        <p:nvSpPr>
          <p:cNvPr id="73731" name="Rectangle 2"/>
          <p:cNvSpPr>
            <a:spLocks noGrp="1" noChangeArrowheads="1"/>
          </p:cNvSpPr>
          <p:nvPr>
            <p:ph type="title"/>
          </p:nvPr>
        </p:nvSpPr>
        <p:spPr>
          <a:xfrm>
            <a:off x="609600" y="304800"/>
            <a:ext cx="7848600" cy="685800"/>
          </a:xfrm>
        </p:spPr>
        <p:txBody>
          <a:bodyPr/>
          <a:lstStyle/>
          <a:p>
            <a:pPr eaLnBrk="1" hangingPunct="1"/>
            <a:r>
              <a:rPr lang="en-US"/>
              <a:t>Access Control Lists (ACLs)</a:t>
            </a:r>
          </a:p>
        </p:txBody>
      </p:sp>
      <p:sp>
        <p:nvSpPr>
          <p:cNvPr id="164867" name="Rectangle 3"/>
          <p:cNvSpPr>
            <a:spLocks noGrp="1" noChangeArrowheads="1"/>
          </p:cNvSpPr>
          <p:nvPr>
            <p:ph type="body" idx="1"/>
          </p:nvPr>
        </p:nvSpPr>
        <p:spPr>
          <a:xfrm>
            <a:off x="685800" y="1066800"/>
            <a:ext cx="7848600" cy="1143000"/>
          </a:xfrm>
        </p:spPr>
        <p:txBody>
          <a:bodyPr/>
          <a:lstStyle/>
          <a:p>
            <a:pPr eaLnBrk="1" hangingPunct="1">
              <a:lnSpc>
                <a:spcPct val="90000"/>
              </a:lnSpc>
            </a:pPr>
            <a:r>
              <a:rPr lang="en-US" sz="2800"/>
              <a:t>ACL: store access control matrix by </a:t>
            </a:r>
            <a:r>
              <a:rPr lang="en-US" sz="2800" b="1">
                <a:solidFill>
                  <a:schemeClr val="hlink"/>
                </a:solidFill>
              </a:rPr>
              <a:t>column</a:t>
            </a:r>
            <a:endParaRPr lang="en-US" sz="2800"/>
          </a:p>
          <a:p>
            <a:pPr eaLnBrk="1" hangingPunct="1">
              <a:lnSpc>
                <a:spcPct val="90000"/>
              </a:lnSpc>
            </a:pPr>
            <a:r>
              <a:rPr lang="en-US" sz="2800"/>
              <a:t>Example: ACL for </a:t>
            </a:r>
            <a:r>
              <a:rPr lang="en-US" sz="2800" b="1">
                <a:solidFill>
                  <a:schemeClr val="hlink"/>
                </a:solidFill>
              </a:rPr>
              <a:t>insurance data</a:t>
            </a:r>
            <a:r>
              <a:rPr lang="en-US" sz="2800"/>
              <a:t> is in </a:t>
            </a:r>
            <a:r>
              <a:rPr lang="en-US" sz="2800" b="1">
                <a:solidFill>
                  <a:schemeClr val="hlink"/>
                </a:solidFill>
              </a:rPr>
              <a:t>blue</a:t>
            </a:r>
            <a:endParaRPr lang="en-US" sz="2800">
              <a:solidFill>
                <a:srgbClr val="FF0000"/>
              </a:solidFill>
            </a:endParaRPr>
          </a:p>
        </p:txBody>
      </p:sp>
      <p:graphicFrame>
        <p:nvGraphicFramePr>
          <p:cNvPr id="164868" name="Group 4"/>
          <p:cNvGraphicFramePr>
            <a:graphicFrameLocks noGrp="1"/>
          </p:cNvGraphicFramePr>
          <p:nvPr/>
        </p:nvGraphicFramePr>
        <p:xfrm>
          <a:off x="1600200" y="2895600"/>
          <a:ext cx="6324600" cy="3200400"/>
        </p:xfrm>
        <a:graphic>
          <a:graphicData uri="http://schemas.openxmlformats.org/drawingml/2006/table">
            <a:tbl>
              <a:tblPr/>
              <a:tblGrid>
                <a:gridCol w="1265238"/>
                <a:gridCol w="1265237"/>
                <a:gridCol w="1263650"/>
                <a:gridCol w="1265238"/>
                <a:gridCol w="1265237"/>
              </a:tblGrid>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hlink"/>
                          </a:solidFill>
                          <a:effectLst/>
                          <a:latin typeface="Comic Sans MS" charset="0"/>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hlink"/>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hlink"/>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hlink"/>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4900" name="Rectangle 36"/>
          <p:cNvSpPr>
            <a:spLocks noChangeArrowheads="1"/>
          </p:cNvSpPr>
          <p:nvPr/>
        </p:nvSpPr>
        <p:spPr bwMode="auto">
          <a:xfrm>
            <a:off x="1905000" y="2378075"/>
            <a:ext cx="638175" cy="517525"/>
          </a:xfrm>
          <a:prstGeom prst="rect">
            <a:avLst/>
          </a:prstGeom>
          <a:noFill/>
          <a:ln w="9525">
            <a:noFill/>
            <a:miter lim="800000"/>
            <a:headEnd/>
            <a:tailEnd/>
          </a:ln>
        </p:spPr>
        <p:txBody>
          <a:bodyPr wrap="none">
            <a:prstTxWarp prst="textNoShape">
              <a:avLst/>
            </a:prstTxWarp>
            <a:spAutoFit/>
          </a:bodyPr>
          <a:lstStyle/>
          <a:p>
            <a:r>
              <a:rPr lang="en-US"/>
              <a:t>OS</a:t>
            </a:r>
          </a:p>
        </p:txBody>
      </p:sp>
      <p:sp>
        <p:nvSpPr>
          <p:cNvPr id="164901" name="Rectangle 37"/>
          <p:cNvSpPr>
            <a:spLocks noChangeArrowheads="1"/>
          </p:cNvSpPr>
          <p:nvPr/>
        </p:nvSpPr>
        <p:spPr bwMode="auto">
          <a:xfrm>
            <a:off x="2819400" y="2133600"/>
            <a:ext cx="1357313" cy="730250"/>
          </a:xfrm>
          <a:prstGeom prst="rect">
            <a:avLst/>
          </a:prstGeom>
          <a:noFill/>
          <a:ln w="9525">
            <a:noFill/>
            <a:miter lim="800000"/>
            <a:headEnd/>
            <a:tailEnd/>
          </a:ln>
        </p:spPr>
        <p:txBody>
          <a:bodyPr wrap="none">
            <a:prstTxWarp prst="textNoShape">
              <a:avLst/>
            </a:prstTxWarp>
            <a:spAutoFit/>
          </a:bodyPr>
          <a:lstStyle/>
          <a:p>
            <a:pPr algn="ctr"/>
            <a:r>
              <a:rPr lang="en-US" sz="1800"/>
              <a:t>Accounting</a:t>
            </a:r>
          </a:p>
          <a:p>
            <a:pPr algn="ctr"/>
            <a:r>
              <a:rPr lang="en-US" sz="1800"/>
              <a:t>program</a:t>
            </a:r>
          </a:p>
        </p:txBody>
      </p:sp>
      <p:sp>
        <p:nvSpPr>
          <p:cNvPr id="164902" name="Rectangle 38"/>
          <p:cNvSpPr>
            <a:spLocks noChangeArrowheads="1"/>
          </p:cNvSpPr>
          <p:nvPr/>
        </p:nvSpPr>
        <p:spPr bwMode="auto">
          <a:xfrm>
            <a:off x="4205288" y="2165350"/>
            <a:ext cx="1357312" cy="730250"/>
          </a:xfrm>
          <a:prstGeom prst="rect">
            <a:avLst/>
          </a:prstGeom>
          <a:noFill/>
          <a:ln w="9525">
            <a:noFill/>
            <a:miter lim="800000"/>
            <a:headEnd/>
            <a:tailEnd/>
          </a:ln>
        </p:spPr>
        <p:txBody>
          <a:bodyPr wrap="none">
            <a:prstTxWarp prst="textNoShape">
              <a:avLst/>
            </a:prstTxWarp>
            <a:spAutoFit/>
          </a:bodyPr>
          <a:lstStyle/>
          <a:p>
            <a:pPr algn="ctr"/>
            <a:r>
              <a:rPr lang="en-US" sz="1800"/>
              <a:t>Accounting</a:t>
            </a:r>
          </a:p>
          <a:p>
            <a:pPr algn="ctr"/>
            <a:r>
              <a:rPr lang="en-US" sz="1800"/>
              <a:t>data</a:t>
            </a:r>
          </a:p>
        </p:txBody>
      </p:sp>
      <p:sp>
        <p:nvSpPr>
          <p:cNvPr id="164903" name="Rectangle 39"/>
          <p:cNvSpPr>
            <a:spLocks noChangeArrowheads="1"/>
          </p:cNvSpPr>
          <p:nvPr/>
        </p:nvSpPr>
        <p:spPr bwMode="auto">
          <a:xfrm>
            <a:off x="5562600" y="2133600"/>
            <a:ext cx="1260475" cy="730250"/>
          </a:xfrm>
          <a:prstGeom prst="rect">
            <a:avLst/>
          </a:prstGeom>
          <a:noFill/>
          <a:ln w="9525">
            <a:noFill/>
            <a:miter lim="800000"/>
            <a:headEnd/>
            <a:tailEnd/>
          </a:ln>
        </p:spPr>
        <p:txBody>
          <a:bodyPr wrap="none">
            <a:prstTxWarp prst="textNoShape">
              <a:avLst/>
            </a:prstTxWarp>
            <a:spAutoFit/>
          </a:bodyPr>
          <a:lstStyle/>
          <a:p>
            <a:pPr algn="ctr"/>
            <a:r>
              <a:rPr lang="en-US" sz="1800" b="1">
                <a:solidFill>
                  <a:schemeClr val="hlink"/>
                </a:solidFill>
              </a:rPr>
              <a:t>Insurance</a:t>
            </a:r>
          </a:p>
          <a:p>
            <a:pPr algn="ctr"/>
            <a:r>
              <a:rPr lang="en-US" sz="1800" b="1">
                <a:solidFill>
                  <a:schemeClr val="hlink"/>
                </a:solidFill>
              </a:rPr>
              <a:t>data</a:t>
            </a:r>
          </a:p>
        </p:txBody>
      </p:sp>
      <p:sp>
        <p:nvSpPr>
          <p:cNvPr id="164904" name="Rectangle 40"/>
          <p:cNvSpPr>
            <a:spLocks noChangeArrowheads="1"/>
          </p:cNvSpPr>
          <p:nvPr/>
        </p:nvSpPr>
        <p:spPr bwMode="auto">
          <a:xfrm>
            <a:off x="6878638" y="2165350"/>
            <a:ext cx="893762" cy="730250"/>
          </a:xfrm>
          <a:prstGeom prst="rect">
            <a:avLst/>
          </a:prstGeom>
          <a:noFill/>
          <a:ln w="9525">
            <a:noFill/>
            <a:miter lim="800000"/>
            <a:headEnd/>
            <a:tailEnd/>
          </a:ln>
        </p:spPr>
        <p:txBody>
          <a:bodyPr wrap="none">
            <a:prstTxWarp prst="textNoShape">
              <a:avLst/>
            </a:prstTxWarp>
            <a:spAutoFit/>
          </a:bodyPr>
          <a:lstStyle/>
          <a:p>
            <a:pPr algn="ctr"/>
            <a:r>
              <a:rPr lang="en-US" sz="1800"/>
              <a:t>Payroll</a:t>
            </a:r>
          </a:p>
          <a:p>
            <a:pPr algn="ctr"/>
            <a:r>
              <a:rPr lang="en-US" sz="1800"/>
              <a:t>data</a:t>
            </a:r>
          </a:p>
        </p:txBody>
      </p:sp>
      <p:sp>
        <p:nvSpPr>
          <p:cNvPr id="164905" name="Rectangle 41"/>
          <p:cNvSpPr>
            <a:spLocks noChangeArrowheads="1"/>
          </p:cNvSpPr>
          <p:nvPr/>
        </p:nvSpPr>
        <p:spPr bwMode="auto">
          <a:xfrm>
            <a:off x="882650" y="3063875"/>
            <a:ext cx="717550" cy="517525"/>
          </a:xfrm>
          <a:prstGeom prst="rect">
            <a:avLst/>
          </a:prstGeom>
          <a:noFill/>
          <a:ln w="9525">
            <a:noFill/>
            <a:miter lim="800000"/>
            <a:headEnd/>
            <a:tailEnd/>
          </a:ln>
        </p:spPr>
        <p:txBody>
          <a:bodyPr wrap="none">
            <a:prstTxWarp prst="textNoShape">
              <a:avLst/>
            </a:prstTxWarp>
            <a:spAutoFit/>
          </a:bodyPr>
          <a:lstStyle/>
          <a:p>
            <a:r>
              <a:rPr lang="en-US"/>
              <a:t>Bob</a:t>
            </a:r>
          </a:p>
        </p:txBody>
      </p:sp>
      <p:sp>
        <p:nvSpPr>
          <p:cNvPr id="164906" name="Rectangle 42"/>
          <p:cNvSpPr>
            <a:spLocks noChangeArrowheads="1"/>
          </p:cNvSpPr>
          <p:nvPr/>
        </p:nvSpPr>
        <p:spPr bwMode="auto">
          <a:xfrm>
            <a:off x="700088" y="3825875"/>
            <a:ext cx="900112" cy="517525"/>
          </a:xfrm>
          <a:prstGeom prst="rect">
            <a:avLst/>
          </a:prstGeom>
          <a:noFill/>
          <a:ln w="9525">
            <a:noFill/>
            <a:miter lim="800000"/>
            <a:headEnd/>
            <a:tailEnd/>
          </a:ln>
        </p:spPr>
        <p:txBody>
          <a:bodyPr wrap="none">
            <a:prstTxWarp prst="textNoShape">
              <a:avLst/>
            </a:prstTxWarp>
            <a:spAutoFit/>
          </a:bodyPr>
          <a:lstStyle/>
          <a:p>
            <a:r>
              <a:rPr lang="en-US"/>
              <a:t>Alice</a:t>
            </a:r>
            <a:endParaRPr lang="en-US">
              <a:solidFill>
                <a:srgbClr val="FF0000"/>
              </a:solidFill>
            </a:endParaRPr>
          </a:p>
        </p:txBody>
      </p:sp>
      <p:sp>
        <p:nvSpPr>
          <p:cNvPr id="164907" name="Rectangle 43"/>
          <p:cNvSpPr>
            <a:spLocks noChangeArrowheads="1"/>
          </p:cNvSpPr>
          <p:nvPr/>
        </p:nvSpPr>
        <p:spPr bwMode="auto">
          <a:xfrm>
            <a:off x="735013" y="4664075"/>
            <a:ext cx="788987" cy="517525"/>
          </a:xfrm>
          <a:prstGeom prst="rect">
            <a:avLst/>
          </a:prstGeom>
          <a:noFill/>
          <a:ln w="9525">
            <a:noFill/>
            <a:miter lim="800000"/>
            <a:headEnd/>
            <a:tailEnd/>
          </a:ln>
        </p:spPr>
        <p:txBody>
          <a:bodyPr wrap="none">
            <a:prstTxWarp prst="textNoShape">
              <a:avLst/>
            </a:prstTxWarp>
            <a:spAutoFit/>
          </a:bodyPr>
          <a:lstStyle/>
          <a:p>
            <a:r>
              <a:rPr lang="en-US"/>
              <a:t>Sam</a:t>
            </a:r>
          </a:p>
        </p:txBody>
      </p:sp>
      <p:sp>
        <p:nvSpPr>
          <p:cNvPr id="164909" name="Rectangle 45"/>
          <p:cNvSpPr>
            <a:spLocks noChangeArrowheads="1"/>
          </p:cNvSpPr>
          <p:nvPr/>
        </p:nvSpPr>
        <p:spPr bwMode="auto">
          <a:xfrm>
            <a:off x="0" y="5295900"/>
            <a:ext cx="1487488" cy="800100"/>
          </a:xfrm>
          <a:prstGeom prst="rect">
            <a:avLst/>
          </a:prstGeom>
          <a:noFill/>
          <a:ln w="9525">
            <a:noFill/>
            <a:miter lim="800000"/>
            <a:headEnd/>
            <a:tailEnd/>
          </a:ln>
        </p:spPr>
        <p:txBody>
          <a:bodyPr wrap="none">
            <a:prstTxWarp prst="textNoShape">
              <a:avLst/>
            </a:prstTxWarp>
            <a:spAutoFit/>
          </a:bodyPr>
          <a:lstStyle/>
          <a:p>
            <a:pPr algn="r"/>
            <a:r>
              <a:rPr lang="en-US" sz="2000"/>
              <a:t>Accounting</a:t>
            </a:r>
          </a:p>
          <a:p>
            <a:pPr algn="r"/>
            <a:r>
              <a:rPr lang="en-US" sz="2000"/>
              <a:t>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blinds(horizontal)">
                                      <p:cBhvr>
                                        <p:cTn id="7" dur="500"/>
                                        <p:tgtEl>
                                          <p:spTgt spid="164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867">
                                            <p:txEl>
                                              <p:pRg st="1" end="1"/>
                                            </p:txEl>
                                          </p:spTgt>
                                        </p:tgtEl>
                                        <p:attrNameLst>
                                          <p:attrName>style.visibility</p:attrName>
                                        </p:attrNameLst>
                                      </p:cBhvr>
                                      <p:to>
                                        <p:strVal val="visible"/>
                                      </p:to>
                                    </p:set>
                                    <p:animEffect transition="in" filter="blinds(horizontal)">
                                      <p:cBhvr>
                                        <p:cTn id="12" dur="500"/>
                                        <p:tgtEl>
                                          <p:spTgt spid="164867">
                                            <p:txEl>
                                              <p:pRg st="1" end="1"/>
                                            </p:txEl>
                                          </p:spTgt>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164868"/>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499"/>
                                          </p:stCondLst>
                                        </p:cTn>
                                        <p:tgtEl>
                                          <p:spTgt spid="164900"/>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499"/>
                                          </p:stCondLst>
                                        </p:cTn>
                                        <p:tgtEl>
                                          <p:spTgt spid="164901"/>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499"/>
                                          </p:stCondLst>
                                        </p:cTn>
                                        <p:tgtEl>
                                          <p:spTgt spid="164902"/>
                                        </p:tgtEl>
                                        <p:attrNameLst>
                                          <p:attrName>style.visibility</p:attrName>
                                        </p:attrNameLst>
                                      </p:cBhvr>
                                      <p:to>
                                        <p:strVal val="visible"/>
                                      </p:to>
                                    </p:set>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499"/>
                                          </p:stCondLst>
                                        </p:cTn>
                                        <p:tgtEl>
                                          <p:spTgt spid="164903"/>
                                        </p:tgtEl>
                                        <p:attrNameLst>
                                          <p:attrName>style.visibility</p:attrName>
                                        </p:attrNameLst>
                                      </p:cBhvr>
                                      <p:to>
                                        <p:strVal val="visible"/>
                                      </p:to>
                                    </p:set>
                                  </p:childTnLst>
                                </p:cTn>
                              </p:par>
                            </p:childTnLst>
                          </p:cTn>
                        </p:par>
                        <p:par>
                          <p:cTn id="28" fill="hold">
                            <p:stCondLst>
                              <p:cond delay="3000"/>
                            </p:stCondLst>
                            <p:childTnLst>
                              <p:par>
                                <p:cTn id="29" presetID="1" presetClass="entr" presetSubtype="0" fill="hold" grpId="0" nodeType="afterEffect">
                                  <p:stCondLst>
                                    <p:cond delay="0"/>
                                  </p:stCondLst>
                                  <p:childTnLst>
                                    <p:set>
                                      <p:cBhvr>
                                        <p:cTn id="30" dur="1" fill="hold">
                                          <p:stCondLst>
                                            <p:cond delay="499"/>
                                          </p:stCondLst>
                                        </p:cTn>
                                        <p:tgtEl>
                                          <p:spTgt spid="164904"/>
                                        </p:tgtEl>
                                        <p:attrNameLst>
                                          <p:attrName>style.visibility</p:attrName>
                                        </p:attrNameLst>
                                      </p:cBhvr>
                                      <p:to>
                                        <p:strVal val="visible"/>
                                      </p:to>
                                    </p:set>
                                  </p:childTnLst>
                                </p:cTn>
                              </p:par>
                            </p:childTnLst>
                          </p:cTn>
                        </p:par>
                        <p:par>
                          <p:cTn id="31" fill="hold">
                            <p:stCondLst>
                              <p:cond delay="3500"/>
                            </p:stCondLst>
                            <p:childTnLst>
                              <p:par>
                                <p:cTn id="32" presetID="1" presetClass="entr" presetSubtype="0" fill="hold" grpId="0" nodeType="afterEffect">
                                  <p:stCondLst>
                                    <p:cond delay="0"/>
                                  </p:stCondLst>
                                  <p:childTnLst>
                                    <p:set>
                                      <p:cBhvr>
                                        <p:cTn id="33" dur="1" fill="hold">
                                          <p:stCondLst>
                                            <p:cond delay="499"/>
                                          </p:stCondLst>
                                        </p:cTn>
                                        <p:tgtEl>
                                          <p:spTgt spid="164905"/>
                                        </p:tgtEl>
                                        <p:attrNameLst>
                                          <p:attrName>style.visibility</p:attrName>
                                        </p:attrNameLst>
                                      </p:cBhvr>
                                      <p:to>
                                        <p:strVal val="visible"/>
                                      </p:to>
                                    </p:set>
                                  </p:childTnLst>
                                </p:cTn>
                              </p:par>
                            </p:childTnLst>
                          </p:cTn>
                        </p:par>
                        <p:par>
                          <p:cTn id="34" fill="hold">
                            <p:stCondLst>
                              <p:cond delay="4000"/>
                            </p:stCondLst>
                            <p:childTnLst>
                              <p:par>
                                <p:cTn id="35" presetID="1" presetClass="entr" presetSubtype="0" fill="hold" grpId="0" nodeType="afterEffect">
                                  <p:stCondLst>
                                    <p:cond delay="0"/>
                                  </p:stCondLst>
                                  <p:childTnLst>
                                    <p:set>
                                      <p:cBhvr>
                                        <p:cTn id="36" dur="1" fill="hold">
                                          <p:stCondLst>
                                            <p:cond delay="499"/>
                                          </p:stCondLst>
                                        </p:cTn>
                                        <p:tgtEl>
                                          <p:spTgt spid="164906"/>
                                        </p:tgtEl>
                                        <p:attrNameLst>
                                          <p:attrName>style.visibility</p:attrName>
                                        </p:attrNameLst>
                                      </p:cBhvr>
                                      <p:to>
                                        <p:strVal val="visible"/>
                                      </p:to>
                                    </p:set>
                                  </p:childTnLst>
                                </p:cTn>
                              </p:par>
                            </p:childTnLst>
                          </p:cTn>
                        </p:par>
                        <p:par>
                          <p:cTn id="37" fill="hold">
                            <p:stCondLst>
                              <p:cond delay="4500"/>
                            </p:stCondLst>
                            <p:childTnLst>
                              <p:par>
                                <p:cTn id="38" presetID="1" presetClass="entr" presetSubtype="0" fill="hold" grpId="0" nodeType="afterEffect">
                                  <p:stCondLst>
                                    <p:cond delay="0"/>
                                  </p:stCondLst>
                                  <p:childTnLst>
                                    <p:set>
                                      <p:cBhvr>
                                        <p:cTn id="39" dur="1" fill="hold">
                                          <p:stCondLst>
                                            <p:cond delay="499"/>
                                          </p:stCondLst>
                                        </p:cTn>
                                        <p:tgtEl>
                                          <p:spTgt spid="164907"/>
                                        </p:tgtEl>
                                        <p:attrNameLst>
                                          <p:attrName>style.visibility</p:attrName>
                                        </p:attrNameLst>
                                      </p:cBhvr>
                                      <p:to>
                                        <p:strVal val="visible"/>
                                      </p:to>
                                    </p:set>
                                  </p:childTnLst>
                                </p:cTn>
                              </p:par>
                            </p:childTnLst>
                          </p:cTn>
                        </p:par>
                        <p:par>
                          <p:cTn id="40" fill="hold">
                            <p:stCondLst>
                              <p:cond delay="5000"/>
                            </p:stCondLst>
                            <p:childTnLst>
                              <p:par>
                                <p:cTn id="41" presetID="1" presetClass="entr" presetSubtype="0" fill="hold" grpId="0" nodeType="afterEffect">
                                  <p:stCondLst>
                                    <p:cond delay="0"/>
                                  </p:stCondLst>
                                  <p:childTnLst>
                                    <p:set>
                                      <p:cBhvr>
                                        <p:cTn id="42" dur="1" fill="hold">
                                          <p:stCondLst>
                                            <p:cond delay="499"/>
                                          </p:stCondLst>
                                        </p:cTn>
                                        <p:tgtEl>
                                          <p:spTgt spid="1649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autoUpdateAnimBg="0"/>
      <p:bldP spid="164900" grpId="0" autoUpdateAnimBg="0"/>
      <p:bldP spid="164901" grpId="0" autoUpdateAnimBg="0"/>
      <p:bldP spid="164902" grpId="0" autoUpdateAnimBg="0"/>
      <p:bldP spid="164903" grpId="0" autoUpdateAnimBg="0"/>
      <p:bldP spid="164904" grpId="0" autoUpdateAnimBg="0"/>
      <p:bldP spid="164905" grpId="0" autoUpdateAnimBg="0"/>
      <p:bldP spid="164906" grpId="0" autoUpdateAnimBg="0"/>
      <p:bldP spid="164907" grpId="0" autoUpdateAnimBg="0"/>
      <p:bldP spid="164909" grpId="0" autoUpdateAnimBg="0"/>
    </p:bld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0F5257E4-C726-BC48-BFB5-DE4268B1EA7A}" type="slidenum">
              <a:rPr lang="en-US" smtClean="0">
                <a:latin typeface="Times New Roman" charset="0"/>
              </a:rPr>
              <a:pPr/>
              <a:t>71</a:t>
            </a:fld>
            <a:endParaRPr lang="en-US" smtClean="0">
              <a:latin typeface="Times New Roman" charset="0"/>
            </a:endParaRPr>
          </a:p>
        </p:txBody>
      </p:sp>
      <p:sp>
        <p:nvSpPr>
          <p:cNvPr id="74755" name="Rectangle 2"/>
          <p:cNvSpPr>
            <a:spLocks noGrp="1" noChangeArrowheads="1"/>
          </p:cNvSpPr>
          <p:nvPr>
            <p:ph type="title"/>
          </p:nvPr>
        </p:nvSpPr>
        <p:spPr>
          <a:xfrm>
            <a:off x="685800" y="152400"/>
            <a:ext cx="7772400" cy="990600"/>
          </a:xfrm>
        </p:spPr>
        <p:txBody>
          <a:bodyPr/>
          <a:lstStyle/>
          <a:p>
            <a:pPr eaLnBrk="1" hangingPunct="1"/>
            <a:r>
              <a:rPr lang="en-US"/>
              <a:t>Capabilities (or C-Lists)</a:t>
            </a:r>
          </a:p>
        </p:txBody>
      </p:sp>
      <p:sp>
        <p:nvSpPr>
          <p:cNvPr id="74756" name="Rectangle 3"/>
          <p:cNvSpPr>
            <a:spLocks noGrp="1" noChangeArrowheads="1"/>
          </p:cNvSpPr>
          <p:nvPr>
            <p:ph type="body" idx="1"/>
          </p:nvPr>
        </p:nvSpPr>
        <p:spPr>
          <a:xfrm>
            <a:off x="685800" y="1066800"/>
            <a:ext cx="7772400" cy="1143000"/>
          </a:xfrm>
        </p:spPr>
        <p:txBody>
          <a:bodyPr/>
          <a:lstStyle/>
          <a:p>
            <a:pPr eaLnBrk="1" hangingPunct="1">
              <a:lnSpc>
                <a:spcPct val="90000"/>
              </a:lnSpc>
            </a:pPr>
            <a:r>
              <a:rPr lang="en-US" sz="2800"/>
              <a:t>Store access control matrix by </a:t>
            </a:r>
            <a:r>
              <a:rPr lang="en-US" sz="2800" b="1">
                <a:solidFill>
                  <a:srgbClr val="FF0000"/>
                </a:solidFill>
              </a:rPr>
              <a:t>row</a:t>
            </a:r>
            <a:endParaRPr lang="en-US" sz="2800"/>
          </a:p>
          <a:p>
            <a:pPr eaLnBrk="1" hangingPunct="1">
              <a:lnSpc>
                <a:spcPct val="90000"/>
              </a:lnSpc>
            </a:pPr>
            <a:r>
              <a:rPr lang="en-US" sz="2800"/>
              <a:t>Example: Capability for </a:t>
            </a:r>
            <a:r>
              <a:rPr lang="en-US" sz="2800" b="1">
                <a:solidFill>
                  <a:srgbClr val="FF0000"/>
                </a:solidFill>
              </a:rPr>
              <a:t>Alice</a:t>
            </a:r>
            <a:r>
              <a:rPr lang="en-US" sz="2800"/>
              <a:t> is in </a:t>
            </a:r>
            <a:r>
              <a:rPr lang="en-US" sz="2800" b="1">
                <a:solidFill>
                  <a:srgbClr val="FF0000"/>
                </a:solidFill>
              </a:rPr>
              <a:t>red</a:t>
            </a:r>
            <a:endParaRPr lang="en-US" sz="2800"/>
          </a:p>
        </p:txBody>
      </p:sp>
      <p:graphicFrame>
        <p:nvGraphicFramePr>
          <p:cNvPr id="165892" name="Group 4"/>
          <p:cNvGraphicFramePr>
            <a:graphicFrameLocks noGrp="1"/>
          </p:cNvGraphicFramePr>
          <p:nvPr/>
        </p:nvGraphicFramePr>
        <p:xfrm>
          <a:off x="1600200" y="2895600"/>
          <a:ext cx="6324600" cy="3200400"/>
        </p:xfrm>
        <a:graphic>
          <a:graphicData uri="http://schemas.openxmlformats.org/drawingml/2006/table">
            <a:tbl>
              <a:tblPr/>
              <a:tblGrid>
                <a:gridCol w="1265238"/>
                <a:gridCol w="1265237"/>
                <a:gridCol w="1263650"/>
                <a:gridCol w="1265238"/>
                <a:gridCol w="1265237"/>
              </a:tblGrid>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rgbClr val="FF0000"/>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rgbClr val="FF0000"/>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rgbClr val="FF0000"/>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rgbClr val="FF0000"/>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rgbClr val="FF0000"/>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5924" name="Rectangle 36"/>
          <p:cNvSpPr>
            <a:spLocks noChangeArrowheads="1"/>
          </p:cNvSpPr>
          <p:nvPr/>
        </p:nvSpPr>
        <p:spPr bwMode="auto">
          <a:xfrm>
            <a:off x="1905000" y="2378075"/>
            <a:ext cx="638175" cy="517525"/>
          </a:xfrm>
          <a:prstGeom prst="rect">
            <a:avLst/>
          </a:prstGeom>
          <a:noFill/>
          <a:ln w="9525">
            <a:noFill/>
            <a:miter lim="800000"/>
            <a:headEnd/>
            <a:tailEnd/>
          </a:ln>
        </p:spPr>
        <p:txBody>
          <a:bodyPr wrap="none">
            <a:prstTxWarp prst="textNoShape">
              <a:avLst/>
            </a:prstTxWarp>
            <a:spAutoFit/>
          </a:bodyPr>
          <a:lstStyle/>
          <a:p>
            <a:r>
              <a:rPr lang="en-US"/>
              <a:t>OS</a:t>
            </a:r>
          </a:p>
        </p:txBody>
      </p:sp>
      <p:sp>
        <p:nvSpPr>
          <p:cNvPr id="165925" name="Rectangle 37"/>
          <p:cNvSpPr>
            <a:spLocks noChangeArrowheads="1"/>
          </p:cNvSpPr>
          <p:nvPr/>
        </p:nvSpPr>
        <p:spPr bwMode="auto">
          <a:xfrm>
            <a:off x="2819400" y="2133600"/>
            <a:ext cx="1357313" cy="730250"/>
          </a:xfrm>
          <a:prstGeom prst="rect">
            <a:avLst/>
          </a:prstGeom>
          <a:noFill/>
          <a:ln w="9525">
            <a:noFill/>
            <a:miter lim="800000"/>
            <a:headEnd/>
            <a:tailEnd/>
          </a:ln>
        </p:spPr>
        <p:txBody>
          <a:bodyPr wrap="none">
            <a:prstTxWarp prst="textNoShape">
              <a:avLst/>
            </a:prstTxWarp>
            <a:spAutoFit/>
          </a:bodyPr>
          <a:lstStyle/>
          <a:p>
            <a:pPr algn="ctr"/>
            <a:r>
              <a:rPr lang="en-US" sz="1800"/>
              <a:t>Accounting</a:t>
            </a:r>
          </a:p>
          <a:p>
            <a:pPr algn="ctr"/>
            <a:r>
              <a:rPr lang="en-US" sz="1800"/>
              <a:t>program</a:t>
            </a:r>
          </a:p>
        </p:txBody>
      </p:sp>
      <p:sp>
        <p:nvSpPr>
          <p:cNvPr id="165926" name="Rectangle 38"/>
          <p:cNvSpPr>
            <a:spLocks noChangeArrowheads="1"/>
          </p:cNvSpPr>
          <p:nvPr/>
        </p:nvSpPr>
        <p:spPr bwMode="auto">
          <a:xfrm>
            <a:off x="4205288" y="2165350"/>
            <a:ext cx="1357312" cy="730250"/>
          </a:xfrm>
          <a:prstGeom prst="rect">
            <a:avLst/>
          </a:prstGeom>
          <a:noFill/>
          <a:ln w="9525">
            <a:noFill/>
            <a:miter lim="800000"/>
            <a:headEnd/>
            <a:tailEnd/>
          </a:ln>
        </p:spPr>
        <p:txBody>
          <a:bodyPr wrap="none">
            <a:prstTxWarp prst="textNoShape">
              <a:avLst/>
            </a:prstTxWarp>
            <a:spAutoFit/>
          </a:bodyPr>
          <a:lstStyle/>
          <a:p>
            <a:pPr algn="ctr"/>
            <a:r>
              <a:rPr lang="en-US" sz="1800"/>
              <a:t>Accounting</a:t>
            </a:r>
          </a:p>
          <a:p>
            <a:pPr algn="ctr"/>
            <a:r>
              <a:rPr lang="en-US" sz="1800"/>
              <a:t>data</a:t>
            </a:r>
          </a:p>
        </p:txBody>
      </p:sp>
      <p:sp>
        <p:nvSpPr>
          <p:cNvPr id="165927" name="Rectangle 39"/>
          <p:cNvSpPr>
            <a:spLocks noChangeArrowheads="1"/>
          </p:cNvSpPr>
          <p:nvPr/>
        </p:nvSpPr>
        <p:spPr bwMode="auto">
          <a:xfrm>
            <a:off x="5562600" y="2133600"/>
            <a:ext cx="1247775" cy="730250"/>
          </a:xfrm>
          <a:prstGeom prst="rect">
            <a:avLst/>
          </a:prstGeom>
          <a:noFill/>
          <a:ln w="9525">
            <a:noFill/>
            <a:miter lim="800000"/>
            <a:headEnd/>
            <a:tailEnd/>
          </a:ln>
        </p:spPr>
        <p:txBody>
          <a:bodyPr wrap="none">
            <a:prstTxWarp prst="textNoShape">
              <a:avLst/>
            </a:prstTxWarp>
            <a:spAutoFit/>
          </a:bodyPr>
          <a:lstStyle/>
          <a:p>
            <a:pPr algn="ctr"/>
            <a:r>
              <a:rPr lang="en-US" sz="1800"/>
              <a:t>Insurance</a:t>
            </a:r>
          </a:p>
          <a:p>
            <a:pPr algn="ctr"/>
            <a:r>
              <a:rPr lang="en-US" sz="1800"/>
              <a:t>data</a:t>
            </a:r>
          </a:p>
        </p:txBody>
      </p:sp>
      <p:sp>
        <p:nvSpPr>
          <p:cNvPr id="165928" name="Rectangle 40"/>
          <p:cNvSpPr>
            <a:spLocks noChangeArrowheads="1"/>
          </p:cNvSpPr>
          <p:nvPr/>
        </p:nvSpPr>
        <p:spPr bwMode="auto">
          <a:xfrm>
            <a:off x="6878638" y="2165350"/>
            <a:ext cx="893762" cy="730250"/>
          </a:xfrm>
          <a:prstGeom prst="rect">
            <a:avLst/>
          </a:prstGeom>
          <a:noFill/>
          <a:ln w="9525">
            <a:noFill/>
            <a:miter lim="800000"/>
            <a:headEnd/>
            <a:tailEnd/>
          </a:ln>
        </p:spPr>
        <p:txBody>
          <a:bodyPr wrap="none">
            <a:prstTxWarp prst="textNoShape">
              <a:avLst/>
            </a:prstTxWarp>
            <a:spAutoFit/>
          </a:bodyPr>
          <a:lstStyle/>
          <a:p>
            <a:pPr algn="ctr"/>
            <a:r>
              <a:rPr lang="en-US" sz="1800"/>
              <a:t>Payroll</a:t>
            </a:r>
          </a:p>
          <a:p>
            <a:pPr algn="ctr"/>
            <a:r>
              <a:rPr lang="en-US" sz="1800"/>
              <a:t>data</a:t>
            </a:r>
          </a:p>
        </p:txBody>
      </p:sp>
      <p:sp>
        <p:nvSpPr>
          <p:cNvPr id="165929" name="Rectangle 41"/>
          <p:cNvSpPr>
            <a:spLocks noChangeArrowheads="1"/>
          </p:cNvSpPr>
          <p:nvPr/>
        </p:nvSpPr>
        <p:spPr bwMode="auto">
          <a:xfrm>
            <a:off x="882650" y="3063875"/>
            <a:ext cx="717550" cy="517525"/>
          </a:xfrm>
          <a:prstGeom prst="rect">
            <a:avLst/>
          </a:prstGeom>
          <a:noFill/>
          <a:ln w="9525">
            <a:noFill/>
            <a:miter lim="800000"/>
            <a:headEnd/>
            <a:tailEnd/>
          </a:ln>
        </p:spPr>
        <p:txBody>
          <a:bodyPr wrap="none">
            <a:prstTxWarp prst="textNoShape">
              <a:avLst/>
            </a:prstTxWarp>
            <a:spAutoFit/>
          </a:bodyPr>
          <a:lstStyle/>
          <a:p>
            <a:r>
              <a:rPr lang="en-US"/>
              <a:t>Bob</a:t>
            </a:r>
          </a:p>
        </p:txBody>
      </p:sp>
      <p:sp>
        <p:nvSpPr>
          <p:cNvPr id="165930" name="Rectangle 42"/>
          <p:cNvSpPr>
            <a:spLocks noChangeArrowheads="1"/>
          </p:cNvSpPr>
          <p:nvPr/>
        </p:nvSpPr>
        <p:spPr bwMode="auto">
          <a:xfrm>
            <a:off x="620713" y="3825875"/>
            <a:ext cx="903287" cy="517525"/>
          </a:xfrm>
          <a:prstGeom prst="rect">
            <a:avLst/>
          </a:prstGeom>
          <a:noFill/>
          <a:ln w="9525">
            <a:noFill/>
            <a:miter lim="800000"/>
            <a:headEnd/>
            <a:tailEnd/>
          </a:ln>
        </p:spPr>
        <p:txBody>
          <a:bodyPr wrap="none">
            <a:prstTxWarp prst="textNoShape">
              <a:avLst/>
            </a:prstTxWarp>
            <a:spAutoFit/>
          </a:bodyPr>
          <a:lstStyle/>
          <a:p>
            <a:r>
              <a:rPr lang="en-US" b="1">
                <a:solidFill>
                  <a:srgbClr val="FF0000"/>
                </a:solidFill>
              </a:rPr>
              <a:t>Alice</a:t>
            </a:r>
            <a:endParaRPr lang="en-US">
              <a:solidFill>
                <a:srgbClr val="FF0000"/>
              </a:solidFill>
            </a:endParaRPr>
          </a:p>
        </p:txBody>
      </p:sp>
      <p:sp>
        <p:nvSpPr>
          <p:cNvPr id="165931" name="Rectangle 43"/>
          <p:cNvSpPr>
            <a:spLocks noChangeArrowheads="1"/>
          </p:cNvSpPr>
          <p:nvPr/>
        </p:nvSpPr>
        <p:spPr bwMode="auto">
          <a:xfrm>
            <a:off x="735013" y="4664075"/>
            <a:ext cx="788987" cy="517525"/>
          </a:xfrm>
          <a:prstGeom prst="rect">
            <a:avLst/>
          </a:prstGeom>
          <a:noFill/>
          <a:ln w="9525">
            <a:noFill/>
            <a:miter lim="800000"/>
            <a:headEnd/>
            <a:tailEnd/>
          </a:ln>
        </p:spPr>
        <p:txBody>
          <a:bodyPr wrap="none">
            <a:prstTxWarp prst="textNoShape">
              <a:avLst/>
            </a:prstTxWarp>
            <a:spAutoFit/>
          </a:bodyPr>
          <a:lstStyle/>
          <a:p>
            <a:r>
              <a:rPr lang="en-US"/>
              <a:t>Sam</a:t>
            </a:r>
          </a:p>
        </p:txBody>
      </p:sp>
      <p:sp>
        <p:nvSpPr>
          <p:cNvPr id="165932" name="Rectangle 44"/>
          <p:cNvSpPr>
            <a:spLocks noChangeArrowheads="1"/>
          </p:cNvSpPr>
          <p:nvPr/>
        </p:nvSpPr>
        <p:spPr bwMode="auto">
          <a:xfrm>
            <a:off x="0" y="5295900"/>
            <a:ext cx="1487488" cy="800100"/>
          </a:xfrm>
          <a:prstGeom prst="rect">
            <a:avLst/>
          </a:prstGeom>
          <a:noFill/>
          <a:ln w="9525">
            <a:noFill/>
            <a:miter lim="800000"/>
            <a:headEnd/>
            <a:tailEnd/>
          </a:ln>
        </p:spPr>
        <p:txBody>
          <a:bodyPr wrap="none">
            <a:prstTxWarp prst="textNoShape">
              <a:avLst/>
            </a:prstTxWarp>
            <a:spAutoFit/>
          </a:bodyPr>
          <a:lstStyle/>
          <a:p>
            <a:pPr algn="r"/>
            <a:r>
              <a:rPr lang="en-US" sz="2000"/>
              <a:t>Accounting</a:t>
            </a:r>
          </a:p>
          <a:p>
            <a:pPr algn="r"/>
            <a:r>
              <a:rPr lang="en-US" sz="2000"/>
              <a:t>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6589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65924"/>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65925"/>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65926"/>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65927"/>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165928"/>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65929"/>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165930"/>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165931"/>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165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24" grpId="0" autoUpdateAnimBg="0"/>
      <p:bldP spid="165925" grpId="0" autoUpdateAnimBg="0"/>
      <p:bldP spid="165926" grpId="0" autoUpdateAnimBg="0"/>
      <p:bldP spid="165927" grpId="0" autoUpdateAnimBg="0"/>
      <p:bldP spid="165928" grpId="0" autoUpdateAnimBg="0"/>
      <p:bldP spid="165929" grpId="0" autoUpdateAnimBg="0"/>
      <p:bldP spid="165930" grpId="0" autoUpdateAnimBg="0"/>
      <p:bldP spid="165931" grpId="0" autoUpdateAnimBg="0"/>
      <p:bldP spid="165932" grpId="0" autoUpdateAnimBg="0"/>
    </p:bld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7577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83C4DE62-AB58-8F4E-A090-674A72FA66A4}" type="slidenum">
              <a:rPr lang="en-US" smtClean="0">
                <a:latin typeface="Times New Roman" charset="0"/>
              </a:rPr>
              <a:pPr/>
              <a:t>72</a:t>
            </a:fld>
            <a:endParaRPr lang="en-US" smtClean="0">
              <a:latin typeface="Times New Roman" charset="0"/>
            </a:endParaRPr>
          </a:p>
        </p:txBody>
      </p:sp>
      <p:sp>
        <p:nvSpPr>
          <p:cNvPr id="75779" name="Rectangle 2"/>
          <p:cNvSpPr>
            <a:spLocks noGrp="1" noChangeArrowheads="1"/>
          </p:cNvSpPr>
          <p:nvPr>
            <p:ph type="title"/>
          </p:nvPr>
        </p:nvSpPr>
        <p:spPr>
          <a:xfrm>
            <a:off x="685800" y="152400"/>
            <a:ext cx="7772400" cy="838200"/>
          </a:xfrm>
        </p:spPr>
        <p:txBody>
          <a:bodyPr/>
          <a:lstStyle/>
          <a:p>
            <a:pPr eaLnBrk="1" hangingPunct="1"/>
            <a:r>
              <a:rPr lang="en-US"/>
              <a:t>ACLs </a:t>
            </a:r>
            <a:r>
              <a:rPr lang="en-US">
                <a:solidFill>
                  <a:schemeClr val="tx1"/>
                </a:solidFill>
              </a:rPr>
              <a:t>vs</a:t>
            </a:r>
            <a:r>
              <a:rPr lang="en-US"/>
              <a:t> </a:t>
            </a:r>
            <a:r>
              <a:rPr lang="en-US">
                <a:solidFill>
                  <a:srgbClr val="FF0000"/>
                </a:solidFill>
              </a:rPr>
              <a:t>Capabilities</a:t>
            </a:r>
            <a:endParaRPr lang="en-US"/>
          </a:p>
        </p:txBody>
      </p:sp>
      <p:sp>
        <p:nvSpPr>
          <p:cNvPr id="345100" name="Rectangle 12"/>
          <p:cNvSpPr>
            <a:spLocks noGrp="1" noChangeArrowheads="1"/>
          </p:cNvSpPr>
          <p:nvPr>
            <p:ph type="body" idx="1"/>
          </p:nvPr>
        </p:nvSpPr>
        <p:spPr>
          <a:xfrm>
            <a:off x="685800" y="5257800"/>
            <a:ext cx="7772400" cy="990600"/>
          </a:xfrm>
          <a:noFill/>
        </p:spPr>
        <p:txBody>
          <a:bodyPr/>
          <a:lstStyle/>
          <a:p>
            <a:pPr eaLnBrk="1" hangingPunct="1">
              <a:lnSpc>
                <a:spcPct val="90000"/>
              </a:lnSpc>
              <a:spcAft>
                <a:spcPts val="600"/>
              </a:spcAft>
            </a:pPr>
            <a:r>
              <a:rPr lang="en-US" sz="2400" dirty="0"/>
              <a:t>Note that arrows point in opposite directions…</a:t>
            </a:r>
          </a:p>
          <a:p>
            <a:pPr eaLnBrk="1" hangingPunct="1">
              <a:lnSpc>
                <a:spcPct val="90000"/>
              </a:lnSpc>
              <a:spcAft>
                <a:spcPts val="600"/>
              </a:spcAft>
            </a:pPr>
            <a:r>
              <a:rPr lang="en-US" sz="2400" dirty="0"/>
              <a:t>With </a:t>
            </a:r>
            <a:r>
              <a:rPr lang="en-US" sz="2400" dirty="0" err="1"/>
              <a:t>ACLs</a:t>
            </a:r>
            <a:r>
              <a:rPr lang="en-US" sz="2400" dirty="0"/>
              <a:t>,</a:t>
            </a:r>
            <a:r>
              <a:rPr lang="en-US" sz="2400" dirty="0" smtClean="0"/>
              <a:t> still need </a:t>
            </a:r>
            <a:r>
              <a:rPr lang="en-US" sz="2400" dirty="0"/>
              <a:t>to associate users to files</a:t>
            </a:r>
          </a:p>
        </p:txBody>
      </p:sp>
      <p:grpSp>
        <p:nvGrpSpPr>
          <p:cNvPr id="75781" name="Group 97"/>
          <p:cNvGrpSpPr>
            <a:grpSpLocks/>
          </p:cNvGrpSpPr>
          <p:nvPr/>
        </p:nvGrpSpPr>
        <p:grpSpPr bwMode="auto">
          <a:xfrm>
            <a:off x="533400" y="1295400"/>
            <a:ext cx="7848600" cy="3810000"/>
            <a:chOff x="336" y="816"/>
            <a:chExt cx="4944" cy="2400"/>
          </a:xfrm>
        </p:grpSpPr>
        <p:sp>
          <p:nvSpPr>
            <p:cNvPr id="75782" name="Rectangle 5"/>
            <p:cNvSpPr>
              <a:spLocks noChangeArrowheads="1"/>
            </p:cNvSpPr>
            <p:nvPr/>
          </p:nvSpPr>
          <p:spPr bwMode="auto">
            <a:xfrm>
              <a:off x="384" y="2834"/>
              <a:ext cx="1858" cy="326"/>
            </a:xfrm>
            <a:prstGeom prst="rect">
              <a:avLst/>
            </a:prstGeom>
            <a:noFill/>
            <a:ln w="9525">
              <a:noFill/>
              <a:miter lim="800000"/>
              <a:headEnd/>
              <a:tailEnd/>
            </a:ln>
          </p:spPr>
          <p:txBody>
            <a:bodyPr wrap="none">
              <a:prstTxWarp prst="textNoShape">
                <a:avLst/>
              </a:prstTxWarp>
              <a:spAutoFit/>
            </a:bodyPr>
            <a:lstStyle/>
            <a:p>
              <a:r>
                <a:rPr lang="en-US"/>
                <a:t>Access Control List</a:t>
              </a:r>
            </a:p>
          </p:txBody>
        </p:sp>
        <p:sp>
          <p:nvSpPr>
            <p:cNvPr id="75783" name="Rectangle 6"/>
            <p:cNvSpPr>
              <a:spLocks noChangeArrowheads="1"/>
            </p:cNvSpPr>
            <p:nvPr/>
          </p:nvSpPr>
          <p:spPr bwMode="auto">
            <a:xfrm>
              <a:off x="3853" y="2832"/>
              <a:ext cx="995" cy="326"/>
            </a:xfrm>
            <a:prstGeom prst="rect">
              <a:avLst/>
            </a:prstGeom>
            <a:noFill/>
            <a:ln w="9525">
              <a:noFill/>
              <a:miter lim="800000"/>
              <a:headEnd/>
              <a:tailEnd/>
            </a:ln>
          </p:spPr>
          <p:txBody>
            <a:bodyPr wrap="none">
              <a:prstTxWarp prst="textNoShape">
                <a:avLst/>
              </a:prstTxWarp>
              <a:spAutoFit/>
            </a:bodyPr>
            <a:lstStyle/>
            <a:p>
              <a:r>
                <a:rPr lang="en-US"/>
                <a:t>Capability</a:t>
              </a:r>
            </a:p>
          </p:txBody>
        </p:sp>
        <p:sp>
          <p:nvSpPr>
            <p:cNvPr id="75784" name="Rectangle 7"/>
            <p:cNvSpPr>
              <a:spLocks noChangeArrowheads="1"/>
            </p:cNvSpPr>
            <p:nvPr/>
          </p:nvSpPr>
          <p:spPr bwMode="auto">
            <a:xfrm>
              <a:off x="336" y="2832"/>
              <a:ext cx="1920" cy="336"/>
            </a:xfrm>
            <a:prstGeom prst="rect">
              <a:avLst/>
            </a:prstGeom>
            <a:noFill/>
            <a:ln w="31750">
              <a:solidFill>
                <a:srgbClr val="1320EE"/>
              </a:solidFill>
              <a:miter lim="800000"/>
              <a:headEnd/>
              <a:tailEnd/>
            </a:ln>
          </p:spPr>
          <p:txBody>
            <a:bodyPr wrap="none" anchor="ctr">
              <a:prstTxWarp prst="textNoShape">
                <a:avLst/>
              </a:prstTxWarp>
            </a:bodyPr>
            <a:lstStyle/>
            <a:p>
              <a:endParaRPr lang="en-US"/>
            </a:p>
          </p:txBody>
        </p:sp>
        <p:sp>
          <p:nvSpPr>
            <p:cNvPr id="75785" name="Rectangle 8"/>
            <p:cNvSpPr>
              <a:spLocks noChangeArrowheads="1"/>
            </p:cNvSpPr>
            <p:nvPr/>
          </p:nvSpPr>
          <p:spPr bwMode="auto">
            <a:xfrm>
              <a:off x="3792" y="2832"/>
              <a:ext cx="1104" cy="336"/>
            </a:xfrm>
            <a:prstGeom prst="rect">
              <a:avLst/>
            </a:prstGeom>
            <a:noFill/>
            <a:ln w="31750">
              <a:solidFill>
                <a:srgbClr val="FF0000"/>
              </a:solidFill>
              <a:miter lim="800000"/>
              <a:headEnd/>
              <a:tailEnd/>
            </a:ln>
          </p:spPr>
          <p:txBody>
            <a:bodyPr wrap="none" anchor="ctr">
              <a:prstTxWarp prst="textNoShape">
                <a:avLst/>
              </a:prstTxWarp>
            </a:bodyPr>
            <a:lstStyle/>
            <a:p>
              <a:endParaRPr lang="en-US"/>
            </a:p>
          </p:txBody>
        </p:sp>
        <p:sp>
          <p:nvSpPr>
            <p:cNvPr id="75786" name="Line 9"/>
            <p:cNvSpPr>
              <a:spLocks noChangeShapeType="1"/>
            </p:cNvSpPr>
            <p:nvPr/>
          </p:nvSpPr>
          <p:spPr bwMode="auto">
            <a:xfrm flipV="1">
              <a:off x="1152" y="2688"/>
              <a:ext cx="384" cy="144"/>
            </a:xfrm>
            <a:prstGeom prst="line">
              <a:avLst/>
            </a:prstGeom>
            <a:noFill/>
            <a:ln w="31750">
              <a:solidFill>
                <a:srgbClr val="1320EE"/>
              </a:solidFill>
              <a:round/>
              <a:headEnd/>
              <a:tailEnd type="triangle" w="med" len="med"/>
            </a:ln>
          </p:spPr>
          <p:txBody>
            <a:bodyPr wrap="none" anchor="ctr">
              <a:prstTxWarp prst="textNoShape">
                <a:avLst/>
              </a:prstTxWarp>
            </a:bodyPr>
            <a:lstStyle/>
            <a:p>
              <a:endParaRPr lang="en-US"/>
            </a:p>
          </p:txBody>
        </p:sp>
        <p:sp>
          <p:nvSpPr>
            <p:cNvPr id="75787" name="Line 10"/>
            <p:cNvSpPr>
              <a:spLocks noChangeShapeType="1"/>
            </p:cNvSpPr>
            <p:nvPr/>
          </p:nvSpPr>
          <p:spPr bwMode="auto">
            <a:xfrm flipH="1" flipV="1">
              <a:off x="4032" y="2688"/>
              <a:ext cx="336" cy="144"/>
            </a:xfrm>
            <a:prstGeom prst="line">
              <a:avLst/>
            </a:prstGeom>
            <a:noFill/>
            <a:ln w="31750">
              <a:solidFill>
                <a:srgbClr val="FF0000"/>
              </a:solidFill>
              <a:round/>
              <a:headEnd/>
              <a:tailEnd type="triangle" w="med" len="med"/>
            </a:ln>
          </p:spPr>
          <p:txBody>
            <a:bodyPr wrap="none" anchor="ctr">
              <a:prstTxWarp prst="textNoShape">
                <a:avLst/>
              </a:prstTxWarp>
            </a:bodyPr>
            <a:lstStyle/>
            <a:p>
              <a:endParaRPr lang="en-US"/>
            </a:p>
          </p:txBody>
        </p:sp>
        <p:sp>
          <p:nvSpPr>
            <p:cNvPr id="75788" name="Line 11"/>
            <p:cNvSpPr>
              <a:spLocks noChangeShapeType="1"/>
            </p:cNvSpPr>
            <p:nvPr/>
          </p:nvSpPr>
          <p:spPr bwMode="auto">
            <a:xfrm>
              <a:off x="2880" y="816"/>
              <a:ext cx="0" cy="2400"/>
            </a:xfrm>
            <a:prstGeom prst="line">
              <a:avLst/>
            </a:prstGeom>
            <a:noFill/>
            <a:ln w="50800">
              <a:solidFill>
                <a:schemeClr val="tx1"/>
              </a:solidFill>
              <a:prstDash val="sysDot"/>
              <a:round/>
              <a:headEnd/>
              <a:tailEnd/>
            </a:ln>
          </p:spPr>
          <p:txBody>
            <a:bodyPr wrap="none" anchor="ctr">
              <a:prstTxWarp prst="textNoShape">
                <a:avLst/>
              </a:prstTxWarp>
            </a:bodyPr>
            <a:lstStyle/>
            <a:p>
              <a:endParaRPr lang="en-US"/>
            </a:p>
          </p:txBody>
        </p:sp>
        <p:sp>
          <p:nvSpPr>
            <p:cNvPr id="75789" name="Rectangle 13"/>
            <p:cNvSpPr>
              <a:spLocks noChangeArrowheads="1"/>
            </p:cNvSpPr>
            <p:nvPr/>
          </p:nvSpPr>
          <p:spPr bwMode="auto">
            <a:xfrm>
              <a:off x="1954" y="960"/>
              <a:ext cx="446" cy="281"/>
            </a:xfrm>
            <a:prstGeom prst="rect">
              <a:avLst/>
            </a:prstGeom>
            <a:noFill/>
            <a:ln w="9525">
              <a:noFill/>
              <a:miter lim="800000"/>
              <a:headEnd/>
              <a:tailEnd/>
            </a:ln>
          </p:spPr>
          <p:txBody>
            <a:bodyPr wrap="none">
              <a:prstTxWarp prst="textNoShape">
                <a:avLst/>
              </a:prstTxWarp>
              <a:spAutoFit/>
            </a:bodyPr>
            <a:lstStyle/>
            <a:p>
              <a:r>
                <a:rPr lang="en-US" sz="2000"/>
                <a:t>file1</a:t>
              </a:r>
            </a:p>
          </p:txBody>
        </p:sp>
        <p:sp>
          <p:nvSpPr>
            <p:cNvPr id="75790" name="Rectangle 15"/>
            <p:cNvSpPr>
              <a:spLocks noChangeArrowheads="1"/>
            </p:cNvSpPr>
            <p:nvPr/>
          </p:nvSpPr>
          <p:spPr bwMode="auto">
            <a:xfrm>
              <a:off x="1954" y="1639"/>
              <a:ext cx="471" cy="281"/>
            </a:xfrm>
            <a:prstGeom prst="rect">
              <a:avLst/>
            </a:prstGeom>
            <a:noFill/>
            <a:ln w="9525">
              <a:noFill/>
              <a:miter lim="800000"/>
              <a:headEnd/>
              <a:tailEnd/>
            </a:ln>
          </p:spPr>
          <p:txBody>
            <a:bodyPr wrap="none">
              <a:prstTxWarp prst="textNoShape">
                <a:avLst/>
              </a:prstTxWarp>
              <a:spAutoFit/>
            </a:bodyPr>
            <a:lstStyle/>
            <a:p>
              <a:r>
                <a:rPr lang="en-US" sz="2000"/>
                <a:t>file2</a:t>
              </a:r>
            </a:p>
          </p:txBody>
        </p:sp>
        <p:sp>
          <p:nvSpPr>
            <p:cNvPr id="75791" name="Rectangle 16"/>
            <p:cNvSpPr>
              <a:spLocks noChangeArrowheads="1"/>
            </p:cNvSpPr>
            <p:nvPr/>
          </p:nvSpPr>
          <p:spPr bwMode="auto">
            <a:xfrm>
              <a:off x="1954" y="2311"/>
              <a:ext cx="471" cy="281"/>
            </a:xfrm>
            <a:prstGeom prst="rect">
              <a:avLst/>
            </a:prstGeom>
            <a:noFill/>
            <a:ln w="9525">
              <a:noFill/>
              <a:miter lim="800000"/>
              <a:headEnd/>
              <a:tailEnd/>
            </a:ln>
          </p:spPr>
          <p:txBody>
            <a:bodyPr wrap="none">
              <a:prstTxWarp prst="textNoShape">
                <a:avLst/>
              </a:prstTxWarp>
              <a:spAutoFit/>
            </a:bodyPr>
            <a:lstStyle/>
            <a:p>
              <a:r>
                <a:rPr lang="en-US" sz="2000"/>
                <a:t>file3</a:t>
              </a:r>
            </a:p>
          </p:txBody>
        </p:sp>
        <p:sp>
          <p:nvSpPr>
            <p:cNvPr id="75792" name="Rectangle 19"/>
            <p:cNvSpPr>
              <a:spLocks noChangeArrowheads="1"/>
            </p:cNvSpPr>
            <p:nvPr/>
          </p:nvSpPr>
          <p:spPr bwMode="auto">
            <a:xfrm>
              <a:off x="1872" y="2208"/>
              <a:ext cx="624" cy="480"/>
            </a:xfrm>
            <a:prstGeom prst="rect">
              <a:avLst/>
            </a:prstGeom>
            <a:noFill/>
            <a:ln w="31750">
              <a:solidFill>
                <a:schemeClr val="tx1"/>
              </a:solidFill>
              <a:miter lim="800000"/>
              <a:headEnd/>
              <a:tailEnd/>
            </a:ln>
          </p:spPr>
          <p:txBody>
            <a:bodyPr wrap="none" anchor="ctr">
              <a:prstTxWarp prst="textNoShape">
                <a:avLst/>
              </a:prstTxWarp>
            </a:bodyPr>
            <a:lstStyle/>
            <a:p>
              <a:endParaRPr lang="en-US"/>
            </a:p>
          </p:txBody>
        </p:sp>
        <p:sp>
          <p:nvSpPr>
            <p:cNvPr id="75793" name="Rectangle 20"/>
            <p:cNvSpPr>
              <a:spLocks noChangeArrowheads="1"/>
            </p:cNvSpPr>
            <p:nvPr/>
          </p:nvSpPr>
          <p:spPr bwMode="auto">
            <a:xfrm>
              <a:off x="1872" y="1536"/>
              <a:ext cx="624" cy="480"/>
            </a:xfrm>
            <a:prstGeom prst="rect">
              <a:avLst/>
            </a:prstGeom>
            <a:noFill/>
            <a:ln w="31750">
              <a:solidFill>
                <a:schemeClr val="tx1"/>
              </a:solidFill>
              <a:miter lim="800000"/>
              <a:headEnd/>
              <a:tailEnd/>
            </a:ln>
          </p:spPr>
          <p:txBody>
            <a:bodyPr wrap="none" anchor="ctr">
              <a:prstTxWarp prst="textNoShape">
                <a:avLst/>
              </a:prstTxWarp>
            </a:bodyPr>
            <a:lstStyle/>
            <a:p>
              <a:endParaRPr lang="en-US"/>
            </a:p>
          </p:txBody>
        </p:sp>
        <p:sp>
          <p:nvSpPr>
            <p:cNvPr id="75794" name="Rectangle 21"/>
            <p:cNvSpPr>
              <a:spLocks noChangeArrowheads="1"/>
            </p:cNvSpPr>
            <p:nvPr/>
          </p:nvSpPr>
          <p:spPr bwMode="auto">
            <a:xfrm>
              <a:off x="1872" y="864"/>
              <a:ext cx="624" cy="480"/>
            </a:xfrm>
            <a:prstGeom prst="rect">
              <a:avLst/>
            </a:prstGeom>
            <a:noFill/>
            <a:ln w="31750">
              <a:solidFill>
                <a:schemeClr val="tx1"/>
              </a:solidFill>
              <a:miter lim="800000"/>
              <a:headEnd/>
              <a:tailEnd/>
            </a:ln>
          </p:spPr>
          <p:txBody>
            <a:bodyPr wrap="none" anchor="ctr">
              <a:prstTxWarp prst="textNoShape">
                <a:avLst/>
              </a:prstTxWarp>
            </a:bodyPr>
            <a:lstStyle/>
            <a:p>
              <a:endParaRPr lang="en-US"/>
            </a:p>
          </p:txBody>
        </p:sp>
        <p:sp>
          <p:nvSpPr>
            <p:cNvPr id="75795" name="Rectangle 22"/>
            <p:cNvSpPr>
              <a:spLocks noChangeArrowheads="1"/>
            </p:cNvSpPr>
            <p:nvPr/>
          </p:nvSpPr>
          <p:spPr bwMode="auto">
            <a:xfrm>
              <a:off x="4738" y="960"/>
              <a:ext cx="446" cy="281"/>
            </a:xfrm>
            <a:prstGeom prst="rect">
              <a:avLst/>
            </a:prstGeom>
            <a:noFill/>
            <a:ln w="9525">
              <a:noFill/>
              <a:miter lim="800000"/>
              <a:headEnd/>
              <a:tailEnd/>
            </a:ln>
          </p:spPr>
          <p:txBody>
            <a:bodyPr wrap="none">
              <a:prstTxWarp prst="textNoShape">
                <a:avLst/>
              </a:prstTxWarp>
              <a:spAutoFit/>
            </a:bodyPr>
            <a:lstStyle/>
            <a:p>
              <a:r>
                <a:rPr lang="en-US" sz="2000"/>
                <a:t>file1</a:t>
              </a:r>
            </a:p>
          </p:txBody>
        </p:sp>
        <p:sp>
          <p:nvSpPr>
            <p:cNvPr id="75796" name="Rectangle 23"/>
            <p:cNvSpPr>
              <a:spLocks noChangeArrowheads="1"/>
            </p:cNvSpPr>
            <p:nvPr/>
          </p:nvSpPr>
          <p:spPr bwMode="auto">
            <a:xfrm>
              <a:off x="4738" y="1639"/>
              <a:ext cx="471" cy="281"/>
            </a:xfrm>
            <a:prstGeom prst="rect">
              <a:avLst/>
            </a:prstGeom>
            <a:noFill/>
            <a:ln w="9525">
              <a:noFill/>
              <a:miter lim="800000"/>
              <a:headEnd/>
              <a:tailEnd/>
            </a:ln>
          </p:spPr>
          <p:txBody>
            <a:bodyPr wrap="none">
              <a:prstTxWarp prst="textNoShape">
                <a:avLst/>
              </a:prstTxWarp>
              <a:spAutoFit/>
            </a:bodyPr>
            <a:lstStyle/>
            <a:p>
              <a:r>
                <a:rPr lang="en-US" sz="2000"/>
                <a:t>file2</a:t>
              </a:r>
            </a:p>
          </p:txBody>
        </p:sp>
        <p:sp>
          <p:nvSpPr>
            <p:cNvPr id="75797" name="Rectangle 24"/>
            <p:cNvSpPr>
              <a:spLocks noChangeArrowheads="1"/>
            </p:cNvSpPr>
            <p:nvPr/>
          </p:nvSpPr>
          <p:spPr bwMode="auto">
            <a:xfrm>
              <a:off x="4738" y="2311"/>
              <a:ext cx="471" cy="281"/>
            </a:xfrm>
            <a:prstGeom prst="rect">
              <a:avLst/>
            </a:prstGeom>
            <a:noFill/>
            <a:ln w="9525">
              <a:noFill/>
              <a:miter lim="800000"/>
              <a:headEnd/>
              <a:tailEnd/>
            </a:ln>
          </p:spPr>
          <p:txBody>
            <a:bodyPr wrap="none">
              <a:prstTxWarp prst="textNoShape">
                <a:avLst/>
              </a:prstTxWarp>
              <a:spAutoFit/>
            </a:bodyPr>
            <a:lstStyle/>
            <a:p>
              <a:r>
                <a:rPr lang="en-US" sz="2000"/>
                <a:t>file3</a:t>
              </a:r>
            </a:p>
          </p:txBody>
        </p:sp>
        <p:sp>
          <p:nvSpPr>
            <p:cNvPr id="75798" name="Rectangle 25"/>
            <p:cNvSpPr>
              <a:spLocks noChangeArrowheads="1"/>
            </p:cNvSpPr>
            <p:nvPr/>
          </p:nvSpPr>
          <p:spPr bwMode="auto">
            <a:xfrm>
              <a:off x="4656" y="2208"/>
              <a:ext cx="624" cy="480"/>
            </a:xfrm>
            <a:prstGeom prst="rect">
              <a:avLst/>
            </a:prstGeom>
            <a:noFill/>
            <a:ln w="31750">
              <a:solidFill>
                <a:schemeClr val="tx1"/>
              </a:solidFill>
              <a:miter lim="800000"/>
              <a:headEnd/>
              <a:tailEnd/>
            </a:ln>
          </p:spPr>
          <p:txBody>
            <a:bodyPr wrap="none" anchor="ctr">
              <a:prstTxWarp prst="textNoShape">
                <a:avLst/>
              </a:prstTxWarp>
            </a:bodyPr>
            <a:lstStyle/>
            <a:p>
              <a:endParaRPr lang="en-US"/>
            </a:p>
          </p:txBody>
        </p:sp>
        <p:sp>
          <p:nvSpPr>
            <p:cNvPr id="75799" name="Rectangle 26"/>
            <p:cNvSpPr>
              <a:spLocks noChangeArrowheads="1"/>
            </p:cNvSpPr>
            <p:nvPr/>
          </p:nvSpPr>
          <p:spPr bwMode="auto">
            <a:xfrm>
              <a:off x="4656" y="1536"/>
              <a:ext cx="624" cy="480"/>
            </a:xfrm>
            <a:prstGeom prst="rect">
              <a:avLst/>
            </a:prstGeom>
            <a:noFill/>
            <a:ln w="31750">
              <a:solidFill>
                <a:schemeClr val="tx1"/>
              </a:solidFill>
              <a:miter lim="800000"/>
              <a:headEnd/>
              <a:tailEnd/>
            </a:ln>
          </p:spPr>
          <p:txBody>
            <a:bodyPr wrap="none" anchor="ctr">
              <a:prstTxWarp prst="textNoShape">
                <a:avLst/>
              </a:prstTxWarp>
            </a:bodyPr>
            <a:lstStyle/>
            <a:p>
              <a:endParaRPr lang="en-US"/>
            </a:p>
          </p:txBody>
        </p:sp>
        <p:sp>
          <p:nvSpPr>
            <p:cNvPr id="75800" name="Rectangle 27"/>
            <p:cNvSpPr>
              <a:spLocks noChangeArrowheads="1"/>
            </p:cNvSpPr>
            <p:nvPr/>
          </p:nvSpPr>
          <p:spPr bwMode="auto">
            <a:xfrm>
              <a:off x="4656" y="864"/>
              <a:ext cx="624" cy="480"/>
            </a:xfrm>
            <a:prstGeom prst="rect">
              <a:avLst/>
            </a:prstGeom>
            <a:noFill/>
            <a:ln w="31750">
              <a:solidFill>
                <a:schemeClr val="tx1"/>
              </a:solidFill>
              <a:miter lim="800000"/>
              <a:headEnd/>
              <a:tailEnd/>
            </a:ln>
          </p:spPr>
          <p:txBody>
            <a:bodyPr wrap="none" anchor="ctr">
              <a:prstTxWarp prst="textNoShape">
                <a:avLst/>
              </a:prstTxWarp>
            </a:bodyPr>
            <a:lstStyle/>
            <a:p>
              <a:endParaRPr lang="en-US"/>
            </a:p>
          </p:txBody>
        </p:sp>
        <p:sp>
          <p:nvSpPr>
            <p:cNvPr id="75801" name="AutoShape 29"/>
            <p:cNvSpPr>
              <a:spLocks noChangeArrowheads="1"/>
            </p:cNvSpPr>
            <p:nvPr/>
          </p:nvSpPr>
          <p:spPr bwMode="auto">
            <a:xfrm>
              <a:off x="1488" y="864"/>
              <a:ext cx="288" cy="480"/>
            </a:xfrm>
            <a:prstGeom prst="roundRect">
              <a:avLst>
                <a:gd name="adj" fmla="val 16667"/>
              </a:avLst>
            </a:prstGeom>
            <a:noFill/>
            <a:ln w="31750">
              <a:solidFill>
                <a:srgbClr val="1320EE"/>
              </a:solidFill>
              <a:round/>
              <a:headEnd/>
              <a:tailEnd/>
            </a:ln>
          </p:spPr>
          <p:txBody>
            <a:bodyPr wrap="none" anchor="ctr">
              <a:prstTxWarp prst="textNoShape">
                <a:avLst/>
              </a:prstTxWarp>
            </a:bodyPr>
            <a:lstStyle/>
            <a:p>
              <a:endParaRPr lang="en-US"/>
            </a:p>
          </p:txBody>
        </p:sp>
        <p:sp>
          <p:nvSpPr>
            <p:cNvPr id="75802" name="Rectangle 30"/>
            <p:cNvSpPr>
              <a:spLocks noChangeArrowheads="1"/>
            </p:cNvSpPr>
            <p:nvPr/>
          </p:nvSpPr>
          <p:spPr bwMode="auto">
            <a:xfrm>
              <a:off x="1480" y="851"/>
              <a:ext cx="296" cy="541"/>
            </a:xfrm>
            <a:prstGeom prst="rect">
              <a:avLst/>
            </a:prstGeom>
            <a:noFill/>
            <a:ln w="9525">
              <a:noFill/>
              <a:miter lim="800000"/>
              <a:headEnd/>
              <a:tailEnd/>
            </a:ln>
          </p:spPr>
          <p:txBody>
            <a:bodyPr wrap="none">
              <a:prstTxWarp prst="textNoShape">
                <a:avLst/>
              </a:prstTxWarp>
              <a:spAutoFit/>
            </a:bodyPr>
            <a:lstStyle/>
            <a:p>
              <a:pPr algn="ctr">
                <a:lnSpc>
                  <a:spcPct val="80000"/>
                </a:lnSpc>
              </a:pPr>
              <a:r>
                <a:rPr lang="en-US" sz="1800"/>
                <a:t>r</a:t>
              </a:r>
            </a:p>
            <a:p>
              <a:pPr algn="ctr">
                <a:lnSpc>
                  <a:spcPct val="80000"/>
                </a:lnSpc>
              </a:pPr>
              <a:r>
                <a:rPr lang="en-US" sz="1800">
                  <a:sym typeface="Symbol" charset="2"/>
                </a:rPr>
                <a:t>---</a:t>
              </a:r>
              <a:endParaRPr lang="en-US" sz="1800"/>
            </a:p>
            <a:p>
              <a:pPr algn="ctr">
                <a:lnSpc>
                  <a:spcPct val="80000"/>
                </a:lnSpc>
              </a:pPr>
              <a:r>
                <a:rPr lang="en-US" sz="1800"/>
                <a:t>r</a:t>
              </a:r>
            </a:p>
          </p:txBody>
        </p:sp>
        <p:sp>
          <p:nvSpPr>
            <p:cNvPr id="75803" name="Rectangle 32"/>
            <p:cNvSpPr>
              <a:spLocks noChangeArrowheads="1"/>
            </p:cNvSpPr>
            <p:nvPr/>
          </p:nvSpPr>
          <p:spPr bwMode="auto">
            <a:xfrm>
              <a:off x="432" y="960"/>
              <a:ext cx="492" cy="281"/>
            </a:xfrm>
            <a:prstGeom prst="rect">
              <a:avLst/>
            </a:prstGeom>
            <a:noFill/>
            <a:ln w="9525">
              <a:noFill/>
              <a:miter lim="800000"/>
              <a:headEnd/>
              <a:tailEnd/>
            </a:ln>
          </p:spPr>
          <p:txBody>
            <a:bodyPr wrap="none">
              <a:prstTxWarp prst="textNoShape">
                <a:avLst/>
              </a:prstTxWarp>
              <a:spAutoFit/>
            </a:bodyPr>
            <a:lstStyle/>
            <a:p>
              <a:r>
                <a:rPr lang="en-US" sz="2000"/>
                <a:t>Alice</a:t>
              </a:r>
            </a:p>
          </p:txBody>
        </p:sp>
        <p:sp>
          <p:nvSpPr>
            <p:cNvPr id="75804" name="Oval 33"/>
            <p:cNvSpPr>
              <a:spLocks noChangeArrowheads="1"/>
            </p:cNvSpPr>
            <p:nvPr/>
          </p:nvSpPr>
          <p:spPr bwMode="auto">
            <a:xfrm>
              <a:off x="432" y="864"/>
              <a:ext cx="480" cy="480"/>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75805" name="Rectangle 34"/>
            <p:cNvSpPr>
              <a:spLocks noChangeArrowheads="1"/>
            </p:cNvSpPr>
            <p:nvPr/>
          </p:nvSpPr>
          <p:spPr bwMode="auto">
            <a:xfrm>
              <a:off x="468" y="1632"/>
              <a:ext cx="396" cy="281"/>
            </a:xfrm>
            <a:prstGeom prst="rect">
              <a:avLst/>
            </a:prstGeom>
            <a:noFill/>
            <a:ln w="9525">
              <a:noFill/>
              <a:miter lim="800000"/>
              <a:headEnd/>
              <a:tailEnd/>
            </a:ln>
          </p:spPr>
          <p:txBody>
            <a:bodyPr wrap="none">
              <a:prstTxWarp prst="textNoShape">
                <a:avLst/>
              </a:prstTxWarp>
              <a:spAutoFit/>
            </a:bodyPr>
            <a:lstStyle/>
            <a:p>
              <a:r>
                <a:rPr lang="en-US" sz="2000"/>
                <a:t>Bob</a:t>
              </a:r>
            </a:p>
          </p:txBody>
        </p:sp>
        <p:sp>
          <p:nvSpPr>
            <p:cNvPr id="75806" name="Oval 35"/>
            <p:cNvSpPr>
              <a:spLocks noChangeArrowheads="1"/>
            </p:cNvSpPr>
            <p:nvPr/>
          </p:nvSpPr>
          <p:spPr bwMode="auto">
            <a:xfrm>
              <a:off x="432" y="1536"/>
              <a:ext cx="480" cy="480"/>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75807" name="Rectangle 36"/>
            <p:cNvSpPr>
              <a:spLocks noChangeArrowheads="1"/>
            </p:cNvSpPr>
            <p:nvPr/>
          </p:nvSpPr>
          <p:spPr bwMode="auto">
            <a:xfrm>
              <a:off x="432" y="2304"/>
              <a:ext cx="472" cy="281"/>
            </a:xfrm>
            <a:prstGeom prst="rect">
              <a:avLst/>
            </a:prstGeom>
            <a:noFill/>
            <a:ln w="9525">
              <a:noFill/>
              <a:miter lim="800000"/>
              <a:headEnd/>
              <a:tailEnd/>
            </a:ln>
          </p:spPr>
          <p:txBody>
            <a:bodyPr wrap="none">
              <a:prstTxWarp prst="textNoShape">
                <a:avLst/>
              </a:prstTxWarp>
              <a:spAutoFit/>
            </a:bodyPr>
            <a:lstStyle/>
            <a:p>
              <a:r>
                <a:rPr lang="en-US" sz="2000"/>
                <a:t>Fred</a:t>
              </a:r>
            </a:p>
          </p:txBody>
        </p:sp>
        <p:sp>
          <p:nvSpPr>
            <p:cNvPr id="75808" name="Oval 37"/>
            <p:cNvSpPr>
              <a:spLocks noChangeArrowheads="1"/>
            </p:cNvSpPr>
            <p:nvPr/>
          </p:nvSpPr>
          <p:spPr bwMode="auto">
            <a:xfrm>
              <a:off x="432" y="2208"/>
              <a:ext cx="480" cy="480"/>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75809" name="Rectangle 39"/>
            <p:cNvSpPr>
              <a:spLocks noChangeArrowheads="1"/>
            </p:cNvSpPr>
            <p:nvPr/>
          </p:nvSpPr>
          <p:spPr bwMode="auto">
            <a:xfrm>
              <a:off x="1480" y="1536"/>
              <a:ext cx="296" cy="541"/>
            </a:xfrm>
            <a:prstGeom prst="rect">
              <a:avLst/>
            </a:prstGeom>
            <a:noFill/>
            <a:ln w="9525">
              <a:noFill/>
              <a:miter lim="800000"/>
              <a:headEnd/>
              <a:tailEnd/>
            </a:ln>
          </p:spPr>
          <p:txBody>
            <a:bodyPr wrap="none">
              <a:prstTxWarp prst="textNoShape">
                <a:avLst/>
              </a:prstTxWarp>
              <a:spAutoFit/>
            </a:bodyPr>
            <a:lstStyle/>
            <a:p>
              <a:pPr algn="ctr">
                <a:lnSpc>
                  <a:spcPct val="80000"/>
                </a:lnSpc>
              </a:pPr>
              <a:r>
                <a:rPr lang="en-US" sz="1800">
                  <a:sym typeface="Symbol" charset="2"/>
                </a:rPr>
                <a:t>w</a:t>
              </a:r>
            </a:p>
            <a:p>
              <a:pPr algn="ctr">
                <a:lnSpc>
                  <a:spcPct val="80000"/>
                </a:lnSpc>
              </a:pPr>
              <a:r>
                <a:rPr lang="en-US" sz="1800">
                  <a:sym typeface="Symbol" charset="2"/>
                </a:rPr>
                <a:t>r</a:t>
              </a:r>
            </a:p>
            <a:p>
              <a:pPr algn="ctr">
                <a:lnSpc>
                  <a:spcPct val="80000"/>
                </a:lnSpc>
              </a:pPr>
              <a:r>
                <a:rPr lang="en-US" sz="1800">
                  <a:sym typeface="Symbol" charset="2"/>
                </a:rPr>
                <a:t>---</a:t>
              </a:r>
              <a:endParaRPr lang="en-US" sz="1800"/>
            </a:p>
          </p:txBody>
        </p:sp>
        <p:sp>
          <p:nvSpPr>
            <p:cNvPr id="75810" name="AutoShape 40"/>
            <p:cNvSpPr>
              <a:spLocks noChangeArrowheads="1"/>
            </p:cNvSpPr>
            <p:nvPr/>
          </p:nvSpPr>
          <p:spPr bwMode="auto">
            <a:xfrm>
              <a:off x="1488" y="2208"/>
              <a:ext cx="288" cy="480"/>
            </a:xfrm>
            <a:prstGeom prst="roundRect">
              <a:avLst>
                <a:gd name="adj" fmla="val 16667"/>
              </a:avLst>
            </a:prstGeom>
            <a:noFill/>
            <a:ln w="31750">
              <a:solidFill>
                <a:srgbClr val="1320EE"/>
              </a:solidFill>
              <a:round/>
              <a:headEnd/>
              <a:tailEnd/>
            </a:ln>
          </p:spPr>
          <p:txBody>
            <a:bodyPr wrap="none" anchor="ctr">
              <a:prstTxWarp prst="textNoShape">
                <a:avLst/>
              </a:prstTxWarp>
            </a:bodyPr>
            <a:lstStyle/>
            <a:p>
              <a:endParaRPr lang="en-US"/>
            </a:p>
          </p:txBody>
        </p:sp>
        <p:sp>
          <p:nvSpPr>
            <p:cNvPr id="75811" name="Rectangle 41"/>
            <p:cNvSpPr>
              <a:spLocks noChangeArrowheads="1"/>
            </p:cNvSpPr>
            <p:nvPr/>
          </p:nvSpPr>
          <p:spPr bwMode="auto">
            <a:xfrm>
              <a:off x="1492" y="2195"/>
              <a:ext cx="284" cy="541"/>
            </a:xfrm>
            <a:prstGeom prst="rect">
              <a:avLst/>
            </a:prstGeom>
            <a:noFill/>
            <a:ln w="9525">
              <a:noFill/>
              <a:miter lim="800000"/>
              <a:headEnd/>
              <a:tailEnd/>
            </a:ln>
          </p:spPr>
          <p:txBody>
            <a:bodyPr wrap="none">
              <a:prstTxWarp prst="textNoShape">
                <a:avLst/>
              </a:prstTxWarp>
              <a:spAutoFit/>
            </a:bodyPr>
            <a:lstStyle/>
            <a:p>
              <a:pPr algn="ctr">
                <a:lnSpc>
                  <a:spcPct val="80000"/>
                </a:lnSpc>
              </a:pPr>
              <a:r>
                <a:rPr lang="en-US" sz="1800"/>
                <a:t>rw</a:t>
              </a:r>
            </a:p>
            <a:p>
              <a:pPr algn="ctr">
                <a:lnSpc>
                  <a:spcPct val="80000"/>
                </a:lnSpc>
              </a:pPr>
              <a:r>
                <a:rPr lang="en-US" sz="1800"/>
                <a:t>r</a:t>
              </a:r>
            </a:p>
            <a:p>
              <a:pPr algn="ctr">
                <a:lnSpc>
                  <a:spcPct val="80000"/>
                </a:lnSpc>
              </a:pPr>
              <a:r>
                <a:rPr lang="en-US" sz="1800"/>
                <a:t>r</a:t>
              </a:r>
            </a:p>
          </p:txBody>
        </p:sp>
        <p:sp>
          <p:nvSpPr>
            <p:cNvPr id="75812" name="Rectangle 42"/>
            <p:cNvSpPr>
              <a:spLocks noChangeArrowheads="1"/>
            </p:cNvSpPr>
            <p:nvPr/>
          </p:nvSpPr>
          <p:spPr bwMode="auto">
            <a:xfrm>
              <a:off x="3252" y="960"/>
              <a:ext cx="492" cy="281"/>
            </a:xfrm>
            <a:prstGeom prst="rect">
              <a:avLst/>
            </a:prstGeom>
            <a:noFill/>
            <a:ln w="9525">
              <a:noFill/>
              <a:miter lim="800000"/>
              <a:headEnd/>
              <a:tailEnd/>
            </a:ln>
          </p:spPr>
          <p:txBody>
            <a:bodyPr wrap="none">
              <a:prstTxWarp prst="textNoShape">
                <a:avLst/>
              </a:prstTxWarp>
              <a:spAutoFit/>
            </a:bodyPr>
            <a:lstStyle/>
            <a:p>
              <a:r>
                <a:rPr lang="en-US" sz="2000"/>
                <a:t>Alice</a:t>
              </a:r>
            </a:p>
          </p:txBody>
        </p:sp>
        <p:sp>
          <p:nvSpPr>
            <p:cNvPr id="75813" name="Oval 43"/>
            <p:cNvSpPr>
              <a:spLocks noChangeArrowheads="1"/>
            </p:cNvSpPr>
            <p:nvPr/>
          </p:nvSpPr>
          <p:spPr bwMode="auto">
            <a:xfrm>
              <a:off x="3252" y="864"/>
              <a:ext cx="480" cy="480"/>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75814" name="Rectangle 44"/>
            <p:cNvSpPr>
              <a:spLocks noChangeArrowheads="1"/>
            </p:cNvSpPr>
            <p:nvPr/>
          </p:nvSpPr>
          <p:spPr bwMode="auto">
            <a:xfrm>
              <a:off x="3288" y="1632"/>
              <a:ext cx="396" cy="281"/>
            </a:xfrm>
            <a:prstGeom prst="rect">
              <a:avLst/>
            </a:prstGeom>
            <a:noFill/>
            <a:ln w="9525">
              <a:noFill/>
              <a:miter lim="800000"/>
              <a:headEnd/>
              <a:tailEnd/>
            </a:ln>
          </p:spPr>
          <p:txBody>
            <a:bodyPr wrap="none">
              <a:prstTxWarp prst="textNoShape">
                <a:avLst/>
              </a:prstTxWarp>
              <a:spAutoFit/>
            </a:bodyPr>
            <a:lstStyle/>
            <a:p>
              <a:r>
                <a:rPr lang="en-US" sz="2000"/>
                <a:t>Bob</a:t>
              </a:r>
            </a:p>
          </p:txBody>
        </p:sp>
        <p:sp>
          <p:nvSpPr>
            <p:cNvPr id="75815" name="Oval 45"/>
            <p:cNvSpPr>
              <a:spLocks noChangeArrowheads="1"/>
            </p:cNvSpPr>
            <p:nvPr/>
          </p:nvSpPr>
          <p:spPr bwMode="auto">
            <a:xfrm>
              <a:off x="3252" y="1536"/>
              <a:ext cx="480" cy="480"/>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75816" name="Rectangle 46"/>
            <p:cNvSpPr>
              <a:spLocks noChangeArrowheads="1"/>
            </p:cNvSpPr>
            <p:nvPr/>
          </p:nvSpPr>
          <p:spPr bwMode="auto">
            <a:xfrm>
              <a:off x="3252" y="2304"/>
              <a:ext cx="472" cy="281"/>
            </a:xfrm>
            <a:prstGeom prst="rect">
              <a:avLst/>
            </a:prstGeom>
            <a:noFill/>
            <a:ln w="9525">
              <a:noFill/>
              <a:miter lim="800000"/>
              <a:headEnd/>
              <a:tailEnd/>
            </a:ln>
          </p:spPr>
          <p:txBody>
            <a:bodyPr wrap="none">
              <a:prstTxWarp prst="textNoShape">
                <a:avLst/>
              </a:prstTxWarp>
              <a:spAutoFit/>
            </a:bodyPr>
            <a:lstStyle/>
            <a:p>
              <a:r>
                <a:rPr lang="en-US" sz="2000"/>
                <a:t>Fred</a:t>
              </a:r>
            </a:p>
          </p:txBody>
        </p:sp>
        <p:sp>
          <p:nvSpPr>
            <p:cNvPr id="75817" name="Oval 47"/>
            <p:cNvSpPr>
              <a:spLocks noChangeArrowheads="1"/>
            </p:cNvSpPr>
            <p:nvPr/>
          </p:nvSpPr>
          <p:spPr bwMode="auto">
            <a:xfrm>
              <a:off x="3252" y="2208"/>
              <a:ext cx="480" cy="480"/>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75818" name="Line 54"/>
            <p:cNvSpPr>
              <a:spLocks noChangeShapeType="1"/>
            </p:cNvSpPr>
            <p:nvPr/>
          </p:nvSpPr>
          <p:spPr bwMode="auto">
            <a:xfrm flipH="1">
              <a:off x="864" y="960"/>
              <a:ext cx="624"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19" name="Line 55"/>
            <p:cNvSpPr>
              <a:spLocks noChangeShapeType="1"/>
            </p:cNvSpPr>
            <p:nvPr/>
          </p:nvSpPr>
          <p:spPr bwMode="auto">
            <a:xfrm flipH="1" flipV="1">
              <a:off x="912" y="1104"/>
              <a:ext cx="576" cy="48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20" name="Line 56"/>
            <p:cNvSpPr>
              <a:spLocks noChangeShapeType="1"/>
            </p:cNvSpPr>
            <p:nvPr/>
          </p:nvSpPr>
          <p:spPr bwMode="auto">
            <a:xfrm flipH="1" flipV="1">
              <a:off x="864" y="1248"/>
              <a:ext cx="624" cy="100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21" name="Line 57"/>
            <p:cNvSpPr>
              <a:spLocks noChangeShapeType="1"/>
            </p:cNvSpPr>
            <p:nvPr/>
          </p:nvSpPr>
          <p:spPr bwMode="auto">
            <a:xfrm flipH="1">
              <a:off x="912" y="1776"/>
              <a:ext cx="57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22" name="Line 59"/>
            <p:cNvSpPr>
              <a:spLocks noChangeShapeType="1"/>
            </p:cNvSpPr>
            <p:nvPr/>
          </p:nvSpPr>
          <p:spPr bwMode="auto">
            <a:xfrm flipH="1" flipV="1">
              <a:off x="864" y="1920"/>
              <a:ext cx="624" cy="52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23" name="Line 60"/>
            <p:cNvSpPr>
              <a:spLocks noChangeShapeType="1"/>
            </p:cNvSpPr>
            <p:nvPr/>
          </p:nvSpPr>
          <p:spPr bwMode="auto">
            <a:xfrm flipH="1">
              <a:off x="864" y="2592"/>
              <a:ext cx="624"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24" name="Line 63"/>
            <p:cNvSpPr>
              <a:spLocks noChangeShapeType="1"/>
            </p:cNvSpPr>
            <p:nvPr/>
          </p:nvSpPr>
          <p:spPr bwMode="auto">
            <a:xfrm>
              <a:off x="1488" y="1019"/>
              <a:ext cx="288" cy="0"/>
            </a:xfrm>
            <a:prstGeom prst="line">
              <a:avLst/>
            </a:prstGeom>
            <a:noFill/>
            <a:ln w="31750">
              <a:solidFill>
                <a:srgbClr val="1320EE"/>
              </a:solidFill>
              <a:round/>
              <a:headEnd/>
              <a:tailEnd/>
            </a:ln>
          </p:spPr>
          <p:txBody>
            <a:bodyPr wrap="none" anchor="ctr">
              <a:prstTxWarp prst="textNoShape">
                <a:avLst/>
              </a:prstTxWarp>
            </a:bodyPr>
            <a:lstStyle/>
            <a:p>
              <a:endParaRPr lang="en-US"/>
            </a:p>
          </p:txBody>
        </p:sp>
        <p:sp>
          <p:nvSpPr>
            <p:cNvPr id="75825" name="Line 64"/>
            <p:cNvSpPr>
              <a:spLocks noChangeShapeType="1"/>
            </p:cNvSpPr>
            <p:nvPr/>
          </p:nvSpPr>
          <p:spPr bwMode="auto">
            <a:xfrm flipV="1">
              <a:off x="1488" y="1186"/>
              <a:ext cx="288" cy="0"/>
            </a:xfrm>
            <a:prstGeom prst="line">
              <a:avLst/>
            </a:prstGeom>
            <a:noFill/>
            <a:ln w="31750">
              <a:solidFill>
                <a:srgbClr val="1320EE"/>
              </a:solidFill>
              <a:round/>
              <a:headEnd/>
              <a:tailEnd/>
            </a:ln>
          </p:spPr>
          <p:txBody>
            <a:bodyPr wrap="none" anchor="ctr">
              <a:prstTxWarp prst="textNoShape">
                <a:avLst/>
              </a:prstTxWarp>
            </a:bodyPr>
            <a:lstStyle/>
            <a:p>
              <a:endParaRPr lang="en-US"/>
            </a:p>
          </p:txBody>
        </p:sp>
        <p:sp>
          <p:nvSpPr>
            <p:cNvPr id="75826" name="Line 65"/>
            <p:cNvSpPr>
              <a:spLocks noChangeShapeType="1"/>
            </p:cNvSpPr>
            <p:nvPr/>
          </p:nvSpPr>
          <p:spPr bwMode="auto">
            <a:xfrm>
              <a:off x="1488" y="1715"/>
              <a:ext cx="288" cy="0"/>
            </a:xfrm>
            <a:prstGeom prst="line">
              <a:avLst/>
            </a:prstGeom>
            <a:noFill/>
            <a:ln w="31750">
              <a:solidFill>
                <a:srgbClr val="1320EE"/>
              </a:solidFill>
              <a:round/>
              <a:headEnd/>
              <a:tailEnd/>
            </a:ln>
          </p:spPr>
          <p:txBody>
            <a:bodyPr wrap="none" anchor="ctr">
              <a:prstTxWarp prst="textNoShape">
                <a:avLst/>
              </a:prstTxWarp>
            </a:bodyPr>
            <a:lstStyle/>
            <a:p>
              <a:endParaRPr lang="en-US"/>
            </a:p>
          </p:txBody>
        </p:sp>
        <p:sp>
          <p:nvSpPr>
            <p:cNvPr id="75827" name="Line 66"/>
            <p:cNvSpPr>
              <a:spLocks noChangeShapeType="1"/>
            </p:cNvSpPr>
            <p:nvPr/>
          </p:nvSpPr>
          <p:spPr bwMode="auto">
            <a:xfrm>
              <a:off x="1488" y="1872"/>
              <a:ext cx="288" cy="0"/>
            </a:xfrm>
            <a:prstGeom prst="line">
              <a:avLst/>
            </a:prstGeom>
            <a:noFill/>
            <a:ln w="31750">
              <a:solidFill>
                <a:srgbClr val="1320EE"/>
              </a:solidFill>
              <a:round/>
              <a:headEnd/>
              <a:tailEnd/>
            </a:ln>
          </p:spPr>
          <p:txBody>
            <a:bodyPr wrap="none" anchor="ctr">
              <a:prstTxWarp prst="textNoShape">
                <a:avLst/>
              </a:prstTxWarp>
            </a:bodyPr>
            <a:lstStyle/>
            <a:p>
              <a:endParaRPr lang="en-US"/>
            </a:p>
          </p:txBody>
        </p:sp>
        <p:sp>
          <p:nvSpPr>
            <p:cNvPr id="75828" name="Line 67"/>
            <p:cNvSpPr>
              <a:spLocks noChangeShapeType="1"/>
            </p:cNvSpPr>
            <p:nvPr/>
          </p:nvSpPr>
          <p:spPr bwMode="auto">
            <a:xfrm>
              <a:off x="1488" y="2372"/>
              <a:ext cx="288" cy="0"/>
            </a:xfrm>
            <a:prstGeom prst="line">
              <a:avLst/>
            </a:prstGeom>
            <a:noFill/>
            <a:ln w="31750">
              <a:solidFill>
                <a:srgbClr val="1320EE"/>
              </a:solidFill>
              <a:round/>
              <a:headEnd/>
              <a:tailEnd/>
            </a:ln>
          </p:spPr>
          <p:txBody>
            <a:bodyPr wrap="none" anchor="ctr">
              <a:prstTxWarp prst="textNoShape">
                <a:avLst/>
              </a:prstTxWarp>
            </a:bodyPr>
            <a:lstStyle/>
            <a:p>
              <a:endParaRPr lang="en-US"/>
            </a:p>
          </p:txBody>
        </p:sp>
        <p:sp>
          <p:nvSpPr>
            <p:cNvPr id="75829" name="Line 68"/>
            <p:cNvSpPr>
              <a:spLocks noChangeShapeType="1"/>
            </p:cNvSpPr>
            <p:nvPr/>
          </p:nvSpPr>
          <p:spPr bwMode="auto">
            <a:xfrm flipV="1">
              <a:off x="1488" y="2527"/>
              <a:ext cx="288" cy="0"/>
            </a:xfrm>
            <a:prstGeom prst="line">
              <a:avLst/>
            </a:prstGeom>
            <a:noFill/>
            <a:ln w="31750">
              <a:solidFill>
                <a:srgbClr val="1320EE"/>
              </a:solidFill>
              <a:round/>
              <a:headEnd/>
              <a:tailEnd/>
            </a:ln>
          </p:spPr>
          <p:txBody>
            <a:bodyPr wrap="none" anchor="ctr">
              <a:prstTxWarp prst="textNoShape">
                <a:avLst/>
              </a:prstTxWarp>
            </a:bodyPr>
            <a:lstStyle/>
            <a:p>
              <a:endParaRPr lang="en-US"/>
            </a:p>
          </p:txBody>
        </p:sp>
        <p:sp>
          <p:nvSpPr>
            <p:cNvPr id="75830" name="Rectangle 70"/>
            <p:cNvSpPr>
              <a:spLocks noChangeArrowheads="1"/>
            </p:cNvSpPr>
            <p:nvPr/>
          </p:nvSpPr>
          <p:spPr bwMode="auto">
            <a:xfrm>
              <a:off x="3792" y="851"/>
              <a:ext cx="284" cy="541"/>
            </a:xfrm>
            <a:prstGeom prst="rect">
              <a:avLst/>
            </a:prstGeom>
            <a:noFill/>
            <a:ln w="9525">
              <a:noFill/>
              <a:miter lim="800000"/>
              <a:headEnd/>
              <a:tailEnd/>
            </a:ln>
          </p:spPr>
          <p:txBody>
            <a:bodyPr wrap="none">
              <a:prstTxWarp prst="textNoShape">
                <a:avLst/>
              </a:prstTxWarp>
              <a:spAutoFit/>
            </a:bodyPr>
            <a:lstStyle/>
            <a:p>
              <a:pPr algn="ctr">
                <a:lnSpc>
                  <a:spcPct val="80000"/>
                </a:lnSpc>
              </a:pPr>
              <a:r>
                <a:rPr lang="en-US" sz="1800"/>
                <a:t>r</a:t>
              </a:r>
            </a:p>
            <a:p>
              <a:pPr algn="ctr">
                <a:lnSpc>
                  <a:spcPct val="80000"/>
                </a:lnSpc>
              </a:pPr>
              <a:r>
                <a:rPr lang="en-US" sz="1800"/>
                <a:t>w</a:t>
              </a:r>
            </a:p>
            <a:p>
              <a:pPr algn="ctr">
                <a:lnSpc>
                  <a:spcPct val="80000"/>
                </a:lnSpc>
              </a:pPr>
              <a:r>
                <a:rPr lang="en-US" sz="1800"/>
                <a:t>rw</a:t>
              </a:r>
            </a:p>
          </p:txBody>
        </p:sp>
        <p:sp>
          <p:nvSpPr>
            <p:cNvPr id="75831" name="AutoShape 71"/>
            <p:cNvSpPr>
              <a:spLocks noChangeArrowheads="1"/>
            </p:cNvSpPr>
            <p:nvPr/>
          </p:nvSpPr>
          <p:spPr bwMode="auto">
            <a:xfrm>
              <a:off x="3792" y="1527"/>
              <a:ext cx="288" cy="480"/>
            </a:xfrm>
            <a:prstGeom prst="roundRect">
              <a:avLst>
                <a:gd name="adj" fmla="val 16667"/>
              </a:avLst>
            </a:prstGeom>
            <a:noFill/>
            <a:ln w="31750">
              <a:solidFill>
                <a:srgbClr val="FF0000"/>
              </a:solidFill>
              <a:round/>
              <a:headEnd/>
              <a:tailEnd/>
            </a:ln>
          </p:spPr>
          <p:txBody>
            <a:bodyPr wrap="none" anchor="ctr">
              <a:prstTxWarp prst="textNoShape">
                <a:avLst/>
              </a:prstTxWarp>
            </a:bodyPr>
            <a:lstStyle/>
            <a:p>
              <a:endParaRPr lang="en-US"/>
            </a:p>
          </p:txBody>
        </p:sp>
        <p:sp>
          <p:nvSpPr>
            <p:cNvPr id="75832" name="Rectangle 72"/>
            <p:cNvSpPr>
              <a:spLocks noChangeArrowheads="1"/>
            </p:cNvSpPr>
            <p:nvPr/>
          </p:nvSpPr>
          <p:spPr bwMode="auto">
            <a:xfrm>
              <a:off x="3792" y="1523"/>
              <a:ext cx="296" cy="541"/>
            </a:xfrm>
            <a:prstGeom prst="rect">
              <a:avLst/>
            </a:prstGeom>
            <a:noFill/>
            <a:ln w="9525">
              <a:noFill/>
              <a:miter lim="800000"/>
              <a:headEnd/>
              <a:tailEnd/>
            </a:ln>
          </p:spPr>
          <p:txBody>
            <a:bodyPr wrap="none">
              <a:prstTxWarp prst="textNoShape">
                <a:avLst/>
              </a:prstTxWarp>
              <a:spAutoFit/>
            </a:bodyPr>
            <a:lstStyle/>
            <a:p>
              <a:pPr algn="ctr">
                <a:lnSpc>
                  <a:spcPct val="80000"/>
                </a:lnSpc>
              </a:pPr>
              <a:r>
                <a:rPr lang="en-US" sz="1800">
                  <a:sym typeface="Symbol" charset="2"/>
                </a:rPr>
                <a:t>---</a:t>
              </a:r>
            </a:p>
            <a:p>
              <a:pPr algn="ctr">
                <a:lnSpc>
                  <a:spcPct val="80000"/>
                </a:lnSpc>
              </a:pPr>
              <a:r>
                <a:rPr lang="en-US" sz="1800">
                  <a:sym typeface="Symbol" charset="2"/>
                </a:rPr>
                <a:t>r</a:t>
              </a:r>
            </a:p>
            <a:p>
              <a:pPr algn="ctr">
                <a:lnSpc>
                  <a:spcPct val="80000"/>
                </a:lnSpc>
              </a:pPr>
              <a:r>
                <a:rPr lang="en-US" sz="1800">
                  <a:sym typeface="Symbol" charset="2"/>
                </a:rPr>
                <a:t>r</a:t>
              </a:r>
              <a:endParaRPr lang="en-US" sz="1800"/>
            </a:p>
          </p:txBody>
        </p:sp>
        <p:sp>
          <p:nvSpPr>
            <p:cNvPr id="75833" name="AutoShape 73"/>
            <p:cNvSpPr>
              <a:spLocks noChangeArrowheads="1"/>
            </p:cNvSpPr>
            <p:nvPr/>
          </p:nvSpPr>
          <p:spPr bwMode="auto">
            <a:xfrm>
              <a:off x="3792" y="2199"/>
              <a:ext cx="288" cy="480"/>
            </a:xfrm>
            <a:prstGeom prst="roundRect">
              <a:avLst>
                <a:gd name="adj" fmla="val 16667"/>
              </a:avLst>
            </a:prstGeom>
            <a:noFill/>
            <a:ln w="31750">
              <a:solidFill>
                <a:srgbClr val="FF0000"/>
              </a:solidFill>
              <a:round/>
              <a:headEnd/>
              <a:tailEnd/>
            </a:ln>
          </p:spPr>
          <p:txBody>
            <a:bodyPr wrap="none" anchor="ctr">
              <a:prstTxWarp prst="textNoShape">
                <a:avLst/>
              </a:prstTxWarp>
            </a:bodyPr>
            <a:lstStyle/>
            <a:p>
              <a:endParaRPr lang="en-US"/>
            </a:p>
          </p:txBody>
        </p:sp>
        <p:sp>
          <p:nvSpPr>
            <p:cNvPr id="75834" name="Rectangle 74"/>
            <p:cNvSpPr>
              <a:spLocks noChangeArrowheads="1"/>
            </p:cNvSpPr>
            <p:nvPr/>
          </p:nvSpPr>
          <p:spPr bwMode="auto">
            <a:xfrm>
              <a:off x="3784" y="2195"/>
              <a:ext cx="296" cy="541"/>
            </a:xfrm>
            <a:prstGeom prst="rect">
              <a:avLst/>
            </a:prstGeom>
            <a:noFill/>
            <a:ln w="9525">
              <a:noFill/>
              <a:miter lim="800000"/>
              <a:headEnd/>
              <a:tailEnd/>
            </a:ln>
          </p:spPr>
          <p:txBody>
            <a:bodyPr wrap="none">
              <a:prstTxWarp prst="textNoShape">
                <a:avLst/>
              </a:prstTxWarp>
              <a:spAutoFit/>
            </a:bodyPr>
            <a:lstStyle/>
            <a:p>
              <a:pPr algn="ctr">
                <a:lnSpc>
                  <a:spcPct val="80000"/>
                </a:lnSpc>
              </a:pPr>
              <a:r>
                <a:rPr lang="en-US" sz="1800"/>
                <a:t>r</a:t>
              </a:r>
            </a:p>
            <a:p>
              <a:pPr algn="ctr">
                <a:lnSpc>
                  <a:spcPct val="80000"/>
                </a:lnSpc>
              </a:pPr>
              <a:r>
                <a:rPr lang="en-US" sz="1800">
                  <a:sym typeface="Symbol" charset="2"/>
                </a:rPr>
                <a:t>---</a:t>
              </a:r>
              <a:endParaRPr lang="en-US" sz="1800"/>
            </a:p>
            <a:p>
              <a:pPr algn="ctr">
                <a:lnSpc>
                  <a:spcPct val="80000"/>
                </a:lnSpc>
              </a:pPr>
              <a:r>
                <a:rPr lang="en-US" sz="1800"/>
                <a:t>r</a:t>
              </a:r>
            </a:p>
          </p:txBody>
        </p:sp>
        <p:sp>
          <p:nvSpPr>
            <p:cNvPr id="75835" name="Line 75"/>
            <p:cNvSpPr>
              <a:spLocks noChangeShapeType="1"/>
            </p:cNvSpPr>
            <p:nvPr/>
          </p:nvSpPr>
          <p:spPr bwMode="auto">
            <a:xfrm>
              <a:off x="3792" y="1010"/>
              <a:ext cx="288" cy="0"/>
            </a:xfrm>
            <a:prstGeom prst="line">
              <a:avLst/>
            </a:prstGeom>
            <a:noFill/>
            <a:ln w="31750">
              <a:solidFill>
                <a:srgbClr val="FF0000"/>
              </a:solidFill>
              <a:round/>
              <a:headEnd/>
              <a:tailEnd/>
            </a:ln>
          </p:spPr>
          <p:txBody>
            <a:bodyPr wrap="none" anchor="ctr">
              <a:prstTxWarp prst="textNoShape">
                <a:avLst/>
              </a:prstTxWarp>
            </a:bodyPr>
            <a:lstStyle/>
            <a:p>
              <a:endParaRPr lang="en-US"/>
            </a:p>
          </p:txBody>
        </p:sp>
        <p:sp>
          <p:nvSpPr>
            <p:cNvPr id="75836" name="Line 76"/>
            <p:cNvSpPr>
              <a:spLocks noChangeShapeType="1"/>
            </p:cNvSpPr>
            <p:nvPr/>
          </p:nvSpPr>
          <p:spPr bwMode="auto">
            <a:xfrm flipV="1">
              <a:off x="3792" y="1177"/>
              <a:ext cx="288" cy="0"/>
            </a:xfrm>
            <a:prstGeom prst="line">
              <a:avLst/>
            </a:prstGeom>
            <a:noFill/>
            <a:ln w="31750">
              <a:solidFill>
                <a:srgbClr val="FF0000"/>
              </a:solidFill>
              <a:round/>
              <a:headEnd/>
              <a:tailEnd/>
            </a:ln>
          </p:spPr>
          <p:txBody>
            <a:bodyPr wrap="none" anchor="ctr">
              <a:prstTxWarp prst="textNoShape">
                <a:avLst/>
              </a:prstTxWarp>
            </a:bodyPr>
            <a:lstStyle/>
            <a:p>
              <a:endParaRPr lang="en-US"/>
            </a:p>
          </p:txBody>
        </p:sp>
        <p:sp>
          <p:nvSpPr>
            <p:cNvPr id="75837" name="Line 77"/>
            <p:cNvSpPr>
              <a:spLocks noChangeShapeType="1"/>
            </p:cNvSpPr>
            <p:nvPr/>
          </p:nvSpPr>
          <p:spPr bwMode="auto">
            <a:xfrm>
              <a:off x="3792" y="1706"/>
              <a:ext cx="288" cy="0"/>
            </a:xfrm>
            <a:prstGeom prst="line">
              <a:avLst/>
            </a:prstGeom>
            <a:noFill/>
            <a:ln w="31750">
              <a:solidFill>
                <a:srgbClr val="FF0000"/>
              </a:solidFill>
              <a:round/>
              <a:headEnd/>
              <a:tailEnd/>
            </a:ln>
          </p:spPr>
          <p:txBody>
            <a:bodyPr wrap="none" anchor="ctr">
              <a:prstTxWarp prst="textNoShape">
                <a:avLst/>
              </a:prstTxWarp>
            </a:bodyPr>
            <a:lstStyle/>
            <a:p>
              <a:endParaRPr lang="en-US"/>
            </a:p>
          </p:txBody>
        </p:sp>
        <p:sp>
          <p:nvSpPr>
            <p:cNvPr id="75838" name="Line 78"/>
            <p:cNvSpPr>
              <a:spLocks noChangeShapeType="1"/>
            </p:cNvSpPr>
            <p:nvPr/>
          </p:nvSpPr>
          <p:spPr bwMode="auto">
            <a:xfrm>
              <a:off x="3792" y="1863"/>
              <a:ext cx="288" cy="0"/>
            </a:xfrm>
            <a:prstGeom prst="line">
              <a:avLst/>
            </a:prstGeom>
            <a:noFill/>
            <a:ln w="31750">
              <a:solidFill>
                <a:srgbClr val="FF0000"/>
              </a:solidFill>
              <a:round/>
              <a:headEnd/>
              <a:tailEnd/>
            </a:ln>
          </p:spPr>
          <p:txBody>
            <a:bodyPr wrap="none" anchor="ctr">
              <a:prstTxWarp prst="textNoShape">
                <a:avLst/>
              </a:prstTxWarp>
            </a:bodyPr>
            <a:lstStyle/>
            <a:p>
              <a:endParaRPr lang="en-US"/>
            </a:p>
          </p:txBody>
        </p:sp>
        <p:sp>
          <p:nvSpPr>
            <p:cNvPr id="75839" name="Line 79"/>
            <p:cNvSpPr>
              <a:spLocks noChangeShapeType="1"/>
            </p:cNvSpPr>
            <p:nvPr/>
          </p:nvSpPr>
          <p:spPr bwMode="auto">
            <a:xfrm>
              <a:off x="3792" y="2363"/>
              <a:ext cx="288" cy="0"/>
            </a:xfrm>
            <a:prstGeom prst="line">
              <a:avLst/>
            </a:prstGeom>
            <a:noFill/>
            <a:ln w="31750">
              <a:solidFill>
                <a:srgbClr val="FF0000"/>
              </a:solidFill>
              <a:round/>
              <a:headEnd/>
              <a:tailEnd/>
            </a:ln>
          </p:spPr>
          <p:txBody>
            <a:bodyPr wrap="none" anchor="ctr">
              <a:prstTxWarp prst="textNoShape">
                <a:avLst/>
              </a:prstTxWarp>
            </a:bodyPr>
            <a:lstStyle/>
            <a:p>
              <a:endParaRPr lang="en-US"/>
            </a:p>
          </p:txBody>
        </p:sp>
        <p:sp>
          <p:nvSpPr>
            <p:cNvPr id="75840" name="Line 80"/>
            <p:cNvSpPr>
              <a:spLocks noChangeShapeType="1"/>
            </p:cNvSpPr>
            <p:nvPr/>
          </p:nvSpPr>
          <p:spPr bwMode="auto">
            <a:xfrm flipV="1">
              <a:off x="3792" y="2518"/>
              <a:ext cx="288" cy="0"/>
            </a:xfrm>
            <a:prstGeom prst="line">
              <a:avLst/>
            </a:prstGeom>
            <a:noFill/>
            <a:ln w="31750">
              <a:solidFill>
                <a:srgbClr val="FF0000"/>
              </a:solidFill>
              <a:round/>
              <a:headEnd/>
              <a:tailEnd/>
            </a:ln>
          </p:spPr>
          <p:txBody>
            <a:bodyPr wrap="none" anchor="ctr">
              <a:prstTxWarp prst="textNoShape">
                <a:avLst/>
              </a:prstTxWarp>
            </a:bodyPr>
            <a:lstStyle/>
            <a:p>
              <a:endParaRPr lang="en-US"/>
            </a:p>
          </p:txBody>
        </p:sp>
        <p:sp>
          <p:nvSpPr>
            <p:cNvPr id="75841" name="Line 82"/>
            <p:cNvSpPr>
              <a:spLocks noChangeShapeType="1"/>
            </p:cNvSpPr>
            <p:nvPr/>
          </p:nvSpPr>
          <p:spPr bwMode="auto">
            <a:xfrm>
              <a:off x="4080" y="944"/>
              <a:ext cx="57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42" name="Line 83"/>
            <p:cNvSpPr>
              <a:spLocks noChangeShapeType="1"/>
            </p:cNvSpPr>
            <p:nvPr/>
          </p:nvSpPr>
          <p:spPr bwMode="auto">
            <a:xfrm>
              <a:off x="4080" y="1104"/>
              <a:ext cx="576" cy="52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43" name="Line 84"/>
            <p:cNvSpPr>
              <a:spLocks noChangeShapeType="1"/>
            </p:cNvSpPr>
            <p:nvPr/>
          </p:nvSpPr>
          <p:spPr bwMode="auto">
            <a:xfrm>
              <a:off x="4080" y="1238"/>
              <a:ext cx="576" cy="110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44" name="Line 86"/>
            <p:cNvSpPr>
              <a:spLocks noChangeShapeType="1"/>
            </p:cNvSpPr>
            <p:nvPr/>
          </p:nvSpPr>
          <p:spPr bwMode="auto">
            <a:xfrm>
              <a:off x="4080" y="1776"/>
              <a:ext cx="57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45" name="Line 89"/>
            <p:cNvSpPr>
              <a:spLocks noChangeShapeType="1"/>
            </p:cNvSpPr>
            <p:nvPr/>
          </p:nvSpPr>
          <p:spPr bwMode="auto">
            <a:xfrm>
              <a:off x="4080" y="2592"/>
              <a:ext cx="57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46" name="Line 90"/>
            <p:cNvSpPr>
              <a:spLocks noChangeShapeType="1"/>
            </p:cNvSpPr>
            <p:nvPr/>
          </p:nvSpPr>
          <p:spPr bwMode="auto">
            <a:xfrm flipV="1">
              <a:off x="4080" y="1200"/>
              <a:ext cx="576" cy="110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47" name="Line 91"/>
            <p:cNvSpPr>
              <a:spLocks noChangeShapeType="1"/>
            </p:cNvSpPr>
            <p:nvPr/>
          </p:nvSpPr>
          <p:spPr bwMode="auto">
            <a:xfrm>
              <a:off x="4080" y="1940"/>
              <a:ext cx="576" cy="52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48" name="AutoShape 94"/>
            <p:cNvSpPr>
              <a:spLocks noChangeArrowheads="1"/>
            </p:cNvSpPr>
            <p:nvPr/>
          </p:nvSpPr>
          <p:spPr bwMode="auto">
            <a:xfrm>
              <a:off x="1488" y="1536"/>
              <a:ext cx="288" cy="480"/>
            </a:xfrm>
            <a:prstGeom prst="roundRect">
              <a:avLst>
                <a:gd name="adj" fmla="val 16667"/>
              </a:avLst>
            </a:prstGeom>
            <a:noFill/>
            <a:ln w="31750">
              <a:solidFill>
                <a:srgbClr val="1320EE"/>
              </a:solidFill>
              <a:round/>
              <a:headEnd/>
              <a:tailEnd/>
            </a:ln>
          </p:spPr>
          <p:txBody>
            <a:bodyPr wrap="none" anchor="ctr">
              <a:prstTxWarp prst="textNoShape">
                <a:avLst/>
              </a:prstTxWarp>
            </a:bodyPr>
            <a:lstStyle/>
            <a:p>
              <a:endParaRPr lang="en-US"/>
            </a:p>
          </p:txBody>
        </p:sp>
        <p:sp>
          <p:nvSpPr>
            <p:cNvPr id="75849" name="AutoShape 95"/>
            <p:cNvSpPr>
              <a:spLocks noChangeArrowheads="1"/>
            </p:cNvSpPr>
            <p:nvPr/>
          </p:nvSpPr>
          <p:spPr bwMode="auto">
            <a:xfrm>
              <a:off x="3792" y="864"/>
              <a:ext cx="288" cy="480"/>
            </a:xfrm>
            <a:prstGeom prst="roundRect">
              <a:avLst>
                <a:gd name="adj" fmla="val 16667"/>
              </a:avLst>
            </a:prstGeom>
            <a:noFill/>
            <a:ln w="31750">
              <a:solidFill>
                <a:srgbClr val="FF0000"/>
              </a:solidFill>
              <a:round/>
              <a:headEnd/>
              <a:tailEnd/>
            </a:ln>
          </p:spPr>
          <p:txBody>
            <a:bodyPr wrap="none" anchor="ctr">
              <a:prstTxWarp prst="textNoShape">
                <a:avLst/>
              </a:prstTxWarp>
            </a:bodyPr>
            <a:lstStyle/>
            <a:p>
              <a:endParaRPr lang="en-US"/>
            </a:p>
          </p:txBody>
        </p:sp>
        <p:sp>
          <p:nvSpPr>
            <p:cNvPr id="75850" name="Line 96"/>
            <p:cNvSpPr>
              <a:spLocks noChangeShapeType="1"/>
            </p:cNvSpPr>
            <p:nvPr/>
          </p:nvSpPr>
          <p:spPr bwMode="auto">
            <a:xfrm flipH="1">
              <a:off x="864" y="1296"/>
              <a:ext cx="624" cy="100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5100">
                                            <p:txEl>
                                              <p:pRg st="0" end="0"/>
                                            </p:txEl>
                                          </p:spTgt>
                                        </p:tgtEl>
                                        <p:attrNameLst>
                                          <p:attrName>style.visibility</p:attrName>
                                        </p:attrNameLst>
                                      </p:cBhvr>
                                      <p:to>
                                        <p:strVal val="visible"/>
                                      </p:to>
                                    </p:set>
                                    <p:anim calcmode="lin" valueType="num">
                                      <p:cBhvr additive="base">
                                        <p:cTn id="7" dur="500" fill="hold"/>
                                        <p:tgtEl>
                                          <p:spTgt spid="3451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5100">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5100">
                                            <p:txEl>
                                              <p:pRg st="1" end="1"/>
                                            </p:txEl>
                                          </p:spTgt>
                                        </p:tgtEl>
                                        <p:attrNameLst>
                                          <p:attrName>style.visibility</p:attrName>
                                        </p:attrNameLst>
                                      </p:cBhvr>
                                      <p:to>
                                        <p:strVal val="visible"/>
                                      </p:to>
                                    </p:set>
                                    <p:anim calcmode="lin" valueType="num">
                                      <p:cBhvr additive="base">
                                        <p:cTn id="13" dur="500" fill="hold"/>
                                        <p:tgtEl>
                                          <p:spTgt spid="34510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5100">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00" grpId="0" build="p" autoUpdateAnimBg="0"/>
    </p:bld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7680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EDBC0315-9421-454B-B6E0-68D326A4C3B3}" type="slidenum">
              <a:rPr lang="en-US" smtClean="0">
                <a:latin typeface="Times New Roman" charset="0"/>
              </a:rPr>
              <a:pPr/>
              <a:t>73</a:t>
            </a:fld>
            <a:endParaRPr lang="en-US" smtClean="0">
              <a:latin typeface="Times New Roman" charset="0"/>
            </a:endParaRPr>
          </a:p>
        </p:txBody>
      </p:sp>
      <p:sp>
        <p:nvSpPr>
          <p:cNvPr id="76803" name="Rectangle 2"/>
          <p:cNvSpPr>
            <a:spLocks noGrp="1" noChangeArrowheads="1"/>
          </p:cNvSpPr>
          <p:nvPr>
            <p:ph type="title"/>
          </p:nvPr>
        </p:nvSpPr>
        <p:spPr>
          <a:xfrm>
            <a:off x="685800" y="457200"/>
            <a:ext cx="7772400" cy="1143000"/>
          </a:xfrm>
        </p:spPr>
        <p:txBody>
          <a:bodyPr/>
          <a:lstStyle/>
          <a:p>
            <a:pPr eaLnBrk="1" hangingPunct="1"/>
            <a:r>
              <a:rPr lang="en-US"/>
              <a:t>Confused Deputy</a:t>
            </a:r>
          </a:p>
        </p:txBody>
      </p:sp>
      <p:sp>
        <p:nvSpPr>
          <p:cNvPr id="209923" name="Rectangle 3"/>
          <p:cNvSpPr>
            <a:spLocks noGrp="1" noChangeArrowheads="1"/>
          </p:cNvSpPr>
          <p:nvPr>
            <p:ph type="body" idx="1"/>
          </p:nvPr>
        </p:nvSpPr>
        <p:spPr>
          <a:xfrm>
            <a:off x="685800" y="1600200"/>
            <a:ext cx="3810000" cy="4495800"/>
          </a:xfrm>
        </p:spPr>
        <p:txBody>
          <a:bodyPr/>
          <a:lstStyle/>
          <a:p>
            <a:pPr eaLnBrk="1" hangingPunct="1">
              <a:lnSpc>
                <a:spcPct val="85000"/>
              </a:lnSpc>
              <a:spcAft>
                <a:spcPts val="600"/>
              </a:spcAft>
            </a:pPr>
            <a:r>
              <a:rPr lang="en-US" sz="2800" dirty="0"/>
              <a:t>Two resources</a:t>
            </a:r>
          </a:p>
          <a:p>
            <a:pPr lvl="1" eaLnBrk="1" hangingPunct="1">
              <a:lnSpc>
                <a:spcPct val="85000"/>
              </a:lnSpc>
              <a:spcAft>
                <a:spcPts val="600"/>
              </a:spcAft>
            </a:pPr>
            <a:r>
              <a:rPr lang="en-US" sz="2400" dirty="0"/>
              <a:t>Compiler and </a:t>
            </a:r>
            <a:r>
              <a:rPr lang="en-US" sz="2400" dirty="0">
                <a:latin typeface="Times-Roman" charset="0"/>
              </a:rPr>
              <a:t>BILL</a:t>
            </a:r>
            <a:r>
              <a:rPr lang="en-US" sz="2400" dirty="0"/>
              <a:t> file (billing info)</a:t>
            </a:r>
          </a:p>
          <a:p>
            <a:pPr eaLnBrk="1" hangingPunct="1">
              <a:lnSpc>
                <a:spcPct val="85000"/>
              </a:lnSpc>
              <a:spcAft>
                <a:spcPts val="600"/>
              </a:spcAft>
            </a:pPr>
            <a:r>
              <a:rPr lang="en-US" sz="2800" dirty="0"/>
              <a:t>Compiler can write file </a:t>
            </a:r>
            <a:r>
              <a:rPr lang="en-US" sz="2800" dirty="0">
                <a:latin typeface="Times-Roman" charset="0"/>
              </a:rPr>
              <a:t>BILL</a:t>
            </a:r>
            <a:endParaRPr lang="en-US" sz="2800" dirty="0"/>
          </a:p>
          <a:p>
            <a:pPr eaLnBrk="1" hangingPunct="1">
              <a:lnSpc>
                <a:spcPct val="85000"/>
              </a:lnSpc>
              <a:spcAft>
                <a:spcPts val="600"/>
              </a:spcAft>
            </a:pPr>
            <a:r>
              <a:rPr lang="en-US" sz="2800" dirty="0"/>
              <a:t>Alice can invoke compiler with a debug filename</a:t>
            </a:r>
          </a:p>
          <a:p>
            <a:pPr eaLnBrk="1" hangingPunct="1">
              <a:lnSpc>
                <a:spcPct val="85000"/>
              </a:lnSpc>
              <a:spcAft>
                <a:spcPts val="600"/>
              </a:spcAft>
            </a:pPr>
            <a:r>
              <a:rPr lang="en-US" sz="2800" dirty="0"/>
              <a:t>Alice not allowed to write to </a:t>
            </a:r>
            <a:r>
              <a:rPr lang="en-US" sz="2800" dirty="0">
                <a:latin typeface="Times-Roman" charset="0"/>
              </a:rPr>
              <a:t>BILL</a:t>
            </a:r>
            <a:endParaRPr lang="en-US" sz="2800" dirty="0"/>
          </a:p>
        </p:txBody>
      </p:sp>
      <p:sp>
        <p:nvSpPr>
          <p:cNvPr id="209925" name="Rectangle 5"/>
          <p:cNvSpPr>
            <a:spLocks noChangeArrowheads="1"/>
          </p:cNvSpPr>
          <p:nvPr/>
        </p:nvSpPr>
        <p:spPr bwMode="auto">
          <a:xfrm>
            <a:off x="4648200" y="1600200"/>
            <a:ext cx="4267200" cy="7620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Access control matrix </a:t>
            </a:r>
          </a:p>
        </p:txBody>
      </p:sp>
      <p:graphicFrame>
        <p:nvGraphicFramePr>
          <p:cNvPr id="209926" name="Group 6"/>
          <p:cNvGraphicFramePr>
            <a:graphicFrameLocks noGrp="1"/>
          </p:cNvGraphicFramePr>
          <p:nvPr/>
        </p:nvGraphicFramePr>
        <p:xfrm>
          <a:off x="6096000" y="2819400"/>
          <a:ext cx="2530475" cy="1600200"/>
        </p:xfrm>
        <a:graphic>
          <a:graphicData uri="http://schemas.openxmlformats.org/drawingml/2006/table">
            <a:tbl>
              <a:tblPr/>
              <a:tblGrid>
                <a:gridCol w="1265238"/>
                <a:gridCol w="1265237"/>
              </a:tblGrid>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sym typeface="Symbol" charset="2"/>
                        </a:rPr>
                        <a:t>---</a:t>
                      </a:r>
                      <a:endParaRPr kumimoji="0" lang="en-US" sz="2800" b="0" i="0" u="none" strike="noStrike" cap="none" normalizeH="0" baseline="0">
                        <a:ln>
                          <a:noFill/>
                        </a:ln>
                        <a:solidFill>
                          <a:schemeClr val="tx1"/>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9937" name="Rectangle 17"/>
          <p:cNvSpPr>
            <a:spLocks noChangeArrowheads="1"/>
          </p:cNvSpPr>
          <p:nvPr/>
        </p:nvSpPr>
        <p:spPr bwMode="auto">
          <a:xfrm>
            <a:off x="6019800" y="2286000"/>
            <a:ext cx="1409700" cy="517525"/>
          </a:xfrm>
          <a:prstGeom prst="rect">
            <a:avLst/>
          </a:prstGeom>
          <a:noFill/>
          <a:ln w="9525">
            <a:noFill/>
            <a:miter lim="800000"/>
            <a:headEnd/>
            <a:tailEnd/>
          </a:ln>
        </p:spPr>
        <p:txBody>
          <a:bodyPr wrap="none">
            <a:prstTxWarp prst="textNoShape">
              <a:avLst/>
            </a:prstTxWarp>
            <a:spAutoFit/>
          </a:bodyPr>
          <a:lstStyle/>
          <a:p>
            <a:r>
              <a:rPr lang="en-US"/>
              <a:t>Compiler</a:t>
            </a:r>
          </a:p>
        </p:txBody>
      </p:sp>
      <p:sp>
        <p:nvSpPr>
          <p:cNvPr id="209938" name="Rectangle 18"/>
          <p:cNvSpPr>
            <a:spLocks noChangeArrowheads="1"/>
          </p:cNvSpPr>
          <p:nvPr/>
        </p:nvSpPr>
        <p:spPr bwMode="auto">
          <a:xfrm>
            <a:off x="7596188" y="2286000"/>
            <a:ext cx="811212" cy="457200"/>
          </a:xfrm>
          <a:prstGeom prst="rect">
            <a:avLst/>
          </a:prstGeom>
          <a:noFill/>
          <a:ln w="9525">
            <a:noFill/>
            <a:miter lim="800000"/>
            <a:headEnd/>
            <a:tailEnd/>
          </a:ln>
        </p:spPr>
        <p:txBody>
          <a:bodyPr wrap="none">
            <a:prstTxWarp prst="textNoShape">
              <a:avLst/>
            </a:prstTxWarp>
            <a:spAutoFit/>
          </a:bodyPr>
          <a:lstStyle/>
          <a:p>
            <a:pPr algn="ctr"/>
            <a:r>
              <a:rPr lang="en-US" dirty="0">
                <a:latin typeface="Times-Roman" charset="0"/>
              </a:rPr>
              <a:t>BILL</a:t>
            </a:r>
            <a:endParaRPr lang="en-US" dirty="0"/>
          </a:p>
        </p:txBody>
      </p:sp>
      <p:sp>
        <p:nvSpPr>
          <p:cNvPr id="209939" name="Rectangle 19"/>
          <p:cNvSpPr>
            <a:spLocks noChangeArrowheads="1"/>
          </p:cNvSpPr>
          <p:nvPr/>
        </p:nvSpPr>
        <p:spPr bwMode="auto">
          <a:xfrm>
            <a:off x="5105400" y="2987675"/>
            <a:ext cx="900113" cy="517525"/>
          </a:xfrm>
          <a:prstGeom prst="rect">
            <a:avLst/>
          </a:prstGeom>
          <a:noFill/>
          <a:ln w="9525">
            <a:noFill/>
            <a:miter lim="800000"/>
            <a:headEnd/>
            <a:tailEnd/>
          </a:ln>
        </p:spPr>
        <p:txBody>
          <a:bodyPr wrap="none">
            <a:prstTxWarp prst="textNoShape">
              <a:avLst/>
            </a:prstTxWarp>
            <a:spAutoFit/>
          </a:bodyPr>
          <a:lstStyle/>
          <a:p>
            <a:r>
              <a:rPr lang="en-US"/>
              <a:t>Alice</a:t>
            </a:r>
          </a:p>
        </p:txBody>
      </p:sp>
      <p:sp>
        <p:nvSpPr>
          <p:cNvPr id="209940" name="Rectangle 20"/>
          <p:cNvSpPr>
            <a:spLocks noChangeArrowheads="1"/>
          </p:cNvSpPr>
          <p:nvPr/>
        </p:nvSpPr>
        <p:spPr bwMode="auto">
          <a:xfrm>
            <a:off x="4572000" y="3749675"/>
            <a:ext cx="1409700" cy="517525"/>
          </a:xfrm>
          <a:prstGeom prst="rect">
            <a:avLst/>
          </a:prstGeom>
          <a:noFill/>
          <a:ln w="9525">
            <a:noFill/>
            <a:miter lim="800000"/>
            <a:headEnd/>
            <a:tailEnd/>
          </a:ln>
        </p:spPr>
        <p:txBody>
          <a:bodyPr wrap="none">
            <a:prstTxWarp prst="textNoShape">
              <a:avLst/>
            </a:prstTxWarp>
            <a:spAutoFit/>
          </a:bodyPr>
          <a:lstStyle/>
          <a:p>
            <a:r>
              <a:rPr lang="en-US"/>
              <a:t>Compiler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box(out)">
                                      <p:cBhvr>
                                        <p:cTn id="7" dur="500"/>
                                        <p:tgtEl>
                                          <p:spTgt spid="2099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209923">
                                            <p:txEl>
                                              <p:pRg st="1" end="1"/>
                                            </p:txEl>
                                          </p:spTgt>
                                        </p:tgtEl>
                                        <p:attrNameLst>
                                          <p:attrName>style.visibility</p:attrName>
                                        </p:attrNameLst>
                                      </p:cBhvr>
                                      <p:to>
                                        <p:strVal val="visible"/>
                                      </p:to>
                                    </p:set>
                                    <p:animEffect transition="in" filter="box(out)">
                                      <p:cBhvr>
                                        <p:cTn id="10" dur="500"/>
                                        <p:tgtEl>
                                          <p:spTgt spid="209923">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209923">
                                            <p:txEl>
                                              <p:pRg st="2" end="2"/>
                                            </p:txEl>
                                          </p:spTgt>
                                        </p:tgtEl>
                                        <p:attrNameLst>
                                          <p:attrName>style.visibility</p:attrName>
                                        </p:attrNameLst>
                                      </p:cBhvr>
                                      <p:to>
                                        <p:strVal val="visible"/>
                                      </p:to>
                                    </p:set>
                                    <p:animEffect transition="in" filter="box(out)">
                                      <p:cBhvr>
                                        <p:cTn id="15" dur="500"/>
                                        <p:tgtEl>
                                          <p:spTgt spid="209923">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209923">
                                            <p:txEl>
                                              <p:pRg st="3" end="3"/>
                                            </p:txEl>
                                          </p:spTgt>
                                        </p:tgtEl>
                                        <p:attrNameLst>
                                          <p:attrName>style.visibility</p:attrName>
                                        </p:attrNameLst>
                                      </p:cBhvr>
                                      <p:to>
                                        <p:strVal val="visible"/>
                                      </p:to>
                                    </p:set>
                                    <p:animEffect transition="in" filter="box(out)">
                                      <p:cBhvr>
                                        <p:cTn id="20" dur="500"/>
                                        <p:tgtEl>
                                          <p:spTgt spid="209923">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209923">
                                            <p:txEl>
                                              <p:pRg st="4" end="4"/>
                                            </p:txEl>
                                          </p:spTgt>
                                        </p:tgtEl>
                                        <p:attrNameLst>
                                          <p:attrName>style.visibility</p:attrName>
                                        </p:attrNameLst>
                                      </p:cBhvr>
                                      <p:to>
                                        <p:strVal val="visible"/>
                                      </p:to>
                                    </p:set>
                                    <p:animEffect transition="in" filter="box(out)">
                                      <p:cBhvr>
                                        <p:cTn id="25" dur="500"/>
                                        <p:tgtEl>
                                          <p:spTgt spid="209923">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209925">
                                            <p:txEl>
                                              <p:pRg st="0" end="0"/>
                                            </p:txEl>
                                          </p:spTgt>
                                        </p:tgtEl>
                                        <p:attrNameLst>
                                          <p:attrName>style.visibility</p:attrName>
                                        </p:attrNameLst>
                                      </p:cBhvr>
                                      <p:to>
                                        <p:strVal val="visible"/>
                                      </p:to>
                                    </p:set>
                                    <p:animEffect transition="in" filter="box(in)">
                                      <p:cBhvr>
                                        <p:cTn id="30" dur="500"/>
                                        <p:tgtEl>
                                          <p:spTgt spid="209925">
                                            <p:txEl>
                                              <p:pRg st="0" end="0"/>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3" name="Whoosh"/>
                                        </p:tgtEl>
                                      </p:cMediaNode>
                                    </p:audio>
                                  </p:sub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499"/>
                                          </p:stCondLst>
                                        </p:cTn>
                                        <p:tgtEl>
                                          <p:spTgt spid="209926"/>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499"/>
                                          </p:stCondLst>
                                        </p:cTn>
                                        <p:tgtEl>
                                          <p:spTgt spid="209937">
                                            <p:txEl>
                                              <p:pRg st="0" end="0"/>
                                            </p:txEl>
                                          </p:spTgt>
                                        </p:tgtEl>
                                        <p:attrNameLst>
                                          <p:attrName>style.visibility</p:attrName>
                                        </p:attrNameLst>
                                      </p:cBhvr>
                                      <p:to>
                                        <p:strVal val="visible"/>
                                      </p:to>
                                    </p:set>
                                  </p:childTnLst>
                                </p:cTn>
                              </p:par>
                            </p:childTnLst>
                          </p:cTn>
                        </p:par>
                        <p:par>
                          <p:cTn id="37" fill="hold">
                            <p:stCondLst>
                              <p:cond delay="1500"/>
                            </p:stCondLst>
                            <p:childTnLst>
                              <p:par>
                                <p:cTn id="38" presetID="1" presetClass="entr" presetSubtype="0" fill="hold" grpId="0" nodeType="afterEffect">
                                  <p:stCondLst>
                                    <p:cond delay="0"/>
                                  </p:stCondLst>
                                  <p:childTnLst>
                                    <p:set>
                                      <p:cBhvr>
                                        <p:cTn id="39" dur="1" fill="hold">
                                          <p:stCondLst>
                                            <p:cond delay="499"/>
                                          </p:stCondLst>
                                        </p:cTn>
                                        <p:tgtEl>
                                          <p:spTgt spid="209938">
                                            <p:txEl>
                                              <p:pRg st="0" end="0"/>
                                            </p:txEl>
                                          </p:spTgt>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499"/>
                                          </p:stCondLst>
                                        </p:cTn>
                                        <p:tgtEl>
                                          <p:spTgt spid="209939">
                                            <p:txEl>
                                              <p:pRg st="0" end="0"/>
                                            </p:txEl>
                                          </p:spTgt>
                                        </p:tgtEl>
                                        <p:attrNameLst>
                                          <p:attrName>style.visibility</p:attrName>
                                        </p:attrNameLst>
                                      </p:cBhvr>
                                      <p:to>
                                        <p:strVal val="visible"/>
                                      </p:to>
                                    </p:set>
                                  </p:childTnLst>
                                </p:cTn>
                              </p:par>
                            </p:childTnLst>
                          </p:cTn>
                        </p:par>
                        <p:par>
                          <p:cTn id="43" fill="hold">
                            <p:stCondLst>
                              <p:cond delay="2500"/>
                            </p:stCondLst>
                            <p:childTnLst>
                              <p:par>
                                <p:cTn id="44" presetID="1" presetClass="entr" presetSubtype="0" fill="hold" grpId="0" nodeType="afterEffect">
                                  <p:stCondLst>
                                    <p:cond delay="0"/>
                                  </p:stCondLst>
                                  <p:childTnLst>
                                    <p:set>
                                      <p:cBhvr>
                                        <p:cTn id="45" dur="1" fill="hold">
                                          <p:stCondLst>
                                            <p:cond delay="499"/>
                                          </p:stCondLst>
                                        </p:cTn>
                                        <p:tgtEl>
                                          <p:spTgt spid="20994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autoUpdateAnimBg="0"/>
      <p:bldP spid="209925" grpId="0" build="p" autoUpdateAnimBg="0"/>
      <p:bldP spid="209937" grpId="0" build="p" autoUpdateAnimBg="0" advAuto="0"/>
      <p:bldP spid="209938" grpId="0" build="p" autoUpdateAnimBg="0" advAuto="0"/>
      <p:bldP spid="209939" grpId="0" build="p" autoUpdateAnimBg="0" advAuto="0"/>
      <p:bldP spid="209940" grpId="0" build="p" autoUpdateAnimBg="0" advAuto="0"/>
    </p:bld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7782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A14EE1EB-C330-364E-AE47-33D36BC0A569}" type="slidenum">
              <a:rPr lang="en-US" smtClean="0">
                <a:latin typeface="Times New Roman" charset="0"/>
              </a:rPr>
              <a:pPr/>
              <a:t>74</a:t>
            </a:fld>
            <a:endParaRPr lang="en-US" smtClean="0">
              <a:latin typeface="Times New Roman" charset="0"/>
            </a:endParaRPr>
          </a:p>
        </p:txBody>
      </p:sp>
      <p:sp>
        <p:nvSpPr>
          <p:cNvPr id="77827" name="Rectangle 2"/>
          <p:cNvSpPr>
            <a:spLocks noGrp="1" noChangeArrowheads="1"/>
          </p:cNvSpPr>
          <p:nvPr>
            <p:ph type="title"/>
          </p:nvPr>
        </p:nvSpPr>
        <p:spPr>
          <a:xfrm>
            <a:off x="685800" y="457200"/>
            <a:ext cx="7772400" cy="1143000"/>
          </a:xfrm>
        </p:spPr>
        <p:txBody>
          <a:bodyPr/>
          <a:lstStyle/>
          <a:p>
            <a:pPr eaLnBrk="1" hangingPunct="1"/>
            <a:r>
              <a:rPr lang="en-US"/>
              <a:t>ACL’s and Confused Deputy</a:t>
            </a:r>
          </a:p>
        </p:txBody>
      </p:sp>
      <p:sp>
        <p:nvSpPr>
          <p:cNvPr id="210947" name="Rectangle 3"/>
          <p:cNvSpPr>
            <a:spLocks noGrp="1" noChangeArrowheads="1"/>
          </p:cNvSpPr>
          <p:nvPr>
            <p:ph type="body" idx="1"/>
          </p:nvPr>
        </p:nvSpPr>
        <p:spPr>
          <a:xfrm>
            <a:off x="685800" y="4267200"/>
            <a:ext cx="8077200" cy="1828800"/>
          </a:xfrm>
        </p:spPr>
        <p:txBody>
          <a:bodyPr/>
          <a:lstStyle/>
          <a:p>
            <a:pPr eaLnBrk="1" hangingPunct="1">
              <a:lnSpc>
                <a:spcPct val="80000"/>
              </a:lnSpc>
              <a:spcAft>
                <a:spcPts val="600"/>
              </a:spcAft>
            </a:pPr>
            <a:r>
              <a:rPr lang="en-US" sz="2800" dirty="0"/>
              <a:t>Compiler is </a:t>
            </a:r>
            <a:r>
              <a:rPr lang="en-US" sz="2800" b="1" dirty="0">
                <a:solidFill>
                  <a:schemeClr val="accent2"/>
                </a:solidFill>
              </a:rPr>
              <a:t>deputy</a:t>
            </a:r>
            <a:r>
              <a:rPr lang="en-US" sz="2800" dirty="0"/>
              <a:t> acting on behalf of Alice</a:t>
            </a:r>
          </a:p>
          <a:p>
            <a:pPr eaLnBrk="1" hangingPunct="1">
              <a:lnSpc>
                <a:spcPct val="80000"/>
              </a:lnSpc>
              <a:spcAft>
                <a:spcPts val="600"/>
              </a:spcAft>
            </a:pPr>
            <a:r>
              <a:rPr lang="en-US" sz="2800" dirty="0"/>
              <a:t>Compiler is </a:t>
            </a:r>
            <a:r>
              <a:rPr lang="en-US" sz="2800" b="1" dirty="0">
                <a:solidFill>
                  <a:schemeClr val="accent2"/>
                </a:solidFill>
              </a:rPr>
              <a:t>confused</a:t>
            </a:r>
          </a:p>
          <a:p>
            <a:pPr lvl="1" eaLnBrk="1" hangingPunct="1">
              <a:lnSpc>
                <a:spcPct val="80000"/>
              </a:lnSpc>
              <a:spcAft>
                <a:spcPts val="600"/>
              </a:spcAft>
            </a:pPr>
            <a:r>
              <a:rPr lang="en-US" sz="2400" dirty="0"/>
              <a:t>Alice is not allowed to write </a:t>
            </a:r>
            <a:r>
              <a:rPr lang="en-US" sz="2400" dirty="0">
                <a:latin typeface="Times-Roman" charset="0"/>
              </a:rPr>
              <a:t>BILL</a:t>
            </a:r>
            <a:endParaRPr lang="en-US" sz="2400" dirty="0"/>
          </a:p>
          <a:p>
            <a:pPr eaLnBrk="1" hangingPunct="1">
              <a:lnSpc>
                <a:spcPct val="80000"/>
              </a:lnSpc>
              <a:spcAft>
                <a:spcPts val="600"/>
              </a:spcAft>
            </a:pPr>
            <a:r>
              <a:rPr lang="en-US" sz="2800" dirty="0"/>
              <a:t>Compiler has confused its rights with Alice’s</a:t>
            </a:r>
          </a:p>
        </p:txBody>
      </p:sp>
      <p:grpSp>
        <p:nvGrpSpPr>
          <p:cNvPr id="77829" name="Group 28"/>
          <p:cNvGrpSpPr>
            <a:grpSpLocks/>
          </p:cNvGrpSpPr>
          <p:nvPr/>
        </p:nvGrpSpPr>
        <p:grpSpPr bwMode="auto">
          <a:xfrm>
            <a:off x="685800" y="1752600"/>
            <a:ext cx="7539038" cy="2312988"/>
            <a:chOff x="432" y="1104"/>
            <a:chExt cx="4749" cy="1457"/>
          </a:xfrm>
        </p:grpSpPr>
        <p:sp>
          <p:nvSpPr>
            <p:cNvPr id="77830" name="Line 6"/>
            <p:cNvSpPr>
              <a:spLocks noChangeShapeType="1"/>
            </p:cNvSpPr>
            <p:nvPr/>
          </p:nvSpPr>
          <p:spPr bwMode="auto">
            <a:xfrm flipV="1">
              <a:off x="1133" y="1440"/>
              <a:ext cx="1152" cy="24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77831" name="Rectangle 8"/>
            <p:cNvSpPr>
              <a:spLocks noChangeArrowheads="1"/>
            </p:cNvSpPr>
            <p:nvPr/>
          </p:nvSpPr>
          <p:spPr bwMode="auto">
            <a:xfrm>
              <a:off x="508" y="2235"/>
              <a:ext cx="567" cy="326"/>
            </a:xfrm>
            <a:prstGeom prst="rect">
              <a:avLst/>
            </a:prstGeom>
            <a:noFill/>
            <a:ln w="9525">
              <a:noFill/>
              <a:miter lim="800000"/>
              <a:headEnd/>
              <a:tailEnd/>
            </a:ln>
          </p:spPr>
          <p:txBody>
            <a:bodyPr wrap="none">
              <a:prstTxWarp prst="textNoShape">
                <a:avLst/>
              </a:prstTxWarp>
              <a:spAutoFit/>
            </a:bodyPr>
            <a:lstStyle/>
            <a:p>
              <a:pPr eaLnBrk="0" hangingPunct="0"/>
              <a:r>
                <a:rPr lang="en-US"/>
                <a:t>Alice</a:t>
              </a:r>
            </a:p>
          </p:txBody>
        </p:sp>
        <p:sp>
          <p:nvSpPr>
            <p:cNvPr id="77832" name="Rectangle 9"/>
            <p:cNvSpPr>
              <a:spLocks noChangeArrowheads="1"/>
            </p:cNvSpPr>
            <p:nvPr/>
          </p:nvSpPr>
          <p:spPr bwMode="auto">
            <a:xfrm>
              <a:off x="4577" y="2256"/>
              <a:ext cx="511" cy="288"/>
            </a:xfrm>
            <a:prstGeom prst="rect">
              <a:avLst/>
            </a:prstGeom>
            <a:noFill/>
            <a:ln w="9525">
              <a:noFill/>
              <a:miter lim="800000"/>
              <a:headEnd/>
              <a:tailEnd/>
            </a:ln>
          </p:spPr>
          <p:txBody>
            <a:bodyPr wrap="none">
              <a:prstTxWarp prst="textNoShape">
                <a:avLst/>
              </a:prstTxWarp>
              <a:spAutoFit/>
            </a:bodyPr>
            <a:lstStyle/>
            <a:p>
              <a:pPr eaLnBrk="0" hangingPunct="0"/>
              <a:r>
                <a:rPr lang="en-US">
                  <a:latin typeface="Times-Roman" charset="0"/>
                </a:rPr>
                <a:t>BILL</a:t>
              </a:r>
            </a:p>
          </p:txBody>
        </p:sp>
        <p:sp>
          <p:nvSpPr>
            <p:cNvPr id="77833" name="Line 10"/>
            <p:cNvSpPr>
              <a:spLocks noChangeShapeType="1"/>
            </p:cNvSpPr>
            <p:nvPr/>
          </p:nvSpPr>
          <p:spPr bwMode="auto">
            <a:xfrm>
              <a:off x="3293" y="1440"/>
              <a:ext cx="1008" cy="288"/>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77834" name="Rectangle 18"/>
            <p:cNvSpPr>
              <a:spLocks noChangeArrowheads="1"/>
            </p:cNvSpPr>
            <p:nvPr/>
          </p:nvSpPr>
          <p:spPr bwMode="auto">
            <a:xfrm>
              <a:off x="2357" y="1834"/>
              <a:ext cx="888" cy="326"/>
            </a:xfrm>
            <a:prstGeom prst="rect">
              <a:avLst/>
            </a:prstGeom>
            <a:noFill/>
            <a:ln w="9525">
              <a:noFill/>
              <a:miter lim="800000"/>
              <a:headEnd/>
              <a:tailEnd/>
            </a:ln>
          </p:spPr>
          <p:txBody>
            <a:bodyPr wrap="none">
              <a:prstTxWarp prst="textNoShape">
                <a:avLst/>
              </a:prstTxWarp>
              <a:spAutoFit/>
            </a:bodyPr>
            <a:lstStyle/>
            <a:p>
              <a:pPr eaLnBrk="0" hangingPunct="0"/>
              <a:r>
                <a:rPr lang="en-US"/>
                <a:t>Compiler</a:t>
              </a:r>
            </a:p>
          </p:txBody>
        </p:sp>
        <p:sp>
          <p:nvSpPr>
            <p:cNvPr id="77835" name="Rectangle 19"/>
            <p:cNvSpPr>
              <a:spLocks noChangeArrowheads="1"/>
            </p:cNvSpPr>
            <p:nvPr/>
          </p:nvSpPr>
          <p:spPr bwMode="auto">
            <a:xfrm rot="-651942">
              <a:off x="1251" y="1248"/>
              <a:ext cx="650" cy="326"/>
            </a:xfrm>
            <a:prstGeom prst="rect">
              <a:avLst/>
            </a:prstGeom>
            <a:noFill/>
            <a:ln w="9525">
              <a:noFill/>
              <a:miter lim="800000"/>
              <a:headEnd/>
              <a:tailEnd/>
            </a:ln>
          </p:spPr>
          <p:txBody>
            <a:bodyPr wrap="none">
              <a:prstTxWarp prst="textNoShape">
                <a:avLst/>
              </a:prstTxWarp>
              <a:spAutoFit/>
            </a:bodyPr>
            <a:lstStyle/>
            <a:p>
              <a:pPr eaLnBrk="0" hangingPunct="0"/>
              <a:r>
                <a:rPr lang="en-US"/>
                <a:t>debug</a:t>
              </a:r>
            </a:p>
          </p:txBody>
        </p:sp>
        <p:sp>
          <p:nvSpPr>
            <p:cNvPr id="77836" name="Rectangle 20"/>
            <p:cNvSpPr>
              <a:spLocks noChangeArrowheads="1"/>
            </p:cNvSpPr>
            <p:nvPr/>
          </p:nvSpPr>
          <p:spPr bwMode="auto">
            <a:xfrm rot="-627964">
              <a:off x="1104" y="1584"/>
              <a:ext cx="1128" cy="281"/>
            </a:xfrm>
            <a:prstGeom prst="rect">
              <a:avLst/>
            </a:prstGeom>
            <a:noFill/>
            <a:ln w="9525">
              <a:noFill/>
              <a:miter lim="800000"/>
              <a:headEnd/>
              <a:tailEnd/>
            </a:ln>
          </p:spPr>
          <p:txBody>
            <a:bodyPr wrap="none">
              <a:prstTxWarp prst="textNoShape">
                <a:avLst/>
              </a:prstTxWarp>
              <a:spAutoFit/>
            </a:bodyPr>
            <a:lstStyle/>
            <a:p>
              <a:pPr eaLnBrk="0" hangingPunct="0"/>
              <a:r>
                <a:rPr lang="en-US" sz="2000"/>
                <a:t>filename </a:t>
              </a:r>
              <a:r>
                <a:rPr lang="en-US" sz="2000">
                  <a:latin typeface="Times-Roman" charset="0"/>
                </a:rPr>
                <a:t>BILL</a:t>
              </a:r>
              <a:endParaRPr lang="en-US">
                <a:latin typeface="Times-Roman" charset="0"/>
              </a:endParaRPr>
            </a:p>
          </p:txBody>
        </p:sp>
        <p:sp>
          <p:nvSpPr>
            <p:cNvPr id="77837" name="Rectangle 21"/>
            <p:cNvSpPr>
              <a:spLocks noChangeArrowheads="1"/>
            </p:cNvSpPr>
            <p:nvPr/>
          </p:nvSpPr>
          <p:spPr bwMode="auto">
            <a:xfrm rot="891162">
              <a:off x="3550" y="1296"/>
              <a:ext cx="511" cy="288"/>
            </a:xfrm>
            <a:prstGeom prst="rect">
              <a:avLst/>
            </a:prstGeom>
            <a:noFill/>
            <a:ln w="9525">
              <a:noFill/>
              <a:miter lim="800000"/>
              <a:headEnd/>
              <a:tailEnd/>
            </a:ln>
          </p:spPr>
          <p:txBody>
            <a:bodyPr wrap="none">
              <a:prstTxWarp prst="textNoShape">
                <a:avLst/>
              </a:prstTxWarp>
              <a:spAutoFit/>
            </a:bodyPr>
            <a:lstStyle/>
            <a:p>
              <a:pPr eaLnBrk="0" hangingPunct="0"/>
              <a:r>
                <a:rPr lang="en-US">
                  <a:latin typeface="Times-Roman" charset="0"/>
                </a:rPr>
                <a:t>BILL</a:t>
              </a:r>
            </a:p>
          </p:txBody>
        </p:sp>
        <p:pic>
          <p:nvPicPr>
            <p:cNvPr id="77838" name="Picture 24" descr="alice3Rev.tiff                                                 0010273EMacintosh HD                   BC93A1CC:"/>
            <p:cNvPicPr>
              <a:picLocks noChangeAspect="1" noChangeArrowheads="1"/>
            </p:cNvPicPr>
            <p:nvPr/>
          </p:nvPicPr>
          <p:blipFill>
            <a:blip r:embed="rId3"/>
            <a:srcRect/>
            <a:stretch>
              <a:fillRect/>
            </a:stretch>
          </p:blipFill>
          <p:spPr bwMode="auto">
            <a:xfrm>
              <a:off x="432" y="1248"/>
              <a:ext cx="596" cy="1023"/>
            </a:xfrm>
            <a:prstGeom prst="rect">
              <a:avLst/>
            </a:prstGeom>
            <a:noFill/>
            <a:ln w="9525">
              <a:noFill/>
              <a:miter lim="800000"/>
              <a:headEnd/>
              <a:tailEnd/>
            </a:ln>
          </p:spPr>
        </p:pic>
        <p:pic>
          <p:nvPicPr>
            <p:cNvPr id="77839" name="Picture 25" descr="billGood2.tiff                                                 0010273EMacintosh HD                   BC93A1CC:"/>
            <p:cNvPicPr>
              <a:picLocks noChangeAspect="1" noChangeArrowheads="1"/>
            </p:cNvPicPr>
            <p:nvPr/>
          </p:nvPicPr>
          <p:blipFill>
            <a:blip r:embed="rId4"/>
            <a:srcRect/>
            <a:stretch>
              <a:fillRect/>
            </a:stretch>
          </p:blipFill>
          <p:spPr bwMode="auto">
            <a:xfrm>
              <a:off x="4464" y="1200"/>
              <a:ext cx="717" cy="977"/>
            </a:xfrm>
            <a:prstGeom prst="rect">
              <a:avLst/>
            </a:prstGeom>
            <a:noFill/>
            <a:ln w="9525">
              <a:noFill/>
              <a:miter lim="800000"/>
              <a:headEnd/>
              <a:tailEnd/>
            </a:ln>
          </p:spPr>
        </p:pic>
        <p:pic>
          <p:nvPicPr>
            <p:cNvPr id="77840" name="Picture 26" descr="&#10;billBad2.tiff                                                  0010273EMacintosh HD                   BC93A1CC:"/>
            <p:cNvPicPr>
              <a:picLocks noChangeAspect="1" noChangeArrowheads="1"/>
            </p:cNvPicPr>
            <p:nvPr/>
          </p:nvPicPr>
          <p:blipFill>
            <a:blip r:embed="rId5"/>
            <a:srcRect/>
            <a:stretch>
              <a:fillRect/>
            </a:stretch>
          </p:blipFill>
          <p:spPr bwMode="auto">
            <a:xfrm>
              <a:off x="4477" y="1104"/>
              <a:ext cx="659" cy="1137"/>
            </a:xfrm>
            <a:prstGeom prst="rect">
              <a:avLst/>
            </a:prstGeom>
            <a:noFill/>
            <a:ln w="9525">
              <a:noFill/>
              <a:miter lim="800000"/>
              <a:headEnd/>
              <a:tailEnd/>
            </a:ln>
          </p:spPr>
        </p:pic>
        <p:pic>
          <p:nvPicPr>
            <p:cNvPr id="77841" name="Picture 27" descr="Green 55.tif                                                   00118CF0Macintosh HD                   BC93A1CC:"/>
            <p:cNvPicPr>
              <a:picLocks noChangeAspect="1" noChangeArrowheads="1"/>
            </p:cNvPicPr>
            <p:nvPr/>
          </p:nvPicPr>
          <p:blipFill>
            <a:blip r:embed="rId6"/>
            <a:srcRect/>
            <a:stretch>
              <a:fillRect/>
            </a:stretch>
          </p:blipFill>
          <p:spPr bwMode="auto">
            <a:xfrm>
              <a:off x="2314" y="1152"/>
              <a:ext cx="960" cy="637"/>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checkerboard(across)">
                                      <p:cBhvr>
                                        <p:cTn id="7" dur="500"/>
                                        <p:tgtEl>
                                          <p:spTgt spid="21094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0947">
                                            <p:txEl>
                                              <p:pRg st="1" end="1"/>
                                            </p:txEl>
                                          </p:spTgt>
                                        </p:tgtEl>
                                        <p:attrNameLst>
                                          <p:attrName>style.visibility</p:attrName>
                                        </p:attrNameLst>
                                      </p:cBhvr>
                                      <p:to>
                                        <p:strVal val="visible"/>
                                      </p:to>
                                    </p:set>
                                    <p:animEffect transition="in" filter="checkerboard(across)">
                                      <p:cBhvr>
                                        <p:cTn id="12" dur="500"/>
                                        <p:tgtEl>
                                          <p:spTgt spid="21094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5" presetClass="entr" presetSubtype="10" fill="hold" grpId="0" nodeType="withEffect">
                                  <p:stCondLst>
                                    <p:cond delay="0"/>
                                  </p:stCondLst>
                                  <p:childTnLst>
                                    <p:set>
                                      <p:cBhvr>
                                        <p:cTn id="14" dur="1" fill="hold">
                                          <p:stCondLst>
                                            <p:cond delay="0"/>
                                          </p:stCondLst>
                                        </p:cTn>
                                        <p:tgtEl>
                                          <p:spTgt spid="210947">
                                            <p:txEl>
                                              <p:pRg st="2" end="2"/>
                                            </p:txEl>
                                          </p:spTgt>
                                        </p:tgtEl>
                                        <p:attrNameLst>
                                          <p:attrName>style.visibility</p:attrName>
                                        </p:attrNameLst>
                                      </p:cBhvr>
                                      <p:to>
                                        <p:strVal val="visible"/>
                                      </p:to>
                                    </p:set>
                                    <p:animEffect transition="in" filter="checkerboard(across)">
                                      <p:cBhvr>
                                        <p:cTn id="15" dur="500"/>
                                        <p:tgtEl>
                                          <p:spTgt spid="21094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10947">
                                            <p:txEl>
                                              <p:pRg st="3" end="3"/>
                                            </p:txEl>
                                          </p:spTgt>
                                        </p:tgtEl>
                                        <p:attrNameLst>
                                          <p:attrName>style.visibility</p:attrName>
                                        </p:attrNameLst>
                                      </p:cBhvr>
                                      <p:to>
                                        <p:strVal val="visible"/>
                                      </p:to>
                                    </p:set>
                                    <p:animEffect transition="in" filter="checkerboard(across)">
                                      <p:cBhvr>
                                        <p:cTn id="20" dur="500"/>
                                        <p:tgtEl>
                                          <p:spTgt spid="210947">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autoUpdateAnimBg="0"/>
    </p:bld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7885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1B5C7B41-8250-6D4B-8149-DE9725AD2273}" type="slidenum">
              <a:rPr lang="en-US" smtClean="0">
                <a:latin typeface="Times New Roman" charset="0"/>
              </a:rPr>
              <a:pPr/>
              <a:t>75</a:t>
            </a:fld>
            <a:endParaRPr lang="en-US" smtClean="0">
              <a:latin typeface="Times New Roman" charset="0"/>
            </a:endParaRPr>
          </a:p>
        </p:txBody>
      </p:sp>
      <p:sp>
        <p:nvSpPr>
          <p:cNvPr id="78851" name="Rectangle 2"/>
          <p:cNvSpPr>
            <a:spLocks noGrp="1" noChangeArrowheads="1"/>
          </p:cNvSpPr>
          <p:nvPr>
            <p:ph type="title"/>
          </p:nvPr>
        </p:nvSpPr>
        <p:spPr>
          <a:xfrm>
            <a:off x="685800" y="228600"/>
            <a:ext cx="7772400" cy="1066800"/>
          </a:xfrm>
        </p:spPr>
        <p:txBody>
          <a:bodyPr/>
          <a:lstStyle/>
          <a:p>
            <a:pPr eaLnBrk="1" hangingPunct="1"/>
            <a:r>
              <a:rPr lang="en-US"/>
              <a:t>Confused Deputy</a:t>
            </a:r>
          </a:p>
        </p:txBody>
      </p:sp>
      <p:sp>
        <p:nvSpPr>
          <p:cNvPr id="211971" name="Rectangle 3"/>
          <p:cNvSpPr>
            <a:spLocks noGrp="1" noChangeArrowheads="1"/>
          </p:cNvSpPr>
          <p:nvPr>
            <p:ph type="body" idx="1"/>
          </p:nvPr>
        </p:nvSpPr>
        <p:spPr>
          <a:xfrm>
            <a:off x="685800" y="1447800"/>
            <a:ext cx="7924800" cy="4572000"/>
          </a:xfrm>
        </p:spPr>
        <p:txBody>
          <a:bodyPr/>
          <a:lstStyle/>
          <a:p>
            <a:pPr eaLnBrk="1" hangingPunct="1">
              <a:spcAft>
                <a:spcPts val="600"/>
              </a:spcAft>
            </a:pPr>
            <a:r>
              <a:rPr lang="en-US" sz="2800" dirty="0"/>
              <a:t>Compiler acting for Alice is confused</a:t>
            </a:r>
          </a:p>
          <a:p>
            <a:pPr eaLnBrk="1" hangingPunct="1">
              <a:spcAft>
                <a:spcPts val="600"/>
              </a:spcAft>
            </a:pPr>
            <a:r>
              <a:rPr lang="en-US" sz="2800" dirty="0"/>
              <a:t>There has been a separation of </a:t>
            </a:r>
            <a:r>
              <a:rPr lang="en-US" sz="2800" b="1" dirty="0">
                <a:solidFill>
                  <a:schemeClr val="accent2"/>
                </a:solidFill>
              </a:rPr>
              <a:t>authority</a:t>
            </a:r>
            <a:r>
              <a:rPr lang="en-US" sz="2800" dirty="0"/>
              <a:t> from the </a:t>
            </a:r>
            <a:r>
              <a:rPr lang="en-US" sz="2800" b="1" dirty="0">
                <a:solidFill>
                  <a:schemeClr val="accent2"/>
                </a:solidFill>
              </a:rPr>
              <a:t>purpose</a:t>
            </a:r>
            <a:r>
              <a:rPr lang="en-US" sz="2800" dirty="0"/>
              <a:t> for which it is used</a:t>
            </a:r>
          </a:p>
          <a:p>
            <a:pPr eaLnBrk="1" hangingPunct="1">
              <a:spcAft>
                <a:spcPts val="600"/>
              </a:spcAft>
            </a:pPr>
            <a:r>
              <a:rPr lang="en-US" sz="2800" dirty="0"/>
              <a:t>With </a:t>
            </a:r>
            <a:r>
              <a:rPr lang="en-US" sz="2800" dirty="0" err="1"/>
              <a:t>ACLs</a:t>
            </a:r>
            <a:r>
              <a:rPr lang="en-US" sz="2800" dirty="0"/>
              <a:t>, difficult to avoid this problem</a:t>
            </a:r>
          </a:p>
          <a:p>
            <a:pPr eaLnBrk="1" hangingPunct="1">
              <a:spcAft>
                <a:spcPts val="600"/>
              </a:spcAft>
            </a:pPr>
            <a:r>
              <a:rPr lang="en-US" sz="2800" dirty="0"/>
              <a:t>With Capabilities, easier to prevent problem</a:t>
            </a:r>
          </a:p>
          <a:p>
            <a:pPr lvl="1" eaLnBrk="1" hangingPunct="1">
              <a:spcAft>
                <a:spcPts val="600"/>
              </a:spcAft>
            </a:pPr>
            <a:r>
              <a:rPr lang="en-US" sz="2400" dirty="0"/>
              <a:t>Must maintain association between authority and intended purpose</a:t>
            </a:r>
          </a:p>
          <a:p>
            <a:pPr lvl="1" eaLnBrk="1" hangingPunct="1">
              <a:spcAft>
                <a:spcPts val="600"/>
              </a:spcAft>
            </a:pPr>
            <a:r>
              <a:rPr lang="en-US" sz="2400" dirty="0"/>
              <a:t>Capabilities</a:t>
            </a:r>
            <a:r>
              <a:rPr lang="en-US" sz="2400" dirty="0" smtClean="0"/>
              <a:t> make it </a:t>
            </a:r>
            <a:r>
              <a:rPr lang="en-US" sz="2400" dirty="0"/>
              <a:t>easy to </a:t>
            </a:r>
            <a:r>
              <a:rPr lang="en-US" sz="2400" b="1" dirty="0">
                <a:solidFill>
                  <a:schemeClr val="hlink"/>
                </a:solidFill>
              </a:rPr>
              <a:t>delegate</a:t>
            </a:r>
            <a:r>
              <a:rPr lang="en-US" sz="2400" dirty="0"/>
              <a:t> authority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box(out)">
                                      <p:cBhvr>
                                        <p:cTn id="7" dur="500"/>
                                        <p:tgtEl>
                                          <p:spTgt spid="21197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11971">
                                            <p:txEl>
                                              <p:pRg st="1" end="1"/>
                                            </p:txEl>
                                          </p:spTgt>
                                        </p:tgtEl>
                                        <p:attrNameLst>
                                          <p:attrName>style.visibility</p:attrName>
                                        </p:attrNameLst>
                                      </p:cBhvr>
                                      <p:to>
                                        <p:strVal val="visible"/>
                                      </p:to>
                                    </p:set>
                                    <p:animEffect transition="in" filter="box(out)">
                                      <p:cBhvr>
                                        <p:cTn id="12" dur="500"/>
                                        <p:tgtEl>
                                          <p:spTgt spid="21197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11971">
                                            <p:txEl>
                                              <p:pRg st="2" end="2"/>
                                            </p:txEl>
                                          </p:spTgt>
                                        </p:tgtEl>
                                        <p:attrNameLst>
                                          <p:attrName>style.visibility</p:attrName>
                                        </p:attrNameLst>
                                      </p:cBhvr>
                                      <p:to>
                                        <p:strVal val="visible"/>
                                      </p:to>
                                    </p:set>
                                    <p:animEffect transition="in" filter="box(out)">
                                      <p:cBhvr>
                                        <p:cTn id="17" dur="500"/>
                                        <p:tgtEl>
                                          <p:spTgt spid="21197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11971">
                                            <p:txEl>
                                              <p:pRg st="3" end="3"/>
                                            </p:txEl>
                                          </p:spTgt>
                                        </p:tgtEl>
                                        <p:attrNameLst>
                                          <p:attrName>style.visibility</p:attrName>
                                        </p:attrNameLst>
                                      </p:cBhvr>
                                      <p:to>
                                        <p:strVal val="visible"/>
                                      </p:to>
                                    </p:set>
                                    <p:animEffect transition="in" filter="box(out)">
                                      <p:cBhvr>
                                        <p:cTn id="22" dur="500"/>
                                        <p:tgtEl>
                                          <p:spTgt spid="21197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11971">
                                            <p:txEl>
                                              <p:pRg st="4" end="4"/>
                                            </p:txEl>
                                          </p:spTgt>
                                        </p:tgtEl>
                                        <p:attrNameLst>
                                          <p:attrName>style.visibility</p:attrName>
                                        </p:attrNameLst>
                                      </p:cBhvr>
                                      <p:to>
                                        <p:strVal val="visible"/>
                                      </p:to>
                                    </p:set>
                                    <p:animEffect transition="in" filter="box(out)">
                                      <p:cBhvr>
                                        <p:cTn id="27" dur="500"/>
                                        <p:tgtEl>
                                          <p:spTgt spid="21197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11971">
                                            <p:txEl>
                                              <p:pRg st="5" end="5"/>
                                            </p:txEl>
                                          </p:spTgt>
                                        </p:tgtEl>
                                        <p:attrNameLst>
                                          <p:attrName>style.visibility</p:attrName>
                                        </p:attrNameLst>
                                      </p:cBhvr>
                                      <p:to>
                                        <p:strVal val="visible"/>
                                      </p:to>
                                    </p:set>
                                    <p:animEffect transition="in" filter="box(out)">
                                      <p:cBhvr>
                                        <p:cTn id="32" dur="500"/>
                                        <p:tgtEl>
                                          <p:spTgt spid="21197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bldLvl="2" autoUpdateAnimBg="0"/>
    </p:bld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7987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8F5A00B0-74AC-C847-A5CF-E7A4B38DD883}" type="slidenum">
              <a:rPr lang="en-US" smtClean="0">
                <a:latin typeface="Times New Roman" charset="0"/>
              </a:rPr>
              <a:pPr/>
              <a:t>76</a:t>
            </a:fld>
            <a:endParaRPr lang="en-US" smtClean="0">
              <a:latin typeface="Times New Roman" charset="0"/>
            </a:endParaRPr>
          </a:p>
        </p:txBody>
      </p:sp>
      <p:sp>
        <p:nvSpPr>
          <p:cNvPr id="79875" name="Rectangle 2"/>
          <p:cNvSpPr>
            <a:spLocks noGrp="1" noChangeArrowheads="1"/>
          </p:cNvSpPr>
          <p:nvPr>
            <p:ph type="title"/>
          </p:nvPr>
        </p:nvSpPr>
        <p:spPr>
          <a:xfrm>
            <a:off x="685800" y="381000"/>
            <a:ext cx="7772400" cy="914400"/>
          </a:xfrm>
        </p:spPr>
        <p:txBody>
          <a:bodyPr/>
          <a:lstStyle/>
          <a:p>
            <a:pPr eaLnBrk="1" hangingPunct="1"/>
            <a:r>
              <a:rPr lang="en-US" dirty="0" err="1"/>
              <a:t>ACLs</a:t>
            </a:r>
            <a:r>
              <a:rPr lang="en-US" dirty="0"/>
              <a:t> </a:t>
            </a:r>
            <a:r>
              <a:rPr lang="en-US" dirty="0" err="1"/>
              <a:t>vs</a:t>
            </a:r>
            <a:r>
              <a:rPr lang="en-US" dirty="0"/>
              <a:t> Capabilities</a:t>
            </a:r>
          </a:p>
        </p:txBody>
      </p:sp>
      <p:sp>
        <p:nvSpPr>
          <p:cNvPr id="343043" name="Rectangle 3"/>
          <p:cNvSpPr>
            <a:spLocks noGrp="1" noChangeArrowheads="1"/>
          </p:cNvSpPr>
          <p:nvPr>
            <p:ph type="body" idx="1"/>
          </p:nvPr>
        </p:nvSpPr>
        <p:spPr>
          <a:xfrm>
            <a:off x="685800" y="1371600"/>
            <a:ext cx="7848600" cy="4724400"/>
          </a:xfrm>
        </p:spPr>
        <p:txBody>
          <a:bodyPr/>
          <a:lstStyle/>
          <a:p>
            <a:pPr eaLnBrk="1" hangingPunct="1">
              <a:lnSpc>
                <a:spcPct val="90000"/>
              </a:lnSpc>
            </a:pPr>
            <a:r>
              <a:rPr lang="en-US" sz="2800" dirty="0" err="1"/>
              <a:t>ACLs</a:t>
            </a:r>
            <a:endParaRPr lang="en-US" sz="2800" dirty="0"/>
          </a:p>
          <a:p>
            <a:pPr lvl="1" eaLnBrk="1" hangingPunct="1">
              <a:lnSpc>
                <a:spcPct val="90000"/>
              </a:lnSpc>
            </a:pPr>
            <a:r>
              <a:rPr lang="en-US" sz="2400" dirty="0"/>
              <a:t>Good when users manage their own files</a:t>
            </a:r>
          </a:p>
          <a:p>
            <a:pPr lvl="1" eaLnBrk="1" hangingPunct="1">
              <a:lnSpc>
                <a:spcPct val="90000"/>
              </a:lnSpc>
            </a:pPr>
            <a:r>
              <a:rPr lang="en-US" sz="2400" dirty="0"/>
              <a:t>Protection is data-oriented</a:t>
            </a:r>
          </a:p>
          <a:p>
            <a:pPr lvl="1" eaLnBrk="1" hangingPunct="1">
              <a:lnSpc>
                <a:spcPct val="90000"/>
              </a:lnSpc>
            </a:pPr>
            <a:r>
              <a:rPr lang="en-US" sz="2400" dirty="0"/>
              <a:t>Easy to change rights to a resource</a:t>
            </a:r>
          </a:p>
          <a:p>
            <a:pPr eaLnBrk="1" hangingPunct="1">
              <a:lnSpc>
                <a:spcPct val="90000"/>
              </a:lnSpc>
            </a:pPr>
            <a:r>
              <a:rPr lang="en-US" sz="2800" dirty="0"/>
              <a:t>Capabilities</a:t>
            </a:r>
          </a:p>
          <a:p>
            <a:pPr lvl="1" eaLnBrk="1" hangingPunct="1">
              <a:lnSpc>
                <a:spcPct val="90000"/>
              </a:lnSpc>
            </a:pPr>
            <a:r>
              <a:rPr lang="en-US" sz="2400" dirty="0"/>
              <a:t>Easy to </a:t>
            </a:r>
            <a:r>
              <a:rPr lang="en-US" sz="2400" dirty="0" smtClean="0"/>
              <a:t>delegate---avoid the </a:t>
            </a:r>
            <a:r>
              <a:rPr lang="en-US" sz="2400" dirty="0" smtClean="0">
                <a:hlinkClick r:id="rId3"/>
              </a:rPr>
              <a:t>confused deputy</a:t>
            </a:r>
            <a:endParaRPr lang="en-US" sz="2400" dirty="0" smtClean="0"/>
          </a:p>
          <a:p>
            <a:pPr lvl="1" eaLnBrk="1" hangingPunct="1">
              <a:lnSpc>
                <a:spcPct val="90000"/>
              </a:lnSpc>
            </a:pPr>
            <a:r>
              <a:rPr lang="en-US" sz="2400" dirty="0"/>
              <a:t>Easy to add/delete </a:t>
            </a:r>
            <a:r>
              <a:rPr lang="en-US" sz="2400" dirty="0" smtClean="0"/>
              <a:t>users</a:t>
            </a:r>
          </a:p>
          <a:p>
            <a:pPr lvl="1" eaLnBrk="1" hangingPunct="1">
              <a:lnSpc>
                <a:spcPct val="90000"/>
              </a:lnSpc>
            </a:pPr>
            <a:r>
              <a:rPr lang="en-US" sz="2400" dirty="0"/>
              <a:t>More difficult to implement</a:t>
            </a:r>
            <a:endParaRPr lang="en-US" sz="2400" dirty="0" smtClean="0"/>
          </a:p>
          <a:p>
            <a:pPr lvl="1" eaLnBrk="1" hangingPunct="1">
              <a:lnSpc>
                <a:spcPct val="90000"/>
              </a:lnSpc>
            </a:pPr>
            <a:r>
              <a:rPr lang="en-US" sz="2400" dirty="0" smtClean="0"/>
              <a:t>The “</a:t>
            </a:r>
            <a:r>
              <a:rPr lang="en-US" sz="2400" dirty="0"/>
              <a:t>Zen of information security”</a:t>
            </a:r>
          </a:p>
          <a:p>
            <a:pPr eaLnBrk="1" hangingPunct="1">
              <a:lnSpc>
                <a:spcPct val="90000"/>
              </a:lnSpc>
            </a:pPr>
            <a:r>
              <a:rPr lang="en-US" sz="2800" dirty="0"/>
              <a:t>Capabilities loved by academics </a:t>
            </a:r>
          </a:p>
          <a:p>
            <a:pPr lvl="1" eaLnBrk="1" hangingPunct="1">
              <a:lnSpc>
                <a:spcPct val="90000"/>
              </a:lnSpc>
            </a:pPr>
            <a:r>
              <a:rPr lang="en-US" sz="2400" dirty="0">
                <a:hlinkClick r:id="rId4"/>
              </a:rPr>
              <a:t>Capability Myths Demolished</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Effect transition="in" filter="box(out)">
                                      <p:cBhvr>
                                        <p:cTn id="7" dur="500"/>
                                        <p:tgtEl>
                                          <p:spTgt spid="34304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343043">
                                            <p:txEl>
                                              <p:pRg st="1" end="1"/>
                                            </p:txEl>
                                          </p:spTgt>
                                        </p:tgtEl>
                                        <p:attrNameLst>
                                          <p:attrName>style.visibility</p:attrName>
                                        </p:attrNameLst>
                                      </p:cBhvr>
                                      <p:to>
                                        <p:strVal val="visible"/>
                                      </p:to>
                                    </p:set>
                                    <p:animEffect transition="in" filter="box(out)">
                                      <p:cBhvr>
                                        <p:cTn id="10" dur="500"/>
                                        <p:tgtEl>
                                          <p:spTgt spid="343043">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343043">
                                            <p:txEl>
                                              <p:pRg st="2" end="2"/>
                                            </p:txEl>
                                          </p:spTgt>
                                        </p:tgtEl>
                                        <p:attrNameLst>
                                          <p:attrName>style.visibility</p:attrName>
                                        </p:attrNameLst>
                                      </p:cBhvr>
                                      <p:to>
                                        <p:strVal val="visible"/>
                                      </p:to>
                                    </p:set>
                                    <p:animEffect transition="in" filter="box(out)">
                                      <p:cBhvr>
                                        <p:cTn id="13" dur="500"/>
                                        <p:tgtEl>
                                          <p:spTgt spid="343043">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343043">
                                            <p:txEl>
                                              <p:pRg st="3" end="3"/>
                                            </p:txEl>
                                          </p:spTgt>
                                        </p:tgtEl>
                                        <p:attrNameLst>
                                          <p:attrName>style.visibility</p:attrName>
                                        </p:attrNameLst>
                                      </p:cBhvr>
                                      <p:to>
                                        <p:strVal val="visible"/>
                                      </p:to>
                                    </p:set>
                                    <p:animEffect transition="in" filter="box(out)">
                                      <p:cBhvr>
                                        <p:cTn id="16" dur="500"/>
                                        <p:tgtEl>
                                          <p:spTgt spid="343043">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
                                        </p:tgtEl>
                                      </p:cMediaNode>
                                    </p:audio>
                                  </p:sub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343043">
                                            <p:txEl>
                                              <p:pRg st="4" end="4"/>
                                            </p:txEl>
                                          </p:spTgt>
                                        </p:tgtEl>
                                        <p:attrNameLst>
                                          <p:attrName>style.visibility</p:attrName>
                                        </p:attrNameLst>
                                      </p:cBhvr>
                                      <p:to>
                                        <p:strVal val="visible"/>
                                      </p:to>
                                    </p:set>
                                    <p:animEffect transition="in" filter="box(out)">
                                      <p:cBhvr>
                                        <p:cTn id="21" dur="500"/>
                                        <p:tgtEl>
                                          <p:spTgt spid="343043">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par>
                                <p:cTn id="22" presetID="4" presetClass="entr" presetSubtype="32" fill="hold" grpId="0" nodeType="withEffect">
                                  <p:stCondLst>
                                    <p:cond delay="0"/>
                                  </p:stCondLst>
                                  <p:childTnLst>
                                    <p:set>
                                      <p:cBhvr>
                                        <p:cTn id="23" dur="1" fill="hold">
                                          <p:stCondLst>
                                            <p:cond delay="0"/>
                                          </p:stCondLst>
                                        </p:cTn>
                                        <p:tgtEl>
                                          <p:spTgt spid="343043">
                                            <p:txEl>
                                              <p:pRg st="5" end="5"/>
                                            </p:txEl>
                                          </p:spTgt>
                                        </p:tgtEl>
                                        <p:attrNameLst>
                                          <p:attrName>style.visibility</p:attrName>
                                        </p:attrNameLst>
                                      </p:cBhvr>
                                      <p:to>
                                        <p:strVal val="visible"/>
                                      </p:to>
                                    </p:set>
                                    <p:animEffect transition="in" filter="box(out)">
                                      <p:cBhvr>
                                        <p:cTn id="24" dur="500"/>
                                        <p:tgtEl>
                                          <p:spTgt spid="343043">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
                                        </p:tgtEl>
                                      </p:cMediaNode>
                                    </p:audio>
                                  </p:subTnLst>
                                </p:cTn>
                              </p:par>
                              <p:par>
                                <p:cTn id="25" presetID="4" presetClass="entr" presetSubtype="32" fill="hold" grpId="0" nodeType="withEffect">
                                  <p:stCondLst>
                                    <p:cond delay="0"/>
                                  </p:stCondLst>
                                  <p:childTnLst>
                                    <p:set>
                                      <p:cBhvr>
                                        <p:cTn id="26" dur="1" fill="hold">
                                          <p:stCondLst>
                                            <p:cond delay="0"/>
                                          </p:stCondLst>
                                        </p:cTn>
                                        <p:tgtEl>
                                          <p:spTgt spid="343043">
                                            <p:txEl>
                                              <p:pRg st="6" end="6"/>
                                            </p:txEl>
                                          </p:spTgt>
                                        </p:tgtEl>
                                        <p:attrNameLst>
                                          <p:attrName>style.visibility</p:attrName>
                                        </p:attrNameLst>
                                      </p:cBhvr>
                                      <p:to>
                                        <p:strVal val="visible"/>
                                      </p:to>
                                    </p:set>
                                    <p:animEffect transition="in" filter="box(out)">
                                      <p:cBhvr>
                                        <p:cTn id="27" dur="500"/>
                                        <p:tgtEl>
                                          <p:spTgt spid="343043">
                                            <p:txEl>
                                              <p:pRg st="6" end="6"/>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par>
                                <p:cTn id="28" presetID="4" presetClass="entr" presetSubtype="32" fill="hold" grpId="0" nodeType="withEffect">
                                  <p:stCondLst>
                                    <p:cond delay="0"/>
                                  </p:stCondLst>
                                  <p:childTnLst>
                                    <p:set>
                                      <p:cBhvr>
                                        <p:cTn id="29" dur="1" fill="hold">
                                          <p:stCondLst>
                                            <p:cond delay="0"/>
                                          </p:stCondLst>
                                        </p:cTn>
                                        <p:tgtEl>
                                          <p:spTgt spid="343043">
                                            <p:txEl>
                                              <p:pRg st="7" end="7"/>
                                            </p:txEl>
                                          </p:spTgt>
                                        </p:tgtEl>
                                        <p:attrNameLst>
                                          <p:attrName>style.visibility</p:attrName>
                                        </p:attrNameLst>
                                      </p:cBhvr>
                                      <p:to>
                                        <p:strVal val="visible"/>
                                      </p:to>
                                    </p:set>
                                    <p:animEffect transition="in" filter="box(out)">
                                      <p:cBhvr>
                                        <p:cTn id="30" dur="500"/>
                                        <p:tgtEl>
                                          <p:spTgt spid="343043">
                                            <p:txEl>
                                              <p:pRg st="7" end="7"/>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
                                        </p:tgtEl>
                                      </p:cMediaNode>
                                    </p:audio>
                                  </p:subTnLst>
                                </p:cTn>
                              </p:par>
                              <p:par>
                                <p:cTn id="31" presetID="4" presetClass="entr" presetSubtype="32" fill="hold" grpId="0" nodeType="withEffect">
                                  <p:stCondLst>
                                    <p:cond delay="0"/>
                                  </p:stCondLst>
                                  <p:childTnLst>
                                    <p:set>
                                      <p:cBhvr>
                                        <p:cTn id="32" dur="1" fill="hold">
                                          <p:stCondLst>
                                            <p:cond delay="0"/>
                                          </p:stCondLst>
                                        </p:cTn>
                                        <p:tgtEl>
                                          <p:spTgt spid="343043">
                                            <p:txEl>
                                              <p:pRg st="8" end="8"/>
                                            </p:txEl>
                                          </p:spTgt>
                                        </p:tgtEl>
                                        <p:attrNameLst>
                                          <p:attrName>style.visibility</p:attrName>
                                        </p:attrNameLst>
                                      </p:cBhvr>
                                      <p:to>
                                        <p:strVal val="visible"/>
                                      </p:to>
                                    </p:set>
                                    <p:animEffect transition="in" filter="box(out)">
                                      <p:cBhvr>
                                        <p:cTn id="33" dur="500"/>
                                        <p:tgtEl>
                                          <p:spTgt spid="343043">
                                            <p:txEl>
                                              <p:pRg st="8" end="8"/>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343043">
                                            <p:txEl>
                                              <p:pRg st="9" end="9"/>
                                            </p:txEl>
                                          </p:spTgt>
                                        </p:tgtEl>
                                        <p:attrNameLst>
                                          <p:attrName>style.visibility</p:attrName>
                                        </p:attrNameLst>
                                      </p:cBhvr>
                                      <p:to>
                                        <p:strVal val="visible"/>
                                      </p:to>
                                    </p:set>
                                    <p:animEffect transition="in" filter="box(out)">
                                      <p:cBhvr>
                                        <p:cTn id="38" dur="500"/>
                                        <p:tgtEl>
                                          <p:spTgt spid="343043">
                                            <p:txEl>
                                              <p:pRg st="9" end="9"/>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2" name="Camera"/>
                                        </p:tgtEl>
                                      </p:cMediaNode>
                                    </p:audio>
                                  </p:subTnLst>
                                </p:cTn>
                              </p:par>
                              <p:par>
                                <p:cTn id="39" presetID="4" presetClass="entr" presetSubtype="32" fill="hold" grpId="0" nodeType="withEffect">
                                  <p:stCondLst>
                                    <p:cond delay="0"/>
                                  </p:stCondLst>
                                  <p:childTnLst>
                                    <p:set>
                                      <p:cBhvr>
                                        <p:cTn id="40" dur="1" fill="hold">
                                          <p:stCondLst>
                                            <p:cond delay="0"/>
                                          </p:stCondLst>
                                        </p:cTn>
                                        <p:tgtEl>
                                          <p:spTgt spid="343043">
                                            <p:txEl>
                                              <p:pRg st="10" end="10"/>
                                            </p:txEl>
                                          </p:spTgt>
                                        </p:tgtEl>
                                        <p:attrNameLst>
                                          <p:attrName>style.visibility</p:attrName>
                                        </p:attrNameLst>
                                      </p:cBhvr>
                                      <p:to>
                                        <p:strVal val="visible"/>
                                      </p:to>
                                    </p:set>
                                    <p:animEffect transition="in" filter="box(out)">
                                      <p:cBhvr>
                                        <p:cTn id="41" dur="500"/>
                                        <p:tgtEl>
                                          <p:spTgt spid="343043">
                                            <p:txEl>
                                              <p:pRg st="10" end="10"/>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autoUpdateAnimBg="0"/>
    </p:bld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83C2E01B-603F-614E-9FD8-8842267980BB}" type="slidenum">
              <a:rPr lang="en-US" smtClean="0">
                <a:latin typeface="Times New Roman" charset="0"/>
              </a:rPr>
              <a:pPr/>
              <a:t>77</a:t>
            </a:fld>
            <a:endParaRPr lang="en-US" smtClean="0">
              <a:latin typeface="Times New Roman" charset="0"/>
            </a:endParaRPr>
          </a:p>
        </p:txBody>
      </p:sp>
      <p:sp>
        <p:nvSpPr>
          <p:cNvPr id="80899" name="Rectangle 2"/>
          <p:cNvSpPr>
            <a:spLocks noGrp="1" noChangeArrowheads="1"/>
          </p:cNvSpPr>
          <p:nvPr>
            <p:ph type="title"/>
          </p:nvPr>
        </p:nvSpPr>
        <p:spPr>
          <a:xfrm>
            <a:off x="685800" y="1676400"/>
            <a:ext cx="7848600" cy="1600200"/>
          </a:xfrm>
        </p:spPr>
        <p:txBody>
          <a:bodyPr/>
          <a:lstStyle/>
          <a:p>
            <a:pPr eaLnBrk="1" hangingPunct="1"/>
            <a:r>
              <a:rPr lang="en-US"/>
              <a:t>Multilevel Security (MLS) Models</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83C1A06D-C2B4-764B-930F-546C28CA14A8}" type="slidenum">
              <a:rPr lang="en-US" smtClean="0">
                <a:latin typeface="Times New Roman" charset="0"/>
              </a:rPr>
              <a:pPr/>
              <a:t>78</a:t>
            </a:fld>
            <a:endParaRPr lang="en-US" smtClean="0">
              <a:latin typeface="Times New Roman" charset="0"/>
            </a:endParaRPr>
          </a:p>
        </p:txBody>
      </p:sp>
      <p:sp>
        <p:nvSpPr>
          <p:cNvPr id="81923" name="Rectangle 2"/>
          <p:cNvSpPr>
            <a:spLocks noGrp="1" noChangeArrowheads="1"/>
          </p:cNvSpPr>
          <p:nvPr>
            <p:ph type="title"/>
          </p:nvPr>
        </p:nvSpPr>
        <p:spPr>
          <a:xfrm>
            <a:off x="533400" y="381000"/>
            <a:ext cx="8077200" cy="1371600"/>
          </a:xfrm>
        </p:spPr>
        <p:txBody>
          <a:bodyPr/>
          <a:lstStyle/>
          <a:p>
            <a:pPr eaLnBrk="1" hangingPunct="1"/>
            <a:r>
              <a:rPr lang="en-US"/>
              <a:t>Classifications and Clearances</a:t>
            </a:r>
          </a:p>
        </p:txBody>
      </p:sp>
      <p:sp>
        <p:nvSpPr>
          <p:cNvPr id="81924" name="Rectangle 3"/>
          <p:cNvSpPr>
            <a:spLocks noGrp="1" noChangeArrowheads="1"/>
          </p:cNvSpPr>
          <p:nvPr>
            <p:ph type="body" idx="1"/>
          </p:nvPr>
        </p:nvSpPr>
        <p:spPr>
          <a:xfrm>
            <a:off x="685800" y="1676400"/>
            <a:ext cx="7772400" cy="4343400"/>
          </a:xfrm>
        </p:spPr>
        <p:txBody>
          <a:bodyPr/>
          <a:lstStyle/>
          <a:p>
            <a:pPr eaLnBrk="1" hangingPunct="1">
              <a:lnSpc>
                <a:spcPct val="90000"/>
              </a:lnSpc>
            </a:pPr>
            <a:r>
              <a:rPr lang="en-US" b="1" dirty="0">
                <a:solidFill>
                  <a:schemeClr val="hlink"/>
                </a:solidFill>
              </a:rPr>
              <a:t>Classifications</a:t>
            </a:r>
            <a:r>
              <a:rPr lang="en-US" dirty="0"/>
              <a:t> apply to </a:t>
            </a:r>
            <a:r>
              <a:rPr lang="en-US" b="1" dirty="0">
                <a:solidFill>
                  <a:schemeClr val="hlink"/>
                </a:solidFill>
              </a:rPr>
              <a:t>objects</a:t>
            </a:r>
            <a:endParaRPr lang="en-US" dirty="0">
              <a:solidFill>
                <a:schemeClr val="hlink"/>
              </a:solidFill>
            </a:endParaRPr>
          </a:p>
          <a:p>
            <a:pPr eaLnBrk="1" hangingPunct="1">
              <a:lnSpc>
                <a:spcPct val="90000"/>
              </a:lnSpc>
            </a:pPr>
            <a:r>
              <a:rPr lang="en-US" b="1" dirty="0">
                <a:solidFill>
                  <a:schemeClr val="hlink"/>
                </a:solidFill>
              </a:rPr>
              <a:t>Clearances</a:t>
            </a:r>
            <a:r>
              <a:rPr lang="en-US" dirty="0"/>
              <a:t> apply to </a:t>
            </a:r>
            <a:r>
              <a:rPr lang="en-US" b="1" dirty="0">
                <a:solidFill>
                  <a:schemeClr val="hlink"/>
                </a:solidFill>
              </a:rPr>
              <a:t>subjects</a:t>
            </a:r>
            <a:endParaRPr lang="en-US" dirty="0">
              <a:solidFill>
                <a:schemeClr val="hlink"/>
              </a:solidFill>
            </a:endParaRPr>
          </a:p>
          <a:p>
            <a:pPr eaLnBrk="1" hangingPunct="1">
              <a:lnSpc>
                <a:spcPct val="90000"/>
              </a:lnSpc>
            </a:pPr>
            <a:r>
              <a:rPr lang="en-US" dirty="0"/>
              <a:t>US Department of </a:t>
            </a:r>
            <a:r>
              <a:rPr lang="en-US" dirty="0" smtClean="0"/>
              <a:t>Defense (</a:t>
            </a:r>
            <a:r>
              <a:rPr lang="en-US" dirty="0" err="1" smtClean="0"/>
              <a:t>DoD</a:t>
            </a:r>
            <a:r>
              <a:rPr lang="en-US" dirty="0" smtClean="0"/>
              <a:t>) </a:t>
            </a:r>
            <a:r>
              <a:rPr lang="en-US" dirty="0"/>
              <a:t>uses 4 </a:t>
            </a:r>
            <a:r>
              <a:rPr lang="en-US" dirty="0" smtClean="0"/>
              <a:t>levels:</a:t>
            </a:r>
          </a:p>
          <a:p>
            <a:pPr lvl="1" eaLnBrk="1" hangingPunct="1">
              <a:lnSpc>
                <a:spcPct val="90000"/>
              </a:lnSpc>
              <a:buFontTx/>
              <a:buNone/>
            </a:pPr>
            <a:r>
              <a:rPr lang="en-US" b="1" dirty="0">
                <a:latin typeface="Times-Roman" charset="0"/>
              </a:rPr>
              <a:t>	TOP SECRET</a:t>
            </a:r>
          </a:p>
          <a:p>
            <a:pPr lvl="1" eaLnBrk="1" hangingPunct="1">
              <a:lnSpc>
                <a:spcPct val="90000"/>
              </a:lnSpc>
              <a:buFontTx/>
              <a:buNone/>
            </a:pPr>
            <a:r>
              <a:rPr lang="en-US" b="1" dirty="0">
                <a:latin typeface="Times-Roman" charset="0"/>
              </a:rPr>
              <a:t>	SECRET</a:t>
            </a:r>
          </a:p>
          <a:p>
            <a:pPr lvl="1" eaLnBrk="1" hangingPunct="1">
              <a:lnSpc>
                <a:spcPct val="90000"/>
              </a:lnSpc>
              <a:buFontTx/>
              <a:buNone/>
            </a:pPr>
            <a:r>
              <a:rPr lang="en-US" b="1" dirty="0">
                <a:latin typeface="Times-Roman" charset="0"/>
              </a:rPr>
              <a:t>	CONFIDENTIAL</a:t>
            </a:r>
          </a:p>
          <a:p>
            <a:pPr lvl="1" eaLnBrk="1" hangingPunct="1">
              <a:lnSpc>
                <a:spcPct val="90000"/>
              </a:lnSpc>
              <a:buFontTx/>
              <a:buNone/>
            </a:pPr>
            <a:r>
              <a:rPr lang="en-US" b="1" dirty="0">
                <a:latin typeface="Times-Roman" charset="0"/>
              </a:rPr>
              <a:t>	UNCLASSIFIED</a:t>
            </a:r>
            <a:endParaRPr lang="en-US" dirty="0">
              <a:latin typeface="Times-Roman"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905DA858-A38C-9F4C-B2B2-53CCEAE7F457}" type="slidenum">
              <a:rPr lang="en-US" smtClean="0">
                <a:latin typeface="Times New Roman" charset="0"/>
              </a:rPr>
              <a:pPr/>
              <a:t>79</a:t>
            </a:fld>
            <a:endParaRPr lang="en-US" smtClean="0">
              <a:latin typeface="Times New Roman" charset="0"/>
            </a:endParaRPr>
          </a:p>
        </p:txBody>
      </p:sp>
      <p:sp>
        <p:nvSpPr>
          <p:cNvPr id="82947" name="Rectangle 2"/>
          <p:cNvSpPr>
            <a:spLocks noGrp="1" noChangeArrowheads="1"/>
          </p:cNvSpPr>
          <p:nvPr>
            <p:ph type="title"/>
          </p:nvPr>
        </p:nvSpPr>
        <p:spPr>
          <a:xfrm>
            <a:off x="685800" y="533400"/>
            <a:ext cx="7772400" cy="1143000"/>
          </a:xfrm>
        </p:spPr>
        <p:txBody>
          <a:bodyPr/>
          <a:lstStyle/>
          <a:p>
            <a:pPr eaLnBrk="1" hangingPunct="1"/>
            <a:r>
              <a:rPr lang="en-US"/>
              <a:t>Clearances and Classification</a:t>
            </a:r>
          </a:p>
        </p:txBody>
      </p:sp>
      <p:sp>
        <p:nvSpPr>
          <p:cNvPr id="82948" name="Rectangle 3"/>
          <p:cNvSpPr>
            <a:spLocks noGrp="1" noChangeArrowheads="1"/>
          </p:cNvSpPr>
          <p:nvPr>
            <p:ph type="body" idx="1"/>
          </p:nvPr>
        </p:nvSpPr>
        <p:spPr>
          <a:xfrm>
            <a:off x="685800" y="1752600"/>
            <a:ext cx="7848600" cy="4267200"/>
          </a:xfrm>
        </p:spPr>
        <p:txBody>
          <a:bodyPr/>
          <a:lstStyle/>
          <a:p>
            <a:pPr eaLnBrk="1" hangingPunct="1">
              <a:lnSpc>
                <a:spcPct val="90000"/>
              </a:lnSpc>
            </a:pPr>
            <a:r>
              <a:rPr lang="en-US" dirty="0"/>
              <a:t>To obtain a </a:t>
            </a:r>
            <a:r>
              <a:rPr lang="en-US" b="1" dirty="0">
                <a:latin typeface="Times-Roman" charset="0"/>
              </a:rPr>
              <a:t>SECRET</a:t>
            </a:r>
            <a:r>
              <a:rPr lang="en-US" dirty="0"/>
              <a:t> clearance requires a routine background check</a:t>
            </a:r>
          </a:p>
          <a:p>
            <a:pPr eaLnBrk="1" hangingPunct="1">
              <a:lnSpc>
                <a:spcPct val="90000"/>
              </a:lnSpc>
            </a:pPr>
            <a:r>
              <a:rPr lang="en-US" dirty="0"/>
              <a:t>A </a:t>
            </a:r>
            <a:r>
              <a:rPr lang="en-US" b="1" dirty="0">
                <a:latin typeface="Times-Roman" charset="0"/>
              </a:rPr>
              <a:t>TOP SECRET</a:t>
            </a:r>
            <a:r>
              <a:rPr lang="en-US" dirty="0"/>
              <a:t> clearance requires extensive background check</a:t>
            </a:r>
          </a:p>
          <a:p>
            <a:pPr eaLnBrk="1" hangingPunct="1">
              <a:lnSpc>
                <a:spcPct val="90000"/>
              </a:lnSpc>
            </a:pPr>
            <a:r>
              <a:rPr lang="en-US" dirty="0"/>
              <a:t>Practical classification problems</a:t>
            </a:r>
          </a:p>
          <a:p>
            <a:pPr lvl="1" eaLnBrk="1" hangingPunct="1">
              <a:lnSpc>
                <a:spcPct val="90000"/>
              </a:lnSpc>
            </a:pPr>
            <a:r>
              <a:rPr lang="en-US" dirty="0"/>
              <a:t>Proper classification not always clear</a:t>
            </a:r>
          </a:p>
          <a:p>
            <a:pPr lvl="1" eaLnBrk="1" hangingPunct="1">
              <a:lnSpc>
                <a:spcPct val="90000"/>
              </a:lnSpc>
            </a:pPr>
            <a:r>
              <a:rPr lang="en-US" dirty="0"/>
              <a:t>Level of granularity to apply classifications</a:t>
            </a:r>
          </a:p>
          <a:p>
            <a:pPr lvl="1" eaLnBrk="1" hangingPunct="1">
              <a:lnSpc>
                <a:spcPct val="90000"/>
              </a:lnSpc>
            </a:pPr>
            <a:r>
              <a:rPr lang="en-US" dirty="0"/>
              <a:t>Aggregation </a:t>
            </a:r>
            <a:r>
              <a:rPr lang="en-US" dirty="0" err="1">
                <a:sym typeface="Symbol" charset="2"/>
              </a:rPr>
              <a:t></a:t>
            </a:r>
            <a:r>
              <a:rPr lang="en-US" dirty="0"/>
              <a:t> flipside of granularity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1506" name="Footer Placeholder 4"/>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7C616E0A-AABC-3C45-BE41-C86666460ABB}" type="slidenum">
              <a:rPr lang="en-US" smtClean="0">
                <a:latin typeface="Times New Roman" charset="0"/>
              </a:rPr>
              <a:pPr/>
              <a:t>8</a:t>
            </a:fld>
            <a:endParaRPr lang="en-US" smtClean="0">
              <a:latin typeface="Times New Roman" charset="0"/>
            </a:endParaRPr>
          </a:p>
        </p:txBody>
      </p:sp>
      <p:sp>
        <p:nvSpPr>
          <p:cNvPr id="21507" name="Rectangle 2"/>
          <p:cNvSpPr>
            <a:spLocks noGrp="1" noChangeArrowheads="1"/>
          </p:cNvSpPr>
          <p:nvPr>
            <p:ph type="title"/>
          </p:nvPr>
        </p:nvSpPr>
        <p:spPr>
          <a:xfrm>
            <a:off x="685800" y="304800"/>
            <a:ext cx="7772400" cy="914400"/>
          </a:xfrm>
        </p:spPr>
        <p:txBody>
          <a:bodyPr/>
          <a:lstStyle/>
          <a:p>
            <a:pPr eaLnBrk="1" hangingPunct="1"/>
            <a:r>
              <a:rPr lang="en-US"/>
              <a:t>Keys vs Passwords</a:t>
            </a:r>
          </a:p>
        </p:txBody>
      </p:sp>
      <p:sp>
        <p:nvSpPr>
          <p:cNvPr id="156675" name="Rectangle 3"/>
          <p:cNvSpPr>
            <a:spLocks noGrp="1" noChangeArrowheads="1"/>
          </p:cNvSpPr>
          <p:nvPr>
            <p:ph type="body" sz="half" idx="1"/>
          </p:nvPr>
        </p:nvSpPr>
        <p:spPr>
          <a:xfrm>
            <a:off x="381000" y="1828800"/>
            <a:ext cx="4114800" cy="4038600"/>
          </a:xfrm>
        </p:spPr>
        <p:txBody>
          <a:bodyPr/>
          <a:lstStyle/>
          <a:p>
            <a:pPr eaLnBrk="1" hangingPunct="1"/>
            <a:r>
              <a:rPr lang="en-US" b="1" dirty="0">
                <a:solidFill>
                  <a:schemeClr val="accent2"/>
                </a:solidFill>
              </a:rPr>
              <a:t>Crypto keys</a:t>
            </a:r>
          </a:p>
          <a:p>
            <a:pPr eaLnBrk="1" hangingPunct="1"/>
            <a:r>
              <a:rPr lang="en-US" dirty="0" err="1"/>
              <a:t>Spse</a:t>
            </a:r>
            <a:r>
              <a:rPr lang="en-US" dirty="0"/>
              <a:t> key is 64 bits</a:t>
            </a:r>
          </a:p>
          <a:p>
            <a:pPr eaLnBrk="1" hangingPunct="1"/>
            <a:r>
              <a:rPr lang="en-US" dirty="0"/>
              <a:t>Then 2</a:t>
            </a:r>
            <a:r>
              <a:rPr lang="en-US" baseline="30000" dirty="0"/>
              <a:t>64</a:t>
            </a:r>
            <a:r>
              <a:rPr lang="en-US" dirty="0"/>
              <a:t> keys</a:t>
            </a:r>
          </a:p>
          <a:p>
            <a:pPr eaLnBrk="1" hangingPunct="1"/>
            <a:r>
              <a:rPr lang="en-US" dirty="0"/>
              <a:t>Choose key at random…</a:t>
            </a:r>
          </a:p>
          <a:p>
            <a:pPr eaLnBrk="1" hangingPunct="1"/>
            <a:r>
              <a:rPr lang="en-US" dirty="0"/>
              <a:t>…then attacker must try about 2</a:t>
            </a:r>
            <a:r>
              <a:rPr lang="en-US" baseline="30000" dirty="0"/>
              <a:t>63</a:t>
            </a:r>
            <a:r>
              <a:rPr lang="en-US" dirty="0"/>
              <a:t> keys</a:t>
            </a:r>
          </a:p>
        </p:txBody>
      </p:sp>
      <p:sp>
        <p:nvSpPr>
          <p:cNvPr id="156676" name="Rectangle 4"/>
          <p:cNvSpPr>
            <a:spLocks noGrp="1" noChangeArrowheads="1"/>
          </p:cNvSpPr>
          <p:nvPr>
            <p:ph type="body" sz="half" idx="2"/>
          </p:nvPr>
        </p:nvSpPr>
        <p:spPr>
          <a:xfrm>
            <a:off x="4648200" y="1828800"/>
            <a:ext cx="4191000" cy="4495800"/>
          </a:xfrm>
        </p:spPr>
        <p:txBody>
          <a:bodyPr/>
          <a:lstStyle/>
          <a:p>
            <a:pPr eaLnBrk="1" hangingPunct="1">
              <a:lnSpc>
                <a:spcPct val="90000"/>
              </a:lnSpc>
            </a:pPr>
            <a:r>
              <a:rPr lang="en-US" b="1" dirty="0">
                <a:solidFill>
                  <a:schemeClr val="accent2"/>
                </a:solidFill>
              </a:rPr>
              <a:t>Passwords</a:t>
            </a:r>
          </a:p>
          <a:p>
            <a:pPr eaLnBrk="1" hangingPunct="1">
              <a:lnSpc>
                <a:spcPct val="90000"/>
              </a:lnSpc>
            </a:pPr>
            <a:r>
              <a:rPr lang="en-US" dirty="0" err="1"/>
              <a:t>Spse</a:t>
            </a:r>
            <a:r>
              <a:rPr lang="en-US" dirty="0"/>
              <a:t> passwords are 8 characters, and 256 different characters</a:t>
            </a:r>
          </a:p>
          <a:p>
            <a:pPr eaLnBrk="1" hangingPunct="1">
              <a:lnSpc>
                <a:spcPct val="90000"/>
              </a:lnSpc>
            </a:pPr>
            <a:r>
              <a:rPr lang="en-US" dirty="0"/>
              <a:t>Then 256</a:t>
            </a:r>
            <a:r>
              <a:rPr lang="en-US" baseline="30000" dirty="0"/>
              <a:t>8</a:t>
            </a:r>
            <a:r>
              <a:rPr lang="en-US" dirty="0"/>
              <a:t> = 2</a:t>
            </a:r>
            <a:r>
              <a:rPr lang="en-US" baseline="30000" dirty="0"/>
              <a:t>64</a:t>
            </a:r>
            <a:r>
              <a:rPr lang="en-US" dirty="0"/>
              <a:t> </a:t>
            </a:r>
            <a:r>
              <a:rPr lang="en-US" dirty="0" err="1"/>
              <a:t>pwds</a:t>
            </a:r>
            <a:endParaRPr lang="en-US" dirty="0"/>
          </a:p>
          <a:p>
            <a:pPr eaLnBrk="1" hangingPunct="1">
              <a:lnSpc>
                <a:spcPct val="90000"/>
              </a:lnSpc>
            </a:pPr>
            <a:r>
              <a:rPr lang="en-US" dirty="0">
                <a:solidFill>
                  <a:srgbClr val="FF0000"/>
                </a:solidFill>
              </a:rPr>
              <a:t>Users do not select passwords at random</a:t>
            </a:r>
          </a:p>
          <a:p>
            <a:pPr eaLnBrk="1" hangingPunct="1">
              <a:lnSpc>
                <a:spcPct val="90000"/>
              </a:lnSpc>
            </a:pPr>
            <a:r>
              <a:rPr lang="en-US" dirty="0"/>
              <a:t>Attacker has far less than 2</a:t>
            </a:r>
            <a:r>
              <a:rPr lang="en-US" baseline="30000" dirty="0"/>
              <a:t>63</a:t>
            </a:r>
            <a:r>
              <a:rPr lang="en-US" dirty="0"/>
              <a:t> </a:t>
            </a:r>
            <a:r>
              <a:rPr lang="en-US" dirty="0" err="1"/>
              <a:t>pwds</a:t>
            </a:r>
            <a:r>
              <a:rPr lang="en-US" dirty="0"/>
              <a:t> to try </a:t>
            </a:r>
            <a:r>
              <a:rPr lang="en-US" dirty="0">
                <a:solidFill>
                  <a:schemeClr val="accent2"/>
                </a:solidFill>
              </a:rPr>
              <a:t>(</a:t>
            </a:r>
            <a:r>
              <a:rPr lang="en-US" b="1" dirty="0">
                <a:solidFill>
                  <a:schemeClr val="accent2"/>
                </a:solidFill>
              </a:rPr>
              <a:t>dictionary attack</a:t>
            </a:r>
            <a:r>
              <a:rPr lang="en-US" dirty="0">
                <a:solidFill>
                  <a:schemeClr val="accent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box(out)">
                                      <p:cBhvr>
                                        <p:cTn id="7" dur="500"/>
                                        <p:tgtEl>
                                          <p:spTgt spid="15667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6675">
                                            <p:txEl>
                                              <p:pRg st="1" end="1"/>
                                            </p:txEl>
                                          </p:spTgt>
                                        </p:tgtEl>
                                        <p:attrNameLst>
                                          <p:attrName>style.visibility</p:attrName>
                                        </p:attrNameLst>
                                      </p:cBhvr>
                                      <p:to>
                                        <p:strVal val="visible"/>
                                      </p:to>
                                    </p:set>
                                    <p:animEffect transition="in" filter="box(out)">
                                      <p:cBhvr>
                                        <p:cTn id="12" dur="500"/>
                                        <p:tgtEl>
                                          <p:spTgt spid="15667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56675">
                                            <p:txEl>
                                              <p:pRg st="2" end="2"/>
                                            </p:txEl>
                                          </p:spTgt>
                                        </p:tgtEl>
                                        <p:attrNameLst>
                                          <p:attrName>style.visibility</p:attrName>
                                        </p:attrNameLst>
                                      </p:cBhvr>
                                      <p:to>
                                        <p:strVal val="visible"/>
                                      </p:to>
                                    </p:set>
                                    <p:animEffect transition="in" filter="box(out)">
                                      <p:cBhvr>
                                        <p:cTn id="17" dur="500"/>
                                        <p:tgtEl>
                                          <p:spTgt spid="15667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56675">
                                            <p:txEl>
                                              <p:pRg st="3" end="3"/>
                                            </p:txEl>
                                          </p:spTgt>
                                        </p:tgtEl>
                                        <p:attrNameLst>
                                          <p:attrName>style.visibility</p:attrName>
                                        </p:attrNameLst>
                                      </p:cBhvr>
                                      <p:to>
                                        <p:strVal val="visible"/>
                                      </p:to>
                                    </p:set>
                                    <p:animEffect transition="in" filter="box(out)">
                                      <p:cBhvr>
                                        <p:cTn id="22" dur="500"/>
                                        <p:tgtEl>
                                          <p:spTgt spid="15667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56675">
                                            <p:txEl>
                                              <p:pRg st="4" end="4"/>
                                            </p:txEl>
                                          </p:spTgt>
                                        </p:tgtEl>
                                        <p:attrNameLst>
                                          <p:attrName>style.visibility</p:attrName>
                                        </p:attrNameLst>
                                      </p:cBhvr>
                                      <p:to>
                                        <p:strVal val="visible"/>
                                      </p:to>
                                    </p:set>
                                    <p:animEffect transition="in" filter="box(out)">
                                      <p:cBhvr>
                                        <p:cTn id="27" dur="500"/>
                                        <p:tgtEl>
                                          <p:spTgt spid="15667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56676">
                                            <p:txEl>
                                              <p:pRg st="0" end="0"/>
                                            </p:txEl>
                                          </p:spTgt>
                                        </p:tgtEl>
                                        <p:attrNameLst>
                                          <p:attrName>style.visibility</p:attrName>
                                        </p:attrNameLst>
                                      </p:cBhvr>
                                      <p:to>
                                        <p:strVal val="visible"/>
                                      </p:to>
                                    </p:set>
                                    <p:anim calcmode="lin" valueType="num">
                                      <p:cBhvr additive="base">
                                        <p:cTn id="32" dur="500" fill="hold"/>
                                        <p:tgtEl>
                                          <p:spTgt spid="156676">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5667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3" name="Whoosh"/>
                                        </p:tgtEl>
                                      </p:cMediaNode>
                                    </p:audio>
                                  </p:sub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56676">
                                            <p:txEl>
                                              <p:pRg st="1" end="1"/>
                                            </p:txEl>
                                          </p:spTgt>
                                        </p:tgtEl>
                                        <p:attrNameLst>
                                          <p:attrName>style.visibility</p:attrName>
                                        </p:attrNameLst>
                                      </p:cBhvr>
                                      <p:to>
                                        <p:strVal val="visible"/>
                                      </p:to>
                                    </p:set>
                                    <p:anim calcmode="lin" valueType="num">
                                      <p:cBhvr additive="base">
                                        <p:cTn id="38" dur="500" fill="hold"/>
                                        <p:tgtEl>
                                          <p:spTgt spid="156676">
                                            <p:txEl>
                                              <p:pRg st="1" end="1"/>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5667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6"/>
                                            </p:cond>
                                          </p:stCondLst>
                                          <p:endCondLst>
                                            <p:cond evt="onStopAudio" delay="0">
                                              <p:tgtEl>
                                                <p:sldTgt/>
                                              </p:tgtEl>
                                            </p:cond>
                                          </p:endCondLst>
                                        </p:cTn>
                                        <p:tgtEl>
                                          <p:sndTgt r:embed="rId3" name="Whoosh"/>
                                        </p:tgtEl>
                                      </p:cMediaNode>
                                    </p:audio>
                                  </p:sub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56676">
                                            <p:txEl>
                                              <p:pRg st="2" end="2"/>
                                            </p:txEl>
                                          </p:spTgt>
                                        </p:tgtEl>
                                        <p:attrNameLst>
                                          <p:attrName>style.visibility</p:attrName>
                                        </p:attrNameLst>
                                      </p:cBhvr>
                                      <p:to>
                                        <p:strVal val="visible"/>
                                      </p:to>
                                    </p:set>
                                    <p:anim calcmode="lin" valueType="num">
                                      <p:cBhvr additive="base">
                                        <p:cTn id="44" dur="500" fill="hold"/>
                                        <p:tgtEl>
                                          <p:spTgt spid="156676">
                                            <p:txEl>
                                              <p:pRg st="2" end="2"/>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15667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2"/>
                                            </p:cond>
                                          </p:stCondLst>
                                          <p:endCondLst>
                                            <p:cond evt="onStopAudio" delay="0">
                                              <p:tgtEl>
                                                <p:sldTgt/>
                                              </p:tgtEl>
                                            </p:cond>
                                          </p:endCondLst>
                                        </p:cTn>
                                        <p:tgtEl>
                                          <p:sndTgt r:embed="rId3" name="Whoosh"/>
                                        </p:tgtEl>
                                      </p:cMediaNode>
                                    </p:audio>
                                  </p:sub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156676">
                                            <p:txEl>
                                              <p:pRg st="3" end="3"/>
                                            </p:txEl>
                                          </p:spTgt>
                                        </p:tgtEl>
                                        <p:attrNameLst>
                                          <p:attrName>style.visibility</p:attrName>
                                        </p:attrNameLst>
                                      </p:cBhvr>
                                      <p:to>
                                        <p:strVal val="visible"/>
                                      </p:to>
                                    </p:set>
                                    <p:anim calcmode="lin" valueType="num">
                                      <p:cBhvr additive="base">
                                        <p:cTn id="50" dur="500" fill="hold"/>
                                        <p:tgtEl>
                                          <p:spTgt spid="156676">
                                            <p:txEl>
                                              <p:pRg st="3" end="3"/>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156676">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8"/>
                                            </p:cond>
                                          </p:stCondLst>
                                          <p:endCondLst>
                                            <p:cond evt="onStopAudio" delay="0">
                                              <p:tgtEl>
                                                <p:sldTgt/>
                                              </p:tgtEl>
                                            </p:cond>
                                          </p:endCondLst>
                                        </p:cTn>
                                        <p:tgtEl>
                                          <p:sndTgt r:embed="rId3" name="Whoosh"/>
                                        </p:tgtEl>
                                      </p:cMediaNode>
                                    </p:audio>
                                  </p:sub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156676">
                                            <p:txEl>
                                              <p:pRg st="4" end="4"/>
                                            </p:txEl>
                                          </p:spTgt>
                                        </p:tgtEl>
                                        <p:attrNameLst>
                                          <p:attrName>style.visibility</p:attrName>
                                        </p:attrNameLst>
                                      </p:cBhvr>
                                      <p:to>
                                        <p:strVal val="visible"/>
                                      </p:to>
                                    </p:set>
                                    <p:anim calcmode="lin" valueType="num">
                                      <p:cBhvr additive="base">
                                        <p:cTn id="56" dur="500" fill="hold"/>
                                        <p:tgtEl>
                                          <p:spTgt spid="156676">
                                            <p:txEl>
                                              <p:pRg st="4" end="4"/>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56676">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4"/>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bldLvl="2" autoUpdateAnimBg="0"/>
      <p:bldP spid="156676" grpId="0" build="p" bldLvl="2" autoUpdateAnimBg="0"/>
    </p:bld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7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07B321C7-1A6D-FD46-9C2C-99C0C05C6446}" type="slidenum">
              <a:rPr lang="en-US" smtClean="0">
                <a:latin typeface="Times New Roman" charset="0"/>
              </a:rPr>
              <a:pPr/>
              <a:t>80</a:t>
            </a:fld>
            <a:endParaRPr lang="en-US" smtClean="0">
              <a:latin typeface="Times New Roman" charset="0"/>
            </a:endParaRPr>
          </a:p>
        </p:txBody>
      </p:sp>
      <p:sp>
        <p:nvSpPr>
          <p:cNvPr id="83971" name="Rectangle 2"/>
          <p:cNvSpPr>
            <a:spLocks noGrp="1" noChangeArrowheads="1"/>
          </p:cNvSpPr>
          <p:nvPr>
            <p:ph type="title"/>
          </p:nvPr>
        </p:nvSpPr>
        <p:spPr/>
        <p:txBody>
          <a:bodyPr/>
          <a:lstStyle/>
          <a:p>
            <a:pPr eaLnBrk="1" hangingPunct="1"/>
            <a:r>
              <a:rPr lang="en-US"/>
              <a:t>Subjects and Objects</a:t>
            </a:r>
          </a:p>
        </p:txBody>
      </p:sp>
      <p:sp>
        <p:nvSpPr>
          <p:cNvPr id="83972" name="Rectangle 3"/>
          <p:cNvSpPr>
            <a:spLocks noGrp="1" noChangeArrowheads="1"/>
          </p:cNvSpPr>
          <p:nvPr>
            <p:ph type="body" idx="1"/>
          </p:nvPr>
        </p:nvSpPr>
        <p:spPr>
          <a:xfrm>
            <a:off x="762000" y="1828800"/>
            <a:ext cx="7772400" cy="4343400"/>
          </a:xfrm>
        </p:spPr>
        <p:txBody>
          <a:bodyPr/>
          <a:lstStyle/>
          <a:p>
            <a:pPr eaLnBrk="1" hangingPunct="1"/>
            <a:r>
              <a:rPr lang="en-US" dirty="0"/>
              <a:t>Let </a:t>
            </a:r>
            <a:r>
              <a:rPr lang="en-US" dirty="0">
                <a:latin typeface="Times-Roman" charset="0"/>
              </a:rPr>
              <a:t>O</a:t>
            </a:r>
            <a:r>
              <a:rPr lang="en-US" dirty="0"/>
              <a:t> be an </a:t>
            </a:r>
            <a:r>
              <a:rPr lang="en-US" b="1" dirty="0">
                <a:solidFill>
                  <a:schemeClr val="accent2"/>
                </a:solidFill>
              </a:rPr>
              <a:t>object</a:t>
            </a:r>
            <a:r>
              <a:rPr lang="en-US" dirty="0"/>
              <a:t>, </a:t>
            </a:r>
            <a:r>
              <a:rPr lang="en-US" dirty="0">
                <a:latin typeface="Times-Roman" charset="0"/>
              </a:rPr>
              <a:t>S</a:t>
            </a:r>
            <a:r>
              <a:rPr lang="en-US" dirty="0"/>
              <a:t> a </a:t>
            </a:r>
            <a:r>
              <a:rPr lang="en-US" b="1" dirty="0">
                <a:solidFill>
                  <a:schemeClr val="accent2"/>
                </a:solidFill>
              </a:rPr>
              <a:t>subject</a:t>
            </a:r>
          </a:p>
          <a:p>
            <a:pPr lvl="1" eaLnBrk="1" hangingPunct="1"/>
            <a:r>
              <a:rPr lang="en-US" dirty="0"/>
              <a:t> </a:t>
            </a:r>
            <a:r>
              <a:rPr lang="en-US" dirty="0">
                <a:latin typeface="Times-Roman" charset="0"/>
              </a:rPr>
              <a:t>O</a:t>
            </a:r>
            <a:r>
              <a:rPr lang="en-US" dirty="0"/>
              <a:t> has a classification</a:t>
            </a:r>
          </a:p>
          <a:p>
            <a:pPr lvl="1" eaLnBrk="1" hangingPunct="1"/>
            <a:r>
              <a:rPr lang="en-US" dirty="0"/>
              <a:t> </a:t>
            </a:r>
            <a:r>
              <a:rPr lang="en-US" dirty="0">
                <a:latin typeface="Times-Roman" charset="0"/>
              </a:rPr>
              <a:t>S</a:t>
            </a:r>
            <a:r>
              <a:rPr lang="en-US" dirty="0"/>
              <a:t> has a clearance</a:t>
            </a:r>
          </a:p>
          <a:p>
            <a:pPr lvl="1" eaLnBrk="1" hangingPunct="1"/>
            <a:r>
              <a:rPr lang="en-US" b="1" dirty="0">
                <a:solidFill>
                  <a:schemeClr val="accent2"/>
                </a:solidFill>
              </a:rPr>
              <a:t> </a:t>
            </a:r>
            <a:r>
              <a:rPr lang="en-US" dirty="0"/>
              <a:t>Security</a:t>
            </a:r>
            <a:r>
              <a:rPr lang="en-US" b="1" dirty="0">
                <a:solidFill>
                  <a:schemeClr val="accent2"/>
                </a:solidFill>
              </a:rPr>
              <a:t> level</a:t>
            </a:r>
            <a:r>
              <a:rPr lang="en-US" dirty="0"/>
              <a:t> denoted </a:t>
            </a:r>
            <a:r>
              <a:rPr lang="en-US" dirty="0">
                <a:latin typeface="Times-Roman" charset="0"/>
              </a:rPr>
              <a:t>L(O)</a:t>
            </a:r>
            <a:r>
              <a:rPr lang="en-US" dirty="0"/>
              <a:t> and </a:t>
            </a:r>
            <a:r>
              <a:rPr lang="en-US" dirty="0">
                <a:latin typeface="Times-Roman" charset="0"/>
              </a:rPr>
              <a:t>L(S)</a:t>
            </a:r>
          </a:p>
          <a:p>
            <a:pPr eaLnBrk="1" hangingPunct="1"/>
            <a:r>
              <a:rPr lang="en-US" dirty="0"/>
              <a:t>For </a:t>
            </a:r>
            <a:r>
              <a:rPr lang="en-US" dirty="0" err="1"/>
              <a:t>DoD</a:t>
            </a:r>
            <a:r>
              <a:rPr lang="en-US" dirty="0"/>
              <a:t> levels, we </a:t>
            </a:r>
            <a:r>
              <a:rPr lang="en-US" dirty="0" smtClean="0"/>
              <a:t>have</a:t>
            </a:r>
          </a:p>
          <a:p>
            <a:pPr eaLnBrk="1" hangingPunct="1">
              <a:buNone/>
            </a:pPr>
            <a:r>
              <a:rPr lang="en-US" sz="2400" b="1" dirty="0" smtClean="0">
                <a:latin typeface="Times-Roman" charset="0"/>
              </a:rPr>
              <a:t>	TOP </a:t>
            </a:r>
            <a:r>
              <a:rPr lang="en-US" sz="2400" b="1" dirty="0">
                <a:latin typeface="Times-Roman" charset="0"/>
              </a:rPr>
              <a:t>SECRET</a:t>
            </a:r>
            <a:r>
              <a:rPr lang="en-US" sz="2400" dirty="0" smtClean="0">
                <a:latin typeface="Times-Roman" charset="0"/>
              </a:rPr>
              <a:t> &gt; </a:t>
            </a:r>
            <a:r>
              <a:rPr lang="en-US" sz="2400" b="1" dirty="0">
                <a:latin typeface="Times-Roman" charset="0"/>
              </a:rPr>
              <a:t>SECRET</a:t>
            </a:r>
            <a:r>
              <a:rPr lang="en-US" sz="2400" dirty="0" smtClean="0">
                <a:latin typeface="Times-Roman" charset="0"/>
              </a:rPr>
              <a:t> &gt;</a:t>
            </a:r>
          </a:p>
          <a:p>
            <a:pPr eaLnBrk="1" hangingPunct="1">
              <a:buNone/>
            </a:pPr>
            <a:r>
              <a:rPr lang="en-US" sz="2400" dirty="0" smtClean="0">
                <a:latin typeface="Times-Roman" charset="0"/>
              </a:rPr>
              <a:t>			</a:t>
            </a:r>
            <a:r>
              <a:rPr lang="en-US" sz="2400" b="1" dirty="0" smtClean="0">
                <a:latin typeface="Times-Roman" charset="0"/>
              </a:rPr>
              <a:t>CONFIDENTIAL </a:t>
            </a:r>
            <a:r>
              <a:rPr lang="en-US" sz="2400" dirty="0" smtClean="0">
                <a:latin typeface="Times-Roman" charset="0"/>
              </a:rPr>
              <a:t>&gt; </a:t>
            </a:r>
            <a:r>
              <a:rPr lang="en-US" sz="2400" b="1" dirty="0">
                <a:latin typeface="Times-Roman" charset="0"/>
              </a:rPr>
              <a:t>UNCLASSIFIED</a:t>
            </a:r>
            <a:endParaRPr lang="en-US" sz="2800" dirty="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8499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54222ADE-78E6-864E-99A6-FB07DB1F3C62}" type="slidenum">
              <a:rPr lang="en-US" smtClean="0">
                <a:latin typeface="Times New Roman" charset="0"/>
              </a:rPr>
              <a:pPr/>
              <a:t>81</a:t>
            </a:fld>
            <a:endParaRPr lang="en-US" smtClean="0">
              <a:latin typeface="Times New Roman" charset="0"/>
            </a:endParaRPr>
          </a:p>
        </p:txBody>
      </p:sp>
      <p:sp>
        <p:nvSpPr>
          <p:cNvPr id="84995" name="Rectangle 2"/>
          <p:cNvSpPr>
            <a:spLocks noGrp="1" noChangeArrowheads="1"/>
          </p:cNvSpPr>
          <p:nvPr>
            <p:ph type="title"/>
          </p:nvPr>
        </p:nvSpPr>
        <p:spPr>
          <a:xfrm>
            <a:off x="685800" y="381000"/>
            <a:ext cx="7772400" cy="1371600"/>
          </a:xfrm>
        </p:spPr>
        <p:txBody>
          <a:bodyPr/>
          <a:lstStyle/>
          <a:p>
            <a:pPr eaLnBrk="1" hangingPunct="1"/>
            <a:r>
              <a:rPr lang="en-US"/>
              <a:t>Multilevel Security (MLS)</a:t>
            </a:r>
          </a:p>
        </p:txBody>
      </p:sp>
      <p:sp>
        <p:nvSpPr>
          <p:cNvPr id="183299" name="Rectangle 3"/>
          <p:cNvSpPr>
            <a:spLocks noGrp="1" noChangeArrowheads="1"/>
          </p:cNvSpPr>
          <p:nvPr>
            <p:ph type="body" idx="1"/>
          </p:nvPr>
        </p:nvSpPr>
        <p:spPr>
          <a:xfrm>
            <a:off x="685800" y="1676400"/>
            <a:ext cx="7772400" cy="4343400"/>
          </a:xfrm>
        </p:spPr>
        <p:txBody>
          <a:bodyPr/>
          <a:lstStyle/>
          <a:p>
            <a:pPr eaLnBrk="1" hangingPunct="1">
              <a:lnSpc>
                <a:spcPct val="90000"/>
              </a:lnSpc>
              <a:spcAft>
                <a:spcPts val="600"/>
              </a:spcAft>
            </a:pPr>
            <a:r>
              <a:rPr lang="en-US" sz="2800" dirty="0"/>
              <a:t>MLS needed when subjects/objects at different levels use/on </a:t>
            </a:r>
            <a:r>
              <a:rPr lang="en-US" sz="2800" b="1" dirty="0">
                <a:solidFill>
                  <a:schemeClr val="accent2"/>
                </a:solidFill>
              </a:rPr>
              <a:t>same system</a:t>
            </a:r>
            <a:endParaRPr lang="en-US" sz="2800" dirty="0"/>
          </a:p>
          <a:p>
            <a:pPr eaLnBrk="1" hangingPunct="1">
              <a:lnSpc>
                <a:spcPct val="90000"/>
              </a:lnSpc>
              <a:spcAft>
                <a:spcPts val="600"/>
              </a:spcAft>
            </a:pPr>
            <a:r>
              <a:rPr lang="en-US" sz="2800" dirty="0"/>
              <a:t>MLS is a form of </a:t>
            </a:r>
            <a:r>
              <a:rPr lang="en-US" sz="2800" b="1" dirty="0">
                <a:solidFill>
                  <a:schemeClr val="hlink"/>
                </a:solidFill>
              </a:rPr>
              <a:t>Access Control</a:t>
            </a:r>
          </a:p>
          <a:p>
            <a:pPr eaLnBrk="1" hangingPunct="1">
              <a:lnSpc>
                <a:spcPct val="90000"/>
              </a:lnSpc>
              <a:spcAft>
                <a:spcPts val="600"/>
              </a:spcAft>
            </a:pPr>
            <a:r>
              <a:rPr lang="en-US" sz="2800" dirty="0"/>
              <a:t>Military and government interest in MLS for many decades </a:t>
            </a:r>
          </a:p>
          <a:p>
            <a:pPr lvl="1" eaLnBrk="1" hangingPunct="1">
              <a:lnSpc>
                <a:spcPct val="90000"/>
              </a:lnSpc>
              <a:spcAft>
                <a:spcPts val="600"/>
              </a:spcAft>
            </a:pPr>
            <a:r>
              <a:rPr lang="en-US" sz="2400" dirty="0"/>
              <a:t>Lots </a:t>
            </a:r>
            <a:r>
              <a:rPr lang="en-US" sz="2400" dirty="0" smtClean="0"/>
              <a:t>of </a:t>
            </a:r>
            <a:r>
              <a:rPr lang="en-US" sz="2400" dirty="0"/>
              <a:t>research into MLS</a:t>
            </a:r>
          </a:p>
          <a:p>
            <a:pPr lvl="1" eaLnBrk="1" hangingPunct="1">
              <a:lnSpc>
                <a:spcPct val="90000"/>
              </a:lnSpc>
              <a:spcAft>
                <a:spcPts val="600"/>
              </a:spcAft>
            </a:pPr>
            <a:r>
              <a:rPr lang="en-US" sz="2400" dirty="0"/>
              <a:t>Strengths and weaknesses of MLS well understood </a:t>
            </a:r>
            <a:r>
              <a:rPr lang="en-US" sz="2400" dirty="0" smtClean="0"/>
              <a:t>(almost </a:t>
            </a:r>
            <a:r>
              <a:rPr lang="en-US" sz="2400" dirty="0"/>
              <a:t>entirely theoretical)</a:t>
            </a:r>
          </a:p>
          <a:p>
            <a:pPr lvl="1" eaLnBrk="1" hangingPunct="1">
              <a:lnSpc>
                <a:spcPct val="90000"/>
              </a:lnSpc>
              <a:spcAft>
                <a:spcPts val="600"/>
              </a:spcAft>
            </a:pPr>
            <a:r>
              <a:rPr lang="en-US" sz="2400" dirty="0"/>
              <a:t>Many possible uses of MLS outside military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 calcmode="lin" valueType="num">
                                      <p:cBhvr additive="base">
                                        <p:cTn id="7" dur="500" fill="hold"/>
                                        <p:tgtEl>
                                          <p:spTgt spid="183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32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3299">
                                            <p:txEl>
                                              <p:pRg st="1" end="1"/>
                                            </p:txEl>
                                          </p:spTgt>
                                        </p:tgtEl>
                                        <p:attrNameLst>
                                          <p:attrName>style.visibility</p:attrName>
                                        </p:attrNameLst>
                                      </p:cBhvr>
                                      <p:to>
                                        <p:strVal val="visible"/>
                                      </p:to>
                                    </p:set>
                                    <p:anim calcmode="lin" valueType="num">
                                      <p:cBhvr additive="base">
                                        <p:cTn id="13" dur="500" fill="hold"/>
                                        <p:tgtEl>
                                          <p:spTgt spid="1832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32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3299">
                                            <p:txEl>
                                              <p:pRg st="2" end="2"/>
                                            </p:txEl>
                                          </p:spTgt>
                                        </p:tgtEl>
                                        <p:attrNameLst>
                                          <p:attrName>style.visibility</p:attrName>
                                        </p:attrNameLst>
                                      </p:cBhvr>
                                      <p:to>
                                        <p:strVal val="visible"/>
                                      </p:to>
                                    </p:set>
                                    <p:anim calcmode="lin" valueType="num">
                                      <p:cBhvr additive="base">
                                        <p:cTn id="19" dur="500" fill="hold"/>
                                        <p:tgtEl>
                                          <p:spTgt spid="1832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32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3299">
                                            <p:txEl>
                                              <p:pRg st="3" end="3"/>
                                            </p:txEl>
                                          </p:spTgt>
                                        </p:tgtEl>
                                        <p:attrNameLst>
                                          <p:attrName>style.visibility</p:attrName>
                                        </p:attrNameLst>
                                      </p:cBhvr>
                                      <p:to>
                                        <p:strVal val="visible"/>
                                      </p:to>
                                    </p:set>
                                    <p:anim calcmode="lin" valueType="num">
                                      <p:cBhvr additive="base">
                                        <p:cTn id="25" dur="500" fill="hold"/>
                                        <p:tgtEl>
                                          <p:spTgt spid="1832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32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3299">
                                            <p:txEl>
                                              <p:pRg st="4" end="4"/>
                                            </p:txEl>
                                          </p:spTgt>
                                        </p:tgtEl>
                                        <p:attrNameLst>
                                          <p:attrName>style.visibility</p:attrName>
                                        </p:attrNameLst>
                                      </p:cBhvr>
                                      <p:to>
                                        <p:strVal val="visible"/>
                                      </p:to>
                                    </p:set>
                                    <p:anim calcmode="lin" valueType="num">
                                      <p:cBhvr additive="base">
                                        <p:cTn id="31" dur="500" fill="hold"/>
                                        <p:tgtEl>
                                          <p:spTgt spid="1832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32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3299">
                                            <p:txEl>
                                              <p:pRg st="5" end="5"/>
                                            </p:txEl>
                                          </p:spTgt>
                                        </p:tgtEl>
                                        <p:attrNameLst>
                                          <p:attrName>style.visibility</p:attrName>
                                        </p:attrNameLst>
                                      </p:cBhvr>
                                      <p:to>
                                        <p:strVal val="visible"/>
                                      </p:to>
                                    </p:set>
                                    <p:anim calcmode="lin" valueType="num">
                                      <p:cBhvr additive="base">
                                        <p:cTn id="37" dur="500" fill="hold"/>
                                        <p:tgtEl>
                                          <p:spTgt spid="18329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32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bldLvl="2" autoUpdateAnimBg="0"/>
    </p:bld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8601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402BA169-A2B1-3B43-854A-B8B8D818FDB1}" type="slidenum">
              <a:rPr lang="en-US" smtClean="0">
                <a:latin typeface="Times New Roman" charset="0"/>
              </a:rPr>
              <a:pPr/>
              <a:t>82</a:t>
            </a:fld>
            <a:endParaRPr lang="en-US" smtClean="0">
              <a:latin typeface="Times New Roman" charset="0"/>
            </a:endParaRPr>
          </a:p>
        </p:txBody>
      </p:sp>
      <p:sp>
        <p:nvSpPr>
          <p:cNvPr id="86019" name="Rectangle 2"/>
          <p:cNvSpPr>
            <a:spLocks noGrp="1" noChangeArrowheads="1"/>
          </p:cNvSpPr>
          <p:nvPr>
            <p:ph type="title"/>
          </p:nvPr>
        </p:nvSpPr>
        <p:spPr>
          <a:xfrm>
            <a:off x="685800" y="457200"/>
            <a:ext cx="7772400" cy="1143000"/>
          </a:xfrm>
        </p:spPr>
        <p:txBody>
          <a:bodyPr/>
          <a:lstStyle/>
          <a:p>
            <a:pPr eaLnBrk="1" hangingPunct="1"/>
            <a:r>
              <a:rPr lang="en-US"/>
              <a:t>MLS Applications</a:t>
            </a:r>
          </a:p>
        </p:txBody>
      </p:sp>
      <p:sp>
        <p:nvSpPr>
          <p:cNvPr id="182275" name="Rectangle 3"/>
          <p:cNvSpPr>
            <a:spLocks noGrp="1" noChangeArrowheads="1"/>
          </p:cNvSpPr>
          <p:nvPr>
            <p:ph type="body" idx="1"/>
          </p:nvPr>
        </p:nvSpPr>
        <p:spPr>
          <a:xfrm>
            <a:off x="685800" y="1600200"/>
            <a:ext cx="7772400" cy="4419600"/>
          </a:xfrm>
        </p:spPr>
        <p:txBody>
          <a:bodyPr/>
          <a:lstStyle/>
          <a:p>
            <a:pPr eaLnBrk="1" hangingPunct="1">
              <a:spcAft>
                <a:spcPts val="600"/>
              </a:spcAft>
            </a:pPr>
            <a:r>
              <a:rPr lang="en-US" sz="2800" dirty="0"/>
              <a:t>Classified government/military</a:t>
            </a:r>
            <a:r>
              <a:rPr lang="en-US" sz="2800" dirty="0" smtClean="0"/>
              <a:t> systems</a:t>
            </a:r>
          </a:p>
          <a:p>
            <a:pPr eaLnBrk="1" hangingPunct="1">
              <a:spcAft>
                <a:spcPts val="600"/>
              </a:spcAft>
            </a:pPr>
            <a:r>
              <a:rPr lang="en-US" sz="2800" b="1" dirty="0">
                <a:solidFill>
                  <a:schemeClr val="hlink"/>
                </a:solidFill>
              </a:rPr>
              <a:t>Business example:</a:t>
            </a:r>
            <a:r>
              <a:rPr lang="en-US" sz="2800" dirty="0"/>
              <a:t> info restricted to</a:t>
            </a:r>
          </a:p>
          <a:p>
            <a:pPr lvl="1" eaLnBrk="1" hangingPunct="1">
              <a:spcAft>
                <a:spcPts val="600"/>
              </a:spcAft>
            </a:pPr>
            <a:r>
              <a:rPr lang="en-US" sz="2400" dirty="0"/>
              <a:t>Senior management only, all management, everyone in company, or general public</a:t>
            </a:r>
          </a:p>
          <a:p>
            <a:pPr eaLnBrk="1" hangingPunct="1">
              <a:spcAft>
                <a:spcPts val="600"/>
              </a:spcAft>
            </a:pPr>
            <a:r>
              <a:rPr lang="en-US" sz="2800" dirty="0"/>
              <a:t>Network firewall</a:t>
            </a:r>
          </a:p>
          <a:p>
            <a:pPr eaLnBrk="1" hangingPunct="1">
              <a:spcAft>
                <a:spcPts val="600"/>
              </a:spcAft>
            </a:pPr>
            <a:r>
              <a:rPr lang="en-US" sz="2800" dirty="0"/>
              <a:t>Confidential medical info, databases, etc.</a:t>
            </a:r>
          </a:p>
          <a:p>
            <a:pPr eaLnBrk="1" hangingPunct="1">
              <a:spcAft>
                <a:spcPts val="600"/>
              </a:spcAft>
            </a:pPr>
            <a:r>
              <a:rPr lang="en-US" sz="2800" dirty="0"/>
              <a:t>Usually, MLS not a viable technical system</a:t>
            </a:r>
          </a:p>
          <a:p>
            <a:pPr lvl="1" eaLnBrk="1" hangingPunct="1">
              <a:spcAft>
                <a:spcPts val="600"/>
              </a:spcAft>
            </a:pPr>
            <a:r>
              <a:rPr lang="en-US" sz="2400" dirty="0" smtClean="0"/>
              <a:t>More of </a:t>
            </a:r>
            <a:r>
              <a:rPr lang="en-US" sz="2400" dirty="0"/>
              <a:t>a legal device than technical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box(out)">
                                      <p:cBhvr>
                                        <p:cTn id="7" dur="500"/>
                                        <p:tgtEl>
                                          <p:spTgt spid="18227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82275">
                                            <p:txEl>
                                              <p:pRg st="1" end="1"/>
                                            </p:txEl>
                                          </p:spTgt>
                                        </p:tgtEl>
                                        <p:attrNameLst>
                                          <p:attrName>style.visibility</p:attrName>
                                        </p:attrNameLst>
                                      </p:cBhvr>
                                      <p:to>
                                        <p:strVal val="visible"/>
                                      </p:to>
                                    </p:set>
                                    <p:animEffect transition="in" filter="box(out)">
                                      <p:cBhvr>
                                        <p:cTn id="12" dur="500"/>
                                        <p:tgtEl>
                                          <p:spTgt spid="18227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182275">
                                            <p:txEl>
                                              <p:pRg st="2" end="2"/>
                                            </p:txEl>
                                          </p:spTgt>
                                        </p:tgtEl>
                                        <p:attrNameLst>
                                          <p:attrName>style.visibility</p:attrName>
                                        </p:attrNameLst>
                                      </p:cBhvr>
                                      <p:to>
                                        <p:strVal val="visible"/>
                                      </p:to>
                                    </p:set>
                                    <p:animEffect transition="in" filter="box(out)">
                                      <p:cBhvr>
                                        <p:cTn id="15" dur="500"/>
                                        <p:tgtEl>
                                          <p:spTgt spid="182275">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182275">
                                            <p:txEl>
                                              <p:pRg st="3" end="3"/>
                                            </p:txEl>
                                          </p:spTgt>
                                        </p:tgtEl>
                                        <p:attrNameLst>
                                          <p:attrName>style.visibility</p:attrName>
                                        </p:attrNameLst>
                                      </p:cBhvr>
                                      <p:to>
                                        <p:strVal val="visible"/>
                                      </p:to>
                                    </p:set>
                                    <p:animEffect transition="in" filter="box(out)">
                                      <p:cBhvr>
                                        <p:cTn id="20" dur="500"/>
                                        <p:tgtEl>
                                          <p:spTgt spid="182275">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82275">
                                            <p:txEl>
                                              <p:pRg st="4" end="4"/>
                                            </p:txEl>
                                          </p:spTgt>
                                        </p:tgtEl>
                                        <p:attrNameLst>
                                          <p:attrName>style.visibility</p:attrName>
                                        </p:attrNameLst>
                                      </p:cBhvr>
                                      <p:to>
                                        <p:strVal val="visible"/>
                                      </p:to>
                                    </p:set>
                                    <p:animEffect transition="in" filter="box(out)">
                                      <p:cBhvr>
                                        <p:cTn id="25" dur="500"/>
                                        <p:tgtEl>
                                          <p:spTgt spid="182275">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82275">
                                            <p:txEl>
                                              <p:pRg st="5" end="5"/>
                                            </p:txEl>
                                          </p:spTgt>
                                        </p:tgtEl>
                                        <p:attrNameLst>
                                          <p:attrName>style.visibility</p:attrName>
                                        </p:attrNameLst>
                                      </p:cBhvr>
                                      <p:to>
                                        <p:strVal val="visible"/>
                                      </p:to>
                                    </p:set>
                                    <p:animEffect transition="in" filter="box(out)">
                                      <p:cBhvr>
                                        <p:cTn id="30" dur="500"/>
                                        <p:tgtEl>
                                          <p:spTgt spid="182275">
                                            <p:txEl>
                                              <p:pRg st="5" end="5"/>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
                                        </p:tgtEl>
                                      </p:cMediaNode>
                                    </p:audio>
                                  </p:subTnLst>
                                </p:cTn>
                              </p:par>
                              <p:par>
                                <p:cTn id="31" presetID="4" presetClass="entr" presetSubtype="32" fill="hold" grpId="0" nodeType="withEffect">
                                  <p:stCondLst>
                                    <p:cond delay="0"/>
                                  </p:stCondLst>
                                  <p:childTnLst>
                                    <p:set>
                                      <p:cBhvr>
                                        <p:cTn id="32" dur="1" fill="hold">
                                          <p:stCondLst>
                                            <p:cond delay="0"/>
                                          </p:stCondLst>
                                        </p:cTn>
                                        <p:tgtEl>
                                          <p:spTgt spid="182275">
                                            <p:txEl>
                                              <p:pRg st="6" end="6"/>
                                            </p:txEl>
                                          </p:spTgt>
                                        </p:tgtEl>
                                        <p:attrNameLst>
                                          <p:attrName>style.visibility</p:attrName>
                                        </p:attrNameLst>
                                      </p:cBhvr>
                                      <p:to>
                                        <p:strVal val="visible"/>
                                      </p:to>
                                    </p:set>
                                    <p:animEffect transition="in" filter="box(out)">
                                      <p:cBhvr>
                                        <p:cTn id="33" dur="500"/>
                                        <p:tgtEl>
                                          <p:spTgt spid="182275">
                                            <p:txEl>
                                              <p:pRg st="6" end="6"/>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autoUpdateAnimBg="0"/>
    </p:bld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04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C542DDA3-B2FA-724A-A8B7-936A79B69D1C}" type="slidenum">
              <a:rPr lang="en-US" smtClean="0">
                <a:latin typeface="Times New Roman" charset="0"/>
              </a:rPr>
              <a:pPr/>
              <a:t>83</a:t>
            </a:fld>
            <a:endParaRPr lang="en-US" smtClean="0">
              <a:latin typeface="Times New Roman" charset="0"/>
            </a:endParaRPr>
          </a:p>
        </p:txBody>
      </p:sp>
      <p:sp>
        <p:nvSpPr>
          <p:cNvPr id="87043" name="Rectangle 2"/>
          <p:cNvSpPr>
            <a:spLocks noGrp="1" noChangeArrowheads="1"/>
          </p:cNvSpPr>
          <p:nvPr>
            <p:ph type="title"/>
          </p:nvPr>
        </p:nvSpPr>
        <p:spPr>
          <a:xfrm>
            <a:off x="685800" y="381000"/>
            <a:ext cx="7772400" cy="1143000"/>
          </a:xfrm>
        </p:spPr>
        <p:txBody>
          <a:bodyPr/>
          <a:lstStyle/>
          <a:p>
            <a:pPr eaLnBrk="1" hangingPunct="1"/>
            <a:r>
              <a:rPr lang="en-US"/>
              <a:t>MLS Security Models</a:t>
            </a:r>
          </a:p>
        </p:txBody>
      </p:sp>
      <p:sp>
        <p:nvSpPr>
          <p:cNvPr id="87044" name="Rectangle 3"/>
          <p:cNvSpPr>
            <a:spLocks noGrp="1" noChangeArrowheads="1"/>
          </p:cNvSpPr>
          <p:nvPr>
            <p:ph type="body" idx="1"/>
          </p:nvPr>
        </p:nvSpPr>
        <p:spPr>
          <a:xfrm>
            <a:off x="685800" y="1676400"/>
            <a:ext cx="7772400" cy="4495800"/>
          </a:xfrm>
        </p:spPr>
        <p:txBody>
          <a:bodyPr/>
          <a:lstStyle/>
          <a:p>
            <a:pPr eaLnBrk="1" hangingPunct="1">
              <a:lnSpc>
                <a:spcPct val="90000"/>
              </a:lnSpc>
              <a:spcAft>
                <a:spcPts val="600"/>
              </a:spcAft>
            </a:pPr>
            <a:r>
              <a:rPr lang="en-US" sz="2800" dirty="0"/>
              <a:t>MLS models explain </a:t>
            </a:r>
            <a:r>
              <a:rPr lang="en-US" sz="2800" b="1" dirty="0">
                <a:solidFill>
                  <a:schemeClr val="accent2"/>
                </a:solidFill>
              </a:rPr>
              <a:t>what</a:t>
            </a:r>
            <a:r>
              <a:rPr lang="en-US" sz="2800" dirty="0"/>
              <a:t> needs to be done</a:t>
            </a:r>
          </a:p>
          <a:p>
            <a:pPr eaLnBrk="1" hangingPunct="1">
              <a:lnSpc>
                <a:spcPct val="90000"/>
              </a:lnSpc>
              <a:spcAft>
                <a:spcPts val="600"/>
              </a:spcAft>
            </a:pPr>
            <a:r>
              <a:rPr lang="en-US" sz="2800" dirty="0"/>
              <a:t>Models </a:t>
            </a:r>
            <a:r>
              <a:rPr lang="en-US" sz="2800" b="1" dirty="0">
                <a:solidFill>
                  <a:srgbClr val="FF0000"/>
                </a:solidFill>
              </a:rPr>
              <a:t>do not</a:t>
            </a:r>
            <a:r>
              <a:rPr lang="en-US" sz="2800" dirty="0"/>
              <a:t> tell you </a:t>
            </a:r>
            <a:r>
              <a:rPr lang="en-US" sz="2800" b="1" dirty="0">
                <a:solidFill>
                  <a:schemeClr val="accent2"/>
                </a:solidFill>
              </a:rPr>
              <a:t>how</a:t>
            </a:r>
            <a:r>
              <a:rPr lang="en-US" sz="2800" dirty="0"/>
              <a:t> to implement</a:t>
            </a:r>
          </a:p>
          <a:p>
            <a:pPr eaLnBrk="1" hangingPunct="1">
              <a:lnSpc>
                <a:spcPct val="90000"/>
              </a:lnSpc>
              <a:spcAft>
                <a:spcPts val="600"/>
              </a:spcAft>
            </a:pPr>
            <a:r>
              <a:rPr lang="en-US" sz="2800" dirty="0"/>
              <a:t>Models are descriptive, not prescriptive</a:t>
            </a:r>
          </a:p>
          <a:p>
            <a:pPr lvl="1" eaLnBrk="1" hangingPunct="1">
              <a:lnSpc>
                <a:spcPct val="90000"/>
              </a:lnSpc>
              <a:spcAft>
                <a:spcPts val="600"/>
              </a:spcAft>
            </a:pPr>
            <a:r>
              <a:rPr lang="en-US" sz="2400" dirty="0"/>
              <a:t>That is, high level description, not an algorithm</a:t>
            </a:r>
          </a:p>
          <a:p>
            <a:pPr eaLnBrk="1" hangingPunct="1">
              <a:lnSpc>
                <a:spcPct val="90000"/>
              </a:lnSpc>
              <a:spcAft>
                <a:spcPts val="600"/>
              </a:spcAft>
            </a:pPr>
            <a:r>
              <a:rPr lang="en-US" sz="2800" dirty="0"/>
              <a:t>There are many MLS models </a:t>
            </a:r>
          </a:p>
          <a:p>
            <a:pPr eaLnBrk="1" hangingPunct="1">
              <a:lnSpc>
                <a:spcPct val="90000"/>
              </a:lnSpc>
              <a:spcAft>
                <a:spcPts val="600"/>
              </a:spcAft>
            </a:pPr>
            <a:r>
              <a:rPr lang="en-US" sz="2800" dirty="0"/>
              <a:t>We’ll discuss simplest MLS model</a:t>
            </a:r>
          </a:p>
          <a:p>
            <a:pPr lvl="1" eaLnBrk="1" hangingPunct="1">
              <a:lnSpc>
                <a:spcPct val="90000"/>
              </a:lnSpc>
              <a:spcAft>
                <a:spcPts val="600"/>
              </a:spcAft>
            </a:pPr>
            <a:r>
              <a:rPr lang="en-US" sz="2400" dirty="0"/>
              <a:t>Other models are more realistic</a:t>
            </a:r>
          </a:p>
          <a:p>
            <a:pPr lvl="1" eaLnBrk="1" hangingPunct="1">
              <a:lnSpc>
                <a:spcPct val="90000"/>
              </a:lnSpc>
              <a:spcAft>
                <a:spcPts val="600"/>
              </a:spcAft>
            </a:pPr>
            <a:r>
              <a:rPr lang="en-US" sz="2400" dirty="0"/>
              <a:t>Other models also more complex, more difficult to enforce, harder to verify, etc.</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95795851-921A-644D-A759-5E568D40016A}" type="slidenum">
              <a:rPr lang="en-US" smtClean="0">
                <a:latin typeface="Times New Roman" charset="0"/>
              </a:rPr>
              <a:pPr/>
              <a:t>84</a:t>
            </a:fld>
            <a:endParaRPr lang="en-US" smtClean="0">
              <a:latin typeface="Times New Roman" charset="0"/>
            </a:endParaRPr>
          </a:p>
        </p:txBody>
      </p:sp>
      <p:sp>
        <p:nvSpPr>
          <p:cNvPr id="88067" name="Rectangle 2"/>
          <p:cNvSpPr>
            <a:spLocks noGrp="1" noChangeArrowheads="1"/>
          </p:cNvSpPr>
          <p:nvPr>
            <p:ph type="title"/>
          </p:nvPr>
        </p:nvSpPr>
        <p:spPr/>
        <p:txBody>
          <a:bodyPr/>
          <a:lstStyle/>
          <a:p>
            <a:pPr eaLnBrk="1" hangingPunct="1"/>
            <a:r>
              <a:rPr lang="en-US"/>
              <a:t>Bell-LaPadula</a:t>
            </a:r>
          </a:p>
        </p:txBody>
      </p:sp>
      <p:sp>
        <p:nvSpPr>
          <p:cNvPr id="88068" name="Rectangle 3"/>
          <p:cNvSpPr>
            <a:spLocks noGrp="1" noChangeArrowheads="1"/>
          </p:cNvSpPr>
          <p:nvPr>
            <p:ph type="body" idx="1"/>
          </p:nvPr>
        </p:nvSpPr>
        <p:spPr>
          <a:xfrm>
            <a:off x="685800" y="1828800"/>
            <a:ext cx="8153400" cy="4191000"/>
          </a:xfrm>
        </p:spPr>
        <p:txBody>
          <a:bodyPr/>
          <a:lstStyle/>
          <a:p>
            <a:pPr eaLnBrk="1" hangingPunct="1">
              <a:lnSpc>
                <a:spcPct val="90000"/>
              </a:lnSpc>
              <a:spcAft>
                <a:spcPts val="600"/>
              </a:spcAft>
            </a:pPr>
            <a:r>
              <a:rPr lang="en-US" sz="2800" dirty="0"/>
              <a:t>BLP security model designed to express essential requirements for MLS</a:t>
            </a:r>
          </a:p>
          <a:p>
            <a:pPr eaLnBrk="1" hangingPunct="1">
              <a:lnSpc>
                <a:spcPct val="90000"/>
              </a:lnSpc>
              <a:spcAft>
                <a:spcPts val="600"/>
              </a:spcAft>
            </a:pPr>
            <a:r>
              <a:rPr lang="en-US" sz="2800" dirty="0"/>
              <a:t>BLP deals with </a:t>
            </a:r>
            <a:r>
              <a:rPr lang="en-US" sz="2800" b="1" dirty="0">
                <a:solidFill>
                  <a:schemeClr val="hlink"/>
                </a:solidFill>
              </a:rPr>
              <a:t>confidentiality</a:t>
            </a:r>
          </a:p>
          <a:p>
            <a:pPr lvl="1" eaLnBrk="1" hangingPunct="1">
              <a:lnSpc>
                <a:spcPct val="90000"/>
              </a:lnSpc>
              <a:spcAft>
                <a:spcPts val="600"/>
              </a:spcAft>
            </a:pPr>
            <a:r>
              <a:rPr lang="en-US" sz="2400" dirty="0"/>
              <a:t>To prevent unauthorized reading</a:t>
            </a:r>
          </a:p>
          <a:p>
            <a:pPr eaLnBrk="1" hangingPunct="1">
              <a:lnSpc>
                <a:spcPct val="90000"/>
              </a:lnSpc>
              <a:spcAft>
                <a:spcPts val="600"/>
              </a:spcAft>
            </a:pPr>
            <a:r>
              <a:rPr lang="en-US" sz="2800" dirty="0"/>
              <a:t>Recall that </a:t>
            </a:r>
            <a:r>
              <a:rPr lang="en-US" sz="2800" dirty="0">
                <a:latin typeface="Times-Roman" charset="0"/>
              </a:rPr>
              <a:t>O</a:t>
            </a:r>
            <a:r>
              <a:rPr lang="en-US" sz="2800" dirty="0"/>
              <a:t> is an object, </a:t>
            </a:r>
            <a:r>
              <a:rPr lang="en-US" sz="2800" dirty="0">
                <a:latin typeface="Times-Roman" charset="0"/>
              </a:rPr>
              <a:t>S</a:t>
            </a:r>
            <a:r>
              <a:rPr lang="en-US" sz="2800" dirty="0"/>
              <a:t> a subject</a:t>
            </a:r>
            <a:endParaRPr lang="en-US" sz="2800" b="1" dirty="0">
              <a:solidFill>
                <a:schemeClr val="accent2"/>
              </a:solidFill>
            </a:endParaRPr>
          </a:p>
          <a:p>
            <a:pPr lvl="1" eaLnBrk="1" hangingPunct="1">
              <a:lnSpc>
                <a:spcPct val="90000"/>
              </a:lnSpc>
              <a:spcAft>
                <a:spcPts val="600"/>
              </a:spcAft>
            </a:pPr>
            <a:r>
              <a:rPr lang="en-US" sz="2400" dirty="0"/>
              <a:t>Object</a:t>
            </a:r>
            <a:r>
              <a:rPr lang="en-US" sz="2400" dirty="0">
                <a:latin typeface="Times-Roman" charset="0"/>
              </a:rPr>
              <a:t> O</a:t>
            </a:r>
            <a:r>
              <a:rPr lang="en-US" sz="2400" dirty="0"/>
              <a:t> has a classification</a:t>
            </a:r>
          </a:p>
          <a:p>
            <a:pPr lvl="1" eaLnBrk="1" hangingPunct="1">
              <a:lnSpc>
                <a:spcPct val="90000"/>
              </a:lnSpc>
              <a:spcAft>
                <a:spcPts val="600"/>
              </a:spcAft>
            </a:pPr>
            <a:r>
              <a:rPr lang="en-US" sz="2400" dirty="0"/>
              <a:t>Subject </a:t>
            </a:r>
            <a:r>
              <a:rPr lang="en-US" sz="2400" dirty="0">
                <a:latin typeface="Times-Roman" charset="0"/>
              </a:rPr>
              <a:t>S</a:t>
            </a:r>
            <a:r>
              <a:rPr lang="en-US" sz="2400" dirty="0"/>
              <a:t> has a clearance</a:t>
            </a:r>
          </a:p>
          <a:p>
            <a:pPr lvl="1" eaLnBrk="1" hangingPunct="1">
              <a:lnSpc>
                <a:spcPct val="90000"/>
              </a:lnSpc>
              <a:spcAft>
                <a:spcPts val="600"/>
              </a:spcAft>
            </a:pPr>
            <a:r>
              <a:rPr lang="en-US" sz="2400" dirty="0"/>
              <a:t>Security level denoted </a:t>
            </a:r>
            <a:r>
              <a:rPr lang="en-US" sz="2400" dirty="0">
                <a:latin typeface="Times-Roman" charset="0"/>
              </a:rPr>
              <a:t>L(O)</a:t>
            </a:r>
            <a:r>
              <a:rPr lang="en-US" sz="2400" dirty="0"/>
              <a:t> and </a:t>
            </a:r>
            <a:r>
              <a:rPr lang="en-US" sz="2400" dirty="0">
                <a:latin typeface="Times-Roman" charset="0"/>
              </a:rPr>
              <a:t>L(S)</a:t>
            </a:r>
            <a:endParaRPr lang="en-US" sz="2400" dirty="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8909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C8249BAF-259B-714F-8E40-0E51A5E94998}" type="slidenum">
              <a:rPr lang="en-US" smtClean="0">
                <a:latin typeface="Times New Roman" charset="0"/>
              </a:rPr>
              <a:pPr/>
              <a:t>85</a:t>
            </a:fld>
            <a:endParaRPr lang="en-US" smtClean="0">
              <a:latin typeface="Times New Roman" charset="0"/>
            </a:endParaRPr>
          </a:p>
        </p:txBody>
      </p:sp>
      <p:sp>
        <p:nvSpPr>
          <p:cNvPr id="89091" name="Rectangle 2"/>
          <p:cNvSpPr>
            <a:spLocks noGrp="1" noChangeArrowheads="1"/>
          </p:cNvSpPr>
          <p:nvPr>
            <p:ph type="title"/>
          </p:nvPr>
        </p:nvSpPr>
        <p:spPr/>
        <p:txBody>
          <a:bodyPr/>
          <a:lstStyle/>
          <a:p>
            <a:pPr eaLnBrk="1" hangingPunct="1"/>
            <a:r>
              <a:rPr lang="en-US"/>
              <a:t>Bell-LaPadula</a:t>
            </a:r>
          </a:p>
        </p:txBody>
      </p:sp>
      <p:sp>
        <p:nvSpPr>
          <p:cNvPr id="186371" name="Rectangle 3"/>
          <p:cNvSpPr>
            <a:spLocks noGrp="1" noChangeArrowheads="1"/>
          </p:cNvSpPr>
          <p:nvPr>
            <p:ph type="body" idx="1"/>
          </p:nvPr>
        </p:nvSpPr>
        <p:spPr/>
        <p:txBody>
          <a:bodyPr/>
          <a:lstStyle/>
          <a:p>
            <a:pPr eaLnBrk="1" hangingPunct="1"/>
            <a:r>
              <a:rPr lang="en-US"/>
              <a:t>BLP consists of</a:t>
            </a:r>
          </a:p>
          <a:p>
            <a:pPr lvl="1" eaLnBrk="1" hangingPunct="1">
              <a:buFontTx/>
              <a:buNone/>
            </a:pPr>
            <a:r>
              <a:rPr lang="en-US" b="1">
                <a:solidFill>
                  <a:schemeClr val="hlink"/>
                </a:solidFill>
              </a:rPr>
              <a:t>Simple Security Condition</a:t>
            </a:r>
            <a:r>
              <a:rPr lang="en-US"/>
              <a:t>: </a:t>
            </a:r>
            <a:r>
              <a:rPr lang="en-US">
                <a:latin typeface="Times-Roman" charset="0"/>
              </a:rPr>
              <a:t>S</a:t>
            </a:r>
            <a:r>
              <a:rPr lang="en-US"/>
              <a:t> can read </a:t>
            </a:r>
            <a:r>
              <a:rPr lang="en-US">
                <a:latin typeface="Times-Roman" charset="0"/>
              </a:rPr>
              <a:t>O</a:t>
            </a:r>
            <a:r>
              <a:rPr lang="en-US"/>
              <a:t> if and only if </a:t>
            </a:r>
            <a:r>
              <a:rPr lang="en-US">
                <a:latin typeface="Times-Roman" charset="0"/>
              </a:rPr>
              <a:t>L(O) </a:t>
            </a:r>
            <a:r>
              <a:rPr lang="en-US">
                <a:latin typeface="Times-Roman" charset="0"/>
                <a:sym typeface="Symbol" charset="2"/>
              </a:rPr>
              <a:t> L(S)</a:t>
            </a:r>
            <a:endParaRPr lang="en-US">
              <a:sym typeface="Symbol" charset="2"/>
            </a:endParaRPr>
          </a:p>
          <a:p>
            <a:pPr lvl="1" eaLnBrk="1" hangingPunct="1">
              <a:buFontTx/>
              <a:buNone/>
            </a:pPr>
            <a:r>
              <a:rPr lang="en-US" b="1">
                <a:solidFill>
                  <a:schemeClr val="hlink"/>
                </a:solidFill>
                <a:sym typeface="Symbol" charset="2"/>
              </a:rPr>
              <a:t>*-Property</a:t>
            </a:r>
            <a:r>
              <a:rPr lang="en-US">
                <a:sym typeface="Symbol" charset="2"/>
              </a:rPr>
              <a:t> (</a:t>
            </a:r>
            <a:r>
              <a:rPr lang="en-US" b="1">
                <a:sym typeface="Symbol" charset="2"/>
              </a:rPr>
              <a:t>Star Property</a:t>
            </a:r>
            <a:r>
              <a:rPr lang="en-US">
                <a:sym typeface="Symbol" charset="2"/>
              </a:rPr>
              <a:t>): </a:t>
            </a:r>
            <a:r>
              <a:rPr lang="en-US">
                <a:latin typeface="Times-Roman" charset="0"/>
                <a:sym typeface="Symbol" charset="2"/>
              </a:rPr>
              <a:t>S</a:t>
            </a:r>
            <a:r>
              <a:rPr lang="en-US">
                <a:sym typeface="Symbol" charset="2"/>
              </a:rPr>
              <a:t> can write </a:t>
            </a:r>
            <a:r>
              <a:rPr lang="en-US">
                <a:latin typeface="Times-Roman" charset="0"/>
                <a:sym typeface="Symbol" charset="2"/>
              </a:rPr>
              <a:t>O</a:t>
            </a:r>
            <a:r>
              <a:rPr lang="en-US">
                <a:sym typeface="Symbol" charset="2"/>
              </a:rPr>
              <a:t> if and only if </a:t>
            </a:r>
            <a:r>
              <a:rPr lang="en-US">
                <a:latin typeface="Times-Roman" charset="0"/>
                <a:sym typeface="Symbol" charset="2"/>
              </a:rPr>
              <a:t>L(S)  L(O)</a:t>
            </a:r>
            <a:endParaRPr lang="en-US">
              <a:sym typeface="Symbol" charset="2"/>
            </a:endParaRPr>
          </a:p>
          <a:p>
            <a:pPr eaLnBrk="1" hangingPunct="1"/>
            <a:r>
              <a:rPr lang="en-US" b="1">
                <a:solidFill>
                  <a:srgbClr val="FF0000"/>
                </a:solidFill>
              </a:rPr>
              <a:t>No read up, no write down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box(out)">
                                      <p:cBhvr>
                                        <p:cTn id="7" dur="500"/>
                                        <p:tgtEl>
                                          <p:spTgt spid="18637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186371">
                                            <p:txEl>
                                              <p:pRg st="1" end="1"/>
                                            </p:txEl>
                                          </p:spTgt>
                                        </p:tgtEl>
                                        <p:attrNameLst>
                                          <p:attrName>style.visibility</p:attrName>
                                        </p:attrNameLst>
                                      </p:cBhvr>
                                      <p:to>
                                        <p:strVal val="visible"/>
                                      </p:to>
                                    </p:set>
                                    <p:animEffect transition="in" filter="box(out)">
                                      <p:cBhvr>
                                        <p:cTn id="10" dur="500"/>
                                        <p:tgtEl>
                                          <p:spTgt spid="186371">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186371">
                                            <p:txEl>
                                              <p:pRg st="2" end="2"/>
                                            </p:txEl>
                                          </p:spTgt>
                                        </p:tgtEl>
                                        <p:attrNameLst>
                                          <p:attrName>style.visibility</p:attrName>
                                        </p:attrNameLst>
                                      </p:cBhvr>
                                      <p:to>
                                        <p:strVal val="visible"/>
                                      </p:to>
                                    </p:set>
                                    <p:animEffect transition="in" filter="box(out)">
                                      <p:cBhvr>
                                        <p:cTn id="13" dur="500"/>
                                        <p:tgtEl>
                                          <p:spTgt spid="186371">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86371">
                                            <p:txEl>
                                              <p:pRg st="3" end="3"/>
                                            </p:txEl>
                                          </p:spTgt>
                                        </p:tgtEl>
                                        <p:attrNameLst>
                                          <p:attrName>style.visibility</p:attrName>
                                        </p:attrNameLst>
                                      </p:cBhvr>
                                      <p:to>
                                        <p:strVal val="visible"/>
                                      </p:to>
                                    </p:set>
                                    <p:animEffect transition="in" filter="box(out)">
                                      <p:cBhvr>
                                        <p:cTn id="18" dur="500"/>
                                        <p:tgtEl>
                                          <p:spTgt spid="186371">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autoUpdateAnimBg="0"/>
    </p:bld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9011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191856BA-000D-D341-BDFF-39CBE7931A24}" type="slidenum">
              <a:rPr lang="en-US" smtClean="0">
                <a:latin typeface="Times New Roman" charset="0"/>
              </a:rPr>
              <a:pPr/>
              <a:t>86</a:t>
            </a:fld>
            <a:endParaRPr lang="en-US" smtClean="0">
              <a:latin typeface="Times New Roman" charset="0"/>
            </a:endParaRPr>
          </a:p>
        </p:txBody>
      </p:sp>
      <p:sp>
        <p:nvSpPr>
          <p:cNvPr id="90115" name="Rectangle 2"/>
          <p:cNvSpPr>
            <a:spLocks noGrp="1" noChangeArrowheads="1"/>
          </p:cNvSpPr>
          <p:nvPr>
            <p:ph type="title"/>
          </p:nvPr>
        </p:nvSpPr>
        <p:spPr>
          <a:xfrm>
            <a:off x="685800" y="381000"/>
            <a:ext cx="7772400" cy="914400"/>
          </a:xfrm>
        </p:spPr>
        <p:txBody>
          <a:bodyPr/>
          <a:lstStyle/>
          <a:p>
            <a:pPr eaLnBrk="1" hangingPunct="1"/>
            <a:r>
              <a:rPr lang="en-US" dirty="0"/>
              <a:t>McLean’s Criticisms of BLP</a:t>
            </a:r>
          </a:p>
        </p:txBody>
      </p:sp>
      <p:sp>
        <p:nvSpPr>
          <p:cNvPr id="187395" name="Rectangle 3"/>
          <p:cNvSpPr>
            <a:spLocks noGrp="1" noChangeArrowheads="1"/>
          </p:cNvSpPr>
          <p:nvPr>
            <p:ph type="body" idx="1"/>
          </p:nvPr>
        </p:nvSpPr>
        <p:spPr>
          <a:xfrm>
            <a:off x="685800" y="1447800"/>
            <a:ext cx="8153400" cy="4724400"/>
          </a:xfrm>
        </p:spPr>
        <p:txBody>
          <a:bodyPr/>
          <a:lstStyle/>
          <a:p>
            <a:pPr eaLnBrk="1" hangingPunct="1">
              <a:lnSpc>
                <a:spcPct val="90000"/>
              </a:lnSpc>
              <a:spcAft>
                <a:spcPts val="600"/>
              </a:spcAft>
            </a:pPr>
            <a:r>
              <a:rPr lang="en-US" sz="2800" dirty="0"/>
              <a:t>McLean: BLP is “so trivial that it is hard to imagine a realistic security model for which it does not hold”</a:t>
            </a:r>
          </a:p>
          <a:p>
            <a:pPr eaLnBrk="1" hangingPunct="1">
              <a:lnSpc>
                <a:spcPct val="90000"/>
              </a:lnSpc>
              <a:spcAft>
                <a:spcPts val="600"/>
              </a:spcAft>
            </a:pPr>
            <a:r>
              <a:rPr lang="en-US" sz="2800" dirty="0"/>
              <a:t>McLean’s “system Z” allowed administrator to reclassify object, then “write down”</a:t>
            </a:r>
          </a:p>
          <a:p>
            <a:pPr eaLnBrk="1" hangingPunct="1">
              <a:lnSpc>
                <a:spcPct val="90000"/>
              </a:lnSpc>
              <a:spcAft>
                <a:spcPts val="600"/>
              </a:spcAft>
            </a:pPr>
            <a:r>
              <a:rPr lang="en-US" sz="2800" dirty="0"/>
              <a:t>Is this fair? </a:t>
            </a:r>
          </a:p>
          <a:p>
            <a:pPr eaLnBrk="1" hangingPunct="1">
              <a:lnSpc>
                <a:spcPct val="90000"/>
              </a:lnSpc>
              <a:spcAft>
                <a:spcPts val="600"/>
              </a:spcAft>
            </a:pPr>
            <a:r>
              <a:rPr lang="en-US" sz="2800" dirty="0"/>
              <a:t>Violates spirit of BLP, but </a:t>
            </a:r>
            <a:r>
              <a:rPr lang="en-US" sz="2800" b="1" dirty="0">
                <a:solidFill>
                  <a:schemeClr val="accent2"/>
                </a:solidFill>
              </a:rPr>
              <a:t>not</a:t>
            </a:r>
            <a:r>
              <a:rPr lang="en-US" sz="2800" dirty="0"/>
              <a:t> expressly forbidden in statement of BLP</a:t>
            </a:r>
          </a:p>
          <a:p>
            <a:pPr eaLnBrk="1" hangingPunct="1">
              <a:lnSpc>
                <a:spcPct val="90000"/>
              </a:lnSpc>
              <a:spcAft>
                <a:spcPts val="600"/>
              </a:spcAft>
            </a:pPr>
            <a:r>
              <a:rPr lang="en-US" sz="2800" dirty="0"/>
              <a:t>Raises fundamental questions about the nature of (and limits of) modeling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box(out)">
                                      <p:cBhvr>
                                        <p:cTn id="7" dur="500"/>
                                        <p:tgtEl>
                                          <p:spTgt spid="18739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87395">
                                            <p:txEl>
                                              <p:pRg st="1" end="1"/>
                                            </p:txEl>
                                          </p:spTgt>
                                        </p:tgtEl>
                                        <p:attrNameLst>
                                          <p:attrName>style.visibility</p:attrName>
                                        </p:attrNameLst>
                                      </p:cBhvr>
                                      <p:to>
                                        <p:strVal val="visible"/>
                                      </p:to>
                                    </p:set>
                                    <p:animEffect transition="in" filter="box(out)">
                                      <p:cBhvr>
                                        <p:cTn id="12" dur="500"/>
                                        <p:tgtEl>
                                          <p:spTgt spid="18739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87395">
                                            <p:txEl>
                                              <p:pRg st="2" end="2"/>
                                            </p:txEl>
                                          </p:spTgt>
                                        </p:tgtEl>
                                        <p:attrNameLst>
                                          <p:attrName>style.visibility</p:attrName>
                                        </p:attrNameLst>
                                      </p:cBhvr>
                                      <p:to>
                                        <p:strVal val="visible"/>
                                      </p:to>
                                    </p:set>
                                    <p:animEffect transition="in" filter="box(out)">
                                      <p:cBhvr>
                                        <p:cTn id="17" dur="500"/>
                                        <p:tgtEl>
                                          <p:spTgt spid="18739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87395">
                                            <p:txEl>
                                              <p:pRg st="3" end="3"/>
                                            </p:txEl>
                                          </p:spTgt>
                                        </p:tgtEl>
                                        <p:attrNameLst>
                                          <p:attrName>style.visibility</p:attrName>
                                        </p:attrNameLst>
                                      </p:cBhvr>
                                      <p:to>
                                        <p:strVal val="visible"/>
                                      </p:to>
                                    </p:set>
                                    <p:animEffect transition="in" filter="box(out)">
                                      <p:cBhvr>
                                        <p:cTn id="22" dur="500"/>
                                        <p:tgtEl>
                                          <p:spTgt spid="18739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87395">
                                            <p:txEl>
                                              <p:pRg st="4" end="4"/>
                                            </p:txEl>
                                          </p:spTgt>
                                        </p:tgtEl>
                                        <p:attrNameLst>
                                          <p:attrName>style.visibility</p:attrName>
                                        </p:attrNameLst>
                                      </p:cBhvr>
                                      <p:to>
                                        <p:strVal val="visible"/>
                                      </p:to>
                                    </p:set>
                                    <p:animEffect transition="in" filter="box(out)">
                                      <p:cBhvr>
                                        <p:cTn id="27" dur="500"/>
                                        <p:tgtEl>
                                          <p:spTgt spid="18739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autoUpdateAnimBg="0"/>
    </p:bld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9113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35DD393D-6B68-5C4A-B630-ACFBA8804FC0}" type="slidenum">
              <a:rPr lang="en-US" smtClean="0">
                <a:latin typeface="Times New Roman" charset="0"/>
              </a:rPr>
              <a:pPr/>
              <a:t>87</a:t>
            </a:fld>
            <a:endParaRPr lang="en-US" smtClean="0">
              <a:latin typeface="Times New Roman" charset="0"/>
            </a:endParaRPr>
          </a:p>
        </p:txBody>
      </p:sp>
      <p:sp>
        <p:nvSpPr>
          <p:cNvPr id="91139" name="Rectangle 2"/>
          <p:cNvSpPr>
            <a:spLocks noGrp="1" noChangeArrowheads="1"/>
          </p:cNvSpPr>
          <p:nvPr>
            <p:ph type="title"/>
          </p:nvPr>
        </p:nvSpPr>
        <p:spPr>
          <a:xfrm>
            <a:off x="685800" y="381000"/>
            <a:ext cx="7772400" cy="1143000"/>
          </a:xfrm>
        </p:spPr>
        <p:txBody>
          <a:bodyPr/>
          <a:lstStyle/>
          <a:p>
            <a:pPr eaLnBrk="1" hangingPunct="1"/>
            <a:r>
              <a:rPr lang="en-US"/>
              <a:t>B and LP’s Response</a:t>
            </a:r>
          </a:p>
        </p:txBody>
      </p:sp>
      <p:sp>
        <p:nvSpPr>
          <p:cNvPr id="189443" name="Rectangle 3"/>
          <p:cNvSpPr>
            <a:spLocks noGrp="1" noChangeArrowheads="1"/>
          </p:cNvSpPr>
          <p:nvPr>
            <p:ph type="body" idx="1"/>
          </p:nvPr>
        </p:nvSpPr>
        <p:spPr>
          <a:xfrm>
            <a:off x="685800" y="1600200"/>
            <a:ext cx="8001000" cy="4495800"/>
          </a:xfrm>
        </p:spPr>
        <p:txBody>
          <a:bodyPr/>
          <a:lstStyle/>
          <a:p>
            <a:pPr eaLnBrk="1" hangingPunct="1">
              <a:lnSpc>
                <a:spcPct val="90000"/>
              </a:lnSpc>
            </a:pPr>
            <a:r>
              <a:rPr lang="en-US" sz="2800" dirty="0"/>
              <a:t>BLP enhanced with </a:t>
            </a:r>
            <a:r>
              <a:rPr lang="en-US" sz="2800" b="1" dirty="0">
                <a:solidFill>
                  <a:schemeClr val="hlink"/>
                </a:solidFill>
              </a:rPr>
              <a:t>tranquility property</a:t>
            </a:r>
            <a:endParaRPr lang="en-US" sz="2800" i="1" dirty="0"/>
          </a:p>
          <a:p>
            <a:pPr lvl="1" eaLnBrk="1" hangingPunct="1">
              <a:lnSpc>
                <a:spcPct val="90000"/>
              </a:lnSpc>
            </a:pPr>
            <a:r>
              <a:rPr lang="en-US" sz="2400" dirty="0">
                <a:solidFill>
                  <a:schemeClr val="accent2"/>
                </a:solidFill>
              </a:rPr>
              <a:t>Strong </a:t>
            </a:r>
            <a:r>
              <a:rPr lang="en-US" sz="2400" dirty="0" smtClean="0">
                <a:solidFill>
                  <a:schemeClr val="accent2"/>
                </a:solidFill>
              </a:rPr>
              <a:t>tranquility</a:t>
            </a:r>
            <a:r>
              <a:rPr lang="en-US" sz="2400" dirty="0" smtClean="0"/>
              <a:t>: </a:t>
            </a:r>
            <a:r>
              <a:rPr lang="en-US" sz="2400" dirty="0"/>
              <a:t>security labels never change</a:t>
            </a:r>
          </a:p>
          <a:p>
            <a:pPr lvl="1" eaLnBrk="1" hangingPunct="1">
              <a:lnSpc>
                <a:spcPct val="90000"/>
              </a:lnSpc>
            </a:pPr>
            <a:r>
              <a:rPr lang="en-US" sz="2400" dirty="0">
                <a:solidFill>
                  <a:schemeClr val="accent2"/>
                </a:solidFill>
              </a:rPr>
              <a:t>Weak </a:t>
            </a:r>
            <a:r>
              <a:rPr lang="en-US" sz="2400" dirty="0" smtClean="0">
                <a:solidFill>
                  <a:schemeClr val="accent2"/>
                </a:solidFill>
              </a:rPr>
              <a:t>tranquility</a:t>
            </a:r>
            <a:r>
              <a:rPr lang="en-US" sz="2400" dirty="0" smtClean="0"/>
              <a:t>: </a:t>
            </a:r>
            <a:r>
              <a:rPr lang="en-US" sz="2400" dirty="0"/>
              <a:t>security label can only change if it does not violate “established security policy”</a:t>
            </a:r>
          </a:p>
          <a:p>
            <a:pPr eaLnBrk="1" hangingPunct="1">
              <a:lnSpc>
                <a:spcPct val="90000"/>
              </a:lnSpc>
            </a:pPr>
            <a:r>
              <a:rPr lang="en-US" sz="2800" dirty="0"/>
              <a:t>Strong tranquility impractical in real world</a:t>
            </a:r>
          </a:p>
          <a:p>
            <a:pPr lvl="1" eaLnBrk="1" hangingPunct="1">
              <a:lnSpc>
                <a:spcPct val="90000"/>
              </a:lnSpc>
            </a:pPr>
            <a:r>
              <a:rPr lang="en-US" sz="2400" dirty="0"/>
              <a:t>Often want to enforce “least privilege”</a:t>
            </a:r>
          </a:p>
          <a:p>
            <a:pPr lvl="1" eaLnBrk="1" hangingPunct="1">
              <a:lnSpc>
                <a:spcPct val="90000"/>
              </a:lnSpc>
            </a:pPr>
            <a:r>
              <a:rPr lang="en-US" sz="2400" dirty="0"/>
              <a:t>Give users lowest privilege</a:t>
            </a:r>
            <a:r>
              <a:rPr lang="en-US" sz="2400" dirty="0" smtClean="0"/>
              <a:t> for </a:t>
            </a:r>
            <a:r>
              <a:rPr lang="en-US" sz="2400" dirty="0"/>
              <a:t>current work</a:t>
            </a:r>
          </a:p>
          <a:p>
            <a:pPr lvl="1" eaLnBrk="1" hangingPunct="1">
              <a:lnSpc>
                <a:spcPct val="90000"/>
              </a:lnSpc>
            </a:pPr>
            <a:r>
              <a:rPr lang="en-US" sz="2400" dirty="0"/>
              <a:t>Then upgrade</a:t>
            </a:r>
            <a:r>
              <a:rPr lang="en-US" sz="2400" dirty="0" smtClean="0"/>
              <a:t> as </a:t>
            </a:r>
            <a:r>
              <a:rPr lang="en-US" sz="2400" dirty="0"/>
              <a:t>needed (and allowed by policy)</a:t>
            </a:r>
          </a:p>
          <a:p>
            <a:pPr lvl="1" eaLnBrk="1" hangingPunct="1">
              <a:lnSpc>
                <a:spcPct val="90000"/>
              </a:lnSpc>
            </a:pPr>
            <a:r>
              <a:rPr lang="en-US" sz="2400" dirty="0"/>
              <a:t>This is known as the </a:t>
            </a:r>
            <a:r>
              <a:rPr lang="en-US" sz="2400" b="1" dirty="0">
                <a:solidFill>
                  <a:schemeClr val="accent2"/>
                </a:solidFill>
              </a:rPr>
              <a:t>high water mark</a:t>
            </a:r>
            <a:r>
              <a:rPr lang="en-US" sz="2400" dirty="0"/>
              <a:t> principle</a:t>
            </a:r>
          </a:p>
          <a:p>
            <a:pPr eaLnBrk="1" hangingPunct="1">
              <a:lnSpc>
                <a:spcPct val="90000"/>
              </a:lnSpc>
            </a:pPr>
            <a:r>
              <a:rPr lang="en-US" sz="2800" dirty="0"/>
              <a:t>Weak tranquility allows for </a:t>
            </a:r>
            <a:r>
              <a:rPr lang="en-US" sz="2800" b="1" dirty="0"/>
              <a:t>least privilege</a:t>
            </a:r>
            <a:r>
              <a:rPr lang="en-US" sz="2800" dirty="0"/>
              <a:t> (high water mark), but the property is vague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 calcmode="lin" valueType="num">
                                      <p:cBhvr additive="base">
                                        <p:cTn id="7" dur="500" fill="hold"/>
                                        <p:tgtEl>
                                          <p:spTgt spid="1894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944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par>
                                <p:cTn id="9" presetID="2" presetClass="entr" presetSubtype="8" fill="hold" grpId="0" nodeType="withEffect">
                                  <p:stCondLst>
                                    <p:cond delay="0"/>
                                  </p:stCondLst>
                                  <p:childTnLst>
                                    <p:set>
                                      <p:cBhvr>
                                        <p:cTn id="10" dur="1" fill="hold">
                                          <p:stCondLst>
                                            <p:cond delay="0"/>
                                          </p:stCondLst>
                                        </p:cTn>
                                        <p:tgtEl>
                                          <p:spTgt spid="189443">
                                            <p:txEl>
                                              <p:pRg st="1" end="1"/>
                                            </p:txEl>
                                          </p:spTgt>
                                        </p:tgtEl>
                                        <p:attrNameLst>
                                          <p:attrName>style.visibility</p:attrName>
                                        </p:attrNameLst>
                                      </p:cBhvr>
                                      <p:to>
                                        <p:strVal val="visible"/>
                                      </p:to>
                                    </p:set>
                                    <p:anim calcmode="lin" valueType="num">
                                      <p:cBhvr additive="base">
                                        <p:cTn id="11" dur="500" fill="hold"/>
                                        <p:tgtEl>
                                          <p:spTgt spid="1894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8944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89443">
                                            <p:txEl>
                                              <p:pRg st="2" end="2"/>
                                            </p:txEl>
                                          </p:spTgt>
                                        </p:tgtEl>
                                        <p:attrNameLst>
                                          <p:attrName>style.visibility</p:attrName>
                                        </p:attrNameLst>
                                      </p:cBhvr>
                                      <p:to>
                                        <p:strVal val="visible"/>
                                      </p:to>
                                    </p:set>
                                    <p:anim calcmode="lin" valueType="num">
                                      <p:cBhvr additive="base">
                                        <p:cTn id="15" dur="500" fill="hold"/>
                                        <p:tgtEl>
                                          <p:spTgt spid="1894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8944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
                                        </p:tgtEl>
                                      </p:cMediaNode>
                                    </p:audio>
                                  </p:sub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89443">
                                            <p:txEl>
                                              <p:pRg st="3" end="3"/>
                                            </p:txEl>
                                          </p:spTgt>
                                        </p:tgtEl>
                                        <p:attrNameLst>
                                          <p:attrName>style.visibility</p:attrName>
                                        </p:attrNameLst>
                                      </p:cBhvr>
                                      <p:to>
                                        <p:strVal val="visible"/>
                                      </p:to>
                                    </p:set>
                                    <p:anim calcmode="lin" valueType="num">
                                      <p:cBhvr additive="base">
                                        <p:cTn id="21" dur="500" fill="hold"/>
                                        <p:tgtEl>
                                          <p:spTgt spid="18944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8944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
                                        </p:tgtEl>
                                      </p:cMediaNode>
                                    </p:audio>
                                  </p:subTnLst>
                                </p:cTn>
                              </p:par>
                              <p:par>
                                <p:cTn id="23" presetID="2" presetClass="entr" presetSubtype="8" fill="hold" grpId="0" nodeType="withEffect">
                                  <p:stCondLst>
                                    <p:cond delay="0"/>
                                  </p:stCondLst>
                                  <p:childTnLst>
                                    <p:set>
                                      <p:cBhvr>
                                        <p:cTn id="24" dur="1" fill="hold">
                                          <p:stCondLst>
                                            <p:cond delay="0"/>
                                          </p:stCondLst>
                                        </p:cTn>
                                        <p:tgtEl>
                                          <p:spTgt spid="189443">
                                            <p:txEl>
                                              <p:pRg st="4" end="4"/>
                                            </p:txEl>
                                          </p:spTgt>
                                        </p:tgtEl>
                                        <p:attrNameLst>
                                          <p:attrName>style.visibility</p:attrName>
                                        </p:attrNameLst>
                                      </p:cBhvr>
                                      <p:to>
                                        <p:strVal val="visible"/>
                                      </p:to>
                                    </p:set>
                                    <p:anim calcmode="lin" valueType="num">
                                      <p:cBhvr additive="base">
                                        <p:cTn id="25" dur="500" fill="hold"/>
                                        <p:tgtEl>
                                          <p:spTgt spid="18944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944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89443">
                                            <p:txEl>
                                              <p:pRg st="5" end="5"/>
                                            </p:txEl>
                                          </p:spTgt>
                                        </p:tgtEl>
                                        <p:attrNameLst>
                                          <p:attrName>style.visibility</p:attrName>
                                        </p:attrNameLst>
                                      </p:cBhvr>
                                      <p:to>
                                        <p:strVal val="visible"/>
                                      </p:to>
                                    </p:set>
                                    <p:anim calcmode="lin" valueType="num">
                                      <p:cBhvr additive="base">
                                        <p:cTn id="29" dur="500" fill="hold"/>
                                        <p:tgtEl>
                                          <p:spTgt spid="189443">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8944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
                                        </p:tgtEl>
                                      </p:cMediaNode>
                                    </p:audio>
                                  </p:subTnLst>
                                </p:cTn>
                              </p:par>
                              <p:par>
                                <p:cTn id="31" presetID="2" presetClass="entr" presetSubtype="8" fill="hold" grpId="0" nodeType="withEffect">
                                  <p:stCondLst>
                                    <p:cond delay="0"/>
                                  </p:stCondLst>
                                  <p:childTnLst>
                                    <p:set>
                                      <p:cBhvr>
                                        <p:cTn id="32" dur="1" fill="hold">
                                          <p:stCondLst>
                                            <p:cond delay="0"/>
                                          </p:stCondLst>
                                        </p:cTn>
                                        <p:tgtEl>
                                          <p:spTgt spid="189443">
                                            <p:txEl>
                                              <p:pRg st="6" end="6"/>
                                            </p:txEl>
                                          </p:spTgt>
                                        </p:tgtEl>
                                        <p:attrNameLst>
                                          <p:attrName>style.visibility</p:attrName>
                                        </p:attrNameLst>
                                      </p:cBhvr>
                                      <p:to>
                                        <p:strVal val="visible"/>
                                      </p:to>
                                    </p:set>
                                    <p:anim calcmode="lin" valueType="num">
                                      <p:cBhvr additive="base">
                                        <p:cTn id="33" dur="500" fill="hold"/>
                                        <p:tgtEl>
                                          <p:spTgt spid="189443">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8944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Whoosh"/>
                                        </p:tgtEl>
                                      </p:cMediaNode>
                                    </p:audio>
                                  </p:subTnLst>
                                </p:cTn>
                              </p:par>
                              <p:par>
                                <p:cTn id="35" presetID="2" presetClass="entr" presetSubtype="8" fill="hold" grpId="0" nodeType="withEffect">
                                  <p:stCondLst>
                                    <p:cond delay="0"/>
                                  </p:stCondLst>
                                  <p:childTnLst>
                                    <p:set>
                                      <p:cBhvr>
                                        <p:cTn id="36" dur="1" fill="hold">
                                          <p:stCondLst>
                                            <p:cond delay="0"/>
                                          </p:stCondLst>
                                        </p:cTn>
                                        <p:tgtEl>
                                          <p:spTgt spid="189443">
                                            <p:txEl>
                                              <p:pRg st="7" end="7"/>
                                            </p:txEl>
                                          </p:spTgt>
                                        </p:tgtEl>
                                        <p:attrNameLst>
                                          <p:attrName>style.visibility</p:attrName>
                                        </p:attrNameLst>
                                      </p:cBhvr>
                                      <p:to>
                                        <p:strVal val="visible"/>
                                      </p:to>
                                    </p:set>
                                    <p:anim calcmode="lin" valueType="num">
                                      <p:cBhvr additive="base">
                                        <p:cTn id="37" dur="500" fill="hold"/>
                                        <p:tgtEl>
                                          <p:spTgt spid="18944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944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9443">
                                            <p:txEl>
                                              <p:pRg st="8" end="8"/>
                                            </p:txEl>
                                          </p:spTgt>
                                        </p:tgtEl>
                                        <p:attrNameLst>
                                          <p:attrName>style.visibility</p:attrName>
                                        </p:attrNameLst>
                                      </p:cBhvr>
                                      <p:to>
                                        <p:strVal val="visible"/>
                                      </p:to>
                                    </p:set>
                                    <p:anim calcmode="lin" valueType="num">
                                      <p:cBhvr additive="base">
                                        <p:cTn id="43" dur="500" fill="hold"/>
                                        <p:tgtEl>
                                          <p:spTgt spid="189443">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9443">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autoUpdateAnimBg="0"/>
    </p:bld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8087AB64-4372-0841-820F-DE934EFD497C}" type="slidenum">
              <a:rPr lang="en-US" smtClean="0">
                <a:latin typeface="Times New Roman" charset="0"/>
              </a:rPr>
              <a:pPr/>
              <a:t>88</a:t>
            </a:fld>
            <a:endParaRPr lang="en-US" smtClean="0">
              <a:latin typeface="Times New Roman" charset="0"/>
            </a:endParaRPr>
          </a:p>
        </p:txBody>
      </p:sp>
      <p:sp>
        <p:nvSpPr>
          <p:cNvPr id="92163" name="Rectangle 2"/>
          <p:cNvSpPr>
            <a:spLocks noGrp="1" noChangeArrowheads="1"/>
          </p:cNvSpPr>
          <p:nvPr>
            <p:ph type="title"/>
          </p:nvPr>
        </p:nvSpPr>
        <p:spPr/>
        <p:txBody>
          <a:bodyPr/>
          <a:lstStyle/>
          <a:p>
            <a:pPr eaLnBrk="1" hangingPunct="1"/>
            <a:r>
              <a:rPr lang="en-US"/>
              <a:t>BLP: The Bottom Line</a:t>
            </a:r>
          </a:p>
        </p:txBody>
      </p:sp>
      <p:sp>
        <p:nvSpPr>
          <p:cNvPr id="92164" name="Rectangle 3"/>
          <p:cNvSpPr>
            <a:spLocks noGrp="1" noChangeArrowheads="1"/>
          </p:cNvSpPr>
          <p:nvPr>
            <p:ph type="body" idx="1"/>
          </p:nvPr>
        </p:nvSpPr>
        <p:spPr>
          <a:xfrm>
            <a:off x="685800" y="1905000"/>
            <a:ext cx="7772400" cy="4114800"/>
          </a:xfrm>
        </p:spPr>
        <p:txBody>
          <a:bodyPr/>
          <a:lstStyle/>
          <a:p>
            <a:pPr eaLnBrk="1" hangingPunct="1">
              <a:spcAft>
                <a:spcPts val="600"/>
              </a:spcAft>
            </a:pPr>
            <a:r>
              <a:rPr lang="en-US" sz="2800" dirty="0"/>
              <a:t>BLP is simple, probably too simple</a:t>
            </a:r>
          </a:p>
          <a:p>
            <a:pPr eaLnBrk="1" hangingPunct="1">
              <a:spcAft>
                <a:spcPts val="600"/>
              </a:spcAft>
            </a:pPr>
            <a:r>
              <a:rPr lang="en-US" sz="2800" dirty="0"/>
              <a:t>BLP is one of the few security models that can be used to prove things about systems</a:t>
            </a:r>
          </a:p>
          <a:p>
            <a:pPr eaLnBrk="1" hangingPunct="1">
              <a:spcAft>
                <a:spcPts val="600"/>
              </a:spcAft>
            </a:pPr>
            <a:r>
              <a:rPr lang="en-US" sz="2800" dirty="0"/>
              <a:t>BLP has inspired other security models</a:t>
            </a:r>
          </a:p>
          <a:p>
            <a:pPr lvl="1" eaLnBrk="1" hangingPunct="1">
              <a:spcAft>
                <a:spcPts val="600"/>
              </a:spcAft>
            </a:pPr>
            <a:r>
              <a:rPr lang="en-US" sz="2400" dirty="0"/>
              <a:t>Most other models try to be more realistic</a:t>
            </a:r>
          </a:p>
          <a:p>
            <a:pPr lvl="1" eaLnBrk="1" hangingPunct="1">
              <a:spcAft>
                <a:spcPts val="600"/>
              </a:spcAft>
            </a:pPr>
            <a:r>
              <a:rPr lang="en-US" sz="2400" dirty="0"/>
              <a:t>Other security models are more complex</a:t>
            </a:r>
          </a:p>
          <a:p>
            <a:pPr lvl="1" eaLnBrk="1" hangingPunct="1">
              <a:spcAft>
                <a:spcPts val="600"/>
              </a:spcAft>
            </a:pPr>
            <a:r>
              <a:rPr lang="en-US" sz="2400" dirty="0"/>
              <a:t>Models difficult to analyze, apply in practice</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9318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04D1B314-0795-5143-AB95-BDDECA425983}" type="slidenum">
              <a:rPr lang="en-US" smtClean="0">
                <a:latin typeface="Times New Roman" charset="0"/>
              </a:rPr>
              <a:pPr/>
              <a:t>89</a:t>
            </a:fld>
            <a:endParaRPr lang="en-US" smtClean="0">
              <a:latin typeface="Times New Roman" charset="0"/>
            </a:endParaRPr>
          </a:p>
        </p:txBody>
      </p:sp>
      <p:sp>
        <p:nvSpPr>
          <p:cNvPr id="93187" name="Rectangle 2"/>
          <p:cNvSpPr>
            <a:spLocks noGrp="1" noChangeArrowheads="1"/>
          </p:cNvSpPr>
          <p:nvPr>
            <p:ph type="title"/>
          </p:nvPr>
        </p:nvSpPr>
        <p:spPr>
          <a:xfrm>
            <a:off x="685800" y="304800"/>
            <a:ext cx="7772400" cy="1143000"/>
          </a:xfrm>
        </p:spPr>
        <p:txBody>
          <a:bodyPr/>
          <a:lstStyle/>
          <a:p>
            <a:pPr eaLnBrk="1" hangingPunct="1"/>
            <a:r>
              <a:rPr lang="en-US" dirty="0" err="1"/>
              <a:t>Biba’s</a:t>
            </a:r>
            <a:r>
              <a:rPr lang="en-US" dirty="0"/>
              <a:t> Model</a:t>
            </a:r>
          </a:p>
        </p:txBody>
      </p:sp>
      <p:sp>
        <p:nvSpPr>
          <p:cNvPr id="154627" name="Rectangle 3"/>
          <p:cNvSpPr>
            <a:spLocks noGrp="1" noChangeArrowheads="1"/>
          </p:cNvSpPr>
          <p:nvPr>
            <p:ph type="body" idx="1"/>
          </p:nvPr>
        </p:nvSpPr>
        <p:spPr>
          <a:xfrm>
            <a:off x="685800" y="1371600"/>
            <a:ext cx="7848600" cy="4724400"/>
          </a:xfrm>
        </p:spPr>
        <p:txBody>
          <a:bodyPr/>
          <a:lstStyle/>
          <a:p>
            <a:pPr eaLnBrk="1" hangingPunct="1">
              <a:lnSpc>
                <a:spcPct val="85000"/>
              </a:lnSpc>
              <a:spcAft>
                <a:spcPts val="600"/>
              </a:spcAft>
            </a:pPr>
            <a:r>
              <a:rPr lang="en-US" sz="2800" dirty="0"/>
              <a:t>BLP for confidentiality, </a:t>
            </a:r>
            <a:r>
              <a:rPr lang="en-US" sz="2800" dirty="0" err="1"/>
              <a:t>Biba</a:t>
            </a:r>
            <a:r>
              <a:rPr lang="en-US" sz="2800" dirty="0"/>
              <a:t> for </a:t>
            </a:r>
            <a:r>
              <a:rPr lang="en-US" sz="2800" b="1" dirty="0">
                <a:solidFill>
                  <a:schemeClr val="accent2"/>
                </a:solidFill>
              </a:rPr>
              <a:t>integrity</a:t>
            </a:r>
          </a:p>
          <a:p>
            <a:pPr lvl="1" eaLnBrk="1" hangingPunct="1">
              <a:lnSpc>
                <a:spcPct val="85000"/>
              </a:lnSpc>
              <a:spcAft>
                <a:spcPts val="600"/>
              </a:spcAft>
            </a:pPr>
            <a:r>
              <a:rPr lang="en-US" sz="2400" dirty="0" err="1"/>
              <a:t>Biba</a:t>
            </a:r>
            <a:r>
              <a:rPr lang="en-US" sz="2400" dirty="0"/>
              <a:t> is to prevent unauthorized writing</a:t>
            </a:r>
          </a:p>
          <a:p>
            <a:pPr eaLnBrk="1" hangingPunct="1">
              <a:lnSpc>
                <a:spcPct val="85000"/>
              </a:lnSpc>
              <a:spcAft>
                <a:spcPts val="600"/>
              </a:spcAft>
            </a:pPr>
            <a:r>
              <a:rPr lang="en-US" sz="2800" dirty="0" err="1"/>
              <a:t>Biba</a:t>
            </a:r>
            <a:r>
              <a:rPr lang="en-US" sz="2800" dirty="0"/>
              <a:t> is (in a sense) the dual of BLP</a:t>
            </a:r>
          </a:p>
          <a:p>
            <a:pPr eaLnBrk="1" hangingPunct="1">
              <a:lnSpc>
                <a:spcPct val="85000"/>
              </a:lnSpc>
              <a:spcAft>
                <a:spcPts val="600"/>
              </a:spcAft>
            </a:pPr>
            <a:r>
              <a:rPr lang="en-US" sz="2800" dirty="0"/>
              <a:t>Integrity model</a:t>
            </a:r>
          </a:p>
          <a:p>
            <a:pPr lvl="1" eaLnBrk="1" hangingPunct="1">
              <a:lnSpc>
                <a:spcPct val="85000"/>
              </a:lnSpc>
              <a:spcAft>
                <a:spcPts val="600"/>
              </a:spcAft>
            </a:pPr>
            <a:r>
              <a:rPr lang="en-US" sz="2400" dirty="0" err="1"/>
              <a:t>Spse</a:t>
            </a:r>
            <a:r>
              <a:rPr lang="en-US" sz="2400" dirty="0"/>
              <a:t> you trust the integrity of </a:t>
            </a:r>
            <a:r>
              <a:rPr lang="en-US" b="1" dirty="0">
                <a:solidFill>
                  <a:srgbClr val="FF0000"/>
                </a:solidFill>
                <a:latin typeface="Times-Roman" charset="0"/>
              </a:rPr>
              <a:t>O</a:t>
            </a:r>
            <a:r>
              <a:rPr lang="en-US" sz="2400" dirty="0"/>
              <a:t> but not </a:t>
            </a:r>
            <a:r>
              <a:rPr lang="en-US" b="1" dirty="0">
                <a:solidFill>
                  <a:schemeClr val="hlink"/>
                </a:solidFill>
                <a:latin typeface="Times-Roman" charset="0"/>
              </a:rPr>
              <a:t>O</a:t>
            </a:r>
            <a:endParaRPr lang="en-US" sz="2400" dirty="0"/>
          </a:p>
          <a:p>
            <a:pPr lvl="1" eaLnBrk="1" hangingPunct="1">
              <a:lnSpc>
                <a:spcPct val="85000"/>
              </a:lnSpc>
              <a:spcAft>
                <a:spcPts val="600"/>
              </a:spcAft>
            </a:pPr>
            <a:r>
              <a:rPr lang="en-US" sz="2400" dirty="0"/>
              <a:t>If object </a:t>
            </a:r>
            <a:r>
              <a:rPr lang="en-US" b="1" dirty="0">
                <a:latin typeface="Times-Roman" charset="0"/>
              </a:rPr>
              <a:t>O</a:t>
            </a:r>
            <a:r>
              <a:rPr lang="en-US" sz="2400" dirty="0"/>
              <a:t> includes </a:t>
            </a:r>
            <a:r>
              <a:rPr lang="en-US" b="1" dirty="0">
                <a:solidFill>
                  <a:srgbClr val="FF0000"/>
                </a:solidFill>
                <a:latin typeface="Times-Roman" charset="0"/>
              </a:rPr>
              <a:t>O</a:t>
            </a:r>
            <a:r>
              <a:rPr lang="en-US" sz="2400" dirty="0"/>
              <a:t> and </a:t>
            </a:r>
            <a:r>
              <a:rPr lang="en-US" b="1" dirty="0">
                <a:solidFill>
                  <a:schemeClr val="hlink"/>
                </a:solidFill>
                <a:latin typeface="Times-Roman" charset="0"/>
              </a:rPr>
              <a:t>O</a:t>
            </a:r>
            <a:r>
              <a:rPr lang="en-US" sz="2400" dirty="0"/>
              <a:t> then you cannot trust the integrity of </a:t>
            </a:r>
            <a:r>
              <a:rPr lang="en-US" b="1" dirty="0">
                <a:latin typeface="Times-Roman" charset="0"/>
              </a:rPr>
              <a:t>O</a:t>
            </a:r>
            <a:endParaRPr lang="en-US" sz="2400" dirty="0"/>
          </a:p>
          <a:p>
            <a:pPr eaLnBrk="1" hangingPunct="1">
              <a:lnSpc>
                <a:spcPct val="85000"/>
              </a:lnSpc>
              <a:spcAft>
                <a:spcPts val="600"/>
              </a:spcAft>
            </a:pPr>
            <a:r>
              <a:rPr lang="en-US" sz="2800" dirty="0"/>
              <a:t>Integrity level of </a:t>
            </a:r>
            <a:r>
              <a:rPr lang="en-US" sz="2800" dirty="0">
                <a:latin typeface="Times-Roman" charset="0"/>
              </a:rPr>
              <a:t>O</a:t>
            </a:r>
            <a:r>
              <a:rPr lang="en-US" sz="2800" dirty="0"/>
              <a:t> is minimum of the integrity of any object in </a:t>
            </a:r>
            <a:r>
              <a:rPr lang="en-US" sz="2800" dirty="0">
                <a:latin typeface="Times-Roman" charset="0"/>
              </a:rPr>
              <a:t>O</a:t>
            </a:r>
            <a:endParaRPr lang="en-US" sz="2800" dirty="0"/>
          </a:p>
          <a:p>
            <a:pPr eaLnBrk="1" hangingPunct="1">
              <a:lnSpc>
                <a:spcPct val="85000"/>
              </a:lnSpc>
              <a:spcAft>
                <a:spcPts val="600"/>
              </a:spcAft>
            </a:pPr>
            <a:r>
              <a:rPr lang="en-US" sz="2800" b="1" dirty="0">
                <a:solidFill>
                  <a:schemeClr val="accent2"/>
                </a:solidFill>
              </a:rPr>
              <a:t>Low water mark</a:t>
            </a:r>
            <a:r>
              <a:rPr lang="en-US" sz="2800" dirty="0"/>
              <a:t> principle for integrity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box(out)">
                                      <p:cBhvr>
                                        <p:cTn id="7" dur="500"/>
                                        <p:tgtEl>
                                          <p:spTgt spid="15462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154627">
                                            <p:txEl>
                                              <p:pRg st="1" end="1"/>
                                            </p:txEl>
                                          </p:spTgt>
                                        </p:tgtEl>
                                        <p:attrNameLst>
                                          <p:attrName>style.visibility</p:attrName>
                                        </p:attrNameLst>
                                      </p:cBhvr>
                                      <p:to>
                                        <p:strVal val="visible"/>
                                      </p:to>
                                    </p:set>
                                    <p:animEffect transition="in" filter="box(out)">
                                      <p:cBhvr>
                                        <p:cTn id="10" dur="500"/>
                                        <p:tgtEl>
                                          <p:spTgt spid="15462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154627">
                                            <p:txEl>
                                              <p:pRg st="2" end="2"/>
                                            </p:txEl>
                                          </p:spTgt>
                                        </p:tgtEl>
                                        <p:attrNameLst>
                                          <p:attrName>style.visibility</p:attrName>
                                        </p:attrNameLst>
                                      </p:cBhvr>
                                      <p:to>
                                        <p:strVal val="visible"/>
                                      </p:to>
                                    </p:set>
                                    <p:animEffect transition="in" filter="box(out)">
                                      <p:cBhvr>
                                        <p:cTn id="15" dur="500"/>
                                        <p:tgtEl>
                                          <p:spTgt spid="15462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154627">
                                            <p:txEl>
                                              <p:pRg st="3" end="3"/>
                                            </p:txEl>
                                          </p:spTgt>
                                        </p:tgtEl>
                                        <p:attrNameLst>
                                          <p:attrName>style.visibility</p:attrName>
                                        </p:attrNameLst>
                                      </p:cBhvr>
                                      <p:to>
                                        <p:strVal val="visible"/>
                                      </p:to>
                                    </p:set>
                                    <p:animEffect transition="in" filter="box(out)">
                                      <p:cBhvr>
                                        <p:cTn id="20" dur="500"/>
                                        <p:tgtEl>
                                          <p:spTgt spid="154627">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par>
                                <p:cTn id="21" presetID="4" presetClass="entr" presetSubtype="32" fill="hold" grpId="0" nodeType="withEffect">
                                  <p:stCondLst>
                                    <p:cond delay="0"/>
                                  </p:stCondLst>
                                  <p:childTnLst>
                                    <p:set>
                                      <p:cBhvr>
                                        <p:cTn id="22" dur="1" fill="hold">
                                          <p:stCondLst>
                                            <p:cond delay="0"/>
                                          </p:stCondLst>
                                        </p:cTn>
                                        <p:tgtEl>
                                          <p:spTgt spid="154627">
                                            <p:txEl>
                                              <p:pRg st="4" end="4"/>
                                            </p:txEl>
                                          </p:spTgt>
                                        </p:tgtEl>
                                        <p:attrNameLst>
                                          <p:attrName>style.visibility</p:attrName>
                                        </p:attrNameLst>
                                      </p:cBhvr>
                                      <p:to>
                                        <p:strVal val="visible"/>
                                      </p:to>
                                    </p:set>
                                    <p:animEffect transition="in" filter="box(out)">
                                      <p:cBhvr>
                                        <p:cTn id="23" dur="500"/>
                                        <p:tgtEl>
                                          <p:spTgt spid="154627">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
                                        </p:tgtEl>
                                      </p:cMediaNode>
                                    </p:audio>
                                  </p:subTnLst>
                                </p:cTn>
                              </p:par>
                              <p:par>
                                <p:cTn id="24" presetID="4" presetClass="entr" presetSubtype="32" fill="hold" grpId="0" nodeType="withEffect">
                                  <p:stCondLst>
                                    <p:cond delay="0"/>
                                  </p:stCondLst>
                                  <p:childTnLst>
                                    <p:set>
                                      <p:cBhvr>
                                        <p:cTn id="25" dur="1" fill="hold">
                                          <p:stCondLst>
                                            <p:cond delay="0"/>
                                          </p:stCondLst>
                                        </p:cTn>
                                        <p:tgtEl>
                                          <p:spTgt spid="154627">
                                            <p:txEl>
                                              <p:pRg st="5" end="5"/>
                                            </p:txEl>
                                          </p:spTgt>
                                        </p:tgtEl>
                                        <p:attrNameLst>
                                          <p:attrName>style.visibility</p:attrName>
                                        </p:attrNameLst>
                                      </p:cBhvr>
                                      <p:to>
                                        <p:strVal val="visible"/>
                                      </p:to>
                                    </p:set>
                                    <p:animEffect transition="in" filter="box(out)">
                                      <p:cBhvr>
                                        <p:cTn id="26" dur="500"/>
                                        <p:tgtEl>
                                          <p:spTgt spid="154627">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154627">
                                            <p:txEl>
                                              <p:pRg st="6" end="6"/>
                                            </p:txEl>
                                          </p:spTgt>
                                        </p:tgtEl>
                                        <p:attrNameLst>
                                          <p:attrName>style.visibility</p:attrName>
                                        </p:attrNameLst>
                                      </p:cBhvr>
                                      <p:to>
                                        <p:strVal val="visible"/>
                                      </p:to>
                                    </p:set>
                                    <p:animEffect transition="in" filter="box(out)">
                                      <p:cBhvr>
                                        <p:cTn id="31" dur="500"/>
                                        <p:tgtEl>
                                          <p:spTgt spid="154627">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154627">
                                            <p:txEl>
                                              <p:pRg st="7" end="7"/>
                                            </p:txEl>
                                          </p:spTgt>
                                        </p:tgtEl>
                                        <p:attrNameLst>
                                          <p:attrName>style.visibility</p:attrName>
                                        </p:attrNameLst>
                                      </p:cBhvr>
                                      <p:to>
                                        <p:strVal val="visible"/>
                                      </p:to>
                                    </p:set>
                                    <p:animEffect transition="in" filter="box(out)">
                                      <p:cBhvr>
                                        <p:cTn id="36" dur="500"/>
                                        <p:tgtEl>
                                          <p:spTgt spid="154627">
                                            <p:txEl>
                                              <p:pRg st="7" end="7"/>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autoUpdateAnimBg="0"/>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2530" name="Footer Placeholder 4"/>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37AAFA54-E1F1-2D47-B632-70AFAD318A3B}" type="slidenum">
              <a:rPr lang="en-US" smtClean="0">
                <a:latin typeface="Times New Roman" charset="0"/>
              </a:rPr>
              <a:pPr/>
              <a:t>9</a:t>
            </a:fld>
            <a:endParaRPr lang="en-US" smtClean="0">
              <a:latin typeface="Times New Roman" charset="0"/>
            </a:endParaRPr>
          </a:p>
        </p:txBody>
      </p:sp>
      <p:sp>
        <p:nvSpPr>
          <p:cNvPr id="22531" name="Rectangle 2"/>
          <p:cNvSpPr>
            <a:spLocks noGrp="1" noChangeArrowheads="1"/>
          </p:cNvSpPr>
          <p:nvPr>
            <p:ph type="title"/>
          </p:nvPr>
        </p:nvSpPr>
        <p:spPr>
          <a:xfrm>
            <a:off x="228600" y="609600"/>
            <a:ext cx="8610600" cy="1066800"/>
          </a:xfrm>
        </p:spPr>
        <p:txBody>
          <a:bodyPr/>
          <a:lstStyle/>
          <a:p>
            <a:pPr eaLnBrk="1" hangingPunct="1"/>
            <a:r>
              <a:rPr lang="en-US"/>
              <a:t>Good and Bad Passwords</a:t>
            </a:r>
          </a:p>
        </p:txBody>
      </p:sp>
      <p:sp>
        <p:nvSpPr>
          <p:cNvPr id="159747" name="Rectangle 3"/>
          <p:cNvSpPr>
            <a:spLocks noGrp="1" noChangeArrowheads="1"/>
          </p:cNvSpPr>
          <p:nvPr>
            <p:ph type="body" sz="half" idx="1"/>
          </p:nvPr>
        </p:nvSpPr>
        <p:spPr>
          <a:xfrm>
            <a:off x="762000" y="1905000"/>
            <a:ext cx="3810000" cy="4114800"/>
          </a:xfrm>
        </p:spPr>
        <p:txBody>
          <a:bodyPr/>
          <a:lstStyle/>
          <a:p>
            <a:pPr eaLnBrk="1" hangingPunct="1">
              <a:lnSpc>
                <a:spcPct val="90000"/>
              </a:lnSpc>
            </a:pPr>
            <a:r>
              <a:rPr lang="en-US" sz="3200" dirty="0"/>
              <a:t>Bad passwords</a:t>
            </a:r>
          </a:p>
          <a:p>
            <a:pPr lvl="1" eaLnBrk="1" hangingPunct="1">
              <a:lnSpc>
                <a:spcPct val="90000"/>
              </a:lnSpc>
            </a:pPr>
            <a:r>
              <a:rPr lang="en-US" sz="2800" dirty="0"/>
              <a:t>frank</a:t>
            </a:r>
          </a:p>
          <a:p>
            <a:pPr lvl="1" eaLnBrk="1" hangingPunct="1">
              <a:lnSpc>
                <a:spcPct val="90000"/>
              </a:lnSpc>
            </a:pPr>
            <a:r>
              <a:rPr lang="en-US" sz="2800" dirty="0"/>
              <a:t>Fido</a:t>
            </a:r>
          </a:p>
          <a:p>
            <a:pPr lvl="1" eaLnBrk="1" hangingPunct="1">
              <a:lnSpc>
                <a:spcPct val="90000"/>
              </a:lnSpc>
            </a:pPr>
            <a:r>
              <a:rPr lang="en-US" sz="2800" dirty="0"/>
              <a:t>password</a:t>
            </a:r>
          </a:p>
          <a:p>
            <a:pPr lvl="1" eaLnBrk="1" hangingPunct="1">
              <a:lnSpc>
                <a:spcPct val="90000"/>
              </a:lnSpc>
            </a:pPr>
            <a:r>
              <a:rPr lang="en-US" sz="2800" dirty="0"/>
              <a:t>4444</a:t>
            </a:r>
          </a:p>
          <a:p>
            <a:pPr lvl="1" eaLnBrk="1" hangingPunct="1">
              <a:lnSpc>
                <a:spcPct val="90000"/>
              </a:lnSpc>
            </a:pPr>
            <a:r>
              <a:rPr lang="en-US" sz="2800" dirty="0"/>
              <a:t>Pikachu</a:t>
            </a:r>
          </a:p>
          <a:p>
            <a:pPr lvl="1" eaLnBrk="1" hangingPunct="1">
              <a:lnSpc>
                <a:spcPct val="90000"/>
              </a:lnSpc>
            </a:pPr>
            <a:r>
              <a:rPr lang="en-US" sz="2800" dirty="0"/>
              <a:t>102560</a:t>
            </a:r>
          </a:p>
          <a:p>
            <a:pPr lvl="1" eaLnBrk="1" hangingPunct="1">
              <a:lnSpc>
                <a:spcPct val="90000"/>
              </a:lnSpc>
            </a:pPr>
            <a:r>
              <a:rPr lang="en-US" sz="2800" dirty="0" err="1"/>
              <a:t>AustinStamp</a:t>
            </a:r>
            <a:endParaRPr lang="en-US" sz="2800" dirty="0"/>
          </a:p>
        </p:txBody>
      </p:sp>
      <p:sp>
        <p:nvSpPr>
          <p:cNvPr id="159748" name="Rectangle 4"/>
          <p:cNvSpPr>
            <a:spLocks noGrp="1" noChangeArrowheads="1"/>
          </p:cNvSpPr>
          <p:nvPr>
            <p:ph type="body" sz="half" idx="2"/>
          </p:nvPr>
        </p:nvSpPr>
        <p:spPr>
          <a:xfrm>
            <a:off x="4648200" y="1828800"/>
            <a:ext cx="3962400" cy="4114800"/>
          </a:xfrm>
        </p:spPr>
        <p:txBody>
          <a:bodyPr/>
          <a:lstStyle/>
          <a:p>
            <a:pPr eaLnBrk="1" hangingPunct="1"/>
            <a:r>
              <a:rPr lang="en-US" sz="3200" dirty="0"/>
              <a:t>Good Passwords?</a:t>
            </a:r>
          </a:p>
          <a:p>
            <a:pPr lvl="1" eaLnBrk="1" hangingPunct="1"/>
            <a:r>
              <a:rPr lang="en-US" sz="2800" dirty="0"/>
              <a:t>jfIej,43j-EmmL+y</a:t>
            </a:r>
          </a:p>
          <a:p>
            <a:pPr lvl="1" eaLnBrk="1" hangingPunct="1"/>
            <a:r>
              <a:rPr lang="en-US" sz="2800" dirty="0"/>
              <a:t>09864376537263</a:t>
            </a:r>
          </a:p>
          <a:p>
            <a:pPr lvl="1" eaLnBrk="1" hangingPunct="1"/>
            <a:r>
              <a:rPr lang="en-US" sz="2800" dirty="0"/>
              <a:t>P0kem0N</a:t>
            </a:r>
          </a:p>
          <a:p>
            <a:pPr lvl="1" eaLnBrk="1" hangingPunct="1"/>
            <a:r>
              <a:rPr lang="en-US" sz="2800" dirty="0"/>
              <a:t>FSa7Yago</a:t>
            </a:r>
          </a:p>
          <a:p>
            <a:pPr lvl="1" eaLnBrk="1" hangingPunct="1"/>
            <a:r>
              <a:rPr lang="en-US" sz="2800" dirty="0"/>
              <a:t>0nceuP0nAt1m8</a:t>
            </a:r>
          </a:p>
          <a:p>
            <a:pPr lvl="1" eaLnBrk="1" hangingPunct="1"/>
            <a:r>
              <a:rPr lang="en-US" sz="2800" dirty="0"/>
              <a:t>PokeGCTall150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1597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59748"/>
                                        </p:tgtEl>
                                        <p:attrNameLst>
                                          <p:attrName>style.visibility</p:attrName>
                                        </p:attrNameLst>
                                      </p:cBhvr>
                                      <p:to>
                                        <p:strVal val="visible"/>
                                      </p:to>
                                    </p:set>
                                    <p:anim calcmode="lin" valueType="num">
                                      <p:cBhvr additive="base">
                                        <p:cTn id="11" dur="500" fill="hold"/>
                                        <p:tgtEl>
                                          <p:spTgt spid="159748"/>
                                        </p:tgtEl>
                                        <p:attrNameLst>
                                          <p:attrName>ppt_x</p:attrName>
                                        </p:attrNameLst>
                                      </p:cBhvr>
                                      <p:tavLst>
                                        <p:tav tm="0">
                                          <p:val>
                                            <p:strVal val="1+#ppt_w/2"/>
                                          </p:val>
                                        </p:tav>
                                        <p:tav tm="100000">
                                          <p:val>
                                            <p:strVal val="#ppt_x"/>
                                          </p:val>
                                        </p:tav>
                                      </p:tavLst>
                                    </p:anim>
                                    <p:anim calcmode="lin" valueType="num">
                                      <p:cBhvr additive="base">
                                        <p:cTn id="12" dur="500" fill="hold"/>
                                        <p:tgtEl>
                                          <p:spTgt spid="1597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autoUpdateAnimBg="0"/>
      <p:bldP spid="159748" grpId="0" autoUpdateAnimBg="0"/>
    </p:bld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9421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FD00612A-D20E-314E-B40C-1BD2A55CD51F}" type="slidenum">
              <a:rPr lang="en-US" smtClean="0">
                <a:latin typeface="Times New Roman" charset="0"/>
              </a:rPr>
              <a:pPr/>
              <a:t>90</a:t>
            </a:fld>
            <a:endParaRPr lang="en-US" smtClean="0">
              <a:latin typeface="Times New Roman" charset="0"/>
            </a:endParaRPr>
          </a:p>
        </p:txBody>
      </p:sp>
      <p:sp>
        <p:nvSpPr>
          <p:cNvPr id="94211" name="Rectangle 2"/>
          <p:cNvSpPr>
            <a:spLocks noGrp="1" noChangeArrowheads="1"/>
          </p:cNvSpPr>
          <p:nvPr>
            <p:ph type="title"/>
          </p:nvPr>
        </p:nvSpPr>
        <p:spPr>
          <a:xfrm>
            <a:off x="685800" y="76200"/>
            <a:ext cx="7772400" cy="1143000"/>
          </a:xfrm>
        </p:spPr>
        <p:txBody>
          <a:bodyPr/>
          <a:lstStyle/>
          <a:p>
            <a:pPr eaLnBrk="1" hangingPunct="1"/>
            <a:r>
              <a:rPr lang="en-US"/>
              <a:t>Biba</a:t>
            </a:r>
          </a:p>
        </p:txBody>
      </p:sp>
      <p:sp>
        <p:nvSpPr>
          <p:cNvPr id="192515" name="Rectangle 3"/>
          <p:cNvSpPr>
            <a:spLocks noGrp="1" noChangeArrowheads="1"/>
          </p:cNvSpPr>
          <p:nvPr>
            <p:ph type="body" idx="1"/>
          </p:nvPr>
        </p:nvSpPr>
        <p:spPr>
          <a:xfrm>
            <a:off x="685800" y="1219200"/>
            <a:ext cx="7696200" cy="4876800"/>
          </a:xfrm>
        </p:spPr>
        <p:txBody>
          <a:bodyPr/>
          <a:lstStyle/>
          <a:p>
            <a:pPr eaLnBrk="1" hangingPunct="1">
              <a:lnSpc>
                <a:spcPct val="80000"/>
              </a:lnSpc>
              <a:spcAft>
                <a:spcPts val="600"/>
              </a:spcAft>
            </a:pPr>
            <a:r>
              <a:rPr lang="en-US" sz="2800" dirty="0"/>
              <a:t>Let </a:t>
            </a:r>
            <a:r>
              <a:rPr lang="en-US" sz="2800" dirty="0">
                <a:latin typeface="Times-Roman" charset="0"/>
              </a:rPr>
              <a:t>I(O)</a:t>
            </a:r>
            <a:r>
              <a:rPr lang="en-US" sz="2800" dirty="0"/>
              <a:t> denote the integrity of object </a:t>
            </a:r>
            <a:r>
              <a:rPr lang="en-US" sz="2800" dirty="0">
                <a:latin typeface="Times-Roman" charset="0"/>
              </a:rPr>
              <a:t>O </a:t>
            </a:r>
            <a:r>
              <a:rPr lang="en-US" sz="2800" dirty="0"/>
              <a:t>and </a:t>
            </a:r>
            <a:r>
              <a:rPr lang="en-US" sz="2800" dirty="0">
                <a:latin typeface="Times-Roman" charset="0"/>
              </a:rPr>
              <a:t>I(S)</a:t>
            </a:r>
            <a:r>
              <a:rPr lang="en-US" sz="2800" dirty="0"/>
              <a:t> denote the integrity of subject </a:t>
            </a:r>
            <a:r>
              <a:rPr lang="en-US" sz="2800" dirty="0">
                <a:latin typeface="Times-Roman" charset="0"/>
              </a:rPr>
              <a:t>S</a:t>
            </a:r>
            <a:endParaRPr lang="en-US" sz="2800" dirty="0"/>
          </a:p>
          <a:p>
            <a:pPr eaLnBrk="1" hangingPunct="1">
              <a:lnSpc>
                <a:spcPct val="80000"/>
              </a:lnSpc>
              <a:spcAft>
                <a:spcPts val="600"/>
              </a:spcAft>
            </a:pPr>
            <a:r>
              <a:rPr lang="en-US" sz="2800" dirty="0" err="1"/>
              <a:t>Biba</a:t>
            </a:r>
            <a:r>
              <a:rPr lang="en-US" sz="2800" dirty="0"/>
              <a:t> can be stated as</a:t>
            </a:r>
          </a:p>
          <a:p>
            <a:pPr lvl="1" eaLnBrk="1" hangingPunct="1">
              <a:lnSpc>
                <a:spcPct val="80000"/>
              </a:lnSpc>
              <a:spcAft>
                <a:spcPts val="600"/>
              </a:spcAft>
              <a:buFontTx/>
              <a:buNone/>
            </a:pPr>
            <a:r>
              <a:rPr lang="en-US" sz="2400" b="1" dirty="0">
                <a:solidFill>
                  <a:schemeClr val="hlink"/>
                </a:solidFill>
              </a:rPr>
              <a:t>Write Access Rule:</a:t>
            </a:r>
            <a:r>
              <a:rPr lang="en-US" sz="2400" dirty="0"/>
              <a:t> </a:t>
            </a:r>
            <a:r>
              <a:rPr lang="en-US" sz="2400" dirty="0">
                <a:latin typeface="Times-Roman" charset="0"/>
              </a:rPr>
              <a:t>S</a:t>
            </a:r>
            <a:r>
              <a:rPr lang="en-US" sz="2400" dirty="0"/>
              <a:t> can write </a:t>
            </a:r>
            <a:r>
              <a:rPr lang="en-US" sz="2400" dirty="0">
                <a:latin typeface="Times-Roman" charset="0"/>
              </a:rPr>
              <a:t>O</a:t>
            </a:r>
            <a:r>
              <a:rPr lang="en-US" sz="2400" dirty="0"/>
              <a:t> if and only if </a:t>
            </a:r>
            <a:r>
              <a:rPr lang="en-US" sz="2400" dirty="0">
                <a:latin typeface="Times-Roman" charset="0"/>
              </a:rPr>
              <a:t>I(O) </a:t>
            </a:r>
            <a:r>
              <a:rPr lang="en-US" sz="2400" dirty="0" err="1">
                <a:latin typeface="Times-Roman" charset="0"/>
                <a:sym typeface="Symbol" charset="2"/>
              </a:rPr>
              <a:t></a:t>
            </a:r>
            <a:r>
              <a:rPr lang="en-US" sz="2400" dirty="0">
                <a:latin typeface="Times-Roman" charset="0"/>
                <a:sym typeface="Symbol" charset="2"/>
              </a:rPr>
              <a:t> I(S)</a:t>
            </a:r>
          </a:p>
          <a:p>
            <a:pPr lvl="1" eaLnBrk="1" hangingPunct="1">
              <a:lnSpc>
                <a:spcPct val="80000"/>
              </a:lnSpc>
              <a:spcAft>
                <a:spcPts val="600"/>
              </a:spcAft>
              <a:buFontTx/>
              <a:buNone/>
            </a:pPr>
            <a:r>
              <a:rPr lang="en-US" sz="2400" dirty="0">
                <a:sym typeface="Symbol" charset="2"/>
              </a:rPr>
              <a:t>	(if </a:t>
            </a:r>
            <a:r>
              <a:rPr lang="en-US" sz="2400" dirty="0">
                <a:latin typeface="Times-Roman" charset="0"/>
                <a:sym typeface="Symbol" charset="2"/>
              </a:rPr>
              <a:t>S</a:t>
            </a:r>
            <a:r>
              <a:rPr lang="en-US" sz="2400" dirty="0">
                <a:sym typeface="Symbol" charset="2"/>
              </a:rPr>
              <a:t> writes </a:t>
            </a:r>
            <a:r>
              <a:rPr lang="en-US" sz="2400" dirty="0">
                <a:latin typeface="Times-Roman" charset="0"/>
                <a:sym typeface="Symbol" charset="2"/>
              </a:rPr>
              <a:t>O</a:t>
            </a:r>
            <a:r>
              <a:rPr lang="en-US" sz="2400" dirty="0">
                <a:sym typeface="Symbol" charset="2"/>
              </a:rPr>
              <a:t>, the integrity of </a:t>
            </a:r>
            <a:r>
              <a:rPr lang="en-US" sz="2400" dirty="0">
                <a:latin typeface="Times-Roman" charset="0"/>
                <a:sym typeface="Symbol" charset="2"/>
              </a:rPr>
              <a:t>O</a:t>
            </a:r>
            <a:r>
              <a:rPr lang="en-US" sz="2400" dirty="0">
                <a:sym typeface="Symbol" charset="2"/>
              </a:rPr>
              <a:t> </a:t>
            </a:r>
            <a:r>
              <a:rPr lang="en-US" sz="2400" dirty="0" err="1">
                <a:latin typeface="Times-Roman" charset="0"/>
                <a:sym typeface="Symbol" charset="2"/>
              </a:rPr>
              <a:t></a:t>
            </a:r>
            <a:r>
              <a:rPr lang="en-US" sz="2400" dirty="0">
                <a:sym typeface="Symbol" charset="2"/>
              </a:rPr>
              <a:t> that of </a:t>
            </a:r>
            <a:r>
              <a:rPr lang="en-US" sz="2400" dirty="0">
                <a:latin typeface="Times-Roman" charset="0"/>
                <a:sym typeface="Symbol" charset="2"/>
              </a:rPr>
              <a:t>S</a:t>
            </a:r>
            <a:r>
              <a:rPr lang="en-US" sz="2400" dirty="0">
                <a:sym typeface="Symbol" charset="2"/>
              </a:rPr>
              <a:t>)</a:t>
            </a:r>
          </a:p>
          <a:p>
            <a:pPr lvl="1" eaLnBrk="1" hangingPunct="1">
              <a:lnSpc>
                <a:spcPct val="80000"/>
              </a:lnSpc>
              <a:spcAft>
                <a:spcPts val="600"/>
              </a:spcAft>
              <a:buFontTx/>
              <a:buNone/>
            </a:pPr>
            <a:r>
              <a:rPr lang="en-US" sz="2400" b="1" dirty="0" err="1">
                <a:solidFill>
                  <a:schemeClr val="hlink"/>
                </a:solidFill>
              </a:rPr>
              <a:t>Biba’s</a:t>
            </a:r>
            <a:r>
              <a:rPr lang="en-US" sz="2400" b="1" dirty="0">
                <a:solidFill>
                  <a:schemeClr val="hlink"/>
                </a:solidFill>
              </a:rPr>
              <a:t> Model:</a:t>
            </a:r>
            <a:r>
              <a:rPr lang="en-US" sz="2400" dirty="0"/>
              <a:t> </a:t>
            </a:r>
            <a:r>
              <a:rPr lang="en-US" sz="2400" dirty="0">
                <a:latin typeface="Times-Roman" charset="0"/>
              </a:rPr>
              <a:t>S</a:t>
            </a:r>
            <a:r>
              <a:rPr lang="en-US" sz="2400" dirty="0"/>
              <a:t> can read </a:t>
            </a:r>
            <a:r>
              <a:rPr lang="en-US" sz="2400" dirty="0">
                <a:latin typeface="Times-Roman" charset="0"/>
              </a:rPr>
              <a:t>O</a:t>
            </a:r>
            <a:r>
              <a:rPr lang="en-US" sz="2400" dirty="0"/>
              <a:t> if and only if 		</a:t>
            </a:r>
            <a:r>
              <a:rPr lang="en-US" sz="2400" dirty="0">
                <a:latin typeface="Times-Roman" charset="0"/>
              </a:rPr>
              <a:t>I(S) </a:t>
            </a:r>
            <a:r>
              <a:rPr lang="en-US" sz="2400" dirty="0" err="1">
                <a:latin typeface="Times-Roman" charset="0"/>
                <a:sym typeface="Symbol" charset="2"/>
              </a:rPr>
              <a:t></a:t>
            </a:r>
            <a:r>
              <a:rPr lang="en-US" sz="2400" dirty="0">
                <a:latin typeface="Times-Roman" charset="0"/>
                <a:sym typeface="Symbol" charset="2"/>
              </a:rPr>
              <a:t> I(O)</a:t>
            </a:r>
          </a:p>
          <a:p>
            <a:pPr lvl="1" eaLnBrk="1" hangingPunct="1">
              <a:lnSpc>
                <a:spcPct val="80000"/>
              </a:lnSpc>
              <a:spcAft>
                <a:spcPts val="600"/>
              </a:spcAft>
              <a:buFontTx/>
              <a:buNone/>
            </a:pPr>
            <a:r>
              <a:rPr lang="en-US" sz="2400" dirty="0">
                <a:sym typeface="Symbol" charset="2"/>
              </a:rPr>
              <a:t>	(if </a:t>
            </a:r>
            <a:r>
              <a:rPr lang="en-US" sz="2400" dirty="0">
                <a:latin typeface="Times-Roman" charset="0"/>
                <a:sym typeface="Symbol" charset="2"/>
              </a:rPr>
              <a:t>S</a:t>
            </a:r>
            <a:r>
              <a:rPr lang="en-US" sz="2400" dirty="0">
                <a:sym typeface="Symbol" charset="2"/>
              </a:rPr>
              <a:t> reads </a:t>
            </a:r>
            <a:r>
              <a:rPr lang="en-US" sz="2400" dirty="0">
                <a:latin typeface="Times-Roman" charset="0"/>
                <a:sym typeface="Symbol" charset="2"/>
              </a:rPr>
              <a:t>O</a:t>
            </a:r>
            <a:r>
              <a:rPr lang="en-US" sz="2400" dirty="0">
                <a:sym typeface="Symbol" charset="2"/>
              </a:rPr>
              <a:t>, the integrity of </a:t>
            </a:r>
            <a:r>
              <a:rPr lang="en-US" sz="2400" dirty="0">
                <a:latin typeface="Times-Roman" charset="0"/>
                <a:sym typeface="Symbol" charset="2"/>
              </a:rPr>
              <a:t>S</a:t>
            </a:r>
            <a:r>
              <a:rPr lang="en-US" sz="2400" dirty="0">
                <a:sym typeface="Symbol" charset="2"/>
              </a:rPr>
              <a:t> </a:t>
            </a:r>
            <a:r>
              <a:rPr lang="en-US" sz="2400" dirty="0" err="1">
                <a:latin typeface="Times-Roman" charset="0"/>
                <a:sym typeface="Symbol" charset="2"/>
              </a:rPr>
              <a:t></a:t>
            </a:r>
            <a:r>
              <a:rPr lang="en-US" sz="2400" dirty="0">
                <a:sym typeface="Symbol" charset="2"/>
              </a:rPr>
              <a:t> that of </a:t>
            </a:r>
            <a:r>
              <a:rPr lang="en-US" sz="2400" dirty="0">
                <a:latin typeface="Times-Roman" charset="0"/>
                <a:sym typeface="Symbol" charset="2"/>
              </a:rPr>
              <a:t>O</a:t>
            </a:r>
            <a:r>
              <a:rPr lang="en-US" sz="2400" dirty="0">
                <a:sym typeface="Symbol" charset="2"/>
              </a:rPr>
              <a:t>)</a:t>
            </a:r>
            <a:endParaRPr lang="en-US" sz="2400" dirty="0"/>
          </a:p>
          <a:p>
            <a:pPr eaLnBrk="1" hangingPunct="1">
              <a:lnSpc>
                <a:spcPct val="80000"/>
              </a:lnSpc>
              <a:spcAft>
                <a:spcPts val="600"/>
              </a:spcAft>
            </a:pPr>
            <a:r>
              <a:rPr lang="en-US" sz="2800" dirty="0"/>
              <a:t>Often, replace </a:t>
            </a:r>
            <a:r>
              <a:rPr lang="en-US" sz="2800" dirty="0" err="1"/>
              <a:t>Biba’s</a:t>
            </a:r>
            <a:r>
              <a:rPr lang="en-US" sz="2800" dirty="0"/>
              <a:t> Model with</a:t>
            </a:r>
          </a:p>
          <a:p>
            <a:pPr lvl="1" eaLnBrk="1" hangingPunct="1">
              <a:lnSpc>
                <a:spcPct val="80000"/>
              </a:lnSpc>
              <a:spcAft>
                <a:spcPts val="600"/>
              </a:spcAft>
              <a:buFontTx/>
              <a:buNone/>
            </a:pPr>
            <a:r>
              <a:rPr lang="en-US" sz="2400" b="1" dirty="0">
                <a:solidFill>
                  <a:schemeClr val="hlink"/>
                </a:solidFill>
              </a:rPr>
              <a:t>Low Water Mark Policy:</a:t>
            </a:r>
            <a:r>
              <a:rPr lang="en-US" sz="2400" dirty="0"/>
              <a:t> If </a:t>
            </a:r>
            <a:r>
              <a:rPr lang="en-US" sz="2400" dirty="0">
                <a:latin typeface="Times-Roman" charset="0"/>
              </a:rPr>
              <a:t>S</a:t>
            </a:r>
            <a:r>
              <a:rPr lang="en-US" sz="2400" dirty="0"/>
              <a:t> reads </a:t>
            </a:r>
            <a:r>
              <a:rPr lang="en-US" sz="2400" dirty="0">
                <a:latin typeface="Times-Roman" charset="0"/>
              </a:rPr>
              <a:t>O</a:t>
            </a:r>
            <a:r>
              <a:rPr lang="en-US" sz="2400" dirty="0"/>
              <a:t>, then 	</a:t>
            </a:r>
            <a:r>
              <a:rPr lang="en-US" sz="2400" dirty="0">
                <a:latin typeface="Times-Roman" charset="0"/>
              </a:rPr>
              <a:t>I(S) = </a:t>
            </a:r>
            <a:r>
              <a:rPr lang="en-US" sz="2400" dirty="0" err="1">
                <a:latin typeface="Times-Roman" charset="0"/>
              </a:rPr>
              <a:t>min(I(S</a:t>
            </a:r>
            <a:r>
              <a:rPr lang="en-US" sz="2400" dirty="0">
                <a:latin typeface="Times-Roman" charset="0"/>
              </a:rPr>
              <a:t>), I(O))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 calcmode="lin" valueType="num">
                                      <p:cBhvr additive="base">
                                        <p:cTn id="7" dur="500" fill="hold"/>
                                        <p:tgtEl>
                                          <p:spTgt spid="1925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25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2515">
                                            <p:txEl>
                                              <p:pRg st="1" end="1"/>
                                            </p:txEl>
                                          </p:spTgt>
                                        </p:tgtEl>
                                        <p:attrNameLst>
                                          <p:attrName>style.visibility</p:attrName>
                                        </p:attrNameLst>
                                      </p:cBhvr>
                                      <p:to>
                                        <p:strVal val="visible"/>
                                      </p:to>
                                    </p:set>
                                    <p:anim calcmode="lin" valueType="num">
                                      <p:cBhvr additive="base">
                                        <p:cTn id="13" dur="500" fill="hold"/>
                                        <p:tgtEl>
                                          <p:spTgt spid="1925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251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par>
                                <p:cTn id="15" presetID="2" presetClass="entr" presetSubtype="8" fill="hold" grpId="0" nodeType="withEffect">
                                  <p:stCondLst>
                                    <p:cond delay="0"/>
                                  </p:stCondLst>
                                  <p:childTnLst>
                                    <p:set>
                                      <p:cBhvr>
                                        <p:cTn id="16" dur="1" fill="hold">
                                          <p:stCondLst>
                                            <p:cond delay="0"/>
                                          </p:stCondLst>
                                        </p:cTn>
                                        <p:tgtEl>
                                          <p:spTgt spid="192515">
                                            <p:txEl>
                                              <p:pRg st="2" end="2"/>
                                            </p:txEl>
                                          </p:spTgt>
                                        </p:tgtEl>
                                        <p:attrNameLst>
                                          <p:attrName>style.visibility</p:attrName>
                                        </p:attrNameLst>
                                      </p:cBhvr>
                                      <p:to>
                                        <p:strVal val="visible"/>
                                      </p:to>
                                    </p:set>
                                    <p:anim calcmode="lin" valueType="num">
                                      <p:cBhvr additive="base">
                                        <p:cTn id="17" dur="500" fill="hold"/>
                                        <p:tgtEl>
                                          <p:spTgt spid="19251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9251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
                                        </p:tgtEl>
                                      </p:cMediaNode>
                                    </p:audio>
                                  </p:subTnLst>
                                </p:cTn>
                              </p:par>
                              <p:par>
                                <p:cTn id="19" presetID="2" presetClass="entr" presetSubtype="8" fill="hold" grpId="0" nodeType="withEffect">
                                  <p:stCondLst>
                                    <p:cond delay="0"/>
                                  </p:stCondLst>
                                  <p:childTnLst>
                                    <p:set>
                                      <p:cBhvr>
                                        <p:cTn id="20" dur="1" fill="hold">
                                          <p:stCondLst>
                                            <p:cond delay="0"/>
                                          </p:stCondLst>
                                        </p:cTn>
                                        <p:tgtEl>
                                          <p:spTgt spid="192515">
                                            <p:txEl>
                                              <p:pRg st="3" end="3"/>
                                            </p:txEl>
                                          </p:spTgt>
                                        </p:tgtEl>
                                        <p:attrNameLst>
                                          <p:attrName>style.visibility</p:attrName>
                                        </p:attrNameLst>
                                      </p:cBhvr>
                                      <p:to>
                                        <p:strVal val="visible"/>
                                      </p:to>
                                    </p:set>
                                    <p:anim calcmode="lin" valueType="num">
                                      <p:cBhvr additive="base">
                                        <p:cTn id="21" dur="500" fill="hold"/>
                                        <p:tgtEl>
                                          <p:spTgt spid="19251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9251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
                                        </p:tgtEl>
                                      </p:cMediaNode>
                                    </p:audio>
                                  </p:subTnLst>
                                </p:cTn>
                              </p:par>
                              <p:par>
                                <p:cTn id="23" presetID="2" presetClass="entr" presetSubtype="8" fill="hold" grpId="0" nodeType="withEffect">
                                  <p:stCondLst>
                                    <p:cond delay="0"/>
                                  </p:stCondLst>
                                  <p:childTnLst>
                                    <p:set>
                                      <p:cBhvr>
                                        <p:cTn id="24" dur="1" fill="hold">
                                          <p:stCondLst>
                                            <p:cond delay="0"/>
                                          </p:stCondLst>
                                        </p:cTn>
                                        <p:tgtEl>
                                          <p:spTgt spid="192515">
                                            <p:txEl>
                                              <p:pRg st="4" end="4"/>
                                            </p:txEl>
                                          </p:spTgt>
                                        </p:tgtEl>
                                        <p:attrNameLst>
                                          <p:attrName>style.visibility</p:attrName>
                                        </p:attrNameLst>
                                      </p:cBhvr>
                                      <p:to>
                                        <p:strVal val="visible"/>
                                      </p:to>
                                    </p:set>
                                    <p:anim calcmode="lin" valueType="num">
                                      <p:cBhvr additive="base">
                                        <p:cTn id="25" dur="500" fill="hold"/>
                                        <p:tgtEl>
                                          <p:spTgt spid="19251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251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92515">
                                            <p:txEl>
                                              <p:pRg st="5" end="5"/>
                                            </p:txEl>
                                          </p:spTgt>
                                        </p:tgtEl>
                                        <p:attrNameLst>
                                          <p:attrName>style.visibility</p:attrName>
                                        </p:attrNameLst>
                                      </p:cBhvr>
                                      <p:to>
                                        <p:strVal val="visible"/>
                                      </p:to>
                                    </p:set>
                                    <p:anim calcmode="lin" valueType="num">
                                      <p:cBhvr additive="base">
                                        <p:cTn id="29" dur="500" fill="hold"/>
                                        <p:tgtEl>
                                          <p:spTgt spid="192515">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9251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92515">
                                            <p:txEl>
                                              <p:pRg st="6" end="6"/>
                                            </p:txEl>
                                          </p:spTgt>
                                        </p:tgtEl>
                                        <p:attrNameLst>
                                          <p:attrName>style.visibility</p:attrName>
                                        </p:attrNameLst>
                                      </p:cBhvr>
                                      <p:to>
                                        <p:strVal val="visible"/>
                                      </p:to>
                                    </p:set>
                                    <p:anim calcmode="lin" valueType="num">
                                      <p:cBhvr additive="base">
                                        <p:cTn id="35" dur="500" fill="hold"/>
                                        <p:tgtEl>
                                          <p:spTgt spid="192515">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9251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
                                        </p:tgtEl>
                                      </p:cMediaNode>
                                    </p:audio>
                                  </p:subTnLst>
                                </p:cTn>
                              </p:par>
                              <p:par>
                                <p:cTn id="37" presetID="2" presetClass="entr" presetSubtype="8" fill="hold" grpId="0" nodeType="withEffect">
                                  <p:stCondLst>
                                    <p:cond delay="0"/>
                                  </p:stCondLst>
                                  <p:childTnLst>
                                    <p:set>
                                      <p:cBhvr>
                                        <p:cTn id="38" dur="1" fill="hold">
                                          <p:stCondLst>
                                            <p:cond delay="0"/>
                                          </p:stCondLst>
                                        </p:cTn>
                                        <p:tgtEl>
                                          <p:spTgt spid="192515">
                                            <p:txEl>
                                              <p:pRg st="7" end="7"/>
                                            </p:txEl>
                                          </p:spTgt>
                                        </p:tgtEl>
                                        <p:attrNameLst>
                                          <p:attrName>style.visibility</p:attrName>
                                        </p:attrNameLst>
                                      </p:cBhvr>
                                      <p:to>
                                        <p:strVal val="visible"/>
                                      </p:to>
                                    </p:set>
                                    <p:anim calcmode="lin" valueType="num">
                                      <p:cBhvr additive="base">
                                        <p:cTn id="39" dur="500" fill="hold"/>
                                        <p:tgtEl>
                                          <p:spTgt spid="192515">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92515">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autoUpdateAnimBg="0"/>
    </p:bld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675FB560-6748-A148-A809-AAFED85AE9A4}" type="slidenum">
              <a:rPr lang="en-US" smtClean="0">
                <a:latin typeface="Times New Roman" charset="0"/>
              </a:rPr>
              <a:pPr/>
              <a:t>91</a:t>
            </a:fld>
            <a:endParaRPr lang="en-US" smtClean="0">
              <a:latin typeface="Times New Roman" charset="0"/>
            </a:endParaRPr>
          </a:p>
        </p:txBody>
      </p:sp>
      <p:sp>
        <p:nvSpPr>
          <p:cNvPr id="95235" name="Rectangle 2"/>
          <p:cNvSpPr>
            <a:spLocks noGrp="1" noChangeArrowheads="1"/>
          </p:cNvSpPr>
          <p:nvPr>
            <p:ph type="title"/>
          </p:nvPr>
        </p:nvSpPr>
        <p:spPr/>
        <p:txBody>
          <a:bodyPr/>
          <a:lstStyle/>
          <a:p>
            <a:pPr eaLnBrk="1" hangingPunct="1"/>
            <a:r>
              <a:rPr lang="en-US"/>
              <a:t>BLP vs Biba</a:t>
            </a:r>
          </a:p>
        </p:txBody>
      </p:sp>
      <p:grpSp>
        <p:nvGrpSpPr>
          <p:cNvPr id="95236" name="Group 37"/>
          <p:cNvGrpSpPr>
            <a:grpSpLocks/>
          </p:cNvGrpSpPr>
          <p:nvPr/>
        </p:nvGrpSpPr>
        <p:grpSpPr bwMode="auto">
          <a:xfrm>
            <a:off x="182563" y="1773238"/>
            <a:ext cx="8778875" cy="3560762"/>
            <a:chOff x="115" y="1117"/>
            <a:chExt cx="5530" cy="2243"/>
          </a:xfrm>
        </p:grpSpPr>
        <p:sp>
          <p:nvSpPr>
            <p:cNvPr id="95237" name="Rectangle 4"/>
            <p:cNvSpPr>
              <a:spLocks noChangeArrowheads="1"/>
            </p:cNvSpPr>
            <p:nvPr/>
          </p:nvSpPr>
          <p:spPr bwMode="auto">
            <a:xfrm>
              <a:off x="816" y="1824"/>
              <a:ext cx="624" cy="336"/>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95238" name="Line 5"/>
            <p:cNvSpPr>
              <a:spLocks noChangeShapeType="1"/>
            </p:cNvSpPr>
            <p:nvPr/>
          </p:nvSpPr>
          <p:spPr bwMode="auto">
            <a:xfrm>
              <a:off x="384" y="1632"/>
              <a:ext cx="0" cy="1440"/>
            </a:xfrm>
            <a:prstGeom prst="line">
              <a:avLst/>
            </a:prstGeom>
            <a:noFill/>
            <a:ln w="50800">
              <a:solidFill>
                <a:schemeClr val="tx1"/>
              </a:solidFill>
              <a:round/>
              <a:headEnd type="triangle" w="med" len="med"/>
              <a:tailEnd type="triangle" w="med" len="med"/>
            </a:ln>
          </p:spPr>
          <p:txBody>
            <a:bodyPr wrap="none" anchor="ctr">
              <a:prstTxWarp prst="textNoShape">
                <a:avLst/>
              </a:prstTxWarp>
            </a:bodyPr>
            <a:lstStyle/>
            <a:p>
              <a:endParaRPr lang="en-US"/>
            </a:p>
          </p:txBody>
        </p:sp>
        <p:sp>
          <p:nvSpPr>
            <p:cNvPr id="95239" name="Rectangle 6"/>
            <p:cNvSpPr>
              <a:spLocks noChangeArrowheads="1"/>
            </p:cNvSpPr>
            <p:nvPr/>
          </p:nvSpPr>
          <p:spPr bwMode="auto">
            <a:xfrm>
              <a:off x="115" y="1817"/>
              <a:ext cx="221" cy="1063"/>
            </a:xfrm>
            <a:prstGeom prst="rect">
              <a:avLst/>
            </a:prstGeom>
            <a:noFill/>
            <a:ln w="9525">
              <a:noFill/>
              <a:miter lim="800000"/>
              <a:headEnd/>
              <a:tailEnd/>
            </a:ln>
          </p:spPr>
          <p:txBody>
            <a:bodyPr wrap="none">
              <a:prstTxWarp prst="textNoShape">
                <a:avLst/>
              </a:prstTxWarp>
              <a:spAutoFit/>
            </a:bodyPr>
            <a:lstStyle/>
            <a:p>
              <a:pPr algn="ctr">
                <a:lnSpc>
                  <a:spcPct val="75000"/>
                </a:lnSpc>
              </a:pPr>
              <a:r>
                <a:rPr lang="en-US"/>
                <a:t>l</a:t>
              </a:r>
            </a:p>
            <a:p>
              <a:pPr algn="ctr">
                <a:lnSpc>
                  <a:spcPct val="75000"/>
                </a:lnSpc>
              </a:pPr>
              <a:r>
                <a:rPr lang="en-US"/>
                <a:t>e</a:t>
              </a:r>
            </a:p>
            <a:p>
              <a:pPr algn="ctr">
                <a:lnSpc>
                  <a:spcPct val="75000"/>
                </a:lnSpc>
              </a:pPr>
              <a:r>
                <a:rPr lang="en-US"/>
                <a:t>v</a:t>
              </a:r>
            </a:p>
            <a:p>
              <a:pPr algn="ctr">
                <a:lnSpc>
                  <a:spcPct val="75000"/>
                </a:lnSpc>
              </a:pPr>
              <a:r>
                <a:rPr lang="en-US"/>
                <a:t>e</a:t>
              </a:r>
            </a:p>
            <a:p>
              <a:pPr algn="ctr">
                <a:lnSpc>
                  <a:spcPct val="75000"/>
                </a:lnSpc>
              </a:pPr>
              <a:r>
                <a:rPr lang="en-US"/>
                <a:t>l</a:t>
              </a:r>
            </a:p>
          </p:txBody>
        </p:sp>
        <p:sp>
          <p:nvSpPr>
            <p:cNvPr id="95240" name="Rectangle 7"/>
            <p:cNvSpPr>
              <a:spLocks noChangeArrowheads="1"/>
            </p:cNvSpPr>
            <p:nvPr/>
          </p:nvSpPr>
          <p:spPr bwMode="auto">
            <a:xfrm>
              <a:off x="144" y="1210"/>
              <a:ext cx="494" cy="326"/>
            </a:xfrm>
            <a:prstGeom prst="rect">
              <a:avLst/>
            </a:prstGeom>
            <a:noFill/>
            <a:ln w="9525">
              <a:noFill/>
              <a:miter lim="800000"/>
              <a:headEnd/>
              <a:tailEnd/>
            </a:ln>
          </p:spPr>
          <p:txBody>
            <a:bodyPr wrap="none">
              <a:prstTxWarp prst="textNoShape">
                <a:avLst/>
              </a:prstTxWarp>
              <a:spAutoFit/>
            </a:bodyPr>
            <a:lstStyle/>
            <a:p>
              <a:r>
                <a:rPr lang="en-US"/>
                <a:t>high</a:t>
              </a:r>
            </a:p>
          </p:txBody>
        </p:sp>
        <p:sp>
          <p:nvSpPr>
            <p:cNvPr id="95241" name="Rectangle 8"/>
            <p:cNvSpPr>
              <a:spLocks noChangeArrowheads="1"/>
            </p:cNvSpPr>
            <p:nvPr/>
          </p:nvSpPr>
          <p:spPr bwMode="auto">
            <a:xfrm>
              <a:off x="192" y="3034"/>
              <a:ext cx="401" cy="326"/>
            </a:xfrm>
            <a:prstGeom prst="rect">
              <a:avLst/>
            </a:prstGeom>
            <a:noFill/>
            <a:ln w="9525">
              <a:noFill/>
              <a:miter lim="800000"/>
              <a:headEnd/>
              <a:tailEnd/>
            </a:ln>
          </p:spPr>
          <p:txBody>
            <a:bodyPr wrap="none">
              <a:prstTxWarp prst="textNoShape">
                <a:avLst/>
              </a:prstTxWarp>
              <a:spAutoFit/>
            </a:bodyPr>
            <a:lstStyle/>
            <a:p>
              <a:r>
                <a:rPr lang="en-US"/>
                <a:t>low</a:t>
              </a:r>
            </a:p>
          </p:txBody>
        </p:sp>
        <p:sp>
          <p:nvSpPr>
            <p:cNvPr id="95242" name="Rectangle 10"/>
            <p:cNvSpPr>
              <a:spLocks noChangeArrowheads="1"/>
            </p:cNvSpPr>
            <p:nvPr/>
          </p:nvSpPr>
          <p:spPr bwMode="auto">
            <a:xfrm>
              <a:off x="864" y="2378"/>
              <a:ext cx="500" cy="288"/>
            </a:xfrm>
            <a:prstGeom prst="rect">
              <a:avLst/>
            </a:prstGeom>
            <a:noFill/>
            <a:ln w="9525">
              <a:noFill/>
              <a:miter lim="800000"/>
              <a:headEnd/>
              <a:tailEnd/>
            </a:ln>
          </p:spPr>
          <p:txBody>
            <a:bodyPr wrap="none">
              <a:prstTxWarp prst="textNoShape">
                <a:avLst/>
              </a:prstTxWarp>
              <a:spAutoFit/>
            </a:bodyPr>
            <a:lstStyle/>
            <a:p>
              <a:r>
                <a:rPr lang="en-US">
                  <a:latin typeface="Times-Roman" charset="0"/>
                </a:rPr>
                <a:t>L(</a:t>
              </a:r>
              <a:r>
                <a:rPr lang="en-US" b="1">
                  <a:solidFill>
                    <a:srgbClr val="FF0000"/>
                  </a:solidFill>
                  <a:latin typeface="Times-Roman" charset="0"/>
                </a:rPr>
                <a:t>O</a:t>
              </a:r>
              <a:r>
                <a:rPr lang="en-US">
                  <a:latin typeface="Times-Roman" charset="0"/>
                </a:rPr>
                <a:t>)</a:t>
              </a:r>
            </a:p>
          </p:txBody>
        </p:sp>
        <p:sp>
          <p:nvSpPr>
            <p:cNvPr id="95243" name="Rectangle 11"/>
            <p:cNvSpPr>
              <a:spLocks noChangeArrowheads="1"/>
            </p:cNvSpPr>
            <p:nvPr/>
          </p:nvSpPr>
          <p:spPr bwMode="auto">
            <a:xfrm>
              <a:off x="816" y="2352"/>
              <a:ext cx="624" cy="336"/>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95244" name="Rectangle 12"/>
            <p:cNvSpPr>
              <a:spLocks noChangeArrowheads="1"/>
            </p:cNvSpPr>
            <p:nvPr/>
          </p:nvSpPr>
          <p:spPr bwMode="auto">
            <a:xfrm>
              <a:off x="864" y="1848"/>
              <a:ext cx="500" cy="288"/>
            </a:xfrm>
            <a:prstGeom prst="rect">
              <a:avLst/>
            </a:prstGeom>
            <a:noFill/>
            <a:ln w="9525">
              <a:noFill/>
              <a:miter lim="800000"/>
              <a:headEnd/>
              <a:tailEnd/>
            </a:ln>
          </p:spPr>
          <p:txBody>
            <a:bodyPr wrap="none">
              <a:prstTxWarp prst="textNoShape">
                <a:avLst/>
              </a:prstTxWarp>
              <a:spAutoFit/>
            </a:bodyPr>
            <a:lstStyle/>
            <a:p>
              <a:r>
                <a:rPr lang="en-US">
                  <a:latin typeface="Times-Roman" charset="0"/>
                </a:rPr>
                <a:t>L(</a:t>
              </a:r>
              <a:r>
                <a:rPr lang="en-US" b="1">
                  <a:solidFill>
                    <a:srgbClr val="1320EE"/>
                  </a:solidFill>
                  <a:latin typeface="Times-Roman" charset="0"/>
                </a:rPr>
                <a:t>O</a:t>
              </a:r>
              <a:r>
                <a:rPr lang="en-US">
                  <a:latin typeface="Times-Roman" charset="0"/>
                </a:rPr>
                <a:t>)</a:t>
              </a:r>
            </a:p>
          </p:txBody>
        </p:sp>
        <p:sp>
          <p:nvSpPr>
            <p:cNvPr id="95245" name="Rectangle 13"/>
            <p:cNvSpPr>
              <a:spLocks noChangeArrowheads="1"/>
            </p:cNvSpPr>
            <p:nvPr/>
          </p:nvSpPr>
          <p:spPr bwMode="auto">
            <a:xfrm>
              <a:off x="1728" y="1824"/>
              <a:ext cx="624" cy="336"/>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95246" name="Rectangle 14"/>
            <p:cNvSpPr>
              <a:spLocks noChangeArrowheads="1"/>
            </p:cNvSpPr>
            <p:nvPr/>
          </p:nvSpPr>
          <p:spPr bwMode="auto">
            <a:xfrm>
              <a:off x="1804" y="1848"/>
              <a:ext cx="500" cy="288"/>
            </a:xfrm>
            <a:prstGeom prst="rect">
              <a:avLst/>
            </a:prstGeom>
            <a:noFill/>
            <a:ln w="9525">
              <a:noFill/>
              <a:miter lim="800000"/>
              <a:headEnd/>
              <a:tailEnd/>
            </a:ln>
          </p:spPr>
          <p:txBody>
            <a:bodyPr wrap="none">
              <a:prstTxWarp prst="textNoShape">
                <a:avLst/>
              </a:prstTxWarp>
              <a:spAutoFit/>
            </a:bodyPr>
            <a:lstStyle/>
            <a:p>
              <a:r>
                <a:rPr lang="en-US">
                  <a:latin typeface="Times-Roman" charset="0"/>
                </a:rPr>
                <a:t>L(</a:t>
              </a:r>
              <a:r>
                <a:rPr lang="en-US" b="1">
                  <a:latin typeface="Times-Roman" charset="0"/>
                </a:rPr>
                <a:t>O</a:t>
              </a:r>
              <a:r>
                <a:rPr lang="en-US">
                  <a:latin typeface="Times-Roman" charset="0"/>
                </a:rPr>
                <a:t>)</a:t>
              </a:r>
            </a:p>
          </p:txBody>
        </p:sp>
        <p:sp>
          <p:nvSpPr>
            <p:cNvPr id="95247" name="Line 15"/>
            <p:cNvSpPr>
              <a:spLocks noChangeShapeType="1"/>
            </p:cNvSpPr>
            <p:nvPr/>
          </p:nvSpPr>
          <p:spPr bwMode="auto">
            <a:xfrm>
              <a:off x="1440" y="1968"/>
              <a:ext cx="28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95248" name="Line 16"/>
            <p:cNvSpPr>
              <a:spLocks noChangeShapeType="1"/>
            </p:cNvSpPr>
            <p:nvPr/>
          </p:nvSpPr>
          <p:spPr bwMode="auto">
            <a:xfrm flipV="1">
              <a:off x="1440" y="2112"/>
              <a:ext cx="288" cy="384"/>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95249" name="Rectangle 17"/>
            <p:cNvSpPr>
              <a:spLocks noChangeArrowheads="1"/>
            </p:cNvSpPr>
            <p:nvPr/>
          </p:nvSpPr>
          <p:spPr bwMode="auto">
            <a:xfrm>
              <a:off x="910" y="3034"/>
              <a:ext cx="1462" cy="326"/>
            </a:xfrm>
            <a:prstGeom prst="rect">
              <a:avLst/>
            </a:prstGeom>
            <a:noFill/>
            <a:ln w="9525">
              <a:noFill/>
              <a:miter lim="800000"/>
              <a:headEnd/>
              <a:tailEnd/>
            </a:ln>
          </p:spPr>
          <p:txBody>
            <a:bodyPr wrap="none">
              <a:prstTxWarp prst="textNoShape">
                <a:avLst/>
              </a:prstTxWarp>
              <a:spAutoFit/>
            </a:bodyPr>
            <a:lstStyle/>
            <a:p>
              <a:r>
                <a:rPr lang="en-US" b="1"/>
                <a:t>Confidentiality</a:t>
              </a:r>
            </a:p>
          </p:txBody>
        </p:sp>
        <p:sp>
          <p:nvSpPr>
            <p:cNvPr id="95250" name="Rectangle 18"/>
            <p:cNvSpPr>
              <a:spLocks noChangeArrowheads="1"/>
            </p:cNvSpPr>
            <p:nvPr/>
          </p:nvSpPr>
          <p:spPr bwMode="auto">
            <a:xfrm>
              <a:off x="1200" y="1117"/>
              <a:ext cx="500" cy="370"/>
            </a:xfrm>
            <a:prstGeom prst="rect">
              <a:avLst/>
            </a:prstGeom>
            <a:noFill/>
            <a:ln w="9525">
              <a:noFill/>
              <a:miter lim="800000"/>
              <a:headEnd/>
              <a:tailEnd/>
            </a:ln>
          </p:spPr>
          <p:txBody>
            <a:bodyPr wrap="none">
              <a:prstTxWarp prst="textNoShape">
                <a:avLst/>
              </a:prstTxWarp>
              <a:spAutoFit/>
            </a:bodyPr>
            <a:lstStyle/>
            <a:p>
              <a:r>
                <a:rPr lang="en-US" sz="2800" b="1"/>
                <a:t>BLP</a:t>
              </a:r>
              <a:endParaRPr lang="en-US" sz="2800" b="1">
                <a:solidFill>
                  <a:srgbClr val="FF0000"/>
                </a:solidFill>
              </a:endParaRPr>
            </a:p>
          </p:txBody>
        </p:sp>
        <p:sp>
          <p:nvSpPr>
            <p:cNvPr id="95251" name="Rectangle 19"/>
            <p:cNvSpPr>
              <a:spLocks noChangeArrowheads="1"/>
            </p:cNvSpPr>
            <p:nvPr/>
          </p:nvSpPr>
          <p:spPr bwMode="auto">
            <a:xfrm>
              <a:off x="3312" y="1824"/>
              <a:ext cx="624" cy="336"/>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95252" name="Rectangle 20"/>
            <p:cNvSpPr>
              <a:spLocks noChangeArrowheads="1"/>
            </p:cNvSpPr>
            <p:nvPr/>
          </p:nvSpPr>
          <p:spPr bwMode="auto">
            <a:xfrm>
              <a:off x="3370" y="2378"/>
              <a:ext cx="446" cy="288"/>
            </a:xfrm>
            <a:prstGeom prst="rect">
              <a:avLst/>
            </a:prstGeom>
            <a:noFill/>
            <a:ln w="9525">
              <a:noFill/>
              <a:miter lim="800000"/>
              <a:headEnd/>
              <a:tailEnd/>
            </a:ln>
          </p:spPr>
          <p:txBody>
            <a:bodyPr wrap="none">
              <a:prstTxWarp prst="textNoShape">
                <a:avLst/>
              </a:prstTxWarp>
              <a:spAutoFit/>
            </a:bodyPr>
            <a:lstStyle/>
            <a:p>
              <a:r>
                <a:rPr lang="en-US">
                  <a:latin typeface="Times-Roman" charset="0"/>
                </a:rPr>
                <a:t>I(</a:t>
              </a:r>
              <a:r>
                <a:rPr lang="en-US" b="1">
                  <a:solidFill>
                    <a:srgbClr val="FF0000"/>
                  </a:solidFill>
                  <a:latin typeface="Times-Roman" charset="0"/>
                </a:rPr>
                <a:t>O</a:t>
              </a:r>
              <a:r>
                <a:rPr lang="en-US">
                  <a:latin typeface="Times-Roman" charset="0"/>
                </a:rPr>
                <a:t>)</a:t>
              </a:r>
            </a:p>
          </p:txBody>
        </p:sp>
        <p:sp>
          <p:nvSpPr>
            <p:cNvPr id="95253" name="Rectangle 21"/>
            <p:cNvSpPr>
              <a:spLocks noChangeArrowheads="1"/>
            </p:cNvSpPr>
            <p:nvPr/>
          </p:nvSpPr>
          <p:spPr bwMode="auto">
            <a:xfrm>
              <a:off x="3312" y="2352"/>
              <a:ext cx="624" cy="336"/>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95254" name="Rectangle 22"/>
            <p:cNvSpPr>
              <a:spLocks noChangeArrowheads="1"/>
            </p:cNvSpPr>
            <p:nvPr/>
          </p:nvSpPr>
          <p:spPr bwMode="auto">
            <a:xfrm>
              <a:off x="3408" y="1848"/>
              <a:ext cx="446" cy="288"/>
            </a:xfrm>
            <a:prstGeom prst="rect">
              <a:avLst/>
            </a:prstGeom>
            <a:noFill/>
            <a:ln w="9525">
              <a:noFill/>
              <a:miter lim="800000"/>
              <a:headEnd/>
              <a:tailEnd/>
            </a:ln>
          </p:spPr>
          <p:txBody>
            <a:bodyPr wrap="none">
              <a:prstTxWarp prst="textNoShape">
                <a:avLst/>
              </a:prstTxWarp>
              <a:spAutoFit/>
            </a:bodyPr>
            <a:lstStyle/>
            <a:p>
              <a:r>
                <a:rPr lang="en-US">
                  <a:latin typeface="Times-Roman" charset="0"/>
                </a:rPr>
                <a:t>I(</a:t>
              </a:r>
              <a:r>
                <a:rPr lang="en-US" b="1">
                  <a:solidFill>
                    <a:srgbClr val="1320EE"/>
                  </a:solidFill>
                  <a:latin typeface="Times-Roman" charset="0"/>
                </a:rPr>
                <a:t>O</a:t>
              </a:r>
              <a:r>
                <a:rPr lang="en-US">
                  <a:latin typeface="Times-Roman" charset="0"/>
                </a:rPr>
                <a:t>)</a:t>
              </a:r>
            </a:p>
          </p:txBody>
        </p:sp>
        <p:sp>
          <p:nvSpPr>
            <p:cNvPr id="95255" name="Rectangle 23"/>
            <p:cNvSpPr>
              <a:spLocks noChangeArrowheads="1"/>
            </p:cNvSpPr>
            <p:nvPr/>
          </p:nvSpPr>
          <p:spPr bwMode="auto">
            <a:xfrm>
              <a:off x="4224" y="2352"/>
              <a:ext cx="624" cy="336"/>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95256" name="Rectangle 24"/>
            <p:cNvSpPr>
              <a:spLocks noChangeArrowheads="1"/>
            </p:cNvSpPr>
            <p:nvPr/>
          </p:nvSpPr>
          <p:spPr bwMode="auto">
            <a:xfrm>
              <a:off x="4353" y="2378"/>
              <a:ext cx="446" cy="288"/>
            </a:xfrm>
            <a:prstGeom prst="rect">
              <a:avLst/>
            </a:prstGeom>
            <a:noFill/>
            <a:ln w="9525">
              <a:noFill/>
              <a:miter lim="800000"/>
              <a:headEnd/>
              <a:tailEnd/>
            </a:ln>
          </p:spPr>
          <p:txBody>
            <a:bodyPr wrap="none">
              <a:prstTxWarp prst="textNoShape">
                <a:avLst/>
              </a:prstTxWarp>
              <a:spAutoFit/>
            </a:bodyPr>
            <a:lstStyle/>
            <a:p>
              <a:r>
                <a:rPr lang="en-US">
                  <a:latin typeface="Times-Roman" charset="0"/>
                </a:rPr>
                <a:t>I(</a:t>
              </a:r>
              <a:r>
                <a:rPr lang="en-US" b="1">
                  <a:latin typeface="Times-Roman" charset="0"/>
                </a:rPr>
                <a:t>O</a:t>
              </a:r>
              <a:r>
                <a:rPr lang="en-US">
                  <a:latin typeface="Times-Roman" charset="0"/>
                </a:rPr>
                <a:t>)</a:t>
              </a:r>
            </a:p>
          </p:txBody>
        </p:sp>
        <p:sp>
          <p:nvSpPr>
            <p:cNvPr id="95257" name="Line 25"/>
            <p:cNvSpPr>
              <a:spLocks noChangeShapeType="1"/>
            </p:cNvSpPr>
            <p:nvPr/>
          </p:nvSpPr>
          <p:spPr bwMode="auto">
            <a:xfrm>
              <a:off x="3936" y="1978"/>
              <a:ext cx="288" cy="374"/>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95258" name="Rectangle 28"/>
            <p:cNvSpPr>
              <a:spLocks noChangeArrowheads="1"/>
            </p:cNvSpPr>
            <p:nvPr/>
          </p:nvSpPr>
          <p:spPr bwMode="auto">
            <a:xfrm>
              <a:off x="3696" y="1117"/>
              <a:ext cx="577" cy="370"/>
            </a:xfrm>
            <a:prstGeom prst="rect">
              <a:avLst/>
            </a:prstGeom>
            <a:noFill/>
            <a:ln w="9525">
              <a:noFill/>
              <a:miter lim="800000"/>
              <a:headEnd/>
              <a:tailEnd/>
            </a:ln>
          </p:spPr>
          <p:txBody>
            <a:bodyPr wrap="none">
              <a:prstTxWarp prst="textNoShape">
                <a:avLst/>
              </a:prstTxWarp>
              <a:spAutoFit/>
            </a:bodyPr>
            <a:lstStyle/>
            <a:p>
              <a:r>
                <a:rPr lang="en-US" sz="2800" b="1"/>
                <a:t>Biba</a:t>
              </a:r>
              <a:endParaRPr lang="en-US"/>
            </a:p>
          </p:txBody>
        </p:sp>
        <p:sp>
          <p:nvSpPr>
            <p:cNvPr id="95259" name="Line 29"/>
            <p:cNvSpPr>
              <a:spLocks noChangeShapeType="1"/>
            </p:cNvSpPr>
            <p:nvPr/>
          </p:nvSpPr>
          <p:spPr bwMode="auto">
            <a:xfrm>
              <a:off x="3936" y="2496"/>
              <a:ext cx="28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95260" name="Line 30"/>
            <p:cNvSpPr>
              <a:spLocks noChangeShapeType="1"/>
            </p:cNvSpPr>
            <p:nvPr/>
          </p:nvSpPr>
          <p:spPr bwMode="auto">
            <a:xfrm>
              <a:off x="5376" y="1632"/>
              <a:ext cx="0" cy="1440"/>
            </a:xfrm>
            <a:prstGeom prst="line">
              <a:avLst/>
            </a:prstGeom>
            <a:noFill/>
            <a:ln w="50800">
              <a:solidFill>
                <a:schemeClr val="tx1"/>
              </a:solidFill>
              <a:round/>
              <a:headEnd type="triangle" w="med" len="med"/>
              <a:tailEnd type="triangle" w="med" len="med"/>
            </a:ln>
          </p:spPr>
          <p:txBody>
            <a:bodyPr wrap="none" anchor="ctr">
              <a:prstTxWarp prst="textNoShape">
                <a:avLst/>
              </a:prstTxWarp>
            </a:bodyPr>
            <a:lstStyle/>
            <a:p>
              <a:endParaRPr lang="en-US"/>
            </a:p>
          </p:txBody>
        </p:sp>
        <p:sp>
          <p:nvSpPr>
            <p:cNvPr id="95261" name="Rectangle 31"/>
            <p:cNvSpPr>
              <a:spLocks noChangeArrowheads="1"/>
            </p:cNvSpPr>
            <p:nvPr/>
          </p:nvSpPr>
          <p:spPr bwMode="auto">
            <a:xfrm>
              <a:off x="5424" y="1817"/>
              <a:ext cx="221" cy="1063"/>
            </a:xfrm>
            <a:prstGeom prst="rect">
              <a:avLst/>
            </a:prstGeom>
            <a:noFill/>
            <a:ln w="9525">
              <a:noFill/>
              <a:miter lim="800000"/>
              <a:headEnd/>
              <a:tailEnd/>
            </a:ln>
          </p:spPr>
          <p:txBody>
            <a:bodyPr wrap="none">
              <a:prstTxWarp prst="textNoShape">
                <a:avLst/>
              </a:prstTxWarp>
              <a:spAutoFit/>
            </a:bodyPr>
            <a:lstStyle/>
            <a:p>
              <a:pPr algn="ctr">
                <a:lnSpc>
                  <a:spcPct val="75000"/>
                </a:lnSpc>
              </a:pPr>
              <a:r>
                <a:rPr lang="en-US"/>
                <a:t>l</a:t>
              </a:r>
            </a:p>
            <a:p>
              <a:pPr algn="ctr">
                <a:lnSpc>
                  <a:spcPct val="75000"/>
                </a:lnSpc>
              </a:pPr>
              <a:r>
                <a:rPr lang="en-US"/>
                <a:t>e</a:t>
              </a:r>
            </a:p>
            <a:p>
              <a:pPr algn="ctr">
                <a:lnSpc>
                  <a:spcPct val="75000"/>
                </a:lnSpc>
              </a:pPr>
              <a:r>
                <a:rPr lang="en-US"/>
                <a:t>v</a:t>
              </a:r>
            </a:p>
            <a:p>
              <a:pPr algn="ctr">
                <a:lnSpc>
                  <a:spcPct val="75000"/>
                </a:lnSpc>
              </a:pPr>
              <a:r>
                <a:rPr lang="en-US"/>
                <a:t>e</a:t>
              </a:r>
            </a:p>
            <a:p>
              <a:pPr algn="ctr">
                <a:lnSpc>
                  <a:spcPct val="75000"/>
                </a:lnSpc>
              </a:pPr>
              <a:r>
                <a:rPr lang="en-US"/>
                <a:t>l</a:t>
              </a:r>
            </a:p>
          </p:txBody>
        </p:sp>
        <p:sp>
          <p:nvSpPr>
            <p:cNvPr id="95262" name="Rectangle 32"/>
            <p:cNvSpPr>
              <a:spLocks noChangeArrowheads="1"/>
            </p:cNvSpPr>
            <p:nvPr/>
          </p:nvSpPr>
          <p:spPr bwMode="auto">
            <a:xfrm>
              <a:off x="5136" y="1210"/>
              <a:ext cx="494" cy="326"/>
            </a:xfrm>
            <a:prstGeom prst="rect">
              <a:avLst/>
            </a:prstGeom>
            <a:noFill/>
            <a:ln w="9525">
              <a:noFill/>
              <a:miter lim="800000"/>
              <a:headEnd/>
              <a:tailEnd/>
            </a:ln>
          </p:spPr>
          <p:txBody>
            <a:bodyPr wrap="none">
              <a:prstTxWarp prst="textNoShape">
                <a:avLst/>
              </a:prstTxWarp>
              <a:spAutoFit/>
            </a:bodyPr>
            <a:lstStyle/>
            <a:p>
              <a:r>
                <a:rPr lang="en-US"/>
                <a:t>high</a:t>
              </a:r>
            </a:p>
          </p:txBody>
        </p:sp>
        <p:sp>
          <p:nvSpPr>
            <p:cNvPr id="95263" name="Rectangle 33"/>
            <p:cNvSpPr>
              <a:spLocks noChangeArrowheads="1"/>
            </p:cNvSpPr>
            <p:nvPr/>
          </p:nvSpPr>
          <p:spPr bwMode="auto">
            <a:xfrm>
              <a:off x="5184" y="3034"/>
              <a:ext cx="401" cy="326"/>
            </a:xfrm>
            <a:prstGeom prst="rect">
              <a:avLst/>
            </a:prstGeom>
            <a:noFill/>
            <a:ln w="9525">
              <a:noFill/>
              <a:miter lim="800000"/>
              <a:headEnd/>
              <a:tailEnd/>
            </a:ln>
          </p:spPr>
          <p:txBody>
            <a:bodyPr wrap="none">
              <a:prstTxWarp prst="textNoShape">
                <a:avLst/>
              </a:prstTxWarp>
              <a:spAutoFit/>
            </a:bodyPr>
            <a:lstStyle/>
            <a:p>
              <a:r>
                <a:rPr lang="en-US"/>
                <a:t>low</a:t>
              </a:r>
            </a:p>
          </p:txBody>
        </p:sp>
        <p:sp>
          <p:nvSpPr>
            <p:cNvPr id="95264" name="Rectangle 34"/>
            <p:cNvSpPr>
              <a:spLocks noChangeArrowheads="1"/>
            </p:cNvSpPr>
            <p:nvPr/>
          </p:nvSpPr>
          <p:spPr bwMode="auto">
            <a:xfrm>
              <a:off x="3552" y="3024"/>
              <a:ext cx="964" cy="326"/>
            </a:xfrm>
            <a:prstGeom prst="rect">
              <a:avLst/>
            </a:prstGeom>
            <a:noFill/>
            <a:ln w="9525">
              <a:noFill/>
              <a:miter lim="800000"/>
              <a:headEnd/>
              <a:tailEnd/>
            </a:ln>
          </p:spPr>
          <p:txBody>
            <a:bodyPr wrap="none">
              <a:prstTxWarp prst="textNoShape">
                <a:avLst/>
              </a:prstTxWarp>
              <a:spAutoFit/>
            </a:bodyPr>
            <a:lstStyle/>
            <a:p>
              <a:r>
                <a:rPr lang="en-US" b="1"/>
                <a:t>Integrity</a:t>
              </a:r>
              <a:endParaRPr lang="en-US"/>
            </a:p>
          </p:txBody>
        </p:sp>
        <p:sp>
          <p:nvSpPr>
            <p:cNvPr id="95265" name="Line 35"/>
            <p:cNvSpPr>
              <a:spLocks noChangeShapeType="1"/>
            </p:cNvSpPr>
            <p:nvPr/>
          </p:nvSpPr>
          <p:spPr bwMode="auto">
            <a:xfrm>
              <a:off x="2832" y="1152"/>
              <a:ext cx="0" cy="2160"/>
            </a:xfrm>
            <a:prstGeom prst="line">
              <a:avLst/>
            </a:prstGeom>
            <a:noFill/>
            <a:ln w="50800">
              <a:solidFill>
                <a:schemeClr val="tx1"/>
              </a:solidFill>
              <a:prstDash val="sysDot"/>
              <a:round/>
              <a:headEnd/>
              <a:tailEnd/>
            </a:ln>
          </p:spPr>
          <p:txBody>
            <a:bodyPr wrap="none" anchor="ctr">
              <a:prstTxWarp prst="textNoShape">
                <a:avLst/>
              </a:prstTxWarp>
            </a:bodyPr>
            <a:lstStyle/>
            <a:p>
              <a:endParaRPr lang="en-US"/>
            </a:p>
          </p:txBody>
        </p:sp>
      </p:gr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5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F295C1F8-EACF-AC46-B19B-2CC7736ABD1E}" type="slidenum">
              <a:rPr lang="en-US" smtClean="0">
                <a:latin typeface="Times New Roman" charset="0"/>
              </a:rPr>
              <a:pPr/>
              <a:t>92</a:t>
            </a:fld>
            <a:endParaRPr lang="en-US" smtClean="0">
              <a:latin typeface="Times New Roman" charset="0"/>
            </a:endParaRPr>
          </a:p>
        </p:txBody>
      </p:sp>
      <p:sp>
        <p:nvSpPr>
          <p:cNvPr id="96259" name="Rectangle 2"/>
          <p:cNvSpPr>
            <a:spLocks noGrp="1" noChangeArrowheads="1"/>
          </p:cNvSpPr>
          <p:nvPr>
            <p:ph type="title"/>
          </p:nvPr>
        </p:nvSpPr>
        <p:spPr>
          <a:xfrm>
            <a:off x="685800" y="1676400"/>
            <a:ext cx="7772400" cy="1752600"/>
          </a:xfrm>
        </p:spPr>
        <p:txBody>
          <a:bodyPr/>
          <a:lstStyle/>
          <a:p>
            <a:pPr eaLnBrk="1" hangingPunct="1"/>
            <a:r>
              <a:rPr lang="en-US"/>
              <a:t>Compartments</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9728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E7E3AE4E-0FF4-E943-89C0-51F2B4082D17}" type="slidenum">
              <a:rPr lang="en-US" smtClean="0">
                <a:latin typeface="Times New Roman" charset="0"/>
              </a:rPr>
              <a:pPr/>
              <a:t>93</a:t>
            </a:fld>
            <a:endParaRPr lang="en-US" smtClean="0">
              <a:latin typeface="Times New Roman" charset="0"/>
            </a:endParaRPr>
          </a:p>
        </p:txBody>
      </p:sp>
      <p:sp>
        <p:nvSpPr>
          <p:cNvPr id="97283" name="Rectangle 2"/>
          <p:cNvSpPr>
            <a:spLocks noGrp="1" noChangeArrowheads="1"/>
          </p:cNvSpPr>
          <p:nvPr>
            <p:ph type="title"/>
          </p:nvPr>
        </p:nvSpPr>
        <p:spPr>
          <a:xfrm>
            <a:off x="685800" y="457200"/>
            <a:ext cx="7772400" cy="1143000"/>
          </a:xfrm>
        </p:spPr>
        <p:txBody>
          <a:bodyPr/>
          <a:lstStyle/>
          <a:p>
            <a:pPr eaLnBrk="1" hangingPunct="1"/>
            <a:r>
              <a:rPr lang="en-US" dirty="0"/>
              <a:t>Compartments</a:t>
            </a:r>
          </a:p>
        </p:txBody>
      </p:sp>
      <p:sp>
        <p:nvSpPr>
          <p:cNvPr id="190467" name="Rectangle 3"/>
          <p:cNvSpPr>
            <a:spLocks noGrp="1" noChangeArrowheads="1"/>
          </p:cNvSpPr>
          <p:nvPr>
            <p:ph type="body" idx="1"/>
          </p:nvPr>
        </p:nvSpPr>
        <p:spPr>
          <a:xfrm>
            <a:off x="685800" y="1752600"/>
            <a:ext cx="7924800" cy="4495800"/>
          </a:xfrm>
        </p:spPr>
        <p:txBody>
          <a:bodyPr/>
          <a:lstStyle/>
          <a:p>
            <a:pPr eaLnBrk="1" hangingPunct="1">
              <a:lnSpc>
                <a:spcPct val="90000"/>
              </a:lnSpc>
              <a:spcAft>
                <a:spcPts val="600"/>
              </a:spcAft>
            </a:pPr>
            <a:r>
              <a:rPr lang="en-US" sz="2800" dirty="0"/>
              <a:t>Multilevel Security (MLS) enforces access control </a:t>
            </a:r>
            <a:r>
              <a:rPr lang="en-US" sz="2800" b="1" dirty="0">
                <a:solidFill>
                  <a:schemeClr val="accent2"/>
                </a:solidFill>
              </a:rPr>
              <a:t>up and down</a:t>
            </a:r>
            <a:r>
              <a:rPr lang="en-US" sz="2800" dirty="0"/>
              <a:t> </a:t>
            </a:r>
          </a:p>
          <a:p>
            <a:pPr eaLnBrk="1" hangingPunct="1">
              <a:lnSpc>
                <a:spcPct val="90000"/>
              </a:lnSpc>
              <a:spcAft>
                <a:spcPts val="600"/>
              </a:spcAft>
            </a:pPr>
            <a:r>
              <a:rPr lang="en-US" sz="2800" dirty="0"/>
              <a:t>Simple hierarchy of security labels</a:t>
            </a:r>
            <a:r>
              <a:rPr lang="en-US" sz="2800" dirty="0" smtClean="0"/>
              <a:t> is generally </a:t>
            </a:r>
            <a:r>
              <a:rPr lang="en-US" sz="2800" i="1" dirty="0" smtClean="0"/>
              <a:t>not</a:t>
            </a:r>
            <a:r>
              <a:rPr lang="en-US" sz="2800" dirty="0" smtClean="0"/>
              <a:t> </a:t>
            </a:r>
            <a:r>
              <a:rPr lang="en-US" sz="2800" dirty="0"/>
              <a:t>flexible enough</a:t>
            </a:r>
          </a:p>
          <a:p>
            <a:pPr eaLnBrk="1" hangingPunct="1">
              <a:lnSpc>
                <a:spcPct val="90000"/>
              </a:lnSpc>
              <a:spcAft>
                <a:spcPts val="600"/>
              </a:spcAft>
            </a:pPr>
            <a:r>
              <a:rPr lang="en-US" sz="2800" dirty="0"/>
              <a:t>Compartments enforces restrictions </a:t>
            </a:r>
            <a:r>
              <a:rPr lang="en-US" sz="2800" b="1" dirty="0">
                <a:solidFill>
                  <a:schemeClr val="accent2"/>
                </a:solidFill>
              </a:rPr>
              <a:t>across</a:t>
            </a:r>
            <a:endParaRPr lang="en-US" sz="2800" dirty="0"/>
          </a:p>
          <a:p>
            <a:pPr eaLnBrk="1" hangingPunct="1">
              <a:lnSpc>
                <a:spcPct val="90000"/>
              </a:lnSpc>
              <a:spcAft>
                <a:spcPts val="600"/>
              </a:spcAft>
            </a:pPr>
            <a:r>
              <a:rPr lang="en-US" sz="2800" dirty="0"/>
              <a:t>Suppose </a:t>
            </a:r>
            <a:r>
              <a:rPr lang="en-US" sz="2800" b="1" dirty="0">
                <a:latin typeface="Times-Roman" charset="0"/>
              </a:rPr>
              <a:t>TOP SECRET</a:t>
            </a:r>
            <a:r>
              <a:rPr lang="en-US" sz="2800" dirty="0"/>
              <a:t> divided into </a:t>
            </a:r>
            <a:r>
              <a:rPr lang="en-US" sz="2800" b="1" dirty="0">
                <a:latin typeface="Times-Roman" charset="0"/>
              </a:rPr>
              <a:t>TOP SECRET {CAT}</a:t>
            </a:r>
            <a:r>
              <a:rPr lang="en-US" sz="2800" dirty="0"/>
              <a:t> and </a:t>
            </a:r>
            <a:r>
              <a:rPr lang="en-US" sz="2800" b="1" dirty="0">
                <a:latin typeface="Times-Roman" charset="0"/>
              </a:rPr>
              <a:t>TOP SECRET {DOG}</a:t>
            </a:r>
            <a:r>
              <a:rPr lang="en-US" sz="2800" dirty="0"/>
              <a:t> </a:t>
            </a:r>
          </a:p>
          <a:p>
            <a:pPr eaLnBrk="1" hangingPunct="1">
              <a:lnSpc>
                <a:spcPct val="90000"/>
              </a:lnSpc>
              <a:spcAft>
                <a:spcPts val="600"/>
              </a:spcAft>
            </a:pPr>
            <a:r>
              <a:rPr lang="en-US" sz="2800" dirty="0"/>
              <a:t>Both are </a:t>
            </a:r>
            <a:r>
              <a:rPr lang="en-US" sz="2800" b="1" dirty="0">
                <a:latin typeface="Times-Roman" charset="0"/>
              </a:rPr>
              <a:t>TOP SECRET</a:t>
            </a:r>
            <a:r>
              <a:rPr lang="en-US" sz="2800" dirty="0"/>
              <a:t> but information flow restricted across the </a:t>
            </a:r>
            <a:r>
              <a:rPr lang="en-US" sz="2800" b="1" dirty="0">
                <a:latin typeface="Times-Roman" charset="0"/>
              </a:rPr>
              <a:t>TOP SECRET</a:t>
            </a:r>
            <a:r>
              <a:rPr lang="en-US" sz="2800" dirty="0"/>
              <a:t> level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box(out)">
                                      <p:cBhvr>
                                        <p:cTn id="7" dur="500"/>
                                        <p:tgtEl>
                                          <p:spTgt spid="19046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90467">
                                            <p:txEl>
                                              <p:pRg st="1" end="1"/>
                                            </p:txEl>
                                          </p:spTgt>
                                        </p:tgtEl>
                                        <p:attrNameLst>
                                          <p:attrName>style.visibility</p:attrName>
                                        </p:attrNameLst>
                                      </p:cBhvr>
                                      <p:to>
                                        <p:strVal val="visible"/>
                                      </p:to>
                                    </p:set>
                                    <p:animEffect transition="in" filter="box(out)">
                                      <p:cBhvr>
                                        <p:cTn id="12" dur="500"/>
                                        <p:tgtEl>
                                          <p:spTgt spid="19046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90467">
                                            <p:txEl>
                                              <p:pRg st="2" end="2"/>
                                            </p:txEl>
                                          </p:spTgt>
                                        </p:tgtEl>
                                        <p:attrNameLst>
                                          <p:attrName>style.visibility</p:attrName>
                                        </p:attrNameLst>
                                      </p:cBhvr>
                                      <p:to>
                                        <p:strVal val="visible"/>
                                      </p:to>
                                    </p:set>
                                    <p:animEffect transition="in" filter="box(out)">
                                      <p:cBhvr>
                                        <p:cTn id="17" dur="500"/>
                                        <p:tgtEl>
                                          <p:spTgt spid="19046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90467">
                                            <p:txEl>
                                              <p:pRg st="3" end="3"/>
                                            </p:txEl>
                                          </p:spTgt>
                                        </p:tgtEl>
                                        <p:attrNameLst>
                                          <p:attrName>style.visibility</p:attrName>
                                        </p:attrNameLst>
                                      </p:cBhvr>
                                      <p:to>
                                        <p:strVal val="visible"/>
                                      </p:to>
                                    </p:set>
                                    <p:animEffect transition="in" filter="box(out)">
                                      <p:cBhvr>
                                        <p:cTn id="22" dur="500"/>
                                        <p:tgtEl>
                                          <p:spTgt spid="19046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90467">
                                            <p:txEl>
                                              <p:pRg st="4" end="4"/>
                                            </p:txEl>
                                          </p:spTgt>
                                        </p:tgtEl>
                                        <p:attrNameLst>
                                          <p:attrName>style.visibility</p:attrName>
                                        </p:attrNameLst>
                                      </p:cBhvr>
                                      <p:to>
                                        <p:strVal val="visible"/>
                                      </p:to>
                                    </p:set>
                                    <p:animEffect transition="in" filter="box(out)">
                                      <p:cBhvr>
                                        <p:cTn id="27" dur="500"/>
                                        <p:tgtEl>
                                          <p:spTgt spid="19046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9830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2499345E-9207-AB40-A43D-442A29D5DCAE}" type="slidenum">
              <a:rPr lang="en-US" smtClean="0">
                <a:latin typeface="Times New Roman" charset="0"/>
              </a:rPr>
              <a:pPr/>
              <a:t>94</a:t>
            </a:fld>
            <a:endParaRPr lang="en-US" smtClean="0">
              <a:latin typeface="Times New Roman" charset="0"/>
            </a:endParaRPr>
          </a:p>
        </p:txBody>
      </p:sp>
      <p:sp>
        <p:nvSpPr>
          <p:cNvPr id="98307" name="Rectangle 2"/>
          <p:cNvSpPr>
            <a:spLocks noGrp="1" noChangeArrowheads="1"/>
          </p:cNvSpPr>
          <p:nvPr>
            <p:ph type="title"/>
          </p:nvPr>
        </p:nvSpPr>
        <p:spPr>
          <a:xfrm>
            <a:off x="685800" y="304800"/>
            <a:ext cx="7772400" cy="1143000"/>
          </a:xfrm>
        </p:spPr>
        <p:txBody>
          <a:bodyPr/>
          <a:lstStyle/>
          <a:p>
            <a:pPr eaLnBrk="1" hangingPunct="1"/>
            <a:r>
              <a:rPr lang="en-US"/>
              <a:t>Compartments</a:t>
            </a:r>
          </a:p>
        </p:txBody>
      </p:sp>
      <p:sp>
        <p:nvSpPr>
          <p:cNvPr id="193539" name="Rectangle 3"/>
          <p:cNvSpPr>
            <a:spLocks noGrp="1" noChangeArrowheads="1"/>
          </p:cNvSpPr>
          <p:nvPr>
            <p:ph type="body" idx="1"/>
          </p:nvPr>
        </p:nvSpPr>
        <p:spPr>
          <a:xfrm>
            <a:off x="685800" y="1600200"/>
            <a:ext cx="8077200" cy="4419600"/>
          </a:xfrm>
        </p:spPr>
        <p:txBody>
          <a:bodyPr/>
          <a:lstStyle/>
          <a:p>
            <a:pPr eaLnBrk="1" hangingPunct="1">
              <a:lnSpc>
                <a:spcPct val="90000"/>
              </a:lnSpc>
              <a:spcAft>
                <a:spcPts val="600"/>
              </a:spcAft>
            </a:pPr>
            <a:r>
              <a:rPr lang="en-US" sz="2800" dirty="0"/>
              <a:t>Why compartments?</a:t>
            </a:r>
          </a:p>
          <a:p>
            <a:pPr lvl="1" eaLnBrk="1" hangingPunct="1">
              <a:lnSpc>
                <a:spcPct val="90000"/>
              </a:lnSpc>
              <a:spcAft>
                <a:spcPts val="600"/>
              </a:spcAft>
            </a:pPr>
            <a:r>
              <a:rPr lang="en-US" sz="2400" dirty="0"/>
              <a:t>Why not create a new classification level?</a:t>
            </a:r>
          </a:p>
          <a:p>
            <a:pPr eaLnBrk="1" hangingPunct="1">
              <a:lnSpc>
                <a:spcPct val="90000"/>
              </a:lnSpc>
              <a:spcAft>
                <a:spcPts val="600"/>
              </a:spcAft>
            </a:pPr>
            <a:r>
              <a:rPr lang="en-US" sz="2800" dirty="0"/>
              <a:t>May not want either of</a:t>
            </a:r>
          </a:p>
          <a:p>
            <a:pPr lvl="1" eaLnBrk="1" hangingPunct="1">
              <a:lnSpc>
                <a:spcPct val="90000"/>
              </a:lnSpc>
              <a:spcAft>
                <a:spcPts val="600"/>
              </a:spcAft>
            </a:pPr>
            <a:r>
              <a:rPr lang="en-US" sz="2400" b="1" dirty="0">
                <a:latin typeface="Times-Roman" charset="0"/>
              </a:rPr>
              <a:t>TOP SECRET {CAT}</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a:t>
            </a:r>
            <a:r>
              <a:rPr lang="en-US" sz="2400" b="1" dirty="0">
                <a:latin typeface="Times-Roman" charset="0"/>
              </a:rPr>
              <a:t>TOP SECRET {DOG}</a:t>
            </a:r>
            <a:endParaRPr lang="en-US" sz="2400" dirty="0"/>
          </a:p>
          <a:p>
            <a:pPr lvl="1" eaLnBrk="1" hangingPunct="1">
              <a:lnSpc>
                <a:spcPct val="90000"/>
              </a:lnSpc>
              <a:spcAft>
                <a:spcPts val="600"/>
              </a:spcAft>
            </a:pPr>
            <a:r>
              <a:rPr lang="en-US" sz="2400" b="1" dirty="0">
                <a:latin typeface="Times-Roman" charset="0"/>
              </a:rPr>
              <a:t>TOP SECRET {DOG}</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a:t>
            </a:r>
            <a:r>
              <a:rPr lang="en-US" sz="2400" b="1" dirty="0">
                <a:latin typeface="Times-Roman" charset="0"/>
              </a:rPr>
              <a:t>TOP SECRET {CAT}</a:t>
            </a:r>
            <a:endParaRPr lang="en-US" sz="2400" dirty="0"/>
          </a:p>
          <a:p>
            <a:pPr eaLnBrk="1" hangingPunct="1">
              <a:lnSpc>
                <a:spcPct val="90000"/>
              </a:lnSpc>
              <a:spcAft>
                <a:spcPts val="600"/>
              </a:spcAft>
            </a:pPr>
            <a:r>
              <a:rPr lang="en-US" sz="2800" dirty="0"/>
              <a:t>Compartments designed to enforce the </a:t>
            </a:r>
            <a:r>
              <a:rPr lang="en-US" sz="2800" b="1" dirty="0">
                <a:solidFill>
                  <a:schemeClr val="accent2"/>
                </a:solidFill>
              </a:rPr>
              <a:t>need to know</a:t>
            </a:r>
            <a:r>
              <a:rPr lang="en-US" sz="2800" dirty="0"/>
              <a:t> principle</a:t>
            </a:r>
          </a:p>
          <a:p>
            <a:pPr lvl="1" eaLnBrk="1" hangingPunct="1">
              <a:lnSpc>
                <a:spcPct val="90000"/>
              </a:lnSpc>
              <a:spcAft>
                <a:spcPts val="600"/>
              </a:spcAft>
            </a:pPr>
            <a:r>
              <a:rPr lang="en-US" sz="2400" dirty="0"/>
              <a:t>Regardless of</a:t>
            </a:r>
            <a:r>
              <a:rPr lang="en-US" sz="2400" dirty="0" smtClean="0"/>
              <a:t> clearance</a:t>
            </a:r>
            <a:r>
              <a:rPr lang="en-US" sz="2400" dirty="0"/>
              <a:t>, you only have access to info that you need to </a:t>
            </a:r>
            <a:r>
              <a:rPr lang="en-US" sz="2400" dirty="0" smtClean="0"/>
              <a:t>know to do your job</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animEffect transition="in" filter="box(out)">
                                      <p:cBhvr>
                                        <p:cTn id="7" dur="500"/>
                                        <p:tgtEl>
                                          <p:spTgt spid="19353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193539">
                                            <p:txEl>
                                              <p:pRg st="1" end="1"/>
                                            </p:txEl>
                                          </p:spTgt>
                                        </p:tgtEl>
                                        <p:attrNameLst>
                                          <p:attrName>style.visibility</p:attrName>
                                        </p:attrNameLst>
                                      </p:cBhvr>
                                      <p:to>
                                        <p:strVal val="visible"/>
                                      </p:to>
                                    </p:set>
                                    <p:animEffect transition="in" filter="box(out)">
                                      <p:cBhvr>
                                        <p:cTn id="10" dur="500"/>
                                        <p:tgtEl>
                                          <p:spTgt spid="193539">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193539">
                                            <p:txEl>
                                              <p:pRg st="2" end="2"/>
                                            </p:txEl>
                                          </p:spTgt>
                                        </p:tgtEl>
                                        <p:attrNameLst>
                                          <p:attrName>style.visibility</p:attrName>
                                        </p:attrNameLst>
                                      </p:cBhvr>
                                      <p:to>
                                        <p:strVal val="visible"/>
                                      </p:to>
                                    </p:set>
                                    <p:animEffect transition="in" filter="box(out)">
                                      <p:cBhvr>
                                        <p:cTn id="15" dur="500"/>
                                        <p:tgtEl>
                                          <p:spTgt spid="193539">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193539">
                                            <p:txEl>
                                              <p:pRg st="3" end="3"/>
                                            </p:txEl>
                                          </p:spTgt>
                                        </p:tgtEl>
                                        <p:attrNameLst>
                                          <p:attrName>style.visibility</p:attrName>
                                        </p:attrNameLst>
                                      </p:cBhvr>
                                      <p:to>
                                        <p:strVal val="visible"/>
                                      </p:to>
                                    </p:set>
                                    <p:animEffect transition="in" filter="box(out)">
                                      <p:cBhvr>
                                        <p:cTn id="18" dur="500"/>
                                        <p:tgtEl>
                                          <p:spTgt spid="193539">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193539">
                                            <p:txEl>
                                              <p:pRg st="4" end="4"/>
                                            </p:txEl>
                                          </p:spTgt>
                                        </p:tgtEl>
                                        <p:attrNameLst>
                                          <p:attrName>style.visibility</p:attrName>
                                        </p:attrNameLst>
                                      </p:cBhvr>
                                      <p:to>
                                        <p:strVal val="visible"/>
                                      </p:to>
                                    </p:set>
                                    <p:animEffect transition="in" filter="box(out)">
                                      <p:cBhvr>
                                        <p:cTn id="21" dur="500"/>
                                        <p:tgtEl>
                                          <p:spTgt spid="193539">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193539">
                                            <p:txEl>
                                              <p:pRg st="5" end="5"/>
                                            </p:txEl>
                                          </p:spTgt>
                                        </p:tgtEl>
                                        <p:attrNameLst>
                                          <p:attrName>style.visibility</p:attrName>
                                        </p:attrNameLst>
                                      </p:cBhvr>
                                      <p:to>
                                        <p:strVal val="visible"/>
                                      </p:to>
                                    </p:set>
                                    <p:animEffect transition="in" filter="box(out)">
                                      <p:cBhvr>
                                        <p:cTn id="26" dur="500"/>
                                        <p:tgtEl>
                                          <p:spTgt spid="193539">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par>
                                <p:cTn id="27" presetID="4" presetClass="entr" presetSubtype="32" fill="hold" grpId="0" nodeType="withEffect">
                                  <p:stCondLst>
                                    <p:cond delay="0"/>
                                  </p:stCondLst>
                                  <p:childTnLst>
                                    <p:set>
                                      <p:cBhvr>
                                        <p:cTn id="28" dur="1" fill="hold">
                                          <p:stCondLst>
                                            <p:cond delay="0"/>
                                          </p:stCondLst>
                                        </p:cTn>
                                        <p:tgtEl>
                                          <p:spTgt spid="193539">
                                            <p:txEl>
                                              <p:pRg st="6" end="6"/>
                                            </p:txEl>
                                          </p:spTgt>
                                        </p:tgtEl>
                                        <p:attrNameLst>
                                          <p:attrName>style.visibility</p:attrName>
                                        </p:attrNameLst>
                                      </p:cBhvr>
                                      <p:to>
                                        <p:strVal val="visible"/>
                                      </p:to>
                                    </p:set>
                                    <p:animEffect transition="in" filter="box(out)">
                                      <p:cBhvr>
                                        <p:cTn id="29" dur="500"/>
                                        <p:tgtEl>
                                          <p:spTgt spid="193539">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autoUpdateAnimBg="0"/>
    </p:bld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933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A57DABB4-C063-2E4E-B859-A5EAEEB0C0C2}" type="slidenum">
              <a:rPr lang="en-US" smtClean="0">
                <a:latin typeface="Times New Roman" charset="0"/>
              </a:rPr>
              <a:pPr/>
              <a:t>95</a:t>
            </a:fld>
            <a:endParaRPr lang="en-US" smtClean="0">
              <a:latin typeface="Times New Roman" charset="0"/>
            </a:endParaRPr>
          </a:p>
        </p:txBody>
      </p:sp>
      <p:sp>
        <p:nvSpPr>
          <p:cNvPr id="99331" name="Rectangle 2"/>
          <p:cNvSpPr>
            <a:spLocks noGrp="1" noChangeArrowheads="1"/>
          </p:cNvSpPr>
          <p:nvPr>
            <p:ph type="title"/>
          </p:nvPr>
        </p:nvSpPr>
        <p:spPr>
          <a:xfrm>
            <a:off x="685800" y="152400"/>
            <a:ext cx="7772400" cy="1143000"/>
          </a:xfrm>
        </p:spPr>
        <p:txBody>
          <a:bodyPr/>
          <a:lstStyle/>
          <a:p>
            <a:pPr eaLnBrk="1" hangingPunct="1"/>
            <a:r>
              <a:rPr lang="en-US"/>
              <a:t>Compartments</a:t>
            </a:r>
          </a:p>
        </p:txBody>
      </p:sp>
      <p:sp>
        <p:nvSpPr>
          <p:cNvPr id="99332" name="Rectangle 3"/>
          <p:cNvSpPr>
            <a:spLocks noGrp="1" noChangeArrowheads="1"/>
          </p:cNvSpPr>
          <p:nvPr>
            <p:ph type="body" idx="1"/>
          </p:nvPr>
        </p:nvSpPr>
        <p:spPr>
          <a:xfrm>
            <a:off x="685800" y="1295400"/>
            <a:ext cx="7772400" cy="609600"/>
          </a:xfrm>
        </p:spPr>
        <p:txBody>
          <a:bodyPr/>
          <a:lstStyle/>
          <a:p>
            <a:pPr eaLnBrk="1" hangingPunct="1">
              <a:lnSpc>
                <a:spcPct val="90000"/>
              </a:lnSpc>
            </a:pPr>
            <a:r>
              <a:rPr lang="en-US" sz="2800" dirty="0"/>
              <a:t>Arrows indicate “</a:t>
            </a:r>
            <a:r>
              <a:rPr lang="en-US" sz="2800" dirty="0" err="1">
                <a:sym typeface="Symbol" charset="2"/>
              </a:rPr>
              <a:t></a:t>
            </a:r>
            <a:r>
              <a:rPr lang="en-US" sz="2800" dirty="0">
                <a:sym typeface="Symbol" charset="2"/>
              </a:rPr>
              <a:t>” relationship</a:t>
            </a:r>
          </a:p>
        </p:txBody>
      </p:sp>
      <p:sp>
        <p:nvSpPr>
          <p:cNvPr id="346116" name="Rectangle 4"/>
          <p:cNvSpPr>
            <a:spLocks noChangeArrowheads="1"/>
          </p:cNvSpPr>
          <p:nvPr/>
        </p:nvSpPr>
        <p:spPr bwMode="auto">
          <a:xfrm>
            <a:off x="685800" y="5257800"/>
            <a:ext cx="7848600" cy="914400"/>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buClr>
                <a:schemeClr val="accent2"/>
              </a:buClr>
              <a:buSzPct val="75000"/>
              <a:buFont typeface="Wingdings" charset="2"/>
              <a:buChar char="q"/>
            </a:pPr>
            <a:r>
              <a:rPr lang="en-US" sz="2800" dirty="0"/>
              <a:t>Not all classifications are comparable, e.g.,</a:t>
            </a:r>
          </a:p>
          <a:p>
            <a:pPr marL="342900" indent="-342900">
              <a:lnSpc>
                <a:spcPct val="85000"/>
              </a:lnSpc>
              <a:spcBef>
                <a:spcPct val="20000"/>
              </a:spcBef>
              <a:buClr>
                <a:schemeClr val="accent2"/>
              </a:buClr>
              <a:buSzPct val="75000"/>
              <a:buFont typeface="Wingdings" charset="2"/>
              <a:buNone/>
            </a:pPr>
            <a:r>
              <a:rPr lang="en-US" b="1" dirty="0">
                <a:latin typeface="Times-Roman" charset="0"/>
              </a:rPr>
              <a:t>TOP SECRET {CAT}</a:t>
            </a:r>
            <a:r>
              <a:rPr lang="en-US" sz="2800" dirty="0"/>
              <a:t> </a:t>
            </a:r>
            <a:r>
              <a:rPr lang="en-US" sz="2800" dirty="0" err="1"/>
              <a:t>vs</a:t>
            </a:r>
            <a:r>
              <a:rPr lang="en-US" sz="2800" dirty="0"/>
              <a:t> </a:t>
            </a:r>
            <a:r>
              <a:rPr lang="en-US" b="1" dirty="0">
                <a:latin typeface="Times-Roman" charset="0"/>
              </a:rPr>
              <a:t>SECRET {CAT, DOG}</a:t>
            </a:r>
            <a:endParaRPr lang="en-US" sz="3200" dirty="0">
              <a:sym typeface="Symbol" charset="2"/>
            </a:endParaRPr>
          </a:p>
        </p:txBody>
      </p:sp>
      <p:sp>
        <p:nvSpPr>
          <p:cNvPr id="99334" name="Rectangle 30"/>
          <p:cNvSpPr>
            <a:spLocks noChangeArrowheads="1"/>
          </p:cNvSpPr>
          <p:nvPr/>
        </p:nvSpPr>
        <p:spPr bwMode="auto">
          <a:xfrm>
            <a:off x="2898775" y="1828800"/>
            <a:ext cx="3317875"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TOP SECRET {CAT, DOG}</a:t>
            </a:r>
          </a:p>
        </p:txBody>
      </p:sp>
      <p:sp>
        <p:nvSpPr>
          <p:cNvPr id="99335" name="Rectangle 31"/>
          <p:cNvSpPr>
            <a:spLocks noChangeArrowheads="1"/>
          </p:cNvSpPr>
          <p:nvPr/>
        </p:nvSpPr>
        <p:spPr bwMode="auto">
          <a:xfrm>
            <a:off x="1082675" y="2422525"/>
            <a:ext cx="2597150"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TOP SECRET {CAT}</a:t>
            </a:r>
          </a:p>
        </p:txBody>
      </p:sp>
      <p:sp>
        <p:nvSpPr>
          <p:cNvPr id="99336" name="Rectangle 32"/>
          <p:cNvSpPr>
            <a:spLocks noChangeArrowheads="1"/>
          </p:cNvSpPr>
          <p:nvPr/>
        </p:nvSpPr>
        <p:spPr bwMode="auto">
          <a:xfrm>
            <a:off x="3657600" y="3032125"/>
            <a:ext cx="1806575"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TOP SECRET</a:t>
            </a:r>
          </a:p>
        </p:txBody>
      </p:sp>
      <p:sp>
        <p:nvSpPr>
          <p:cNvPr id="99337" name="Rectangle 33"/>
          <p:cNvSpPr>
            <a:spLocks noChangeArrowheads="1"/>
          </p:cNvSpPr>
          <p:nvPr/>
        </p:nvSpPr>
        <p:spPr bwMode="auto">
          <a:xfrm>
            <a:off x="3200400" y="3641725"/>
            <a:ext cx="2724150"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SECRET {CAT, DOG}</a:t>
            </a:r>
          </a:p>
        </p:txBody>
      </p:sp>
      <p:sp>
        <p:nvSpPr>
          <p:cNvPr id="99338" name="Rectangle 34"/>
          <p:cNvSpPr>
            <a:spLocks noChangeArrowheads="1"/>
          </p:cNvSpPr>
          <p:nvPr/>
        </p:nvSpPr>
        <p:spPr bwMode="auto">
          <a:xfrm>
            <a:off x="6072188" y="4267200"/>
            <a:ext cx="2060575"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SECRET {DOG}</a:t>
            </a:r>
          </a:p>
        </p:txBody>
      </p:sp>
      <p:sp>
        <p:nvSpPr>
          <p:cNvPr id="99339" name="Rectangle 35"/>
          <p:cNvSpPr>
            <a:spLocks noChangeArrowheads="1"/>
          </p:cNvSpPr>
          <p:nvPr/>
        </p:nvSpPr>
        <p:spPr bwMode="auto">
          <a:xfrm>
            <a:off x="3962400" y="4860925"/>
            <a:ext cx="1214438"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SECRET</a:t>
            </a:r>
          </a:p>
        </p:txBody>
      </p:sp>
      <p:sp>
        <p:nvSpPr>
          <p:cNvPr id="99340" name="Rectangle 36"/>
          <p:cNvSpPr>
            <a:spLocks noChangeArrowheads="1"/>
          </p:cNvSpPr>
          <p:nvPr/>
        </p:nvSpPr>
        <p:spPr bwMode="auto">
          <a:xfrm>
            <a:off x="5489575" y="2422525"/>
            <a:ext cx="2654300"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TOP SECRET {DOG}</a:t>
            </a:r>
          </a:p>
        </p:txBody>
      </p:sp>
      <p:sp>
        <p:nvSpPr>
          <p:cNvPr id="99341" name="Rectangle 37"/>
          <p:cNvSpPr>
            <a:spLocks noChangeArrowheads="1"/>
          </p:cNvSpPr>
          <p:nvPr/>
        </p:nvSpPr>
        <p:spPr bwMode="auto">
          <a:xfrm>
            <a:off x="1066800" y="4251325"/>
            <a:ext cx="2005013"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SECRET {CAT}</a:t>
            </a:r>
          </a:p>
        </p:txBody>
      </p:sp>
      <p:sp>
        <p:nvSpPr>
          <p:cNvPr id="99342" name="Line 38"/>
          <p:cNvSpPr>
            <a:spLocks noChangeShapeType="1"/>
          </p:cNvSpPr>
          <p:nvPr/>
        </p:nvSpPr>
        <p:spPr bwMode="auto">
          <a:xfrm flipH="1">
            <a:off x="3657600" y="2209800"/>
            <a:ext cx="9144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43" name="Line 39"/>
          <p:cNvSpPr>
            <a:spLocks noChangeShapeType="1"/>
          </p:cNvSpPr>
          <p:nvPr/>
        </p:nvSpPr>
        <p:spPr bwMode="auto">
          <a:xfrm>
            <a:off x="4572000" y="2209800"/>
            <a:ext cx="9906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44" name="Line 40"/>
          <p:cNvSpPr>
            <a:spLocks noChangeShapeType="1"/>
          </p:cNvSpPr>
          <p:nvPr/>
        </p:nvSpPr>
        <p:spPr bwMode="auto">
          <a:xfrm>
            <a:off x="2438400" y="2743200"/>
            <a:ext cx="12954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45" name="Line 41"/>
          <p:cNvSpPr>
            <a:spLocks noChangeShapeType="1"/>
          </p:cNvSpPr>
          <p:nvPr/>
        </p:nvSpPr>
        <p:spPr bwMode="auto">
          <a:xfrm flipH="1">
            <a:off x="5410200" y="2743200"/>
            <a:ext cx="12954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46" name="Line 42"/>
          <p:cNvSpPr>
            <a:spLocks noChangeShapeType="1"/>
          </p:cNvSpPr>
          <p:nvPr/>
        </p:nvSpPr>
        <p:spPr bwMode="auto">
          <a:xfrm flipH="1">
            <a:off x="3048000" y="4038600"/>
            <a:ext cx="15240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47" name="Line 43"/>
          <p:cNvSpPr>
            <a:spLocks noChangeShapeType="1"/>
          </p:cNvSpPr>
          <p:nvPr/>
        </p:nvSpPr>
        <p:spPr bwMode="auto">
          <a:xfrm>
            <a:off x="4572000" y="4038600"/>
            <a:ext cx="15240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48" name="Line 44"/>
          <p:cNvSpPr>
            <a:spLocks noChangeShapeType="1"/>
          </p:cNvSpPr>
          <p:nvPr/>
        </p:nvSpPr>
        <p:spPr bwMode="auto">
          <a:xfrm>
            <a:off x="2438400" y="4572000"/>
            <a:ext cx="16002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49" name="Line 45"/>
          <p:cNvSpPr>
            <a:spLocks noChangeShapeType="1"/>
          </p:cNvSpPr>
          <p:nvPr/>
        </p:nvSpPr>
        <p:spPr bwMode="auto">
          <a:xfrm flipH="1">
            <a:off x="5105400" y="4572000"/>
            <a:ext cx="16002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50" name="Line 50"/>
          <p:cNvSpPr>
            <a:spLocks noChangeShapeType="1"/>
          </p:cNvSpPr>
          <p:nvPr/>
        </p:nvSpPr>
        <p:spPr bwMode="auto">
          <a:xfrm>
            <a:off x="838200" y="3810000"/>
            <a:ext cx="23622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51" name="Line 53"/>
          <p:cNvSpPr>
            <a:spLocks noChangeShapeType="1"/>
          </p:cNvSpPr>
          <p:nvPr/>
        </p:nvSpPr>
        <p:spPr bwMode="auto">
          <a:xfrm flipH="1">
            <a:off x="838200" y="2057400"/>
            <a:ext cx="21336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9352" name="Line 54"/>
          <p:cNvSpPr>
            <a:spLocks noChangeShapeType="1"/>
          </p:cNvSpPr>
          <p:nvPr/>
        </p:nvSpPr>
        <p:spPr bwMode="auto">
          <a:xfrm>
            <a:off x="838200" y="2057400"/>
            <a:ext cx="0" cy="17526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9353" name="Line 56"/>
          <p:cNvSpPr>
            <a:spLocks noChangeShapeType="1"/>
          </p:cNvSpPr>
          <p:nvPr/>
        </p:nvSpPr>
        <p:spPr bwMode="auto">
          <a:xfrm flipH="1">
            <a:off x="5410200" y="3276600"/>
            <a:ext cx="28956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9354" name="Line 57"/>
          <p:cNvSpPr>
            <a:spLocks noChangeShapeType="1"/>
          </p:cNvSpPr>
          <p:nvPr/>
        </p:nvSpPr>
        <p:spPr bwMode="auto">
          <a:xfrm>
            <a:off x="8305800" y="3276600"/>
            <a:ext cx="0" cy="17526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9355" name="Line 58"/>
          <p:cNvSpPr>
            <a:spLocks noChangeShapeType="1"/>
          </p:cNvSpPr>
          <p:nvPr/>
        </p:nvSpPr>
        <p:spPr bwMode="auto">
          <a:xfrm flipH="1">
            <a:off x="5105400" y="5029200"/>
            <a:ext cx="32004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56" name="Line 59"/>
          <p:cNvSpPr>
            <a:spLocks noChangeShapeType="1"/>
          </p:cNvSpPr>
          <p:nvPr/>
        </p:nvSpPr>
        <p:spPr bwMode="auto">
          <a:xfrm>
            <a:off x="2209800" y="2743200"/>
            <a:ext cx="0" cy="1600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57" name="Line 60"/>
          <p:cNvSpPr>
            <a:spLocks noChangeShapeType="1"/>
          </p:cNvSpPr>
          <p:nvPr/>
        </p:nvSpPr>
        <p:spPr bwMode="auto">
          <a:xfrm>
            <a:off x="6934200" y="2743200"/>
            <a:ext cx="0" cy="1600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46116"/>
                                        </p:tgtEl>
                                        <p:attrNameLst>
                                          <p:attrName>style.visibility</p:attrName>
                                        </p:attrNameLst>
                                      </p:cBhvr>
                                      <p:to>
                                        <p:strVal val="visible"/>
                                      </p:to>
                                    </p:set>
                                    <p:animEffect transition="in" filter="blinds(vertical)">
                                      <p:cBhvr>
                                        <p:cTn id="7" dur="500"/>
                                        <p:tgtEl>
                                          <p:spTgt spid="34611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6" grpId="0" autoUpdateAnimBg="0"/>
    </p:bldLst>
  </p:timing>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0035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0F3E233B-8413-2E40-AE43-55ACFF1D10AD}" type="slidenum">
              <a:rPr lang="en-US" smtClean="0">
                <a:latin typeface="Times New Roman" charset="0"/>
              </a:rPr>
              <a:pPr/>
              <a:t>96</a:t>
            </a:fld>
            <a:endParaRPr lang="en-US" smtClean="0">
              <a:latin typeface="Times New Roman" charset="0"/>
            </a:endParaRPr>
          </a:p>
        </p:txBody>
      </p:sp>
      <p:sp>
        <p:nvSpPr>
          <p:cNvPr id="100355" name="Rectangle 2"/>
          <p:cNvSpPr>
            <a:spLocks noGrp="1" noChangeArrowheads="1"/>
          </p:cNvSpPr>
          <p:nvPr>
            <p:ph type="title"/>
          </p:nvPr>
        </p:nvSpPr>
        <p:spPr>
          <a:xfrm>
            <a:off x="609600" y="228600"/>
            <a:ext cx="7848600" cy="914400"/>
          </a:xfrm>
        </p:spPr>
        <p:txBody>
          <a:bodyPr/>
          <a:lstStyle/>
          <a:p>
            <a:pPr eaLnBrk="1" hangingPunct="1"/>
            <a:r>
              <a:rPr lang="en-US" dirty="0"/>
              <a:t>MLS </a:t>
            </a:r>
            <a:r>
              <a:rPr lang="en-US" dirty="0" err="1"/>
              <a:t>vs</a:t>
            </a:r>
            <a:r>
              <a:rPr lang="en-US" dirty="0"/>
              <a:t> Compartments</a:t>
            </a:r>
          </a:p>
        </p:txBody>
      </p:sp>
      <p:sp>
        <p:nvSpPr>
          <p:cNvPr id="200707" name="Rectangle 3"/>
          <p:cNvSpPr>
            <a:spLocks noGrp="1" noChangeArrowheads="1"/>
          </p:cNvSpPr>
          <p:nvPr>
            <p:ph type="body" idx="1"/>
          </p:nvPr>
        </p:nvSpPr>
        <p:spPr>
          <a:xfrm>
            <a:off x="685800" y="1219200"/>
            <a:ext cx="8229600" cy="4876800"/>
          </a:xfrm>
        </p:spPr>
        <p:txBody>
          <a:bodyPr/>
          <a:lstStyle/>
          <a:p>
            <a:pPr eaLnBrk="1" hangingPunct="1">
              <a:lnSpc>
                <a:spcPct val="80000"/>
              </a:lnSpc>
              <a:spcAft>
                <a:spcPts val="600"/>
              </a:spcAft>
            </a:pPr>
            <a:r>
              <a:rPr lang="en-US" sz="2800" dirty="0"/>
              <a:t>MLS can be used without compartments</a:t>
            </a:r>
          </a:p>
          <a:p>
            <a:pPr lvl="1" eaLnBrk="1" hangingPunct="1">
              <a:lnSpc>
                <a:spcPct val="80000"/>
              </a:lnSpc>
              <a:spcAft>
                <a:spcPts val="600"/>
              </a:spcAft>
            </a:pPr>
            <a:r>
              <a:rPr lang="en-US" sz="2400" dirty="0"/>
              <a:t>And vice-versa</a:t>
            </a:r>
          </a:p>
          <a:p>
            <a:pPr eaLnBrk="1" hangingPunct="1">
              <a:lnSpc>
                <a:spcPct val="80000"/>
              </a:lnSpc>
              <a:spcAft>
                <a:spcPts val="600"/>
              </a:spcAft>
            </a:pPr>
            <a:r>
              <a:rPr lang="en-US" sz="2800" dirty="0"/>
              <a:t>But, MLS almost always uses compartments</a:t>
            </a:r>
          </a:p>
          <a:p>
            <a:pPr eaLnBrk="1" hangingPunct="1">
              <a:lnSpc>
                <a:spcPct val="80000"/>
              </a:lnSpc>
              <a:spcAft>
                <a:spcPts val="600"/>
              </a:spcAft>
            </a:pPr>
            <a:r>
              <a:rPr lang="en-US" sz="2800" dirty="0"/>
              <a:t>Example </a:t>
            </a:r>
          </a:p>
          <a:p>
            <a:pPr lvl="1" eaLnBrk="1" hangingPunct="1">
              <a:lnSpc>
                <a:spcPct val="80000"/>
              </a:lnSpc>
              <a:spcAft>
                <a:spcPts val="600"/>
              </a:spcAft>
            </a:pPr>
            <a:r>
              <a:rPr lang="en-US" sz="2400" dirty="0"/>
              <a:t>MLS mandated for protecting medical records of British Medical Association (BMA)</a:t>
            </a:r>
          </a:p>
          <a:p>
            <a:pPr lvl="1" eaLnBrk="1" hangingPunct="1">
              <a:lnSpc>
                <a:spcPct val="80000"/>
              </a:lnSpc>
              <a:spcAft>
                <a:spcPts val="600"/>
              </a:spcAft>
            </a:pPr>
            <a:r>
              <a:rPr lang="en-US" sz="2400" dirty="0"/>
              <a:t>AIDS was </a:t>
            </a:r>
            <a:r>
              <a:rPr lang="en-US" sz="2400" b="1" dirty="0">
                <a:latin typeface="Times-Roman" charset="0"/>
              </a:rPr>
              <a:t>TOP SECRET</a:t>
            </a:r>
            <a:r>
              <a:rPr lang="en-US" sz="2400" dirty="0"/>
              <a:t>, prescriptions </a:t>
            </a:r>
            <a:r>
              <a:rPr lang="en-US" sz="2400" b="1" dirty="0">
                <a:latin typeface="Times-Roman" charset="0"/>
              </a:rPr>
              <a:t>SECRET</a:t>
            </a:r>
            <a:endParaRPr lang="en-US" sz="2400" dirty="0"/>
          </a:p>
          <a:p>
            <a:pPr lvl="1" eaLnBrk="1" hangingPunct="1">
              <a:lnSpc>
                <a:spcPct val="80000"/>
              </a:lnSpc>
              <a:spcAft>
                <a:spcPts val="600"/>
              </a:spcAft>
            </a:pPr>
            <a:r>
              <a:rPr lang="en-US" sz="2400" dirty="0"/>
              <a:t>What is the classification of an AIDS drug?</a:t>
            </a:r>
          </a:p>
          <a:p>
            <a:pPr lvl="1" eaLnBrk="1" hangingPunct="1">
              <a:lnSpc>
                <a:spcPct val="80000"/>
              </a:lnSpc>
              <a:spcAft>
                <a:spcPts val="600"/>
              </a:spcAft>
            </a:pPr>
            <a:r>
              <a:rPr lang="en-US" sz="2400" dirty="0"/>
              <a:t>Everything tends toward </a:t>
            </a:r>
            <a:r>
              <a:rPr lang="en-US" sz="2400" b="1" dirty="0">
                <a:latin typeface="Times-Roman" charset="0"/>
              </a:rPr>
              <a:t>TOP SECRET</a:t>
            </a:r>
            <a:endParaRPr lang="en-US" sz="2400" dirty="0"/>
          </a:p>
          <a:p>
            <a:pPr lvl="1" eaLnBrk="1" hangingPunct="1">
              <a:lnSpc>
                <a:spcPct val="80000"/>
              </a:lnSpc>
              <a:spcAft>
                <a:spcPts val="600"/>
              </a:spcAft>
            </a:pPr>
            <a:r>
              <a:rPr lang="en-US" sz="2400" dirty="0"/>
              <a:t>Defeats the purpose of the system!</a:t>
            </a:r>
          </a:p>
          <a:p>
            <a:pPr eaLnBrk="1" hangingPunct="1">
              <a:lnSpc>
                <a:spcPct val="80000"/>
              </a:lnSpc>
              <a:spcAft>
                <a:spcPts val="600"/>
              </a:spcAft>
            </a:pPr>
            <a:r>
              <a:rPr lang="en-US" sz="2800" dirty="0"/>
              <a:t>Compartments-only approach used instead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box(out)">
                                      <p:cBhvr>
                                        <p:cTn id="7" dur="500"/>
                                        <p:tgtEl>
                                          <p:spTgt spid="20070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box(out)">
                                      <p:cBhvr>
                                        <p:cTn id="12" dur="500"/>
                                        <p:tgtEl>
                                          <p:spTgt spid="20070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00707">
                                            <p:txEl>
                                              <p:pRg st="2" end="2"/>
                                            </p:txEl>
                                          </p:spTgt>
                                        </p:tgtEl>
                                        <p:attrNameLst>
                                          <p:attrName>style.visibility</p:attrName>
                                        </p:attrNameLst>
                                      </p:cBhvr>
                                      <p:to>
                                        <p:strVal val="visible"/>
                                      </p:to>
                                    </p:set>
                                    <p:animEffect transition="in" filter="box(out)">
                                      <p:cBhvr>
                                        <p:cTn id="17" dur="500"/>
                                        <p:tgtEl>
                                          <p:spTgt spid="20070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00707">
                                            <p:txEl>
                                              <p:pRg st="3" end="3"/>
                                            </p:txEl>
                                          </p:spTgt>
                                        </p:tgtEl>
                                        <p:attrNameLst>
                                          <p:attrName>style.visibility</p:attrName>
                                        </p:attrNameLst>
                                      </p:cBhvr>
                                      <p:to>
                                        <p:strVal val="visible"/>
                                      </p:to>
                                    </p:set>
                                    <p:animEffect transition="in" filter="box(out)">
                                      <p:cBhvr>
                                        <p:cTn id="22" dur="500"/>
                                        <p:tgtEl>
                                          <p:spTgt spid="20070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00707">
                                            <p:txEl>
                                              <p:pRg st="4" end="4"/>
                                            </p:txEl>
                                          </p:spTgt>
                                        </p:tgtEl>
                                        <p:attrNameLst>
                                          <p:attrName>style.visibility</p:attrName>
                                        </p:attrNameLst>
                                      </p:cBhvr>
                                      <p:to>
                                        <p:strVal val="visible"/>
                                      </p:to>
                                    </p:set>
                                    <p:animEffect transition="in" filter="box(out)">
                                      <p:cBhvr>
                                        <p:cTn id="27" dur="500"/>
                                        <p:tgtEl>
                                          <p:spTgt spid="20070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00707">
                                            <p:txEl>
                                              <p:pRg st="5" end="5"/>
                                            </p:txEl>
                                          </p:spTgt>
                                        </p:tgtEl>
                                        <p:attrNameLst>
                                          <p:attrName>style.visibility</p:attrName>
                                        </p:attrNameLst>
                                      </p:cBhvr>
                                      <p:to>
                                        <p:strVal val="visible"/>
                                      </p:to>
                                    </p:set>
                                    <p:animEffect transition="in" filter="box(out)">
                                      <p:cBhvr>
                                        <p:cTn id="32" dur="500"/>
                                        <p:tgtEl>
                                          <p:spTgt spid="20070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00707">
                                            <p:txEl>
                                              <p:pRg st="6" end="6"/>
                                            </p:txEl>
                                          </p:spTgt>
                                        </p:tgtEl>
                                        <p:attrNameLst>
                                          <p:attrName>style.visibility</p:attrName>
                                        </p:attrNameLst>
                                      </p:cBhvr>
                                      <p:to>
                                        <p:strVal val="visible"/>
                                      </p:to>
                                    </p:set>
                                    <p:animEffect transition="in" filter="box(out)">
                                      <p:cBhvr>
                                        <p:cTn id="37" dur="500"/>
                                        <p:tgtEl>
                                          <p:spTgt spid="200707">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00707">
                                            <p:txEl>
                                              <p:pRg st="7" end="7"/>
                                            </p:txEl>
                                          </p:spTgt>
                                        </p:tgtEl>
                                        <p:attrNameLst>
                                          <p:attrName>style.visibility</p:attrName>
                                        </p:attrNameLst>
                                      </p:cBhvr>
                                      <p:to>
                                        <p:strVal val="visible"/>
                                      </p:to>
                                    </p:set>
                                    <p:animEffect transition="in" filter="box(out)">
                                      <p:cBhvr>
                                        <p:cTn id="42" dur="500"/>
                                        <p:tgtEl>
                                          <p:spTgt spid="200707">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00707">
                                            <p:txEl>
                                              <p:pRg st="8" end="8"/>
                                            </p:txEl>
                                          </p:spTgt>
                                        </p:tgtEl>
                                        <p:attrNameLst>
                                          <p:attrName>style.visibility</p:attrName>
                                        </p:attrNameLst>
                                      </p:cBhvr>
                                      <p:to>
                                        <p:strVal val="visible"/>
                                      </p:to>
                                    </p:set>
                                    <p:animEffect transition="in" filter="box(out)">
                                      <p:cBhvr>
                                        <p:cTn id="47" dur="500"/>
                                        <p:tgtEl>
                                          <p:spTgt spid="200707">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200707">
                                            <p:txEl>
                                              <p:pRg st="9" end="9"/>
                                            </p:txEl>
                                          </p:spTgt>
                                        </p:tgtEl>
                                        <p:attrNameLst>
                                          <p:attrName>style.visibility</p:attrName>
                                        </p:attrNameLst>
                                      </p:cBhvr>
                                      <p:to>
                                        <p:strVal val="visible"/>
                                      </p:to>
                                    </p:set>
                                    <p:animEffect transition="in" filter="box(out)">
                                      <p:cBhvr>
                                        <p:cTn id="52" dur="500"/>
                                        <p:tgtEl>
                                          <p:spTgt spid="200707">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2" autoUpdateAnimBg="0"/>
    </p:bldLst>
  </p:timing>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8D2C7D5B-B996-7F4E-BE33-CFCCCF90749C}" type="slidenum">
              <a:rPr lang="en-US" smtClean="0">
                <a:latin typeface="Times New Roman" charset="0"/>
              </a:rPr>
              <a:pPr/>
              <a:t>97</a:t>
            </a:fld>
            <a:endParaRPr lang="en-US" smtClean="0">
              <a:latin typeface="Times New Roman" charset="0"/>
            </a:endParaRPr>
          </a:p>
        </p:txBody>
      </p:sp>
      <p:sp>
        <p:nvSpPr>
          <p:cNvPr id="101379" name="Rectangle 2"/>
          <p:cNvSpPr>
            <a:spLocks noGrp="1" noChangeArrowheads="1"/>
          </p:cNvSpPr>
          <p:nvPr>
            <p:ph type="title"/>
          </p:nvPr>
        </p:nvSpPr>
        <p:spPr>
          <a:xfrm>
            <a:off x="685800" y="1828800"/>
            <a:ext cx="7772400" cy="1143000"/>
          </a:xfrm>
        </p:spPr>
        <p:txBody>
          <a:bodyPr/>
          <a:lstStyle/>
          <a:p>
            <a:pPr eaLnBrk="1" hangingPunct="1"/>
            <a:r>
              <a:rPr lang="en-US"/>
              <a:t>Covert Channel</a:t>
            </a: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0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5B46B24E-0B69-ED46-B40C-24CD677F4D28}" type="slidenum">
              <a:rPr lang="en-US" smtClean="0">
                <a:latin typeface="Times New Roman" charset="0"/>
              </a:rPr>
              <a:pPr/>
              <a:t>98</a:t>
            </a:fld>
            <a:endParaRPr lang="en-US" smtClean="0">
              <a:latin typeface="Times New Roman" charset="0"/>
            </a:endParaRPr>
          </a:p>
        </p:txBody>
      </p:sp>
      <p:sp>
        <p:nvSpPr>
          <p:cNvPr id="102403" name="Rectangle 2"/>
          <p:cNvSpPr>
            <a:spLocks noGrp="1" noChangeArrowheads="1"/>
          </p:cNvSpPr>
          <p:nvPr>
            <p:ph type="title"/>
          </p:nvPr>
        </p:nvSpPr>
        <p:spPr/>
        <p:txBody>
          <a:bodyPr/>
          <a:lstStyle/>
          <a:p>
            <a:pPr eaLnBrk="1" hangingPunct="1"/>
            <a:r>
              <a:rPr lang="en-US"/>
              <a:t>Covert Channel</a:t>
            </a:r>
          </a:p>
        </p:txBody>
      </p:sp>
      <p:sp>
        <p:nvSpPr>
          <p:cNvPr id="102404" name="Rectangle 3"/>
          <p:cNvSpPr>
            <a:spLocks noGrp="1" noChangeArrowheads="1"/>
          </p:cNvSpPr>
          <p:nvPr>
            <p:ph type="body" idx="1"/>
          </p:nvPr>
        </p:nvSpPr>
        <p:spPr/>
        <p:txBody>
          <a:bodyPr/>
          <a:lstStyle/>
          <a:p>
            <a:pPr eaLnBrk="1" hangingPunct="1">
              <a:spcAft>
                <a:spcPts val="600"/>
              </a:spcAft>
            </a:pPr>
            <a:r>
              <a:rPr lang="en-US" sz="2800" dirty="0"/>
              <a:t>MLS designed to restrict legitimate channels of communication</a:t>
            </a:r>
          </a:p>
          <a:p>
            <a:pPr eaLnBrk="1" hangingPunct="1">
              <a:spcAft>
                <a:spcPts val="600"/>
              </a:spcAft>
            </a:pPr>
            <a:r>
              <a:rPr lang="en-US" sz="2800" dirty="0"/>
              <a:t>May be other ways for information to flow</a:t>
            </a:r>
          </a:p>
          <a:p>
            <a:pPr eaLnBrk="1" hangingPunct="1">
              <a:spcAft>
                <a:spcPts val="600"/>
              </a:spcAft>
            </a:pPr>
            <a:r>
              <a:rPr lang="en-US" sz="2800" dirty="0"/>
              <a:t>For example, resources shared at different levels</a:t>
            </a:r>
            <a:r>
              <a:rPr lang="en-US" sz="2800" dirty="0" smtClean="0"/>
              <a:t> could be used to </a:t>
            </a:r>
            <a:r>
              <a:rPr lang="en-US" sz="2800" dirty="0"/>
              <a:t>“signal” information</a:t>
            </a:r>
          </a:p>
          <a:p>
            <a:pPr eaLnBrk="1" hangingPunct="1">
              <a:spcAft>
                <a:spcPts val="600"/>
              </a:spcAft>
            </a:pPr>
            <a:r>
              <a:rPr lang="en-US" sz="2800" b="1" dirty="0">
                <a:solidFill>
                  <a:schemeClr val="accent2"/>
                </a:solidFill>
              </a:rPr>
              <a:t>Covert channel</a:t>
            </a:r>
            <a:r>
              <a:rPr lang="en-US" sz="2800" dirty="0"/>
              <a:t>: a communication path not intended as such by system’s designers</a:t>
            </a: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0342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F26BBFAA-FACE-904D-B080-45FB67F22C7A}" type="slidenum">
              <a:rPr lang="en-US" smtClean="0">
                <a:latin typeface="Times New Roman" charset="0"/>
              </a:rPr>
              <a:pPr/>
              <a:t>99</a:t>
            </a:fld>
            <a:endParaRPr lang="en-US" smtClean="0">
              <a:latin typeface="Times New Roman" charset="0"/>
            </a:endParaRPr>
          </a:p>
        </p:txBody>
      </p:sp>
      <p:sp>
        <p:nvSpPr>
          <p:cNvPr id="103427" name="Rectangle 2"/>
          <p:cNvSpPr>
            <a:spLocks noGrp="1" noChangeArrowheads="1"/>
          </p:cNvSpPr>
          <p:nvPr>
            <p:ph type="title"/>
          </p:nvPr>
        </p:nvSpPr>
        <p:spPr>
          <a:xfrm>
            <a:off x="685800" y="457200"/>
            <a:ext cx="7772400" cy="990600"/>
          </a:xfrm>
        </p:spPr>
        <p:txBody>
          <a:bodyPr/>
          <a:lstStyle/>
          <a:p>
            <a:pPr eaLnBrk="1" hangingPunct="1"/>
            <a:r>
              <a:rPr lang="en-US"/>
              <a:t>Covert Channel Example</a:t>
            </a:r>
          </a:p>
        </p:txBody>
      </p:sp>
      <p:sp>
        <p:nvSpPr>
          <p:cNvPr id="195587" name="Rectangle 3"/>
          <p:cNvSpPr>
            <a:spLocks noGrp="1" noChangeArrowheads="1"/>
          </p:cNvSpPr>
          <p:nvPr>
            <p:ph type="body" idx="1"/>
          </p:nvPr>
        </p:nvSpPr>
        <p:spPr>
          <a:xfrm>
            <a:off x="685800" y="1600200"/>
            <a:ext cx="7848600" cy="4495800"/>
          </a:xfrm>
        </p:spPr>
        <p:txBody>
          <a:bodyPr/>
          <a:lstStyle/>
          <a:p>
            <a:pPr eaLnBrk="1" hangingPunct="1">
              <a:lnSpc>
                <a:spcPct val="90000"/>
              </a:lnSpc>
              <a:spcAft>
                <a:spcPts val="600"/>
              </a:spcAft>
            </a:pPr>
            <a:r>
              <a:rPr lang="en-US" sz="2800" dirty="0"/>
              <a:t>Alice has </a:t>
            </a:r>
            <a:r>
              <a:rPr lang="en-US" sz="2800" b="1" dirty="0">
                <a:latin typeface="Times-Roman" charset="0"/>
              </a:rPr>
              <a:t>TOP SECRET</a:t>
            </a:r>
            <a:r>
              <a:rPr lang="en-US" sz="2800" dirty="0"/>
              <a:t> clearance, Bob has </a:t>
            </a:r>
            <a:r>
              <a:rPr lang="en-US" sz="2800" b="1" dirty="0">
                <a:latin typeface="Times-Roman" charset="0"/>
              </a:rPr>
              <a:t>CONFIDENTIAL</a:t>
            </a:r>
            <a:r>
              <a:rPr lang="en-US" sz="2800" dirty="0"/>
              <a:t> clearance</a:t>
            </a:r>
          </a:p>
          <a:p>
            <a:pPr eaLnBrk="1" hangingPunct="1">
              <a:lnSpc>
                <a:spcPct val="90000"/>
              </a:lnSpc>
              <a:spcAft>
                <a:spcPts val="600"/>
              </a:spcAft>
            </a:pPr>
            <a:r>
              <a:rPr lang="en-US" sz="2800" dirty="0"/>
              <a:t>Suppose the file space shared by all users</a:t>
            </a:r>
          </a:p>
          <a:p>
            <a:pPr eaLnBrk="1" hangingPunct="1">
              <a:lnSpc>
                <a:spcPct val="90000"/>
              </a:lnSpc>
              <a:spcAft>
                <a:spcPts val="600"/>
              </a:spcAft>
            </a:pPr>
            <a:r>
              <a:rPr lang="en-US" sz="2800" dirty="0"/>
              <a:t>Alice creates file </a:t>
            </a:r>
            <a:r>
              <a:rPr lang="en-US" sz="2800" dirty="0" err="1"/>
              <a:t>FileXYzW</a:t>
            </a:r>
            <a:r>
              <a:rPr lang="en-US" sz="2800" dirty="0"/>
              <a:t> to signal “1” to Bob, and removes file to signal “0”</a:t>
            </a:r>
          </a:p>
          <a:p>
            <a:pPr eaLnBrk="1" hangingPunct="1">
              <a:lnSpc>
                <a:spcPct val="90000"/>
              </a:lnSpc>
              <a:spcAft>
                <a:spcPts val="600"/>
              </a:spcAft>
            </a:pPr>
            <a:r>
              <a:rPr lang="en-US" sz="2800" dirty="0"/>
              <a:t>Once per minute Bob lists the files</a:t>
            </a:r>
          </a:p>
          <a:p>
            <a:pPr lvl="1" eaLnBrk="1" hangingPunct="1">
              <a:lnSpc>
                <a:spcPct val="90000"/>
              </a:lnSpc>
              <a:spcAft>
                <a:spcPts val="600"/>
              </a:spcAft>
            </a:pPr>
            <a:r>
              <a:rPr lang="en-US" sz="2400" dirty="0"/>
              <a:t>If file </a:t>
            </a:r>
            <a:r>
              <a:rPr lang="en-US" sz="2400" dirty="0" err="1"/>
              <a:t>FileXYzW</a:t>
            </a:r>
            <a:r>
              <a:rPr lang="en-US" sz="2400" dirty="0"/>
              <a:t> does not exist, Alice sent 0</a:t>
            </a:r>
          </a:p>
          <a:p>
            <a:pPr lvl="1" eaLnBrk="1" hangingPunct="1">
              <a:lnSpc>
                <a:spcPct val="90000"/>
              </a:lnSpc>
              <a:spcAft>
                <a:spcPts val="600"/>
              </a:spcAft>
            </a:pPr>
            <a:r>
              <a:rPr lang="en-US" sz="2400" dirty="0"/>
              <a:t>If file </a:t>
            </a:r>
            <a:r>
              <a:rPr lang="en-US" sz="2400" dirty="0" err="1"/>
              <a:t>FileXYzW</a:t>
            </a:r>
            <a:r>
              <a:rPr lang="en-US" sz="2400" dirty="0"/>
              <a:t> exists, Alice sent 1</a:t>
            </a:r>
          </a:p>
          <a:p>
            <a:pPr eaLnBrk="1" hangingPunct="1">
              <a:lnSpc>
                <a:spcPct val="90000"/>
              </a:lnSpc>
              <a:spcAft>
                <a:spcPts val="600"/>
              </a:spcAft>
            </a:pPr>
            <a:r>
              <a:rPr lang="en-US" sz="2800" dirty="0"/>
              <a:t>Alice can leak</a:t>
            </a:r>
            <a:r>
              <a:rPr lang="en-US" sz="2800" b="1" dirty="0">
                <a:latin typeface="Times-Roman" charset="0"/>
              </a:rPr>
              <a:t> TOP SECRET</a:t>
            </a:r>
            <a:r>
              <a:rPr lang="en-US" sz="2800" dirty="0"/>
              <a:t> info to Bob!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Effect transition="in" filter="box(out)">
                                      <p:cBhvr>
                                        <p:cTn id="7" dur="500"/>
                                        <p:tgtEl>
                                          <p:spTgt spid="1955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95587">
                                            <p:txEl>
                                              <p:pRg st="1" end="1"/>
                                            </p:txEl>
                                          </p:spTgt>
                                        </p:tgtEl>
                                        <p:attrNameLst>
                                          <p:attrName>style.visibility</p:attrName>
                                        </p:attrNameLst>
                                      </p:cBhvr>
                                      <p:to>
                                        <p:strVal val="visible"/>
                                      </p:to>
                                    </p:set>
                                    <p:animEffect transition="in" filter="box(out)">
                                      <p:cBhvr>
                                        <p:cTn id="12" dur="500"/>
                                        <p:tgtEl>
                                          <p:spTgt spid="1955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95587">
                                            <p:txEl>
                                              <p:pRg st="2" end="2"/>
                                            </p:txEl>
                                          </p:spTgt>
                                        </p:tgtEl>
                                        <p:attrNameLst>
                                          <p:attrName>style.visibility</p:attrName>
                                        </p:attrNameLst>
                                      </p:cBhvr>
                                      <p:to>
                                        <p:strVal val="visible"/>
                                      </p:to>
                                    </p:set>
                                    <p:animEffect transition="in" filter="box(out)">
                                      <p:cBhvr>
                                        <p:cTn id="17" dur="500"/>
                                        <p:tgtEl>
                                          <p:spTgt spid="19558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95587">
                                            <p:txEl>
                                              <p:pRg st="3" end="3"/>
                                            </p:txEl>
                                          </p:spTgt>
                                        </p:tgtEl>
                                        <p:attrNameLst>
                                          <p:attrName>style.visibility</p:attrName>
                                        </p:attrNameLst>
                                      </p:cBhvr>
                                      <p:to>
                                        <p:strVal val="visible"/>
                                      </p:to>
                                    </p:set>
                                    <p:animEffect transition="in" filter="box(out)">
                                      <p:cBhvr>
                                        <p:cTn id="22" dur="500"/>
                                        <p:tgtEl>
                                          <p:spTgt spid="19558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95587">
                                            <p:txEl>
                                              <p:pRg st="4" end="4"/>
                                            </p:txEl>
                                          </p:spTgt>
                                        </p:tgtEl>
                                        <p:attrNameLst>
                                          <p:attrName>style.visibility</p:attrName>
                                        </p:attrNameLst>
                                      </p:cBhvr>
                                      <p:to>
                                        <p:strVal val="visible"/>
                                      </p:to>
                                    </p:set>
                                    <p:animEffect transition="in" filter="box(out)">
                                      <p:cBhvr>
                                        <p:cTn id="27" dur="500"/>
                                        <p:tgtEl>
                                          <p:spTgt spid="19558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95587">
                                            <p:txEl>
                                              <p:pRg st="5" end="5"/>
                                            </p:txEl>
                                          </p:spTgt>
                                        </p:tgtEl>
                                        <p:attrNameLst>
                                          <p:attrName>style.visibility</p:attrName>
                                        </p:attrNameLst>
                                      </p:cBhvr>
                                      <p:to>
                                        <p:strVal val="visible"/>
                                      </p:to>
                                    </p:set>
                                    <p:animEffect transition="in" filter="box(out)">
                                      <p:cBhvr>
                                        <p:cTn id="32" dur="500"/>
                                        <p:tgtEl>
                                          <p:spTgt spid="19558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95587">
                                            <p:txEl>
                                              <p:pRg st="6" end="6"/>
                                            </p:txEl>
                                          </p:spTgt>
                                        </p:tgtEl>
                                        <p:attrNameLst>
                                          <p:attrName>style.visibility</p:attrName>
                                        </p:attrNameLst>
                                      </p:cBhvr>
                                      <p:to>
                                        <p:strVal val="visible"/>
                                      </p:to>
                                    </p:set>
                                    <p:animEffect transition="in" filter="box(out)">
                                      <p:cBhvr>
                                        <p:cTn id="37" dur="500"/>
                                        <p:tgtEl>
                                          <p:spTgt spid="195587">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bldLvl="2" autoUpdateAnimBg="0"/>
    </p:bld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5437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7117</TotalTime>
  <Words>9946</Words>
  <Application>Microsoft Macintosh PowerPoint</Application>
  <PresentationFormat>On-screen Show (4:3)</PresentationFormat>
  <Paragraphs>1764</Paragraphs>
  <Slides>165</Slides>
  <Notes>2</Notes>
  <HiddenSlides>0</HiddenSlides>
  <MMClips>0</MMClips>
  <ScaleCrop>false</ScaleCrop>
  <HeadingPairs>
    <vt:vector size="4" baseType="variant">
      <vt:variant>
        <vt:lpstr>Design Template</vt:lpstr>
      </vt:variant>
      <vt:variant>
        <vt:i4>1</vt:i4>
      </vt:variant>
      <vt:variant>
        <vt:lpstr>Slide Titles</vt:lpstr>
      </vt:variant>
      <vt:variant>
        <vt:i4>165</vt:i4>
      </vt:variant>
    </vt:vector>
  </HeadingPairs>
  <TitlesOfParts>
    <vt:vector size="166" baseType="lpstr">
      <vt:lpstr>Default Design</vt:lpstr>
      <vt:lpstr>Part II: Access Control</vt:lpstr>
      <vt:lpstr>Access Control</vt:lpstr>
      <vt:lpstr>Chapter 7: Authentication</vt:lpstr>
      <vt:lpstr>Are You Who You Say You Are?</vt:lpstr>
      <vt:lpstr>Something You Know</vt:lpstr>
      <vt:lpstr>Trouble with Passwords</vt:lpstr>
      <vt:lpstr>Why Passwords?</vt:lpstr>
      <vt:lpstr>Keys vs Passwords</vt:lpstr>
      <vt:lpstr>Good and Bad Passwords</vt:lpstr>
      <vt:lpstr>Password Experiment</vt:lpstr>
      <vt:lpstr>Password Experiment</vt:lpstr>
      <vt:lpstr>Attacks on Passwords</vt:lpstr>
      <vt:lpstr>Password Retry</vt:lpstr>
      <vt:lpstr>Password File?</vt:lpstr>
      <vt:lpstr>Dictionary Attack</vt:lpstr>
      <vt:lpstr>Salt</vt:lpstr>
      <vt:lpstr>Password Cracking: Do the Math</vt:lpstr>
      <vt:lpstr>Password Cracking: Case I</vt:lpstr>
      <vt:lpstr>Password Cracking: Case II</vt:lpstr>
      <vt:lpstr>Password Cracking: Case III</vt:lpstr>
      <vt:lpstr>Password Cracking: Case IV</vt:lpstr>
      <vt:lpstr>Other Password Issues</vt:lpstr>
      <vt:lpstr>Passwords</vt:lpstr>
      <vt:lpstr>Password Cracking Tools</vt:lpstr>
      <vt:lpstr>Biometrics</vt:lpstr>
      <vt:lpstr>Something You Are</vt:lpstr>
      <vt:lpstr>Why Biometrics?</vt:lpstr>
      <vt:lpstr>Ideal Biometric</vt:lpstr>
      <vt:lpstr>Biometric Modes</vt:lpstr>
      <vt:lpstr>Enrollment vs Recognition</vt:lpstr>
      <vt:lpstr>Cooperative Subjects?</vt:lpstr>
      <vt:lpstr>Biometric Errors</vt:lpstr>
      <vt:lpstr>Fingerprint History</vt:lpstr>
      <vt:lpstr>Fingerprint History</vt:lpstr>
      <vt:lpstr>Fingerprint Comparison</vt:lpstr>
      <vt:lpstr>Fingerprint: Enrollment</vt:lpstr>
      <vt:lpstr>Fingerprint: Recognition</vt:lpstr>
      <vt:lpstr>Hand Geometry</vt:lpstr>
      <vt:lpstr>Hand Geometry</vt:lpstr>
      <vt:lpstr>Iris Patterns</vt:lpstr>
      <vt:lpstr>Iris Recognition: History</vt:lpstr>
      <vt:lpstr>Iris Scan</vt:lpstr>
      <vt:lpstr>Measuring Iris Similarity</vt:lpstr>
      <vt:lpstr>Iris Scan Error Rate</vt:lpstr>
      <vt:lpstr>Attack on Iris Scan</vt:lpstr>
      <vt:lpstr>Equal Error Rate Comparison</vt:lpstr>
      <vt:lpstr>Biometrics: The Bottom Line</vt:lpstr>
      <vt:lpstr>Something You Have</vt:lpstr>
      <vt:lpstr>Password Generator</vt:lpstr>
      <vt:lpstr>2-factor Authentication</vt:lpstr>
      <vt:lpstr>Single Sign-on</vt:lpstr>
      <vt:lpstr>Web Cookies</vt:lpstr>
      <vt:lpstr>Authorization</vt:lpstr>
      <vt:lpstr>Chapter 8: Authorization </vt:lpstr>
      <vt:lpstr>Authentication vs Authorization </vt:lpstr>
      <vt:lpstr>System Certification</vt:lpstr>
      <vt:lpstr>Orange Book</vt:lpstr>
      <vt:lpstr>Orange Book Outline</vt:lpstr>
      <vt:lpstr>D and C Divisions</vt:lpstr>
      <vt:lpstr>B Division</vt:lpstr>
      <vt:lpstr>B and A Divisions</vt:lpstr>
      <vt:lpstr>Orange Book: Last Word</vt:lpstr>
      <vt:lpstr>Common Criteria</vt:lpstr>
      <vt:lpstr>EAL </vt:lpstr>
      <vt:lpstr>EAL 1 thru 7</vt:lpstr>
      <vt:lpstr>Common Criteria</vt:lpstr>
      <vt:lpstr>Authentication vs Authorization </vt:lpstr>
      <vt:lpstr>Lampson’s Access Control Matrix</vt:lpstr>
      <vt:lpstr>Are You Allowed to Do That? </vt:lpstr>
      <vt:lpstr>Access Control Lists (ACLs)</vt:lpstr>
      <vt:lpstr>Capabilities (or C-Lists)</vt:lpstr>
      <vt:lpstr>ACLs vs Capabilities</vt:lpstr>
      <vt:lpstr>Confused Deputy</vt:lpstr>
      <vt:lpstr>ACL’s and Confused Deputy</vt:lpstr>
      <vt:lpstr>Confused Deputy</vt:lpstr>
      <vt:lpstr>ACLs vs Capabilities</vt:lpstr>
      <vt:lpstr>Multilevel Security (MLS) Models</vt:lpstr>
      <vt:lpstr>Classifications and Clearances</vt:lpstr>
      <vt:lpstr>Clearances and Classification</vt:lpstr>
      <vt:lpstr>Subjects and Objects</vt:lpstr>
      <vt:lpstr>Multilevel Security (MLS)</vt:lpstr>
      <vt:lpstr>MLS Applications</vt:lpstr>
      <vt:lpstr>MLS Security Models</vt:lpstr>
      <vt:lpstr>Bell-LaPadula</vt:lpstr>
      <vt:lpstr>Bell-LaPadula</vt:lpstr>
      <vt:lpstr>McLean’s Criticisms of BLP</vt:lpstr>
      <vt:lpstr>B and LP’s Response</vt:lpstr>
      <vt:lpstr>BLP: The Bottom Line</vt:lpstr>
      <vt:lpstr>Biba’s Model</vt:lpstr>
      <vt:lpstr>Biba</vt:lpstr>
      <vt:lpstr>BLP vs Biba</vt:lpstr>
      <vt:lpstr>Compartments</vt:lpstr>
      <vt:lpstr>Compartments</vt:lpstr>
      <vt:lpstr>Compartments</vt:lpstr>
      <vt:lpstr>Compartments</vt:lpstr>
      <vt:lpstr>MLS vs Compartments</vt:lpstr>
      <vt:lpstr>Covert Channel</vt:lpstr>
      <vt:lpstr>Covert Channel</vt:lpstr>
      <vt:lpstr>Covert Channel Example</vt:lpstr>
      <vt:lpstr>Covert Channel Example</vt:lpstr>
      <vt:lpstr>Covert Channel</vt:lpstr>
      <vt:lpstr>Covert Channel</vt:lpstr>
      <vt:lpstr>Covert Channel</vt:lpstr>
      <vt:lpstr>Real-World Covert Channel</vt:lpstr>
      <vt:lpstr>Real-World Covert Channel</vt:lpstr>
      <vt:lpstr>Inference Control</vt:lpstr>
      <vt:lpstr>Inference Control Example</vt:lpstr>
      <vt:lpstr>Inference Control and Research</vt:lpstr>
      <vt:lpstr>Naïve Inference Control</vt:lpstr>
      <vt:lpstr>Less-naïve Inference Control</vt:lpstr>
      <vt:lpstr>Inference Control</vt:lpstr>
      <vt:lpstr>CAPTCHA</vt:lpstr>
      <vt:lpstr>Turing Test</vt:lpstr>
      <vt:lpstr>CAPTCHA</vt:lpstr>
      <vt:lpstr>CAPTCHA Paradox?</vt:lpstr>
      <vt:lpstr>CAPTCHA Uses?</vt:lpstr>
      <vt:lpstr>CAPTCHA: Rules of the Game</vt:lpstr>
      <vt:lpstr>Do CAPTCHAs Exist?</vt:lpstr>
      <vt:lpstr>CAPTCHAs</vt:lpstr>
      <vt:lpstr>CAPTCHA’s and AI</vt:lpstr>
      <vt:lpstr>Firewalls</vt:lpstr>
      <vt:lpstr>Firewalls</vt:lpstr>
      <vt:lpstr>Firewall as Secretary</vt:lpstr>
      <vt:lpstr>Firewall Terminology</vt:lpstr>
      <vt:lpstr>Packet Filter</vt:lpstr>
      <vt:lpstr>Packet Filter</vt:lpstr>
      <vt:lpstr>Packet Filter</vt:lpstr>
      <vt:lpstr>TCP ACK Scan</vt:lpstr>
      <vt:lpstr>TCP ACK Scan</vt:lpstr>
      <vt:lpstr>Stateful Packet Filter</vt:lpstr>
      <vt:lpstr>Stateful Packet Filter</vt:lpstr>
      <vt:lpstr>Application Proxy</vt:lpstr>
      <vt:lpstr>Application Proxy</vt:lpstr>
      <vt:lpstr>Application Proxy</vt:lpstr>
      <vt:lpstr>Firewalk</vt:lpstr>
      <vt:lpstr>Firewalk and Proxy Firewall</vt:lpstr>
      <vt:lpstr>Deep Packet Inspection</vt:lpstr>
      <vt:lpstr>Firewalls and Defense in Depth</vt:lpstr>
      <vt:lpstr>Intrusion Detection Systems</vt:lpstr>
      <vt:lpstr>Intrusion Prevention</vt:lpstr>
      <vt:lpstr>Intrusion Detection</vt:lpstr>
      <vt:lpstr>Intrusion Detection Systems</vt:lpstr>
      <vt:lpstr>IDS</vt:lpstr>
      <vt:lpstr>Host-Based IDS</vt:lpstr>
      <vt:lpstr>Network-Based IDS</vt:lpstr>
      <vt:lpstr>Signature Detection Example</vt:lpstr>
      <vt:lpstr>Signature Detection</vt:lpstr>
      <vt:lpstr>Signature Detection</vt:lpstr>
      <vt:lpstr>Signature Detection</vt:lpstr>
      <vt:lpstr>Anomaly Detection</vt:lpstr>
      <vt:lpstr>How to Measure Normal?</vt:lpstr>
      <vt:lpstr>How to Measure Abnormal?</vt:lpstr>
      <vt:lpstr>Anomaly Detection (1)</vt:lpstr>
      <vt:lpstr>Anomaly Detection (1)</vt:lpstr>
      <vt:lpstr>Anomaly Detection (2)</vt:lpstr>
      <vt:lpstr>Anomaly Detection (2)</vt:lpstr>
      <vt:lpstr>Anomaly Detection (2)</vt:lpstr>
      <vt:lpstr>Anomaly Detection (2)</vt:lpstr>
      <vt:lpstr>Anomaly Detection (2)</vt:lpstr>
      <vt:lpstr>Anomaly Detection Issues</vt:lpstr>
      <vt:lpstr>Anomaly Detection</vt:lpstr>
      <vt:lpstr>Anomaly Detection: The Bottom Line</vt:lpstr>
      <vt:lpstr>Access Control Summary</vt:lpstr>
      <vt:lpstr>Access Control Summary</vt:lpstr>
      <vt:lpstr>Coming Attractions…</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dc:title>
  <dc:subject/>
  <dc:creator>Mark Stamp</dc:creator>
  <cp:keywords/>
  <dc:description/>
  <cp:lastModifiedBy>Mark Stamp</cp:lastModifiedBy>
  <cp:revision>1079</cp:revision>
  <cp:lastPrinted>2005-01-22T22:32:34Z</cp:lastPrinted>
  <dcterms:created xsi:type="dcterms:W3CDTF">2012-03-22T15:47:55Z</dcterms:created>
  <dcterms:modified xsi:type="dcterms:W3CDTF">2012-03-22T15:52:33Z</dcterms:modified>
  <cp:category/>
</cp:coreProperties>
</file>