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media/audio2.bin" ContentType="audio/unknown"/>
  <Override PartName="/ppt/slides/slide127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136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146.xml" ContentType="application/vnd.openxmlformats-officedocument.presentationml.slide+xml"/>
  <Override PartName="/ppt/slides/slide47.xml" ContentType="application/vnd.openxmlformats-officedocument.presentationml.slide+xml"/>
  <Override PartName="/ppt/slides/slide1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media/audio8.bin" ContentType="audio/unknown"/>
  <Override PartName="/ppt/slides/slide165.xml" ContentType="application/vnd.openxmlformats-officedocument.presentationml.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s/slide174.xml" ContentType="application/vnd.openxmlformats-officedocument.presentationml.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media/audio10.bin" ContentType="audio/unknown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ppt/slides/slide1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108.xml" ContentType="application/vnd.openxmlformats-officedocument.presentationml.slide+xml"/>
  <Override PartName="/ppt/slides/slide1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50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media/audio3.bin" ContentType="audio/unknown"/>
  <Override PartName="/ppt/slides/slide160.xml" ContentType="application/vnd.openxmlformats-officedocument.presentationml.slide+xml"/>
  <Override PartName="/ppt/slides/slide128.xml" ContentType="application/vnd.openxmlformats-officedocument.presentationml.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37.xml" ContentType="application/vnd.openxmlformats-officedocument.presentationml.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147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156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media/audio9.bin" ContentType="audio/unknown"/>
  <Override PartName="/ppt/slides/slide166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media/audio11.bin" ContentType="audio/unknown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123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13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s/slide142.xml" ContentType="application/vnd.openxmlformats-officedocument.presentationml.slid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slides/slide151.xml" ContentType="application/vnd.openxmlformats-officedocument.presentationml.slide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6.xml" ContentType="application/vnd.openxmlformats-officedocument.presentationml.slideLayout+xml"/>
  <Override PartName="/ppt/media/audio4.bin" ContentType="audio/unknown"/>
  <Override PartName="/ppt/slides/slide16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s/slide170.xml" ContentType="application/vnd.openxmlformats-officedocument.presentationml.slide+xml"/>
  <Override PartName="/ppt/slides/slide138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148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157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167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1.xml" ContentType="application/vnd.openxmlformats-officedocument.presentationml.slideLayout+xml"/>
  <Default Extension="gif" ContentType="image/gif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124.xml" ContentType="application/vnd.openxmlformats-officedocument.presentationml.slide+xml"/>
  <Override PartName="/ppt/slides/slide25.xml" ContentType="application/vnd.openxmlformats-officedocument.presentationml.slide+xml"/>
  <Override PartName="/ppt/slides/slide133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143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slides/slide152.xml" ContentType="application/vnd.openxmlformats-officedocument.presentationml.slide+xml"/>
  <Override PartName="/ppt/slides/slide53.xml" ContentType="application/vnd.openxmlformats-officedocument.presentationml.slide+xml"/>
  <Override PartName="/ppt/media/audio5.bin" ContentType="audio/unknown"/>
  <Override PartName="/ppt/slides/slide129.xml" ContentType="application/vnd.openxmlformats-officedocument.presentationml.slide+xml"/>
  <Override PartName="/ppt/slides/slide162.xml" ContentType="application/vnd.openxmlformats-officedocument.presentationml.slide+xml"/>
  <Override PartName="/ppt/slides/slide63.xml" ContentType="application/vnd.openxmlformats-officedocument.presentationml.slide+xml"/>
  <Override PartName="/ppt/slides/slide171.xml" ContentType="application/vnd.openxmlformats-officedocument.presentationml.slide+xml"/>
  <Override PartName="/ppt/slides/slide139.xml" ContentType="application/vnd.openxmlformats-officedocument.presentationml.slide+xml"/>
  <Override PartName="/ppt/slides/slide72.xml" ContentType="application/vnd.openxmlformats-officedocument.presentationml.slide+xml"/>
  <Override PartName="/ppt/slides/slide149.xml" ContentType="application/vnd.openxmlformats-officedocument.presentationml.slide+xml"/>
  <Override PartName="/ppt/slides/slide82.xml" ContentType="application/vnd.openxmlformats-officedocument.presentationml.slide+xml"/>
  <Override PartName="/ppt/slides/slide158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68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s/slide10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125.xml" ContentType="application/vnd.openxmlformats-officedocument.presentationml.slide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134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s/slide14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153.xml" ContentType="application/vnd.openxmlformats-officedocument.presentationml.slide+xml"/>
  <Override PartName="/ppt/slides/slide54.xml" ContentType="application/vnd.openxmlformats-officedocument.presentationml.slide+xml"/>
  <Override PartName="/ppt/media/audio6.bin" ContentType="audio/unknown"/>
  <Override PartName="/ppt/slides/slide1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172.xml" ContentType="application/vnd.openxmlformats-officedocument.presentationml.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159.xml" ContentType="application/vnd.openxmlformats-officedocument.presentationml.slide+xml"/>
  <Override PartName="/ppt/slides/slide93.xml" ContentType="application/vnd.openxmlformats-officedocument.presentationml.slide+xml"/>
  <Override PartName="/ppt/slides/slide169.xml" ContentType="application/vnd.openxmlformats-officedocument.presentationml.slide+xml"/>
  <Override PartName="/ppt/slides/slide101.xml" ContentType="application/vnd.openxmlformats-officedocument.presentationml.slide+xml"/>
  <Override PartName="/ppt/slides/slide79.xml" ContentType="application/vnd.openxmlformats-officedocument.presentationml.slide+xml"/>
  <Override PartName="/ppt/slides/slide110.xml" ContentType="application/vnd.openxmlformats-officedocument.presentationml.slide+xml"/>
  <Override PartName="/ppt/slides/slide11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media/audio1.bin" ContentType="audio/unknown"/>
  <Override PartName="/ppt/slides/slide126.xml" ContentType="application/vnd.openxmlformats-officedocument.presentationml.slide+xml"/>
  <Override PartName="/ppt/slides/slide27.xml" ContentType="application/vnd.openxmlformats-officedocument.presentationml.slide+xml"/>
  <Override PartName="/ppt/slides/slide135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4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Default Extension="pdf" ContentType="application/pdf"/>
  <Override PartName="/ppt/slides/slide154.xml" ContentType="application/vnd.openxmlformats-officedocument.presentationml.slide+xml"/>
  <Override PartName="/ppt/slides/slide55.xml" ContentType="application/vnd.openxmlformats-officedocument.presentationml.slide+xml"/>
  <Override PartName="/ppt/media/audio7.bin" ContentType="audio/unknown"/>
  <Override PartName="/ppt/slides/slide164.xml" ContentType="application/vnd.openxmlformats-officedocument.presentationml.slide+xml"/>
  <Override PartName="/ppt/slides/slide65.xml" ContentType="application/vnd.openxmlformats-officedocument.presentationml.slide+xml"/>
  <Override PartName="/ppt/slides/slide173.xml" ContentType="application/vnd.openxmlformats-officedocument.presentationml.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21.xml" ContentType="application/vnd.openxmlformats-officedocument.presentationml.slide+xml"/>
  <Override PartName="/ppt/slides/slide22.xml" ContentType="application/vnd.openxmlformats-officedocument.presentationml.slide+xml"/>
  <Override PartName="/ppt/slides/slide130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s/slide1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6"/>
  </p:notesMasterIdLst>
  <p:sldIdLst>
    <p:sldId id="256" r:id="rId2"/>
    <p:sldId id="292" r:id="rId3"/>
    <p:sldId id="407" r:id="rId4"/>
    <p:sldId id="408" r:id="rId5"/>
    <p:sldId id="425" r:id="rId6"/>
    <p:sldId id="284" r:id="rId7"/>
    <p:sldId id="286" r:id="rId8"/>
    <p:sldId id="285" r:id="rId9"/>
    <p:sldId id="287" r:id="rId10"/>
    <p:sldId id="404" r:id="rId11"/>
    <p:sldId id="410" r:id="rId12"/>
    <p:sldId id="411" r:id="rId13"/>
    <p:sldId id="257" r:id="rId14"/>
    <p:sldId id="401" r:id="rId15"/>
    <p:sldId id="402" r:id="rId16"/>
    <p:sldId id="258" r:id="rId17"/>
    <p:sldId id="260" r:id="rId18"/>
    <p:sldId id="412" r:id="rId19"/>
    <p:sldId id="423" r:id="rId20"/>
    <p:sldId id="280" r:id="rId21"/>
    <p:sldId id="279" r:id="rId22"/>
    <p:sldId id="278" r:id="rId23"/>
    <p:sldId id="320" r:id="rId24"/>
    <p:sldId id="263" r:id="rId25"/>
    <p:sldId id="295" r:id="rId26"/>
    <p:sldId id="413" r:id="rId27"/>
    <p:sldId id="264" r:id="rId28"/>
    <p:sldId id="265" r:id="rId29"/>
    <p:sldId id="414" r:id="rId30"/>
    <p:sldId id="266" r:id="rId31"/>
    <p:sldId id="268" r:id="rId32"/>
    <p:sldId id="267" r:id="rId33"/>
    <p:sldId id="283" r:id="rId34"/>
    <p:sldId id="403" r:id="rId35"/>
    <p:sldId id="415" r:id="rId36"/>
    <p:sldId id="282" r:id="rId37"/>
    <p:sldId id="269" r:id="rId38"/>
    <p:sldId id="271" r:id="rId39"/>
    <p:sldId id="272" r:id="rId40"/>
    <p:sldId id="396" r:id="rId41"/>
    <p:sldId id="397" r:id="rId42"/>
    <p:sldId id="398" r:id="rId43"/>
    <p:sldId id="416" r:id="rId44"/>
    <p:sldId id="399" r:id="rId45"/>
    <p:sldId id="400" r:id="rId46"/>
    <p:sldId id="281" r:id="rId47"/>
    <p:sldId id="273" r:id="rId48"/>
    <p:sldId id="275" r:id="rId49"/>
    <p:sldId id="276" r:id="rId50"/>
    <p:sldId id="417" r:id="rId51"/>
    <p:sldId id="277" r:id="rId52"/>
    <p:sldId id="310" r:id="rId53"/>
    <p:sldId id="311" r:id="rId54"/>
    <p:sldId id="312" r:id="rId55"/>
    <p:sldId id="313" r:id="rId56"/>
    <p:sldId id="315" r:id="rId57"/>
    <p:sldId id="314" r:id="rId58"/>
    <p:sldId id="296" r:id="rId59"/>
    <p:sldId id="298" r:id="rId60"/>
    <p:sldId id="299" r:id="rId61"/>
    <p:sldId id="300" r:id="rId62"/>
    <p:sldId id="301" r:id="rId63"/>
    <p:sldId id="302" r:id="rId64"/>
    <p:sldId id="304" r:id="rId65"/>
    <p:sldId id="316" r:id="rId66"/>
    <p:sldId id="305" r:id="rId67"/>
    <p:sldId id="306" r:id="rId68"/>
    <p:sldId id="307" r:id="rId69"/>
    <p:sldId id="308" r:id="rId70"/>
    <p:sldId id="309" r:id="rId71"/>
    <p:sldId id="293" r:id="rId72"/>
    <p:sldId id="426" r:id="rId73"/>
    <p:sldId id="318" r:id="rId74"/>
    <p:sldId id="427" r:id="rId75"/>
    <p:sldId id="428" r:id="rId76"/>
    <p:sldId id="429" r:id="rId77"/>
    <p:sldId id="430" r:id="rId78"/>
    <p:sldId id="445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406" r:id="rId96"/>
    <p:sldId id="337" r:id="rId97"/>
    <p:sldId id="338" r:id="rId98"/>
    <p:sldId id="33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446" r:id="rId120"/>
    <p:sldId id="418" r:id="rId121"/>
    <p:sldId id="447" r:id="rId122"/>
    <p:sldId id="419" r:id="rId123"/>
    <p:sldId id="360" r:id="rId124"/>
    <p:sldId id="361" r:id="rId125"/>
    <p:sldId id="420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369" r:id="rId134"/>
    <p:sldId id="370" r:id="rId135"/>
    <p:sldId id="371" r:id="rId136"/>
    <p:sldId id="372" r:id="rId137"/>
    <p:sldId id="373" r:id="rId138"/>
    <p:sldId id="374" r:id="rId139"/>
    <p:sldId id="376" r:id="rId140"/>
    <p:sldId id="375" r:id="rId141"/>
    <p:sldId id="405" r:id="rId142"/>
    <p:sldId id="431" r:id="rId143"/>
    <p:sldId id="432" r:id="rId144"/>
    <p:sldId id="433" r:id="rId145"/>
    <p:sldId id="434" r:id="rId146"/>
    <p:sldId id="435" r:id="rId147"/>
    <p:sldId id="436" r:id="rId148"/>
    <p:sldId id="437" r:id="rId149"/>
    <p:sldId id="438" r:id="rId150"/>
    <p:sldId id="439" r:id="rId151"/>
    <p:sldId id="440" r:id="rId152"/>
    <p:sldId id="441" r:id="rId153"/>
    <p:sldId id="442" r:id="rId154"/>
    <p:sldId id="443" r:id="rId155"/>
    <p:sldId id="444" r:id="rId156"/>
    <p:sldId id="377" r:id="rId157"/>
    <p:sldId id="378" r:id="rId158"/>
    <p:sldId id="379" r:id="rId159"/>
    <p:sldId id="380" r:id="rId160"/>
    <p:sldId id="381" r:id="rId161"/>
    <p:sldId id="382" r:id="rId162"/>
    <p:sldId id="383" r:id="rId163"/>
    <p:sldId id="384" r:id="rId164"/>
    <p:sldId id="385" r:id="rId165"/>
    <p:sldId id="386" r:id="rId166"/>
    <p:sldId id="387" r:id="rId167"/>
    <p:sldId id="388" r:id="rId168"/>
    <p:sldId id="389" r:id="rId169"/>
    <p:sldId id="390" r:id="rId170"/>
    <p:sldId id="391" r:id="rId171"/>
    <p:sldId id="392" r:id="rId172"/>
    <p:sldId id="393" r:id="rId173"/>
    <p:sldId id="421" r:id="rId174"/>
    <p:sldId id="422" r:id="rId1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3CC0C"/>
    <a:srgbClr val="109B01"/>
    <a:srgbClr val="1FCC0D"/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theme" Target="theme/theme1.xml"/><Relationship Id="rId18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notesMaster" Target="notesMasters/notesMaster1.xml"/><Relationship Id="rId177" Type="http://schemas.openxmlformats.org/officeDocument/2006/relationships/printerSettings" Target="printerSettings/printerSettings1.bin"/><Relationship Id="rId178" Type="http://schemas.openxmlformats.org/officeDocument/2006/relationships/presProps" Target="presProps.xml"/><Relationship Id="rId179" Type="http://schemas.openxmlformats.org/officeDocument/2006/relationships/viewProps" Target="viewProp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B77F52-18B6-BF46-9E23-58277594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83DD28F6-43F7-4F4D-9261-26C85B40FA1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FE55E094-F9D6-B34C-BD31-E7397AD409B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BB7C8FD-B97F-2548-9DA5-AE69A2578B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0166F21-3AB9-0941-8E31-1D5D11D152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ACDA25D-A5DD-1D40-8DC9-38EFBD8CE19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3F4E107-292B-3C43-92BA-5596BF6F577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9E1134C-6981-3F40-B469-A1BF5CA81B3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6C244C3-4713-6145-82AE-FB40C4622F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0B20A64-82BB-E446-B8C1-604394C3BA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400FEF1-109D-8D4B-AB87-80FA0B51AE7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A2716B9-976E-A84E-9100-3B9C863F7BD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C6E3856-A65B-9D42-BA84-89A177FDF14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qs.org/rfcs/rfc2410.html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bin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4.bin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8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bin"/><Relationship Id="rId4" Type="http://schemas.openxmlformats.org/officeDocument/2006/relationships/audio" Target="../media/audio10.bin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audio" Target="../media/audio9.bin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0920892-1CE1-CD40-999B-D92C014F85E2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Part III: Protocols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47C8AE5-0E25-294B-A63C-379E1746E34A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Protocols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1622A5-8FC6-0748-9B44-433393AF5CB4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Digital Signature (Main Mode)</a:t>
            </a:r>
            <a:endParaRPr lang="en-US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610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[h(SKEYID,g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p,IC,RC,CP,“Alice”)]</a:t>
            </a:r>
            <a:r>
              <a:rPr lang="en-US" sz="2400" baseline="-25000">
                <a:latin typeface="Times-Roman" charset="0"/>
              </a:rPr>
              <a:t>Alice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Rectangle 8"/>
          <p:cNvSpPr>
            <a:spLocks noChangeArrowheads="1"/>
          </p:cNvSpPr>
          <p:nvPr/>
        </p:nvSpPr>
        <p:spPr bwMode="auto">
          <a:xfrm>
            <a:off x="989013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09576" name="Rectangle 9"/>
          <p:cNvSpPr>
            <a:spLocks noChangeArrowheads="1"/>
          </p:cNvSpPr>
          <p:nvPr/>
        </p:nvSpPr>
        <p:spPr bwMode="auto">
          <a:xfrm>
            <a:off x="734695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09587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8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E1DA994-5AFB-8646-8BFA-680D954F3075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/>
              <a:t>IKE Phase 1: Public Key Signature (Aggressive Mode)</a:t>
            </a:r>
            <a:endParaRPr 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difference from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trying to protect identities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negotiate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dirty="0"/>
              <a:t> or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99" name="Rectangle 8"/>
          <p:cNvSpPr>
            <a:spLocks noChangeArrowheads="1"/>
          </p:cNvSpPr>
          <p:nvPr/>
        </p:nvSpPr>
        <p:spPr bwMode="auto">
          <a:xfrm>
            <a:off x="760413" y="3673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0600" name="Rectangle 9"/>
          <p:cNvSpPr>
            <a:spLocks noChangeArrowheads="1"/>
          </p:cNvSpPr>
          <p:nvPr/>
        </p:nvSpPr>
        <p:spPr bwMode="auto">
          <a:xfrm>
            <a:off x="76200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041650" y="2411413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IC,RC, “Bob”, 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</a:t>
            </a:r>
            <a:r>
              <a:rPr lang="en-US" b="0" baseline="-25000" dirty="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CS, </a:t>
            </a:r>
            <a:r>
              <a:rPr lang="en-US" b="0" dirty="0" err="1">
                <a:latin typeface="Times-Roman" charset="0"/>
              </a:rPr>
              <a:t>proof</a:t>
            </a:r>
            <a:r>
              <a:rPr lang="en-US" b="0" baseline="-25000" dirty="0" err="1">
                <a:latin typeface="Times-Roman" charset="0"/>
              </a:rPr>
              <a:t>B</a:t>
            </a:r>
            <a:endParaRPr lang="en-US" sz="2000" b="0" baseline="-25000" dirty="0">
              <a:latin typeface="Times-Roman" charset="0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060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CDCF029-47CE-F242-8ECD-10045C75DF7B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Main vs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MUST</a:t>
            </a:r>
            <a:r>
              <a:rPr lang="en-US" sz="2800" dirty="0"/>
              <a:t> be implemented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Aggressive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SHOULD</a:t>
            </a:r>
            <a:r>
              <a:rPr lang="en-US" sz="2800" dirty="0"/>
              <a:t> be implemented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/>
              <a:t>if aggressive mode</a:t>
            </a:r>
            <a:r>
              <a:rPr lang="en-US" sz="2400" dirty="0" smtClean="0"/>
              <a:t> is not </a:t>
            </a:r>
            <a:r>
              <a:rPr lang="en-US" sz="2400" dirty="0"/>
              <a:t>implemented, “you should feel guilty about it”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Might create interoperability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public key signature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Passive attacker</a:t>
            </a:r>
            <a:r>
              <a:rPr lang="en-US" sz="2400" dirty="0"/>
              <a:t> knows identities of Alice and Bob in aggressive </a:t>
            </a:r>
            <a:r>
              <a:rPr lang="en-US" sz="2400" dirty="0" smtClean="0"/>
              <a:t>mode, but not in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Active attacker</a:t>
            </a:r>
            <a:r>
              <a:rPr lang="en-US" sz="2400" dirty="0"/>
              <a:t> can determine Alice’s and Bob’s identity in main mode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8BE64-BF1F-FD41-9241-52856D1A9044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Symmetric Key (Main Mode)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Same as signature mode except</a:t>
            </a:r>
            <a:endParaRPr lang="en-US" sz="28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= symmetric key shared in advance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h(K,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989013" y="3316288"/>
            <a:ext cx="900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Alice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112648" name="Rectangle 9"/>
          <p:cNvSpPr>
            <a:spLocks noChangeArrowheads="1"/>
          </p:cNvSpPr>
          <p:nvPr/>
        </p:nvSpPr>
        <p:spPr bwMode="auto">
          <a:xfrm>
            <a:off x="7346950" y="3341688"/>
            <a:ext cx="717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Bob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192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6576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2659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752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0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6CA552-DBC0-8940-B467-D956461C3289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Catch-22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sends her ID in message 5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Alice’s ID encrypted with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find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Bob must know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get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/>
              <a:t> Bob must know he’s talking to Alice!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Result: </a:t>
            </a:r>
            <a:r>
              <a:rPr lang="en-US" sz="2800" b="1" dirty="0">
                <a:solidFill>
                  <a:schemeClr val="accent2"/>
                </a:solidFill>
              </a:rPr>
              <a:t>Alice’s ID must be IP address!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Useless mode for the “road warrior”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go to all of the trouble of trying to hide identities in 6 message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9F89CF3-9D54-4149-8FBE-D98A9D1D2D10}" type="slidenum">
              <a:rPr lang="en-US" smtClean="0">
                <a:latin typeface="Times New Roman" charset="0"/>
              </a:rPr>
              <a:pPr/>
              <a:t>105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/>
              <a:t>IKE Phase 1: </a:t>
            </a:r>
            <a:r>
              <a:rPr lang="en-US" sz="4000" dirty="0" smtClean="0"/>
              <a:t>Symmetric Key </a:t>
            </a:r>
            <a:r>
              <a:rPr lang="en-US" sz="4000" dirty="0"/>
              <a:t>(Aggressive Mode)</a:t>
            </a:r>
            <a:endParaRPr lang="en-US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Same format as digital signature aggressive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trying to hide identities…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As a result, does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have problems of main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760413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4696" name="Rectangle 9"/>
          <p:cNvSpPr>
            <a:spLocks noChangeArrowheads="1"/>
          </p:cNvSpPr>
          <p:nvPr/>
        </p:nvSpPr>
        <p:spPr bwMode="auto">
          <a:xfrm>
            <a:off x="76200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041650" y="2378075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“Bob”, 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CS, proof</a:t>
            </a:r>
            <a:r>
              <a:rPr lang="en-US" b="0" baseline="-25000">
                <a:latin typeface="Times-Roman" charset="0"/>
              </a:rPr>
              <a:t>B</a:t>
            </a:r>
            <a:endParaRPr lang="en-US" sz="2000" b="0" baseline="-25000">
              <a:latin typeface="Times-Roman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470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70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C70973E-F161-FF42-92E4-BDB758BB630E}" type="slidenum">
              <a:rPr lang="en-US" smtClean="0">
                <a:latin typeface="Times New Roman" charset="0"/>
              </a:rPr>
              <a:pPr/>
              <a:t>106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(Main Mode)</a:t>
            </a:r>
            <a:endParaRPr 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01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  <a:endParaRPr lang="en-US" sz="2400" baseline="-25000">
              <a:latin typeface="Times-Roman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9" name="Rectangle 8"/>
          <p:cNvSpPr>
            <a:spLocks noChangeArrowheads="1"/>
          </p:cNvSpPr>
          <p:nvPr/>
        </p:nvSpPr>
        <p:spPr bwMode="auto">
          <a:xfrm>
            <a:off x="989013" y="35210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5720" name="Rectangle 9"/>
          <p:cNvSpPr>
            <a:spLocks noChangeArrowheads="1"/>
          </p:cNvSpPr>
          <p:nvPr/>
        </p:nvSpPr>
        <p:spPr bwMode="auto">
          <a:xfrm>
            <a:off x="7346950" y="35052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424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Bob</a:t>
            </a:r>
            <a:r>
              <a:rPr lang="en-US" sz="2000" b="0">
                <a:latin typeface="Times-Roman" charset="0"/>
              </a:rPr>
              <a:t>, {“Alice”}</a:t>
            </a:r>
            <a:r>
              <a:rPr lang="en-US" sz="2000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427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Alice</a:t>
            </a:r>
            <a:r>
              <a:rPr lang="en-US" sz="2000" b="0">
                <a:latin typeface="Times-Roman" charset="0"/>
              </a:rPr>
              <a:t>, {“Bob”}</a:t>
            </a:r>
            <a:r>
              <a:rPr lang="en-US" sz="2000" b="0" baseline="-25000">
                <a:latin typeface="Times-Roman" charset="0"/>
              </a:rPr>
              <a:t>Alice</a:t>
            </a:r>
            <a:endParaRPr lang="en-US" sz="2000" b="0"/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5731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2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72A8D53-6793-D148-81DA-BE1D80F17269}" type="slidenum">
              <a:rPr lang="en-US" smtClean="0">
                <a:latin typeface="Times New Roman" charset="0"/>
              </a:rPr>
              <a:pPr/>
              <a:t>107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(Aggressive Mode)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8077200" cy="1905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-Roman" charset="0"/>
              </a:rPr>
              <a:t>K,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computed as in main mode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Note that identities are hidden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The only aggressive mode to hide identities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So, why have a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6858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6744" name="Rectangle 9"/>
          <p:cNvSpPr>
            <a:spLocks noChangeArrowheads="1"/>
          </p:cNvSpPr>
          <p:nvPr/>
        </p:nvSpPr>
        <p:spPr bwMode="auto">
          <a:xfrm>
            <a:off x="7620000" y="37338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200400" y="1508125"/>
            <a:ext cx="2701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 CP,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{“Alice”}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>
              <a:latin typeface="Times-Roman" charset="0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2752725" y="2420938"/>
            <a:ext cx="3711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proof</a:t>
            </a:r>
            <a:r>
              <a:rPr lang="en-US" b="0" baseline="-25000">
                <a:latin typeface="Times-Roman" charset="0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6749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0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50F470-22BD-FF45-BCF1-A14D64A5E483}" type="slidenum">
              <a:rPr lang="en-US" smtClean="0">
                <a:latin typeface="Times New Roman" charset="0"/>
              </a:rPr>
              <a:pPr/>
              <a:t>108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In public </a:t>
            </a:r>
            <a:r>
              <a:rPr lang="en-US" sz="2800" dirty="0"/>
              <a:t>key encryption, aggressive </a:t>
            </a:r>
            <a:r>
              <a:rPr lang="en-US" sz="2800" dirty="0" smtClean="0"/>
              <a:t>mode…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b="1" dirty="0">
                <a:solidFill>
                  <a:schemeClr val="accent2"/>
                </a:solidFill>
              </a:rPr>
              <a:t>Trudy</a:t>
            </a:r>
            <a:r>
              <a:rPr lang="en-US" sz="2800" dirty="0"/>
              <a:t> generates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Exponents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Nonces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Trudy can compute “valid” keys and proofs: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ab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mod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SKEYID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800" b="1" baseline="-25000" dirty="0" smtClean="0">
              <a:solidFill>
                <a:srgbClr val="FF0000"/>
              </a:solidFill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This also works in </a:t>
            </a:r>
            <a:r>
              <a:rPr lang="en-US" sz="2800" dirty="0"/>
              <a:t>main mode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97DB76E-F9B3-BE4D-9320-C5EAFD894F93}" type="slidenum">
              <a:rPr lang="en-US" smtClean="0">
                <a:latin typeface="Times New Roman" charset="0"/>
              </a:rPr>
              <a:pPr/>
              <a:t>109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238125" y="3429000"/>
            <a:ext cx="1295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/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0"/>
              <a:t>as Alice</a:t>
            </a: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7499350" y="3429000"/>
            <a:ext cx="11128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/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0"/>
              <a:t>as Bob</a:t>
            </a:r>
          </a:p>
        </p:txBody>
      </p:sp>
      <p:sp>
        <p:nvSpPr>
          <p:cNvPr id="1187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Trudy can create exchange that appears to be between Alice and Bob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Appears valid to any observer, </a:t>
            </a:r>
            <a:r>
              <a:rPr lang="en-US" sz="2800" b="1" dirty="0">
                <a:solidFill>
                  <a:schemeClr val="accent2"/>
                </a:solidFill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325" y="152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b="0">
              <a:latin typeface="Times-Roman" charset="0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2598738" y="2420938"/>
            <a:ext cx="3713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 mod p</a:t>
            </a:r>
            <a:r>
              <a:rPr lang="en-US" b="0">
                <a:latin typeface="Times-Roman" charset="0"/>
              </a:rPr>
              <a:t>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48138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A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18797" name="Rectangle 14"/>
          <p:cNvSpPr>
            <a:spLocks noChangeArrowheads="1"/>
          </p:cNvSpPr>
          <p:nvPr/>
        </p:nvSpPr>
        <p:spPr bwMode="auto">
          <a:xfrm>
            <a:off x="3011488" y="1479550"/>
            <a:ext cx="2703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 CP,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 mod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</a:t>
            </a:r>
          </a:p>
          <a:p>
            <a:pPr algn="ctr" eaLnBrk="0" hangingPunct="0"/>
            <a:r>
              <a:rPr lang="en-US" b="0" dirty="0">
                <a:latin typeface="Times-Roman" charset="0"/>
              </a:rPr>
              <a:t>{“</a:t>
            </a:r>
            <a:r>
              <a:rPr lang="en-US" b="0" dirty="0" err="1">
                <a:latin typeface="Times-Roman" charset="0"/>
              </a:rPr>
              <a:t>Alice”}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>
                <a:latin typeface="Times-Roman" charset="0"/>
              </a:rPr>
              <a:t>, {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baseline="-25000" dirty="0">
              <a:latin typeface="Times-Roman" charset="0"/>
            </a:endParaRPr>
          </a:p>
        </p:txBody>
      </p:sp>
      <p:pic>
        <p:nvPicPr>
          <p:cNvPr id="118798" name="Picture 1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9" name="Picture 1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1463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7EA4D7F-5FE0-B843-BFDB-E035B36A28FD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Alice must prove her identity to </a:t>
            </a:r>
            <a:r>
              <a:rPr lang="en-US" sz="2800" dirty="0" smtClean="0"/>
              <a:t>Bob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Alice and Bob can be humans or </a:t>
            </a:r>
            <a:r>
              <a:rPr lang="en-US" sz="2400" b="1" dirty="0">
                <a:solidFill>
                  <a:schemeClr val="hlink"/>
                </a:solidFill>
              </a:rPr>
              <a:t>computers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May also require Bob to prove he’s Bob (mutual authentication)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Probably need to establish a </a:t>
            </a:r>
            <a:r>
              <a:rPr lang="en-US" sz="2800" b="1" dirty="0"/>
              <a:t>session key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May have other requirements,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hash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Anonymity, plausible deniability, etc., etc.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C2B846-56BC-C94A-9441-A7F7C4F9A93C}" type="slidenum">
              <a:rPr lang="en-US" smtClean="0">
                <a:latin typeface="Times New Roman" charset="0"/>
              </a:rPr>
              <a:pPr/>
              <a:t>110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Trudy can create “conversation” that appears to be between Alice and Bob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Appears valid, even to Alice and Bob!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 security </a:t>
            </a:r>
            <a:r>
              <a:rPr lang="en-US" sz="2800" b="1" i="1" dirty="0"/>
              <a:t>failure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this</a:t>
            </a:r>
            <a:r>
              <a:rPr lang="en-US" sz="2800" dirty="0" smtClean="0"/>
              <a:t> IPSec key option, </a:t>
            </a:r>
            <a:r>
              <a:rPr lang="en-US" sz="2800" dirty="0"/>
              <a:t>it is a </a:t>
            </a:r>
            <a:r>
              <a:rPr lang="en-US" sz="2800" b="1" i="1" dirty="0" smtClean="0"/>
              <a:t>feature…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Plausible deniability: </a:t>
            </a:r>
            <a:r>
              <a:rPr lang="en-US" sz="2400" dirty="0"/>
              <a:t>Alice and Bob can deny that any conversation took place!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some cases it might create a problem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E.g., if Alice </a:t>
            </a:r>
            <a:r>
              <a:rPr lang="en-US" sz="2400" dirty="0"/>
              <a:t>makes a purchase from Bob, she could later repudiate it (unless she had signed)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B4D6190-EDBF-3042-9F31-29D02210BB6E}" type="slidenum">
              <a:rPr lang="en-US" smtClean="0">
                <a:latin typeface="Times New Roman" charset="0"/>
              </a:rPr>
              <a:pPr/>
              <a:t>111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Phase 1 Cookies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/>
                <a:cs typeface="Times-Roman"/>
              </a:rPr>
              <a:t>IC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Times-Roman"/>
                <a:cs typeface="Times-Roman"/>
              </a:rPr>
              <a:t>RC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cookies </a:t>
            </a:r>
            <a:r>
              <a:rPr lang="en-US" sz="2800" dirty="0"/>
              <a:t>(or “anti-clogging tokens”) supposed to</a:t>
            </a:r>
            <a:r>
              <a:rPr lang="en-US" sz="2800" dirty="0" smtClean="0"/>
              <a:t> prevent </a:t>
            </a:r>
            <a:r>
              <a:rPr lang="en-US" sz="2800" dirty="0" err="1" smtClean="0"/>
              <a:t>DoS</a:t>
            </a:r>
            <a:r>
              <a:rPr lang="en-US" sz="2800" dirty="0" smtClean="0"/>
              <a:t> attacks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relation to Web cookies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reduce</a:t>
            </a:r>
            <a:r>
              <a:rPr lang="en-US" sz="2800" dirty="0" smtClean="0"/>
              <a:t> </a:t>
            </a:r>
            <a:r>
              <a:rPr lang="en-US" sz="2800" dirty="0" err="1" smtClean="0"/>
              <a:t>DoS</a:t>
            </a:r>
            <a:r>
              <a:rPr lang="en-US" sz="2800" dirty="0" smtClean="0"/>
              <a:t> threats, </a:t>
            </a:r>
            <a:r>
              <a:rPr lang="en-US" sz="2800" dirty="0"/>
              <a:t>Bob wants to remain </a:t>
            </a: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as long as 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Bob must remember </a:t>
            </a:r>
            <a:r>
              <a:rPr lang="en-US" sz="2800" dirty="0">
                <a:latin typeface="Times-Roman" charset="0"/>
              </a:rPr>
              <a:t>CP</a:t>
            </a:r>
            <a:r>
              <a:rPr lang="en-US" sz="2800" dirty="0"/>
              <a:t> from message 1 (required for proof of identity in message 6)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must keep state from 1st message </a:t>
            </a:r>
            <a:r>
              <a:rPr lang="en-US" sz="2800" dirty="0" smtClean="0"/>
              <a:t>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these </a:t>
            </a:r>
            <a:r>
              <a:rPr lang="en-US" sz="2400" dirty="0"/>
              <a:t>“cookies” offer little </a:t>
            </a:r>
            <a:r>
              <a:rPr lang="en-US" sz="2400" dirty="0" err="1"/>
              <a:t>DoS</a:t>
            </a:r>
            <a:r>
              <a:rPr lang="en-US" sz="2400" dirty="0"/>
              <a:t> </a:t>
            </a:r>
            <a:r>
              <a:rPr lang="en-US" sz="2400" dirty="0" smtClean="0"/>
              <a:t>protection</a:t>
            </a:r>
            <a:endParaRPr lang="en-US" sz="24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A85C9E5-9B30-B943-AADB-5162460696D8}" type="slidenum">
              <a:rPr lang="en-US" smtClean="0">
                <a:latin typeface="Times New Roman" charset="0"/>
              </a:rPr>
              <a:pPr/>
              <a:t>112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 Summary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 of IKE phase 1 is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Shared symmetric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IKE </a:t>
            </a:r>
            <a:r>
              <a:rPr lang="en-US" sz="2400" b="1" dirty="0">
                <a:solidFill>
                  <a:schemeClr val="hlink"/>
                </a:solidFill>
              </a:rPr>
              <a:t>Security Association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chemeClr val="hlink"/>
                </a:solidFill>
              </a:rPr>
              <a:t>(SA)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phase 1 is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Especially in public key and/or main mode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Developers of IKE thought it would be used for lots of things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not just IPSec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Partly explains the over-engineering…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06B3787-F95A-C145-8593-8D7F0DF56FE3}" type="slidenum">
              <a:rPr lang="en-US" smtClean="0">
                <a:latin typeface="Times New Roman" charset="0"/>
              </a:rPr>
              <a:pPr/>
              <a:t>113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Phase 1 establishes IKE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Phase 2 establishes IPSec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Comparison to SSL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session is comparable to IKE Phase 1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connections are like IKE Phase 2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IKE </a:t>
            </a:r>
            <a:r>
              <a:rPr lang="en-US" sz="2800" b="1" dirty="0">
                <a:solidFill>
                  <a:schemeClr val="accent2"/>
                </a:solidFill>
              </a:rPr>
              <a:t>could</a:t>
            </a:r>
            <a:r>
              <a:rPr lang="en-US" sz="2800" dirty="0"/>
              <a:t> be used for lots of things…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…but in practice, it’s </a:t>
            </a:r>
            <a:r>
              <a:rPr lang="en-US" sz="2800" b="1" dirty="0">
                <a:solidFill>
                  <a:schemeClr val="accent2"/>
                </a:solidFill>
              </a:rPr>
              <a:t>not!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1262A51-696E-D34F-8E5A-6E1684DEEB55}" type="slidenum">
              <a:rPr lang="en-US" smtClean="0">
                <a:latin typeface="Times New Roman" charset="0"/>
              </a:rPr>
              <a:pPr/>
              <a:t>114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4582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 </a:t>
            </a:r>
            <a:r>
              <a:rPr lang="en-US" sz="2400" dirty="0">
                <a:latin typeface="Times-Roman" charset="0"/>
              </a:rPr>
              <a:t>K, IC, RC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SA</a:t>
            </a:r>
            <a:r>
              <a:rPr lang="en-US" sz="2400" dirty="0"/>
              <a:t> known from Phase 1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Proposal </a:t>
            </a:r>
            <a:r>
              <a:rPr lang="en-US" sz="2400" dirty="0">
                <a:latin typeface="Times-Roman" charset="0"/>
              </a:rPr>
              <a:t>CP</a:t>
            </a:r>
            <a:r>
              <a:rPr lang="en-US" sz="2400" dirty="0"/>
              <a:t> includes ESP and/or AH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Hashes 1,2,3 depend on </a:t>
            </a:r>
            <a:r>
              <a:rPr lang="en-US" sz="2400" dirty="0">
                <a:latin typeface="Times-Roman" charset="0"/>
              </a:rPr>
              <a:t>SKEYID, SA, R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Keys derived from </a:t>
            </a:r>
            <a:r>
              <a:rPr lang="en-US" sz="2400" dirty="0">
                <a:latin typeface="Times-Roman" charset="0"/>
              </a:rPr>
              <a:t>KEYMAT = </a:t>
            </a:r>
            <a:r>
              <a:rPr lang="en-US" sz="2400" dirty="0" err="1">
                <a:latin typeface="Times-Roman" charset="0"/>
              </a:rPr>
              <a:t>h(SKEYID,R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 err="1">
                <a:latin typeface="Times-Roman" charset="0"/>
              </a:rPr>
              <a:t>,junk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Recall </a:t>
            </a:r>
            <a:r>
              <a:rPr lang="en-US" sz="2400" dirty="0">
                <a:latin typeface="Times-Roman" charset="0"/>
              </a:rPr>
              <a:t>SKEYID</a:t>
            </a:r>
            <a:r>
              <a:rPr lang="en-US" sz="2400" dirty="0"/>
              <a:t> depends on phase 1 key method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Optional PFS (ephemeral </a:t>
            </a:r>
            <a:r>
              <a:rPr lang="en-US" sz="2400" dirty="0" err="1"/>
              <a:t>Diffie</a:t>
            </a:r>
            <a:r>
              <a:rPr lang="en-US" sz="2400" dirty="0"/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760413" y="29718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23912" name="Rectangle 9"/>
          <p:cNvSpPr>
            <a:spLocks noChangeArrowheads="1"/>
          </p:cNvSpPr>
          <p:nvPr/>
        </p:nvSpPr>
        <p:spPr bwMode="auto">
          <a:xfrm>
            <a:off x="7620000" y="2987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/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406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IC,RC,CP,E(hash1,SA,R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2490788" y="2028825"/>
            <a:ext cx="406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IC,RC,CS,E(hash2,SA,R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,K)</a:t>
            </a:r>
            <a:endParaRPr lang="en-US" sz="2000" b="0" baseline="-25000">
              <a:latin typeface="Times-Roman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IC,RC,E(hash3,K)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2391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C3C8DA3-9B5F-9046-9107-08CF80E8807E}" type="slidenum">
              <a:rPr lang="en-US" smtClean="0">
                <a:latin typeface="Times New Roman" charset="0"/>
              </a:rPr>
              <a:pPr/>
              <a:t>115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1, we have an IKE SA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2, we have an IPSec SA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Both sides have a shared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Now what?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 want to protect </a:t>
            </a:r>
            <a:r>
              <a:rPr lang="en-US" sz="2400" b="1" dirty="0">
                <a:solidFill>
                  <a:schemeClr val="hlink"/>
                </a:solidFill>
              </a:rPr>
              <a:t>IP </a:t>
            </a:r>
            <a:r>
              <a:rPr lang="en-US" sz="2400" b="1" dirty="0" err="1">
                <a:solidFill>
                  <a:schemeClr val="hlink"/>
                </a:solidFill>
              </a:rPr>
              <a:t>datagrams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what is an IP datagram?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Considered from </a:t>
            </a:r>
            <a:r>
              <a:rPr lang="en-US" sz="2400" dirty="0"/>
              <a:t>the perspective of </a:t>
            </a:r>
            <a:r>
              <a:rPr lang="en-US" sz="2400" dirty="0" smtClean="0"/>
              <a:t>IPSec…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DF1454-C510-BC48-A4C3-6183CDC45929}" type="slidenum">
              <a:rPr lang="en-US" smtClean="0">
                <a:latin typeface="Times New Roman" charset="0"/>
              </a:rPr>
              <a:pPr/>
              <a:t>116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25955" name="Picture 11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IP Review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Where IP header is</a:t>
            </a:r>
            <a:r>
              <a:rPr lang="en-US"/>
              <a:t> </a:t>
            </a:r>
          </a:p>
        </p:txBody>
      </p:sp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2668588" y="23876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5959" name="Rectangle 5"/>
          <p:cNvSpPr>
            <a:spLocks noChangeArrowheads="1"/>
          </p:cNvSpPr>
          <p:nvPr/>
        </p:nvSpPr>
        <p:spPr bwMode="auto">
          <a:xfrm>
            <a:off x="4867275" y="23622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25960" name="Rectangle 6"/>
          <p:cNvSpPr>
            <a:spLocks noChangeArrowheads="1"/>
          </p:cNvSpPr>
          <p:nvPr/>
        </p:nvSpPr>
        <p:spPr bwMode="auto">
          <a:xfrm>
            <a:off x="2590800" y="23622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2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 datagram is of the form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547C3D2-8AA2-FC45-815C-8AB270897530}" type="slidenum">
              <a:rPr lang="en-US" smtClean="0">
                <a:latin typeface="Times New Roman" charset="0"/>
              </a:rPr>
              <a:pPr/>
              <a:t>117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and TCP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905000"/>
          </a:xfrm>
        </p:spPr>
        <p:txBody>
          <a:bodyPr/>
          <a:lstStyle/>
          <a:p>
            <a:pPr eaLnBrk="1" hangingPunct="1"/>
            <a:r>
              <a:rPr lang="en-US" dirty="0"/>
              <a:t>Consider</a:t>
            </a:r>
            <a:r>
              <a:rPr lang="en-US" dirty="0" smtClean="0"/>
              <a:t> Web traffic</a:t>
            </a:r>
          </a:p>
          <a:p>
            <a:pPr lvl="1" eaLnBrk="1" hangingPunct="1"/>
            <a:r>
              <a:rPr lang="en-US" dirty="0"/>
              <a:t>IP encapsulates TCP and…</a:t>
            </a:r>
          </a:p>
          <a:p>
            <a:pPr lvl="1" eaLnBrk="1" hangingPunct="1"/>
            <a:r>
              <a:rPr lang="en-US" dirty="0"/>
              <a:t>…TCP encapsulates HTTP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992188" y="4772025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3124200" y="4772025"/>
            <a:ext cx="15795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TCP hdr</a:t>
            </a:r>
            <a:endParaRPr lang="en-US" sz="3200"/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914400" y="4724400"/>
            <a:ext cx="7620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>
            <a:off x="297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Line 8"/>
          <p:cNvSpPr>
            <a:spLocks noChangeShapeType="1"/>
          </p:cNvSpPr>
          <p:nvPr/>
        </p:nvSpPr>
        <p:spPr bwMode="auto">
          <a:xfrm>
            <a:off x="48006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6" name="Line 9"/>
          <p:cNvSpPr>
            <a:spLocks noChangeShapeType="1"/>
          </p:cNvSpPr>
          <p:nvPr/>
        </p:nvSpPr>
        <p:spPr bwMode="auto">
          <a:xfrm>
            <a:off x="678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7" name="Rectangle 10"/>
          <p:cNvSpPr>
            <a:spLocks noChangeArrowheads="1"/>
          </p:cNvSpPr>
          <p:nvPr/>
        </p:nvSpPr>
        <p:spPr bwMode="auto">
          <a:xfrm>
            <a:off x="4824413" y="4772025"/>
            <a:ext cx="18811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HTTP hdr</a:t>
            </a:r>
            <a:endParaRPr lang="en-US" sz="3200"/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6846888" y="4772025"/>
            <a:ext cx="16875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app data</a:t>
            </a:r>
            <a:endParaRPr lang="en-US" sz="3200"/>
          </a:p>
        </p:txBody>
      </p:sp>
      <p:sp>
        <p:nvSpPr>
          <p:cNvPr id="126989" name="Rectangle 12"/>
          <p:cNvSpPr>
            <a:spLocks noChangeArrowheads="1"/>
          </p:cNvSpPr>
          <p:nvPr/>
        </p:nvSpPr>
        <p:spPr bwMode="auto">
          <a:xfrm>
            <a:off x="992188" y="36068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3190875" y="35814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hlink"/>
              </a:solidFill>
            </a:endParaRPr>
          </a:p>
        </p:txBody>
      </p:sp>
      <p:sp>
        <p:nvSpPr>
          <p:cNvPr id="126991" name="Rectangle 14"/>
          <p:cNvSpPr>
            <a:spLocks noChangeArrowheads="1"/>
          </p:cNvSpPr>
          <p:nvPr/>
        </p:nvSpPr>
        <p:spPr bwMode="auto">
          <a:xfrm>
            <a:off x="914400" y="35814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2971800" y="3606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3657600" y="421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4" name="Line 17"/>
          <p:cNvSpPr>
            <a:spLocks noChangeShapeType="1"/>
          </p:cNvSpPr>
          <p:nvPr/>
        </p:nvSpPr>
        <p:spPr bwMode="auto">
          <a:xfrm>
            <a:off x="3886200" y="42164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5" name="Line 18"/>
          <p:cNvSpPr>
            <a:spLocks noChangeShapeType="1"/>
          </p:cNvSpPr>
          <p:nvPr/>
        </p:nvSpPr>
        <p:spPr bwMode="auto">
          <a:xfrm>
            <a:off x="4267200" y="4216400"/>
            <a:ext cx="3276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685800" y="55626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IP</a:t>
            </a: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3200">
                <a:solidFill>
                  <a:schemeClr val="hlink"/>
                </a:solidFill>
              </a:rPr>
              <a:t>data</a:t>
            </a:r>
            <a:r>
              <a:rPr lang="en-US" sz="3200" b="0"/>
              <a:t> includes TCP header, etc.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5F8C701-C905-9A4B-9555-52620C60EF51}" type="slidenum">
              <a:rPr lang="en-US" smtClean="0">
                <a:latin typeface="Times New Roman" charset="0"/>
              </a:rPr>
              <a:pPr/>
              <a:t>118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Transport Mode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609600"/>
          </a:xfrm>
        </p:spPr>
        <p:txBody>
          <a:bodyPr/>
          <a:lstStyle/>
          <a:p>
            <a:pPr eaLnBrk="1" hangingPunct="1"/>
            <a:r>
              <a:rPr lang="en-US" sz="2800"/>
              <a:t>IPSec </a:t>
            </a:r>
            <a:r>
              <a:rPr lang="en-US" sz="2800" b="1">
                <a:solidFill>
                  <a:schemeClr val="accent2"/>
                </a:solidFill>
              </a:rPr>
              <a:t>Transport Mode</a:t>
            </a:r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667000" y="20574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087813" y="20764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667000" y="30670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114800" y="3067050"/>
            <a:ext cx="11652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410200" y="30559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667000" y="2065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667000" y="3048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4038600" y="206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4038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53340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3352800" y="2522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4800600" y="2522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3657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designed for </a:t>
            </a:r>
            <a:r>
              <a:rPr lang="en-US" sz="2800" i="1" dirty="0"/>
              <a:t>host-to-host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Passive attacker can see who is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119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host-h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739095" cy="2057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95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There may be firewalls in between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SzPct val="95000"/>
              <a:buFont typeface="Courier New"/>
              <a:buChar char="o"/>
              <a:defRPr/>
            </a:pPr>
            <a:r>
              <a:rPr lang="en-US" sz="2800" b="0" kern="0" dirty="0" smtClean="0">
                <a:latin typeface="+mn-lt"/>
                <a:ea typeface="ＭＳ Ｐゴシック" charset="-128"/>
                <a:cs typeface="ＭＳ Ｐゴシック" charset="-128"/>
              </a:rPr>
              <a:t>If so, is that a problem?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2CC4F25-0E0A-1049-B66A-307EF2D26ED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Authentication on a stand-alone computer is relatively simple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Hash password with salt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Secure </a:t>
            </a:r>
            <a:r>
              <a:rPr lang="en-US" sz="2400" dirty="0" smtClean="0"/>
              <a:t>path,” attacks </a:t>
            </a:r>
            <a:r>
              <a:rPr lang="en-US" sz="2400" dirty="0"/>
              <a:t>on authentication </a:t>
            </a:r>
            <a:r>
              <a:rPr lang="en-US" sz="2400" dirty="0" smtClean="0"/>
              <a:t>software, keystroke logging, etc., can be issues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Authentication over a network is challenging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Attacker can passively observe messages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Attacker can replay messages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Active attacks possible (insert, delete, change)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bldLvl="2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D6A3C1A-4E2B-724E-970C-2AF01073C945}" type="slidenum">
              <a:rPr lang="en-US" smtClean="0">
                <a:latin typeface="Times New Roman" charset="0"/>
              </a:rPr>
              <a:pPr/>
              <a:t>120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Tunnel Mode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85800" y="13716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IPSec </a:t>
            </a:r>
            <a:r>
              <a:rPr lang="en-US" sz="2800">
                <a:solidFill>
                  <a:schemeClr val="accent2"/>
                </a:solidFill>
              </a:rPr>
              <a:t>Tunnel Mode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4510088" y="19812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9030" name="Rectangle 18"/>
          <p:cNvSpPr>
            <a:spLocks noChangeArrowheads="1"/>
          </p:cNvSpPr>
          <p:nvPr/>
        </p:nvSpPr>
        <p:spPr bwMode="auto">
          <a:xfrm>
            <a:off x="5916613" y="20002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9031" name="Rectangle 19"/>
          <p:cNvSpPr>
            <a:spLocks noChangeArrowheads="1"/>
          </p:cNvSpPr>
          <p:nvPr/>
        </p:nvSpPr>
        <p:spPr bwMode="auto">
          <a:xfrm>
            <a:off x="1501775" y="29829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29032" name="Rectangle 20"/>
          <p:cNvSpPr>
            <a:spLocks noChangeArrowheads="1"/>
          </p:cNvSpPr>
          <p:nvPr/>
        </p:nvSpPr>
        <p:spPr bwMode="auto">
          <a:xfrm>
            <a:off x="3181350" y="2982913"/>
            <a:ext cx="1165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29033" name="Rectangle 21"/>
          <p:cNvSpPr>
            <a:spLocks noChangeArrowheads="1"/>
          </p:cNvSpPr>
          <p:nvPr/>
        </p:nvSpPr>
        <p:spPr bwMode="auto">
          <a:xfrm>
            <a:off x="4495800" y="29718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9034" name="Rectangle 22"/>
          <p:cNvSpPr>
            <a:spLocks noChangeArrowheads="1"/>
          </p:cNvSpPr>
          <p:nvPr/>
        </p:nvSpPr>
        <p:spPr bwMode="auto">
          <a:xfrm>
            <a:off x="4495800" y="19891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Rectangle 23"/>
          <p:cNvSpPr>
            <a:spLocks noChangeArrowheads="1"/>
          </p:cNvSpPr>
          <p:nvPr/>
        </p:nvSpPr>
        <p:spPr bwMode="auto">
          <a:xfrm>
            <a:off x="1447800" y="29718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24"/>
          <p:cNvSpPr>
            <a:spLocks noChangeShapeType="1"/>
          </p:cNvSpPr>
          <p:nvPr/>
        </p:nvSpPr>
        <p:spPr bwMode="auto">
          <a:xfrm>
            <a:off x="5867400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25"/>
          <p:cNvSpPr>
            <a:spLocks noChangeShapeType="1"/>
          </p:cNvSpPr>
          <p:nvPr/>
        </p:nvSpPr>
        <p:spPr bwMode="auto">
          <a:xfrm>
            <a:off x="2971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26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27"/>
          <p:cNvSpPr>
            <a:spLocks noChangeShapeType="1"/>
          </p:cNvSpPr>
          <p:nvPr/>
        </p:nvSpPr>
        <p:spPr bwMode="auto">
          <a:xfrm>
            <a:off x="52578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28"/>
          <p:cNvSpPr>
            <a:spLocks noChangeShapeType="1"/>
          </p:cNvSpPr>
          <p:nvPr/>
        </p:nvSpPr>
        <p:spPr bwMode="auto">
          <a:xfrm>
            <a:off x="62484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Rectangle 29"/>
          <p:cNvSpPr>
            <a:spLocks noChangeArrowheads="1"/>
          </p:cNvSpPr>
          <p:nvPr/>
        </p:nvSpPr>
        <p:spPr bwMode="auto">
          <a:xfrm>
            <a:off x="5916613" y="29829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29042" name="Line 30"/>
          <p:cNvSpPr>
            <a:spLocks noChangeShapeType="1"/>
          </p:cNvSpPr>
          <p:nvPr/>
        </p:nvSpPr>
        <p:spPr bwMode="auto">
          <a:xfrm>
            <a:off x="586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36576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 for </a:t>
            </a:r>
            <a:r>
              <a:rPr lang="en-US" sz="2800" i="1" dirty="0"/>
              <a:t>firewall-to-firewall</a:t>
            </a:r>
            <a:r>
              <a:rPr lang="en-US" sz="2800" b="0" dirty="0"/>
              <a:t>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header not visible to attacker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New IP header from firewall to firewall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Attacker does not know which hosts are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Firewall-to-Firewall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r>
              <a:rPr lang="en-US" dirty="0" smtClean="0"/>
              <a:t>IPSec tunnel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121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firewall-fire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79852"/>
            <a:ext cx="9018588" cy="20445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800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Local networks not protected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Is there any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advantage here?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BB036D0-A14A-EC46-A8D9-0009B52D5388}" type="slidenum">
              <a:rPr lang="en-US" smtClean="0">
                <a:latin typeface="Times New Roman" charset="0"/>
              </a:rPr>
              <a:pPr/>
              <a:t>122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Comparison of IPSec Modes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pPr eaLnBrk="1" hangingPunct="1"/>
            <a:r>
              <a:rPr lang="en-US"/>
              <a:t>Transport Mode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Tunnel Mode</a:t>
            </a: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990600" y="22098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55" name="Rectangle 6"/>
          <p:cNvSpPr>
            <a:spLocks noChangeArrowheads="1"/>
          </p:cNvSpPr>
          <p:nvPr/>
        </p:nvSpPr>
        <p:spPr bwMode="auto">
          <a:xfrm>
            <a:off x="2411413" y="22288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56" name="Rectangle 7"/>
          <p:cNvSpPr>
            <a:spLocks noChangeArrowheads="1"/>
          </p:cNvSpPr>
          <p:nvPr/>
        </p:nvSpPr>
        <p:spPr bwMode="auto">
          <a:xfrm>
            <a:off x="990600" y="32194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2438400" y="3219450"/>
            <a:ext cx="11652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30058" name="Rectangle 9"/>
          <p:cNvSpPr>
            <a:spLocks noChangeArrowheads="1"/>
          </p:cNvSpPr>
          <p:nvPr/>
        </p:nvSpPr>
        <p:spPr bwMode="auto">
          <a:xfrm>
            <a:off x="3733800" y="32083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30059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6" name="Rectangle 17"/>
          <p:cNvSpPr>
            <a:spLocks noChangeArrowheads="1"/>
          </p:cNvSpPr>
          <p:nvPr/>
        </p:nvSpPr>
        <p:spPr bwMode="auto">
          <a:xfrm>
            <a:off x="3138488" y="45720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67" name="Rectangle 18"/>
          <p:cNvSpPr>
            <a:spLocks noChangeArrowheads="1"/>
          </p:cNvSpPr>
          <p:nvPr/>
        </p:nvSpPr>
        <p:spPr bwMode="auto">
          <a:xfrm>
            <a:off x="4545013" y="45910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68" name="Rectangle 19"/>
          <p:cNvSpPr>
            <a:spLocks noChangeArrowheads="1"/>
          </p:cNvSpPr>
          <p:nvPr/>
        </p:nvSpPr>
        <p:spPr bwMode="auto">
          <a:xfrm>
            <a:off x="130175" y="55737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30069" name="Rectangle 20"/>
          <p:cNvSpPr>
            <a:spLocks noChangeArrowheads="1"/>
          </p:cNvSpPr>
          <p:nvPr/>
        </p:nvSpPr>
        <p:spPr bwMode="auto">
          <a:xfrm>
            <a:off x="1809750" y="5573713"/>
            <a:ext cx="1165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30070" name="Rectangle 21"/>
          <p:cNvSpPr>
            <a:spLocks noChangeArrowheads="1"/>
          </p:cNvSpPr>
          <p:nvPr/>
        </p:nvSpPr>
        <p:spPr bwMode="auto">
          <a:xfrm>
            <a:off x="3124200" y="55626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71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2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8" name="Rectangle 29"/>
          <p:cNvSpPr>
            <a:spLocks noChangeArrowheads="1"/>
          </p:cNvSpPr>
          <p:nvPr/>
        </p:nvSpPr>
        <p:spPr bwMode="auto">
          <a:xfrm>
            <a:off x="4545013" y="55737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30079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Host-to-host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</a:t>
            </a:r>
            <a:r>
              <a:rPr lang="en-US" sz="2800" b="0" dirty="0" smtClean="0"/>
              <a:t> Mode </a:t>
            </a:r>
            <a:r>
              <a:rPr lang="en-US" sz="2800" b="0" dirty="0"/>
              <a:t>not </a:t>
            </a:r>
            <a:r>
              <a:rPr lang="en-US" sz="2800" b="0" dirty="0" smtClean="0"/>
              <a:t>necessary…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…but it’s </a:t>
            </a:r>
            <a:r>
              <a:rPr lang="en-US" sz="2800" b="0" dirty="0"/>
              <a:t>more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CB310D-F8C5-1846-A3EA-465C9A13FC7E}" type="slidenum">
              <a:rPr lang="en-US" smtClean="0">
                <a:latin typeface="Times New Roman" charset="0"/>
              </a:rPr>
              <a:pPr/>
              <a:t>123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Security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kind of protection?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Confidentiality?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to protect?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Header?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ESP/AH do some combinations of these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8B53ED-536B-3848-AC42-5209A0C72390}" type="slidenum">
              <a:rPr lang="en-US" smtClean="0">
                <a:latin typeface="Times New Roman" charset="0"/>
              </a:rPr>
              <a:pPr/>
              <a:t>124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AH vs ESP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AH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Authentication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Integrity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only</a:t>
            </a:r>
            <a:r>
              <a:rPr lang="en-US" sz="2400" dirty="0" smtClean="0"/>
              <a:t> (no confidentiality)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Integrity-protect everything beyond IP header and some fields of header (why not all fields?)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ESP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Encapsulating Security Payload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Integrity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b="1" dirty="0" smtClean="0">
                <a:solidFill>
                  <a:schemeClr val="accent2"/>
                </a:solidFill>
              </a:rPr>
              <a:t> confidentiality</a:t>
            </a:r>
            <a:r>
              <a:rPr lang="en-US" sz="2400" dirty="0" smtClean="0"/>
              <a:t> both </a:t>
            </a:r>
            <a:r>
              <a:rPr lang="en-US" sz="2400" b="1" dirty="0" smtClean="0">
                <a:solidFill>
                  <a:srgbClr val="FF0000"/>
                </a:solidFill>
              </a:rPr>
              <a:t>required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Protects everything beyond IP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Integrity-only by using </a:t>
            </a:r>
            <a:r>
              <a:rPr lang="en-US" sz="2400" dirty="0" smtClean="0">
                <a:hlinkClick r:id="rId2"/>
              </a:rPr>
              <a:t>NULL encryption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E8EAF5-5C01-D743-8A38-EB2739E310AF}" type="slidenum">
              <a:rPr lang="en-US" smtClean="0">
                <a:latin typeface="Times New Roman" charset="0"/>
              </a:rPr>
              <a:pPr/>
              <a:t>125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According to RFC 2410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NULL encryption “is a block cipher the origins of which appear to be lost in antiquity”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“Despite rumors”, there is no evidence that NSA “suppressed publication of this algorithm”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Evidence suggests it was developed in Roman times as exportable version of Caesar’s cipher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Can make use of keys of varying length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No IV is required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/>
              <a:t>Null(P,K</a:t>
            </a:r>
            <a:r>
              <a:rPr lang="en-US" sz="2400" dirty="0"/>
              <a:t>) = P for any P and any key 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Bottom </a:t>
            </a:r>
            <a:r>
              <a:rPr lang="en-US" sz="2800" dirty="0"/>
              <a:t>line: Security people</a:t>
            </a:r>
            <a:r>
              <a:rPr lang="en-US" sz="2800" dirty="0" smtClean="0"/>
              <a:t> can be strange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433C28-97C3-2643-9E4D-9070FDEA5270}" type="slidenum">
              <a:rPr lang="en-US" smtClean="0">
                <a:latin typeface="Times New Roman" charset="0"/>
              </a:rPr>
              <a:pPr/>
              <a:t>126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Does AH Exist? (1)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Cannot encrypt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Routers must look at the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addresses, TTL,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header exists to route packets!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AH protects </a:t>
            </a:r>
            <a:r>
              <a:rPr lang="en-US" sz="2800" b="1" dirty="0">
                <a:solidFill>
                  <a:schemeClr val="accent2"/>
                </a:solidFill>
              </a:rPr>
              <a:t>immutable fields</a:t>
            </a:r>
            <a:r>
              <a:rPr lang="en-US" sz="2800" dirty="0"/>
              <a:t> in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integrity protect all header fields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TTL, for example,</a:t>
            </a:r>
            <a:r>
              <a:rPr lang="en-US" sz="2400" dirty="0" smtClean="0"/>
              <a:t> will change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 does not protect IP header at all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504CB1-2FC4-1A4F-AE43-DF3584DF7DE2}" type="slidenum">
              <a:rPr lang="en-US" smtClean="0">
                <a:latin typeface="Times New Roman" charset="0"/>
              </a:rPr>
              <a:pPr/>
              <a:t>127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ESP encrypts everything beyond the IP header (if non-null encryption)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If ESP-encrypted, firewall cannot look at TCP header (e.g., port numbers)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not use ESP with NULL encryption?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Firewall sees ESP header, but does not know whether null encryption is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End systems know, but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the firewalls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1B6082B-04AE-084B-8E8C-47F09FADD15E}" type="slidenum">
              <a:rPr lang="en-US" smtClean="0">
                <a:latin typeface="Times New Roman" charset="0"/>
              </a:rPr>
              <a:pPr/>
              <a:t>128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real reason why AH exists: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 one IETF meeting “someone from Microsoft gave an impassioned speech about how AH was useless…”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“…everyone in the room looked around and said `Hmm. He’s right, and we hate AH also, but if it annoys Microsoft let’s leave it in since we hate Microsoft more than we hate AH.’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3FFCAC8-F36C-E248-969D-FB3B8155DB0C}" type="slidenum">
              <a:rPr lang="en-US" smtClean="0">
                <a:latin typeface="Times New Roman" charset="0"/>
              </a:rPr>
              <a:pPr/>
              <a:t>129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pic>
        <p:nvPicPr>
          <p:cNvPr id="137220" name="Picture 3" descr="labor12a.jpg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029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D3304-DF91-1F4D-B517-2C2971DDABF3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157288" y="3636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720725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77200" cy="182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Simple and may be OK for standalone system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 insecure for networked system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Subject to a </a:t>
            </a:r>
            <a:r>
              <a:rPr lang="en-US" sz="2400" b="1" dirty="0">
                <a:solidFill>
                  <a:schemeClr val="accent2"/>
                </a:solidFill>
              </a:rPr>
              <a:t>replay</a:t>
            </a:r>
            <a:r>
              <a:rPr lang="en-US" sz="2400" dirty="0"/>
              <a:t> attack (next 2 slides)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Also, Bob must know Alice’s password</a:t>
            </a:r>
          </a:p>
        </p:txBody>
      </p:sp>
      <p:pic>
        <p:nvPicPr>
          <p:cNvPr id="2663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7" grpId="0" animBg="1"/>
      <p:bldP spid="140298" grpId="0" autoUpdateAnimBg="0"/>
      <p:bldP spid="140299" grpId="0" autoUpdateAnimBg="0"/>
      <p:bldP spid="140300" grpId="0" autoUpdateAnimBg="0"/>
      <p:bldP spid="140302" grpId="0" build="p" bldLvl="2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1418B2F-E442-CA4F-B3CE-833E540C7511}" type="slidenum">
              <a:rPr lang="en-US" smtClean="0">
                <a:latin typeface="Times New Roman" charset="0"/>
              </a:rPr>
              <a:pPr/>
              <a:t>130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Greek mythology, Kerberos is 3-headed dog that guards entrance to Hades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“Wouldn’t it make more sense to guard the exit?”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security, Kerberos is an authentication protocol based on symmetric key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Originated at MIT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Based on work by Needham and Schroeder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Relies on a </a:t>
            </a:r>
            <a:r>
              <a:rPr lang="en-US" sz="2400" b="1">
                <a:solidFill>
                  <a:schemeClr val="accent2"/>
                </a:solidFill>
              </a:rPr>
              <a:t>Trusted Third Party (TTP)</a:t>
            </a:r>
            <a:endParaRPr lang="en-US" sz="2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81F1A3-421B-2C42-BAFE-CC4C7CBED916}" type="slidenum">
              <a:rPr lang="en-US" smtClean="0">
                <a:latin typeface="Times New Roman" charset="0"/>
              </a:rPr>
              <a:pPr/>
              <a:t>131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Motivation for Kerberos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key pairs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requires (on the order of)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/>
              <a:t>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Symmetric key case </a:t>
            </a:r>
            <a:r>
              <a:rPr lang="en-US" sz="2800" b="1" dirty="0">
                <a:solidFill>
                  <a:schemeClr val="accent2"/>
                </a:solidFill>
              </a:rPr>
              <a:t>does not </a:t>
            </a:r>
            <a:r>
              <a:rPr lang="en-US" sz="2800" b="1" dirty="0" smtClean="0">
                <a:solidFill>
                  <a:schemeClr val="accent2"/>
                </a:solidFill>
              </a:rPr>
              <a:t>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Kerberos based on symmetric keys but only requires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keys for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users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sz="2400" dirty="0"/>
              <a:t>Security depends on TTP 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sz="2400" dirty="0"/>
              <a:t>No PKI is needed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8B672C2-4AE6-5A4A-A7B9-C6B1EB474C13}" type="slidenum">
              <a:rPr lang="en-US" smtClean="0">
                <a:latin typeface="Times New Roman" charset="0"/>
              </a:rPr>
              <a:pPr/>
              <a:t>132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KDC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Kerberos </a:t>
            </a:r>
            <a:r>
              <a:rPr lang="en-US" sz="2800" b="1" dirty="0">
                <a:solidFill>
                  <a:schemeClr val="accent2"/>
                </a:solidFill>
              </a:rPr>
              <a:t>Key Distribution Center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2"/>
                </a:solidFill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KDC acts as the TTP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TTP is trusted, so it must not be </a:t>
            </a:r>
            <a:r>
              <a:rPr lang="en-US" sz="2400" dirty="0" smtClean="0"/>
              <a:t>compromised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shares symmetric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with Alice,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B</a:t>
            </a:r>
            <a:r>
              <a:rPr lang="en-US" sz="2800" dirty="0"/>
              <a:t> with Bob,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C</a:t>
            </a:r>
            <a:r>
              <a:rPr lang="en-US" sz="2800" dirty="0"/>
              <a:t> with Carol, etc.</a:t>
            </a:r>
            <a:endParaRPr lang="en-US" sz="28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a master </a:t>
            </a: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r>
              <a:rPr lang="en-US" sz="2800" dirty="0"/>
              <a:t> known </a:t>
            </a:r>
            <a:r>
              <a:rPr lang="en-US" sz="2800" b="1" i="1" dirty="0"/>
              <a:t>only</a:t>
            </a:r>
            <a:r>
              <a:rPr lang="en-US" sz="2800" dirty="0"/>
              <a:t> to KDC</a:t>
            </a:r>
            <a:endParaRPr lang="en-US" sz="2800" baseline="-25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enables authentication, session keys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 for confidentiality and integrity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practice, crypto algorithm is DES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0C52665-DDC9-A14F-A998-2B2299044F71}" type="slidenum">
              <a:rPr lang="en-US" smtClean="0">
                <a:latin typeface="Times New Roman" charset="0"/>
              </a:rPr>
              <a:pPr/>
              <a:t>133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Tickets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issue </a:t>
            </a:r>
            <a:r>
              <a:rPr lang="en-US" sz="2800" b="1" dirty="0">
                <a:solidFill>
                  <a:schemeClr val="accent2"/>
                </a:solidFill>
              </a:rPr>
              <a:t>tickets</a:t>
            </a:r>
            <a:r>
              <a:rPr lang="en-US" sz="2800" dirty="0"/>
              <a:t> containing info needed to access network resources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also issues </a:t>
            </a:r>
            <a:r>
              <a:rPr lang="en-US" sz="2800" b="1" dirty="0">
                <a:solidFill>
                  <a:schemeClr val="accent2"/>
                </a:solidFill>
              </a:rPr>
              <a:t>Ticket-Granting Tickets</a:t>
            </a:r>
            <a:r>
              <a:rPr lang="en-US" sz="2800" dirty="0"/>
              <a:t> or </a:t>
            </a:r>
            <a:r>
              <a:rPr lang="en-US" sz="2800" b="1" dirty="0" err="1">
                <a:solidFill>
                  <a:schemeClr val="accent2"/>
                </a:solidFill>
                <a:latin typeface="Times-Roman" charset="0"/>
              </a:rPr>
              <a:t>TGT</a:t>
            </a:r>
            <a:r>
              <a:rPr lang="en-US" sz="2800" b="1" dirty="0" err="1">
                <a:solidFill>
                  <a:schemeClr val="accent2"/>
                </a:solidFill>
              </a:rPr>
              <a:t>s</a:t>
            </a:r>
            <a:r>
              <a:rPr lang="en-US" sz="2800" dirty="0"/>
              <a:t> that are used to obtain </a:t>
            </a:r>
            <a:r>
              <a:rPr lang="en-US" sz="2800" dirty="0" smtClean="0"/>
              <a:t>tickets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contains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User’s ID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Expiration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Every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is encrypted with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can only be read by the KDC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F576446-ED6A-F640-BE1F-97F0B3727A90}" type="slidenum">
              <a:rPr lang="en-US" smtClean="0">
                <a:latin typeface="Times New Roman" charset="0"/>
              </a:rPr>
              <a:pPr/>
              <a:t>134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enters her password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Alice’s</a:t>
            </a:r>
            <a:r>
              <a:rPr lang="en-US" sz="2800" dirty="0" smtClean="0"/>
              <a:t> computer does following: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Derives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from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to get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for Alice </a:t>
            </a:r>
            <a:r>
              <a:rPr lang="en-US" sz="2400" dirty="0" smtClean="0"/>
              <a:t>from </a:t>
            </a:r>
            <a:r>
              <a:rPr lang="en-US" sz="2400" dirty="0"/>
              <a:t>KDC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then uses her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(credentials) to securely access network resources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Plus:</a:t>
            </a:r>
            <a:r>
              <a:rPr lang="en-US" sz="2800" dirty="0"/>
              <a:t> Security is transparent to Alice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Minus:</a:t>
            </a:r>
            <a:r>
              <a:rPr lang="en-US" sz="2800" dirty="0"/>
              <a:t> KDC </a:t>
            </a:r>
            <a:r>
              <a:rPr lang="en-US" sz="2800" b="1" i="1" dirty="0"/>
              <a:t>must</a:t>
            </a:r>
            <a:r>
              <a:rPr lang="en-US" sz="2800" dirty="0"/>
              <a:t> be secure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it’s trusted!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58119BE-471D-0145-9793-309CDEF8D18D}" type="slidenum">
              <a:rPr lang="en-US" smtClean="0">
                <a:latin typeface="Times New Roman" charset="0"/>
              </a:rPr>
              <a:pPr/>
              <a:t>135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447800" y="2286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28956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03213" y="30908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18288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677988" y="1828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Alice’s</a:t>
            </a:r>
            <a:endParaRPr lang="en-US" b="0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3716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 wants</a:t>
            </a:r>
            <a:endParaRPr lang="en-US" b="0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482725" y="22098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password</a:t>
            </a:r>
            <a:endParaRPr lang="en-US" b="0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18288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 a TGT</a:t>
            </a:r>
            <a:endParaRPr lang="en-US" b="0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438400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E(S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,TGT,K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143373" name="Picture 14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7226300" y="30638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848600" cy="24384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</a:t>
            </a:r>
            <a:r>
              <a:rPr lang="en-US" sz="2800"/>
              <a:t>Alice’s password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KDC creates session key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Alice’s computer decrypts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Then it forgets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</a:t>
            </a:r>
            <a:endParaRPr lang="en-US" sz="24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TGT = E(“Alice”, 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KDC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3048000" y="2971800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33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500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6002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7E708-203E-2745-BC26-1800B7432662}" type="slidenum">
              <a:rPr lang="en-US" smtClean="0">
                <a:latin typeface="Times New Roman" charset="0"/>
              </a:rPr>
              <a:pPr/>
              <a:t>136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Alice Requests</a:t>
            </a:r>
            <a:r>
              <a:rPr lang="en-US" dirty="0" smtClean="0"/>
              <a:t> “Ticket </a:t>
            </a:r>
            <a:r>
              <a:rPr lang="en-US" dirty="0"/>
              <a:t>to </a:t>
            </a:r>
            <a:r>
              <a:rPr lang="en-US" dirty="0" smtClean="0"/>
              <a:t>Bob”</a:t>
            </a:r>
            <a:endParaRPr lang="en-US" dirty="0"/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371600" y="2438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2971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03213" y="31670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19050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295400" y="1981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Talk to Bob</a:t>
            </a:r>
            <a:endParaRPr lang="en-US" b="0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6963" y="1219200"/>
            <a:ext cx="1384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I want to</a:t>
            </a:r>
          </a:p>
          <a:p>
            <a:pPr algn="ctr"/>
            <a:r>
              <a:rPr lang="en-US" sz="2000" b="0">
                <a:latin typeface="Times-Roman" charset="0"/>
              </a:rPr>
              <a:t>talk to Bob</a:t>
            </a:r>
            <a:endParaRPr lang="en-US" sz="2000" b="0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13313" y="1946275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REQUEST</a:t>
            </a:r>
            <a:endParaRPr lang="en-US" b="0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590800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REPLY</a:t>
            </a:r>
            <a:endParaRPr lang="en-US" b="0"/>
          </a:p>
        </p:txBody>
      </p:sp>
      <p:pic>
        <p:nvPicPr>
          <p:cNvPr id="144396" name="Picture 13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752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7" name="Rectangle 14"/>
          <p:cNvSpPr>
            <a:spLocks noChangeArrowheads="1"/>
          </p:cNvSpPr>
          <p:nvPr/>
        </p:nvSpPr>
        <p:spPr bwMode="auto">
          <a:xfrm>
            <a:off x="7315200" y="3200400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4384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>
                <a:latin typeface="Times-Roman" charset="0"/>
              </a:rPr>
              <a:t>REQUEST = (TGT, authenticator)</a:t>
            </a:r>
            <a:endParaRPr lang="en-US" sz="28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authenticator = </a:t>
            </a:r>
            <a:r>
              <a:rPr lang="en-US" sz="2400" dirty="0" err="1">
                <a:latin typeface="Times-Roman" charset="0"/>
              </a:rPr>
              <a:t>E(timestamp</a:t>
            </a:r>
            <a:r>
              <a:rPr lang="en-US" sz="2400" dirty="0">
                <a:latin typeface="Times-Roman" charset="0"/>
              </a:rPr>
              <a:t>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Times-Roman" charset="0"/>
              </a:rPr>
              <a:t>REPLY = </a:t>
            </a:r>
            <a:r>
              <a:rPr lang="en-US" sz="2800" dirty="0" err="1">
                <a:latin typeface="Times-Roman" charset="0"/>
              </a:rPr>
              <a:t>E(“Bob</a:t>
            </a:r>
            <a:r>
              <a:rPr lang="en-US" sz="2800" dirty="0">
                <a:latin typeface="Times-Roman" charset="0"/>
              </a:rPr>
              <a:t>”, K</a:t>
            </a:r>
            <a:r>
              <a:rPr lang="en-US" sz="2800" baseline="-25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, ticket to Bob, 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ticket to Bob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/>
              <a:t>KDC gets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to verify timestamp</a:t>
            </a:r>
          </a:p>
        </p:txBody>
      </p:sp>
      <p:sp>
        <p:nvSpPr>
          <p:cNvPr id="144399" name="Rectangle 16"/>
          <p:cNvSpPr>
            <a:spLocks noChangeArrowheads="1"/>
          </p:cNvSpPr>
          <p:nvPr/>
        </p:nvSpPr>
        <p:spPr bwMode="auto">
          <a:xfrm>
            <a:off x="3028950" y="3140075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4400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524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01" name="Picture 1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6764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486CFA-A939-1B42-8F64-491BCDFF9DF3}" type="slidenum">
              <a:rPr lang="en-US" smtClean="0">
                <a:latin typeface="Times New Roman" charset="0"/>
              </a:rPr>
              <a:pPr/>
              <a:t>137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30480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4130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643188" y="1928813"/>
            <a:ext cx="379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ticket to Bob, authenticator</a:t>
            </a:r>
            <a:endParaRPr lang="en-US" b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098800" y="2538413"/>
            <a:ext cx="307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E(timestamp + 1, 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382000" cy="20574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ticket to Bob = E(“Alice”,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authenticator = E(timestamp,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/>
              <a:t>Bob decrypts </a:t>
            </a:r>
            <a:r>
              <a:rPr lang="en-US" sz="2800">
                <a:latin typeface="Times-Roman" charset="0"/>
              </a:rPr>
              <a:t>“ticket to Bob”</a:t>
            </a:r>
            <a:r>
              <a:rPr lang="en-US" sz="2800"/>
              <a:t> to get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/>
              <a:t> which he then uses to verify </a:t>
            </a:r>
            <a:r>
              <a:rPr lang="en-US" sz="2800">
                <a:latin typeface="Times-Roman" charset="0"/>
              </a:rPr>
              <a:t>timestamp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990600" y="3267075"/>
            <a:ext cx="1543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/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b="0"/>
              <a:t>Computer</a:t>
            </a:r>
          </a:p>
        </p:txBody>
      </p:sp>
      <p:sp>
        <p:nvSpPr>
          <p:cNvPr id="145418" name="Rectangle 11"/>
          <p:cNvSpPr>
            <a:spLocks noChangeArrowheads="1"/>
          </p:cNvSpPr>
          <p:nvPr/>
        </p:nvSpPr>
        <p:spPr bwMode="auto">
          <a:xfrm>
            <a:off x="7194550" y="32146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pic>
        <p:nvPicPr>
          <p:cNvPr id="145419" name="Picture 1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20" name="Picture 13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9050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83F18A0-2D75-8F4A-AE1B-CE0935BADC6E}" type="slidenum">
              <a:rPr lang="en-US" smtClean="0">
                <a:latin typeface="Times New Roman" charset="0"/>
              </a:rPr>
              <a:pPr/>
              <a:t>138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S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/>
              <a:t> used in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confidentiality/integrity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Timestamps for</a:t>
            </a:r>
            <a:r>
              <a:rPr lang="en-US" dirty="0" smtClean="0"/>
              <a:t> authentication and replay </a:t>
            </a:r>
            <a:r>
              <a:rPr lang="en-US" dirty="0"/>
              <a:t>protection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Recall, that timestamps…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Reduce the number of </a:t>
            </a:r>
            <a:r>
              <a:rPr lang="en-US" dirty="0" err="1"/>
              <a:t>messages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err="1"/>
              <a:t>like</a:t>
            </a:r>
            <a:r>
              <a:rPr lang="en-US" dirty="0"/>
              <a:t> a nonce that is known in advance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But,</a:t>
            </a:r>
            <a:r>
              <a:rPr lang="en-US" dirty="0" smtClean="0"/>
              <a:t> “time” </a:t>
            </a:r>
            <a:r>
              <a:rPr lang="en-US" dirty="0"/>
              <a:t>is a security-critical </a:t>
            </a:r>
            <a:r>
              <a:rPr lang="en-US" dirty="0" smtClean="0"/>
              <a:t>parameter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7A781FD-EE0A-9D41-9589-0F3654A5E740}" type="slidenum">
              <a:rPr lang="en-US" smtClean="0">
                <a:latin typeface="Times New Roman" charset="0"/>
              </a:rPr>
              <a:pPr/>
              <a:t>139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When Alice logs in, KDC sends </a:t>
            </a:r>
            <a:r>
              <a:rPr lang="en-US" sz="2400" dirty="0">
                <a:latin typeface="Times-Roman" charset="0"/>
              </a:rPr>
              <a:t>E(S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TGT, 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  <a:r>
              <a:rPr lang="en-US" sz="2800" dirty="0"/>
              <a:t>where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TGT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KDC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Why is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encrypted with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Extra work for no added security!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In Alice’s “</a:t>
            </a:r>
            <a:r>
              <a:rPr lang="en-US" sz="2800" dirty="0" err="1"/>
              <a:t>Kerberized</a:t>
            </a:r>
            <a:r>
              <a:rPr lang="en-US" sz="2800" dirty="0"/>
              <a:t>” login to Bob, why can Alice remain anonymous?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Why is “ticket to Bob” sent to Alice?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Why doesn’t KDC send it directly to Bob?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3DB-0E34-7C44-BBA3-C7CD5D20F189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2192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919538" y="5715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2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18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ng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3" grpId="0" animBg="1"/>
      <p:bldP spid="297994" grpId="0" autoUpdateAnimBg="0"/>
      <p:bldP spid="297995" grpId="0" autoUpdateAnimBg="0"/>
      <p:bldP spid="297996" grpId="0" autoUpdateAnimBg="0"/>
      <p:bldP spid="29799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EACF4C-A02A-804D-8CBF-D0D6A1BB4951}" type="slidenum">
              <a:rPr lang="en-US" smtClean="0">
                <a:latin typeface="Times New Roman" charset="0"/>
              </a:rPr>
              <a:pPr/>
              <a:t>140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Alice’s computer remember password and use that for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KDC required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hard to protect 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Also, does not scale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KDC remember session key instead of putting it in a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need for </a:t>
            </a:r>
            <a:r>
              <a:rPr lang="en-US" sz="2400">
                <a:latin typeface="Times-Roman" charset="0"/>
              </a:rPr>
              <a:t>TGT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 b="1">
                <a:solidFill>
                  <a:schemeClr val="accent2"/>
                </a:solidFill>
              </a:rPr>
              <a:t>stateless</a:t>
            </a:r>
            <a:r>
              <a:rPr lang="en-US" sz="2400"/>
              <a:t> KDC is major feature of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676E2ED-DA87-9741-BE03-0578C06B42E4}" type="slidenum">
              <a:rPr lang="en-US" smtClean="0">
                <a:latin typeface="Times New Roman" charset="0"/>
              </a:rPr>
              <a:pPr/>
              <a:t>141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Kerberos,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h(Alice’s password)</a:t>
            </a:r>
            <a:endParaRPr lang="en-US" sz="28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instead generate random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Compute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 = h(Alice’s password)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And Alice’s computer stores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need not change when Alice changes her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/>
              <a:t> must be stored on computer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This alternative approach is often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not in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142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71"/>
            <a:ext cx="1373238" cy="1496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762" y="0"/>
            <a:ext cx="1373238" cy="1496829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Wired Equivalent Privacy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 stated goal of WEP is to </a:t>
            </a:r>
            <a:r>
              <a:rPr lang="en-US" sz="2800" b="1" dirty="0" smtClean="0">
                <a:solidFill>
                  <a:schemeClr val="hlink"/>
                </a:solidFill>
              </a:rPr>
              <a:t>make wireless LAN as secure as a wired LAN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According to </a:t>
            </a:r>
            <a:r>
              <a:rPr lang="en-US" sz="2800" dirty="0" err="1" smtClean="0"/>
              <a:t>Tanenbaum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“The 802.11 standard prescribes a data link-level security protocol called WEP (Wired Equivalent Privacy), which is designed to make the security of a wireless LAN as good as that of a wired LAN. Since the default for a wired LAN is no security at all, this goal is easy to achieve, and WEP achieves it as we shall see.”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7924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Bob is </a:t>
            </a:r>
            <a:r>
              <a:rPr lang="en-US" sz="2800" b="1" i="1" dirty="0" smtClean="0"/>
              <a:t>wireless access point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Key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 shared by access point and </a:t>
            </a:r>
            <a:r>
              <a:rPr lang="en-US" sz="2800" b="1" dirty="0" smtClean="0">
                <a:solidFill>
                  <a:schemeClr val="hlink"/>
                </a:solidFill>
              </a:rPr>
              <a:t>all users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(if ever) changes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WEP has many, many, many security flaws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144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3429000"/>
            <a:ext cx="1289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Comic Sans Times-RomanMS" charset="0"/>
              </a:rPr>
              <a:t>K</a:t>
            </a:r>
            <a:endParaRPr lang="en-US" b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39000" y="3368675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286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1676400"/>
            <a:ext cx="3082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Authentication Request</a:t>
            </a:r>
            <a:endParaRPr lang="en-US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3388" y="22653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0" y="2878138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 K)</a:t>
            </a:r>
            <a:endParaRPr lang="en-US" b="0"/>
          </a:p>
        </p:txBody>
      </p:sp>
      <p:pic>
        <p:nvPicPr>
          <p:cNvPr id="13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676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WEP uses RC4 cipher for confidentiality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RC4 is considered a strong cipher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But WEP introduces a subtle flaw…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…making cryptanalytic attacks feasible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WEP uses CRC for “integrity”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Should have used a MAC or HMAC instead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CRC is for error detection, not crypto integrity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Everyone</a:t>
            </a:r>
            <a:r>
              <a:rPr lang="en-US" sz="2400" dirty="0" smtClean="0"/>
              <a:t> knows </a:t>
            </a:r>
            <a:r>
              <a:rPr lang="en-US" sz="2400" b="1" dirty="0" smtClean="0"/>
              <a:t>NOT</a:t>
            </a:r>
            <a:r>
              <a:rPr lang="en-US" sz="2400" dirty="0" smtClean="0"/>
              <a:t> </a:t>
            </a:r>
            <a:r>
              <a:rPr lang="en-US" sz="2400" dirty="0" smtClean="0"/>
              <a:t>to use CRC</a:t>
            </a:r>
            <a:r>
              <a:rPr lang="en-US" sz="2400" dirty="0" smtClean="0"/>
              <a:t> </a:t>
            </a:r>
            <a:r>
              <a:rPr lang="en-US" sz="2400" dirty="0" smtClean="0"/>
              <a:t>for this</a:t>
            </a:r>
            <a:r>
              <a:rPr lang="en-US" sz="2400" dirty="0" smtClean="0"/>
              <a:t>…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Integrity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WEP “integrity” gives no crypto integrity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is linear, so is stream cipher (XOR)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Trudy</a:t>
            </a:r>
            <a:r>
              <a:rPr lang="en-US" sz="2400" dirty="0" smtClean="0"/>
              <a:t> can change </a:t>
            </a:r>
            <a:r>
              <a:rPr lang="en-US" sz="2400" b="1" dirty="0" err="1" smtClean="0">
                <a:solidFill>
                  <a:srgbClr val="0000FF"/>
                </a:solidFill>
              </a:rPr>
              <a:t>ciphertext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</a:rPr>
              <a:t>nd </a:t>
            </a:r>
            <a:r>
              <a:rPr lang="en-US" sz="2400" b="1" dirty="0" smtClean="0">
                <a:solidFill>
                  <a:srgbClr val="0000FF"/>
                </a:solidFill>
              </a:rPr>
              <a:t>CRC </a:t>
            </a:r>
            <a:r>
              <a:rPr lang="en-US" sz="2400" dirty="0" smtClean="0"/>
              <a:t>so that checksum remains correct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Then Trudy’s introduced errors go undetected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Requires no knowledge of the plaintext!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CRC does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provide a cryptographic integrity check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designed to detect random errors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Not</a:t>
            </a:r>
            <a:r>
              <a:rPr lang="en-US" sz="2400" dirty="0" smtClean="0"/>
              <a:t> </a:t>
            </a:r>
            <a:r>
              <a:rPr lang="en-US" sz="2400" dirty="0" smtClean="0"/>
              <a:t>able</a:t>
            </a:r>
            <a:r>
              <a:rPr lang="en-US" sz="2400" dirty="0" smtClean="0"/>
              <a:t> </a:t>
            </a:r>
            <a:r>
              <a:rPr lang="en-US" sz="2400" dirty="0" smtClean="0"/>
              <a:t>to detect intelligent 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More WEP Integrity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Suppose Trudy knows destination IP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also knows </a:t>
            </a:r>
            <a:r>
              <a:rPr lang="en-US" sz="2800" dirty="0" err="1" smtClean="0"/>
              <a:t>keystream</a:t>
            </a:r>
            <a:r>
              <a:rPr lang="en-US" sz="2800" dirty="0" smtClean="0"/>
              <a:t> used to encrypt IP address, since…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… </a:t>
            </a:r>
            <a:r>
              <a:rPr lang="en-US" sz="24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400" dirty="0" smtClean="0">
                <a:latin typeface="Times-Roman" charset="0"/>
              </a:rPr>
              <a:t> = destination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can replace </a:t>
            </a:r>
            <a:r>
              <a:rPr lang="en-US" sz="28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800" dirty="0" smtClean="0"/>
              <a:t> with…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… 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  <a:sym typeface="Symbol" charset="2"/>
              </a:rPr>
              <a:t></a:t>
            </a:r>
            <a:r>
              <a:rPr lang="en-US" sz="2400" dirty="0" smtClean="0">
                <a:latin typeface="Times-Roman" charset="0"/>
              </a:rPr>
              <a:t> = Trudy’s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change the CRC so no error detected!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Then what happens??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Moral: Big problem when integrity fails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Recall WEP uses a long-term secret key: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>
              <a:sym typeface="Symbol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/>
              <a:t>RC4 is a stream cipher, so each packet must be encrypted using a different key</a:t>
            </a:r>
            <a:endParaRPr lang="en-US" sz="2800" dirty="0" smtClean="0">
              <a:sym typeface="Symbol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Initialization Vector (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) sent with packet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Sent in the clear, 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en-US" sz="2400" dirty="0" smtClean="0"/>
              <a:t> secret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Note: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similar to “MI” in WWII ciphers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Actual RC4 key for packet is </a:t>
            </a:r>
            <a:r>
              <a:rPr lang="en-US" sz="2800" dirty="0" smtClean="0">
                <a:latin typeface="Times-Roman" charset="0"/>
              </a:rPr>
              <a:t>(IV,K)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pre-pended</a:t>
            </a:r>
            <a:r>
              <a:rPr lang="en-US" sz="2400" dirty="0" smtClean="0"/>
              <a:t> to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baseline="-25000" dirty="0" smtClean="0">
                <a:latin typeface="Times-Roman" charset="0"/>
              </a:rPr>
              <a:t>IV</a:t>
            </a:r>
            <a:r>
              <a:rPr lang="en-US" sz="2800" dirty="0" smtClean="0">
                <a:latin typeface="Times-Roman" charset="0"/>
              </a:rPr>
              <a:t> </a:t>
            </a:r>
            <a:r>
              <a:rPr lang="en-US" sz="2800" dirty="0" smtClean="0">
                <a:latin typeface="Times-Roman"/>
                <a:cs typeface="Times-Roman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(</a:t>
            </a:r>
            <a:r>
              <a:rPr lang="en-US" sz="2800" dirty="0" smtClean="0">
                <a:latin typeface="Times-Roman" charset="0"/>
              </a:rPr>
              <a:t>IV,K)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That is, RC4 key is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with 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pre-pended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Note that the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known to Trudy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149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89113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4400" y="3500735"/>
            <a:ext cx="1306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Alice, </a:t>
            </a:r>
            <a:r>
              <a:rPr lang="en-US" b="0" dirty="0">
                <a:latin typeface="Times-Roman"/>
                <a:cs typeface="Times-Roman"/>
              </a:rPr>
              <a:t>K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39000" y="3440410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Bob, </a:t>
            </a:r>
            <a:r>
              <a:rPr lang="en-US" b="0" dirty="0">
                <a:latin typeface="Times-Roman" charset="0"/>
              </a:rPr>
              <a:t>K</a:t>
            </a:r>
            <a:endParaRPr lang="en-US" b="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2394248"/>
            <a:ext cx="242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IV, E(packet,K</a:t>
            </a:r>
            <a:r>
              <a:rPr lang="en-US" b="0" baseline="-25000">
                <a:latin typeface="Times-Roman" charset="0"/>
              </a:rPr>
              <a:t>IV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900535"/>
            <a:ext cx="946150" cy="1624013"/>
          </a:xfrm>
          <a:prstGeom prst="rect">
            <a:avLst/>
          </a:prstGeom>
          <a:noFill/>
        </p:spPr>
      </p:pic>
      <p:pic>
        <p:nvPicPr>
          <p:cNvPr id="1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74813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8CDFDB-7064-BA4A-BCBB-AA4E9E3F565F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72390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20574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7432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3686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1023938" y="3810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is an example of a </a:t>
            </a:r>
            <a:r>
              <a:rPr lang="en-US" sz="2800" b="1" dirty="0">
                <a:solidFill>
                  <a:schemeClr val="accent2"/>
                </a:solidFill>
              </a:rPr>
              <a:t>replay</a:t>
            </a:r>
            <a:r>
              <a:rPr lang="en-US" sz="2800" dirty="0"/>
              <a:t> attack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we prevent a replay?</a:t>
            </a:r>
          </a:p>
        </p:txBody>
      </p:sp>
      <p:pic>
        <p:nvPicPr>
          <p:cNvPr id="2868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2438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6329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14" grpId="0" animBg="1"/>
      <p:bldP spid="299017" grpId="0" animBg="1"/>
      <p:bldP spid="299018" grpId="0" autoUpdateAnimBg="0"/>
      <p:bldP spid="299019" grpId="0" autoUpdateAnimBg="0"/>
      <p:bldP spid="299020" grpId="0" autoUpdateAnimBg="0"/>
      <p:bldP spid="299025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WEP uses 24-bit (3 byte)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Each packet gets a new </a:t>
            </a:r>
            <a:r>
              <a:rPr lang="en-US" dirty="0" smtClean="0">
                <a:latin typeface="Times-Roman" charset="0"/>
              </a:rPr>
              <a:t>IV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Key: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pre-pended to long-term key, </a:t>
            </a:r>
            <a:r>
              <a:rPr lang="en-US" dirty="0" smtClean="0">
                <a:latin typeface="Times-Roman" charset="0"/>
              </a:rPr>
              <a:t>K</a:t>
            </a: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Long term key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dirty="0" smtClean="0"/>
              <a:t> seldom changes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If long-term key and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are same, then same </a:t>
            </a:r>
            <a:r>
              <a:rPr lang="en-US" dirty="0" err="1" smtClean="0"/>
              <a:t>keystream</a:t>
            </a:r>
            <a:r>
              <a:rPr lang="en-US" dirty="0" smtClean="0"/>
              <a:t> is use</a:t>
            </a:r>
            <a:r>
              <a:rPr lang="en-US" dirty="0" smtClean="0">
                <a:sym typeface="Symbol" charset="2"/>
              </a:rPr>
              <a:t>d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is bad, bad, really really bad!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Assume 1500 byte packets, 11 Mbps link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IVs generated in sequence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Since </a:t>
            </a:r>
            <a:r>
              <a:rPr lang="en-US" sz="2400" dirty="0" smtClean="0">
                <a:latin typeface="Times-Roman" charset="0"/>
              </a:rPr>
              <a:t>1500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8/(11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10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6</a:t>
            </a:r>
            <a:r>
              <a:rPr lang="en-US" sz="2400" dirty="0" smtClean="0">
                <a:latin typeface="Times-Roman" charset="0"/>
                <a:sym typeface="Symbol" charset="2"/>
              </a:rPr>
              <a:t>)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2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24</a:t>
            </a:r>
            <a:r>
              <a:rPr lang="en-US" sz="2400" dirty="0" smtClean="0">
                <a:latin typeface="Times-Roman" charset="0"/>
                <a:sym typeface="Symbol" charset="2"/>
              </a:rPr>
              <a:t> = 18,000</a:t>
            </a:r>
            <a:r>
              <a:rPr lang="en-US" sz="2400" dirty="0" smtClean="0">
                <a:sym typeface="Symbol" charset="2"/>
              </a:rPr>
              <a:t> seconds…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charset="2"/>
              </a:rPr>
              <a:t>…an </a:t>
            </a:r>
            <a:r>
              <a:rPr lang="en-US" sz="2400" dirty="0" smtClean="0">
                <a:latin typeface="Times-Roman" charset="0"/>
                <a:sym typeface="Symbol" charset="2"/>
              </a:rPr>
              <a:t>IV</a:t>
            </a:r>
            <a:r>
              <a:rPr lang="en-US" sz="2400" dirty="0" smtClean="0">
                <a:sym typeface="Symbol" charset="2"/>
              </a:rPr>
              <a:t> must repeat in about </a:t>
            </a:r>
            <a:r>
              <a:rPr lang="en-US" sz="2400" dirty="0" smtClean="0">
                <a:latin typeface="Times-Roman" charset="0"/>
                <a:sym typeface="Symbol" charset="2"/>
              </a:rPr>
              <a:t>5</a:t>
            </a:r>
            <a:r>
              <a:rPr lang="en-US" sz="2400" dirty="0" smtClean="0">
                <a:sym typeface="Symbol" charset="2"/>
              </a:rPr>
              <a:t> hours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 generated at random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</a:t>
            </a:r>
            <a:r>
              <a:rPr lang="en-US" sz="2400" dirty="0" smtClean="0">
                <a:sym typeface="Symbol" charset="2"/>
              </a:rPr>
              <a:t>y birthday problem, some IV repeats in seconds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Again, repeated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(with same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) is bad!</a:t>
            </a:r>
            <a:endParaRPr lang="en-US" sz="2800" dirty="0" smtClean="0">
              <a:sym typeface="Symbol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Active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Suppose Trudy can insert traffic and observe corresponding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Then she knows the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for some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She can decrypt any </a:t>
            </a:r>
            <a:r>
              <a:rPr lang="en-US" sz="2400" dirty="0" err="1" smtClean="0"/>
              <a:t>packet(s</a:t>
            </a:r>
            <a:r>
              <a:rPr lang="en-US" sz="2400" dirty="0" smtClean="0"/>
              <a:t>) that uses that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If Trudy does this many times, she can then decrypt data for lots of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Remember,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sent in the clear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Is such an attack feasible?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data encrypted using RC4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and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pre-pended to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(IV,K)</a:t>
            </a:r>
            <a:endParaRPr lang="en-US" sz="24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Recall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sent in the clear (not secret)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New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sent with every packet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Long-term 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changes (maybe never)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 Trudy always knows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 and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Trudy wants to find the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3-byte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pre-pended to key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Denote the RC4 key </a:t>
            </a:r>
            <a:r>
              <a:rPr lang="en-US" sz="2800" b="1" dirty="0" smtClean="0">
                <a:solidFill>
                  <a:schemeClr val="hlink"/>
                </a:solidFill>
              </a:rPr>
              <a:t>bytes</a:t>
            </a:r>
            <a:r>
              <a:rPr lang="en-US" sz="2800" dirty="0" smtClean="0"/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…as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…</a:t>
            </a:r>
            <a:endParaRPr lang="en-US" sz="2400" dirty="0" smtClean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Where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sz="2400" dirty="0" smtClean="0">
                <a:latin typeface="Times-Roman" charset="0"/>
              </a:rPr>
              <a:t> = (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, which Trudy knows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Trudy wants to find</a:t>
            </a:r>
            <a:r>
              <a:rPr lang="en-US" sz="2400" dirty="0" smtClean="0"/>
              <a:t> </a:t>
            </a:r>
            <a:r>
              <a:rPr lang="en-US" dirty="0" smtClean="0">
                <a:latin typeface="Times-Roman" charset="0"/>
              </a:rPr>
              <a:t>K = (K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</a:t>
            </a:r>
            <a:r>
              <a:rPr lang="en-US" dirty="0" smtClean="0"/>
              <a:t>…</a:t>
            </a:r>
            <a:r>
              <a:rPr lang="en-US" dirty="0" smtClean="0">
                <a:latin typeface="Times-Roman" charset="0"/>
              </a:rPr>
              <a:t>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Given enough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s, Trudy can find key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Regardless of the length of the key!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Provided Trudy knows first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Known plaintext</a:t>
            </a:r>
            <a:r>
              <a:rPr lang="en-US" sz="2400" dirty="0" smtClean="0"/>
              <a:t> attack (1st byte of each packet)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Prevent by discarding first 256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attacks are practical</a:t>
            </a:r>
          </a:p>
          <a:p>
            <a:r>
              <a:rPr lang="en-US" sz="2800" dirty="0" smtClean="0"/>
              <a:t>Attacks have been used to recover keys and break real WEP traffic</a:t>
            </a:r>
          </a:p>
          <a:p>
            <a:r>
              <a:rPr lang="en-US" sz="2800" dirty="0" smtClean="0"/>
              <a:t>How to prevent WEP attacks?</a:t>
            </a:r>
          </a:p>
          <a:p>
            <a:pPr lvl="1"/>
            <a:r>
              <a:rPr lang="en-US" sz="2400" dirty="0" smtClean="0"/>
              <a:t>Don’t use WEP</a:t>
            </a:r>
          </a:p>
          <a:p>
            <a:pPr lvl="1"/>
            <a:r>
              <a:rPr lang="en-US" sz="2400" dirty="0" smtClean="0"/>
              <a:t>Good alternatives: WPA, WPA2, etc.</a:t>
            </a:r>
          </a:p>
          <a:p>
            <a:r>
              <a:rPr lang="en-US" sz="2800" dirty="0" smtClean="0"/>
              <a:t>How to make WEP a little better?</a:t>
            </a:r>
          </a:p>
          <a:p>
            <a:pPr lvl="1"/>
            <a:r>
              <a:rPr lang="en-US" sz="2400" dirty="0" smtClean="0"/>
              <a:t>Restrict MAC addresses, don’t broadcast ID,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F80168-55B9-CD42-B06E-D23B32B98599}" type="slidenum">
              <a:rPr lang="en-US" smtClean="0">
                <a:latin typeface="Times New Roman" charset="0"/>
              </a:rPr>
              <a:pPr/>
              <a:t>156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(In)Security</a:t>
            </a:r>
          </a:p>
        </p:txBody>
      </p:sp>
      <p:pic>
        <p:nvPicPr>
          <p:cNvPr id="150532" name="Picture 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02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4D483FB-0F9B-964B-8F7F-ED4D59B5A59C}" type="slidenum">
              <a:rPr lang="en-US" smtClean="0">
                <a:latin typeface="Times New Roman" charset="0"/>
              </a:rPr>
              <a:pPr/>
              <a:t>157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Cell Phones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First generation cell phones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Brick-sized, analog</a:t>
            </a:r>
            <a:r>
              <a:rPr lang="en-US" sz="2400" dirty="0"/>
              <a:t>, few standards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Little or </a:t>
            </a:r>
            <a:r>
              <a:rPr lang="en-US" sz="2400" b="1" i="1" dirty="0"/>
              <a:t>no</a:t>
            </a:r>
            <a:r>
              <a:rPr lang="en-US" sz="2400" dirty="0"/>
              <a:t> security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Susceptible to </a:t>
            </a:r>
            <a:r>
              <a:rPr lang="en-US" sz="2400" b="1" dirty="0">
                <a:solidFill>
                  <a:schemeClr val="accent2"/>
                </a:solidFill>
              </a:rPr>
              <a:t>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Second generation cell phones: </a:t>
            </a:r>
            <a:r>
              <a:rPr lang="en-US" sz="2800" b="1" dirty="0">
                <a:solidFill>
                  <a:schemeClr val="accent2"/>
                </a:solidFill>
              </a:rPr>
              <a:t>GSM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Began in 1982 as “</a:t>
            </a:r>
            <a:r>
              <a:rPr lang="en-US" sz="2400" dirty="0" err="1"/>
              <a:t>Groupe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 Mobile”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Now, Global System for Mobile Communications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Third generation?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3rd Generation Partnership Project (3GPP)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C7A9C2-B49D-8E42-9AF3-D863F5FDA112}" type="slidenum">
              <a:rPr lang="en-US" smtClean="0">
                <a:latin typeface="Times New Roman" charset="0"/>
              </a:rPr>
              <a:pPr/>
              <a:t>158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2579" name="Picture 29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00450"/>
            <a:ext cx="508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Overview</a:t>
            </a:r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246063" y="2819400"/>
            <a:ext cx="9731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7391400" y="441960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  <a:endParaRPr lang="en-US" sz="2000" b="0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5334000" y="3516313"/>
            <a:ext cx="1354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“land line”</a:t>
            </a:r>
          </a:p>
        </p:txBody>
      </p:sp>
      <p:sp>
        <p:nvSpPr>
          <p:cNvPr id="152584" name="Rectangle 7"/>
          <p:cNvSpPr>
            <a:spLocks noChangeArrowheads="1"/>
          </p:cNvSpPr>
          <p:nvPr/>
        </p:nvSpPr>
        <p:spPr bwMode="auto">
          <a:xfrm>
            <a:off x="1066800" y="2114550"/>
            <a:ext cx="1298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air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interface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2590800" y="29718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</a:t>
            </a:r>
          </a:p>
          <a:p>
            <a:pPr algn="ctr"/>
            <a:r>
              <a:rPr lang="en-US" sz="2000" b="0"/>
              <a:t>Station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3429000" y="25146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4495800" y="2514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3781425" y="4400550"/>
            <a:ext cx="13795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4800600" y="3962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5392229" y="4030663"/>
            <a:ext cx="123926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 dirty="0" smtClean="0"/>
              <a:t>PSTN</a:t>
            </a:r>
          </a:p>
          <a:p>
            <a:pPr algn="ctr">
              <a:lnSpc>
                <a:spcPct val="80000"/>
              </a:lnSpc>
            </a:pPr>
            <a:r>
              <a:rPr lang="en-US" sz="2000" b="0" dirty="0" smtClean="0"/>
              <a:t>Internet</a:t>
            </a:r>
          </a:p>
          <a:p>
            <a:pPr algn="ctr">
              <a:lnSpc>
                <a:spcPct val="80000"/>
              </a:lnSpc>
            </a:pPr>
            <a:r>
              <a:rPr lang="en-US" sz="2000" b="0" dirty="0"/>
              <a:t>e</a:t>
            </a:r>
            <a:r>
              <a:rPr lang="en-US" sz="2000" b="0" dirty="0" smtClean="0"/>
              <a:t>tc</a:t>
            </a:r>
            <a:r>
              <a:rPr lang="en-US" sz="2000" b="0" dirty="0"/>
              <a:t>.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2438400" y="1676400"/>
            <a:ext cx="2819400" cy="381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419100" y="470535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Visited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1600200" y="50292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4151313" y="3135313"/>
            <a:ext cx="6492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4159250" y="31242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7016750" y="3744913"/>
            <a:ext cx="6794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HLR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7016750" y="3733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8" name="Rectangle 23"/>
          <p:cNvSpPr>
            <a:spLocks noChangeArrowheads="1"/>
          </p:cNvSpPr>
          <p:nvPr/>
        </p:nvSpPr>
        <p:spPr bwMode="auto">
          <a:xfrm>
            <a:off x="7620000" y="2971800"/>
            <a:ext cx="6556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AuC</a:t>
            </a:r>
          </a:p>
        </p:txBody>
      </p:sp>
      <p:sp>
        <p:nvSpPr>
          <p:cNvPr id="152599" name="Rectangle 24"/>
          <p:cNvSpPr>
            <a:spLocks noChangeArrowheads="1"/>
          </p:cNvSpPr>
          <p:nvPr/>
        </p:nvSpPr>
        <p:spPr bwMode="auto">
          <a:xfrm>
            <a:off x="7666038" y="2971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600" name="Picture 26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" y="1905000"/>
            <a:ext cx="222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1" name="Picture 2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905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2" name="Picture 2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3498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C01DC5B-FC8C-D94E-8063-52219116ED4F}" type="slidenum">
              <a:rPr lang="en-US" smtClean="0">
                <a:latin typeface="Times New Roman" charset="0"/>
              </a:rPr>
              <a:pPr/>
              <a:t>159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638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Mobile phone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Contains SIM (Subscriber Identity Module)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 is the </a:t>
            </a:r>
            <a:r>
              <a:rPr lang="en-US" sz="2800" b="1" dirty="0">
                <a:solidFill>
                  <a:schemeClr val="accent2"/>
                </a:solidFill>
              </a:rPr>
              <a:t>security module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IMSI (International Mobile Subscriber ID)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User key: </a:t>
            </a:r>
            <a:r>
              <a:rPr lang="en-US" dirty="0" err="1">
                <a:latin typeface="Times-Roman" charset="0"/>
              </a:rPr>
              <a:t>Ki</a:t>
            </a:r>
            <a:r>
              <a:rPr lang="en-US" sz="2400" dirty="0"/>
              <a:t> (128 bits)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Tamper resistant (smart card)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PIN activated (usually not used)</a:t>
            </a:r>
          </a:p>
        </p:txBody>
      </p:sp>
      <p:pic>
        <p:nvPicPr>
          <p:cNvPr id="153605" name="Picture 4" descr="ericssonGSMphoneback.jpg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200400"/>
            <a:ext cx="541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5" descr="ericssonGSMphone.jpg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0"/>
            <a:ext cx="4429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7" name="Rectangle 6"/>
          <p:cNvSpPr>
            <a:spLocks noChangeArrowheads="1"/>
          </p:cNvSpPr>
          <p:nvPr/>
        </p:nvSpPr>
        <p:spPr bwMode="auto">
          <a:xfrm>
            <a:off x="6553200" y="4572000"/>
            <a:ext cx="831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SIM</a:t>
            </a:r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>
            <a:off x="7391400" y="4800600"/>
            <a:ext cx="533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5A80274-8262-B144-9A39-F4EE27305669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065213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73914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429000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895600"/>
            <a:ext cx="442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I’m Alice, my password is “frank”</a:t>
            </a:r>
            <a:endParaRPr lang="en-US" b="0"/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More </a:t>
            </a:r>
            <a:r>
              <a:rPr lang="en-US" sz="2800" dirty="0" smtClean="0"/>
              <a:t>efficient,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… </a:t>
            </a:r>
            <a:r>
              <a:rPr lang="en-US" sz="2800" dirty="0"/>
              <a:t>same problem as previous version</a:t>
            </a:r>
          </a:p>
        </p:txBody>
      </p:sp>
      <p:pic>
        <p:nvPicPr>
          <p:cNvPr id="2970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373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24" grpId="0" autoUpdateAnimBg="0"/>
      <p:bldP spid="141326" grpId="0" build="p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19B3B3-F04F-2546-A5E7-922F612AE8F1}" type="slidenum">
              <a:rPr lang="en-US" smtClean="0">
                <a:latin typeface="Times New Roman" charset="0"/>
              </a:rPr>
              <a:pPr/>
              <a:t>160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Visited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network where mobile is currently located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one “cell”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controller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manages many cells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VLR (Visitor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info on all visiting mobiles currently in the network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Home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“home” of the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HLR (Home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keeps track of most recent location of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AuC</a:t>
            </a:r>
            <a:r>
              <a:rPr lang="en-US" sz="2400" dirty="0"/>
              <a:t> (Authentication Center)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has IMSI and </a:t>
            </a:r>
            <a:r>
              <a:rPr lang="en-US" dirty="0" err="1" smtClean="0">
                <a:latin typeface="Times-Roman" charset="0"/>
              </a:rPr>
              <a:t>Ki</a:t>
            </a:r>
            <a:endParaRPr lang="en-US" sz="24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D083B-1AF6-804D-824A-F067DB3680D0}" type="slidenum">
              <a:rPr lang="en-US" smtClean="0">
                <a:latin typeface="Times New Roman" charset="0"/>
              </a:rPr>
              <a:pPr/>
              <a:t>161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Goals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Primary design goals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Make GSM as secure as ordinary telephone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Prevent phone 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Not designed to resist an active </a:t>
            </a:r>
            <a:r>
              <a:rPr lang="en-US" sz="2800" dirty="0" smtClean="0"/>
              <a:t>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At the time this seemed infeasible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Today such an </a:t>
            </a:r>
            <a:r>
              <a:rPr lang="en-US" sz="2400" dirty="0" smtClean="0"/>
              <a:t>attacks are </a:t>
            </a:r>
            <a:r>
              <a:rPr lang="en-US" sz="2400" dirty="0"/>
              <a:t>feasible…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Designers considered biggest threats to be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Insecure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Corruption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Other low-tech attacks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D28CCAE-0757-D749-9785-D747C00996CB}" type="slidenum">
              <a:rPr lang="en-US" smtClean="0">
                <a:latin typeface="Times New Roman" charset="0"/>
              </a:rPr>
              <a:pPr/>
              <a:t>162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Features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Anonymity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Intercepted traffic does not identify user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so important to phone company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Authentication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Necessary for proper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Very, very </a:t>
            </a:r>
            <a:r>
              <a:rPr lang="en-US" sz="2400" dirty="0"/>
              <a:t>important to phone company!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Confidentiality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Confidentiality of calls over the air interface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important to phone company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May be</a:t>
            </a:r>
            <a:r>
              <a:rPr lang="en-US" sz="2400" dirty="0" smtClean="0"/>
              <a:t> important </a:t>
            </a:r>
            <a:r>
              <a:rPr lang="en-US" sz="2400" dirty="0"/>
              <a:t>for </a:t>
            </a:r>
            <a:r>
              <a:rPr lang="en-US" sz="2400" dirty="0" smtClean="0"/>
              <a:t>marketing</a:t>
            </a:r>
            <a:endParaRPr lang="en-US" sz="24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3DDBCE7-8E8D-E34C-B135-4B9D43EE5A04}" type="slidenum">
              <a:rPr lang="en-US" smtClean="0">
                <a:latin typeface="Times New Roman" charset="0"/>
              </a:rPr>
              <a:pPr/>
              <a:t>163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GSM: Anonymity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IMSI used to initially identify caller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TMSI (Temporary Mobile Subscriber ID)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TMSI changed frequently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TMSI’s</a:t>
            </a:r>
            <a:r>
              <a:rPr lang="en-US" sz="2400" dirty="0"/>
              <a:t> encrypted when sent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Not a strong form of anonymity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But probably sufficient for most uses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18A054-C498-6247-884D-0CD40D234D8E}" type="slidenum">
              <a:rPr lang="en-US" smtClean="0">
                <a:latin typeface="Times New Roman" charset="0"/>
              </a:rPr>
              <a:pPr/>
              <a:t>164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Authentication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Caller is authenticated to base station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Authentication is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mutual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Authentication via </a:t>
            </a:r>
            <a:r>
              <a:rPr lang="en-US" sz="2800" b="1">
                <a:solidFill>
                  <a:schemeClr val="accent2"/>
                </a:solidFill>
              </a:rPr>
              <a:t>challenge-response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Home network generates </a:t>
            </a:r>
            <a:r>
              <a:rPr lang="en-US" sz="2400">
                <a:latin typeface="Times-Roman" charset="0"/>
              </a:rPr>
              <a:t>RAND </a:t>
            </a:r>
            <a:r>
              <a:rPr lang="en-US" sz="2400"/>
              <a:t>and computes </a:t>
            </a:r>
            <a:r>
              <a:rPr lang="en-US" sz="2400">
                <a:latin typeface="Times-Roman" charset="0"/>
              </a:rPr>
              <a:t>XRES = A3(RAND, Ki)</a:t>
            </a:r>
            <a:r>
              <a:rPr lang="en-US" sz="2400"/>
              <a:t> where </a:t>
            </a:r>
            <a:r>
              <a:rPr lang="en-US" sz="2400">
                <a:latin typeface="Times-Roman" charset="0"/>
              </a:rPr>
              <a:t>A3</a:t>
            </a:r>
            <a:r>
              <a:rPr lang="en-US" sz="2400"/>
              <a:t> is a hash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</a:t>
            </a:r>
            <a:r>
              <a:rPr lang="en-US" sz="2400">
                <a:latin typeface="Times-Roman" charset="0"/>
              </a:rPr>
              <a:t>(RAND,XRES)</a:t>
            </a:r>
            <a:r>
              <a:rPr lang="en-US" sz="2400"/>
              <a:t> sent to base station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 station sends </a:t>
            </a:r>
            <a:r>
              <a:rPr lang="en-US" sz="2400" b="1">
                <a:solidFill>
                  <a:schemeClr val="accent2"/>
                </a:solidFill>
              </a:rPr>
              <a:t>challenge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RAND</a:t>
            </a:r>
            <a:r>
              <a:rPr lang="en-US" sz="2400"/>
              <a:t> to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Mobile’s </a:t>
            </a:r>
            <a:r>
              <a:rPr lang="en-US" sz="2400" b="1">
                <a:solidFill>
                  <a:schemeClr val="accent2"/>
                </a:solidFill>
              </a:rPr>
              <a:t>response</a:t>
            </a:r>
            <a:r>
              <a:rPr lang="en-US" sz="2400"/>
              <a:t> is </a:t>
            </a:r>
            <a:r>
              <a:rPr lang="en-US" sz="2400">
                <a:latin typeface="Times-Roman" charset="0"/>
              </a:rPr>
              <a:t>SRES = A3(RAND, Ki)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 station verifies </a:t>
            </a:r>
            <a:r>
              <a:rPr lang="en-US" sz="2400">
                <a:latin typeface="Times-Roman" charset="0"/>
              </a:rPr>
              <a:t>SRES = XRES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Note: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Ki</a:t>
            </a:r>
            <a:r>
              <a:rPr lang="en-US" sz="2800"/>
              <a:t> never leaves home network!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9178118-C0A3-8D44-8FCD-5D2E702C6B35}" type="slidenum">
              <a:rPr lang="en-US" smtClean="0">
                <a:latin typeface="Times New Roman" charset="0"/>
              </a:rPr>
              <a:pPr/>
              <a:t>165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Confidentiality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Data encrypted with stream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Error rate estimated at about 1/1000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Error rate</a:t>
            </a:r>
            <a:r>
              <a:rPr lang="en-US" sz="2400" dirty="0" smtClean="0"/>
              <a:t> is </a:t>
            </a:r>
            <a:r>
              <a:rPr lang="en-US" sz="2400" dirty="0"/>
              <a:t>high for a block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Encryption key </a:t>
            </a:r>
            <a:r>
              <a:rPr lang="en-US" sz="2800" dirty="0" err="1">
                <a:latin typeface="Times-Roman" charset="0"/>
              </a:rPr>
              <a:t>Kc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Home network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where </a:t>
            </a:r>
            <a:r>
              <a:rPr lang="en-US" sz="2400" dirty="0">
                <a:latin typeface="Times-Roman" charset="0"/>
              </a:rPr>
              <a:t>A8</a:t>
            </a:r>
            <a:r>
              <a:rPr lang="en-US" sz="2400" dirty="0"/>
              <a:t> is a hash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sent to base station with</a:t>
            </a:r>
            <a:r>
              <a:rPr lang="en-US" sz="2400" dirty="0">
                <a:latin typeface="Times-Roman" charset="0"/>
              </a:rPr>
              <a:t> (RAND,XRES)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Mobile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generated from </a:t>
            </a:r>
            <a:r>
              <a:rPr lang="en-US" sz="2400" dirty="0">
                <a:latin typeface="Times-Roman" charset="0"/>
              </a:rPr>
              <a:t>A5(Kc)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network!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545AF49-9C20-4845-ADD5-8E591F8401AC}" type="slidenum">
              <a:rPr lang="en-US" smtClean="0">
                <a:latin typeface="Times New Roman" charset="0"/>
              </a:rPr>
              <a:pPr/>
              <a:t>166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Security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SRES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/>
              <a:t> must be uncorrelated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Even though both are derived from </a:t>
            </a:r>
            <a:r>
              <a:rPr lang="en-US" sz="2000" dirty="0">
                <a:latin typeface="Times-Roman" charset="0"/>
              </a:rPr>
              <a:t>RAND</a:t>
            </a:r>
            <a:r>
              <a:rPr lang="en-US" sz="2000" dirty="0"/>
              <a:t> and </a:t>
            </a:r>
            <a:r>
              <a:rPr lang="en-US" sz="2000" dirty="0" err="1">
                <a:latin typeface="Times-Roman" charset="0"/>
              </a:rPr>
              <a:t>Ki</a:t>
            </a:r>
            <a:endParaRPr lang="en-US" sz="2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known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(known plaintext attack)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chosen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(chosen plaintext attack)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With possession of SIM, attacker can choose </a:t>
            </a:r>
            <a:r>
              <a:rPr lang="en-US" sz="2000" dirty="0" err="1">
                <a:latin typeface="Times-Roman" charset="0"/>
              </a:rPr>
              <a:t>RAND</a:t>
            </a:r>
            <a:r>
              <a:rPr lang="en-US" sz="2000" dirty="0" err="1"/>
              <a:t>’s</a:t>
            </a:r>
            <a:r>
              <a:rPr lang="en-US" sz="2000" dirty="0"/>
              <a:t>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81000" y="2530475"/>
            <a:ext cx="9731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962400" y="259080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>
            <a:off x="1370013" y="2133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2057400" y="17780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4. RAND</a:t>
            </a: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 flipV="1">
            <a:off x="1371600" y="2616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2055813" y="2251075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5. SRES</a:t>
            </a: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flipV="1">
            <a:off x="1371600" y="307975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1552575" y="2705100"/>
            <a:ext cx="21510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6. Encrypt with </a:t>
            </a:r>
            <a:r>
              <a:rPr lang="en-US" sz="1800" b="0">
                <a:latin typeface="Times-Roman" charset="0"/>
              </a:rPr>
              <a:t>Kc</a:t>
            </a:r>
            <a:endParaRPr lang="en-US" sz="2000" b="0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 flipV="1">
            <a:off x="1370013" y="16764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2057400" y="13208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1. IMSI</a:t>
            </a:r>
          </a:p>
        </p:txBody>
      </p:sp>
      <p:sp>
        <p:nvSpPr>
          <p:cNvPr id="160783" name="Rectangle 17"/>
          <p:cNvSpPr>
            <a:spLocks noChangeArrowheads="1"/>
          </p:cNvSpPr>
          <p:nvPr/>
        </p:nvSpPr>
        <p:spPr bwMode="auto">
          <a:xfrm>
            <a:off x="7475538" y="2543175"/>
            <a:ext cx="12112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Network</a:t>
            </a: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 flipH="1">
            <a:off x="5027613" y="2362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/>
        </p:nvSpPr>
        <p:spPr bwMode="auto">
          <a:xfrm>
            <a:off x="5257800" y="2005013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-Roman" charset="0"/>
              </a:rPr>
              <a:t>3. (RAND,XRES,Kc)</a:t>
            </a:r>
            <a:endParaRPr lang="en-US" sz="2000" b="0">
              <a:latin typeface="Times-Roman" charset="0"/>
            </a:endParaRPr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>
            <a:off x="5029200" y="1905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5716588" y="1524000"/>
            <a:ext cx="98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2. IMSI</a:t>
            </a:r>
          </a:p>
        </p:txBody>
      </p:sp>
      <p:pic>
        <p:nvPicPr>
          <p:cNvPr id="160788" name="Picture 3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2619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9" name="Picture 3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5575" y="1524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0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1593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655" grpId="0" animBg="1"/>
      <p:bldP spid="283656" grpId="0" autoUpdateAnimBg="0"/>
      <p:bldP spid="283657" grpId="0" animBg="1"/>
      <p:bldP spid="283658" grpId="0" autoUpdateAnimBg="0"/>
      <p:bldP spid="283659" grpId="0" animBg="1"/>
      <p:bldP spid="283660" grpId="0" autoUpdateAnimBg="0"/>
      <p:bldP spid="283662" grpId="0" animBg="1"/>
      <p:bldP spid="283663" grpId="0" autoUpdateAnimBg="0"/>
      <p:bldP spid="283675" grpId="0" animBg="1"/>
      <p:bldP spid="283676" grpId="0" autoUpdateAnimBg="0"/>
      <p:bldP spid="283677" grpId="0" animBg="1"/>
      <p:bldP spid="283678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F98BD0-42BB-BB48-9D26-8FF909220A6E}" type="slidenum">
              <a:rPr lang="en-US" smtClean="0">
                <a:latin typeface="Times New Roman" charset="0"/>
              </a:rPr>
              <a:pPr/>
              <a:t>167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1795" name="Picture 1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3175" y="16002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Insecurity (1)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6934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 used for </a:t>
            </a:r>
            <a:r>
              <a:rPr lang="en-US" sz="2800" dirty="0">
                <a:latin typeface="Times-Roman" charset="0"/>
              </a:rPr>
              <a:t>A3/A8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COMP128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by 160,000 chosen plaintexts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SIM, can get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in 2 to 10 hours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between mobile and base station but </a:t>
            </a:r>
            <a:r>
              <a:rPr lang="en-US" sz="2800" b="1" dirty="0">
                <a:solidFill>
                  <a:schemeClr val="accent2"/>
                </a:solidFill>
              </a:rPr>
              <a:t>no encryption</a:t>
            </a:r>
            <a:r>
              <a:rPr lang="en-US" sz="2800" dirty="0"/>
              <a:t> from base station to base station controller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Often transmitted over microwave link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algorithm </a:t>
            </a:r>
            <a:r>
              <a:rPr lang="en-US" sz="2800" dirty="0">
                <a:latin typeface="Times-Roman" charset="0"/>
              </a:rPr>
              <a:t>A5/1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with 2 seconds of known plaintext</a:t>
            </a:r>
          </a:p>
        </p:txBody>
      </p:sp>
      <p:sp>
        <p:nvSpPr>
          <p:cNvPr id="161798" name="Rectangle 5"/>
          <p:cNvSpPr>
            <a:spLocks noChangeArrowheads="1"/>
          </p:cNvSpPr>
          <p:nvPr/>
        </p:nvSpPr>
        <p:spPr bwMode="auto">
          <a:xfrm>
            <a:off x="7543800" y="272415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161799" name="Rectangle 6"/>
          <p:cNvSpPr>
            <a:spLocks noChangeArrowheads="1"/>
          </p:cNvSpPr>
          <p:nvPr/>
        </p:nvSpPr>
        <p:spPr bwMode="auto">
          <a:xfrm>
            <a:off x="7612063" y="5080000"/>
            <a:ext cx="137953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61800" name="Rectangle 7"/>
          <p:cNvSpPr>
            <a:spLocks noChangeArrowheads="1"/>
          </p:cNvSpPr>
          <p:nvPr/>
        </p:nvSpPr>
        <p:spPr bwMode="auto">
          <a:xfrm>
            <a:off x="7932738" y="3838575"/>
            <a:ext cx="6492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61801" name="Rectangle 8"/>
          <p:cNvSpPr>
            <a:spLocks noChangeArrowheads="1"/>
          </p:cNvSpPr>
          <p:nvPr/>
        </p:nvSpPr>
        <p:spPr bwMode="auto">
          <a:xfrm>
            <a:off x="7940675" y="3827463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8466138" y="21336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8770938" y="2133600"/>
            <a:ext cx="0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8542338" y="39624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1805" name="Picture 14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4343400"/>
            <a:ext cx="47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76BD95-C72D-1046-B6D0-1C282BD64516}" type="slidenum">
              <a:rPr lang="en-US" smtClean="0">
                <a:latin typeface="Times New Roman" charset="0"/>
              </a:rPr>
              <a:pPr/>
              <a:t>168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Attacks on SIM card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Optical Fault Induction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</a:t>
            </a:r>
            <a:r>
              <a:rPr lang="en-US" sz="2400" dirty="0" smtClean="0"/>
              <a:t>could </a:t>
            </a:r>
            <a:r>
              <a:rPr lang="en-US" sz="2400" dirty="0"/>
              <a:t>attack SIM with a flashbulb to recover </a:t>
            </a:r>
            <a:r>
              <a:rPr lang="en-US" sz="2400" dirty="0" err="1">
                <a:latin typeface="Times-Roman" charset="0"/>
              </a:rPr>
              <a:t>Ki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Partitioning Attacks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using timing and power consumption, </a:t>
            </a:r>
            <a:r>
              <a:rPr lang="en-US" sz="2400" dirty="0" smtClean="0"/>
              <a:t>could </a:t>
            </a:r>
            <a:r>
              <a:rPr lang="en-US" sz="2400" dirty="0"/>
              <a:t>recover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with only 8 adaptively chosen “plaintexts”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possession of SIM, attacker </a:t>
            </a:r>
            <a:r>
              <a:rPr lang="en-US" sz="2800" dirty="0" smtClean="0"/>
              <a:t>could </a:t>
            </a:r>
            <a:r>
              <a:rPr lang="en-US" sz="2800" dirty="0"/>
              <a:t>recover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in seconds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7DC0A1D-7B7A-EB45-AA61-76F3F1F1B1A6}" type="slidenum">
              <a:rPr lang="en-US" smtClean="0">
                <a:latin typeface="Times New Roman" charset="0"/>
              </a:rPr>
              <a:pPr/>
              <a:t>169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3843" name="Picture 2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5814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Insecurity (3)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Fake base station</a:t>
            </a:r>
            <a:r>
              <a:rPr lang="en-US" sz="2800" dirty="0"/>
              <a:t> exploits two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 not automatic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not authenticated</a:t>
            </a:r>
          </a:p>
        </p:txBody>
      </p:sp>
      <p:sp>
        <p:nvSpPr>
          <p:cNvPr id="163846" name="Rectangle 5"/>
          <p:cNvSpPr>
            <a:spLocks noChangeArrowheads="1"/>
          </p:cNvSpPr>
          <p:nvPr/>
        </p:nvSpPr>
        <p:spPr bwMode="auto">
          <a:xfrm>
            <a:off x="762000" y="4462463"/>
            <a:ext cx="973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838950" y="4610100"/>
            <a:ext cx="1695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 Station</a:t>
            </a: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1828800" y="3775075"/>
            <a:ext cx="20558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2449513" y="3379788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RAND</a:t>
            </a: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1828800" y="422275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2476500" y="3852863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SRES</a:t>
            </a:r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 flipV="1">
            <a:off x="1828800" y="4675188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3" name="Rectangle 14"/>
          <p:cNvSpPr>
            <a:spLocks noChangeArrowheads="1"/>
          </p:cNvSpPr>
          <p:nvPr/>
        </p:nvSpPr>
        <p:spPr bwMode="auto">
          <a:xfrm>
            <a:off x="3867150" y="4495800"/>
            <a:ext cx="1695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Fake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Base Station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2603500" y="4278313"/>
            <a:ext cx="5207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</a:t>
            </a:r>
            <a:endParaRPr lang="en-US" sz="2000" b="0">
              <a:latin typeface="Times-Roman" charset="0"/>
            </a:endParaRP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209800" y="4629150"/>
            <a:ext cx="14335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encryption</a:t>
            </a:r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>
            <a:off x="5105400" y="4141788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541963" y="3733800"/>
            <a:ext cx="9350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Call to</a:t>
            </a:r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5273675" y="4114800"/>
            <a:ext cx="1508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destination</a:t>
            </a:r>
          </a:p>
        </p:txBody>
      </p:sp>
      <p:pic>
        <p:nvPicPr>
          <p:cNvPr id="286740" name="Picture 2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3581400" y="4038600"/>
            <a:ext cx="381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685800" y="541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0" dirty="0" smtClean="0"/>
              <a:t>GSM </a:t>
            </a:r>
            <a:r>
              <a:rPr lang="en-US" sz="2800" b="0" dirty="0"/>
              <a:t>bill goes to fake base station!</a:t>
            </a:r>
          </a:p>
        </p:txBody>
      </p:sp>
      <p:pic>
        <p:nvPicPr>
          <p:cNvPr id="163861" name="Picture 2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371850"/>
            <a:ext cx="2778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2" name="Picture 26" descr="Modern Space 11.tiff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22763" y="3429000"/>
            <a:ext cx="401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3" name="Picture 27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7188" y="3962400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utoUpdateAnimBg="0"/>
      <p:bldP spid="286730" grpId="0" animBg="1"/>
      <p:bldP spid="286731" grpId="0" autoUpdateAnimBg="0"/>
      <p:bldP spid="286732" grpId="0" animBg="1"/>
      <p:bldP spid="286735" grpId="0" autoUpdateAnimBg="0"/>
      <p:bldP spid="286736" grpId="0" autoUpdateAnimBg="0"/>
      <p:bldP spid="286737" grpId="0" animBg="1"/>
      <p:bldP spid="286738" grpId="0" autoUpdateAnimBg="0"/>
      <p:bldP spid="286739" grpId="0" autoUpdateAnimBg="0"/>
      <p:bldP spid="2867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133CB6C-616A-9348-85A0-DC1D8CA1F1D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1430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password)</a:t>
            </a:r>
            <a:endParaRPr lang="en-US" b="0"/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Better since it hides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From both Bob and</a:t>
            </a:r>
            <a:r>
              <a:rPr lang="en-US" sz="2400" dirty="0" smtClean="0"/>
              <a:t> Trudy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still subject to replay</a:t>
            </a:r>
          </a:p>
        </p:txBody>
      </p:sp>
      <p:pic>
        <p:nvPicPr>
          <p:cNvPr id="30733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9" grpId="0" animBg="1"/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0C532BF-A676-7A48-856C-67974F35B7CD}" type="slidenum">
              <a:rPr lang="en-US" smtClean="0">
                <a:latin typeface="Times New Roman" charset="0"/>
              </a:rPr>
              <a:pPr/>
              <a:t>170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(4)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Denial of service is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Jamming (always an issue in wireless)</a:t>
            </a:r>
            <a:endParaRPr 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Can replay triple: </a:t>
            </a:r>
            <a:r>
              <a:rPr lang="en-US" dirty="0" smtClean="0">
                <a:latin typeface="Times-Roman" charset="0"/>
              </a:rPr>
              <a:t>(</a:t>
            </a:r>
            <a:r>
              <a:rPr lang="en-US" dirty="0" err="1">
                <a:latin typeface="Times-Roman" charset="0"/>
              </a:rPr>
              <a:t>RAND,XRES,Kc</a:t>
            </a:r>
            <a:r>
              <a:rPr lang="en-US" dirty="0">
                <a:latin typeface="Times-Roman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One compromised triple gives attacker a key </a:t>
            </a:r>
            <a:r>
              <a:rPr lang="en-US" dirty="0" err="1">
                <a:latin typeface="Times-Roman" charset="0"/>
              </a:rPr>
              <a:t>Kc</a:t>
            </a:r>
            <a:r>
              <a:rPr lang="en-US" dirty="0"/>
              <a:t> that is valid forever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No replay </a:t>
            </a:r>
            <a:r>
              <a:rPr lang="en-US" dirty="0" smtClean="0"/>
              <a:t>protection here</a:t>
            </a:r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7FB2A3-CC0E-4048-81B3-506C520F9E14}" type="slidenum">
              <a:rPr lang="en-US" smtClean="0">
                <a:latin typeface="Times New Roman" charset="0"/>
              </a:rPr>
              <a:pPr/>
              <a:t>171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Conclusion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Did GSM achieve its goals?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Eliminate cloning? </a:t>
            </a:r>
            <a:r>
              <a:rPr lang="en-US" sz="2400" b="1" dirty="0">
                <a:solidFill>
                  <a:schemeClr val="accent2"/>
                </a:solidFill>
              </a:rPr>
              <a:t>Yes, as a practical matter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Make air interface as secure as PSTN? </a:t>
            </a:r>
            <a:r>
              <a:rPr lang="en-US" sz="2400" b="1" dirty="0">
                <a:solidFill>
                  <a:schemeClr val="accent2"/>
                </a:solidFill>
              </a:rPr>
              <a:t>Perhaps…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design goals were clearly too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weak crypto, SIM issues, fake base station, replay,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PSTN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tapping, active attack, passive attack (e.g., cordless phones),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a (modest) security success?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1540BA8-594D-0D44-A5B0-99CD9A9AD4FB}" type="slidenum">
              <a:rPr lang="en-US" smtClean="0">
                <a:latin typeface="Times New Roman" charset="0"/>
              </a:rPr>
              <a:pPr/>
              <a:t>172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3GPP: 3rd Generation Partnership Project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security built on GSM (</a:t>
            </a:r>
            <a:r>
              <a:rPr lang="en-US" sz="2800" dirty="0" err="1"/>
              <a:t>in)security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</a:t>
            </a:r>
            <a:r>
              <a:rPr lang="en-US" sz="2800" dirty="0" smtClean="0"/>
              <a:t>fixed </a:t>
            </a:r>
            <a:r>
              <a:rPr lang="en-US" sz="2800" dirty="0"/>
              <a:t>known GSM security problems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Integrity-protect signaling (such as “start encryption” command)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Keys (encryption/integrity) cannot be reused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Triples cannot be replayed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Strong encryption algorithm (</a:t>
            </a:r>
            <a:r>
              <a:rPr lang="en-US" sz="2400" dirty="0">
                <a:latin typeface="Times-Roman" charset="0"/>
              </a:rPr>
              <a:t>KASUMI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 extended to base station controller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2B4D68-F4F6-5A4E-BF9C-DE250EFAC8CF}" type="slidenum">
              <a:rPr lang="en-US" smtClean="0">
                <a:latin typeface="Times New Roman" charset="0"/>
              </a:rPr>
              <a:pPr/>
              <a:t>173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 Summary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Generic authentication protocols</a:t>
            </a:r>
          </a:p>
          <a:p>
            <a:pPr lvl="1" eaLnBrk="1" hangingPunct="1"/>
            <a:r>
              <a:rPr lang="en-US" dirty="0"/>
              <a:t>Protocols are subtle!</a:t>
            </a:r>
          </a:p>
          <a:p>
            <a:pPr eaLnBrk="1" hangingPunct="1"/>
            <a:r>
              <a:rPr lang="en-US" dirty="0"/>
              <a:t>SSH</a:t>
            </a:r>
          </a:p>
          <a:p>
            <a:pPr eaLnBrk="1" hangingPunct="1"/>
            <a:r>
              <a:rPr lang="en-US" dirty="0"/>
              <a:t>SSL</a:t>
            </a:r>
          </a:p>
          <a:p>
            <a:pPr eaLnBrk="1" hangingPunct="1"/>
            <a:r>
              <a:rPr lang="en-US" dirty="0"/>
              <a:t>IPSec</a:t>
            </a:r>
          </a:p>
          <a:p>
            <a:pPr eaLnBrk="1" hangingPunct="1"/>
            <a:r>
              <a:rPr lang="en-US" dirty="0"/>
              <a:t>Kerberos</a:t>
            </a:r>
            <a:endParaRPr lang="en-US" dirty="0" smtClean="0"/>
          </a:p>
          <a:p>
            <a:pPr eaLnBrk="1" hangingPunct="1"/>
            <a:r>
              <a:rPr lang="en-US" dirty="0" smtClean="0"/>
              <a:t>Wireless: GSM </a:t>
            </a:r>
            <a:r>
              <a:rPr lang="en-US" dirty="0"/>
              <a:t>and WEP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CD8FCE8-FF4B-2F4B-9A9D-63C1EC84BBD5}" type="slidenum">
              <a:rPr lang="en-US" smtClean="0">
                <a:latin typeface="Times New Roman" charset="0"/>
              </a:rPr>
              <a:pPr/>
              <a:t>174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Software and security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flaws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buffer overflow,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Malware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viruses, worms,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reverse engineering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Digital rights management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OS and security/NGSCB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24A328-648E-284D-9F17-C3B90AC6660F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To prevent replay, use </a:t>
            </a:r>
            <a:r>
              <a:rPr lang="en-US" sz="2800" b="1" i="1" dirty="0">
                <a:solidFill>
                  <a:schemeClr val="hlink"/>
                </a:solidFill>
              </a:rPr>
              <a:t>challenge-response</a:t>
            </a:r>
            <a:endParaRPr lang="en-US" sz="2800" dirty="0" smtClean="0">
              <a:solidFill>
                <a:schemeClr val="hlink"/>
              </a:solidFill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Goal is </a:t>
            </a:r>
            <a:r>
              <a:rPr lang="en-US" sz="2400" dirty="0"/>
              <a:t>to ensure “freshness</a:t>
            </a:r>
            <a:r>
              <a:rPr lang="en-US" sz="2400" dirty="0" smtClean="0"/>
              <a:t>”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Bob wants to authenticate Alice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i="1" dirty="0">
                <a:solidFill>
                  <a:schemeClr val="hlink"/>
                </a:solidFill>
              </a:rPr>
              <a:t>Challenge</a:t>
            </a:r>
            <a:r>
              <a:rPr lang="en-US" sz="2400" dirty="0"/>
              <a:t> sent from Bob to Alice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Challenge is chosen so </a:t>
            </a:r>
            <a:r>
              <a:rPr lang="en-US" sz="2800" dirty="0" smtClean="0"/>
              <a:t>that… 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Replay is not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Only Alice can provide the correct </a:t>
            </a:r>
            <a:r>
              <a:rPr lang="en-US" sz="2400" b="1" i="1" dirty="0">
                <a:solidFill>
                  <a:schemeClr val="hlink"/>
                </a:solidFill>
              </a:rPr>
              <a:t>response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the response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8B4D5B-B6DF-9342-88B1-4B3D33CBDC03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Nonce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ensure freshness, can employ a </a:t>
            </a:r>
            <a:r>
              <a:rPr lang="en-US" sz="2800" b="1" dirty="0">
                <a:solidFill>
                  <a:schemeClr val="hlink"/>
                </a:solidFill>
              </a:rPr>
              <a:t>nonce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Nonce == </a:t>
            </a:r>
            <a:r>
              <a:rPr lang="en-US" sz="2400" b="1" dirty="0">
                <a:solidFill>
                  <a:schemeClr val="hlink"/>
                </a:solidFill>
              </a:rPr>
              <a:t>n</a:t>
            </a:r>
            <a:r>
              <a:rPr lang="en-US" sz="2400" dirty="0"/>
              <a:t>umber used </a:t>
            </a:r>
            <a:r>
              <a:rPr lang="en-US" sz="2400" b="1" dirty="0">
                <a:solidFill>
                  <a:schemeClr val="hlink"/>
                </a:solidFill>
              </a:rPr>
              <a:t>once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to use for </a:t>
            </a:r>
            <a:r>
              <a:rPr lang="en-US" sz="2800" dirty="0" err="1"/>
              <a:t>nonces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what is the challenge?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Alice do with the nonce?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how to compute the response?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Bob verify the response?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Should we rely on passwords or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50F7F2-5650-794E-A8A2-8AFE9C8A1F8F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Protocol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Human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rules followed in human interactions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Asking a question in class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Networking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rules followed in networked communication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HTTP, FTP,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Security protocol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(communication) rules followed in a security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SSL, IPSec, Kerberos,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1DF2A4-A84C-4942-B5EB-6FAFA81BD12C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12192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315200" y="3292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6002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2860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Nonce</a:t>
            </a:r>
            <a:endParaRPr lang="en-US" b="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2911475"/>
            <a:ext cx="387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password, Nonce)</a:t>
            </a:r>
            <a:endParaRPr lang="en-US" b="0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762000" y="3962400"/>
            <a:ext cx="759618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Nonce is the </a:t>
            </a:r>
            <a:r>
              <a:rPr lang="en-US" sz="2800" dirty="0">
                <a:solidFill>
                  <a:schemeClr val="accent2"/>
                </a:solidFill>
              </a:rPr>
              <a:t>challenge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The hash is the </a:t>
            </a:r>
            <a:r>
              <a:rPr lang="en-US" sz="2800" dirty="0">
                <a:solidFill>
                  <a:schemeClr val="accent2"/>
                </a:solidFill>
              </a:rPr>
              <a:t>response</a:t>
            </a:r>
            <a:endParaRPr lang="en-US" sz="2800" b="0" dirty="0"/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0" dirty="0"/>
              <a:t>Nonce prevents replay, ensures freshness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Password is something Alice knows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 Note: Bob </a:t>
            </a:r>
            <a:r>
              <a:rPr lang="en-US" sz="2800" b="0" dirty="0"/>
              <a:t>must know Alice’s </a:t>
            </a:r>
            <a:r>
              <a:rPr lang="en-US" sz="2800" b="0" dirty="0" err="1"/>
              <a:t>pwd</a:t>
            </a:r>
            <a:r>
              <a:rPr lang="en-US" sz="2800" b="0" dirty="0"/>
              <a:t> to verify</a:t>
            </a: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1143000" y="33194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pic>
        <p:nvPicPr>
          <p:cNvPr id="33805" name="Picture 1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752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2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1D7BE4-3113-354A-811A-7433D700A0FD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Generic Challenge</a:t>
            </a:r>
            <a:r>
              <a:rPr lang="en-US" dirty="0"/>
              <a:t>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3152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9050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963988" y="2590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Nonce</a:t>
            </a:r>
            <a:endParaRPr lang="en-US" b="0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216275"/>
            <a:ext cx="431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Something that could only be</a:t>
            </a:r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1081088" y="3713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673475"/>
            <a:ext cx="465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from Alice (and Bob can verify)</a:t>
            </a:r>
          </a:p>
        </p:txBody>
      </p:sp>
      <p:sp>
        <p:nvSpPr>
          <p:cNvPr id="34829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001000" cy="1676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practice, how to achieve this?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Hashed </a:t>
            </a:r>
            <a:r>
              <a:rPr lang="en-US" sz="2800" dirty="0" smtClean="0"/>
              <a:t>password works,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Encryption </a:t>
            </a:r>
            <a:r>
              <a:rPr lang="en-US" sz="2800" dirty="0"/>
              <a:t>is </a:t>
            </a:r>
            <a:r>
              <a:rPr lang="en-US" sz="2800" dirty="0" smtClean="0"/>
              <a:t>better here (Why?)</a:t>
            </a:r>
            <a:endParaRPr lang="en-US" sz="2800" dirty="0"/>
          </a:p>
        </p:txBody>
      </p:sp>
      <p:pic>
        <p:nvPicPr>
          <p:cNvPr id="34831" name="Picture 21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133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2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65F53B4-3BB3-B748-A879-72963F7927A3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Notation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plaintext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C = E(P,K)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Decrypt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P = D(C,K)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Here, we are concerned with attacks on protocols,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/>
              <a:t>attacks on crypto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So, we assume crypto algorithms</a:t>
            </a:r>
            <a:r>
              <a:rPr lang="en-US" sz="2400" dirty="0" smtClean="0"/>
              <a:t> are secure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155DB7-056E-BD48-BAD9-50B7DE71941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1219200"/>
          </a:xfrm>
        </p:spPr>
        <p:txBody>
          <a:bodyPr/>
          <a:lstStyle/>
          <a:p>
            <a:pPr eaLnBrk="1" hangingPunct="1"/>
            <a:r>
              <a:rPr lang="en-US"/>
              <a:t>Authentication: Symmetric Key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Alice and Bob share symmetric key </a:t>
            </a:r>
            <a:r>
              <a:rPr lang="en-US" dirty="0">
                <a:latin typeface="Times-Roman" charset="0"/>
              </a:rPr>
              <a:t>K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K</a:t>
            </a:r>
            <a:r>
              <a:rPr lang="en-US" dirty="0"/>
              <a:t> known only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Authenticate by proving knowledge of shared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to accomplish this?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Cannot </a:t>
            </a:r>
            <a:r>
              <a:rPr lang="en-US" dirty="0"/>
              <a:t>reveal key, must not allow replay (or other) attack, must be verifiable,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F06E65-E67F-454D-ACA0-B918189F0124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pPr eaLnBrk="1" hangingPunct="1"/>
            <a:r>
              <a:rPr lang="en-US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8559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62000" y="38258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162800" y="37496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359025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86200" y="34639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E(R,K)</a:t>
            </a:r>
            <a:endParaRPr lang="en-US" b="0" dirty="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441825"/>
            <a:ext cx="8045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975225"/>
            <a:ext cx="58293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508625"/>
            <a:ext cx="7570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So,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962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pic>
        <p:nvPicPr>
          <p:cNvPr id="37903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4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9894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67" grpId="0" autoUpdateAnimBg="0"/>
      <p:bldP spid="147469" grpId="0" autoUpdateAnimBg="0"/>
      <p:bldP spid="147470" grpId="0" autoUpdateAnimBg="0"/>
      <p:bldP spid="147471" grpId="0" autoUpdateAnimBg="0"/>
      <p:bldP spid="147472" grpId="0" animBg="1"/>
      <p:bldP spid="1474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F6F9AEC-F8BC-C549-A539-39F3AEE1E7B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295400"/>
          </a:xfrm>
        </p:spPr>
        <p:txBody>
          <a:bodyPr/>
          <a:lstStyle/>
          <a:p>
            <a:pPr eaLnBrk="1" hangingPunct="1"/>
            <a:r>
              <a:rPr lang="en-US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914400" y="3886200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7162800" y="39020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4290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819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5210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What’s wrong with this picture?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“Alice” could be Trudy (or anybody else)!</a:t>
            </a:r>
          </a:p>
        </p:txBody>
      </p:sp>
      <p:pic>
        <p:nvPicPr>
          <p:cNvPr id="3892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04800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5A15F-9973-1344-A231-5A97359054E9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Since we have a secure one-way authentication protocol…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obvious thing to do is to use the protocol twice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Bob to authenticate Alice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Alice to authenticate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This has got to work…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B6A2557-984A-104E-A52F-7967383C758D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1447800"/>
          </a:xfrm>
        </p:spPr>
        <p:txBody>
          <a:bodyPr/>
          <a:lstStyle/>
          <a:p>
            <a:pPr eaLnBrk="1" hangingPunct="1"/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914400" y="39020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7086600" y="38862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348038" y="22098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819400"/>
            <a:ext cx="1803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521075"/>
            <a:ext cx="1295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3054350" y="53498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provides mutual authentication…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…or does it? See the next slide</a:t>
            </a:r>
          </a:p>
        </p:txBody>
      </p:sp>
      <p:pic>
        <p:nvPicPr>
          <p:cNvPr id="40974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1074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FED73D7-43D2-634D-9865-0BDB37ABC813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Mutual Authentication Attack</a:t>
            </a: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7210425" y="30638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1. 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2.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1991" name="Rectangle 17"/>
          <p:cNvSpPr>
            <a:spLocks noChangeArrowheads="1"/>
          </p:cNvSpPr>
          <p:nvPr/>
        </p:nvSpPr>
        <p:spPr bwMode="auto">
          <a:xfrm>
            <a:off x="1023938" y="31242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162800" y="56388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240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3. “I’m Alice”,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210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4. R</a:t>
            </a:r>
            <a:r>
              <a:rPr lang="en-US" b="0" baseline="-25000" dirty="0">
                <a:latin typeface="Times-Roman" charset="0"/>
              </a:rPr>
              <a:t>C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>
              <a:latin typeface="Times-Roman" charset="0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411364" y="2774306"/>
            <a:ext cx="160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5.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03" name="Picture 3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38" name="Picture 3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40" name="Picture 3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51E681-6A06-C443-9D0E-2D154E468186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Our one-way authentication </a:t>
            </a:r>
            <a:r>
              <a:rPr lang="en-US" sz="2800" dirty="0" smtClean="0"/>
              <a:t>protocol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secure for mutual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Protocols are subtle!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“obvious” thing may not be secure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Also, if assumptions or environment change, protocol may not be secure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is a common source of security failure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Internet protocols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F13FED6-EB99-864F-AB08-A53EAD149F27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Protocol flaws can be very </a:t>
            </a:r>
            <a:r>
              <a:rPr lang="en-US" b="1" dirty="0"/>
              <a:t>subtle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Several well-known security protocols have significant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Including WEP, GSM, </a:t>
            </a:r>
            <a:r>
              <a:rPr lang="en-US" dirty="0" smtClean="0"/>
              <a:t>and </a:t>
            </a:r>
            <a:r>
              <a:rPr lang="en-US" dirty="0"/>
              <a:t>IPSec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Implementation errors can occur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Recent </a:t>
            </a:r>
            <a:r>
              <a:rPr lang="en-US" dirty="0"/>
              <a:t>IE implementation of 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 easy to get protocols right…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8E220A-F740-CD4C-82FB-C343654F4E2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914400" y="4017963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086600" y="39782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352800" y="2209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201988" y="2819400"/>
            <a:ext cx="258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E(“Bob”,R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429000" y="352107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E(“Alice”,R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 these “insignificant” changes help?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Yes!</a:t>
            </a:r>
          </a:p>
        </p:txBody>
      </p:sp>
      <p:pic>
        <p:nvPicPr>
          <p:cNvPr id="4404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24708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C05B061-0880-7C44-9F32-98283B560785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public key: </a:t>
            </a:r>
            <a:r>
              <a:rPr lang="en-US" sz="2800" dirty="0">
                <a:latin typeface="Times-Roman" charset="0"/>
              </a:rPr>
              <a:t>{</a:t>
            </a:r>
            <a:r>
              <a:rPr lang="en-US" sz="2800" dirty="0" err="1">
                <a:latin typeface="Times-Roman" charset="0"/>
              </a:rPr>
              <a:t>M}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Sign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private key: </a:t>
            </a:r>
            <a:r>
              <a:rPr lang="en-US" sz="2800" dirty="0">
                <a:latin typeface="Times-Roman" charset="0"/>
              </a:rPr>
              <a:t>[</a:t>
            </a:r>
            <a:r>
              <a:rPr lang="en-US" sz="2800" dirty="0" err="1">
                <a:latin typeface="Times-Roman" charset="0"/>
              </a:rPr>
              <a:t>M]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[{</a:t>
            </a:r>
            <a:r>
              <a:rPr lang="en-US" sz="2400" dirty="0" err="1">
                <a:latin typeface="Times-Roman" charset="0"/>
              </a:rPr>
              <a:t>M}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]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{[</a:t>
            </a:r>
            <a:r>
              <a:rPr lang="en-US" sz="2400" dirty="0" err="1">
                <a:latin typeface="Times-Roman" charset="0"/>
              </a:rPr>
              <a:t>M]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}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Anybody</a:t>
            </a:r>
            <a:r>
              <a:rPr lang="en-US" sz="2800" dirty="0"/>
              <a:t> can</a:t>
            </a:r>
            <a:r>
              <a:rPr lang="en-US" sz="2800" dirty="0" smtClean="0"/>
              <a:t> use Alice’s </a:t>
            </a:r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 smtClean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 Only </a:t>
            </a:r>
            <a:r>
              <a:rPr lang="en-US" sz="2800" b="1" dirty="0">
                <a:solidFill>
                  <a:schemeClr val="accent2"/>
                </a:solidFill>
              </a:rPr>
              <a:t>Alice</a:t>
            </a:r>
            <a:r>
              <a:rPr lang="en-US" sz="2800" dirty="0"/>
              <a:t> can use her </a:t>
            </a:r>
            <a:r>
              <a:rPr lang="en-US" sz="2800" b="1" dirty="0">
                <a:solidFill>
                  <a:schemeClr val="accent2"/>
                </a:solidFill>
              </a:rPr>
              <a:t>private </a:t>
            </a:r>
            <a:r>
              <a:rPr lang="en-US" sz="2800" b="1" dirty="0" smtClean="0">
                <a:solidFill>
                  <a:schemeClr val="accent2"/>
                </a:solidFill>
              </a:rPr>
              <a:t>key</a:t>
            </a:r>
            <a:endParaRPr lang="en-US" sz="2800" baseline="-250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8187342-DE2D-494E-B41C-EDBD6DB745D4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72390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77812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{R}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5210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decrypt anything!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should have two</a:t>
            </a:r>
            <a:r>
              <a:rPr lang="en-US" sz="2400" dirty="0" smtClean="0"/>
              <a:t> key </a:t>
            </a:r>
            <a:r>
              <a:rPr lang="en-US" sz="2400" dirty="0"/>
              <a:t>pairs</a:t>
            </a:r>
          </a:p>
        </p:txBody>
      </p:sp>
      <p:pic>
        <p:nvPicPr>
          <p:cNvPr id="46093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066F28-EBD3-7343-9A67-80ABAC15EDEB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735965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3481388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9248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sign anything!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Same a previous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should have two key pairs</a:t>
            </a:r>
          </a:p>
        </p:txBody>
      </p:sp>
      <p:pic>
        <p:nvPicPr>
          <p:cNvPr id="4711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C710F5C-E89D-984F-B871-614F76C03712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Generally, a bad idea to use the same key pair for encryption and signing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Instead, should have…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…one key pair for encryption/decryption…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…and a different key pair for signing/verifying signatures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B0E3AD-2E5C-064E-B100-E918D3B2129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Session Key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Usually, a </a:t>
            </a:r>
            <a:r>
              <a:rPr lang="en-US" sz="2800" b="1" dirty="0">
                <a:solidFill>
                  <a:schemeClr val="accent2"/>
                </a:solidFill>
              </a:rPr>
              <a:t>session key</a:t>
            </a:r>
            <a:r>
              <a:rPr lang="en-US" sz="2800" dirty="0"/>
              <a:t> is required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I.e., a symmetric key for a particular session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Used for confidentiality and/or 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authenticate and establish a session key (i.e., shared symmetric key)?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When authentication completed,</a:t>
            </a:r>
            <a:r>
              <a:rPr lang="en-US" sz="2400" dirty="0" smtClean="0"/>
              <a:t> want Alice </a:t>
            </a:r>
            <a:r>
              <a:rPr lang="en-US" sz="2400" dirty="0"/>
              <a:t>and Bob</a:t>
            </a:r>
            <a:r>
              <a:rPr lang="en-US" sz="2400" dirty="0" smtClean="0"/>
              <a:t> to share </a:t>
            </a:r>
            <a:r>
              <a:rPr lang="en-US" sz="2400" dirty="0"/>
              <a:t>a session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cannot break the authentication…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…and Trudy cannot determine the session key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C74974-4B50-DB43-BB34-022DE07486F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630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1233488" y="3200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7315200" y="31797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316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5240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endParaRPr lang="en-US" b="0" dirty="0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733800" y="209232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</a:t>
            </a:r>
            <a:r>
              <a:rPr lang="en-US" b="0" dirty="0" err="1">
                <a:latin typeface="Times-Roman" charset="0"/>
              </a:rPr>
              <a:t>R,K}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581400" y="2795588"/>
            <a:ext cx="169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{R +1,K}</a:t>
            </a:r>
            <a:r>
              <a:rPr lang="en-US" b="0" baseline="-25000" dirty="0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077200" cy="2286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 is authenticated and session key is secure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Alice’s “nonce”,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dirty="0"/>
              <a:t>, useless to authenticate Bob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is acting as Bob’s nonce to Alice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 mutual authentication</a:t>
            </a:r>
          </a:p>
        </p:txBody>
      </p:sp>
      <p:pic>
        <p:nvPicPr>
          <p:cNvPr id="50189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600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0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535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0718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F13A42A-63FA-B04B-B3A3-9E350EE3878E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157288" y="39417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359650" y="3902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[R,K]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 +1,K]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44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 (good),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 session key is not secret (very bad)</a:t>
            </a:r>
          </a:p>
        </p:txBody>
      </p:sp>
      <p:pic>
        <p:nvPicPr>
          <p:cNvPr id="51213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679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11430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7359650" y="37893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{[R,K]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{[R +1,K]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7696200" cy="1524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Seems to be OK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Mutual authentication and session key!</a:t>
            </a:r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7D1F21A-EB74-EB4F-AD41-DC9B3D80DCE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1233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73152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[{R,K}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[{R +1,K}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Seems to be 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Anyone can see </a:t>
            </a:r>
            <a:r>
              <a:rPr lang="en-US" sz="2000" dirty="0">
                <a:latin typeface="Times-Roman" charset="0"/>
              </a:rPr>
              <a:t>{</a:t>
            </a:r>
            <a:r>
              <a:rPr lang="en-US" sz="2000" dirty="0" err="1">
                <a:latin typeface="Times-Roman" charset="0"/>
              </a:rPr>
              <a:t>R,K}</a:t>
            </a:r>
            <a:r>
              <a:rPr lang="en-US" sz="2000" baseline="-25000" dirty="0" err="1">
                <a:latin typeface="Times-Roman" charset="0"/>
              </a:rPr>
              <a:t>Alice</a:t>
            </a:r>
            <a:r>
              <a:rPr lang="en-US" sz="2400" dirty="0"/>
              <a:t> and </a:t>
            </a:r>
            <a:r>
              <a:rPr lang="en-US" sz="2000" dirty="0">
                <a:latin typeface="Times-Roman" charset="0"/>
              </a:rPr>
              <a:t>{R +1,K}</a:t>
            </a:r>
            <a:r>
              <a:rPr lang="en-US" sz="2000" baseline="-25000" dirty="0">
                <a:latin typeface="Times-Roman" charset="0"/>
              </a:rPr>
              <a:t>Bob</a:t>
            </a:r>
            <a:r>
              <a:rPr lang="en-US" sz="2400" dirty="0"/>
              <a:t> </a:t>
            </a:r>
          </a:p>
        </p:txBody>
      </p:sp>
      <p:pic>
        <p:nvPicPr>
          <p:cNvPr id="53261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D1AB99-4E03-1C48-A10A-4E48531CF24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Ideal Security Protocol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Must satisfy </a:t>
            </a:r>
            <a:r>
              <a:rPr lang="en-US" dirty="0"/>
              <a:t>security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Requirements</a:t>
            </a:r>
            <a:r>
              <a:rPr lang="en-US" dirty="0" smtClean="0"/>
              <a:t> need to </a:t>
            </a:r>
            <a:r>
              <a:rPr lang="en-US" dirty="0"/>
              <a:t>be precise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Small computational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Small bandwidth usage,</a:t>
            </a:r>
            <a:r>
              <a:rPr lang="en-US" dirty="0" smtClean="0"/>
              <a:t> minimal </a:t>
            </a:r>
            <a:r>
              <a:rPr lang="en-US" dirty="0"/>
              <a:t>delays…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Robust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Works when attacker tries to break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Works even if environment changes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Easy to </a:t>
            </a:r>
            <a:r>
              <a:rPr lang="en-US" dirty="0" smtClean="0"/>
              <a:t>use &amp; </a:t>
            </a:r>
            <a:r>
              <a:rPr lang="en-US" dirty="0"/>
              <a:t>implement, flexible…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Difficult to satisfy all of these!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1435E93-4999-F54B-9AD1-6434176EBE62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this “issue”…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encrypts message with shared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and sends </a:t>
            </a:r>
            <a:r>
              <a:rPr lang="en-US" sz="2400" dirty="0" err="1"/>
              <a:t>ciphertext</a:t>
            </a:r>
            <a:r>
              <a:rPr lang="en-US" sz="2400" dirty="0"/>
              <a:t> 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records </a:t>
            </a:r>
            <a:r>
              <a:rPr lang="en-US" sz="2400" dirty="0" err="1"/>
              <a:t>ciphertext</a:t>
            </a:r>
            <a:r>
              <a:rPr lang="en-US" sz="2400" dirty="0"/>
              <a:t> and later attacks Alice’s (or Bob’s) computer to recover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Trudy decrypts recorded messages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Perfect forward secrecy (PFS): </a:t>
            </a:r>
            <a:r>
              <a:rPr lang="en-US" sz="2800" dirty="0"/>
              <a:t>Trudy cannot later decrypt recorded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Even if Trudy gets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or other </a:t>
            </a:r>
            <a:r>
              <a:rPr lang="en-US" sz="2400" dirty="0" err="1"/>
              <a:t>secret(s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PFS possible?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BC38E5-E604-C249-81C6-8C2B7E2071E0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 Alice and Bob share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 perfect forward secrecy, Alice and Bob cannot use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encrypt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Instead they must use a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and forget it after it’s 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Alice and Bob agree on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in a way that ensures PFS?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820F5E-8DE7-274D-970B-633404FB1611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572000"/>
            <a:ext cx="7696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Trudy could record </a:t>
            </a:r>
            <a:r>
              <a:rPr lang="en-US" sz="2800" dirty="0">
                <a:latin typeface="Times-Roman" charset="0"/>
              </a:rPr>
              <a:t>E(K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, K)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If Trudy later gets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then she can get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Trudy can decrypt recorded messages</a:t>
            </a:r>
            <a:endParaRPr lang="en-US" sz="2400" baseline="-25000" dirty="0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889000" y="3886200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7091363" y="3865563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2384425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E(K</a:t>
            </a:r>
            <a:r>
              <a:rPr lang="en-US" b="0" baseline="-25000">
                <a:latin typeface="Times-Roman" charset="0"/>
              </a:rPr>
              <a:t>S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3235325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E(messages, K</a:t>
            </a:r>
            <a:r>
              <a:rPr lang="en-US" b="0" baseline="-25000">
                <a:latin typeface="Times-Roman" charset="0"/>
              </a:rPr>
              <a:t>S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1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9B5EB67-4534-E64C-80EC-39971A6AE0F6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use </a:t>
            </a:r>
            <a:r>
              <a:rPr lang="en-US" sz="2800" b="1" dirty="0" err="1" smtClean="0">
                <a:solidFill>
                  <a:schemeClr val="hlink"/>
                </a:solidFill>
              </a:rPr>
              <a:t>Diffie</a:t>
            </a:r>
            <a:r>
              <a:rPr lang="en-US" sz="2800" b="1" dirty="0" smtClean="0">
                <a:solidFill>
                  <a:schemeClr val="hlink"/>
                </a:solidFill>
              </a:rPr>
              <a:t>-Hellman</a:t>
            </a:r>
            <a:r>
              <a:rPr lang="en-US" sz="2800" dirty="0" smtClean="0"/>
              <a:t> for PFS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Recall: public </a:t>
            </a:r>
            <a:r>
              <a:rPr lang="en-US" sz="2800" dirty="0" err="1" smtClean="0">
                <a:latin typeface="Times-Roman" charset="0"/>
              </a:rPr>
              <a:t>g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Times-Roman" charset="0"/>
              </a:rPr>
              <a:t>p</a:t>
            </a:r>
            <a:endParaRPr lang="en-US" sz="2800" dirty="0" smtClean="0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But Diffie-Hellman is subject to MiM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How to get PFS and prevent MiM?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736600" y="43592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6934200" y="4359275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pic>
        <p:nvPicPr>
          <p:cNvPr id="57356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135E2-1C16-004C-9797-AF27DB76CAA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8153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Session 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S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Alice </a:t>
            </a:r>
            <a:r>
              <a:rPr lang="en-US" sz="2800" b="1"/>
              <a:t>forgets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, Bob </a:t>
            </a:r>
            <a:r>
              <a:rPr lang="en-US" sz="2800" b="1"/>
              <a:t>forgets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b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So-called </a:t>
            </a:r>
            <a:r>
              <a:rPr lang="en-US" sz="2800" b="1">
                <a:solidFill>
                  <a:schemeClr val="accent2"/>
                </a:solidFill>
              </a:rPr>
              <a:t>Ephemeral Diffie-Hellman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Neither Alice nor Bob can later recover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S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Are there other ways to achieve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533400" y="3014663"/>
            <a:ext cx="1630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a</a:t>
            </a: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6858000" y="3014663"/>
            <a:ext cx="1449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pic>
        <p:nvPicPr>
          <p:cNvPr id="5837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5DB0E7-5A7F-1A4C-A3B1-7ACD19EE3DFC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1157288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7391400" y="3521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529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576637" y="1828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17763"/>
            <a:ext cx="362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[{R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p}</a:t>
            </a:r>
            <a:r>
              <a:rPr lang="en-US" b="0" baseline="-25000" dirty="0" err="1">
                <a:latin typeface="Times-Roman" charset="0"/>
              </a:rPr>
              <a:t>Alice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3076575" y="3030538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[{R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1910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key is </a:t>
            </a:r>
            <a:r>
              <a:rPr lang="en-US" sz="2800" b="0" dirty="0">
                <a:latin typeface="Times-Roman" charset="0"/>
              </a:rPr>
              <a:t>K = g</a:t>
            </a:r>
            <a:r>
              <a:rPr lang="en-US" sz="2800" b="0" baseline="30000" dirty="0">
                <a:latin typeface="Times-Roman" charset="0"/>
              </a:rPr>
              <a:t>ab</a:t>
            </a:r>
            <a:r>
              <a:rPr lang="en-US" sz="2800" b="0" dirty="0">
                <a:latin typeface="Times-Roman" charset="0"/>
              </a:rPr>
              <a:t> mod </a:t>
            </a:r>
            <a:r>
              <a:rPr lang="en-US" sz="2800" b="0" dirty="0" err="1">
                <a:latin typeface="Times-Roman" charset="0"/>
              </a:rPr>
              <a:t>p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Alice forgets </a:t>
            </a:r>
            <a:r>
              <a:rPr lang="en-US" sz="2800" b="0" dirty="0">
                <a:latin typeface="Times-Roman" charset="0"/>
              </a:rPr>
              <a:t>a</a:t>
            </a:r>
            <a:r>
              <a:rPr lang="en-US" sz="2800" b="0" dirty="0"/>
              <a:t> and Bob forgets </a:t>
            </a:r>
            <a:r>
              <a:rPr lang="en-US" sz="2800" b="0" dirty="0" err="1">
                <a:latin typeface="Times-Roman" charset="0"/>
              </a:rPr>
              <a:t>b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If Trudy later gets Bob’s and Alice’s secrets, she cannot recover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</p:txBody>
      </p:sp>
      <p:pic>
        <p:nvPicPr>
          <p:cNvPr id="59405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981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768928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7D2783-5F44-5B48-B21E-854672AB00B1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Timestamps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timestamp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is derived from current time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 used in some security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Kerberos, for example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 reduce number of </a:t>
            </a:r>
            <a:r>
              <a:rPr lang="en-US" sz="2800" dirty="0" err="1" smtClean="0"/>
              <a:t>msgs</a:t>
            </a:r>
            <a:r>
              <a:rPr lang="en-US" sz="2800" dirty="0" smtClean="0"/>
              <a:t> (good)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Like a nonce that both sides know in advance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“</a:t>
            </a:r>
            <a:r>
              <a:rPr lang="en-US" sz="2800" dirty="0"/>
              <a:t>T</a:t>
            </a:r>
            <a:r>
              <a:rPr lang="en-US" sz="2800" dirty="0" smtClean="0"/>
              <a:t>ime</a:t>
            </a:r>
            <a:r>
              <a:rPr lang="en-US" sz="2800" dirty="0"/>
              <a:t>” is a security-critical </a:t>
            </a:r>
            <a:r>
              <a:rPr lang="en-US" sz="2800" dirty="0" smtClean="0"/>
              <a:t>parameter (bad)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Clocks never exactly the same, so must allow for </a:t>
            </a:r>
            <a:r>
              <a:rPr lang="en-US" sz="2800" b="1" dirty="0">
                <a:solidFill>
                  <a:schemeClr val="accent2"/>
                </a:solidFill>
              </a:rPr>
              <a:t>clock skew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creates risk of replay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How much clock skew is enough?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9085C68-CB0A-2A4E-AB58-46983AF0C12D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570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7315200" y="38750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4447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{[T, K]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055938"/>
            <a:ext cx="2435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{[T +1, 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61449" name="Rectangle 19"/>
          <p:cNvSpPr>
            <a:spLocks noChangeArrowheads="1"/>
          </p:cNvSpPr>
          <p:nvPr/>
        </p:nvSpPr>
        <p:spPr bwMode="auto">
          <a:xfrm>
            <a:off x="1219200" y="3890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5720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mutual authentication?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Seems to be OK</a:t>
            </a:r>
          </a:p>
        </p:txBody>
      </p:sp>
      <p:pic>
        <p:nvPicPr>
          <p:cNvPr id="61451" name="Picture 2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3510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2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6209DD3-4BFE-5843-A58D-F768C828AC04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23900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[{T, 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2435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2473" name="Rectangle 13"/>
          <p:cNvSpPr>
            <a:spLocks noChangeArrowheads="1"/>
          </p:cNvSpPr>
          <p:nvPr/>
        </p:nvSpPr>
        <p:spPr bwMode="auto">
          <a:xfrm>
            <a:off x="12192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authentication and 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can use Alice’s public key to find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b="0" dirty="0"/>
              <a:t>     </a:t>
            </a:r>
            <a:r>
              <a:rPr lang="en-US" sz="2800" b="0" dirty="0">
                <a:solidFill>
                  <a:srgbClr val="FF0000"/>
                </a:solidFill>
                <a:latin typeface="Times-Roman" charset="0"/>
              </a:rPr>
              <a:t>{T, </a:t>
            </a:r>
            <a:r>
              <a:rPr lang="en-US" sz="2800" b="0" dirty="0" err="1">
                <a:solidFill>
                  <a:srgbClr val="FF0000"/>
                </a:solidFill>
                <a:latin typeface="Times-Roman" charset="0"/>
              </a:rPr>
              <a:t>K}</a:t>
            </a:r>
            <a:r>
              <a:rPr lang="en-US" sz="2800" b="0" baseline="-25000" dirty="0" err="1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b="0" dirty="0"/>
              <a:t> and then…</a:t>
            </a:r>
          </a:p>
        </p:txBody>
      </p:sp>
      <p:pic>
        <p:nvPicPr>
          <p:cNvPr id="6247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C5120CB-095F-624B-A457-FAA099EFB33D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3152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374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Trudy”, [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{T, K}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2484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947738" y="38258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6482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obtains Alice-Bob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b="0" dirty="0"/>
              <a:t> Trudy must act within clock skew</a:t>
            </a:r>
          </a:p>
        </p:txBody>
      </p:sp>
      <p:pic>
        <p:nvPicPr>
          <p:cNvPr id="63499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0" name="Picture 1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9: </a:t>
            </a:r>
            <a:br>
              <a:rPr lang="en-US" dirty="0" smtClean="0"/>
            </a:br>
            <a:r>
              <a:rPr lang="en-US" dirty="0" smtClean="0"/>
              <a:t>Simple Security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“I quite agree with you,” said the Duchess; “and the moral of that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‘Be what you would seem to be’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if you'd like it put more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simply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‘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imagine yourself not to be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otherwise than what it might appear to others that what you were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or might have been was not otherwise than what you 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had been would have appeared to them to be otherwise.’ ”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  <a:p>
            <a:pPr algn="r">
              <a:buFont typeface="Symbol" charset="2"/>
              <a:buChar char="¾"/>
            </a:pPr>
            <a:endParaRPr lang="en-US" sz="2000" i="1" dirty="0" smtClean="0"/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Seek simplicity, and distrust it.</a:t>
            </a:r>
          </a:p>
          <a:p>
            <a:pPr algn="r">
              <a:buNone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 smtClean="0">
                <a:latin typeface="Times New Roman"/>
                <a:cs typeface="Times New Roman"/>
              </a:rPr>
              <a:t> Alfred North Whitehead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AE80780-4465-8D4B-96B1-878670A8BEC4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Protocols can be subtle!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40FC728-F5F2-C74B-8CAC-FFA6B368D844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7359650" y="39909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532063"/>
            <a:ext cx="3611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[{T, 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3143250"/>
            <a:ext cx="197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5545" name="Rectangle 13"/>
          <p:cNvSpPr>
            <a:spLocks noChangeArrowheads="1"/>
          </p:cNvSpPr>
          <p:nvPr/>
        </p:nvSpPr>
        <p:spPr bwMode="auto">
          <a:xfrm>
            <a:off x="1219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648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Is this “encrypt and sign” secure?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Yes, seems to be OK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Does “sign and encrypt” also work here?</a:t>
            </a:r>
          </a:p>
        </p:txBody>
      </p:sp>
      <p:pic>
        <p:nvPicPr>
          <p:cNvPr id="6554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377C1B-7493-234A-B263-6F3B50DCE975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and TCP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71E01DF-EC12-464C-BCFF-870BEA4D7FAA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TCP-based Authentication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TCP not intended for use as an authentication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IP address in TCP connection often used for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mode of IPSec</a:t>
            </a:r>
            <a:r>
              <a:rPr lang="en-US" dirty="0" smtClean="0"/>
              <a:t> relies on </a:t>
            </a:r>
            <a:r>
              <a:rPr lang="en-US" dirty="0"/>
              <a:t>IP address for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69E0EDB-4906-3843-8A69-B081DAD0ECB7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3-way Handshake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1143000" y="34845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735965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2286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532188" y="1676400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SEQ a</a:t>
            </a:r>
            <a:endParaRPr lang="en-US" b="0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971800" y="2286000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a+1, SEQ b</a:t>
            </a:r>
            <a:endParaRPr lang="en-US" b="0"/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3463925" y="2895600"/>
            <a:ext cx="220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b+1, data</a:t>
            </a:r>
            <a:endParaRPr lang="en-US" b="0"/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914400" y="4038600"/>
            <a:ext cx="7584127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Recall the TCP three way handshake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</a:t>
            </a:r>
            <a:r>
              <a:rPr lang="en-US" sz="2800" b="0" dirty="0" smtClean="0"/>
              <a:t>Initial sequence numbers: </a:t>
            </a:r>
            <a:r>
              <a:rPr lang="en-US" sz="2800" b="0" dirty="0">
                <a:latin typeface="Times-Roman" charset="0"/>
              </a:rPr>
              <a:t>SEQ a</a:t>
            </a:r>
            <a:r>
              <a:rPr lang="en-US" sz="2800" b="0" dirty="0"/>
              <a:t> and </a:t>
            </a:r>
            <a:r>
              <a:rPr lang="en-US" sz="2800" b="0" dirty="0">
                <a:latin typeface="Times-Roman" charset="0"/>
              </a:rPr>
              <a:t>SEQ </a:t>
            </a:r>
            <a:r>
              <a:rPr lang="en-US" sz="2800" b="0" dirty="0" err="1">
                <a:latin typeface="Times-Roman" charset="0"/>
              </a:rPr>
              <a:t>b</a:t>
            </a:r>
            <a:r>
              <a:rPr lang="en-US" sz="2800" b="0" dirty="0"/>
              <a:t>  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  <a:buSzPct val="85000"/>
              <a:buFont typeface="Courier New"/>
              <a:buChar char="o"/>
            </a:pPr>
            <a:r>
              <a:rPr lang="en-US" sz="2800" b="0" dirty="0"/>
              <a:t> Supposed to be</a:t>
            </a:r>
            <a:r>
              <a:rPr lang="en-US" sz="2800" b="0" dirty="0" smtClean="0"/>
              <a:t> selected at random</a:t>
            </a:r>
            <a:endParaRPr lang="en-US" sz="2800" b="0" dirty="0">
              <a:latin typeface="Times-Roman" charset="0"/>
            </a:endParaRP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>
                <a:latin typeface="Times-Roman" charset="0"/>
              </a:rPr>
              <a:t> </a:t>
            </a:r>
            <a:r>
              <a:rPr lang="en-US" sz="2800" b="0" dirty="0"/>
              <a:t>If not…</a:t>
            </a:r>
          </a:p>
        </p:txBody>
      </p:sp>
      <p:pic>
        <p:nvPicPr>
          <p:cNvPr id="6862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81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54" grpId="0" animBg="1"/>
      <p:bldP spid="206855" grpId="0" autoUpdateAnimBg="0"/>
      <p:bldP spid="206856" grpId="0" autoUpdateAnimBg="0"/>
      <p:bldP spid="206857" grpId="0" animBg="1"/>
      <p:bldP spid="206858" grpId="0" autoUpdateAnimBg="0"/>
      <p:bldP spid="206859" grpId="0" autoUpdateAnimBg="0"/>
      <p:bldP spid="206860" grpId="0" autoUpdateAnimBg="0"/>
      <p:bldP spid="20686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1B16A91-9823-9E48-8AB5-7F836FA543D3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H="1">
            <a:off x="4800600" y="4167188"/>
            <a:ext cx="2895600" cy="152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757488" y="55546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739140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914400" y="34448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 rot="1590776" flipV="1">
            <a:off x="2587625" y="3035300"/>
            <a:ext cx="3889375" cy="1993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rot="1661781" flipV="1">
            <a:off x="2590800" y="2468563"/>
            <a:ext cx="3829050" cy="2028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 rot="-19880">
            <a:off x="2743200" y="1384300"/>
            <a:ext cx="340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sz="2000" b="0">
                <a:latin typeface="Times-Roman" charset="0"/>
              </a:rPr>
              <a:t> SYN, SEQ = t (as Trudy)</a:t>
            </a:r>
            <a:endParaRPr lang="en-US" sz="2000" b="0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492594" flipH="1">
            <a:off x="2482850" y="1371600"/>
            <a:ext cx="3913188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 rot="-56418">
            <a:off x="2741613" y="1827213"/>
            <a:ext cx="3706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1</a:t>
            </a:r>
            <a:endParaRPr lang="en-US" sz="2000" b="0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 rot="9287">
            <a:off x="2743200" y="31083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sz="2000" b="0">
                <a:latin typeface="Times-Roman" charset="0"/>
              </a:rPr>
              <a:t>  SYN, SEQ = t  (as Alice)</a:t>
            </a:r>
            <a:endParaRPr lang="en-US" sz="2000" b="0"/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 rot="-1682897">
            <a:off x="4727575" y="4924425"/>
            <a:ext cx="357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2</a:t>
            </a:r>
            <a:endParaRPr lang="en-US" sz="2000" b="0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 rot="1605366" flipV="1">
            <a:off x="2609850" y="838200"/>
            <a:ext cx="3735388" cy="1924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 rot="-58486">
            <a:off x="2743200" y="3608388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sz="2000" b="0" dirty="0">
                <a:latin typeface="Times-Roman" charset="0"/>
              </a:rPr>
              <a:t>  ACK = 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b</a:t>
            </a:r>
            <a:r>
              <a:rPr lang="en-US" sz="2000" baseline="-25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+1</a:t>
            </a:r>
            <a:r>
              <a:rPr lang="en-US" sz="2000" b="0" dirty="0">
                <a:latin typeface="Times-Roman" charset="0"/>
              </a:rPr>
              <a:t>, data</a:t>
            </a:r>
            <a:endParaRPr lang="en-US" sz="2000" b="0" dirty="0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2438400" y="485298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2133600" y="5310188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>
            <a:off x="1905000" y="59959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>
            <a:off x="3124200" y="44719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2035175" y="4624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743200" y="4243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730375" y="5005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447800" y="5702300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pic>
        <p:nvPicPr>
          <p:cNvPr id="69657" name="Picture 2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2050" y="4852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2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6847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2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388" y="2209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903" name="Line 31"/>
          <p:cNvSpPr>
            <a:spLocks noChangeShapeType="1"/>
          </p:cNvSpPr>
          <p:nvPr/>
        </p:nvSpPr>
        <p:spPr bwMode="auto">
          <a:xfrm>
            <a:off x="2133600" y="2971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4" name="Rectangle 32"/>
          <p:cNvSpPr>
            <a:spLocks noChangeArrowheads="1"/>
          </p:cNvSpPr>
          <p:nvPr/>
        </p:nvSpPr>
        <p:spPr bwMode="auto">
          <a:xfrm rot="5380120">
            <a:off x="4037807" y="2377281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-Roman" charset="0"/>
              </a:rPr>
              <a:t>…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07878" grpId="0" autoUpdateAnimBg="0"/>
      <p:bldP spid="207879" grpId="0" autoUpdateAnimBg="0"/>
      <p:bldP spid="207881" grpId="0" autoUpdateAnimBg="0"/>
      <p:bldP spid="207882" grpId="0" animBg="1"/>
      <p:bldP spid="207883" grpId="0" animBg="1"/>
      <p:bldP spid="207884" grpId="0" autoUpdateAnimBg="0"/>
      <p:bldP spid="207885" grpId="0" animBg="1"/>
      <p:bldP spid="207886" grpId="0" autoUpdateAnimBg="0"/>
      <p:bldP spid="207887" grpId="0" autoUpdateAnimBg="0"/>
      <p:bldP spid="207888" grpId="0" autoUpdateAnimBg="0"/>
      <p:bldP spid="207889" grpId="0" animBg="1"/>
      <p:bldP spid="207890" grpId="0" autoUpdateAnimBg="0"/>
      <p:bldP spid="207891" grpId="0" animBg="1"/>
      <p:bldP spid="207892" grpId="0" animBg="1"/>
      <p:bldP spid="207893" grpId="0" animBg="1"/>
      <p:bldP spid="207894" grpId="0" animBg="1"/>
      <p:bldP spid="207895" grpId="0" autoUpdateAnimBg="0"/>
      <p:bldP spid="207896" grpId="0" autoUpdateAnimBg="0"/>
      <p:bldP spid="207897" grpId="0" autoUpdateAnimBg="0"/>
      <p:bldP spid="207898" grpId="0" autoUpdateAnimBg="0"/>
      <p:bldP spid="207903" grpId="0" animBg="1"/>
      <p:bldP spid="20790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7E29668-C5CE-774D-8669-87E7A28F13C0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pic>
        <p:nvPicPr>
          <p:cNvPr id="70660" name="Picture 3" descr="Untitled 0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31242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4" name="Picture 4" descr="Untitled 1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763" y="1219200"/>
            <a:ext cx="30178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671513" y="4038600"/>
            <a:ext cx="32908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Random </a:t>
            </a:r>
            <a:r>
              <a:rPr lang="en-US" b="0" dirty="0">
                <a:latin typeface="Times-Roman" charset="0"/>
              </a:rPr>
              <a:t>SEQ</a:t>
            </a:r>
            <a:r>
              <a:rPr lang="en-US" b="0" dirty="0"/>
              <a:t> numbers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4800600" y="3810000"/>
            <a:ext cx="307022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Initial </a:t>
            </a:r>
            <a:r>
              <a:rPr lang="en-US" b="0" dirty="0">
                <a:latin typeface="Times-Roman" charset="0"/>
              </a:rPr>
              <a:t>SEQ numbers</a:t>
            </a:r>
            <a:endParaRPr lang="en-US" b="0" dirty="0"/>
          </a:p>
          <a:p>
            <a:pPr algn="ctr"/>
            <a:r>
              <a:rPr lang="en-US" b="0" dirty="0">
                <a:latin typeface="Times-Roman" charset="0"/>
              </a:rPr>
              <a:t>Mac OS X</a:t>
            </a:r>
            <a:endParaRPr lang="en-US" b="0" dirty="0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914400" y="4724400"/>
            <a:ext cx="7314823" cy="150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If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numbers not very random…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…possible to guess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…and previous attack will succeed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utoUpdateAnimBg="0"/>
      <p:bldP spid="20992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95786-96E0-E94F-A470-B44BA6148258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cannot see what Bob sends, but she can send packets to Bob, while posing as</a:t>
            </a:r>
            <a:r>
              <a:rPr lang="en-US" sz="2400" b="1" dirty="0">
                <a:solidFill>
                  <a:schemeClr val="accent2"/>
                </a:solidFill>
              </a:rPr>
              <a:t> Alice</a:t>
            </a:r>
            <a:endParaRPr lang="en-US" sz="2400" dirty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must prevent Alice from receiving Bob’s packets (or else connection will terminate)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password</a:t>
            </a:r>
            <a:r>
              <a:rPr lang="en-US" sz="2400" dirty="0"/>
              <a:t> (or other authentication) required, this attack fails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TCP connection is relied on for authentication, then attack can succeed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idea</a:t>
            </a:r>
            <a:r>
              <a:rPr lang="en-US" sz="2400" dirty="0"/>
              <a:t> to rely on TCP for authentication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013750F-42F9-014F-BDEC-9A2D72DD7218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33B07B2-08AB-6D47-B27A-0C80F386C38C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 (ZKP)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wants to prove that she knows a secret without revealing </a:t>
            </a:r>
            <a:r>
              <a:rPr lang="en-US" sz="2800" b="1" dirty="0">
                <a:solidFill>
                  <a:schemeClr val="accent2"/>
                </a:solidFill>
              </a:rPr>
              <a:t>any</a:t>
            </a:r>
            <a:r>
              <a:rPr lang="en-US" sz="2800" dirty="0"/>
              <a:t> info about it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must verify that Alice knows secret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</a:t>
            </a:r>
            <a:r>
              <a:rPr lang="en-US" sz="2400" dirty="0"/>
              <a:t>Bob gains no info about the secret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Process is probabilistic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that Alice knows the secret to an arbitrarily high probability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 “interactive proof system”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AFACC2B-AB66-8448-B8BF-E9615B5D2CB9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Entry to NSA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badge into reader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Enter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Get shot by security guard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C0B53B-C72D-2149-9DBA-8FEA494903B1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Bob’s Cave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38862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knows secret phrase to open path between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(“open sarsaparilla”)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she convince Bob that she knows the secret without revealing phrase?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7620000" y="2514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6324600" y="2819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324600" y="2819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4953000" y="35814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9530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4953000" y="4648200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80772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6781800" y="3581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81800" y="3200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8077200" y="25146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7620000" y="2346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6324600" y="3581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6096000" y="4114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6656388" y="4114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6553200" y="4114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486400" y="41148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B236F7E-211B-0946-B014-130EB0A311F0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94617" name="Picture 5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667000"/>
            <a:ext cx="246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6" name="Picture 5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241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8" name="Picture 4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5575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3" name="Picture 4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3938" y="1447800"/>
            <a:ext cx="246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4" name="Picture 4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8063" y="2643188"/>
            <a:ext cx="236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5638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953000" cy="53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Bob: “Alice come out on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side”</a:t>
            </a: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04800" y="2362200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Alice (quietly): “Open sarsaparilla”</a:t>
            </a: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304800" y="33528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If Alice does not know the secret…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304800" y="51816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If Bob repeats this </a:t>
            </a:r>
            <a:r>
              <a:rPr lang="en-US" b="0">
                <a:latin typeface="Times-Roman" charset="0"/>
              </a:rPr>
              <a:t>n</a:t>
            </a:r>
            <a:r>
              <a:rPr lang="en-US" b="0"/>
              <a:t> times, then Alice (who does not know secret) can only fool Bob with probability </a:t>
            </a:r>
            <a:r>
              <a:rPr lang="en-US" b="0">
                <a:latin typeface="Times-Roman" charset="0"/>
              </a:rPr>
              <a:t>1/2</a:t>
            </a:r>
            <a:r>
              <a:rPr lang="en-US" b="0" baseline="30000">
                <a:latin typeface="Times-Roman" charset="0"/>
              </a:rPr>
              <a:t>n</a:t>
            </a:r>
            <a:endParaRPr lang="en-US" b="0"/>
          </a:p>
        </p:txBody>
      </p:sp>
      <p:sp>
        <p:nvSpPr>
          <p:cNvPr id="194585" name="Rectangle 25"/>
          <p:cNvSpPr>
            <a:spLocks noChangeArrowheads="1"/>
          </p:cNvSpPr>
          <p:nvPr/>
        </p:nvSpPr>
        <p:spPr bwMode="auto">
          <a:xfrm>
            <a:off x="304800" y="426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…then Alice could come out from the correct side with probability </a:t>
            </a:r>
            <a:r>
              <a:rPr lang="en-US" b="0">
                <a:latin typeface="Times-Roman" charset="0"/>
              </a:rPr>
              <a:t>1/2</a:t>
            </a:r>
            <a:endParaRPr lang="en-US" b="0"/>
          </a:p>
        </p:txBody>
      </p:sp>
      <p:sp>
        <p:nvSpPr>
          <p:cNvPr id="75790" name="Line 26"/>
          <p:cNvSpPr>
            <a:spLocks noChangeShapeType="1"/>
          </p:cNvSpPr>
          <p:nvPr/>
        </p:nvSpPr>
        <p:spPr bwMode="auto">
          <a:xfrm>
            <a:off x="7315200" y="1920875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1" name="Line 27"/>
          <p:cNvSpPr>
            <a:spLocks noChangeShapeType="1"/>
          </p:cNvSpPr>
          <p:nvPr/>
        </p:nvSpPr>
        <p:spPr bwMode="auto">
          <a:xfrm flipH="1">
            <a:off x="6019800" y="2225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2" name="Line 28"/>
          <p:cNvSpPr>
            <a:spLocks noChangeShapeType="1"/>
          </p:cNvSpPr>
          <p:nvPr/>
        </p:nvSpPr>
        <p:spPr bwMode="auto">
          <a:xfrm>
            <a:off x="6019800" y="222567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3" name="Line 29"/>
          <p:cNvSpPr>
            <a:spLocks noChangeShapeType="1"/>
          </p:cNvSpPr>
          <p:nvPr/>
        </p:nvSpPr>
        <p:spPr bwMode="auto">
          <a:xfrm flipH="1">
            <a:off x="4648200" y="2987675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4" name="Line 30"/>
          <p:cNvSpPr>
            <a:spLocks noChangeShapeType="1"/>
          </p:cNvSpPr>
          <p:nvPr/>
        </p:nvSpPr>
        <p:spPr bwMode="auto">
          <a:xfrm>
            <a:off x="46482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5" name="Line 31"/>
          <p:cNvSpPr>
            <a:spLocks noChangeShapeType="1"/>
          </p:cNvSpPr>
          <p:nvPr/>
        </p:nvSpPr>
        <p:spPr bwMode="auto">
          <a:xfrm>
            <a:off x="4648200" y="405447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6" name="Line 32"/>
          <p:cNvSpPr>
            <a:spLocks noChangeShapeType="1"/>
          </p:cNvSpPr>
          <p:nvPr/>
        </p:nvSpPr>
        <p:spPr bwMode="auto">
          <a:xfrm flipV="1">
            <a:off x="77724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7" name="Line 33"/>
          <p:cNvSpPr>
            <a:spLocks noChangeShapeType="1"/>
          </p:cNvSpPr>
          <p:nvPr/>
        </p:nvSpPr>
        <p:spPr bwMode="auto">
          <a:xfrm flipH="1">
            <a:off x="6477000" y="2987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8" name="Line 34"/>
          <p:cNvSpPr>
            <a:spLocks noChangeShapeType="1"/>
          </p:cNvSpPr>
          <p:nvPr/>
        </p:nvSpPr>
        <p:spPr bwMode="auto">
          <a:xfrm flipV="1">
            <a:off x="6477000" y="2606675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9" name="Line 35"/>
          <p:cNvSpPr>
            <a:spLocks noChangeShapeType="1"/>
          </p:cNvSpPr>
          <p:nvPr/>
        </p:nvSpPr>
        <p:spPr bwMode="auto">
          <a:xfrm>
            <a:off x="6477000" y="2606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0" name="Line 36"/>
          <p:cNvSpPr>
            <a:spLocks noChangeShapeType="1"/>
          </p:cNvSpPr>
          <p:nvPr/>
        </p:nvSpPr>
        <p:spPr bwMode="auto">
          <a:xfrm flipV="1">
            <a:off x="7772400" y="1920875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1" name="Rectangle 37"/>
          <p:cNvSpPr>
            <a:spLocks noChangeArrowheads="1"/>
          </p:cNvSpPr>
          <p:nvPr/>
        </p:nvSpPr>
        <p:spPr bwMode="auto">
          <a:xfrm>
            <a:off x="7315200" y="18129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5802" name="Rectangle 38"/>
          <p:cNvSpPr>
            <a:spLocks noChangeArrowheads="1"/>
          </p:cNvSpPr>
          <p:nvPr/>
        </p:nvSpPr>
        <p:spPr bwMode="auto">
          <a:xfrm>
            <a:off x="6019800" y="298767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5803" name="Rectangle 39"/>
          <p:cNvSpPr>
            <a:spLocks noChangeArrowheads="1"/>
          </p:cNvSpPr>
          <p:nvPr/>
        </p:nvSpPr>
        <p:spPr bwMode="auto">
          <a:xfrm>
            <a:off x="5791200" y="35210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5804" name="Rectangle 40"/>
          <p:cNvSpPr>
            <a:spLocks noChangeArrowheads="1"/>
          </p:cNvSpPr>
          <p:nvPr/>
        </p:nvSpPr>
        <p:spPr bwMode="auto">
          <a:xfrm>
            <a:off x="6351588" y="35210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V="1">
            <a:off x="6248400" y="35210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6" name="Line 42"/>
          <p:cNvSpPr>
            <a:spLocks noChangeShapeType="1"/>
          </p:cNvSpPr>
          <p:nvPr/>
        </p:nvSpPr>
        <p:spPr bwMode="auto">
          <a:xfrm>
            <a:off x="5181600" y="3521075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 flipH="1">
            <a:off x="48768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6" name="Line 46"/>
          <p:cNvSpPr>
            <a:spLocks noChangeShapeType="1"/>
          </p:cNvSpPr>
          <p:nvPr/>
        </p:nvSpPr>
        <p:spPr bwMode="auto">
          <a:xfrm>
            <a:off x="48768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7" name="Line 47"/>
          <p:cNvSpPr>
            <a:spLocks noChangeShapeType="1"/>
          </p:cNvSpPr>
          <p:nvPr/>
        </p:nvSpPr>
        <p:spPr bwMode="auto">
          <a:xfrm>
            <a:off x="48768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9" name="Line 49"/>
          <p:cNvSpPr>
            <a:spLocks noChangeShapeType="1"/>
          </p:cNvSpPr>
          <p:nvPr/>
        </p:nvSpPr>
        <p:spPr bwMode="auto">
          <a:xfrm>
            <a:off x="59436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0" name="Line 50"/>
          <p:cNvSpPr>
            <a:spLocks noChangeShapeType="1"/>
          </p:cNvSpPr>
          <p:nvPr/>
        </p:nvSpPr>
        <p:spPr bwMode="auto">
          <a:xfrm flipV="1">
            <a:off x="7467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1" name="Line 51"/>
          <p:cNvSpPr>
            <a:spLocks noChangeShapeType="1"/>
          </p:cNvSpPr>
          <p:nvPr/>
        </p:nvSpPr>
        <p:spPr bwMode="auto">
          <a:xfrm flipH="1">
            <a:off x="6781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2" name="Line 52"/>
          <p:cNvSpPr>
            <a:spLocks noChangeShapeType="1"/>
          </p:cNvSpPr>
          <p:nvPr/>
        </p:nvSpPr>
        <p:spPr bwMode="auto">
          <a:xfrm>
            <a:off x="74676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3" name="Line 53"/>
          <p:cNvSpPr>
            <a:spLocks noChangeShapeType="1"/>
          </p:cNvSpPr>
          <p:nvPr/>
        </p:nvSpPr>
        <p:spPr bwMode="auto">
          <a:xfrm flipH="1">
            <a:off x="62484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4" name="Line 54"/>
          <p:cNvSpPr>
            <a:spLocks noChangeShapeType="1"/>
          </p:cNvSpPr>
          <p:nvPr/>
        </p:nvSpPr>
        <p:spPr bwMode="auto">
          <a:xfrm>
            <a:off x="6248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6" name="Rectangle 6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Bob’s Cave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4" grpId="0" build="p" autoUpdateAnimBg="0"/>
      <p:bldP spid="194575" grpId="0" autoUpdateAnimBg="0"/>
      <p:bldP spid="194583" grpId="0" autoUpdateAnimBg="0"/>
      <p:bldP spid="194584" grpId="0" autoUpdateAnimBg="0"/>
      <p:bldP spid="194585" grpId="0" autoUpdateAnimBg="0"/>
      <p:bldP spid="194601" grpId="0" animBg="1"/>
      <p:bldP spid="194601" grpId="1" animBg="1"/>
      <p:bldP spid="194605" grpId="0" animBg="1"/>
      <p:bldP spid="194605" grpId="1" animBg="1"/>
      <p:bldP spid="194606" grpId="0" animBg="1"/>
      <p:bldP spid="194606" grpId="1" animBg="1"/>
      <p:bldP spid="194607" grpId="0" animBg="1"/>
      <p:bldP spid="194607" grpId="1" animBg="1"/>
      <p:bldP spid="194609" grpId="0" animBg="1"/>
      <p:bldP spid="194609" grpId="1" animBg="1"/>
      <p:bldP spid="194610" grpId="0" animBg="1"/>
      <p:bldP spid="194610" grpId="1" animBg="1"/>
      <p:bldP spid="194611" grpId="0" animBg="1"/>
      <p:bldP spid="194611" grpId="1" animBg="1"/>
      <p:bldP spid="194612" grpId="0" animBg="1"/>
      <p:bldP spid="194612" grpId="1" animBg="1"/>
      <p:bldP spid="194613" grpId="0" animBg="1"/>
      <p:bldP spid="194613" grpId="1" animBg="1"/>
      <p:bldP spid="194614" grpId="0" animBg="1"/>
      <p:bldP spid="19461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BFBBEC7-549E-9942-9B56-33314FCD74D1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Cave-based protocols are inconvenient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 we achieve same effect without the cave?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Finding square roots </a:t>
            </a:r>
            <a:r>
              <a:rPr lang="en-US" sz="2800" dirty="0" smtClean="0"/>
              <a:t>modulo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is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Equivalent to factoring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dirty="0">
                <a:latin typeface="Times-Roman" charset="0"/>
              </a:rPr>
              <a:t>N = </a:t>
            </a:r>
            <a:r>
              <a:rPr lang="en-US" sz="2800" dirty="0" err="1">
                <a:latin typeface="Times-Roman" charset="0"/>
              </a:rPr>
              <a:t>pq</a:t>
            </a:r>
            <a:r>
              <a:rPr lang="en-US" sz="2800" dirty="0"/>
              <a:t>, where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q</a:t>
            </a:r>
            <a:r>
              <a:rPr lang="en-US" sz="2800" dirty="0"/>
              <a:t> prime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has a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accent2"/>
                </a:solidFill>
              </a:rPr>
              <a:t>public</a:t>
            </a:r>
            <a:r>
              <a:rPr lang="en-US" sz="2800" dirty="0"/>
              <a:t>,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accent2"/>
                </a:solidFill>
              </a:rPr>
              <a:t>secret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must convince Bob that she knows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without revealing any information about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30060D4-9397-D44D-9E52-F5633B81D869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/>
              <a:t>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Bob verifies: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=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  <a:sym typeface="Symbol" charset="2"/>
              </a:rPr>
              <a:t>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  <a:sym typeface="Symbol" charset="2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v</a:t>
            </a:r>
            <a:r>
              <a:rPr lang="en-US" sz="2800" b="1" baseline="30000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Why? Because…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2e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  <a:sym typeface="Symbol" charset="2"/>
              </a:rPr>
              <a:t>(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baseline="300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19335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4415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838200" y="2951163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6902450" y="3036888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4366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199072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</a:t>
            </a:r>
            <a:r>
              <a:rPr lang="en-US" b="0">
                <a:latin typeface="Times-Roman" charset="0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503488"/>
            <a:ext cx="227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</a:t>
            </a:r>
            <a:r>
              <a:rPr lang="en-US" b="0" baseline="30000">
                <a:latin typeface="Times-Roman" charset="0"/>
              </a:rPr>
              <a:t>e</a:t>
            </a:r>
            <a:r>
              <a:rPr lang="en-US" b="0">
                <a:latin typeface="Times-Roman" charset="0"/>
              </a:rPr>
              <a:t> mod N</a:t>
            </a:r>
          </a:p>
        </p:txBody>
      </p:sp>
      <p:pic>
        <p:nvPicPr>
          <p:cNvPr id="7783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128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295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087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  <p:bldP spid="196614" grpId="0" animBg="1"/>
      <p:bldP spid="196615" grpId="0" animBg="1"/>
      <p:bldP spid="196618" grpId="0" autoUpdateAnimBg="0"/>
      <p:bldP spid="196619" grpId="0" autoUpdateAnimBg="0"/>
      <p:bldP spid="196620" grpId="0" animBg="1"/>
      <p:bldP spid="19662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75C1DCB-FC71-E144-900B-D7EAD985F503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Fiat-Shamir: e = 1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1534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Public:</a:t>
            </a:r>
            <a:r>
              <a:rPr lang="en-US" sz="2800"/>
              <a:t> Modulus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 and </a:t>
            </a:r>
            <a:r>
              <a:rPr lang="en-US" sz="2800">
                <a:latin typeface="Times-Roman" charset="0"/>
              </a:rPr>
              <a:t>v = S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mod N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Alice selects random 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/>
              <a:t>,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/>
              <a:t>Bob chooses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=1</a:t>
            </a:r>
            <a:r>
              <a:rPr lang="en-US" sz="280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y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x</a:t>
            </a:r>
            <a:r>
              <a:rPr lang="en-US" sz="2800" baseline="300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</a:t>
            </a:r>
            <a:r>
              <a:rPr lang="en-US" sz="2800" baseline="300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Times-Roman" charset="0"/>
              </a:rPr>
              <a:t>v mod N</a:t>
            </a:r>
            <a:r>
              <a:rPr lang="en-US" sz="2800"/>
              <a:t> then Bob accepts it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I.e., “Alice” passes this iteration of the protocol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Note that Alice must know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6287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1367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5" name="Rectangle 8"/>
          <p:cNvSpPr>
            <a:spLocks noChangeArrowheads="1"/>
          </p:cNvSpPr>
          <p:nvPr/>
        </p:nvSpPr>
        <p:spPr bwMode="auto">
          <a:xfrm>
            <a:off x="866775" y="2730500"/>
            <a:ext cx="1414463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7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7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6934200" y="2798763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1318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886200" y="16922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1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73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274888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 mod N</a:t>
            </a:r>
          </a:p>
        </p:txBody>
      </p:sp>
      <p:pic>
        <p:nvPicPr>
          <p:cNvPr id="7886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318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066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6844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/>
      <p:bldP spid="198663" grpId="0" animBg="1"/>
      <p:bldP spid="198666" grpId="0" autoUpdateAnimBg="0"/>
      <p:bldP spid="198667" grpId="0" autoUpdateAnimBg="0"/>
      <p:bldP spid="198668" grpId="0" animBg="1"/>
      <p:bldP spid="19866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40662-8457-0F46-9D2D-0111E7368917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Fiat-Shamir: e = 0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924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, 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>
                <a:latin typeface="Times-Roman" charset="0"/>
                <a:sym typeface="Symbol" charset="2"/>
              </a:rPr>
              <a:t>0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Bob must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does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need to know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768350" y="2886075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6975475" y="3038475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  <a:endParaRPr lang="en-US" b="0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371600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33800" y="19208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0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493963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 mod N</a:t>
            </a:r>
          </a:p>
        </p:txBody>
      </p:sp>
      <p:pic>
        <p:nvPicPr>
          <p:cNvPr id="7988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47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13065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50641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1" grpId="0" animBg="1"/>
      <p:bldP spid="210954" grpId="0" autoUpdateAnimBg="0"/>
      <p:bldP spid="210955" grpId="0" autoUpdateAnimBg="0"/>
      <p:bldP spid="210956" grpId="0" animBg="1"/>
      <p:bldP spid="21095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0DBA7D2-CE89-3E4C-B1B7-F396A29070CF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48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Public:</a:t>
            </a:r>
            <a:r>
              <a:rPr lang="en-US" sz="2800" dirty="0"/>
              <a:t> modulus</a:t>
            </a:r>
            <a:r>
              <a:rPr lang="en-US" sz="2800" dirty="0">
                <a:latin typeface="Times-Roman" charset="0"/>
              </a:rPr>
              <a:t> 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Secret:</a:t>
            </a:r>
            <a:r>
              <a:rPr lang="en-US" sz="2800" dirty="0"/>
              <a:t> Alice knows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commits</a:t>
            </a:r>
            <a:r>
              <a:rPr lang="en-US" sz="2800" dirty="0"/>
              <a:t> to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by sending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= 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to Bob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sends </a:t>
            </a:r>
            <a:r>
              <a:rPr lang="en-US" sz="2800" b="1" dirty="0">
                <a:solidFill>
                  <a:schemeClr val="accent2"/>
                </a:solidFill>
              </a:rPr>
              <a:t>challenge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>
                <a:sym typeface="Symbol" charset="2"/>
              </a:rPr>
              <a:t> to Alice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</a:t>
            </a:r>
            <a:r>
              <a:rPr lang="en-US" sz="2800" b="1" dirty="0">
                <a:solidFill>
                  <a:schemeClr val="accent2"/>
                </a:solidFill>
              </a:rPr>
              <a:t>responds</a:t>
            </a:r>
            <a:r>
              <a:rPr lang="en-US" sz="2800" dirty="0"/>
              <a:t> with </a:t>
            </a:r>
            <a:r>
              <a:rPr lang="en-US" sz="2800" dirty="0" err="1">
                <a:latin typeface="Times-Roman" charset="0"/>
              </a:rPr>
              <a:t>y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30000" dirty="0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baseline="300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Does this prove response is from Alice?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20A76C-BE12-694F-94CB-6D70C50A84E5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Does Fiat-Shamir Work?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76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everyone follows protocol, math works: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Public:</a:t>
            </a:r>
            <a:r>
              <a:rPr lang="en-US" sz="2400">
                <a:latin typeface="Times-Roman" charset="0"/>
              </a:rPr>
              <a:t> v = S</a:t>
            </a:r>
            <a:r>
              <a:rPr lang="en-US" sz="2400" baseline="30000">
                <a:latin typeface="Times-Roman" charset="0"/>
              </a:rPr>
              <a:t>2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Alice to Bob: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mod N</a:t>
            </a:r>
            <a:r>
              <a:rPr lang="en-US" sz="2400"/>
              <a:t> and</a:t>
            </a:r>
            <a:r>
              <a:rPr lang="en-US" sz="2400">
                <a:latin typeface="Times-Roman" charset="0"/>
              </a:rPr>
              <a:t> y = 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 baseline="30000">
                <a:latin typeface="Times-Roman" charset="0"/>
              </a:rPr>
              <a:t>e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Bob verifies: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= x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v</a:t>
            </a:r>
            <a:r>
              <a:rPr lang="en-US" sz="2400" baseline="30000">
                <a:latin typeface="Times-Roman" charset="0"/>
              </a:rPr>
              <a:t>e</a:t>
            </a:r>
            <a:r>
              <a:rPr lang="en-US" sz="2400">
                <a:latin typeface="Times-Roman" charset="0"/>
              </a:rPr>
              <a:t> mod N</a:t>
            </a:r>
            <a:r>
              <a:rPr lang="en-US" sz="2400"/>
              <a:t>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Can Trudy convince Bob she is Alice?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If Trudy expects </a:t>
            </a:r>
            <a:r>
              <a:rPr lang="en-US" sz="2400">
                <a:latin typeface="Times-Roman" charset="0"/>
              </a:rPr>
              <a:t>e = 0</a:t>
            </a:r>
            <a:r>
              <a:rPr lang="en-US" sz="2400"/>
              <a:t>, she sends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/>
              <a:t> in msg 1 and </a:t>
            </a:r>
            <a:r>
              <a:rPr lang="en-US" sz="2400">
                <a:latin typeface="Times-Roman" charset="0"/>
              </a:rPr>
              <a:t>y = r</a:t>
            </a:r>
            <a:r>
              <a:rPr lang="en-US" sz="2400"/>
              <a:t> in msg 3 (i.e., follow the protocol)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If Trudy expects </a:t>
            </a:r>
            <a:r>
              <a:rPr lang="en-US" sz="2400">
                <a:latin typeface="Times-Roman" charset="0"/>
              </a:rPr>
              <a:t>e = 1</a:t>
            </a:r>
            <a:r>
              <a:rPr lang="en-US" sz="2400"/>
              <a:t>, sends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v</a:t>
            </a:r>
            <a:r>
              <a:rPr lang="en-US" sz="2400" baseline="30000">
                <a:latin typeface="Times-Roman" charset="0"/>
                <a:sym typeface="Symbol" charset="2"/>
              </a:rPr>
              <a:t></a:t>
            </a:r>
            <a:r>
              <a:rPr lang="en-US" sz="2400" baseline="30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/>
              <a:t>in msg 1 and </a:t>
            </a:r>
            <a:r>
              <a:rPr lang="en-US" sz="2400">
                <a:latin typeface="Times-Roman" charset="0"/>
              </a:rPr>
              <a:t>y = r</a:t>
            </a:r>
            <a:r>
              <a:rPr lang="en-US" sz="2400"/>
              <a:t> in msg 3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Bob chooses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 {0,1}</a:t>
            </a:r>
            <a:r>
              <a:rPr lang="en-US" sz="2800"/>
              <a:t> at random, Trudy can only trick Bob with probability </a:t>
            </a:r>
            <a:r>
              <a:rPr lang="en-US" sz="2800">
                <a:latin typeface="Times-Roman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907F01A-27AC-A442-B626-125A3BBA9CDA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Facts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Trudy can trick Bob with probability </a:t>
            </a:r>
            <a:r>
              <a:rPr lang="en-US" sz="2800">
                <a:latin typeface="Times-Roman" charset="0"/>
              </a:rPr>
              <a:t>1/2</a:t>
            </a:r>
            <a:r>
              <a:rPr lang="en-US" sz="2800"/>
              <a:t>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…after </a:t>
            </a:r>
            <a:r>
              <a:rPr lang="en-US" sz="2400">
                <a:latin typeface="Times-Roman" charset="0"/>
              </a:rPr>
              <a:t>n</a:t>
            </a:r>
            <a:r>
              <a:rPr lang="en-US" sz="2400"/>
              <a:t> iterations, the probability that Trudy can convince Bob that she is Alice is only </a:t>
            </a:r>
            <a:r>
              <a:rPr lang="en-US" sz="2400">
                <a:latin typeface="Times-Roman" charset="0"/>
              </a:rPr>
              <a:t>1/2</a:t>
            </a:r>
            <a:r>
              <a:rPr lang="en-US" sz="2400" baseline="30000">
                <a:latin typeface="Times-Roman" charset="0"/>
              </a:rPr>
              <a:t>n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Just like Bob’s cave!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Bob’s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 {0,1}</a:t>
            </a:r>
            <a:r>
              <a:rPr lang="en-US" sz="2800"/>
              <a:t> must be unpredictable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Alice must use new 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/>
              <a:t> each iteration, or else…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</a:t>
            </a:r>
            <a:r>
              <a:rPr lang="en-US" sz="2400">
                <a:latin typeface="Times-Roman" charset="0"/>
              </a:rPr>
              <a:t>e = 0</a:t>
            </a:r>
            <a:r>
              <a:rPr lang="en-US" sz="2400"/>
              <a:t>, Alice sends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</a:t>
            </a:r>
            <a:r>
              <a:rPr lang="en-US" sz="2400">
                <a:latin typeface="Times-Roman" charset="0"/>
              </a:rPr>
              <a:t>e = 1</a:t>
            </a:r>
            <a:r>
              <a:rPr lang="en-US" sz="2400"/>
              <a:t>, Alice sends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 mod N</a:t>
            </a:r>
            <a:r>
              <a:rPr lang="en-US" sz="240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Anyone can find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given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and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84A207E-C7FC-2D41-A284-B7E2FCDCF920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Fiat-Shamir Zero Knowledge?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Zero knowledge means that nobody learns </a:t>
            </a:r>
            <a:r>
              <a:rPr lang="en-US" sz="2800" b="1" i="1" dirty="0"/>
              <a:t>anything</a:t>
            </a:r>
            <a:r>
              <a:rPr lang="en-US" sz="2800" dirty="0"/>
              <a:t> about the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Public: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dirty="0">
                <a:latin typeface="Times-Roman" charset="0"/>
              </a:rPr>
              <a:t> = 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in message 1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 mod N</a:t>
            </a:r>
            <a:r>
              <a:rPr lang="en-US" sz="2400" dirty="0"/>
              <a:t> in message 3 (if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1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If Trudy can find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, gets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that requires modular square root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Trudy could find modular square roots, she could get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Protocol does not seem to “help” to find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988046-CE55-5044-A6B2-AD5376B68D3D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ATM card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Conduct your transaction(s)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Machine (eventually) eats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682A89D-AD07-5943-A9E6-12394734EBBE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990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ZKP in the Real World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Public key certificates identify users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No anonymity if certificates sent in plaintext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offers a  way to authenticate without revealing identities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supported in MS’s Next Generation Secure Computing Base (NGSCB), where…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…ZKP used to authenticate software “without revealing machine identifying data”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is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just pointless mathematics!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018AFA-7C75-A84B-8E2D-56C97EA2A0D4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/>
              <a:t>Best Authentication Protocol?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It depends on…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sensitivity of the application/data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delay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cost (computation)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What crypto is supported (public key, symmetric key, …)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mutual authentication is required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PFS, anonymity, etc., are concern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…and possibly other factors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10: </a:t>
            </a:r>
            <a:br>
              <a:rPr lang="en-US" dirty="0" smtClean="0"/>
            </a:br>
            <a:r>
              <a:rPr lang="en-US" dirty="0" smtClean="0"/>
              <a:t>Real-World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The wire protocol guys don't worry about security because that's really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 network protocol problem. The network protocol guys don't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worry about it because, really, it's an application problem.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 application guys don't worry about it because, after all,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they can just use the IP address and trust the network.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Marcus J. </a:t>
            </a:r>
            <a:r>
              <a:rPr lang="en-US" sz="2000" dirty="0" err="1" smtClean="0">
                <a:latin typeface="Times New Roman"/>
                <a:cs typeface="Times New Roman"/>
              </a:rPr>
              <a:t>Ranum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In the real world, nothing happens at the right place at the right time.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It is the job of journalists and historians to correct that.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Mark Twain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72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490051-40C1-3342-81EE-2A199745F4CB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Real-World Protocols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Next, we look at</a:t>
            </a:r>
            <a:r>
              <a:rPr lang="en-US" dirty="0" smtClean="0"/>
              <a:t> real </a:t>
            </a:r>
            <a:r>
              <a:rPr lang="en-US" dirty="0"/>
              <a:t>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SSH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a simple &amp; useful </a:t>
            </a:r>
            <a:r>
              <a:rPr lang="en-US" dirty="0"/>
              <a:t>security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SSL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practical security on the Web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IPSec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security at the IP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Kerberos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symmetric key, single sign-on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WEP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“Swiss cheese” of security protocols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GSM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mobile phone (</a:t>
            </a:r>
            <a:r>
              <a:rPr lang="en-US" dirty="0" err="1"/>
              <a:t>in)security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/>
              <a:t>Secure Shell (SSH)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971" cy="1447799"/>
          </a:xfrm>
          <a:prstGeom prst="rect">
            <a:avLst/>
          </a:prstGeom>
        </p:spPr>
      </p:pic>
      <p:pic>
        <p:nvPicPr>
          <p:cNvPr id="6" name="Picture 5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0"/>
            <a:ext cx="1240971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“secure tunnel”</a:t>
            </a:r>
          </a:p>
          <a:p>
            <a:r>
              <a:rPr lang="en-US" dirty="0" smtClean="0"/>
              <a:t>Insecure command sent thru SSH tunnel are then secure</a:t>
            </a:r>
          </a:p>
          <a:p>
            <a:r>
              <a:rPr lang="en-US" dirty="0" smtClean="0"/>
              <a:t>SSH used with things like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insecure without SSH?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secure with SSH?</a:t>
            </a:r>
          </a:p>
          <a:p>
            <a:r>
              <a:rPr lang="en-US" dirty="0" smtClean="0"/>
              <a:t>SSH is a relatively simple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authentication can be based on:</a:t>
            </a:r>
          </a:p>
          <a:p>
            <a:pPr lvl="1"/>
            <a:r>
              <a:rPr lang="en-US" dirty="0" smtClean="0"/>
              <a:t>Public keys, or</a:t>
            </a:r>
          </a:p>
          <a:p>
            <a:pPr lvl="1"/>
            <a:r>
              <a:rPr lang="en-US" dirty="0" smtClean="0"/>
              <a:t>Digital certificates, or</a:t>
            </a:r>
          </a:p>
          <a:p>
            <a:pPr lvl="1"/>
            <a:r>
              <a:rPr lang="en-US" dirty="0" smtClean="0"/>
              <a:t>Passwords</a:t>
            </a:r>
          </a:p>
          <a:p>
            <a:r>
              <a:rPr lang="en-US" dirty="0" smtClean="0"/>
              <a:t>Here, we consider </a:t>
            </a:r>
            <a:r>
              <a:rPr lang="en-US" b="1" i="1" dirty="0" smtClean="0"/>
              <a:t>certificate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Other modes, see homework problems</a:t>
            </a:r>
          </a:p>
          <a:p>
            <a:r>
              <a:rPr lang="en-US" dirty="0" smtClean="0"/>
              <a:t>We consider slightly simplified SSH…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Simplified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latin typeface="New Times Roman"/>
                <a:cs typeface="New Times Roman"/>
              </a:rPr>
              <a:t>CP = “crypto proposed”, and CS = “crypto selected”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H = </a:t>
            </a:r>
            <a:r>
              <a:rPr lang="en-US" sz="24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err="1" smtClean="0">
                <a:latin typeface="New Times Roman"/>
                <a:cs typeface="New Times Roman"/>
              </a:rPr>
              <a:t>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r>
              <a:rPr lang="en-US" sz="24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= [</a:t>
            </a:r>
            <a:r>
              <a:rPr lang="en-US" sz="2400" dirty="0" err="1" smtClean="0">
                <a:latin typeface="New Times Roman"/>
                <a:cs typeface="New Times Roman"/>
              </a:rPr>
              <a:t>H]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Bob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= [H, Alice, </a:t>
            </a:r>
            <a:r>
              <a:rPr lang="en-US" sz="2400" dirty="0" err="1" smtClean="0">
                <a:latin typeface="New Times Roman"/>
                <a:cs typeface="New Times Roman"/>
              </a:rPr>
              <a:t>certificate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Alice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K = g</a:t>
            </a:r>
            <a:r>
              <a:rPr lang="en-US" sz="2400" baseline="30000" dirty="0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endParaRPr lang="en-US" sz="2400" dirty="0" smtClean="0">
              <a:latin typeface="New Times Roman"/>
              <a:cs typeface="New Times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77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1336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2057400" y="232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93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362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133600" y="2767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76600" y="1371600"/>
            <a:ext cx="1854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 CP,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33800" y="1828800"/>
            <a:ext cx="105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CS, R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54413" y="2286000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057400" y="3276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21336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32088" y="2743200"/>
            <a:ext cx="326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582863" y="3276600"/>
            <a:ext cx="374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E(Alice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K)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err="1" smtClean="0"/>
              <a:t>MiM</a:t>
            </a:r>
            <a:r>
              <a:rPr lang="en-US" dirty="0" smtClean="0"/>
              <a:t> Attack on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cs typeface="New Times Roman"/>
              </a:rPr>
              <a:t>Where does this attack fail?</a:t>
            </a:r>
          </a:p>
          <a:p>
            <a:r>
              <a:rPr lang="en-US" sz="2400" dirty="0" smtClean="0">
                <a:cs typeface="New Times Roman"/>
              </a:rPr>
              <a:t>Alice computes:</a:t>
            </a:r>
          </a:p>
          <a:p>
            <a:pPr lvl="1"/>
            <a:r>
              <a:rPr lang="en-US" sz="2000" dirty="0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cs typeface="New Times Roman"/>
              </a:rPr>
              <a:t>But Bob signs:</a:t>
            </a:r>
          </a:p>
          <a:p>
            <a:pPr lvl="1"/>
            <a:r>
              <a:rPr lang="en-US" sz="2000" dirty="0" err="1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78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600200" y="19019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1524000" y="23591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59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220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524000" y="28163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34028" y="1900535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52600" y="2357735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524000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600200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486400" y="2814935"/>
            <a:ext cx="2122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b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S</a:t>
            </a:r>
            <a:r>
              <a:rPr lang="en-US" sz="2000" b="0" baseline="-25000" dirty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92565" y="3276600"/>
            <a:ext cx="221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sz="2000" b="0" dirty="0">
                <a:latin typeface="Times-Roman" charset="0"/>
              </a:rPr>
              <a:t>)</a:t>
            </a:r>
            <a:endParaRPr lang="en-US" sz="2000" b="0" dirty="0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V="1">
            <a:off x="5617835" y="19050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 flipV="1">
            <a:off x="5541635" y="23622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5617835" y="2819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5541635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V="1">
            <a:off x="5617835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846435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209800" y="1901952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846435" y="2357735"/>
            <a:ext cx="1250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 smtClean="0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t</a:t>
            </a:r>
            <a:r>
              <a:rPr lang="en-US" b="0" dirty="0" smtClean="0">
                <a:latin typeface="Times-Roman" charset="0"/>
              </a:rPr>
              <a:t> </a:t>
            </a:r>
            <a:r>
              <a:rPr lang="en-US" b="0" dirty="0">
                <a:latin typeface="Times-Roman" charset="0"/>
              </a:rPr>
              <a:t>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47800" y="2819400"/>
            <a:ext cx="2084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t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</a:t>
            </a:r>
            <a:r>
              <a:rPr lang="en-US" sz="2000" b="0" dirty="0" smtClean="0">
                <a:latin typeface="Times-Roman" charset="0"/>
              </a:rPr>
              <a:t>S</a:t>
            </a:r>
            <a:r>
              <a:rPr lang="en-US" sz="2000" b="0" baseline="-25000" dirty="0" smtClean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460016" y="3218688"/>
            <a:ext cx="2236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989387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pic>
        <p:nvPicPr>
          <p:cNvPr id="30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89387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115775A-FE54-BF4A-AC0C-82375F62D05B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Secure Socket Layer</a:t>
            </a:r>
          </a:p>
        </p:txBody>
      </p:sp>
      <p:pic>
        <p:nvPicPr>
          <p:cNvPr id="88068" name="Picture 5" descr="&#10;plug 1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105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6" descr="&#10;plug 2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7A703CA-3CBC-B14E-8F89-03DBBDA2B569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Identify Friend or Foe (IFF)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5720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0292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2672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3434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838200" y="43815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838200" y="23241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1517" name="Picture 34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36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3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  <p:bldP spid="178188" grpId="0" autoUpdateAnimBg="0"/>
      <p:bldP spid="178201" grpId="0" autoUpdateAnimBg="0"/>
      <p:bldP spid="17820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BC1441-38B9-E947-B0C2-C9DA7A8D98EC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Socket layer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“Socket layer” lives between application and transport layers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SSL usually between HTTP and TCP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094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8910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08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8910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095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Rectangle 13"/>
          <p:cNvSpPr>
            <a:spLocks noChangeArrowheads="1"/>
          </p:cNvSpPr>
          <p:nvPr/>
        </p:nvSpPr>
        <p:spPr bwMode="auto">
          <a:xfrm>
            <a:off x="3886200" y="2362200"/>
            <a:ext cx="1187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Socket</a:t>
            </a:r>
          </a:p>
          <a:p>
            <a:pPr algn="ctr"/>
            <a:r>
              <a:rPr lang="en-US" b="0"/>
              <a:t>“layer”</a:t>
            </a:r>
          </a:p>
        </p:txBody>
      </p:sp>
      <p:sp>
        <p:nvSpPr>
          <p:cNvPr id="89097" name="Rectangle 14"/>
          <p:cNvSpPr>
            <a:spLocks noChangeArrowheads="1"/>
          </p:cNvSpPr>
          <p:nvPr/>
        </p:nvSpPr>
        <p:spPr bwMode="auto">
          <a:xfrm>
            <a:off x="3886200" y="24257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8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9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0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89101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2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3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89104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5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6" name="Rectangle 23"/>
          <p:cNvSpPr>
            <a:spLocks noChangeArrowheads="1"/>
          </p:cNvSpPr>
          <p:nvPr/>
        </p:nvSpPr>
        <p:spPr bwMode="auto">
          <a:xfrm>
            <a:off x="8008938" y="4667250"/>
            <a:ext cx="77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9EA1B1-D740-8D4D-A0B4-DAB22B371C32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SSL is the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protocol used for </a:t>
            </a:r>
            <a:r>
              <a:rPr lang="en-US" sz="2800" dirty="0" smtClean="0"/>
              <a:t>majority of </a:t>
            </a:r>
            <a:r>
              <a:rPr lang="en-US" sz="2800" dirty="0"/>
              <a:t>secure transactions </a:t>
            </a:r>
            <a:r>
              <a:rPr lang="en-US" sz="2800" dirty="0" smtClean="0"/>
              <a:t>on </a:t>
            </a:r>
            <a:r>
              <a:rPr lang="en-US" sz="2800" dirty="0"/>
              <a:t>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if you want to buy a book at </a:t>
            </a:r>
            <a:r>
              <a:rPr lang="en-US" sz="2800" dirty="0" err="1"/>
              <a:t>amazon.com</a:t>
            </a:r>
            <a:r>
              <a:rPr lang="en-US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 want to be sure you are dealing with Amazon (</a:t>
            </a:r>
            <a:r>
              <a:rPr lang="en-US" sz="2400" b="1" dirty="0">
                <a:solidFill>
                  <a:schemeClr val="accent2"/>
                </a:solidFill>
              </a:rPr>
              <a:t>authentication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Your credit card information must be protected in transit (</a:t>
            </a:r>
            <a:r>
              <a:rPr lang="en-US" sz="2400" b="1" dirty="0">
                <a:solidFill>
                  <a:schemeClr val="accent2"/>
                </a:solidFill>
              </a:rPr>
              <a:t>confidentiality</a:t>
            </a:r>
            <a:r>
              <a:rPr lang="en-US" sz="2400" dirty="0"/>
              <a:t> and/or </a:t>
            </a:r>
            <a:r>
              <a:rPr lang="en-US" sz="2400" b="1" dirty="0">
                <a:solidFill>
                  <a:schemeClr val="accent2"/>
                </a:solidFill>
              </a:rPr>
              <a:t>integrity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 long as you have money, Amazon </a:t>
            </a:r>
            <a:r>
              <a:rPr lang="en-US" sz="2400" dirty="0" smtClean="0"/>
              <a:t>does not care </a:t>
            </a:r>
            <a:r>
              <a:rPr lang="en-US" sz="2400" dirty="0"/>
              <a:t>who you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So, no need for mutual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56C56C7-4338-4348-8415-D331F9F69399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478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3087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143000" y="39020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734695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6814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981200"/>
            <a:ext cx="407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I’d like to talk to you securely</a:t>
            </a:r>
            <a:endParaRPr lang="en-US" b="0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590800"/>
            <a:ext cx="294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Here’s my certificate</a:t>
            </a:r>
            <a:endParaRPr lang="en-US" b="0"/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962400" y="32004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{K}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8100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protected HTTP</a:t>
            </a:r>
            <a:endParaRPr lang="en-US" b="0" dirty="0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267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6858000" cy="1219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Alice sure she’s talking to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Bob sure he’s talking to Alice?</a:t>
            </a:r>
          </a:p>
        </p:txBody>
      </p:sp>
      <p:pic>
        <p:nvPicPr>
          <p:cNvPr id="91151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2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102-AFDD-E049-ABAB-4B43902203C0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1004888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734695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92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Can we talk?,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301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certificate, cipher,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E(h(msgs,CLNT,K),K)</a:t>
            </a:r>
            <a:endParaRPr lang="en-US" b="0"/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Data protected with key K</a:t>
            </a:r>
            <a:endParaRPr lang="en-US" b="0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h(msgs,SRVR,K)</a:t>
            </a:r>
            <a:endParaRPr lang="en-US" b="0"/>
          </a:p>
        </p:txBody>
      </p:sp>
      <p:sp>
        <p:nvSpPr>
          <p:cNvPr id="92176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990600" y="4114800"/>
            <a:ext cx="7315200" cy="2057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is known as </a:t>
            </a:r>
            <a:r>
              <a:rPr lang="en-US" sz="2800" b="1">
                <a:solidFill>
                  <a:schemeClr val="accent2"/>
                </a:solidFill>
              </a:rPr>
              <a:t>pre-master secret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K = h(S,R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</a:t>
            </a:r>
            <a:r>
              <a:rPr lang="en-US" sz="2800">
                <a:latin typeface="Times-Roman" charset="0"/>
              </a:rPr>
              <a:t>msgs</a:t>
            </a:r>
            <a:r>
              <a:rPr lang="en-US" sz="2800"/>
              <a:t>” means all previous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CLNT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SRVR</a:t>
            </a:r>
            <a:r>
              <a:rPr lang="en-US" sz="2800"/>
              <a:t> are constants</a:t>
            </a:r>
          </a:p>
        </p:txBody>
      </p:sp>
      <p:pic>
        <p:nvPicPr>
          <p:cNvPr id="921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8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AA26F1D-A416-C347-BE4E-5C350ECCEFFE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6 “keys” derived from </a:t>
            </a: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dirty="0"/>
          </a:p>
          <a:p>
            <a:pPr lvl="1" eaLnBrk="1" hangingPunct="1"/>
            <a:r>
              <a:rPr lang="en-US" dirty="0"/>
              <a:t>2 encryption keys: send and receive</a:t>
            </a:r>
          </a:p>
          <a:p>
            <a:pPr lvl="1" eaLnBrk="1" hangingPunct="1"/>
            <a:r>
              <a:rPr lang="en-US" dirty="0"/>
              <a:t>2 integrity keys: send and receive</a:t>
            </a:r>
          </a:p>
          <a:p>
            <a:pPr lvl="1" eaLnBrk="1" hangingPunct="1"/>
            <a:r>
              <a:rPr lang="en-US" dirty="0"/>
              <a:t>2 IVs: send and receive</a:t>
            </a:r>
          </a:p>
          <a:p>
            <a:pPr lvl="1" eaLnBrk="1" hangingPunct="1"/>
            <a:r>
              <a:rPr lang="en-US" dirty="0"/>
              <a:t>Why different keys in each direction?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Q:</a:t>
            </a:r>
            <a:r>
              <a:rPr lang="en-US" dirty="0"/>
              <a:t> Why is </a:t>
            </a:r>
            <a:r>
              <a:rPr lang="en-US" sz="2800" dirty="0" err="1">
                <a:latin typeface="Times-Roman" charset="0"/>
              </a:rPr>
              <a:t>h(msgs,CLNT,K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dirty="0"/>
              <a:t> encrypted?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A:</a:t>
            </a:r>
            <a:r>
              <a:rPr lang="en-US" dirty="0"/>
              <a:t> Apparently, it adds no security…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892EEF-C519-A343-8449-4E76D944D7F1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Authentication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authenticates Bob, not vice-versa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How does client authenticate server?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Why</a:t>
            </a:r>
            <a:r>
              <a:rPr lang="en-US" sz="2400" dirty="0" smtClean="0"/>
              <a:t> would </a:t>
            </a:r>
            <a:r>
              <a:rPr lang="en-US" sz="2400" dirty="0"/>
              <a:t>server not</a:t>
            </a:r>
            <a:r>
              <a:rPr lang="en-US" sz="2400" dirty="0" smtClean="0"/>
              <a:t> authenticate </a:t>
            </a:r>
            <a:r>
              <a:rPr lang="en-US" sz="2400" dirty="0"/>
              <a:t>client?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Mutual authentication is possible: Bob sends </a:t>
            </a:r>
            <a:r>
              <a:rPr lang="en-US" sz="2800" b="1" dirty="0">
                <a:solidFill>
                  <a:schemeClr val="accent2"/>
                </a:solidFill>
              </a:rPr>
              <a:t>certificate request</a:t>
            </a:r>
            <a:r>
              <a:rPr lang="en-US" sz="2800" dirty="0"/>
              <a:t> in message 2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Then client must </a:t>
            </a:r>
            <a:r>
              <a:rPr lang="en-US" sz="2400" dirty="0"/>
              <a:t>have</a:t>
            </a:r>
            <a:r>
              <a:rPr lang="en-US" sz="2400" dirty="0" smtClean="0"/>
              <a:t> a valid </a:t>
            </a:r>
            <a:r>
              <a:rPr lang="en-US" sz="2400" dirty="0"/>
              <a:t>certificate</a:t>
            </a:r>
            <a:endParaRPr lang="en-US" sz="24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if </a:t>
            </a:r>
            <a:r>
              <a:rPr lang="en-US" sz="2400" dirty="0"/>
              <a:t>server wants to authenticate client, server could instead </a:t>
            </a:r>
            <a:r>
              <a:rPr lang="en-US" sz="2400" dirty="0" smtClean="0"/>
              <a:t>require </a:t>
            </a:r>
            <a:r>
              <a:rPr lang="en-US" sz="2400" dirty="0"/>
              <a:t>password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8A0DF51-0FE6-3A41-BA1F-14D4F6784FA0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 smtClean="0"/>
              <a:t> Attack</a:t>
            </a:r>
            <a:r>
              <a:rPr lang="en-US" dirty="0"/>
              <a:t>?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152400" y="32766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8229600" y="3292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828800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T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286000"/>
            <a:ext cx="242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467600" cy="2133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What prevents this </a:t>
            </a:r>
            <a:r>
              <a:rPr lang="en-US" sz="2400" dirty="0" err="1"/>
              <a:t>MiM</a:t>
            </a:r>
            <a:r>
              <a:rPr lang="en-US" sz="2400" dirty="0"/>
              <a:t> “attack”?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Bob’s certificate must be signed by a certificate authority </a:t>
            </a:r>
            <a:r>
              <a:rPr lang="en-US" sz="2400" dirty="0" smtClean="0"/>
              <a:t>(CA)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browser do if signature not valid?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user do when browser complains?</a:t>
            </a:r>
          </a:p>
        </p:txBody>
      </p:sp>
      <p:sp>
        <p:nvSpPr>
          <p:cNvPr id="95248" name="Rectangle 18"/>
          <p:cNvSpPr>
            <a:spLocks noChangeArrowheads="1"/>
          </p:cNvSpPr>
          <p:nvPr/>
        </p:nvSpPr>
        <p:spPr bwMode="auto">
          <a:xfrm>
            <a:off x="4114800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828800"/>
            <a:ext cx="214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286000"/>
            <a:ext cx="227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5260" name="Picture 3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1" name="Picture 3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2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8605622-0E9F-7741-831B-6FC55A0D5980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Sessions vs Connections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</a:t>
            </a:r>
            <a:r>
              <a:rPr lang="en-US" sz="2800" b="1" dirty="0">
                <a:solidFill>
                  <a:schemeClr val="accent2"/>
                </a:solidFill>
              </a:rPr>
              <a:t>session</a:t>
            </a:r>
            <a:r>
              <a:rPr lang="en-US" sz="2800" dirty="0"/>
              <a:t> is established as shown on previous slides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designed for use with HTTP 1.0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1.0 often opens multiple simultaneous (parallel) </a:t>
            </a:r>
            <a:r>
              <a:rPr lang="en-US" sz="2800" b="1" dirty="0">
                <a:solidFill>
                  <a:schemeClr val="accent2"/>
                </a:solidFill>
              </a:rPr>
              <a:t>connections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Multiple connections per session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SSL </a:t>
            </a:r>
            <a:r>
              <a:rPr lang="en-US" sz="2800" dirty="0"/>
              <a:t>session</a:t>
            </a:r>
            <a:r>
              <a:rPr lang="en-US" sz="2800" dirty="0" smtClean="0"/>
              <a:t> is costly, public </a:t>
            </a:r>
            <a:r>
              <a:rPr lang="en-US" sz="2800" dirty="0"/>
              <a:t>key </a:t>
            </a:r>
            <a:r>
              <a:rPr lang="en-US" sz="2800" dirty="0" smtClean="0"/>
              <a:t>operations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has an efficient protocol for opening new connections </a:t>
            </a:r>
            <a:r>
              <a:rPr lang="en-US" sz="2800" b="1" i="1" dirty="0"/>
              <a:t>given an existing session</a:t>
            </a:r>
            <a:endParaRPr lang="en-US" sz="2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3AB9E76-D1C1-9D43-B004-A44DCC1A01CD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590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7"/>
          <p:cNvSpPr>
            <a:spLocks noChangeArrowheads="1"/>
          </p:cNvSpPr>
          <p:nvPr/>
        </p:nvSpPr>
        <p:spPr bwMode="auto">
          <a:xfrm>
            <a:off x="989013" y="3292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7346950" y="3216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295400"/>
            <a:ext cx="360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session-ID,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2835275" y="1841500"/>
            <a:ext cx="32623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session-ID, cipher, R</a:t>
            </a:r>
            <a:r>
              <a:rPr lang="en-US" b="0" baseline="-25000">
                <a:latin typeface="Times-Roman" charset="0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h(msgs,SRVR,K)</a:t>
            </a:r>
            <a:r>
              <a:rPr lang="en-US" b="0" baseline="-25000">
                <a:latin typeface="Times-Roman" charset="0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667000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h(msgs,CLNT,K)</a:t>
            </a:r>
            <a:endParaRPr lang="en-US" b="0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3200400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Protected data</a:t>
            </a:r>
            <a:endParaRPr lang="en-US" b="0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19050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6858000" cy="1905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Assuming SSL </a:t>
            </a:r>
            <a:r>
              <a:rPr lang="en-US" sz="2400" b="1" dirty="0">
                <a:solidFill>
                  <a:schemeClr val="accent2"/>
                </a:solidFill>
              </a:rPr>
              <a:t>session</a:t>
            </a:r>
            <a:r>
              <a:rPr lang="en-US" sz="2400" dirty="0"/>
              <a:t> exists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is already known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 sides must remember session-ID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Again, </a:t>
            </a:r>
            <a:r>
              <a:rPr lang="en-US" sz="2400" dirty="0">
                <a:latin typeface="Times-Roman" charset="0"/>
              </a:rPr>
              <a:t>K = </a:t>
            </a:r>
            <a:r>
              <a:rPr lang="en-US" sz="2400" dirty="0" err="1">
                <a:latin typeface="Times-Roman" charset="0"/>
              </a:rPr>
              <a:t>h(S,R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914400" y="579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No public key operations!</a:t>
            </a:r>
            <a:r>
              <a:rPr lang="en-US" b="0" dirty="0"/>
              <a:t> (relies on known </a:t>
            </a:r>
            <a:r>
              <a:rPr lang="en-US" b="0" dirty="0">
                <a:latin typeface="Times-Roman" charset="0"/>
              </a:rPr>
              <a:t>S</a:t>
            </a:r>
            <a:r>
              <a:rPr lang="en-US" b="0" dirty="0"/>
              <a:t>)</a:t>
            </a:r>
          </a:p>
        </p:txBody>
      </p:sp>
      <p:pic>
        <p:nvPicPr>
          <p:cNvPr id="97296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7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378132-EEDA-9940-8DDD-69BEEBCF5F75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vs IPSec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discussed in next section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the network layer (part of the OS)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Is overly </a:t>
            </a:r>
            <a:r>
              <a:rPr lang="en-US" sz="2400" dirty="0" smtClean="0"/>
              <a:t>complex, has some security “issues”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(and IEEE standard known as TLS)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socket layer (part of user space)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Relatively simple and elegant specification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36108FA-B685-1F47-9AED-08C73B9704C1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MIG in the Middle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6.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609600" y="22479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48" name="Rectangle 23"/>
          <p:cNvSpPr>
            <a:spLocks noChangeArrowheads="1"/>
          </p:cNvSpPr>
          <p:nvPr/>
        </p:nvSpPr>
        <p:spPr bwMode="auto">
          <a:xfrm>
            <a:off x="609600" y="46482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2549" name="Picture 28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9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31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2" name="Picture 32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5" grpId="0" autoUpdateAnimBg="0"/>
      <p:bldP spid="180236" grpId="0" autoUpdateAnimBg="0"/>
      <p:bldP spid="180237" grpId="0" animBg="1"/>
      <p:bldP spid="180238" grpId="0" animBg="1"/>
      <p:bldP spid="180239" grpId="0" autoUpdateAnimBg="0"/>
      <p:bldP spid="180240" grpId="0" animBg="1"/>
      <p:bldP spid="180241" grpId="0" autoUpdateAnimBg="0"/>
      <p:bldP spid="180242" grpId="0" animBg="1"/>
      <p:bldP spid="180243" grpId="0" autoUpdateAnimBg="0"/>
      <p:bldP spid="180244" grpId="0" autoUpdateAnimBg="0"/>
      <p:bldP spid="1802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EE0756F-644A-9C47-A5C0-FB6B171E3FF9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IPSec: OS must be aware, but not apps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SSL: Apps must be aware, but not OS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built into Web early-on (Netscape)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often used in </a:t>
            </a:r>
            <a:r>
              <a:rPr lang="en-US" sz="2800" dirty="0" err="1"/>
              <a:t>VPNs</a:t>
            </a:r>
            <a:r>
              <a:rPr lang="en-US" sz="2800" dirty="0"/>
              <a:t> (secure tunnel)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Reluctance to retrofit applications for SSL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not</a:t>
            </a:r>
            <a:r>
              <a:rPr lang="en-US" sz="2800" dirty="0" smtClean="0"/>
              <a:t> widely deployed (</a:t>
            </a:r>
            <a:r>
              <a:rPr lang="en-US" sz="2800" dirty="0"/>
              <a:t>complexity, etc.)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bottom line…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Internet less secure than it should be!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5C7C58B-0C2A-DA49-83BE-4C88AF43237B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C297EFC-1819-9444-895A-00BC3B24B390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 and SSL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  <a:noFill/>
        </p:spPr>
        <p:txBody>
          <a:bodyPr/>
          <a:lstStyle/>
          <a:p>
            <a:pPr eaLnBrk="1" hangingPunct="1"/>
            <a:r>
              <a:rPr lang="en-US" sz="2800"/>
              <a:t>IPSec lives at the network layer</a:t>
            </a:r>
          </a:p>
          <a:p>
            <a:pPr eaLnBrk="1" hangingPunct="1"/>
            <a:r>
              <a:rPr lang="en-US" sz="2800"/>
              <a:t>IPSec is transparent to applications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38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101398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9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101400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1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2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383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Rectangle 13"/>
          <p:cNvSpPr>
            <a:spLocks noChangeArrowheads="1"/>
          </p:cNvSpPr>
          <p:nvPr/>
        </p:nvSpPr>
        <p:spPr bwMode="auto">
          <a:xfrm>
            <a:off x="4090988" y="25304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SSL</a:t>
            </a:r>
          </a:p>
        </p:txBody>
      </p:sp>
      <p:sp>
        <p:nvSpPr>
          <p:cNvPr id="101385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8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101389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1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101392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Rectangle 23"/>
          <p:cNvSpPr>
            <a:spLocks noChangeArrowheads="1"/>
          </p:cNvSpPr>
          <p:nvPr/>
        </p:nvSpPr>
        <p:spPr bwMode="auto">
          <a:xfrm>
            <a:off x="8008938" y="4724400"/>
            <a:ext cx="6778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NIC</a:t>
            </a:r>
          </a:p>
        </p:txBody>
      </p:sp>
      <p:sp>
        <p:nvSpPr>
          <p:cNvPr id="101395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6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7" name="Rectangle 26"/>
          <p:cNvSpPr>
            <a:spLocks noChangeArrowheads="1"/>
          </p:cNvSpPr>
          <p:nvPr/>
        </p:nvSpPr>
        <p:spPr bwMode="auto">
          <a:xfrm>
            <a:off x="3968750" y="3733800"/>
            <a:ext cx="1044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IPSec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89192BA-1716-D741-A6D5-566C7A6B13BA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is a complex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Over-engineered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(generally useless) features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Flawed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Some significant security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Interoperability is serious challenge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Defeats the purpose of having a standard!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Complex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And, did I mention, it’s complex?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9E63DD5-2B64-8047-94D3-1E01D6DE6006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and ESP/AH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Two parts to IPSec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IKE: </a:t>
            </a:r>
            <a:r>
              <a:rPr lang="en-US" sz="2800" dirty="0"/>
              <a:t>Internet Key Exchange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Establish </a:t>
            </a:r>
            <a:r>
              <a:rPr lang="en-US" sz="2400" dirty="0" smtClean="0"/>
              <a:t>session </a:t>
            </a:r>
            <a:r>
              <a:rPr lang="en-US" sz="2400" dirty="0"/>
              <a:t>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Two “phases”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like SSL session/connection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ESP/AH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ESP</a:t>
            </a:r>
            <a:r>
              <a:rPr lang="en-US" sz="2400" dirty="0"/>
              <a:t>: Encapsulating Security Payload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for encryption and/or integrity of IP packets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AH</a:t>
            </a:r>
            <a:r>
              <a:rPr lang="en-US" sz="2400" dirty="0"/>
              <a:t>: Authentication Header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integrity only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D4A357F-C3B9-3749-B7DA-DF1ED5947AC5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64FFC22-F7DD-9E40-8EE6-9D2424975904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IKE has 2 phases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1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IKE security association (SA)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2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AH/ESP security association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1 is co</a:t>
            </a:r>
            <a:r>
              <a:rPr lang="en-US" sz="2800" dirty="0">
                <a:sym typeface="Symbol" charset="2"/>
              </a:rPr>
              <a:t>mparable to SSL </a:t>
            </a:r>
            <a:r>
              <a:rPr lang="en-US" sz="2800" b="1" i="1" dirty="0">
                <a:sym typeface="Symbol" charset="2"/>
              </a:rPr>
              <a:t>session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2 is comparable to SSL </a:t>
            </a:r>
            <a:r>
              <a:rPr lang="en-US" sz="2800" b="1" i="1" dirty="0">
                <a:sym typeface="Symbol" charset="2"/>
              </a:rPr>
              <a:t>connection</a:t>
            </a:r>
            <a:r>
              <a:rPr lang="en-US" sz="2800" dirty="0"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 an obvious need for two phases in IKE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multiple Phase 2’s do not occur, then it is </a:t>
            </a:r>
            <a:r>
              <a:rPr lang="en-US" sz="2800" b="1" dirty="0">
                <a:solidFill>
                  <a:schemeClr val="accent2"/>
                </a:solidFill>
              </a:rPr>
              <a:t>more</a:t>
            </a:r>
            <a:r>
              <a:rPr lang="en-US" sz="2800" dirty="0"/>
              <a:t> costly to have two phases!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DF46C2C-5FFE-524F-A918-C5162DDC1E4C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Four different “key” options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(original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(improved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signature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Symmetric key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For each of these, two different “modes”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Main </a:t>
            </a:r>
            <a:r>
              <a:rPr lang="en-US" sz="2400" dirty="0" smtClean="0"/>
              <a:t>mode and aggressive </a:t>
            </a:r>
            <a:r>
              <a:rPr lang="en-US" sz="2400" dirty="0"/>
              <a:t>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There are 8 versions of IKE Phase 1!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Need more evidence it’s over-engineered?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D53B6F3-DB36-E444-9B0D-2AB4EF2376A0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We discuss 6 of 8 Phase 1 variants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signatures (main &amp;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Symmetric key (main and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encryption (main and aggressive)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public key encryption and public key signatures?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Always know your own private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May not</a:t>
            </a:r>
            <a:r>
              <a:rPr lang="en-US" sz="2400" dirty="0"/>
              <a:t> (initially) know other side’s public key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EE50E93-4AB3-6143-8439-17D7EF2965F2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Uses ephemeral </a:t>
            </a:r>
            <a:r>
              <a:rPr lang="en-US" sz="2800" dirty="0" err="1"/>
              <a:t>Diffie</a:t>
            </a:r>
            <a:r>
              <a:rPr lang="en-US" sz="2800" dirty="0"/>
              <a:t>-Hellman to establish session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Provides perfect forward secrecy (PFS)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be Alice’s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b</a:t>
            </a:r>
            <a:r>
              <a:rPr lang="en-US" sz="2800" dirty="0"/>
              <a:t> be Bob’s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be generator and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prime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Recall that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are public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10919</Words>
  <Application>Microsoft Macintosh PowerPoint</Application>
  <PresentationFormat>On-screen Show (4:3)</PresentationFormat>
  <Paragraphs>1701</Paragraphs>
  <Slides>174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5" baseType="lpstr">
      <vt:lpstr>Default Design</vt:lpstr>
      <vt:lpstr>Part III: Protocols</vt:lpstr>
      <vt:lpstr>Protocol</vt:lpstr>
      <vt:lpstr>Protocols</vt:lpstr>
      <vt:lpstr>Ideal Security Protocol</vt:lpstr>
      <vt:lpstr>Chapter 9:  Simple Security Protocols </vt:lpstr>
      <vt:lpstr>Secure Entry to NSA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Nonce</vt:lpstr>
      <vt:lpstr>Challenge-Response</vt:lpstr>
      <vt:lpstr>Generic Challenge-Response</vt:lpstr>
      <vt:lpstr>Symmetric Key Notation</vt:lpstr>
      <vt:lpstr>Authentication: Symmetric Key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Authentication and TCP</vt:lpstr>
      <vt:lpstr>TCP-based Authentication</vt:lpstr>
      <vt:lpstr>TCP 3-way Handshake</vt:lpstr>
      <vt:lpstr>TCP Authentication Attack</vt:lpstr>
      <vt:lpstr>TCP Authentication Attack</vt:lpstr>
      <vt:lpstr>TCP Authentication Attack</vt:lpstr>
      <vt:lpstr>Zero Knowledge Proofs</vt:lpstr>
      <vt:lpstr>Zero Knowledge Proof (ZKP)</vt:lpstr>
      <vt:lpstr>Bob’s Cave</vt:lpstr>
      <vt:lpstr>Bob’s Cave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Best Authentication Protocol?</vt:lpstr>
      <vt:lpstr>Chapter 10:  Real-World Protocols </vt:lpstr>
      <vt:lpstr>Real-World Protocols</vt:lpstr>
      <vt:lpstr>Secure Shell (SSH)</vt:lpstr>
      <vt:lpstr>SSH</vt:lpstr>
      <vt:lpstr>SSH</vt:lpstr>
      <vt:lpstr>Simplified SSH</vt:lpstr>
      <vt:lpstr>MiM Attack on SSH?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Attack?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 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IPSec: Host-to-Host</vt:lpstr>
      <vt:lpstr>IPSec Tunnel Mode</vt:lpstr>
      <vt:lpstr>IPSec: Firewall-to-Firewall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Kerberos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“Ticket to Bob”</vt:lpstr>
      <vt:lpstr>Alice Uses Ticket to Bob</vt:lpstr>
      <vt:lpstr>Kerberos</vt:lpstr>
      <vt:lpstr>Kerberos Questions</vt:lpstr>
      <vt:lpstr>Kerberos Alternatives</vt:lpstr>
      <vt:lpstr>Kerberos Keys</vt:lpstr>
      <vt:lpstr>WEP</vt:lpstr>
      <vt:lpstr>WEP</vt:lpstr>
      <vt:lpstr>WEP Authentication</vt:lpstr>
      <vt:lpstr>WEP Issues</vt:lpstr>
      <vt:lpstr>WEP Integrity Problems</vt:lpstr>
      <vt:lpstr>More WEP Integrity Issues</vt:lpstr>
      <vt:lpstr>WEP Key</vt:lpstr>
      <vt:lpstr>WEP Encryption</vt:lpstr>
      <vt:lpstr>WEP IV Issues</vt:lpstr>
      <vt:lpstr>WEP IV Issues</vt:lpstr>
      <vt:lpstr>Another Active Attack</vt:lpstr>
      <vt:lpstr>Cryptanalytic Attack</vt:lpstr>
      <vt:lpstr>Cryptanalytic Attack</vt:lpstr>
      <vt:lpstr>WEP Conclusions</vt:lpstr>
      <vt:lpstr>GSM (In)Security</vt:lpstr>
      <vt:lpstr>Cell Phones</vt:lpstr>
      <vt:lpstr>GSM System Overview</vt:lpstr>
      <vt:lpstr>GSM System Components</vt:lpstr>
      <vt:lpstr>GSM System Components</vt:lpstr>
      <vt:lpstr>GSM Security Goals</vt:lpstr>
      <vt:lpstr>GSM Security Features</vt:lpstr>
      <vt:lpstr>GSM: Anonymity</vt:lpstr>
      <vt:lpstr>GSM: Authentication</vt:lpstr>
      <vt:lpstr>GSM: Confidentiality</vt:lpstr>
      <vt:lpstr>GSM Security</vt:lpstr>
      <vt:lpstr>GSM Insecurity (1)</vt:lpstr>
      <vt:lpstr>GSM Insecurity (2)</vt:lpstr>
      <vt:lpstr>GSM Insecurity (3)</vt:lpstr>
      <vt:lpstr>GSM Insecurity (4)</vt:lpstr>
      <vt:lpstr>GSM Conclusion</vt:lpstr>
      <vt:lpstr>3GPP: 3rd Generation Partnership Project</vt:lpstr>
      <vt:lpstr>Protocols Summary</vt:lpstr>
      <vt:lpstr>Coming Attractions…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subject/>
  <dc:creator>Mark Stamp</dc:creator>
  <cp:keywords/>
  <dc:description/>
  <cp:lastModifiedBy>Mark Stamp</cp:lastModifiedBy>
  <cp:revision>1090</cp:revision>
  <cp:lastPrinted>2011-05-18T13:24:01Z</cp:lastPrinted>
  <dcterms:created xsi:type="dcterms:W3CDTF">2012-05-01T14:42:25Z</dcterms:created>
  <dcterms:modified xsi:type="dcterms:W3CDTF">2012-05-01T14:57:28Z</dcterms:modified>
  <cp:category/>
</cp:coreProperties>
</file>