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media/audio1.bin" ContentType="audio/unknown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63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B73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>
      <p:cViewPr varScale="1">
        <p:scale>
          <a:sx n="86" d="100"/>
          <a:sy n="86" d="100"/>
        </p:scale>
        <p:origin x="-2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E3DB66-F86C-F44B-9AF6-E91445273B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377E611D-66E1-A048-B970-2E018E87D186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8BB90881-7806-EC45-89AB-C0F22368DC69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4F801B8B-25EC-EA40-B5B1-41682B3CCFFA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E2A44C61-0EF6-4143-BFB2-EB48C373F858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4A7C8364-5630-1948-84E7-321FF1B84288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441025AB-04C4-CB45-A0E8-845DBC440915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8E2D478D-3717-E845-A095-265F541B7B49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73444E5F-ED2C-F141-A6B5-FEACF0FE5C3B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8F9E81C2-2F11-D447-BA75-424AD65690D0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0F4746F5-4816-4942-A7AB-CFE60A0AB908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E3882429-98FB-B44C-81C3-125B65A1C5AF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 Conclusion                                                                                                                          </a:t>
            </a:r>
            <a:fld id="{6CCA8260-97D8-164C-93D4-B672A43E533F}" type="slidenum">
              <a:rPr lang="en-US">
                <a:latin typeface="Times New Roman" charset="0"/>
              </a:rPr>
              <a:pPr/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735BE7D1-5368-254B-BE6C-2607F42A1C74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696200" cy="175260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AE2DC503-F83B-5047-A7BA-E3286F36D3F0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Protocols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Authentication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Using symmetric key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Using public key</a:t>
            </a:r>
            <a:endParaRPr lang="en-US" dirty="0" smtClean="0"/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S</a:t>
            </a:r>
            <a:r>
              <a:rPr lang="en-US" dirty="0" smtClean="0"/>
              <a:t>ession </a:t>
            </a:r>
            <a:r>
              <a:rPr lang="en-US" dirty="0"/>
              <a:t>key</a:t>
            </a:r>
            <a:endParaRPr lang="en-US" dirty="0" smtClean="0"/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Perfect forward secrecy (PFS)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Timestamps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Authentication and TCP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Zero knowledge proof (Fiat-Shamir)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CF30DB52-9B51-EF49-9250-6D3D449F9DE9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Real-World Protocols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4648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SSH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SSL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IPSec</a:t>
            </a:r>
            <a:endParaRPr lang="en-US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IKE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ESP</a:t>
            </a:r>
            <a:r>
              <a:rPr lang="en-US" dirty="0"/>
              <a:t>/</a:t>
            </a:r>
            <a:r>
              <a:rPr lang="en-US" dirty="0" smtClean="0"/>
              <a:t>AH</a:t>
            </a:r>
            <a:r>
              <a:rPr lang="en-US" dirty="0" smtClean="0"/>
              <a:t>, tunnel/transport mode, etc.</a:t>
            </a:r>
            <a:endParaRPr lang="en-U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Kerberos</a:t>
            </a:r>
            <a:endParaRPr lang="en-U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WEP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GSM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1172973E-9D42-4142-9BDD-40AA7D45F0F7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Software Flaws and Malware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Flaws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Buffer overflow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Incomplete mediation, race condition, etc.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Malware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Brain, Morris Worm, Code Red, Slammer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Malware detection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Future of </a:t>
            </a:r>
            <a:r>
              <a:rPr lang="en-US" sz="2400" dirty="0" smtClean="0"/>
              <a:t>malware, </a:t>
            </a:r>
            <a:r>
              <a:rPr lang="en-US" sz="2400" dirty="0" err="1" smtClean="0"/>
              <a:t>botnets</a:t>
            </a:r>
            <a:r>
              <a:rPr lang="en-US" sz="2400" dirty="0" smtClean="0"/>
              <a:t>, etc.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Other software-based attacks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Salami, linearization,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45123896-9BB3-C542-A947-7A6E0E043675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Insecurity in Software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Software reverse engineering (SRE)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Software protection</a:t>
            </a:r>
          </a:p>
          <a:p>
            <a:pPr>
              <a:spcAft>
                <a:spcPts val="600"/>
              </a:spcAft>
            </a:pPr>
            <a:r>
              <a:rPr lang="en-US" dirty="0"/>
              <a:t>Digital rights management (DRM)</a:t>
            </a:r>
          </a:p>
          <a:p>
            <a:pPr>
              <a:spcAft>
                <a:spcPts val="600"/>
              </a:spcAft>
            </a:pPr>
            <a:r>
              <a:rPr lang="en-US" dirty="0"/>
              <a:t>Software development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Open </a:t>
            </a:r>
            <a:r>
              <a:rPr lang="en-US" dirty="0" err="1"/>
              <a:t>vs</a:t>
            </a:r>
            <a:r>
              <a:rPr lang="en-US" dirty="0"/>
              <a:t> closed source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Finding flaws </a:t>
            </a:r>
            <a:r>
              <a:rPr lang="en-US" dirty="0" smtClean="0"/>
              <a:t>(do the math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B5FE35DF-5CA2-FF4E-92DE-C4F11EC9D32F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OS security functions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Separation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Memory protection, access control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Trusted OS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MAC, DAC, trusted path, TCB, etc.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NGSCB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Technical issues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Criticisms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7A8A6698-5BC0-7142-A77E-7F592B299B0A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Ball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Cryptography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Well-established field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Don’t expect major changes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 some systems will be broken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ECC is a major “growth” area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Quantum crypto may prove worthwhile…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…but for now </a:t>
            </a:r>
            <a:r>
              <a:rPr lang="en-US" dirty="0" smtClean="0"/>
              <a:t>it</a:t>
            </a:r>
            <a:r>
              <a:rPr lang="en-US" dirty="0" smtClean="0"/>
              <a:t>’</a:t>
            </a:r>
            <a:r>
              <a:rPr lang="en-US" dirty="0" smtClean="0"/>
              <a:t>s mostly (all?) </a:t>
            </a:r>
            <a:r>
              <a:rPr lang="en-US" dirty="0"/>
              <a:t>hype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087743B3-5A48-244B-8E7C-7F0076738F40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Ball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Authentication</a:t>
            </a:r>
            <a:endParaRPr lang="en-US" sz="28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Passwords will continue to be a problem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Biometrics should become more widely used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Smartcard/tokens will be used more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Authorization</a:t>
            </a:r>
            <a:endParaRPr lang="en-US" sz="28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ACLs</a:t>
            </a:r>
            <a:r>
              <a:rPr lang="en-US" sz="2400" dirty="0"/>
              <a:t>, etc., well-established areas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CAPTCHA’s</a:t>
            </a:r>
            <a:r>
              <a:rPr lang="en-US" sz="2400" dirty="0"/>
              <a:t> interesting new topic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IDS is a hot topic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6F2FA6E5-858B-8C44-A7E9-AF45CA11162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Ball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Protocols</a:t>
            </a:r>
            <a:r>
              <a:rPr lang="en-US" sz="2800" dirty="0"/>
              <a:t> are challenging</a:t>
            </a: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dirty="0" smtClean="0"/>
              <a:t>D</a:t>
            </a:r>
            <a:r>
              <a:rPr lang="en-US" sz="2800" dirty="0" smtClean="0"/>
              <a:t>ifficult </a:t>
            </a:r>
            <a:r>
              <a:rPr lang="en-US" sz="2800" dirty="0"/>
              <a:t>to get protocols right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Protocol development often haphazard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“</a:t>
            </a:r>
            <a:r>
              <a:rPr lang="en-US" sz="2400" dirty="0" err="1" smtClean="0"/>
              <a:t>Kerckhoffs</a:t>
            </a:r>
            <a:r>
              <a:rPr lang="en-US" sz="2400" dirty="0"/>
              <a:t>’ </a:t>
            </a:r>
            <a:r>
              <a:rPr lang="en-US" sz="2400" dirty="0" smtClean="0"/>
              <a:t>Principle” </a:t>
            </a:r>
            <a:r>
              <a:rPr lang="en-US" sz="2400" dirty="0"/>
              <a:t>for protocols?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How much would it help?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Protocols will continue to be a</a:t>
            </a:r>
            <a:r>
              <a:rPr lang="en-US" sz="2800" dirty="0" smtClean="0"/>
              <a:t> </a:t>
            </a:r>
            <a:r>
              <a:rPr lang="en-US" sz="2800" dirty="0" smtClean="0"/>
              <a:t>problem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9E003EBF-8731-4649-9473-3C55A3A6E3A3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Crystal Ball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91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Software</a:t>
            </a:r>
            <a:r>
              <a:rPr lang="en-US" sz="2800" dirty="0"/>
              <a:t> is a huge security problem today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Buffer overflows should decrease…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…but race condition attacks might increase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Virus writers are getting smarter</a:t>
            </a:r>
            <a:endParaRPr lang="en-US" sz="2800" dirty="0" smtClean="0"/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Botnets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Polymorphic</a:t>
            </a:r>
            <a:r>
              <a:rPr lang="en-US" sz="2400" dirty="0"/>
              <a:t>, metamorphic, what’s next?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Future of malware detection?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Malware will continue to</a:t>
            </a:r>
            <a:r>
              <a:rPr lang="en-US" sz="2800" dirty="0" smtClean="0"/>
              <a:t> be a plague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D05E05B5-FB0A-C540-9B73-CF9A16DB978C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Ball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Other </a:t>
            </a:r>
            <a:r>
              <a:rPr lang="en-US" b="1" dirty="0">
                <a:solidFill>
                  <a:schemeClr val="hlink"/>
                </a:solidFill>
              </a:rPr>
              <a:t>software</a:t>
            </a:r>
            <a:r>
              <a:rPr lang="en-US" dirty="0"/>
              <a:t> issues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Reverse engineering will not go away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Secure development will remain hard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Open source is not a panacea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OS issues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NGSCB</a:t>
            </a:r>
            <a:r>
              <a:rPr lang="en-US" dirty="0" smtClean="0"/>
              <a:t> (or similar) could </a:t>
            </a:r>
            <a:r>
              <a:rPr lang="en-US" dirty="0"/>
              <a:t>change things…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…but, for </a:t>
            </a:r>
            <a:r>
              <a:rPr lang="en-US" dirty="0"/>
              <a:t>better or for worse?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49F473C8-4083-914F-81C4-2F9FB840481B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Course Summary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Basics, symmetric key, public key, hash functions and other topics, cryptanalysis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Access Control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Authentication, authorization, firewalls, IDS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Protocols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Simple authentication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Real-World: SSL, IPSec, Kerberos, WEP, GSM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Software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Flaws, malware, SRE, development, trusted 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3FA36B78-EA6E-EB41-B7BA-5D37EEA7D82D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Bottom Line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Security knowledge is needed today…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…and it will be needed in the future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Necessary to understand technical issues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 focus of this class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But technical knowledge is not enough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Human nature, legal issues, business issues, etc.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Experience</a:t>
            </a:r>
            <a:r>
              <a:rPr lang="en-US" sz="2400" dirty="0" smtClean="0"/>
              <a:t> </a:t>
            </a:r>
            <a:r>
              <a:rPr lang="en-US" sz="2400" dirty="0" smtClean="0"/>
              <a:t>is</a:t>
            </a:r>
            <a:r>
              <a:rPr lang="en-US" sz="2400" dirty="0" smtClean="0"/>
              <a:t> </a:t>
            </a:r>
            <a:r>
              <a:rPr lang="en-US" sz="2400" dirty="0"/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99AC5EB7-7719-1643-B922-74FE0259F5A8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True Story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names have been changed…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“Bob” took</a:t>
            </a:r>
            <a:r>
              <a:rPr lang="en-US" sz="2800" dirty="0" smtClean="0"/>
              <a:t> my information security class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 then got an intern position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 a major company that does</a:t>
            </a:r>
            <a:r>
              <a:rPr lang="en-US" sz="2400" dirty="0" smtClean="0"/>
              <a:t> lots of security</a:t>
            </a: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One meeting, an important customer asked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“Why do we need signed certificates</a:t>
            </a:r>
            <a:r>
              <a:rPr lang="en-US" sz="2400" dirty="0" smtClean="0"/>
              <a:t>?”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“After </a:t>
            </a:r>
            <a:r>
              <a:rPr lang="en-US" sz="2400" dirty="0"/>
              <a:t>all, they cost money!”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silence was deafening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3C2D1533-7980-6446-8693-0E3C52A623ED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True Story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038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Bob’s boss remembered that Bob had taken a security class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 he asked Bob, the lowly intern, to answer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Bob</a:t>
            </a:r>
            <a:r>
              <a:rPr lang="en-US" sz="2400" dirty="0" smtClean="0"/>
              <a:t> mentioned man</a:t>
            </a:r>
            <a:r>
              <a:rPr lang="en-US" sz="2400" dirty="0"/>
              <a:t>-in-the-</a:t>
            </a:r>
            <a:r>
              <a:rPr lang="en-US" sz="2400" dirty="0" smtClean="0"/>
              <a:t>middle attack on SSL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Customer wanted to hear more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smtClean="0"/>
              <a:t>So, Bob </a:t>
            </a:r>
            <a:r>
              <a:rPr lang="en-US" sz="2400" dirty="0"/>
              <a:t>explained </a:t>
            </a:r>
            <a:r>
              <a:rPr lang="en-US" sz="2400" dirty="0" err="1"/>
              <a:t>MiM</a:t>
            </a:r>
            <a:r>
              <a:rPr lang="en-US" sz="2400" dirty="0"/>
              <a:t> attack in some detail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next day, “Bob the lowly intern” became “Bob the fulltime employee”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47876DB6-48CA-E14D-B00B-7CAB70EEF375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 Basics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Terminology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Classic cipher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Simple substitution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Double transposition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Codebook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One-time pad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Basic cryptanalysis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652C8593-6245-D04D-BB44-30185292FE83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Key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Stream ciphers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A5/1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RC4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Block ciphers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AES, TEA, etc.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Modes of operation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Data integrity (MAC)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810FF094-9620-2E4F-AD12-F3B551A4E640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Knapsack (insecure)</a:t>
            </a:r>
          </a:p>
          <a:p>
            <a:pPr>
              <a:spcAft>
                <a:spcPts val="600"/>
              </a:spcAft>
            </a:pPr>
            <a:r>
              <a:rPr lang="en-US" dirty="0"/>
              <a:t>RSA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Diffie</a:t>
            </a:r>
            <a:r>
              <a:rPr lang="en-US" dirty="0"/>
              <a:t>-Hellman</a:t>
            </a:r>
          </a:p>
          <a:p>
            <a:pPr>
              <a:spcAft>
                <a:spcPts val="600"/>
              </a:spcAft>
            </a:pPr>
            <a:r>
              <a:rPr lang="en-US" dirty="0"/>
              <a:t>Elliptic curve crypto (ECC)</a:t>
            </a:r>
          </a:p>
          <a:p>
            <a:pPr>
              <a:spcAft>
                <a:spcPts val="600"/>
              </a:spcAft>
            </a:pPr>
            <a:r>
              <a:rPr lang="en-US" dirty="0"/>
              <a:t>Digital signatures and non-repudiation</a:t>
            </a:r>
          </a:p>
          <a:p>
            <a:pPr>
              <a:spcAft>
                <a:spcPts val="600"/>
              </a:spcAft>
            </a:pPr>
            <a:r>
              <a:rPr lang="en-US" dirty="0"/>
              <a:t>PKI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BA621895-9916-F642-9EFD-1AAFA1F9215C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and Other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Birthday problem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Tiger Hash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HMAC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Clever uses: online bids, spam reduction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Other topics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Secret sharing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Random numbers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Information hiding (</a:t>
            </a:r>
            <a:r>
              <a:rPr lang="en-US" sz="2400" dirty="0" err="1"/>
              <a:t>stego</a:t>
            </a:r>
            <a:r>
              <a:rPr lang="en-US" sz="2400" dirty="0"/>
              <a:t>, watermarking)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0E4E8984-CB7E-3B49-8214-F839524155A6}" type="slidenum">
              <a:rPr lang="en-US">
                <a:latin typeface="Times New Roman" charset="0"/>
              </a:rPr>
              <a:pPr/>
              <a:t>7</a:t>
            </a:fld>
            <a:endParaRPr lang="en-US">
              <a:latin typeface="Times New Roman" charset="0"/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Cryptanalysis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Enigma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RC4 (as used in WEP)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Linear </a:t>
            </a:r>
            <a:r>
              <a:rPr lang="en-US" dirty="0"/>
              <a:t>and differential cryptanalysis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Knapsack </a:t>
            </a:r>
            <a:r>
              <a:rPr lang="en-US" dirty="0"/>
              <a:t>attack (lattice reduction)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RSA timing attacks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3F962554-8281-474E-9878-E100B6E8273A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Passwords</a:t>
            </a:r>
          </a:p>
          <a:p>
            <a:pPr lvl="1"/>
            <a:r>
              <a:rPr lang="en-US" sz="2400" dirty="0"/>
              <a:t>Verification and storage (salt, etc.)</a:t>
            </a:r>
          </a:p>
          <a:p>
            <a:pPr lvl="1"/>
            <a:r>
              <a:rPr lang="en-US" sz="2400" dirty="0"/>
              <a:t>Cracking (math)</a:t>
            </a:r>
          </a:p>
          <a:p>
            <a:r>
              <a:rPr lang="en-US" sz="2800" dirty="0"/>
              <a:t>Biometrics</a:t>
            </a:r>
          </a:p>
          <a:p>
            <a:pPr lvl="1"/>
            <a:r>
              <a:rPr lang="en-US" sz="2400" dirty="0"/>
              <a:t>Fingerprint, hand geometry, iris scan, etc.</a:t>
            </a:r>
          </a:p>
          <a:p>
            <a:pPr lvl="1"/>
            <a:r>
              <a:rPr lang="en-US" sz="2400" dirty="0"/>
              <a:t>Error rates</a:t>
            </a:r>
          </a:p>
          <a:p>
            <a:r>
              <a:rPr lang="en-US" sz="2800" dirty="0"/>
              <a:t>Two-factor, single sign on, Web cookies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Conclusion                                                                                                                          </a:t>
            </a:r>
            <a:fld id="{9CD23C9A-A6A2-8640-8A3F-3CC8AB7B821A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History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system </a:t>
            </a:r>
            <a:r>
              <a:rPr lang="en-US" dirty="0" smtClean="0"/>
              <a:t>certification</a:t>
            </a:r>
          </a:p>
          <a:p>
            <a:pPr>
              <a:spcAft>
                <a:spcPts val="0"/>
              </a:spcAft>
            </a:pPr>
            <a:r>
              <a:rPr lang="en-US" dirty="0" err="1" smtClean="0"/>
              <a:t>ACLs</a:t>
            </a:r>
            <a:r>
              <a:rPr lang="en-US" dirty="0" smtClean="0"/>
              <a:t> </a:t>
            </a:r>
            <a:r>
              <a:rPr lang="en-US" dirty="0"/>
              <a:t>and capabilities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Multilevel </a:t>
            </a:r>
            <a:r>
              <a:rPr lang="en-US" dirty="0" smtClean="0"/>
              <a:t>security (MLS)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BLP</a:t>
            </a:r>
            <a:r>
              <a:rPr lang="en-US" dirty="0"/>
              <a:t>, </a:t>
            </a:r>
            <a:r>
              <a:rPr lang="en-US" dirty="0" err="1"/>
              <a:t>Biba</a:t>
            </a:r>
            <a:r>
              <a:rPr lang="en-US" dirty="0"/>
              <a:t>, compartments, covert channel, inference control</a:t>
            </a:r>
          </a:p>
          <a:p>
            <a:pPr>
              <a:spcAft>
                <a:spcPts val="0"/>
              </a:spcAft>
            </a:pPr>
            <a:r>
              <a:rPr lang="en-US" dirty="0"/>
              <a:t>CAPTCHA</a:t>
            </a:r>
          </a:p>
          <a:p>
            <a:pPr>
              <a:spcAft>
                <a:spcPts val="0"/>
              </a:spcAft>
            </a:pPr>
            <a:r>
              <a:rPr lang="en-US" dirty="0"/>
              <a:t>Firewalls</a:t>
            </a:r>
          </a:p>
          <a:p>
            <a:pPr>
              <a:spcAft>
                <a:spcPts val="0"/>
              </a:spcAft>
            </a:pPr>
            <a:r>
              <a:rPr lang="en-US" dirty="0"/>
              <a:t>IDS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840</Words>
  <Application>Microsoft Macintosh PowerPoint</Application>
  <PresentationFormat>On-screen Show (4:3)</PresentationFormat>
  <Paragraphs>197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Conclusion</vt:lpstr>
      <vt:lpstr>Course Summary</vt:lpstr>
      <vt:lpstr>Crypto Basics</vt:lpstr>
      <vt:lpstr>Symmetric Key</vt:lpstr>
      <vt:lpstr>Public Key</vt:lpstr>
      <vt:lpstr>Hashing and Other</vt:lpstr>
      <vt:lpstr>Advanced Cryptanalysis</vt:lpstr>
      <vt:lpstr>Authentication</vt:lpstr>
      <vt:lpstr>Authorization</vt:lpstr>
      <vt:lpstr>Simple Protocols</vt:lpstr>
      <vt:lpstr>Real-World Protocols</vt:lpstr>
      <vt:lpstr>Software Flaws and Malware</vt:lpstr>
      <vt:lpstr>Insecurity in Software</vt:lpstr>
      <vt:lpstr>Operating Systems</vt:lpstr>
      <vt:lpstr>Crystal Ball</vt:lpstr>
      <vt:lpstr>Crystal Ball</vt:lpstr>
      <vt:lpstr>Crystal Ball</vt:lpstr>
      <vt:lpstr>Crystal Ball</vt:lpstr>
      <vt:lpstr>Crystal Ball</vt:lpstr>
      <vt:lpstr>The Bottom Line</vt:lpstr>
      <vt:lpstr>A True Story</vt:lpstr>
      <vt:lpstr>A True Story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subject/>
  <dc:creator>Mark Stamp</dc:creator>
  <cp:keywords/>
  <dc:description/>
  <cp:lastModifiedBy>Mark Stamp</cp:lastModifiedBy>
  <cp:revision>1081</cp:revision>
  <dcterms:created xsi:type="dcterms:W3CDTF">2011-08-24T14:18:48Z</dcterms:created>
  <dcterms:modified xsi:type="dcterms:W3CDTF">2011-08-24T14:35:16Z</dcterms:modified>
  <cp:category/>
</cp:coreProperties>
</file>