
<file path=[Content_Types].xml><?xml version="1.0" encoding="utf-8"?>
<Types xmlns="http://schemas.openxmlformats.org/package/2006/content-types">
  <Default Extension="bin" ContentType="audio/unknown"/>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56" r:id="rId2"/>
    <p:sldId id="712" r:id="rId3"/>
    <p:sldId id="288" r:id="rId4"/>
    <p:sldId id="270" r:id="rId5"/>
    <p:sldId id="416" r:id="rId6"/>
    <p:sldId id="398" r:id="rId7"/>
    <p:sldId id="257" r:id="rId8"/>
    <p:sldId id="390" r:id="rId9"/>
    <p:sldId id="389" r:id="rId10"/>
    <p:sldId id="391" r:id="rId11"/>
    <p:sldId id="392" r:id="rId12"/>
    <p:sldId id="394" r:id="rId13"/>
    <p:sldId id="396" r:id="rId14"/>
    <p:sldId id="397" r:id="rId15"/>
    <p:sldId id="417" r:id="rId16"/>
    <p:sldId id="258" r:id="rId17"/>
    <p:sldId id="375" r:id="rId18"/>
    <p:sldId id="703" r:id="rId19"/>
    <p:sldId id="376" r:id="rId20"/>
    <p:sldId id="377" r:id="rId21"/>
    <p:sldId id="264" r:id="rId22"/>
    <p:sldId id="265" r:id="rId23"/>
    <p:sldId id="685" r:id="rId24"/>
    <p:sldId id="272" r:id="rId25"/>
    <p:sldId id="714" r:id="rId26"/>
    <p:sldId id="266" r:id="rId27"/>
    <p:sldId id="267" r:id="rId28"/>
    <p:sldId id="269" r:id="rId29"/>
    <p:sldId id="273" r:id="rId30"/>
    <p:sldId id="274" r:id="rId31"/>
    <p:sldId id="275" r:id="rId32"/>
    <p:sldId id="276" r:id="rId33"/>
    <p:sldId id="277" r:id="rId34"/>
    <p:sldId id="278" r:id="rId35"/>
    <p:sldId id="289" r:id="rId36"/>
    <p:sldId id="419" r:id="rId37"/>
    <p:sldId id="418" r:id="rId3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3"/>
    <a:srgbClr val="06FF0E"/>
    <a:srgbClr val="CC14BE"/>
    <a:srgbClr val="FF0000"/>
    <a:srgbClr val="B73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1210"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15E63F-011A-3E43-A312-98E7CA0808B8}" type="datetimeFigureOut">
              <a:rPr lang="en-US" smtClean="0"/>
              <a:pPr/>
              <a:t>26-Aug-13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4F18CF-6D04-D149-A2BD-325B25DE722B}" type="slidenum">
              <a:rPr lang="en-US" smtClean="0"/>
              <a:pPr/>
              <a:t>‹#›</a:t>
            </a:fld>
            <a:endParaRPr lang="en-US"/>
          </a:p>
        </p:txBody>
      </p:sp>
    </p:spTree>
    <p:extLst>
      <p:ext uri="{BB962C8B-B14F-4D97-AF65-F5344CB8AC3E}">
        <p14:creationId xmlns:p14="http://schemas.microsoft.com/office/powerpoint/2010/main" val="2990241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8134AB6-D105-B94F-AF6A-AF4BFCAA1F29}" type="slidenum">
              <a:rPr lang="en-US"/>
              <a:pPr>
                <a:defRPr/>
              </a:pPr>
              <a:t>‹#›</a:t>
            </a:fld>
            <a:endParaRPr lang="en-US"/>
          </a:p>
        </p:txBody>
      </p:sp>
    </p:spTree>
    <p:extLst>
      <p:ext uri="{BB962C8B-B14F-4D97-AF65-F5344CB8AC3E}">
        <p14:creationId xmlns:p14="http://schemas.microsoft.com/office/powerpoint/2010/main" val="4119298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7AEB01AE-29C2-494A-9265-B28106D64B5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BEF3D06-DB2C-0F45-953A-3E58DC02B984}"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2F5E24AA-7384-BA40-8F30-9DC79283B14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AD201B23-E879-9846-A2A9-CED7FCA065E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3704A275-DB3B-2346-8033-8BFE9A8F495E}"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2341617-4344-324E-9E15-ABC09817E91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83BECADF-31BF-9A45-B60A-2F834887DC4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D7B3BD55-AF80-B342-AA19-1C66FBFEF43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B43B62A7-37BF-F14C-8188-B3945FC10AB8}"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F390FFE1-3D51-2540-8BDD-BEBEA3A79C21}"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1 </a:t>
            </a:r>
            <a:r>
              <a:rPr lang="en-US">
                <a:sym typeface="Symbol" charset="2"/>
              </a:rPr>
              <a:t></a:t>
            </a:r>
            <a:r>
              <a:rPr lang="en-US"/>
              <a:t> Cryptography                                                                                                     </a:t>
            </a:r>
            <a:fld id="{E4287857-CFE6-A14F-A3B9-C455FDB91334}"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1 </a:t>
            </a:r>
            <a:r>
              <a:rPr lang="en-US">
                <a:sym typeface="Symbol" charset="2"/>
              </a:rPr>
              <a:t></a:t>
            </a:r>
            <a:r>
              <a:rPr lang="en-US"/>
              <a:t> Cryptography                                                                                                     </a:t>
            </a:r>
            <a:fld id="{55A73CB8-469A-9540-BADA-AFD55CD9168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sa.gov/venona/index.cf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library.thinkquest.org/28005/flashed/timemachine/courseofhistory/zimmerman.shtml?tqskip1=1&amp;tqtime=1029"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orld.std.com/~cme/html/timelin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s.ucla.edu/~jkong/research/security/shannon1949.pdf" TargetMode="External"/><Relationship Id="rId2" Type="http://schemas.openxmlformats.org/officeDocument/2006/relationships/audio" Target="../media/audio2.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E077FD78-4679-944C-AB2D-0BF5DEF3E59F}" type="slidenum">
              <a:rPr lang="en-US" smtClean="0">
                <a:latin typeface="Times New Roman" charset="0"/>
              </a:rPr>
              <a:pPr/>
              <a:t>1</a:t>
            </a:fld>
            <a:endParaRPr lang="en-US" smtClean="0">
              <a:latin typeface="Times New Roman" charset="0"/>
            </a:endParaRPr>
          </a:p>
        </p:txBody>
      </p:sp>
      <p:sp>
        <p:nvSpPr>
          <p:cNvPr id="14339" name="Rectangle 2"/>
          <p:cNvSpPr>
            <a:spLocks noGrp="1" noChangeArrowheads="1"/>
          </p:cNvSpPr>
          <p:nvPr>
            <p:ph type="title"/>
          </p:nvPr>
        </p:nvSpPr>
        <p:spPr>
          <a:xfrm>
            <a:off x="685800" y="1905000"/>
            <a:ext cx="7848600" cy="2209800"/>
          </a:xfrm>
        </p:spPr>
        <p:txBody>
          <a:bodyPr/>
          <a:lstStyle/>
          <a:p>
            <a:pPr eaLnBrk="1" hangingPunct="1"/>
            <a:r>
              <a:rPr lang="en-US" dirty="0" smtClean="0"/>
              <a:t>Part I: Crypto</a:t>
            </a:r>
            <a:br>
              <a:rPr lang="en-US" dirty="0" smtClean="0"/>
            </a:br>
            <a:r>
              <a:rPr lang="en-US" dirty="0"/>
              <a:t/>
            </a:r>
            <a:br>
              <a:rPr lang="en-US" dirty="0"/>
            </a:br>
            <a:r>
              <a:rPr lang="en-US" dirty="0" smtClean="0"/>
              <a:t>Chapter 2: Crypto Basic</a:t>
            </a:r>
          </a:p>
        </p:txBody>
      </p:sp>
      <p:sp>
        <p:nvSpPr>
          <p:cNvPr id="2" name="Rectangle 1"/>
          <p:cNvSpPr/>
          <p:nvPr/>
        </p:nvSpPr>
        <p:spPr>
          <a:xfrm>
            <a:off x="1447800" y="152400"/>
            <a:ext cx="6781800" cy="830997"/>
          </a:xfrm>
          <a:prstGeom prst="rect">
            <a:avLst/>
          </a:prstGeom>
        </p:spPr>
        <p:txBody>
          <a:bodyPr wrap="square">
            <a:spAutoFit/>
          </a:bodyPr>
          <a:lstStyle/>
          <a:p>
            <a:r>
              <a:rPr lang="en-US" dirty="0"/>
              <a:t>Original Source: http://www.cs.sjsu.edu/~stamp/infosec/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65E08E78-4D5A-E043-93F4-22D9E3809D32}" type="slidenum">
              <a:rPr lang="en-US" smtClean="0">
                <a:latin typeface="Times New Roman" charset="0"/>
              </a:rPr>
              <a:pPr/>
              <a:t>10</a:t>
            </a:fld>
            <a:endParaRPr lang="en-US" smtClean="0">
              <a:latin typeface="Times New Roman" charset="0"/>
            </a:endParaRPr>
          </a:p>
        </p:txBody>
      </p:sp>
      <p:sp>
        <p:nvSpPr>
          <p:cNvPr id="23555" name="Rectangle 2"/>
          <p:cNvSpPr>
            <a:spLocks noGrp="1" noChangeArrowheads="1"/>
          </p:cNvSpPr>
          <p:nvPr>
            <p:ph type="title"/>
          </p:nvPr>
        </p:nvSpPr>
        <p:spPr>
          <a:xfrm>
            <a:off x="533400" y="609600"/>
            <a:ext cx="7924800" cy="1143000"/>
          </a:xfrm>
        </p:spPr>
        <p:txBody>
          <a:bodyPr/>
          <a:lstStyle/>
          <a:p>
            <a:pPr eaLnBrk="1" hangingPunct="1"/>
            <a:r>
              <a:rPr lang="en-US"/>
              <a:t>Cryptanalysis I: Try Them All</a:t>
            </a:r>
          </a:p>
        </p:txBody>
      </p:sp>
      <p:sp>
        <p:nvSpPr>
          <p:cNvPr id="171011" name="Rectangle 3"/>
          <p:cNvSpPr>
            <a:spLocks noGrp="1" noChangeArrowheads="1"/>
          </p:cNvSpPr>
          <p:nvPr>
            <p:ph type="body" idx="1"/>
          </p:nvPr>
        </p:nvSpPr>
        <p:spPr>
          <a:xfrm>
            <a:off x="685800" y="1905000"/>
            <a:ext cx="8077200" cy="4038600"/>
          </a:xfrm>
        </p:spPr>
        <p:txBody>
          <a:bodyPr/>
          <a:lstStyle/>
          <a:p>
            <a:pPr eaLnBrk="1" hangingPunct="1">
              <a:lnSpc>
                <a:spcPct val="90000"/>
              </a:lnSpc>
              <a:spcAft>
                <a:spcPts val="600"/>
              </a:spcAft>
            </a:pPr>
            <a:r>
              <a:rPr lang="en-US" sz="2800"/>
              <a:t>A simple substitution (shift by </a:t>
            </a:r>
            <a:r>
              <a:rPr lang="en-US" sz="2800">
                <a:latin typeface="Times-Roman" charset="0"/>
              </a:rPr>
              <a:t>n</a:t>
            </a:r>
            <a:r>
              <a:rPr lang="en-US" sz="2800"/>
              <a:t>) is used</a:t>
            </a:r>
          </a:p>
          <a:p>
            <a:pPr lvl="1" eaLnBrk="1" hangingPunct="1">
              <a:lnSpc>
                <a:spcPct val="90000"/>
              </a:lnSpc>
              <a:spcAft>
                <a:spcPts val="600"/>
              </a:spcAft>
            </a:pPr>
            <a:r>
              <a:rPr lang="en-US" sz="2400"/>
              <a:t>But the key is unknown</a:t>
            </a:r>
          </a:p>
          <a:p>
            <a:pPr eaLnBrk="1" hangingPunct="1">
              <a:lnSpc>
                <a:spcPct val="90000"/>
              </a:lnSpc>
              <a:spcAft>
                <a:spcPts val="600"/>
              </a:spcAft>
            </a:pPr>
            <a:r>
              <a:rPr lang="en-US" sz="2800"/>
              <a:t>Given ciphertext: </a:t>
            </a:r>
            <a:r>
              <a:rPr lang="en-US" sz="2800">
                <a:solidFill>
                  <a:srgbClr val="FF0000"/>
                </a:solidFill>
                <a:latin typeface="Times-Roman" charset="0"/>
              </a:rPr>
              <a:t>CSYEVIXIVQMREXIH</a:t>
            </a:r>
            <a:endParaRPr lang="en-US" sz="2800"/>
          </a:p>
          <a:p>
            <a:pPr eaLnBrk="1" hangingPunct="1">
              <a:lnSpc>
                <a:spcPct val="90000"/>
              </a:lnSpc>
              <a:spcAft>
                <a:spcPts val="600"/>
              </a:spcAft>
            </a:pPr>
            <a:r>
              <a:rPr lang="en-US" sz="2800"/>
              <a:t>How to find the key?</a:t>
            </a:r>
          </a:p>
          <a:p>
            <a:pPr eaLnBrk="1" hangingPunct="1">
              <a:lnSpc>
                <a:spcPct val="90000"/>
              </a:lnSpc>
              <a:spcAft>
                <a:spcPts val="600"/>
              </a:spcAft>
            </a:pPr>
            <a:r>
              <a:rPr lang="en-US" sz="2800"/>
              <a:t>Only 26 possible keys </a:t>
            </a:r>
            <a:r>
              <a:rPr lang="en-US" sz="2800">
                <a:sym typeface="Symbol" charset="2"/>
              </a:rPr>
              <a:t></a:t>
            </a:r>
            <a:r>
              <a:rPr lang="en-US" sz="2800"/>
              <a:t> try them all!</a:t>
            </a:r>
          </a:p>
          <a:p>
            <a:pPr eaLnBrk="1" hangingPunct="1">
              <a:lnSpc>
                <a:spcPct val="90000"/>
              </a:lnSpc>
              <a:spcAft>
                <a:spcPts val="600"/>
              </a:spcAft>
            </a:pPr>
            <a:r>
              <a:rPr lang="en-US" sz="2800" b="1">
                <a:solidFill>
                  <a:schemeClr val="accent2"/>
                </a:solidFill>
              </a:rPr>
              <a:t>Exhaustive key search</a:t>
            </a:r>
            <a:endParaRPr lang="en-US" sz="2800">
              <a:solidFill>
                <a:schemeClr val="accent2"/>
              </a:solidFill>
            </a:endParaRPr>
          </a:p>
          <a:p>
            <a:pPr eaLnBrk="1" hangingPunct="1">
              <a:lnSpc>
                <a:spcPct val="90000"/>
              </a:lnSpc>
              <a:spcAft>
                <a:spcPts val="600"/>
              </a:spcAft>
            </a:pPr>
            <a:r>
              <a:rPr lang="en-US" sz="2800"/>
              <a:t>Solution: key is </a:t>
            </a:r>
            <a:r>
              <a:rPr lang="en-US" sz="2800">
                <a:latin typeface="Times-Roman" charset="0"/>
              </a:rPr>
              <a:t>n = 4</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71011">
                                            <p:txEl>
                                              <p:pRg st="1" end="1"/>
                                            </p:txEl>
                                          </p:spTgt>
                                        </p:tgtEl>
                                        <p:attrNameLst>
                                          <p:attrName>style.visibility</p:attrName>
                                        </p:attrNameLst>
                                      </p:cBhvr>
                                      <p:to>
                                        <p:strVal val="visible"/>
                                      </p:to>
                                    </p:set>
                                    <p:animEffect transition="in" filter="box(out)">
                                      <p:cBhvr>
                                        <p:cTn id="10" dur="500"/>
                                        <p:tgtEl>
                                          <p:spTgt spid="17101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Effect transition="in" filter="box(out)">
                                      <p:cBhvr>
                                        <p:cTn id="15" dur="500"/>
                                        <p:tgtEl>
                                          <p:spTgt spid="17101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71011">
                                            <p:txEl>
                                              <p:pRg st="3" end="3"/>
                                            </p:txEl>
                                          </p:spTgt>
                                        </p:tgtEl>
                                        <p:attrNameLst>
                                          <p:attrName>style.visibility</p:attrName>
                                        </p:attrNameLst>
                                      </p:cBhvr>
                                      <p:to>
                                        <p:strVal val="visible"/>
                                      </p:to>
                                    </p:set>
                                    <p:animEffect transition="in" filter="box(out)">
                                      <p:cBhvr>
                                        <p:cTn id="20" dur="500"/>
                                        <p:tgtEl>
                                          <p:spTgt spid="171011">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Effect transition="in" filter="box(out)">
                                      <p:cBhvr>
                                        <p:cTn id="25" dur="500"/>
                                        <p:tgtEl>
                                          <p:spTgt spid="171011">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1011">
                                            <p:txEl>
                                              <p:pRg st="5" end="5"/>
                                            </p:txEl>
                                          </p:spTgt>
                                        </p:tgtEl>
                                        <p:attrNameLst>
                                          <p:attrName>style.visibility</p:attrName>
                                        </p:attrNameLst>
                                      </p:cBhvr>
                                      <p:to>
                                        <p:strVal val="visible"/>
                                      </p:to>
                                    </p:set>
                                    <p:animEffect transition="in" filter="box(out)">
                                      <p:cBhvr>
                                        <p:cTn id="30" dur="500"/>
                                        <p:tgtEl>
                                          <p:spTgt spid="171011">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1011">
                                            <p:txEl>
                                              <p:pRg st="6" end="6"/>
                                            </p:txEl>
                                          </p:spTgt>
                                        </p:tgtEl>
                                        <p:attrNameLst>
                                          <p:attrName>style.visibility</p:attrName>
                                        </p:attrNameLst>
                                      </p:cBhvr>
                                      <p:to>
                                        <p:strVal val="visible"/>
                                      </p:to>
                                    </p:set>
                                    <p:animEffect transition="in" filter="box(out)">
                                      <p:cBhvr>
                                        <p:cTn id="35" dur="500"/>
                                        <p:tgtEl>
                                          <p:spTgt spid="171011">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46757604-38C5-8541-8B73-4AC99FAF2CB7}" type="slidenum">
              <a:rPr lang="en-US" smtClean="0">
                <a:latin typeface="Times New Roman" charset="0"/>
              </a:rPr>
              <a:pPr/>
              <a:t>11</a:t>
            </a:fld>
            <a:endParaRPr lang="en-US" smtClean="0">
              <a:latin typeface="Times New Roman" charset="0"/>
            </a:endParaRPr>
          </a:p>
        </p:txBody>
      </p:sp>
      <p:sp>
        <p:nvSpPr>
          <p:cNvPr id="24579" name="Rectangle 2"/>
          <p:cNvSpPr>
            <a:spLocks noGrp="1" noChangeArrowheads="1"/>
          </p:cNvSpPr>
          <p:nvPr>
            <p:ph type="title"/>
          </p:nvPr>
        </p:nvSpPr>
        <p:spPr>
          <a:xfrm>
            <a:off x="533400" y="457200"/>
            <a:ext cx="8153400" cy="1143000"/>
          </a:xfrm>
        </p:spPr>
        <p:txBody>
          <a:bodyPr/>
          <a:lstStyle/>
          <a:p>
            <a:pPr eaLnBrk="1" hangingPunct="1"/>
            <a:r>
              <a:rPr lang="en-US" sz="4000" dirty="0"/>
              <a:t>Least-Simple Simple Substitution</a:t>
            </a:r>
            <a:endParaRPr lang="en-US" dirty="0"/>
          </a:p>
        </p:txBody>
      </p:sp>
      <p:sp>
        <p:nvSpPr>
          <p:cNvPr id="24580" name="Rectangle 3"/>
          <p:cNvSpPr>
            <a:spLocks noGrp="1" noChangeArrowheads="1"/>
          </p:cNvSpPr>
          <p:nvPr>
            <p:ph type="body" idx="1"/>
          </p:nvPr>
        </p:nvSpPr>
        <p:spPr>
          <a:xfrm>
            <a:off x="685800" y="1676400"/>
            <a:ext cx="7924800" cy="1981200"/>
          </a:xfrm>
        </p:spPr>
        <p:txBody>
          <a:bodyPr/>
          <a:lstStyle/>
          <a:p>
            <a:pPr eaLnBrk="1" hangingPunct="1">
              <a:lnSpc>
                <a:spcPct val="90000"/>
              </a:lnSpc>
            </a:pPr>
            <a:r>
              <a:rPr lang="en-US" sz="2800" dirty="0"/>
              <a:t>In general, simple substitution key can be any </a:t>
            </a:r>
            <a:r>
              <a:rPr lang="en-US" sz="2800" b="1" dirty="0">
                <a:solidFill>
                  <a:schemeClr val="hlink"/>
                </a:solidFill>
              </a:rPr>
              <a:t>permutation</a:t>
            </a:r>
            <a:r>
              <a:rPr lang="en-US" sz="2800" dirty="0"/>
              <a:t> of letters</a:t>
            </a:r>
          </a:p>
          <a:p>
            <a:pPr lvl="1" eaLnBrk="1" hangingPunct="1">
              <a:lnSpc>
                <a:spcPct val="90000"/>
              </a:lnSpc>
            </a:pPr>
            <a:r>
              <a:rPr lang="en-US" sz="2400" dirty="0" smtClean="0"/>
              <a:t>Not necessarily a shift of the alphabet</a:t>
            </a:r>
          </a:p>
          <a:p>
            <a:pPr eaLnBrk="1" hangingPunct="1">
              <a:lnSpc>
                <a:spcPct val="90000"/>
              </a:lnSpc>
            </a:pPr>
            <a:r>
              <a:rPr lang="en-US" sz="2800" dirty="0"/>
              <a:t>For example</a:t>
            </a:r>
            <a:endParaRPr lang="en-US" sz="2800" dirty="0">
              <a:solidFill>
                <a:srgbClr val="FF0000"/>
              </a:solidFill>
              <a:latin typeface="Times-Roman" charset="0"/>
            </a:endParaRPr>
          </a:p>
        </p:txBody>
      </p:sp>
      <p:graphicFrame>
        <p:nvGraphicFramePr>
          <p:cNvPr id="172127" name="Group 95"/>
          <p:cNvGraphicFramePr>
            <a:graphicFrameLocks noGrp="1"/>
          </p:cNvGraphicFramePr>
          <p:nvPr/>
        </p:nvGraphicFramePr>
        <p:xfrm>
          <a:off x="1719263" y="3759200"/>
          <a:ext cx="6510341" cy="1143000"/>
        </p:xfrm>
        <a:graphic>
          <a:graphicData uri="http://schemas.openxmlformats.org/drawingml/2006/table">
            <a:tbl>
              <a:tblPr/>
              <a:tblGrid>
                <a:gridCol w="206308"/>
                <a:gridCol w="262603"/>
                <a:gridCol w="262602"/>
                <a:gridCol w="261030"/>
                <a:gridCol w="264175"/>
                <a:gridCol w="262603"/>
                <a:gridCol w="264175"/>
                <a:gridCol w="262602"/>
                <a:gridCol w="261030"/>
                <a:gridCol w="264175"/>
                <a:gridCol w="262603"/>
                <a:gridCol w="261030"/>
                <a:gridCol w="264175"/>
                <a:gridCol w="261030"/>
                <a:gridCol w="262602"/>
                <a:gridCol w="264175"/>
                <a:gridCol w="261030"/>
                <a:gridCol w="262603"/>
                <a:gridCol w="264175"/>
                <a:gridCol w="262602"/>
                <a:gridCol w="264175"/>
                <a:gridCol w="261030"/>
                <a:gridCol w="262603"/>
                <a:gridCol w="262602"/>
                <a:gridCol w="262603"/>
              </a:tblGrid>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s</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t</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2128" name="Group 96"/>
          <p:cNvGraphicFramePr>
            <a:graphicFrameLocks noGrp="1"/>
          </p:cNvGraphicFramePr>
          <p:nvPr/>
        </p:nvGraphicFramePr>
        <p:xfrm>
          <a:off x="8229600" y="3759200"/>
          <a:ext cx="261937" cy="1143000"/>
        </p:xfrm>
        <a:graphic>
          <a:graphicData uri="http://schemas.openxmlformats.org/drawingml/2006/table">
            <a:tbl>
              <a:tblPr/>
              <a:tblGrid>
                <a:gridCol w="261937"/>
              </a:tblGrid>
              <a:tr h="62798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32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01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69" name="Rectangle 92"/>
          <p:cNvSpPr>
            <a:spLocks noChangeArrowheads="1"/>
          </p:cNvSpPr>
          <p:nvPr/>
        </p:nvSpPr>
        <p:spPr bwMode="auto">
          <a:xfrm>
            <a:off x="381000" y="38211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4670" name="Rectangle 93"/>
          <p:cNvSpPr>
            <a:spLocks noChangeArrowheads="1"/>
          </p:cNvSpPr>
          <p:nvPr/>
        </p:nvSpPr>
        <p:spPr bwMode="auto">
          <a:xfrm>
            <a:off x="152400" y="45069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4671" name="Rectangle 97"/>
          <p:cNvSpPr>
            <a:spLocks noChangeArrowheads="1"/>
          </p:cNvSpPr>
          <p:nvPr/>
        </p:nvSpPr>
        <p:spPr bwMode="auto">
          <a:xfrm>
            <a:off x="685800" y="52578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Then 26! &gt; 2</a:t>
            </a:r>
            <a:r>
              <a:rPr lang="en-US" sz="2800" baseline="30000"/>
              <a:t>88</a:t>
            </a:r>
            <a:r>
              <a:rPr lang="en-US" sz="2800"/>
              <a:t> possible keys!</a:t>
            </a:r>
            <a:endParaRPr lang="en-US" sz="2800">
              <a:solidFill>
                <a:srgbClr val="FF0000"/>
              </a:solidFill>
              <a:latin typeface="Times-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B6D6B409-6BF7-A84E-AD23-1AB661362563}" type="slidenum">
              <a:rPr lang="en-US" smtClean="0">
                <a:latin typeface="Times New Roman" charset="0"/>
              </a:rPr>
              <a:pPr/>
              <a:t>12</a:t>
            </a:fld>
            <a:endParaRPr lang="en-US" smtClean="0">
              <a:latin typeface="Times New Roman" charset="0"/>
            </a:endParaRPr>
          </a:p>
        </p:txBody>
      </p:sp>
      <p:sp>
        <p:nvSpPr>
          <p:cNvPr id="25603" name="Rectangle 2"/>
          <p:cNvSpPr>
            <a:spLocks noGrp="1" noChangeArrowheads="1"/>
          </p:cNvSpPr>
          <p:nvPr>
            <p:ph type="title"/>
          </p:nvPr>
        </p:nvSpPr>
        <p:spPr>
          <a:xfrm>
            <a:off x="533400" y="609600"/>
            <a:ext cx="8153400" cy="1143000"/>
          </a:xfrm>
        </p:spPr>
        <p:txBody>
          <a:bodyPr/>
          <a:lstStyle/>
          <a:p>
            <a:pPr eaLnBrk="1" hangingPunct="1"/>
            <a:r>
              <a:rPr lang="en-US"/>
              <a:t>Cryptanalysis II: Be Clever</a:t>
            </a:r>
          </a:p>
        </p:txBody>
      </p:sp>
      <p:sp>
        <p:nvSpPr>
          <p:cNvPr id="25604" name="Rectangle 3"/>
          <p:cNvSpPr>
            <a:spLocks noGrp="1" noChangeArrowheads="1"/>
          </p:cNvSpPr>
          <p:nvPr>
            <p:ph type="body" idx="1"/>
          </p:nvPr>
        </p:nvSpPr>
        <p:spPr>
          <a:xfrm>
            <a:off x="685800" y="1828800"/>
            <a:ext cx="8153400" cy="4343400"/>
          </a:xfrm>
        </p:spPr>
        <p:txBody>
          <a:bodyPr/>
          <a:lstStyle/>
          <a:p>
            <a:pPr eaLnBrk="1" hangingPunct="1">
              <a:lnSpc>
                <a:spcPct val="90000"/>
              </a:lnSpc>
              <a:spcAft>
                <a:spcPts val="600"/>
              </a:spcAft>
            </a:pPr>
            <a:r>
              <a:rPr lang="en-US" sz="2800" dirty="0"/>
              <a:t>We know that a simple substitution is used</a:t>
            </a:r>
          </a:p>
          <a:p>
            <a:pPr eaLnBrk="1" hangingPunct="1">
              <a:lnSpc>
                <a:spcPct val="90000"/>
              </a:lnSpc>
              <a:spcAft>
                <a:spcPts val="600"/>
              </a:spcAft>
            </a:pPr>
            <a:r>
              <a:rPr lang="en-US" sz="2800" dirty="0"/>
              <a:t>But not necessarily a shift by </a:t>
            </a:r>
            <a:r>
              <a:rPr lang="en-US" dirty="0" err="1">
                <a:latin typeface="Times-Roman" charset="0"/>
              </a:rPr>
              <a:t>n</a:t>
            </a:r>
            <a:endParaRPr lang="en-US" sz="2800" dirty="0" smtClean="0"/>
          </a:p>
          <a:p>
            <a:pPr eaLnBrk="1" hangingPunct="1">
              <a:lnSpc>
                <a:spcPct val="90000"/>
              </a:lnSpc>
              <a:spcAft>
                <a:spcPts val="600"/>
              </a:spcAft>
            </a:pPr>
            <a:r>
              <a:rPr lang="en-US" sz="2800" dirty="0" smtClean="0"/>
              <a:t>Find </a:t>
            </a:r>
            <a:r>
              <a:rPr lang="en-US" sz="2800" dirty="0"/>
              <a:t>the key given</a:t>
            </a:r>
            <a:r>
              <a:rPr lang="en-US" sz="2800" dirty="0" smtClean="0"/>
              <a:t> the </a:t>
            </a:r>
            <a:r>
              <a:rPr lang="en-US" sz="2800" dirty="0" err="1" smtClean="0"/>
              <a:t>ciphertext</a:t>
            </a:r>
            <a:r>
              <a:rPr lang="en-US" sz="2800" dirty="0"/>
              <a:t>: </a:t>
            </a:r>
          </a:p>
          <a:p>
            <a:pPr eaLnBrk="1" hangingPunct="1">
              <a:lnSpc>
                <a:spcPct val="90000"/>
              </a:lnSpc>
              <a:buFont typeface="Wingdings" charset="2"/>
              <a:buNone/>
            </a:pPr>
            <a:endParaRPr lang="en-US" sz="1100" dirty="0"/>
          </a:p>
          <a:p>
            <a:pPr eaLnBrk="1" hangingPunct="1">
              <a:lnSpc>
                <a:spcPct val="90000"/>
              </a:lnSpc>
              <a:buFont typeface="Wingdings" charset="2"/>
              <a:buNone/>
            </a:pPr>
            <a:r>
              <a:rPr lang="en-US" sz="1800" dirty="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DC2394F1-28B2-6C46-932B-5C9B3AD05F75}" type="slidenum">
              <a:rPr lang="en-US" smtClean="0">
                <a:latin typeface="Times New Roman" charset="0"/>
              </a:rPr>
              <a:pPr/>
              <a:t>13</a:t>
            </a:fld>
            <a:endParaRPr lang="en-US" smtClean="0">
              <a:latin typeface="Times New Roman" charset="0"/>
            </a:endParaRPr>
          </a:p>
        </p:txBody>
      </p:sp>
      <p:sp>
        <p:nvSpPr>
          <p:cNvPr id="26628" name="Rectangle 2"/>
          <p:cNvSpPr>
            <a:spLocks noGrp="1" noChangeArrowheads="1"/>
          </p:cNvSpPr>
          <p:nvPr>
            <p:ph type="title"/>
          </p:nvPr>
        </p:nvSpPr>
        <p:spPr>
          <a:xfrm>
            <a:off x="533400" y="457200"/>
            <a:ext cx="8153400" cy="1143000"/>
          </a:xfrm>
        </p:spPr>
        <p:txBody>
          <a:bodyPr/>
          <a:lstStyle/>
          <a:p>
            <a:pPr eaLnBrk="1" hangingPunct="1"/>
            <a:r>
              <a:rPr lang="en-US"/>
              <a:t>Cryptanalysis II</a:t>
            </a:r>
          </a:p>
        </p:txBody>
      </p:sp>
      <p:sp>
        <p:nvSpPr>
          <p:cNvPr id="176131" name="Rectangle 3"/>
          <p:cNvSpPr>
            <a:spLocks noGrp="1" noChangeArrowheads="1"/>
          </p:cNvSpPr>
          <p:nvPr>
            <p:ph type="body" idx="1"/>
          </p:nvPr>
        </p:nvSpPr>
        <p:spPr>
          <a:xfrm>
            <a:off x="533400" y="1676400"/>
            <a:ext cx="8001000" cy="1905000"/>
          </a:xfrm>
        </p:spPr>
        <p:txBody>
          <a:bodyPr/>
          <a:lstStyle/>
          <a:p>
            <a:pPr eaLnBrk="1" hangingPunct="1"/>
            <a:r>
              <a:rPr lang="en-US" sz="2800" smtClean="0"/>
              <a:t>Cannot try all 2</a:t>
            </a:r>
            <a:r>
              <a:rPr lang="en-US" sz="2800" baseline="30000" smtClean="0"/>
              <a:t>88</a:t>
            </a:r>
            <a:r>
              <a:rPr lang="en-US" sz="2800" smtClean="0"/>
              <a:t> simple substitution keys</a:t>
            </a:r>
          </a:p>
          <a:p>
            <a:pPr eaLnBrk="1" hangingPunct="1"/>
            <a:r>
              <a:rPr lang="en-US" sz="2800" smtClean="0"/>
              <a:t>Can we be more clever?</a:t>
            </a:r>
          </a:p>
          <a:p>
            <a:pPr eaLnBrk="1" hangingPunct="1"/>
            <a:r>
              <a:rPr lang="en-US" sz="2800" smtClean="0"/>
              <a:t>English letter frequency counts…</a:t>
            </a:r>
            <a:endParaRPr lang="en-US" sz="2800" baseline="30000" smtClean="0"/>
          </a:p>
        </p:txBody>
      </p:sp>
      <p:graphicFrame>
        <p:nvGraphicFramePr>
          <p:cNvPr id="176133" name="Object 2"/>
          <p:cNvGraphicFramePr>
            <a:graphicFrameLocks noChangeAspect="1"/>
          </p:cNvGraphicFramePr>
          <p:nvPr/>
        </p:nvGraphicFramePr>
        <p:xfrm>
          <a:off x="152400" y="3429000"/>
          <a:ext cx="8686800" cy="2771775"/>
        </p:xfrm>
        <a:graphic>
          <a:graphicData uri="http://schemas.openxmlformats.org/presentationml/2006/ole">
            <mc:AlternateContent xmlns:mc="http://schemas.openxmlformats.org/markup-compatibility/2006">
              <mc:Choice xmlns:v="urn:schemas-microsoft-com:vml" Requires="v">
                <p:oleObj spid="_x0000_s26629" name="Chart" r:id="rId4" imgW="16548100" imgH="5283200" progId="MSGraph.Chart.8">
                  <p:embed followColorScheme="full"/>
                </p:oleObj>
              </mc:Choice>
              <mc:Fallback>
                <p:oleObj name="Chart" r:id="rId4" imgW="16548100" imgH="5283200"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429000"/>
                        <a:ext cx="86868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ox(out)">
                                      <p:cBhvr>
                                        <p:cTn id="7" dur="500"/>
                                        <p:tgtEl>
                                          <p:spTgt spid="1761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box(out)">
                                      <p:cBhvr>
                                        <p:cTn id="12" dur="500"/>
                                        <p:tgtEl>
                                          <p:spTgt spid="1761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6131">
                                            <p:txEl>
                                              <p:pRg st="2" end="2"/>
                                            </p:txEl>
                                          </p:spTgt>
                                        </p:tgtEl>
                                        <p:attrNameLst>
                                          <p:attrName>style.visibility</p:attrName>
                                        </p:attrNameLst>
                                      </p:cBhvr>
                                      <p:to>
                                        <p:strVal val="visible"/>
                                      </p:to>
                                    </p:set>
                                    <p:animEffect transition="in" filter="box(out)">
                                      <p:cBhvr>
                                        <p:cTn id="17" dur="500"/>
                                        <p:tgtEl>
                                          <p:spTgt spid="1761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6133"/>
                                        </p:tgtEl>
                                        <p:attrNameLst>
                                          <p:attrName>style.visibility</p:attrName>
                                        </p:attrNameLst>
                                      </p:cBhvr>
                                      <p:to>
                                        <p:strVal val="visible"/>
                                      </p:to>
                                    </p:set>
                                    <p:anim calcmode="lin" valueType="num">
                                      <p:cBhvr additive="base">
                                        <p:cTn id="22" dur="500" fill="hold"/>
                                        <p:tgtEl>
                                          <p:spTgt spid="176133"/>
                                        </p:tgtEl>
                                        <p:attrNameLst>
                                          <p:attrName>ppt_x</p:attrName>
                                        </p:attrNameLst>
                                      </p:cBhvr>
                                      <p:tavLst>
                                        <p:tav tm="0">
                                          <p:val>
                                            <p:strVal val="#ppt_x"/>
                                          </p:val>
                                        </p:tav>
                                        <p:tav tm="100000">
                                          <p:val>
                                            <p:strVal val="#ppt_x"/>
                                          </p:val>
                                        </p:tav>
                                      </p:tavLst>
                                    </p:anim>
                                    <p:anim calcmode="lin" valueType="num">
                                      <p:cBhvr additive="base">
                                        <p:cTn id="23" dur="500" fill="hold"/>
                                        <p:tgtEl>
                                          <p:spTgt spid="176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OleChart spid="1761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686CCCB3-9F2E-3348-A460-A75E7CF45CEF}" type="slidenum">
              <a:rPr lang="en-US" smtClean="0">
                <a:latin typeface="Times New Roman" charset="0"/>
              </a:rPr>
              <a:pPr/>
              <a:t>14</a:t>
            </a:fld>
            <a:endParaRPr lang="en-US" smtClean="0">
              <a:latin typeface="Times New Roman" charset="0"/>
            </a:endParaRPr>
          </a:p>
        </p:txBody>
      </p:sp>
      <p:sp>
        <p:nvSpPr>
          <p:cNvPr id="27651" name="Rectangle 2"/>
          <p:cNvSpPr>
            <a:spLocks noGrp="1" noChangeArrowheads="1"/>
          </p:cNvSpPr>
          <p:nvPr>
            <p:ph type="title"/>
          </p:nvPr>
        </p:nvSpPr>
        <p:spPr>
          <a:xfrm>
            <a:off x="533400" y="381000"/>
            <a:ext cx="8153400" cy="1143000"/>
          </a:xfrm>
        </p:spPr>
        <p:txBody>
          <a:bodyPr/>
          <a:lstStyle/>
          <a:p>
            <a:pPr eaLnBrk="1" hangingPunct="1"/>
            <a:r>
              <a:rPr lang="en-US"/>
              <a:t>Cryptanalysis II</a:t>
            </a:r>
          </a:p>
        </p:txBody>
      </p:sp>
      <p:sp>
        <p:nvSpPr>
          <p:cNvPr id="27652" name="Rectangle 3"/>
          <p:cNvSpPr>
            <a:spLocks noGrp="1" noChangeArrowheads="1"/>
          </p:cNvSpPr>
          <p:nvPr>
            <p:ph type="body" idx="1"/>
          </p:nvPr>
        </p:nvSpPr>
        <p:spPr>
          <a:xfrm>
            <a:off x="685800" y="1371600"/>
            <a:ext cx="8077200" cy="2971800"/>
          </a:xfrm>
        </p:spPr>
        <p:txBody>
          <a:bodyPr/>
          <a:lstStyle/>
          <a:p>
            <a:pPr eaLnBrk="1" hangingPunct="1">
              <a:lnSpc>
                <a:spcPct val="90000"/>
              </a:lnSpc>
            </a:pPr>
            <a:r>
              <a:rPr lang="en-US" sz="2800"/>
              <a:t>Ciphertext: </a:t>
            </a:r>
          </a:p>
          <a:p>
            <a:pPr eaLnBrk="1" hangingPunct="1">
              <a:lnSpc>
                <a:spcPct val="90000"/>
              </a:lnSpc>
              <a:buFont typeface="Wingdings" charset="2"/>
              <a:buNone/>
            </a:pPr>
            <a:endParaRPr lang="en-US" sz="1400"/>
          </a:p>
          <a:p>
            <a:pPr eaLnBrk="1" hangingPunct="1">
              <a:lnSpc>
                <a:spcPct val="90000"/>
              </a:lnSpc>
              <a:buFont typeface="Wingdings" charset="2"/>
              <a:buNone/>
            </a:pPr>
            <a:r>
              <a:rPr lang="en-US" sz="1600">
                <a:solidFill>
                  <a:srgbClr val="FF0000"/>
                </a:solidFill>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sz="1600"/>
          </a:p>
        </p:txBody>
      </p:sp>
      <p:graphicFrame>
        <p:nvGraphicFramePr>
          <p:cNvPr id="177265" name="Group 113"/>
          <p:cNvGraphicFramePr>
            <a:graphicFrameLocks noGrp="1"/>
          </p:cNvGraphicFramePr>
          <p:nvPr/>
        </p:nvGraphicFramePr>
        <p:xfrm>
          <a:off x="47625" y="5202238"/>
          <a:ext cx="8610600" cy="660400"/>
        </p:xfrm>
        <a:graphic>
          <a:graphicData uri="http://schemas.openxmlformats.org/drawingml/2006/table">
            <a:tbl>
              <a:tblPr/>
              <a:tblGrid>
                <a:gridCol w="328613"/>
                <a:gridCol w="344487"/>
                <a:gridCol w="344488"/>
                <a:gridCol w="344487"/>
                <a:gridCol w="347663"/>
                <a:gridCol w="341312"/>
                <a:gridCol w="349250"/>
                <a:gridCol w="344488"/>
                <a:gridCol w="341312"/>
                <a:gridCol w="349250"/>
                <a:gridCol w="346075"/>
                <a:gridCol w="342900"/>
                <a:gridCol w="346075"/>
                <a:gridCol w="342900"/>
                <a:gridCol w="346075"/>
                <a:gridCol w="347663"/>
                <a:gridCol w="341312"/>
                <a:gridCol w="346075"/>
                <a:gridCol w="344488"/>
                <a:gridCol w="346075"/>
                <a:gridCol w="347662"/>
                <a:gridCol w="342900"/>
                <a:gridCol w="344488"/>
                <a:gridCol w="346075"/>
                <a:gridCol w="344487"/>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smtClean="0">
                          <a:ln>
                            <a:noFill/>
                          </a:ln>
                          <a:solidFill>
                            <a:schemeClr val="tx1"/>
                          </a:solidFill>
                          <a:effectLst/>
                          <a:latin typeface="Comic Sans MS" charset="0"/>
                        </a:rPr>
                        <a:t>O</a:t>
                      </a:r>
                      <a:endParaRPr kumimoji="0" lang="en-US" sz="18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51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15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42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22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a:ln>
                            <a:noFill/>
                          </a:ln>
                          <a:solidFill>
                            <a:schemeClr val="tx1"/>
                          </a:solidFill>
                          <a:effectLst/>
                          <a:latin typeface="Comic Sans MS" charset="0"/>
                        </a:rPr>
                        <a:t>28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7383" name="Group 231"/>
          <p:cNvGraphicFramePr>
            <a:graphicFrameLocks noGrp="1"/>
          </p:cNvGraphicFramePr>
          <p:nvPr/>
        </p:nvGraphicFramePr>
        <p:xfrm>
          <a:off x="8658225" y="5200650"/>
          <a:ext cx="409575" cy="666750"/>
        </p:xfrm>
        <a:graphic>
          <a:graphicData uri="http://schemas.openxmlformats.org/drawingml/2006/table">
            <a:tbl>
              <a:tblPr/>
              <a:tblGrid>
                <a:gridCol w="409575"/>
              </a:tblGrid>
              <a:tr h="3619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800" b="0" i="0" u="none" strike="noStrike" cap="none" normalizeH="0" baseline="0" dirty="0">
                          <a:ln>
                            <a:noFill/>
                          </a:ln>
                          <a:solidFill>
                            <a:schemeClr val="tx1"/>
                          </a:solidFill>
                          <a:effectLst/>
                          <a:latin typeface="Comic Sans MS" charset="0"/>
                        </a:rPr>
                        <a:t>Z</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1600" b="0" i="0" u="none" strike="noStrike" cap="none" normalizeH="0" baseline="0" dirty="0">
                          <a:ln>
                            <a:noFill/>
                          </a:ln>
                          <a:solidFill>
                            <a:schemeClr val="tx1"/>
                          </a:solidFill>
                          <a:effectLst/>
                          <a:latin typeface="Comic Sans MS" charset="0"/>
                        </a:rPr>
                        <a:t>8</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41" name="Rectangle 232"/>
          <p:cNvSpPr>
            <a:spLocks noChangeArrowheads="1"/>
          </p:cNvSpPr>
          <p:nvPr/>
        </p:nvSpPr>
        <p:spPr bwMode="auto">
          <a:xfrm>
            <a:off x="609600" y="4684713"/>
            <a:ext cx="4367213" cy="517525"/>
          </a:xfrm>
          <a:prstGeom prst="rect">
            <a:avLst/>
          </a:prstGeom>
          <a:noFill/>
          <a:ln w="9525">
            <a:noFill/>
            <a:miter lim="800000"/>
            <a:headEnd/>
            <a:tailEnd/>
          </a:ln>
        </p:spPr>
        <p:txBody>
          <a:bodyPr wrap="none">
            <a:prstTxWarp prst="textNoShape">
              <a:avLst/>
            </a:prstTxWarp>
            <a:spAutoFit/>
          </a:bodyPr>
          <a:lstStyle/>
          <a:p>
            <a:r>
              <a:rPr lang="en-US"/>
              <a:t>Ciphertext frequency counts:</a:t>
            </a:r>
          </a:p>
        </p:txBody>
      </p:sp>
      <p:sp>
        <p:nvSpPr>
          <p:cNvPr id="27742" name="Rectangle 233"/>
          <p:cNvSpPr>
            <a:spLocks noChangeArrowheads="1"/>
          </p:cNvSpPr>
          <p:nvPr/>
        </p:nvSpPr>
        <p:spPr bwMode="auto">
          <a:xfrm>
            <a:off x="685800" y="3962400"/>
            <a:ext cx="80010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Analyze this message using statistics below</a:t>
            </a:r>
            <a:endParaRPr lang="en-US" sz="2800">
              <a:solidFill>
                <a:srgbClr val="FF0000"/>
              </a:solidFill>
              <a:latin typeface="Times-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C6463395-890B-434F-B07C-7E5E1D7364C4}" type="slidenum">
              <a:rPr lang="en-US" smtClean="0">
                <a:latin typeface="Times New Roman" charset="0"/>
              </a:rPr>
              <a:pPr/>
              <a:t>15</a:t>
            </a:fld>
            <a:endParaRPr lang="en-US" smtClean="0">
              <a:latin typeface="Times New Roman" charset="0"/>
            </a:endParaRPr>
          </a:p>
        </p:txBody>
      </p:sp>
      <p:sp>
        <p:nvSpPr>
          <p:cNvPr id="28675" name="Rectangle 2"/>
          <p:cNvSpPr>
            <a:spLocks noGrp="1" noChangeArrowheads="1"/>
          </p:cNvSpPr>
          <p:nvPr>
            <p:ph type="title"/>
          </p:nvPr>
        </p:nvSpPr>
        <p:spPr/>
        <p:txBody>
          <a:bodyPr/>
          <a:lstStyle/>
          <a:p>
            <a:pPr eaLnBrk="1" hangingPunct="1"/>
            <a:r>
              <a:rPr lang="en-US"/>
              <a:t>Cryptanalysis: Terminology</a:t>
            </a:r>
          </a:p>
        </p:txBody>
      </p:sp>
      <p:sp>
        <p:nvSpPr>
          <p:cNvPr id="198659"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dirty="0"/>
              <a:t>Cryptosystem is </a:t>
            </a:r>
            <a:r>
              <a:rPr lang="en-US" b="1" dirty="0">
                <a:solidFill>
                  <a:schemeClr val="accent2"/>
                </a:solidFill>
              </a:rPr>
              <a:t>secure</a:t>
            </a:r>
            <a:r>
              <a:rPr lang="en-US" dirty="0"/>
              <a:t> if best know attack is to try all </a:t>
            </a:r>
            <a:r>
              <a:rPr lang="en-US" dirty="0" smtClean="0"/>
              <a:t>keys</a:t>
            </a:r>
          </a:p>
          <a:p>
            <a:pPr lvl="1" eaLnBrk="1" hangingPunct="1">
              <a:lnSpc>
                <a:spcPct val="90000"/>
              </a:lnSpc>
              <a:spcAft>
                <a:spcPts val="600"/>
              </a:spcAft>
            </a:pPr>
            <a:r>
              <a:rPr lang="en-US" dirty="0" smtClean="0"/>
              <a:t>Exhaustive key search, that is</a:t>
            </a:r>
          </a:p>
          <a:p>
            <a:pPr eaLnBrk="1" hangingPunct="1">
              <a:lnSpc>
                <a:spcPct val="90000"/>
              </a:lnSpc>
              <a:spcAft>
                <a:spcPts val="600"/>
              </a:spcAft>
            </a:pPr>
            <a:r>
              <a:rPr lang="en-US" dirty="0"/>
              <a:t>Cryptosystem is </a:t>
            </a:r>
            <a:r>
              <a:rPr lang="en-US" b="1" dirty="0">
                <a:solidFill>
                  <a:srgbClr val="FF0000"/>
                </a:solidFill>
              </a:rPr>
              <a:t>insecure</a:t>
            </a:r>
            <a:r>
              <a:rPr lang="en-US" dirty="0"/>
              <a:t> if </a:t>
            </a:r>
            <a:r>
              <a:rPr lang="en-US" b="1" i="1" dirty="0"/>
              <a:t>any</a:t>
            </a:r>
            <a:r>
              <a:rPr lang="en-US" dirty="0"/>
              <a:t> shortcut attack is known</a:t>
            </a:r>
          </a:p>
          <a:p>
            <a:pPr eaLnBrk="1" hangingPunct="1">
              <a:lnSpc>
                <a:spcPct val="90000"/>
              </a:lnSpc>
              <a:spcAft>
                <a:spcPts val="600"/>
              </a:spcAft>
            </a:pPr>
            <a:r>
              <a:rPr lang="en-US" dirty="0"/>
              <a:t>But then insecure cipher might be harder to break than a secure cipher!</a:t>
            </a:r>
          </a:p>
          <a:p>
            <a:pPr lvl="1" eaLnBrk="1" hangingPunct="1">
              <a:lnSpc>
                <a:spcPct val="90000"/>
              </a:lnSpc>
              <a:spcAft>
                <a:spcPts val="600"/>
              </a:spcAft>
            </a:pPr>
            <a:r>
              <a:rPr lang="en-US" dirty="0"/>
              <a:t>What the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8659">
                                            <p:txEl>
                                              <p:pRg st="1" end="1"/>
                                            </p:txEl>
                                          </p:spTgt>
                                        </p:tgtEl>
                                        <p:attrNameLst>
                                          <p:attrName>style.visibility</p:attrName>
                                        </p:attrNameLst>
                                      </p:cBhvr>
                                      <p:to>
                                        <p:strVal val="visible"/>
                                      </p:to>
                                    </p:set>
                                    <p:animEffect transition="in" filter="box(out)">
                                      <p:cBhvr>
                                        <p:cTn id="10" dur="500"/>
                                        <p:tgtEl>
                                          <p:spTgt spid="19865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box(out)">
                                      <p:cBhvr>
                                        <p:cTn id="15" dur="500"/>
                                        <p:tgtEl>
                                          <p:spTgt spid="19865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98659">
                                            <p:txEl>
                                              <p:pRg st="3" end="3"/>
                                            </p:txEl>
                                          </p:spTgt>
                                        </p:tgtEl>
                                        <p:attrNameLst>
                                          <p:attrName>style.visibility</p:attrName>
                                        </p:attrNameLst>
                                      </p:cBhvr>
                                      <p:to>
                                        <p:strVal val="visible"/>
                                      </p:to>
                                    </p:set>
                                    <p:animEffect transition="in" filter="box(out)">
                                      <p:cBhvr>
                                        <p:cTn id="20" dur="500"/>
                                        <p:tgtEl>
                                          <p:spTgt spid="198659">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98659">
                                            <p:txEl>
                                              <p:pRg st="4" end="4"/>
                                            </p:txEl>
                                          </p:spTgt>
                                        </p:tgtEl>
                                        <p:attrNameLst>
                                          <p:attrName>style.visibility</p:attrName>
                                        </p:attrNameLst>
                                      </p:cBhvr>
                                      <p:to>
                                        <p:strVal val="visible"/>
                                      </p:to>
                                    </p:set>
                                    <p:animEffect transition="in" filter="box(out)">
                                      <p:cBhvr>
                                        <p:cTn id="23" dur="500"/>
                                        <p:tgtEl>
                                          <p:spTgt spid="19865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3496BD0A-57B9-164D-8918-6227D1AB8702}" type="slidenum">
              <a:rPr lang="en-US" smtClean="0">
                <a:latin typeface="Times New Roman" charset="0"/>
              </a:rPr>
              <a:pPr/>
              <a:t>16</a:t>
            </a:fld>
            <a:endParaRPr lang="en-US" smtClean="0">
              <a:latin typeface="Times New Roman" charset="0"/>
            </a:endParaRPr>
          </a:p>
        </p:txBody>
      </p:sp>
      <p:sp>
        <p:nvSpPr>
          <p:cNvPr id="29699" name="Rectangle 2"/>
          <p:cNvSpPr>
            <a:spLocks noGrp="1" noChangeArrowheads="1"/>
          </p:cNvSpPr>
          <p:nvPr>
            <p:ph type="title"/>
          </p:nvPr>
        </p:nvSpPr>
        <p:spPr/>
        <p:txBody>
          <a:bodyPr/>
          <a:lstStyle/>
          <a:p>
            <a:pPr eaLnBrk="1" hangingPunct="1"/>
            <a:r>
              <a:rPr lang="en-US"/>
              <a:t>Double Transposition</a:t>
            </a:r>
          </a:p>
        </p:txBody>
      </p:sp>
      <p:sp>
        <p:nvSpPr>
          <p:cNvPr id="22531" name="Rectangle 3"/>
          <p:cNvSpPr>
            <a:spLocks noGrp="1" noChangeArrowheads="1"/>
          </p:cNvSpPr>
          <p:nvPr>
            <p:ph type="body" idx="1"/>
          </p:nvPr>
        </p:nvSpPr>
        <p:spPr>
          <a:xfrm>
            <a:off x="685800" y="1600200"/>
            <a:ext cx="7772400" cy="685800"/>
          </a:xfrm>
        </p:spPr>
        <p:txBody>
          <a:bodyPr/>
          <a:lstStyle/>
          <a:p>
            <a:pPr eaLnBrk="1" hangingPunct="1"/>
            <a:r>
              <a:rPr lang="en-US"/>
              <a:t>Plaintext: </a:t>
            </a:r>
            <a:r>
              <a:rPr lang="en-US">
                <a:solidFill>
                  <a:srgbClr val="FF0000"/>
                </a:solidFill>
                <a:latin typeface="Times-Roman" charset="0"/>
              </a:rPr>
              <a:t>attackxatxdawn</a:t>
            </a:r>
          </a:p>
        </p:txBody>
      </p:sp>
      <p:pic>
        <p:nvPicPr>
          <p:cNvPr id="22532" name="Picture 4" descr="001.jpg                                                        0007DDCBMacintosh HD                   B7464D7A:"/>
          <p:cNvPicPr>
            <a:picLocks noChangeAspect="1" noChangeArrowheads="1"/>
          </p:cNvPicPr>
          <p:nvPr/>
        </p:nvPicPr>
        <p:blipFill>
          <a:blip r:embed="rId3"/>
          <a:srcRect/>
          <a:stretch>
            <a:fillRect/>
          </a:stretch>
        </p:blipFill>
        <p:spPr bwMode="auto">
          <a:xfrm>
            <a:off x="1143000" y="2362200"/>
            <a:ext cx="2209800" cy="2117725"/>
          </a:xfrm>
          <a:prstGeom prst="rect">
            <a:avLst/>
          </a:prstGeom>
          <a:noFill/>
          <a:ln w="9525">
            <a:noFill/>
            <a:miter lim="800000"/>
            <a:headEnd/>
            <a:tailEnd/>
          </a:ln>
        </p:spPr>
      </p:pic>
      <p:pic>
        <p:nvPicPr>
          <p:cNvPr id="22533" name="Picture 5" descr="002.jpg                                                        0007DDCBMacintosh HD                   B7464D7A:"/>
          <p:cNvPicPr>
            <a:picLocks noChangeAspect="1" noChangeArrowheads="1"/>
          </p:cNvPicPr>
          <p:nvPr/>
        </p:nvPicPr>
        <p:blipFill>
          <a:blip r:embed="rId4"/>
          <a:srcRect/>
          <a:stretch>
            <a:fillRect/>
          </a:stretch>
        </p:blipFill>
        <p:spPr bwMode="auto">
          <a:xfrm>
            <a:off x="5334000" y="2362200"/>
            <a:ext cx="2209800" cy="2117725"/>
          </a:xfrm>
          <a:prstGeom prst="rect">
            <a:avLst/>
          </a:prstGeom>
          <a:noFill/>
          <a:ln w="9525">
            <a:noFill/>
            <a:miter lim="800000"/>
            <a:headEnd/>
            <a:tailEnd/>
          </a:ln>
        </p:spPr>
      </p:pic>
      <p:sp>
        <p:nvSpPr>
          <p:cNvPr id="22534" name="Rectangle 6"/>
          <p:cNvSpPr>
            <a:spLocks noChangeArrowheads="1"/>
          </p:cNvSpPr>
          <p:nvPr/>
        </p:nvSpPr>
        <p:spPr bwMode="auto">
          <a:xfrm>
            <a:off x="3463925" y="2590800"/>
            <a:ext cx="1795463" cy="800100"/>
          </a:xfrm>
          <a:prstGeom prst="rect">
            <a:avLst/>
          </a:prstGeom>
          <a:noFill/>
          <a:ln w="9525">
            <a:noFill/>
            <a:miter lim="800000"/>
            <a:headEnd/>
            <a:tailEnd/>
          </a:ln>
        </p:spPr>
        <p:txBody>
          <a:bodyPr wrap="none">
            <a:prstTxWarp prst="textNoShape">
              <a:avLst/>
            </a:prstTxWarp>
            <a:spAutoFit/>
          </a:bodyPr>
          <a:lstStyle/>
          <a:p>
            <a:r>
              <a:rPr lang="en-US" sz="2000"/>
              <a:t>Permute rows</a:t>
            </a:r>
          </a:p>
          <a:p>
            <a:r>
              <a:rPr lang="en-US" sz="2000"/>
              <a:t>and columns</a:t>
            </a:r>
            <a:endParaRPr lang="en-US"/>
          </a:p>
        </p:txBody>
      </p:sp>
      <p:sp>
        <p:nvSpPr>
          <p:cNvPr id="22535" name="Rectangle 7"/>
          <p:cNvSpPr>
            <a:spLocks noChangeArrowheads="1"/>
          </p:cNvSpPr>
          <p:nvPr/>
        </p:nvSpPr>
        <p:spPr bwMode="auto">
          <a:xfrm>
            <a:off x="3733800" y="3108325"/>
            <a:ext cx="1187450" cy="1311275"/>
          </a:xfrm>
          <a:prstGeom prst="rect">
            <a:avLst/>
          </a:prstGeom>
          <a:noFill/>
          <a:ln w="9525">
            <a:noFill/>
            <a:miter lim="800000"/>
            <a:headEnd/>
            <a:tailEnd/>
          </a:ln>
        </p:spPr>
        <p:txBody>
          <a:bodyPr>
            <a:prstTxWarp prst="textNoShape">
              <a:avLst/>
            </a:prstTxWarp>
            <a:spAutoFit/>
          </a:bodyPr>
          <a:lstStyle/>
          <a:p>
            <a:r>
              <a:rPr lang="en-US" sz="8000">
                <a:sym typeface="Symbol" charset="2"/>
              </a:rPr>
              <a:t></a:t>
            </a:r>
            <a:endParaRPr lang="en-US"/>
          </a:p>
        </p:txBody>
      </p:sp>
      <p:sp>
        <p:nvSpPr>
          <p:cNvPr id="22537" name="Rectangle 9"/>
          <p:cNvSpPr>
            <a:spLocks noChangeArrowheads="1"/>
          </p:cNvSpPr>
          <p:nvPr/>
        </p:nvSpPr>
        <p:spPr bwMode="auto">
          <a:xfrm>
            <a:off x="685800" y="44958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dirty="0" err="1"/>
              <a:t>Ciphertext</a:t>
            </a:r>
            <a:r>
              <a:rPr lang="en-US" sz="3200" dirty="0"/>
              <a:t>: </a:t>
            </a:r>
            <a:r>
              <a:rPr lang="en-US" sz="3200" dirty="0" err="1">
                <a:solidFill>
                  <a:srgbClr val="FF0000"/>
                </a:solidFill>
                <a:latin typeface="Times-Roman" charset="0"/>
              </a:rPr>
              <a:t>xtawxnattxadakc</a:t>
            </a:r>
            <a:r>
              <a:rPr lang="en-US" sz="3200" dirty="0">
                <a:solidFill>
                  <a:srgbClr val="FF0000"/>
                </a:solidFill>
                <a:latin typeface="Times-Roman" charset="0"/>
              </a:rPr>
              <a:t> </a:t>
            </a:r>
          </a:p>
          <a:p>
            <a:pPr marL="342900" indent="-342900">
              <a:lnSpc>
                <a:spcPct val="90000"/>
              </a:lnSpc>
              <a:spcBef>
                <a:spcPct val="20000"/>
              </a:spcBef>
              <a:buClr>
                <a:schemeClr val="accent2"/>
              </a:buClr>
              <a:buSzPct val="75000"/>
              <a:buFont typeface="Wingdings" charset="2"/>
              <a:buChar char="q"/>
            </a:pPr>
            <a:r>
              <a:rPr lang="en-US" sz="3200" dirty="0" smtClean="0"/>
              <a:t>Key is </a:t>
            </a:r>
            <a:r>
              <a:rPr lang="en-US" sz="3200" dirty="0"/>
              <a:t>matrix size and </a:t>
            </a:r>
            <a:r>
              <a:rPr lang="en-US" sz="3200" dirty="0" smtClean="0"/>
              <a:t>permutations: </a:t>
            </a:r>
            <a:r>
              <a:rPr lang="en-US" sz="3200" dirty="0"/>
              <a:t>(3,5,1,4,2) and (1,3,2)</a:t>
            </a:r>
            <a:endParaRPr lang="en-US" sz="3200" dirty="0">
              <a:solidFill>
                <a:srgbClr val="FF0000"/>
              </a:solidFill>
              <a:latin typeface="Times-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25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535"/>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25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5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2537">
                                            <p:txEl>
                                              <p:pRg st="0" end="0"/>
                                            </p:txEl>
                                          </p:spTgt>
                                        </p:tgtEl>
                                        <p:attrNameLst>
                                          <p:attrName>style.visibility</p:attrName>
                                        </p:attrNameLst>
                                      </p:cBhvr>
                                      <p:to>
                                        <p:strVal val="visible"/>
                                      </p:to>
                                    </p:set>
                                    <p:animEffect transition="in" filter="blinds(vertical)">
                                      <p:cBhvr>
                                        <p:cTn id="27" dur="500"/>
                                        <p:tgtEl>
                                          <p:spTgt spid="2253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2537">
                                            <p:txEl>
                                              <p:pRg st="1" end="1"/>
                                            </p:txEl>
                                          </p:spTgt>
                                        </p:tgtEl>
                                        <p:attrNameLst>
                                          <p:attrName>style.visibility</p:attrName>
                                        </p:attrNameLst>
                                      </p:cBhvr>
                                      <p:to>
                                        <p:strVal val="visible"/>
                                      </p:to>
                                    </p:set>
                                    <p:animEffect transition="in" filter="blinds(vertical)">
                                      <p:cBhvr>
                                        <p:cTn id="32" dur="500"/>
                                        <p:tgtEl>
                                          <p:spTgt spid="225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4" grpId="0" autoUpdateAnimBg="0"/>
      <p:bldP spid="22535" grpId="0" autoUpdateAnimBg="0"/>
      <p:bldP spid="2253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B373C0A5-605A-BE43-A2D8-95C302EA7446}" type="slidenum">
              <a:rPr lang="en-US" smtClean="0">
                <a:latin typeface="Times New Roman" charset="0"/>
              </a:rPr>
              <a:pPr/>
              <a:t>17</a:t>
            </a:fld>
            <a:endParaRPr lang="en-US" smtClean="0">
              <a:latin typeface="Times New Roman" charset="0"/>
            </a:endParaRPr>
          </a:p>
        </p:txBody>
      </p:sp>
      <p:sp>
        <p:nvSpPr>
          <p:cNvPr id="30723" name="Rectangle 2"/>
          <p:cNvSpPr>
            <a:spLocks noGrp="1" noChangeArrowheads="1"/>
          </p:cNvSpPr>
          <p:nvPr>
            <p:ph type="title"/>
          </p:nvPr>
        </p:nvSpPr>
        <p:spPr/>
        <p:txBody>
          <a:bodyPr/>
          <a:lstStyle/>
          <a:p>
            <a:pPr eaLnBrk="1" hangingPunct="1"/>
            <a:r>
              <a:rPr lang="en-US" dirty="0"/>
              <a:t>One</a:t>
            </a:r>
            <a:r>
              <a:rPr lang="en-US" dirty="0" smtClean="0"/>
              <a:t>-Time </a:t>
            </a:r>
            <a:r>
              <a:rPr lang="en-US" dirty="0"/>
              <a:t>Pad: Encryption</a:t>
            </a:r>
          </a:p>
        </p:txBody>
      </p:sp>
      <p:sp>
        <p:nvSpPr>
          <p:cNvPr id="30724" name="Rectangle 5"/>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0725" name="Rectangle 6"/>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4820" name="Group 196"/>
          <p:cNvGraphicFramePr>
            <a:graphicFrameLocks noGrp="1"/>
          </p:cNvGraphicFramePr>
          <p:nvPr/>
        </p:nvGraphicFramePr>
        <p:xfrm>
          <a:off x="2057400" y="3206750"/>
          <a:ext cx="6553200" cy="1117600"/>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tr>
            </a:tbl>
          </a:graphicData>
        </a:graphic>
      </p:graphicFrame>
      <p:graphicFrame>
        <p:nvGraphicFramePr>
          <p:cNvPr id="154937" name="Group 313"/>
          <p:cNvGraphicFramePr>
            <a:graphicFrameLocks noGrp="1"/>
          </p:cNvGraphicFramePr>
          <p:nvPr/>
        </p:nvGraphicFramePr>
        <p:xfrm>
          <a:off x="2057400" y="4181475"/>
          <a:ext cx="6553200" cy="1762125"/>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tr>
            </a:tbl>
          </a:graphicData>
        </a:graphic>
      </p:graphicFrame>
      <p:sp>
        <p:nvSpPr>
          <p:cNvPr id="30778" name="Rectangle 314"/>
          <p:cNvSpPr>
            <a:spLocks noChangeArrowheads="1"/>
          </p:cNvSpPr>
          <p:nvPr/>
        </p:nvSpPr>
        <p:spPr bwMode="auto">
          <a:xfrm>
            <a:off x="2089150" y="2530475"/>
            <a:ext cx="6038850"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Encryption:</a:t>
            </a:r>
            <a:r>
              <a:rPr lang="en-US">
                <a:solidFill>
                  <a:srgbClr val="FF0000"/>
                </a:solidFill>
              </a:rPr>
              <a:t> Plaintext </a:t>
            </a:r>
            <a:r>
              <a:rPr lang="en-US">
                <a:solidFill>
                  <a:srgbClr val="FF0000"/>
                </a:solidFill>
                <a:sym typeface="Symbol" charset="2"/>
              </a:rPr>
              <a:t> Key = Ciphertext</a:t>
            </a:r>
            <a:endParaRPr lang="en-US">
              <a:sym typeface="Symbol" charset="2"/>
            </a:endParaRPr>
          </a:p>
        </p:txBody>
      </p:sp>
      <p:sp>
        <p:nvSpPr>
          <p:cNvPr id="30779" name="Line 317"/>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0780" name="Rectangle 319"/>
          <p:cNvSpPr>
            <a:spLocks noChangeArrowheads="1"/>
          </p:cNvSpPr>
          <p:nvPr/>
        </p:nvSpPr>
        <p:spPr bwMode="auto">
          <a:xfrm>
            <a:off x="504825" y="37401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0781" name="Rectangle 320"/>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0782" name="Rectangle 321"/>
          <p:cNvSpPr>
            <a:spLocks noChangeArrowheads="1"/>
          </p:cNvSpPr>
          <p:nvPr/>
        </p:nvSpPr>
        <p:spPr bwMode="auto">
          <a:xfrm>
            <a:off x="228600" y="47307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F761833C-3C83-1047-A589-7D2AA2D8D7A4}" type="slidenum">
              <a:rPr lang="en-US" smtClean="0">
                <a:latin typeface="Times New Roman" charset="0"/>
              </a:rPr>
              <a:pPr/>
              <a:t>18</a:t>
            </a:fld>
            <a:endParaRPr lang="en-US" smtClean="0">
              <a:latin typeface="Times New Roman" charset="0"/>
            </a:endParaRPr>
          </a:p>
        </p:txBody>
      </p:sp>
      <p:sp>
        <p:nvSpPr>
          <p:cNvPr id="31747" name="Rectangle 2"/>
          <p:cNvSpPr>
            <a:spLocks noGrp="1" noChangeArrowheads="1"/>
          </p:cNvSpPr>
          <p:nvPr>
            <p:ph type="title"/>
          </p:nvPr>
        </p:nvSpPr>
        <p:spPr/>
        <p:txBody>
          <a:bodyPr/>
          <a:lstStyle/>
          <a:p>
            <a:pPr eaLnBrk="1" hangingPunct="1"/>
            <a:r>
              <a:rPr lang="en-US" dirty="0"/>
              <a:t>One</a:t>
            </a:r>
            <a:r>
              <a:rPr lang="en-US" dirty="0" smtClean="0"/>
              <a:t>-Time </a:t>
            </a:r>
            <a:r>
              <a:rPr lang="en-US" dirty="0"/>
              <a:t>Pad: Decryption</a:t>
            </a:r>
          </a:p>
        </p:txBody>
      </p:sp>
      <p:sp>
        <p:nvSpPr>
          <p:cNvPr id="31748" name="Rectangle 3"/>
          <p:cNvSpPr>
            <a:spLocks noChangeArrowheads="1"/>
          </p:cNvSpPr>
          <p:nvPr/>
        </p:nvSpPr>
        <p:spPr bwMode="auto">
          <a:xfrm>
            <a:off x="347663" y="1828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1749" name="Rectangle 4"/>
          <p:cNvSpPr>
            <a:spLocks noChangeArrowheads="1"/>
          </p:cNvSpPr>
          <p:nvPr/>
        </p:nvSpPr>
        <p:spPr bwMode="auto">
          <a:xfrm>
            <a:off x="280988" y="1752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517125" name="Group 5"/>
          <p:cNvGraphicFramePr>
            <a:graphicFrameLocks noGrp="1"/>
          </p:cNvGraphicFramePr>
          <p:nvPr/>
        </p:nvGraphicFramePr>
        <p:xfrm>
          <a:off x="2057400" y="3200400"/>
          <a:ext cx="6553200" cy="1117600"/>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tr>
            </a:tbl>
          </a:graphicData>
        </a:graphic>
      </p:graphicFrame>
      <p:graphicFrame>
        <p:nvGraphicFramePr>
          <p:cNvPr id="517168" name="Group 48"/>
          <p:cNvGraphicFramePr>
            <a:graphicFrameLocks noGrp="1"/>
          </p:cNvGraphicFramePr>
          <p:nvPr/>
        </p:nvGraphicFramePr>
        <p:xfrm>
          <a:off x="2057400" y="4181475"/>
          <a:ext cx="6553200" cy="1762125"/>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tr>
            </a:tbl>
          </a:graphicData>
        </a:graphic>
      </p:graphicFrame>
      <p:sp>
        <p:nvSpPr>
          <p:cNvPr id="31802" name="Rectangle 101"/>
          <p:cNvSpPr>
            <a:spLocks noChangeArrowheads="1"/>
          </p:cNvSpPr>
          <p:nvPr/>
        </p:nvSpPr>
        <p:spPr bwMode="auto">
          <a:xfrm>
            <a:off x="2089150" y="2530475"/>
            <a:ext cx="6078538" cy="517525"/>
          </a:xfrm>
          <a:prstGeom prst="rect">
            <a:avLst/>
          </a:prstGeom>
          <a:noFill/>
          <a:ln w="9525">
            <a:noFill/>
            <a:miter lim="800000"/>
            <a:headEnd/>
            <a:tailEnd/>
          </a:ln>
        </p:spPr>
        <p:txBody>
          <a:bodyPr wrap="none">
            <a:prstTxWarp prst="textNoShape">
              <a:avLst/>
            </a:prstTxWarp>
            <a:spAutoFit/>
          </a:bodyPr>
          <a:lstStyle/>
          <a:p>
            <a:r>
              <a:rPr lang="en-US" b="1">
                <a:solidFill>
                  <a:schemeClr val="accent2"/>
                </a:solidFill>
              </a:rPr>
              <a:t>Decryption:</a:t>
            </a:r>
            <a:r>
              <a:rPr lang="en-US">
                <a:solidFill>
                  <a:srgbClr val="FF0000"/>
                </a:solidFill>
              </a:rPr>
              <a:t> Ciphertext </a:t>
            </a:r>
            <a:r>
              <a:rPr lang="en-US">
                <a:solidFill>
                  <a:srgbClr val="FF0000"/>
                </a:solidFill>
                <a:sym typeface="Symbol" charset="2"/>
              </a:rPr>
              <a:t> Key = Plaintext</a:t>
            </a:r>
            <a:endParaRPr lang="en-US">
              <a:sym typeface="Symbol" charset="2"/>
            </a:endParaRPr>
          </a:p>
        </p:txBody>
      </p:sp>
      <p:sp>
        <p:nvSpPr>
          <p:cNvPr id="31803" name="Line 102"/>
          <p:cNvSpPr>
            <a:spLocks noChangeShapeType="1"/>
          </p:cNvSpPr>
          <p:nvPr/>
        </p:nvSpPr>
        <p:spPr bwMode="auto">
          <a:xfrm>
            <a:off x="2057400" y="471487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1804" name="Rectangle 103"/>
          <p:cNvSpPr>
            <a:spLocks noChangeArrowheads="1"/>
          </p:cNvSpPr>
          <p:nvPr/>
        </p:nvSpPr>
        <p:spPr bwMode="auto">
          <a:xfrm>
            <a:off x="152400" y="3740150"/>
            <a:ext cx="1830388"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1805" name="Rectangle 104"/>
          <p:cNvSpPr>
            <a:spLocks noChangeArrowheads="1"/>
          </p:cNvSpPr>
          <p:nvPr/>
        </p:nvSpPr>
        <p:spPr bwMode="auto">
          <a:xfrm>
            <a:off x="1219200" y="4213225"/>
            <a:ext cx="787400" cy="517525"/>
          </a:xfrm>
          <a:prstGeom prst="rect">
            <a:avLst/>
          </a:prstGeom>
          <a:noFill/>
          <a:ln w="9525">
            <a:noFill/>
            <a:miter lim="800000"/>
            <a:headEnd/>
            <a:tailEnd/>
          </a:ln>
        </p:spPr>
        <p:txBody>
          <a:bodyPr wrap="none">
            <a:prstTxWarp prst="textNoShape">
              <a:avLst/>
            </a:prstTxWarp>
            <a:spAutoFit/>
          </a:bodyPr>
          <a:lstStyle/>
          <a:p>
            <a:r>
              <a:rPr lang="en-US"/>
              <a:t>Key:</a:t>
            </a:r>
          </a:p>
        </p:txBody>
      </p:sp>
      <p:sp>
        <p:nvSpPr>
          <p:cNvPr id="31806" name="Rectangle 105"/>
          <p:cNvSpPr>
            <a:spLocks noChangeArrowheads="1"/>
          </p:cNvSpPr>
          <p:nvPr/>
        </p:nvSpPr>
        <p:spPr bwMode="auto">
          <a:xfrm>
            <a:off x="428625" y="4730750"/>
            <a:ext cx="15525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DD660417-D070-C24C-9CD1-4177797B9ED3}" type="slidenum">
              <a:rPr lang="en-US" smtClean="0">
                <a:latin typeface="Times New Roman" charset="0"/>
              </a:rPr>
              <a:pPr/>
              <a:t>19</a:t>
            </a:fld>
            <a:endParaRPr lang="en-US" smtClean="0">
              <a:latin typeface="Times New Roman" charset="0"/>
            </a:endParaRPr>
          </a:p>
        </p:txBody>
      </p:sp>
      <p:sp>
        <p:nvSpPr>
          <p:cNvPr id="32771" name="Rectangle 2"/>
          <p:cNvSpPr>
            <a:spLocks noGrp="1" noChangeArrowheads="1"/>
          </p:cNvSpPr>
          <p:nvPr>
            <p:ph type="title"/>
          </p:nvPr>
        </p:nvSpPr>
        <p:spPr/>
        <p:txBody>
          <a:bodyPr/>
          <a:lstStyle/>
          <a:p>
            <a:pPr eaLnBrk="1" hangingPunct="1"/>
            <a:r>
              <a:rPr lang="en-US" dirty="0"/>
              <a:t>One</a:t>
            </a:r>
            <a:r>
              <a:rPr lang="en-US" dirty="0" smtClean="0"/>
              <a:t>-Time </a:t>
            </a:r>
            <a:r>
              <a:rPr lang="en-US" dirty="0"/>
              <a:t>Pad</a:t>
            </a:r>
          </a:p>
        </p:txBody>
      </p:sp>
      <p:sp>
        <p:nvSpPr>
          <p:cNvPr id="32772"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2773"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5653" name="Group 5"/>
          <p:cNvGraphicFramePr>
            <a:graphicFrameLocks noGrp="1"/>
          </p:cNvGraphicFramePr>
          <p:nvPr/>
        </p:nvGraphicFramePr>
        <p:xfrm>
          <a:off x="2057400" y="2362200"/>
          <a:ext cx="6553200" cy="1117600"/>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tr>
            </a:tbl>
          </a:graphicData>
        </a:graphic>
      </p:graphicFrame>
      <p:graphicFrame>
        <p:nvGraphicFramePr>
          <p:cNvPr id="155698" name="Group 50"/>
          <p:cNvGraphicFramePr>
            <a:graphicFrameLocks noGrp="1"/>
          </p:cNvGraphicFramePr>
          <p:nvPr/>
        </p:nvGraphicFramePr>
        <p:xfrm>
          <a:off x="2057400" y="3336925"/>
          <a:ext cx="6553200" cy="1762125"/>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a:noFill/>
                    </a:lnT>
                    <a:lnB cap="flat">
                      <a:noFill/>
                    </a:lnB>
                    <a:lnTlToBr>
                      <a:noFill/>
                    </a:lnTlToBr>
                    <a:lnBlToTr>
                      <a:noFill/>
                    </a:lnBlToTr>
                    <a:noFill/>
                  </a:tcPr>
                </a:tc>
              </a:tr>
            </a:tbl>
          </a:graphicData>
        </a:graphic>
      </p:graphicFrame>
      <p:sp>
        <p:nvSpPr>
          <p:cNvPr id="32826" name="Line 104"/>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2827" name="Rectangle 105"/>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2828" name="Rectangle 106"/>
          <p:cNvSpPr>
            <a:spLocks noChangeArrowheads="1"/>
          </p:cNvSpPr>
          <p:nvPr/>
        </p:nvSpPr>
        <p:spPr bwMode="auto">
          <a:xfrm>
            <a:off x="990600" y="3368675"/>
            <a:ext cx="1019175" cy="517525"/>
          </a:xfrm>
          <a:prstGeom prst="rect">
            <a:avLst/>
          </a:prstGeom>
          <a:noFill/>
          <a:ln w="9525">
            <a:noFill/>
            <a:miter lim="800000"/>
            <a:headEnd/>
            <a:tailEnd/>
          </a:ln>
        </p:spPr>
        <p:txBody>
          <a:bodyPr wrap="none">
            <a:prstTxWarp prst="textNoShape">
              <a:avLst/>
            </a:prstTxWarp>
            <a:spAutoFit/>
          </a:bodyPr>
          <a:lstStyle/>
          <a:p>
            <a:r>
              <a:rPr lang="en-US"/>
              <a:t>“</a:t>
            </a:r>
            <a:r>
              <a:rPr lang="en-US" b="1">
                <a:solidFill>
                  <a:schemeClr val="accent2"/>
                </a:solidFill>
              </a:rPr>
              <a:t>key</a:t>
            </a:r>
            <a:r>
              <a:rPr lang="en-US"/>
              <a:t>”:</a:t>
            </a:r>
          </a:p>
        </p:txBody>
      </p:sp>
      <p:sp>
        <p:nvSpPr>
          <p:cNvPr id="32829" name="Rectangle 107"/>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2830" name="Rectangle 108"/>
          <p:cNvSpPr>
            <a:spLocks noChangeArrowheads="1"/>
          </p:cNvSpPr>
          <p:nvPr/>
        </p:nvSpPr>
        <p:spPr bwMode="auto">
          <a:xfrm>
            <a:off x="304800" y="1789113"/>
            <a:ext cx="8294688" cy="523875"/>
          </a:xfrm>
          <a:prstGeom prst="rect">
            <a:avLst/>
          </a:prstGeom>
          <a:noFill/>
          <a:ln w="9525">
            <a:noFill/>
            <a:miter lim="800000"/>
            <a:headEnd/>
            <a:tailEnd/>
          </a:ln>
        </p:spPr>
        <p:txBody>
          <a:bodyPr wrap="none">
            <a:prstTxWarp prst="textNoShape">
              <a:avLst/>
            </a:prstTxWarp>
            <a:spAutoFit/>
          </a:bodyPr>
          <a:lstStyle/>
          <a:p>
            <a:r>
              <a:rPr lang="en-US" sz="2800"/>
              <a:t>Double agent claims sender used following “</a:t>
            </a:r>
            <a:r>
              <a:rPr lang="en-US" sz="2800" b="1">
                <a:solidFill>
                  <a:schemeClr val="accent2"/>
                </a:solidFill>
              </a:rPr>
              <a:t>key</a:t>
            </a:r>
            <a:r>
              <a:rPr lang="en-US" sz="2800"/>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5800" y="304800"/>
            <a:ext cx="7772400" cy="1143000"/>
          </a:xfrm>
        </p:spPr>
        <p:txBody>
          <a:bodyPr/>
          <a:lstStyle/>
          <a:p>
            <a:r>
              <a:rPr lang="en-US" smtClean="0"/>
              <a:t>Chapter 2: Crypto Basics</a:t>
            </a:r>
          </a:p>
        </p:txBody>
      </p:sp>
      <p:sp>
        <p:nvSpPr>
          <p:cNvPr id="15363" name="Content Placeholder 2"/>
          <p:cNvSpPr>
            <a:spLocks noGrp="1"/>
          </p:cNvSpPr>
          <p:nvPr>
            <p:ph idx="1"/>
          </p:nvPr>
        </p:nvSpPr>
        <p:spPr>
          <a:xfrm>
            <a:off x="304800" y="1524000"/>
            <a:ext cx="8458200" cy="4495800"/>
          </a:xfrm>
        </p:spPr>
        <p:txBody>
          <a:bodyPr/>
          <a:lstStyle/>
          <a:p>
            <a:pPr algn="r">
              <a:buFont typeface="Wingdings" charset="2"/>
              <a:buNone/>
            </a:pPr>
            <a:r>
              <a:rPr lang="en-US" sz="2000" dirty="0" smtClean="0">
                <a:latin typeface="American Typewriter" charset="0"/>
                <a:ea typeface="American Typewriter" charset="0"/>
                <a:cs typeface="American Typewriter" charset="0"/>
              </a:rPr>
              <a:t>MXDXBVTZWVMXNSPBQXLIMSCCSGXSCJXBOVQXCJZMOJZCVC</a:t>
            </a:r>
          </a:p>
          <a:p>
            <a:pPr algn="r">
              <a:buFont typeface="Wingdings" charset="2"/>
              <a:buNone/>
            </a:pPr>
            <a:r>
              <a:rPr lang="en-US" sz="2000" dirty="0" smtClean="0">
                <a:latin typeface="American Typewriter" charset="0"/>
                <a:ea typeface="American Typewriter" charset="0"/>
                <a:cs typeface="American Typewriter" charset="0"/>
              </a:rPr>
              <a:t>TVWJCZAAXZBCSSCJXBQCJZCOJZCNSPOXBXSBTVWJC</a:t>
            </a:r>
          </a:p>
          <a:p>
            <a:pPr algn="r">
              <a:buFont typeface="Wingdings" charset="2"/>
              <a:buNone/>
            </a:pPr>
            <a:r>
              <a:rPr lang="en-US" sz="2000" dirty="0" smtClean="0">
                <a:latin typeface="American Typewriter" charset="0"/>
                <a:ea typeface="American Typewriter" charset="0"/>
                <a:cs typeface="American Typewriter" charset="0"/>
              </a:rPr>
              <a:t>JZDXGXXMOZQMSCSCJXBOVQXCJZMOJZCNSPJZHGXXMOSPLH</a:t>
            </a:r>
          </a:p>
          <a:p>
            <a:pPr algn="r">
              <a:buFont typeface="Wingdings" charset="2"/>
              <a:buNone/>
            </a:pPr>
            <a:r>
              <a:rPr lang="en-US" sz="2000" dirty="0" smtClean="0">
                <a:latin typeface="American Typewriter" charset="0"/>
                <a:ea typeface="American Typewriter" charset="0"/>
                <a:cs typeface="American Typewriter" charset="0"/>
              </a:rPr>
              <a:t>JZDXZAAXZBXHCSCJXTCSGXSCJXBOVQX</a:t>
            </a:r>
          </a:p>
          <a:p>
            <a:pPr algn="r">
              <a:buFont typeface="Wingdings" charset="2"/>
              <a:buNone/>
            </a:pPr>
            <a:r>
              <a:rPr lang="en-US" sz="2000" dirty="0" smtClean="0"/>
              <a:t>	</a:t>
            </a: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rPr>
              <a:t> plaintext from Lewis Carroll, </a:t>
            </a:r>
            <a:r>
              <a:rPr lang="en-US" sz="2400" i="1" dirty="0" smtClean="0">
                <a:latin typeface="Times New Roman" charset="0"/>
                <a:ea typeface="Times New Roman" charset="0"/>
                <a:cs typeface="Times New Roman" charset="0"/>
              </a:rPr>
              <a:t>Alice in Wonderland</a:t>
            </a:r>
            <a:endParaRPr lang="en-US" sz="2000" i="1" dirty="0" smtClean="0">
              <a:latin typeface="Times New Roman" charset="0"/>
              <a:ea typeface="Times New Roman" charset="0"/>
              <a:cs typeface="Times New Roman" charset="0"/>
            </a:endParaRPr>
          </a:p>
          <a:p>
            <a:pPr algn="r">
              <a:buFont typeface="Wingdings" charset="2"/>
              <a:buNone/>
            </a:pPr>
            <a:endParaRPr lang="en-US" sz="2000" dirty="0" smtClean="0"/>
          </a:p>
          <a:p>
            <a:pPr algn="r">
              <a:buFont typeface="Wingdings" charset="2"/>
              <a:buNone/>
            </a:pPr>
            <a:r>
              <a:rPr lang="en-US" sz="2400" dirty="0" smtClean="0">
                <a:latin typeface="Times New Roman" charset="0"/>
                <a:ea typeface="Times New Roman" charset="0"/>
                <a:cs typeface="Times New Roman" charset="0"/>
              </a:rPr>
              <a:t>The solution is by no means so difficult as you might</a:t>
            </a:r>
          </a:p>
          <a:p>
            <a:pPr algn="r">
              <a:buFont typeface="Wingdings" charset="2"/>
              <a:buNone/>
            </a:pPr>
            <a:r>
              <a:rPr lang="en-US" sz="2400" dirty="0" smtClean="0">
                <a:latin typeface="Times New Roman" charset="0"/>
                <a:ea typeface="Times New Roman" charset="0"/>
                <a:cs typeface="Times New Roman" charset="0"/>
              </a:rPr>
              <a:t>be led to imagine from the first hasty inspection of the characters.</a:t>
            </a:r>
          </a:p>
          <a:p>
            <a:pPr algn="r">
              <a:buFont typeface="Wingdings" charset="2"/>
              <a:buNone/>
            </a:pPr>
            <a:r>
              <a:rPr lang="en-US" sz="2400" dirty="0" smtClean="0">
                <a:latin typeface="Times New Roman" charset="0"/>
                <a:ea typeface="Times New Roman" charset="0"/>
                <a:cs typeface="Times New Roman" charset="0"/>
              </a:rPr>
              <a:t>These characters, as any one might readily guess,</a:t>
            </a:r>
          </a:p>
          <a:p>
            <a:pPr algn="r">
              <a:buFont typeface="Wingdings" charset="2"/>
              <a:buNone/>
            </a:pPr>
            <a:r>
              <a:rPr lang="en-US" sz="2400" dirty="0" smtClean="0">
                <a:latin typeface="Times New Roman" charset="0"/>
                <a:ea typeface="Times New Roman" charset="0"/>
                <a:cs typeface="Times New Roman" charset="0"/>
              </a:rPr>
              <a:t>form a cipher </a:t>
            </a: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charset="0"/>
                <a:ea typeface="Times New Roman" charset="0"/>
                <a:cs typeface="Times New Roman" charset="0"/>
              </a:rPr>
              <a:t>that is to say, they convey a meaning…</a:t>
            </a:r>
          </a:p>
          <a:p>
            <a:pPr algn="r">
              <a:buFont typeface="Wingdings" charset="2"/>
              <a:buNone/>
            </a:pPr>
            <a:r>
              <a:rPr lang="en-US" sz="2400" dirty="0" smtClean="0"/>
              <a:t>	</a:t>
            </a: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rPr>
              <a:t> Edgar Allan Poe, </a:t>
            </a:r>
            <a:r>
              <a:rPr lang="en-US" sz="2400" i="1" dirty="0" smtClean="0">
                <a:latin typeface="Times New Roman" charset="0"/>
                <a:ea typeface="Times New Roman" charset="0"/>
                <a:cs typeface="Times New Roman" charset="0"/>
              </a:rPr>
              <a:t>The Gold Bug</a:t>
            </a:r>
          </a:p>
        </p:txBody>
      </p:sp>
      <p:sp>
        <p:nvSpPr>
          <p:cNvPr id="1536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501ED786-E32A-BB44-BB08-3562EF6406C3}" type="slidenum">
              <a:rPr lang="en-US" smtClean="0">
                <a:latin typeface="Times New Roman" charset="0"/>
              </a:rPr>
              <a:pPr/>
              <a:t>2</a:t>
            </a:fld>
            <a:endParaRPr lang="en-US" smtClean="0">
              <a:latin typeface="Times New Roman"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6E3DA746-DEF9-CA45-9CE9-E81014D9E1F0}" type="slidenum">
              <a:rPr lang="en-US" smtClean="0">
                <a:latin typeface="Times New Roman" charset="0"/>
              </a:rPr>
              <a:pPr/>
              <a:t>20</a:t>
            </a:fld>
            <a:endParaRPr lang="en-US" smtClean="0">
              <a:latin typeface="Times New Roman" charset="0"/>
            </a:endParaRPr>
          </a:p>
        </p:txBody>
      </p:sp>
      <p:sp>
        <p:nvSpPr>
          <p:cNvPr id="33795" name="Rectangle 2"/>
          <p:cNvSpPr>
            <a:spLocks noGrp="1" noChangeArrowheads="1"/>
          </p:cNvSpPr>
          <p:nvPr>
            <p:ph type="title"/>
          </p:nvPr>
        </p:nvSpPr>
        <p:spPr/>
        <p:txBody>
          <a:bodyPr/>
          <a:lstStyle/>
          <a:p>
            <a:pPr eaLnBrk="1" hangingPunct="1"/>
            <a:r>
              <a:rPr lang="en-US" dirty="0"/>
              <a:t>One</a:t>
            </a:r>
            <a:r>
              <a:rPr lang="en-US" dirty="0" smtClean="0"/>
              <a:t>-Time </a:t>
            </a:r>
            <a:r>
              <a:rPr lang="en-US" dirty="0"/>
              <a:t>Pad</a:t>
            </a:r>
          </a:p>
        </p:txBody>
      </p:sp>
      <p:sp>
        <p:nvSpPr>
          <p:cNvPr id="33796" name="Rectangle 3"/>
          <p:cNvSpPr>
            <a:spLocks noChangeArrowheads="1"/>
          </p:cNvSpPr>
          <p:nvPr/>
        </p:nvSpPr>
        <p:spPr bwMode="auto">
          <a:xfrm>
            <a:off x="347663" y="5257800"/>
            <a:ext cx="8415337" cy="396875"/>
          </a:xfrm>
          <a:prstGeom prst="rect">
            <a:avLst/>
          </a:prstGeom>
          <a:noFill/>
          <a:ln w="9525">
            <a:noFill/>
            <a:miter lim="800000"/>
            <a:headEnd/>
            <a:tailEnd/>
          </a:ln>
        </p:spPr>
        <p:txBody>
          <a:bodyPr wrap="none">
            <a:prstTxWarp prst="textNoShape">
              <a:avLst/>
            </a:prstTxWarp>
            <a:spAutoFit/>
          </a:bodyPr>
          <a:lstStyle/>
          <a:p>
            <a:pPr marL="457200" indent="-457200"/>
            <a:r>
              <a:rPr lang="en-US" sz="2000">
                <a:latin typeface="Andale Mono" charset="0"/>
              </a:rPr>
              <a:t>e=000  h=001  i=010  k=011  l=100  r=101  s=110  t=111</a:t>
            </a:r>
          </a:p>
        </p:txBody>
      </p:sp>
      <p:sp>
        <p:nvSpPr>
          <p:cNvPr id="33797" name="Rectangle 4"/>
          <p:cNvSpPr>
            <a:spLocks noChangeArrowheads="1"/>
          </p:cNvSpPr>
          <p:nvPr/>
        </p:nvSpPr>
        <p:spPr bwMode="auto">
          <a:xfrm>
            <a:off x="280988" y="5181600"/>
            <a:ext cx="8458200" cy="533400"/>
          </a:xfrm>
          <a:prstGeom prst="rect">
            <a:avLst/>
          </a:prstGeom>
          <a:solidFill>
            <a:schemeClr val="bg1">
              <a:alpha val="0"/>
            </a:schemeClr>
          </a:solid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156677" name="Group 5"/>
          <p:cNvGraphicFramePr>
            <a:graphicFrameLocks noGrp="1"/>
          </p:cNvGraphicFramePr>
          <p:nvPr/>
        </p:nvGraphicFramePr>
        <p:xfrm>
          <a:off x="2057400" y="2362200"/>
          <a:ext cx="6553200" cy="1117600"/>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t</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r</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a:noFill/>
                    </a:lnT>
                    <a:lnB cap="flat">
                      <a:noFill/>
                    </a:lnB>
                    <a:lnTlToBr>
                      <a:noFill/>
                    </a:lnTlToBr>
                    <a:lnBlToTr>
                      <a:noFill/>
                    </a:lnBlToTr>
                    <a:noFill/>
                  </a:tcPr>
                </a:tc>
              </a:tr>
            </a:tbl>
          </a:graphicData>
        </a:graphic>
      </p:graphicFrame>
      <p:graphicFrame>
        <p:nvGraphicFramePr>
          <p:cNvPr id="156722" name="Group 50"/>
          <p:cNvGraphicFramePr>
            <a:graphicFrameLocks noGrp="1"/>
          </p:cNvGraphicFramePr>
          <p:nvPr/>
        </p:nvGraphicFramePr>
        <p:xfrm>
          <a:off x="2057400" y="3336925"/>
          <a:ext cx="6553200" cy="1762125"/>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111</a:t>
                      </a: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101</a:t>
                      </a: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001</a:t>
                      </a: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110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011</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Andale Mono" charset="0"/>
                        </a:rPr>
                        <a:t>000</a:t>
                      </a:r>
                    </a:p>
                  </a:txBody>
                  <a:tcPr anchor="ctr" anchorCtr="1" horzOverflow="overflow">
                    <a:lnL>
                      <a:noFill/>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h</a:t>
                      </a: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l</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s</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i</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k</a:t>
                      </a: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Andale Mono" charset="0"/>
                        </a:rPr>
                        <a:t>e</a:t>
                      </a:r>
                    </a:p>
                  </a:txBody>
                  <a:tcPr anchor="ctr" anchorCtr="1" horzOverflow="overflow">
                    <a:lnL>
                      <a:noFill/>
                    </a:lnL>
                    <a:lnR cap="flat">
                      <a:noFill/>
                    </a:lnR>
                    <a:lnT>
                      <a:noFill/>
                    </a:lnT>
                    <a:lnB cap="flat">
                      <a:noFill/>
                    </a:lnB>
                    <a:lnTlToBr>
                      <a:noFill/>
                    </a:lnTlToBr>
                    <a:lnBlToTr>
                      <a:noFill/>
                    </a:lnBlToTr>
                    <a:noFill/>
                  </a:tcPr>
                </a:tc>
              </a:tr>
            </a:tbl>
          </a:graphicData>
        </a:graphic>
      </p:graphicFrame>
      <p:sp>
        <p:nvSpPr>
          <p:cNvPr id="33850" name="Line 103"/>
          <p:cNvSpPr>
            <a:spLocks noChangeShapeType="1"/>
          </p:cNvSpPr>
          <p:nvPr/>
        </p:nvSpPr>
        <p:spPr bwMode="auto">
          <a:xfrm>
            <a:off x="2057400" y="3870325"/>
            <a:ext cx="66294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33851" name="Rectangle 104"/>
          <p:cNvSpPr>
            <a:spLocks noChangeArrowheads="1"/>
          </p:cNvSpPr>
          <p:nvPr/>
        </p:nvSpPr>
        <p:spPr bwMode="auto">
          <a:xfrm>
            <a:off x="227013" y="2895600"/>
            <a:ext cx="1830387" cy="517525"/>
          </a:xfrm>
          <a:prstGeom prst="rect">
            <a:avLst/>
          </a:prstGeom>
          <a:noFill/>
          <a:ln w="9525">
            <a:noFill/>
            <a:miter lim="800000"/>
            <a:headEnd/>
            <a:tailEnd/>
          </a:ln>
        </p:spPr>
        <p:txBody>
          <a:bodyPr wrap="none">
            <a:prstTxWarp prst="textNoShape">
              <a:avLst/>
            </a:prstTxWarp>
            <a:spAutoFit/>
          </a:bodyPr>
          <a:lstStyle/>
          <a:p>
            <a:r>
              <a:rPr lang="en-US"/>
              <a:t>Ciphertext:</a:t>
            </a:r>
          </a:p>
        </p:txBody>
      </p:sp>
      <p:sp>
        <p:nvSpPr>
          <p:cNvPr id="33852" name="Rectangle 105"/>
          <p:cNvSpPr>
            <a:spLocks noChangeArrowheads="1"/>
          </p:cNvSpPr>
          <p:nvPr/>
        </p:nvSpPr>
        <p:spPr bwMode="auto">
          <a:xfrm>
            <a:off x="990600" y="3368675"/>
            <a:ext cx="1013919" cy="461665"/>
          </a:xfrm>
          <a:prstGeom prst="rect">
            <a:avLst/>
          </a:prstGeom>
          <a:noFill/>
          <a:ln w="9525">
            <a:noFill/>
            <a:miter lim="800000"/>
            <a:headEnd/>
            <a:tailEnd/>
          </a:ln>
        </p:spPr>
        <p:txBody>
          <a:bodyPr wrap="none">
            <a:prstTxWarp prst="textNoShape">
              <a:avLst/>
            </a:prstTxWarp>
            <a:spAutoFit/>
          </a:bodyPr>
          <a:lstStyle/>
          <a:p>
            <a:r>
              <a:rPr lang="en-US" dirty="0" smtClean="0"/>
              <a:t>“key</a:t>
            </a:r>
            <a:r>
              <a:rPr lang="en-US" dirty="0"/>
              <a:t>”:</a:t>
            </a:r>
          </a:p>
        </p:txBody>
      </p:sp>
      <p:sp>
        <p:nvSpPr>
          <p:cNvPr id="33853" name="Rectangle 106"/>
          <p:cNvSpPr>
            <a:spLocks noChangeArrowheads="1"/>
          </p:cNvSpPr>
          <p:nvPr/>
        </p:nvSpPr>
        <p:spPr bwMode="auto">
          <a:xfrm>
            <a:off x="187325" y="3886200"/>
            <a:ext cx="1793875" cy="517525"/>
          </a:xfrm>
          <a:prstGeom prst="rect">
            <a:avLst/>
          </a:prstGeom>
          <a:noFill/>
          <a:ln w="9525">
            <a:noFill/>
            <a:miter lim="800000"/>
            <a:headEnd/>
            <a:tailEnd/>
          </a:ln>
        </p:spPr>
        <p:txBody>
          <a:bodyPr wrap="none">
            <a:prstTxWarp prst="textNoShape">
              <a:avLst/>
            </a:prstTxWarp>
            <a:spAutoFit/>
          </a:bodyPr>
          <a:lstStyle/>
          <a:p>
            <a:r>
              <a:rPr lang="en-US"/>
              <a:t>“Plaintext”:</a:t>
            </a:r>
          </a:p>
        </p:txBody>
      </p:sp>
      <p:sp>
        <p:nvSpPr>
          <p:cNvPr id="33854" name="Rectangle 107"/>
          <p:cNvSpPr>
            <a:spLocks noChangeArrowheads="1"/>
          </p:cNvSpPr>
          <p:nvPr/>
        </p:nvSpPr>
        <p:spPr bwMode="auto">
          <a:xfrm>
            <a:off x="304800" y="1789113"/>
            <a:ext cx="7712075" cy="523875"/>
          </a:xfrm>
          <a:prstGeom prst="rect">
            <a:avLst/>
          </a:prstGeom>
          <a:noFill/>
          <a:ln w="9525">
            <a:noFill/>
            <a:miter lim="800000"/>
            <a:headEnd/>
            <a:tailEnd/>
          </a:ln>
        </p:spPr>
        <p:txBody>
          <a:bodyPr wrap="none">
            <a:prstTxWarp prst="textNoShape">
              <a:avLst/>
            </a:prstTxWarp>
            <a:spAutoFit/>
          </a:bodyPr>
          <a:lstStyle/>
          <a:p>
            <a:r>
              <a:rPr lang="en-US" sz="2800"/>
              <a:t>Or sender is captured and claims the key is…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F068664B-7061-3C4D-87D7-31EA03D80DAA}" type="slidenum">
              <a:rPr lang="en-US" smtClean="0">
                <a:latin typeface="Times New Roman" charset="0"/>
              </a:rPr>
              <a:pPr/>
              <a:t>21</a:t>
            </a:fld>
            <a:endParaRPr lang="en-US" smtClean="0">
              <a:latin typeface="Times New Roman" charset="0"/>
            </a:endParaRPr>
          </a:p>
        </p:txBody>
      </p:sp>
      <p:sp>
        <p:nvSpPr>
          <p:cNvPr id="34819" name="Rectangle 2"/>
          <p:cNvSpPr>
            <a:spLocks noGrp="1" noChangeArrowheads="1"/>
          </p:cNvSpPr>
          <p:nvPr>
            <p:ph type="title"/>
          </p:nvPr>
        </p:nvSpPr>
        <p:spPr/>
        <p:txBody>
          <a:bodyPr/>
          <a:lstStyle/>
          <a:p>
            <a:pPr eaLnBrk="1" hangingPunct="1"/>
            <a:r>
              <a:rPr lang="en-US" dirty="0"/>
              <a:t>One</a:t>
            </a:r>
            <a:r>
              <a:rPr lang="en-US" dirty="0" smtClean="0"/>
              <a:t>-Time </a:t>
            </a:r>
            <a:r>
              <a:rPr lang="en-US" dirty="0"/>
              <a:t>Pad Summary</a:t>
            </a:r>
          </a:p>
        </p:txBody>
      </p:sp>
      <p:sp>
        <p:nvSpPr>
          <p:cNvPr id="30723" name="Rectangle 3"/>
          <p:cNvSpPr>
            <a:spLocks noGrp="1" noChangeArrowheads="1"/>
          </p:cNvSpPr>
          <p:nvPr>
            <p:ph type="body" idx="1"/>
          </p:nvPr>
        </p:nvSpPr>
        <p:spPr>
          <a:xfrm>
            <a:off x="685800" y="1828800"/>
            <a:ext cx="7772400" cy="4267200"/>
          </a:xfrm>
        </p:spPr>
        <p:txBody>
          <a:bodyPr/>
          <a:lstStyle/>
          <a:p>
            <a:pPr eaLnBrk="1" hangingPunct="1">
              <a:spcAft>
                <a:spcPts val="0"/>
              </a:spcAft>
            </a:pPr>
            <a:r>
              <a:rPr lang="en-US" sz="2800" b="1" dirty="0">
                <a:solidFill>
                  <a:srgbClr val="FF0000"/>
                </a:solidFill>
              </a:rPr>
              <a:t>Provably</a:t>
            </a:r>
            <a:r>
              <a:rPr lang="en-US" sz="2800" dirty="0"/>
              <a:t> </a:t>
            </a:r>
            <a:r>
              <a:rPr lang="en-US" sz="2800" dirty="0" smtClean="0"/>
              <a:t>secure…</a:t>
            </a:r>
          </a:p>
          <a:p>
            <a:pPr lvl="1" eaLnBrk="1" hangingPunct="1">
              <a:spcAft>
                <a:spcPts val="0"/>
              </a:spcAft>
            </a:pPr>
            <a:r>
              <a:rPr lang="en-US" sz="2400" dirty="0" err="1"/>
              <a:t>Ciphertext</a:t>
            </a:r>
            <a:r>
              <a:rPr lang="en-US" sz="2400" dirty="0"/>
              <a:t> provides </a:t>
            </a:r>
            <a:r>
              <a:rPr lang="en-US" sz="2400" b="1" dirty="0">
                <a:solidFill>
                  <a:schemeClr val="hlink"/>
                </a:solidFill>
              </a:rPr>
              <a:t>no</a:t>
            </a:r>
            <a:r>
              <a:rPr lang="en-US" sz="2400" dirty="0"/>
              <a:t> info about plaintext</a:t>
            </a:r>
          </a:p>
          <a:p>
            <a:pPr lvl="1" eaLnBrk="1" hangingPunct="1">
              <a:spcAft>
                <a:spcPts val="0"/>
              </a:spcAft>
            </a:pPr>
            <a:r>
              <a:rPr lang="en-US" sz="2400" dirty="0"/>
              <a:t>All plaintexts are equally </a:t>
            </a:r>
            <a:r>
              <a:rPr lang="en-US" sz="2400" dirty="0" smtClean="0"/>
              <a:t>likely</a:t>
            </a:r>
          </a:p>
          <a:p>
            <a:pPr eaLnBrk="1" hangingPunct="1">
              <a:spcAft>
                <a:spcPts val="0"/>
              </a:spcAft>
            </a:pPr>
            <a:r>
              <a:rPr lang="en-US" sz="2800" dirty="0" smtClean="0"/>
              <a:t>…but, only when be used correctly</a:t>
            </a:r>
          </a:p>
          <a:p>
            <a:pPr lvl="1" eaLnBrk="1" hangingPunct="1">
              <a:spcAft>
                <a:spcPts val="0"/>
              </a:spcAft>
            </a:pPr>
            <a:r>
              <a:rPr lang="en-US" sz="2400" dirty="0"/>
              <a:t>Pad must be random, used only once</a:t>
            </a:r>
          </a:p>
          <a:p>
            <a:pPr lvl="1" eaLnBrk="1" hangingPunct="1">
              <a:spcAft>
                <a:spcPts val="0"/>
              </a:spcAft>
            </a:pPr>
            <a:r>
              <a:rPr lang="en-US" sz="2400" dirty="0"/>
              <a:t>Pad is known only to sender and receiver</a:t>
            </a:r>
            <a:endParaRPr lang="en-US" sz="2400" dirty="0" smtClean="0"/>
          </a:p>
          <a:p>
            <a:pPr eaLnBrk="1" hangingPunct="1">
              <a:spcAft>
                <a:spcPts val="0"/>
              </a:spcAft>
            </a:pPr>
            <a:r>
              <a:rPr lang="en-US" sz="2800" dirty="0" smtClean="0"/>
              <a:t>Note: pad (key) </a:t>
            </a:r>
            <a:r>
              <a:rPr lang="en-US" sz="2800" dirty="0"/>
              <a:t>is same size as </a:t>
            </a:r>
            <a:r>
              <a:rPr lang="en-US" sz="2800" dirty="0" smtClean="0"/>
              <a:t>message</a:t>
            </a:r>
          </a:p>
          <a:p>
            <a:pPr eaLnBrk="1" hangingPunct="1">
              <a:spcAft>
                <a:spcPts val="0"/>
              </a:spcAft>
            </a:pPr>
            <a:r>
              <a:rPr lang="en-US" sz="2800" dirty="0" smtClean="0"/>
              <a:t>So, why </a:t>
            </a:r>
            <a:r>
              <a:rPr lang="en-US" sz="2800" dirty="0"/>
              <a:t>not distribute </a:t>
            </a:r>
            <a:r>
              <a:rPr lang="en-US" sz="2800" dirty="0" err="1"/>
              <a:t>msg</a:t>
            </a:r>
            <a:r>
              <a:rPr lang="en-US" sz="2800" dirty="0"/>
              <a:t> instead of pad?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ox(out)">
                                      <p:cBhvr>
                                        <p:cTn id="7" dur="500"/>
                                        <p:tgtEl>
                                          <p:spTgt spid="30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out)">
                                      <p:cBhvr>
                                        <p:cTn id="12" dur="500"/>
                                        <p:tgtEl>
                                          <p:spTgt spid="30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ox(out)">
                                      <p:cBhvr>
                                        <p:cTn id="17" dur="500"/>
                                        <p:tgtEl>
                                          <p:spTgt spid="30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ox(out)">
                                      <p:cBhvr>
                                        <p:cTn id="22" dur="500"/>
                                        <p:tgtEl>
                                          <p:spTgt spid="307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box(out)">
                                      <p:cBhvr>
                                        <p:cTn id="27" dur="500"/>
                                        <p:tgtEl>
                                          <p:spTgt spid="307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0723">
                                            <p:txEl>
                                              <p:pRg st="5" end="5"/>
                                            </p:txEl>
                                          </p:spTgt>
                                        </p:tgtEl>
                                        <p:attrNameLst>
                                          <p:attrName>style.visibility</p:attrName>
                                        </p:attrNameLst>
                                      </p:cBhvr>
                                      <p:to>
                                        <p:strVal val="visible"/>
                                      </p:to>
                                    </p:set>
                                    <p:animEffect transition="in" filter="box(out)">
                                      <p:cBhvr>
                                        <p:cTn id="32" dur="500"/>
                                        <p:tgtEl>
                                          <p:spTgt spid="307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0723">
                                            <p:txEl>
                                              <p:pRg st="6" end="6"/>
                                            </p:txEl>
                                          </p:spTgt>
                                        </p:tgtEl>
                                        <p:attrNameLst>
                                          <p:attrName>style.visibility</p:attrName>
                                        </p:attrNameLst>
                                      </p:cBhvr>
                                      <p:to>
                                        <p:strVal val="visible"/>
                                      </p:to>
                                    </p:set>
                                    <p:animEffect transition="in" filter="box(out)">
                                      <p:cBhvr>
                                        <p:cTn id="37" dur="500"/>
                                        <p:tgtEl>
                                          <p:spTgt spid="3072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0723">
                                            <p:txEl>
                                              <p:pRg st="7" end="7"/>
                                            </p:txEl>
                                          </p:spTgt>
                                        </p:tgtEl>
                                        <p:attrNameLst>
                                          <p:attrName>style.visibility</p:attrName>
                                        </p:attrNameLst>
                                      </p:cBhvr>
                                      <p:to>
                                        <p:strVal val="visible"/>
                                      </p:to>
                                    </p:set>
                                    <p:animEffect transition="in" filter="box(out)">
                                      <p:cBhvr>
                                        <p:cTn id="42" dur="500"/>
                                        <p:tgtEl>
                                          <p:spTgt spid="3072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0560AFDB-089A-554E-B779-83FC94726F9E}" type="slidenum">
              <a:rPr lang="en-US" smtClean="0">
                <a:latin typeface="Times New Roman" charset="0"/>
              </a:rPr>
              <a:pPr/>
              <a:t>22</a:t>
            </a:fld>
            <a:endParaRPr lang="en-US" smtClean="0">
              <a:latin typeface="Times New Roman" charset="0"/>
            </a:endParaRPr>
          </a:p>
        </p:txBody>
      </p:sp>
      <p:sp>
        <p:nvSpPr>
          <p:cNvPr id="35843" name="Rectangle 2"/>
          <p:cNvSpPr>
            <a:spLocks noGrp="1" noChangeArrowheads="1"/>
          </p:cNvSpPr>
          <p:nvPr>
            <p:ph type="title"/>
          </p:nvPr>
        </p:nvSpPr>
        <p:spPr>
          <a:xfrm>
            <a:off x="685800" y="533400"/>
            <a:ext cx="7772400" cy="1143000"/>
          </a:xfrm>
        </p:spPr>
        <p:txBody>
          <a:bodyPr/>
          <a:lstStyle/>
          <a:p>
            <a:pPr eaLnBrk="1" hangingPunct="1"/>
            <a:r>
              <a:rPr lang="en-US" dirty="0"/>
              <a:t>Real</a:t>
            </a:r>
            <a:r>
              <a:rPr lang="en-US" dirty="0" smtClean="0"/>
              <a:t>-World </a:t>
            </a:r>
            <a:r>
              <a:rPr lang="en-US" dirty="0"/>
              <a:t>One</a:t>
            </a:r>
            <a:r>
              <a:rPr lang="en-US" dirty="0" smtClean="0"/>
              <a:t>-Time </a:t>
            </a:r>
            <a:r>
              <a:rPr lang="en-US" dirty="0"/>
              <a:t>Pad</a:t>
            </a:r>
          </a:p>
        </p:txBody>
      </p:sp>
      <p:sp>
        <p:nvSpPr>
          <p:cNvPr id="35844" name="Rectangle 3"/>
          <p:cNvSpPr>
            <a:spLocks noGrp="1" noChangeArrowheads="1"/>
          </p:cNvSpPr>
          <p:nvPr>
            <p:ph type="body" idx="1"/>
          </p:nvPr>
        </p:nvSpPr>
        <p:spPr>
          <a:xfrm>
            <a:off x="685800" y="1752600"/>
            <a:ext cx="7772400" cy="4343400"/>
          </a:xfrm>
        </p:spPr>
        <p:txBody>
          <a:bodyPr/>
          <a:lstStyle/>
          <a:p>
            <a:pPr eaLnBrk="1" hangingPunct="1">
              <a:lnSpc>
                <a:spcPct val="90000"/>
              </a:lnSpc>
              <a:spcAft>
                <a:spcPts val="600"/>
              </a:spcAft>
            </a:pPr>
            <a:r>
              <a:rPr lang="en-US" sz="2800" dirty="0"/>
              <a:t>Project </a:t>
            </a:r>
            <a:r>
              <a:rPr lang="en-US" sz="2800" dirty="0">
                <a:hlinkClick r:id="rId2"/>
              </a:rPr>
              <a:t>VENONA</a:t>
            </a:r>
            <a:endParaRPr lang="en-US" sz="2800" dirty="0"/>
          </a:p>
          <a:p>
            <a:pPr lvl="1" eaLnBrk="1" hangingPunct="1">
              <a:lnSpc>
                <a:spcPct val="90000"/>
              </a:lnSpc>
              <a:spcAft>
                <a:spcPts val="600"/>
              </a:spcAft>
            </a:pPr>
            <a:r>
              <a:rPr lang="en-US" sz="2400" dirty="0"/>
              <a:t>Encrypted spy messages from U.S. </a:t>
            </a:r>
            <a:r>
              <a:rPr lang="en-US" sz="2400"/>
              <a:t>to Moscow in 30’s, 40’</a:t>
            </a:r>
            <a:r>
              <a:rPr lang="en-US" sz="2400" smtClean="0"/>
              <a:t>s, </a:t>
            </a:r>
            <a:r>
              <a:rPr lang="en-US" sz="2400"/>
              <a:t>and 50’s</a:t>
            </a:r>
          </a:p>
          <a:p>
            <a:pPr lvl="1" eaLnBrk="1" hangingPunct="1">
              <a:lnSpc>
                <a:spcPct val="90000"/>
              </a:lnSpc>
              <a:spcAft>
                <a:spcPts val="600"/>
              </a:spcAft>
            </a:pPr>
            <a:r>
              <a:rPr lang="en-US" sz="2400" dirty="0"/>
              <a:t>Nuclear espionage, etc.</a:t>
            </a:r>
          </a:p>
          <a:p>
            <a:pPr lvl="1" eaLnBrk="1" hangingPunct="1">
              <a:lnSpc>
                <a:spcPct val="90000"/>
              </a:lnSpc>
              <a:spcAft>
                <a:spcPts val="600"/>
              </a:spcAft>
            </a:pPr>
            <a:r>
              <a:rPr lang="en-US" sz="2400" dirty="0"/>
              <a:t>Thousands of messages</a:t>
            </a:r>
          </a:p>
          <a:p>
            <a:pPr eaLnBrk="1" hangingPunct="1">
              <a:lnSpc>
                <a:spcPct val="90000"/>
              </a:lnSpc>
              <a:spcAft>
                <a:spcPts val="600"/>
              </a:spcAft>
            </a:pPr>
            <a:r>
              <a:rPr lang="en-US" sz="2800" dirty="0"/>
              <a:t>Spy carried one-time pad into U.S.</a:t>
            </a:r>
          </a:p>
          <a:p>
            <a:pPr eaLnBrk="1" hangingPunct="1">
              <a:lnSpc>
                <a:spcPct val="90000"/>
              </a:lnSpc>
              <a:spcAft>
                <a:spcPts val="600"/>
              </a:spcAft>
            </a:pPr>
            <a:r>
              <a:rPr lang="en-US" sz="2800" dirty="0"/>
              <a:t>Spy used pad to encrypt secret messages</a:t>
            </a:r>
          </a:p>
          <a:p>
            <a:pPr eaLnBrk="1" hangingPunct="1">
              <a:lnSpc>
                <a:spcPct val="90000"/>
              </a:lnSpc>
              <a:spcAft>
                <a:spcPts val="600"/>
              </a:spcAft>
            </a:pPr>
            <a:r>
              <a:rPr lang="en-US" sz="2800" dirty="0"/>
              <a:t>Repeats within the “one-time” pads made cryptanalysis possible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BAD2577B-A357-3148-A307-4C5D02F31F87}" type="slidenum">
              <a:rPr lang="en-US" smtClean="0">
                <a:latin typeface="Times New Roman" charset="0"/>
              </a:rPr>
              <a:pPr/>
              <a:t>23</a:t>
            </a:fld>
            <a:endParaRPr lang="en-US" smtClean="0">
              <a:latin typeface="Times New Roman" charset="0"/>
            </a:endParaRPr>
          </a:p>
        </p:txBody>
      </p:sp>
      <p:sp>
        <p:nvSpPr>
          <p:cNvPr id="36867" name="Rectangle 2"/>
          <p:cNvSpPr>
            <a:spLocks noGrp="1" noChangeArrowheads="1"/>
          </p:cNvSpPr>
          <p:nvPr>
            <p:ph type="title"/>
          </p:nvPr>
        </p:nvSpPr>
        <p:spPr>
          <a:xfrm>
            <a:off x="685800" y="228600"/>
            <a:ext cx="7772400" cy="685800"/>
          </a:xfrm>
        </p:spPr>
        <p:txBody>
          <a:bodyPr/>
          <a:lstStyle/>
          <a:p>
            <a:pPr eaLnBrk="1" hangingPunct="1"/>
            <a:r>
              <a:rPr lang="en-US"/>
              <a:t>VENONA Decrypt (1944)</a:t>
            </a:r>
          </a:p>
        </p:txBody>
      </p:sp>
      <p:sp>
        <p:nvSpPr>
          <p:cNvPr id="36868" name="Rectangle 3"/>
          <p:cNvSpPr>
            <a:spLocks noGrp="1" noChangeArrowheads="1"/>
          </p:cNvSpPr>
          <p:nvPr>
            <p:ph type="body" idx="1"/>
          </p:nvPr>
        </p:nvSpPr>
        <p:spPr>
          <a:xfrm>
            <a:off x="685800" y="990600"/>
            <a:ext cx="7696200" cy="3886200"/>
          </a:xfrm>
        </p:spPr>
        <p:txBody>
          <a:bodyPr/>
          <a:lstStyle/>
          <a:p>
            <a:pPr eaLnBrk="1" hangingPunct="1">
              <a:lnSpc>
                <a:spcPct val="85000"/>
              </a:lnSpc>
              <a:buFont typeface="Wingdings" charset="2"/>
              <a:buNone/>
            </a:pPr>
            <a:r>
              <a:rPr lang="en-US" sz="1800">
                <a:latin typeface="Arial" charset="0"/>
              </a:rPr>
              <a:t>	[C% Ruth] learned that her husband [v] was called up by the army but he was not sent to the front. He  is a mechanical engineer and is now working at the ENORMOUS [ENORMOZ] [vi] plant in SANTA FE, New Mexico. [45 groups  unrecoverable]</a:t>
            </a:r>
          </a:p>
          <a:p>
            <a:pPr eaLnBrk="1" hangingPunct="1">
              <a:lnSpc>
                <a:spcPct val="85000"/>
              </a:lnSpc>
              <a:buFont typeface="Wingdings" charset="2"/>
              <a:buNone/>
            </a:pPr>
            <a:r>
              <a:rPr lang="en-US" sz="1800">
                <a:latin typeface="Arial" charset="0"/>
              </a:rPr>
              <a:t>	detain VOLOK [vii] who is working in a plant on ENORMOUS. He is a FELLOWCOUNTRYMAN  [ZEMLYaK] [viii]. Yesterday  he learned that they had dismissed him from his work. His  active work in progressive organizations in the past was cause of his dismissal. In the FELLOWCOUNTRYMAN line LIBERAL is in touch with CHESTER [ix]. They meet once a month for the payment of dues. CHESTER is interested in whether we are satisfied with the collaboration and whether there are not any misunderstandings. He does not inquire about specific items of work [KONKRETNAYa RABOTA]. In  as much as CHESTER knows about the role of  LIBERAL's group we beg consent to ask C. through LIBERAL about leads from among people who are working on ENOURMOUS and in other technical fields.</a:t>
            </a:r>
          </a:p>
        </p:txBody>
      </p:sp>
      <p:sp>
        <p:nvSpPr>
          <p:cNvPr id="494596" name="Rectangle 4"/>
          <p:cNvSpPr>
            <a:spLocks noChangeArrowheads="1"/>
          </p:cNvSpPr>
          <p:nvPr/>
        </p:nvSpPr>
        <p:spPr bwMode="auto">
          <a:xfrm>
            <a:off x="838200" y="4953000"/>
            <a:ext cx="7162800" cy="1295400"/>
          </a:xfrm>
          <a:prstGeom prst="rect">
            <a:avLst/>
          </a:prstGeom>
          <a:noFill/>
          <a:ln w="9525">
            <a:noFill/>
            <a:miter lim="800000"/>
            <a:headEnd/>
            <a:tailEnd/>
          </a:ln>
        </p:spPr>
        <p:txBody>
          <a:bodyPr>
            <a:prstTxWarp prst="textNoShape">
              <a:avLst/>
            </a:prstTxWarp>
          </a:bodyPr>
          <a:lstStyle/>
          <a:p>
            <a:pPr marL="342900" indent="-342900">
              <a:lnSpc>
                <a:spcPct val="70000"/>
              </a:lnSpc>
              <a:spcBef>
                <a:spcPct val="20000"/>
              </a:spcBef>
              <a:buClr>
                <a:schemeClr val="accent2"/>
              </a:buClr>
              <a:buSzPct val="75000"/>
              <a:buFont typeface="Wingdings" charset="2"/>
              <a:buChar char="q"/>
            </a:pPr>
            <a:r>
              <a:rPr lang="en-US" sz="2800"/>
              <a:t>“Ruth” == Ruth Greenglass</a:t>
            </a:r>
          </a:p>
          <a:p>
            <a:pPr marL="342900" indent="-342900">
              <a:lnSpc>
                <a:spcPct val="70000"/>
              </a:lnSpc>
              <a:spcBef>
                <a:spcPct val="20000"/>
              </a:spcBef>
              <a:buClr>
                <a:schemeClr val="accent2"/>
              </a:buClr>
              <a:buSzPct val="75000"/>
              <a:buFont typeface="Wingdings" charset="2"/>
              <a:buChar char="q"/>
            </a:pPr>
            <a:r>
              <a:rPr lang="en-US" sz="2800"/>
              <a:t>“Liberal” == Julius Rosenberg</a:t>
            </a:r>
          </a:p>
          <a:p>
            <a:pPr marL="342900" indent="-342900">
              <a:lnSpc>
                <a:spcPct val="70000"/>
              </a:lnSpc>
              <a:spcBef>
                <a:spcPct val="20000"/>
              </a:spcBef>
              <a:buClr>
                <a:schemeClr val="accent2"/>
              </a:buClr>
              <a:buSzPct val="75000"/>
              <a:buFont typeface="Wingdings" charset="2"/>
              <a:buChar char="q"/>
            </a:pPr>
            <a:r>
              <a:rPr lang="en-US" sz="2800"/>
              <a:t>“Enormous” == the atomic bomb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4596">
                                            <p:txEl>
                                              <p:pRg st="0" end="0"/>
                                            </p:txEl>
                                          </p:spTgt>
                                        </p:tgtEl>
                                        <p:attrNameLst>
                                          <p:attrName>style.visibility</p:attrName>
                                        </p:attrNameLst>
                                      </p:cBhvr>
                                      <p:to>
                                        <p:strVal val="visible"/>
                                      </p:to>
                                    </p:set>
                                    <p:animEffect transition="in" filter="box(out)">
                                      <p:cBhvr>
                                        <p:cTn id="7" dur="500"/>
                                        <p:tgtEl>
                                          <p:spTgt spid="4945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4596">
                                            <p:txEl>
                                              <p:pRg st="1" end="1"/>
                                            </p:txEl>
                                          </p:spTgt>
                                        </p:tgtEl>
                                        <p:attrNameLst>
                                          <p:attrName>style.visibility</p:attrName>
                                        </p:attrNameLst>
                                      </p:cBhvr>
                                      <p:to>
                                        <p:strVal val="visible"/>
                                      </p:to>
                                    </p:set>
                                    <p:animEffect transition="in" filter="box(out)">
                                      <p:cBhvr>
                                        <p:cTn id="12" dur="500"/>
                                        <p:tgtEl>
                                          <p:spTgt spid="49459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4596">
                                            <p:txEl>
                                              <p:pRg st="2" end="2"/>
                                            </p:txEl>
                                          </p:spTgt>
                                        </p:tgtEl>
                                        <p:attrNameLst>
                                          <p:attrName>style.visibility</p:attrName>
                                        </p:attrNameLst>
                                      </p:cBhvr>
                                      <p:to>
                                        <p:strVal val="visible"/>
                                      </p:to>
                                    </p:set>
                                    <p:animEffect transition="in" filter="box(out)">
                                      <p:cBhvr>
                                        <p:cTn id="17" dur="500"/>
                                        <p:tgtEl>
                                          <p:spTgt spid="49459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7C7E4FC5-B460-1242-B768-2ECFEA7E5878}" type="slidenum">
              <a:rPr lang="en-US" smtClean="0">
                <a:latin typeface="Times New Roman" charset="0"/>
              </a:rPr>
              <a:pPr/>
              <a:t>24</a:t>
            </a:fld>
            <a:endParaRPr lang="en-US" smtClean="0">
              <a:latin typeface="Times New Roman" charset="0"/>
            </a:endParaRPr>
          </a:p>
        </p:txBody>
      </p:sp>
      <p:sp>
        <p:nvSpPr>
          <p:cNvPr id="37891" name="Rectangle 2"/>
          <p:cNvSpPr>
            <a:spLocks noGrp="1" noChangeArrowheads="1"/>
          </p:cNvSpPr>
          <p:nvPr>
            <p:ph type="title"/>
          </p:nvPr>
        </p:nvSpPr>
        <p:spPr>
          <a:xfrm>
            <a:off x="685800" y="228600"/>
            <a:ext cx="7772400" cy="1143000"/>
          </a:xfrm>
        </p:spPr>
        <p:txBody>
          <a:bodyPr/>
          <a:lstStyle/>
          <a:p>
            <a:pPr eaLnBrk="1" hangingPunct="1"/>
            <a:r>
              <a:rPr lang="en-US" dirty="0" smtClean="0"/>
              <a:t>Codebook Cipher</a:t>
            </a:r>
          </a:p>
        </p:txBody>
      </p:sp>
      <p:sp>
        <p:nvSpPr>
          <p:cNvPr id="39939" name="Rectangle 3"/>
          <p:cNvSpPr>
            <a:spLocks noGrp="1" noChangeArrowheads="1"/>
          </p:cNvSpPr>
          <p:nvPr>
            <p:ph type="body" idx="1"/>
          </p:nvPr>
        </p:nvSpPr>
        <p:spPr>
          <a:xfrm>
            <a:off x="533400" y="1295400"/>
            <a:ext cx="8229600" cy="4648200"/>
          </a:xfrm>
        </p:spPr>
        <p:txBody>
          <a:bodyPr/>
          <a:lstStyle/>
          <a:p>
            <a:pPr eaLnBrk="1" hangingPunct="1">
              <a:lnSpc>
                <a:spcPct val="90000"/>
              </a:lnSpc>
              <a:spcAft>
                <a:spcPts val="600"/>
              </a:spcAft>
            </a:pPr>
            <a:r>
              <a:rPr lang="en-US" sz="2800" dirty="0"/>
              <a:t>Literally, a book filled with “</a:t>
            </a:r>
            <a:r>
              <a:rPr lang="en-US" sz="2800" dirty="0" err="1"/>
              <a:t>codewords</a:t>
            </a:r>
            <a:r>
              <a:rPr lang="en-US" sz="2800" dirty="0"/>
              <a:t>”</a:t>
            </a:r>
            <a:endParaRPr lang="en-US" sz="2800" dirty="0">
              <a:hlinkClick r:id="rId3"/>
            </a:endParaRPr>
          </a:p>
          <a:p>
            <a:pPr eaLnBrk="1" hangingPunct="1">
              <a:lnSpc>
                <a:spcPct val="90000"/>
              </a:lnSpc>
              <a:spcAft>
                <a:spcPts val="600"/>
              </a:spcAft>
            </a:pPr>
            <a:r>
              <a:rPr lang="en-US" sz="2800" dirty="0">
                <a:hlinkClick r:id="rId3"/>
              </a:rPr>
              <a:t>Zimmerman Telegram</a:t>
            </a:r>
            <a:r>
              <a:rPr lang="en-US" sz="2800" dirty="0"/>
              <a:t> encrypted via codebook</a:t>
            </a:r>
          </a:p>
          <a:p>
            <a:pPr eaLnBrk="1" hangingPunct="1">
              <a:lnSpc>
                <a:spcPct val="90000"/>
              </a:lnSpc>
              <a:spcAft>
                <a:spcPts val="600"/>
              </a:spcAft>
              <a:buFont typeface="Wingdings" charset="2"/>
              <a:buNone/>
            </a:pPr>
            <a:r>
              <a:rPr lang="en-US" sz="1800" dirty="0"/>
              <a:t>		</a:t>
            </a:r>
            <a:r>
              <a:rPr lang="en-US" sz="1800" dirty="0" err="1"/>
              <a:t>Februar</a:t>
            </a:r>
            <a:r>
              <a:rPr lang="en-US" sz="1800" dirty="0"/>
              <a:t>			13605</a:t>
            </a:r>
          </a:p>
          <a:p>
            <a:pPr eaLnBrk="1" hangingPunct="1">
              <a:lnSpc>
                <a:spcPct val="90000"/>
              </a:lnSpc>
              <a:spcAft>
                <a:spcPts val="600"/>
              </a:spcAft>
              <a:buFont typeface="Wingdings" charset="2"/>
              <a:buNone/>
            </a:pPr>
            <a:r>
              <a:rPr lang="en-US" sz="1800" dirty="0"/>
              <a:t>		fest			13732</a:t>
            </a:r>
          </a:p>
          <a:p>
            <a:pPr eaLnBrk="1" hangingPunct="1">
              <a:lnSpc>
                <a:spcPct val="90000"/>
              </a:lnSpc>
              <a:spcAft>
                <a:spcPts val="600"/>
              </a:spcAft>
              <a:buFont typeface="Wingdings" charset="2"/>
              <a:buNone/>
            </a:pPr>
            <a:r>
              <a:rPr lang="en-US" sz="1800" dirty="0"/>
              <a:t>		</a:t>
            </a:r>
            <a:r>
              <a:rPr lang="en-US" sz="1800" dirty="0" err="1"/>
              <a:t>finanzielle</a:t>
            </a:r>
            <a:r>
              <a:rPr lang="en-US" sz="1800" dirty="0"/>
              <a:t>		13850</a:t>
            </a:r>
          </a:p>
          <a:p>
            <a:pPr eaLnBrk="1" hangingPunct="1">
              <a:lnSpc>
                <a:spcPct val="90000"/>
              </a:lnSpc>
              <a:spcAft>
                <a:spcPts val="600"/>
              </a:spcAft>
              <a:buFont typeface="Wingdings" charset="2"/>
              <a:buNone/>
            </a:pPr>
            <a:r>
              <a:rPr lang="en-US" sz="1800" dirty="0"/>
              <a:t>		</a:t>
            </a:r>
            <a:r>
              <a:rPr lang="en-US" sz="1800" dirty="0" err="1"/>
              <a:t>folgender</a:t>
            </a:r>
            <a:r>
              <a:rPr lang="en-US" sz="1800" dirty="0"/>
              <a:t>		13918</a:t>
            </a:r>
          </a:p>
          <a:p>
            <a:pPr eaLnBrk="1" hangingPunct="1">
              <a:lnSpc>
                <a:spcPct val="90000"/>
              </a:lnSpc>
              <a:spcAft>
                <a:spcPts val="600"/>
              </a:spcAft>
              <a:buFont typeface="Wingdings" charset="2"/>
              <a:buNone/>
            </a:pPr>
            <a:r>
              <a:rPr lang="en-US" sz="1800" dirty="0"/>
              <a:t>		</a:t>
            </a:r>
            <a:r>
              <a:rPr lang="en-US" sz="1800" dirty="0" err="1"/>
              <a:t>Frieden</a:t>
            </a:r>
            <a:r>
              <a:rPr lang="en-US" sz="1800" dirty="0"/>
              <a:t>			17142</a:t>
            </a:r>
          </a:p>
          <a:p>
            <a:pPr eaLnBrk="1" hangingPunct="1">
              <a:lnSpc>
                <a:spcPct val="90000"/>
              </a:lnSpc>
              <a:spcAft>
                <a:spcPts val="600"/>
              </a:spcAft>
              <a:buFont typeface="Wingdings" charset="2"/>
              <a:buNone/>
            </a:pPr>
            <a:r>
              <a:rPr lang="en-US" sz="1800" dirty="0"/>
              <a:t>		</a:t>
            </a:r>
            <a:r>
              <a:rPr lang="en-US" sz="1800" dirty="0" err="1"/>
              <a:t>Friedenschluss</a:t>
            </a:r>
            <a:r>
              <a:rPr lang="en-US" sz="1800" dirty="0"/>
              <a:t>		17149</a:t>
            </a:r>
          </a:p>
          <a:p>
            <a:pPr eaLnBrk="1" hangingPunct="1">
              <a:lnSpc>
                <a:spcPct val="90000"/>
              </a:lnSpc>
              <a:spcAft>
                <a:spcPts val="600"/>
              </a:spcAft>
              <a:buFont typeface="Wingdings" charset="2"/>
              <a:buNone/>
            </a:pPr>
            <a:r>
              <a:rPr lang="en-US" sz="1800" dirty="0"/>
              <a:t>			:		    :</a:t>
            </a:r>
            <a:endParaRPr lang="en-US" sz="1800" dirty="0" smtClean="0"/>
          </a:p>
          <a:p>
            <a:pPr eaLnBrk="1" hangingPunct="1">
              <a:lnSpc>
                <a:spcPct val="90000"/>
              </a:lnSpc>
              <a:spcAft>
                <a:spcPts val="600"/>
              </a:spcAft>
            </a:pPr>
            <a:r>
              <a:rPr lang="en-US" sz="2800" dirty="0" smtClean="0"/>
              <a:t>Modern </a:t>
            </a:r>
            <a:r>
              <a:rPr lang="en-US" sz="2800" dirty="0"/>
              <a:t>block ciphers are codebooks!</a:t>
            </a:r>
          </a:p>
          <a:p>
            <a:pPr eaLnBrk="1" hangingPunct="1">
              <a:lnSpc>
                <a:spcPct val="90000"/>
              </a:lnSpc>
              <a:spcAft>
                <a:spcPts val="600"/>
              </a:spcAft>
            </a:pPr>
            <a:r>
              <a:rPr lang="en-US" sz="2800" dirty="0"/>
              <a:t>More about this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out)">
                                      <p:cBhvr>
                                        <p:cTn id="7" dur="500"/>
                                        <p:tgtEl>
                                          <p:spTgt spid="399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ox(out)">
                                      <p:cBhvr>
                                        <p:cTn id="12" dur="500"/>
                                        <p:tgtEl>
                                          <p:spTgt spid="399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ox(out)">
                                      <p:cBhvr>
                                        <p:cTn id="17" dur="500"/>
                                        <p:tgtEl>
                                          <p:spTgt spid="399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ox(out)">
                                      <p:cBhvr>
                                        <p:cTn id="22" dur="500"/>
                                        <p:tgtEl>
                                          <p:spTgt spid="399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ox(out)">
                                      <p:cBhvr>
                                        <p:cTn id="27" dur="500"/>
                                        <p:tgtEl>
                                          <p:spTgt spid="399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ox(out)">
                                      <p:cBhvr>
                                        <p:cTn id="32" dur="500"/>
                                        <p:tgtEl>
                                          <p:spTgt spid="399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box(out)">
                                      <p:cBhvr>
                                        <p:cTn id="37" dur="500"/>
                                        <p:tgtEl>
                                          <p:spTgt spid="399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9939">
                                            <p:txEl>
                                              <p:pRg st="7" end="7"/>
                                            </p:txEl>
                                          </p:spTgt>
                                        </p:tgtEl>
                                        <p:attrNameLst>
                                          <p:attrName>style.visibility</p:attrName>
                                        </p:attrNameLst>
                                      </p:cBhvr>
                                      <p:to>
                                        <p:strVal val="visible"/>
                                      </p:to>
                                    </p:set>
                                    <p:animEffect transition="in" filter="box(out)">
                                      <p:cBhvr>
                                        <p:cTn id="42" dur="500"/>
                                        <p:tgtEl>
                                          <p:spTgt spid="3993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39">
                                            <p:txEl>
                                              <p:pRg st="8" end="8"/>
                                            </p:txEl>
                                          </p:spTgt>
                                        </p:tgtEl>
                                        <p:attrNameLst>
                                          <p:attrName>style.visibility</p:attrName>
                                        </p:attrNameLst>
                                      </p:cBhvr>
                                      <p:to>
                                        <p:strVal val="visible"/>
                                      </p:to>
                                    </p:set>
                                    <p:animEffect transition="in" filter="box(out)">
                                      <p:cBhvr>
                                        <p:cTn id="47" dur="500"/>
                                        <p:tgtEl>
                                          <p:spTgt spid="3993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9939">
                                            <p:txEl>
                                              <p:pRg st="9" end="9"/>
                                            </p:txEl>
                                          </p:spTgt>
                                        </p:tgtEl>
                                        <p:attrNameLst>
                                          <p:attrName>style.visibility</p:attrName>
                                        </p:attrNameLst>
                                      </p:cBhvr>
                                      <p:to>
                                        <p:strVal val="visible"/>
                                      </p:to>
                                    </p:set>
                                    <p:animEffect transition="in" filter="box(out)">
                                      <p:cBhvr>
                                        <p:cTn id="52" dur="500"/>
                                        <p:tgtEl>
                                          <p:spTgt spid="39939">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939">
                                            <p:txEl>
                                              <p:pRg st="10" end="10"/>
                                            </p:txEl>
                                          </p:spTgt>
                                        </p:tgtEl>
                                        <p:attrNameLst>
                                          <p:attrName>style.visibility</p:attrName>
                                        </p:attrNameLst>
                                      </p:cBhvr>
                                      <p:to>
                                        <p:strVal val="visible"/>
                                      </p:to>
                                    </p:set>
                                    <p:animEffect transition="in" filter="box(out)">
                                      <p:cBhvr>
                                        <p:cTn id="57" dur="500"/>
                                        <p:tgtEl>
                                          <p:spTgt spid="39939">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28600"/>
            <a:ext cx="7772400" cy="1143000"/>
          </a:xfrm>
        </p:spPr>
        <p:txBody>
          <a:bodyPr/>
          <a:lstStyle/>
          <a:p>
            <a:r>
              <a:rPr lang="en-US" dirty="0" smtClean="0"/>
              <a:t>Codebook Cipher: Additive</a:t>
            </a:r>
          </a:p>
        </p:txBody>
      </p:sp>
      <p:sp>
        <p:nvSpPr>
          <p:cNvPr id="38915" name="Content Placeholder 2"/>
          <p:cNvSpPr>
            <a:spLocks noGrp="1"/>
          </p:cNvSpPr>
          <p:nvPr>
            <p:ph idx="1"/>
          </p:nvPr>
        </p:nvSpPr>
        <p:spPr>
          <a:xfrm>
            <a:off x="685800" y="1371600"/>
            <a:ext cx="8077200" cy="4648200"/>
          </a:xfrm>
        </p:spPr>
        <p:txBody>
          <a:bodyPr/>
          <a:lstStyle/>
          <a:p>
            <a:r>
              <a:rPr lang="en-US" dirty="0" smtClean="0"/>
              <a:t>Codebooks also (usually) use </a:t>
            </a:r>
            <a:r>
              <a:rPr lang="en-US" b="1" dirty="0" smtClean="0">
                <a:solidFill>
                  <a:srgbClr val="3366FF"/>
                </a:solidFill>
              </a:rPr>
              <a:t>additive</a:t>
            </a:r>
            <a:endParaRPr lang="en-US" dirty="0" smtClean="0"/>
          </a:p>
          <a:p>
            <a:r>
              <a:rPr lang="en-US" dirty="0" smtClean="0"/>
              <a:t>Additive </a:t>
            </a:r>
            <a:r>
              <a:rPr lang="en-US" dirty="0" err="1" smtClean="0">
                <a:sym typeface="Symbol" charset="2"/>
              </a:rPr>
              <a:t></a:t>
            </a:r>
            <a:r>
              <a:rPr lang="en-US" dirty="0" smtClean="0"/>
              <a:t> book of “random” numbers</a:t>
            </a:r>
          </a:p>
          <a:p>
            <a:pPr lvl="1"/>
            <a:r>
              <a:rPr lang="en-US" dirty="0" smtClean="0"/>
              <a:t>Encrypt message with codebook</a:t>
            </a:r>
          </a:p>
          <a:p>
            <a:pPr lvl="1"/>
            <a:r>
              <a:rPr lang="en-US" dirty="0" smtClean="0"/>
              <a:t>Then choose position in additive book</a:t>
            </a:r>
          </a:p>
          <a:p>
            <a:pPr lvl="1"/>
            <a:r>
              <a:rPr lang="en-US" dirty="0" smtClean="0"/>
              <a:t>Add additives to get </a:t>
            </a:r>
            <a:r>
              <a:rPr lang="en-US" dirty="0" err="1" smtClean="0"/>
              <a:t>ciphertext</a:t>
            </a:r>
            <a:endParaRPr lang="en-US" dirty="0" smtClean="0"/>
          </a:p>
          <a:p>
            <a:pPr lvl="1"/>
            <a:r>
              <a:rPr lang="en-US" dirty="0" smtClean="0"/>
              <a:t>Send </a:t>
            </a:r>
            <a:r>
              <a:rPr lang="en-US" dirty="0" err="1" smtClean="0"/>
              <a:t>ciphertext</a:t>
            </a:r>
            <a:r>
              <a:rPr lang="en-US" dirty="0" smtClean="0"/>
              <a:t> and additive position (MI)</a:t>
            </a:r>
          </a:p>
          <a:p>
            <a:pPr lvl="1"/>
            <a:r>
              <a:rPr lang="en-US" dirty="0" smtClean="0"/>
              <a:t>Recipient subtracts additives before decrypting</a:t>
            </a:r>
          </a:p>
          <a:p>
            <a:r>
              <a:rPr lang="en-US" dirty="0" smtClean="0"/>
              <a:t>Why use an additive sequence? </a:t>
            </a:r>
          </a:p>
        </p:txBody>
      </p:sp>
      <p:sp>
        <p:nvSpPr>
          <p:cNvPr id="3891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FB776C74-A506-D44D-962D-9EBA034CCA4A}" type="slidenum">
              <a:rPr lang="en-US" smtClean="0">
                <a:latin typeface="Times New Roman" charset="0"/>
              </a:rPr>
              <a:pPr/>
              <a:t>25</a:t>
            </a:fld>
            <a:endParaRPr lang="en-US" smtClean="0">
              <a:latin typeface="Times New Roman"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47FDAE77-8D36-0E42-9FE4-D6FC3A3C63F1}" type="slidenum">
              <a:rPr lang="en-US" smtClean="0">
                <a:latin typeface="Times New Roman" charset="0"/>
              </a:rPr>
              <a:pPr/>
              <a:t>26</a:t>
            </a:fld>
            <a:endParaRPr lang="en-US" smtClean="0">
              <a:latin typeface="Times New Roman" charset="0"/>
            </a:endParaRPr>
          </a:p>
        </p:txBody>
      </p:sp>
      <p:sp>
        <p:nvSpPr>
          <p:cNvPr id="39939" name="Rectangle 7"/>
          <p:cNvSpPr>
            <a:spLocks noGrp="1" noChangeArrowheads="1"/>
          </p:cNvSpPr>
          <p:nvPr>
            <p:ph type="title"/>
          </p:nvPr>
        </p:nvSpPr>
        <p:spPr>
          <a:xfrm>
            <a:off x="457200" y="457200"/>
            <a:ext cx="3200400" cy="1524000"/>
          </a:xfrm>
          <a:noFill/>
        </p:spPr>
        <p:txBody>
          <a:bodyPr/>
          <a:lstStyle/>
          <a:p>
            <a:pPr eaLnBrk="1" hangingPunct="1"/>
            <a:r>
              <a:rPr lang="en-US"/>
              <a:t>Zimmerman</a:t>
            </a:r>
            <a:br>
              <a:rPr lang="en-US"/>
            </a:br>
            <a:r>
              <a:rPr lang="en-US"/>
              <a:t>Telegram</a:t>
            </a:r>
          </a:p>
        </p:txBody>
      </p:sp>
      <p:sp>
        <p:nvSpPr>
          <p:cNvPr id="39940" name="Rectangle 8"/>
          <p:cNvSpPr>
            <a:spLocks noGrp="1" noChangeArrowheads="1"/>
          </p:cNvSpPr>
          <p:nvPr>
            <p:ph type="body" idx="1"/>
          </p:nvPr>
        </p:nvSpPr>
        <p:spPr>
          <a:xfrm>
            <a:off x="381000" y="2362200"/>
            <a:ext cx="3429000" cy="3581400"/>
          </a:xfrm>
          <a:noFill/>
        </p:spPr>
        <p:txBody>
          <a:bodyPr/>
          <a:lstStyle/>
          <a:p>
            <a:pPr eaLnBrk="1" hangingPunct="1">
              <a:lnSpc>
                <a:spcPct val="90000"/>
              </a:lnSpc>
            </a:pPr>
            <a:r>
              <a:rPr lang="en-US" sz="2800" dirty="0"/>
              <a:t>Perhaps most famous codebook </a:t>
            </a:r>
            <a:r>
              <a:rPr lang="en-US" sz="2800" dirty="0" err="1" smtClean="0"/>
              <a:t>ciphertext</a:t>
            </a:r>
            <a:r>
              <a:rPr lang="en-US" sz="2800" dirty="0" smtClean="0"/>
              <a:t> ever</a:t>
            </a:r>
          </a:p>
          <a:p>
            <a:pPr eaLnBrk="1" hangingPunct="1">
              <a:lnSpc>
                <a:spcPct val="90000"/>
              </a:lnSpc>
            </a:pPr>
            <a:r>
              <a:rPr lang="en-US" sz="2800" dirty="0" smtClean="0"/>
              <a:t>A major factor in U.S. </a:t>
            </a:r>
            <a:r>
              <a:rPr lang="en-US" sz="2800" dirty="0"/>
              <a:t>entry </a:t>
            </a:r>
            <a:r>
              <a:rPr lang="en-US" sz="2800" dirty="0" smtClean="0"/>
              <a:t>into World War I</a:t>
            </a:r>
          </a:p>
        </p:txBody>
      </p:sp>
      <p:pic>
        <p:nvPicPr>
          <p:cNvPr id="39941" name="Picture 12" descr="bernstorcoded.jpg                                              000675D6Macintosh HD                   BC93A1CC:"/>
          <p:cNvPicPr>
            <a:picLocks noChangeAspect="1" noChangeArrowheads="1"/>
          </p:cNvPicPr>
          <p:nvPr/>
        </p:nvPicPr>
        <p:blipFill>
          <a:blip r:embed="rId2"/>
          <a:srcRect/>
          <a:stretch>
            <a:fillRect/>
          </a:stretch>
        </p:blipFill>
        <p:spPr bwMode="auto">
          <a:xfrm>
            <a:off x="4267200" y="533400"/>
            <a:ext cx="4286250" cy="54879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1924B12F-E643-4842-BEA7-677DC000E631}" type="slidenum">
              <a:rPr lang="en-US" smtClean="0">
                <a:latin typeface="Times New Roman" charset="0"/>
              </a:rPr>
              <a:pPr/>
              <a:t>27</a:t>
            </a:fld>
            <a:endParaRPr lang="en-US" smtClean="0">
              <a:latin typeface="Times New Roman" charset="0"/>
            </a:endParaRPr>
          </a:p>
        </p:txBody>
      </p:sp>
      <p:sp>
        <p:nvSpPr>
          <p:cNvPr id="40963" name="Rectangle 5"/>
          <p:cNvSpPr>
            <a:spLocks noGrp="1" noChangeArrowheads="1"/>
          </p:cNvSpPr>
          <p:nvPr>
            <p:ph type="title"/>
          </p:nvPr>
        </p:nvSpPr>
        <p:spPr>
          <a:xfrm>
            <a:off x="152400" y="304800"/>
            <a:ext cx="3276600" cy="2057400"/>
          </a:xfrm>
          <a:noFill/>
        </p:spPr>
        <p:txBody>
          <a:bodyPr/>
          <a:lstStyle/>
          <a:p>
            <a:pPr eaLnBrk="1" hangingPunct="1"/>
            <a:r>
              <a:rPr lang="en-US"/>
              <a:t>Zimmerman</a:t>
            </a:r>
            <a:br>
              <a:rPr lang="en-US"/>
            </a:br>
            <a:r>
              <a:rPr lang="en-US"/>
              <a:t>Telegram</a:t>
            </a:r>
            <a:br>
              <a:rPr lang="en-US"/>
            </a:br>
            <a:r>
              <a:rPr lang="en-US"/>
              <a:t>Decrypted</a:t>
            </a:r>
          </a:p>
        </p:txBody>
      </p:sp>
      <p:sp>
        <p:nvSpPr>
          <p:cNvPr id="40964" name="Rectangle 6"/>
          <p:cNvSpPr>
            <a:spLocks noChangeArrowheads="1"/>
          </p:cNvSpPr>
          <p:nvPr/>
        </p:nvSpPr>
        <p:spPr bwMode="auto">
          <a:xfrm>
            <a:off x="228600" y="2743200"/>
            <a:ext cx="3124200" cy="28956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British had recovered partial codebook</a:t>
            </a:r>
          </a:p>
          <a:p>
            <a:pPr marL="342900" indent="-342900">
              <a:lnSpc>
                <a:spcPct val="90000"/>
              </a:lnSpc>
              <a:spcBef>
                <a:spcPct val="20000"/>
              </a:spcBef>
              <a:buClr>
                <a:schemeClr val="accent2"/>
              </a:buClr>
              <a:buSzPct val="75000"/>
              <a:buFont typeface="Wingdings" charset="2"/>
              <a:buChar char="q"/>
            </a:pPr>
            <a:r>
              <a:rPr lang="en-US" sz="2800"/>
              <a:t>Then able to fill in missing parts</a:t>
            </a:r>
          </a:p>
        </p:txBody>
      </p:sp>
      <p:pic>
        <p:nvPicPr>
          <p:cNvPr id="40965" name="Picture 9" descr="telegramdecoded.jpg                                            000675D6Macintosh HD                   BC93A1CC:"/>
          <p:cNvPicPr>
            <a:picLocks noChangeAspect="1" noChangeArrowheads="1"/>
          </p:cNvPicPr>
          <p:nvPr/>
        </p:nvPicPr>
        <p:blipFill>
          <a:blip r:embed="rId2"/>
          <a:srcRect/>
          <a:stretch>
            <a:fillRect/>
          </a:stretch>
        </p:blipFill>
        <p:spPr bwMode="auto">
          <a:xfrm>
            <a:off x="3962400" y="609600"/>
            <a:ext cx="4554538" cy="538003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963E6745-9C54-904B-9971-DE25525C3CBF}" type="slidenum">
              <a:rPr lang="en-US" smtClean="0">
                <a:latin typeface="Times New Roman" charset="0"/>
              </a:rPr>
              <a:pPr/>
              <a:t>28</a:t>
            </a:fld>
            <a:endParaRPr lang="en-US" smtClean="0">
              <a:latin typeface="Times New Roman" charset="0"/>
            </a:endParaRPr>
          </a:p>
        </p:txBody>
      </p:sp>
      <p:sp>
        <p:nvSpPr>
          <p:cNvPr id="41987" name="Rectangle 2"/>
          <p:cNvSpPr>
            <a:spLocks noGrp="1" noChangeArrowheads="1"/>
          </p:cNvSpPr>
          <p:nvPr>
            <p:ph type="title"/>
          </p:nvPr>
        </p:nvSpPr>
        <p:spPr/>
        <p:txBody>
          <a:bodyPr/>
          <a:lstStyle/>
          <a:p>
            <a:pPr eaLnBrk="1" hangingPunct="1"/>
            <a:r>
              <a:rPr lang="en-US" dirty="0" smtClean="0"/>
              <a:t>Random </a:t>
            </a:r>
            <a:r>
              <a:rPr lang="en-US" dirty="0"/>
              <a:t>Historical Items</a:t>
            </a:r>
          </a:p>
        </p:txBody>
      </p:sp>
      <p:sp>
        <p:nvSpPr>
          <p:cNvPr id="41988" name="Rectangle 3"/>
          <p:cNvSpPr>
            <a:spLocks noGrp="1" noChangeArrowheads="1"/>
          </p:cNvSpPr>
          <p:nvPr>
            <p:ph type="body" idx="1"/>
          </p:nvPr>
        </p:nvSpPr>
        <p:spPr>
          <a:xfrm>
            <a:off x="685800" y="1981200"/>
            <a:ext cx="7772400" cy="4038600"/>
          </a:xfrm>
        </p:spPr>
        <p:txBody>
          <a:bodyPr/>
          <a:lstStyle/>
          <a:p>
            <a:pPr eaLnBrk="1" hangingPunct="1"/>
            <a:r>
              <a:rPr lang="en-US" dirty="0">
                <a:hlinkClick r:id="rId2"/>
              </a:rPr>
              <a:t>Crypto timeline</a:t>
            </a:r>
            <a:endParaRPr lang="en-US" dirty="0"/>
          </a:p>
          <a:p>
            <a:pPr eaLnBrk="1" hangingPunct="1"/>
            <a:r>
              <a:rPr lang="en-US" dirty="0"/>
              <a:t>Spartan </a:t>
            </a:r>
            <a:r>
              <a:rPr lang="en-US" dirty="0" err="1"/>
              <a:t>Scytale</a:t>
            </a:r>
            <a:r>
              <a:rPr lang="en-US" b="1" dirty="0"/>
              <a:t> </a:t>
            </a:r>
            <a:r>
              <a:rPr lang="en-US" dirty="0" err="1">
                <a:sym typeface="Symbol" charset="2"/>
              </a:rPr>
              <a:t></a:t>
            </a:r>
            <a:r>
              <a:rPr lang="en-US" dirty="0"/>
              <a:t> transposition cipher</a:t>
            </a:r>
          </a:p>
          <a:p>
            <a:pPr eaLnBrk="1" hangingPunct="1"/>
            <a:r>
              <a:rPr lang="en-US" dirty="0"/>
              <a:t>Caesar’s cipher</a:t>
            </a:r>
          </a:p>
          <a:p>
            <a:pPr eaLnBrk="1" hangingPunct="1"/>
            <a:r>
              <a:rPr lang="en-US" dirty="0"/>
              <a:t>Poe’s short story: </a:t>
            </a:r>
            <a:r>
              <a:rPr lang="en-US" b="1" i="1" dirty="0">
                <a:solidFill>
                  <a:srgbClr val="FFBE03"/>
                </a:solidFill>
              </a:rPr>
              <a:t>The Gold Bug</a:t>
            </a:r>
          </a:p>
          <a:p>
            <a:pPr eaLnBrk="1" hangingPunct="1"/>
            <a:r>
              <a:rPr lang="en-US" dirty="0"/>
              <a:t>Election of 1876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1310AA50-5D13-4F4E-9B21-5F972E851DDC}" type="slidenum">
              <a:rPr lang="en-US" smtClean="0">
                <a:latin typeface="Times New Roman" charset="0"/>
              </a:rPr>
              <a:pPr/>
              <a:t>29</a:t>
            </a:fld>
            <a:endParaRPr lang="en-US" smtClean="0">
              <a:latin typeface="Times New Roman" charset="0"/>
            </a:endParaRPr>
          </a:p>
        </p:txBody>
      </p:sp>
      <p:sp>
        <p:nvSpPr>
          <p:cNvPr id="43011" name="Rectangle 2"/>
          <p:cNvSpPr>
            <a:spLocks noGrp="1" noChangeArrowheads="1"/>
          </p:cNvSpPr>
          <p:nvPr>
            <p:ph type="title"/>
          </p:nvPr>
        </p:nvSpPr>
        <p:spPr/>
        <p:txBody>
          <a:bodyPr/>
          <a:lstStyle/>
          <a:p>
            <a:pPr eaLnBrk="1" hangingPunct="1"/>
            <a:r>
              <a:rPr lang="en-US"/>
              <a:t>Election of 1876</a:t>
            </a:r>
          </a:p>
        </p:txBody>
      </p:sp>
      <p:sp>
        <p:nvSpPr>
          <p:cNvPr id="43012" name="Rectangle 3"/>
          <p:cNvSpPr>
            <a:spLocks noGrp="1" noChangeArrowheads="1"/>
          </p:cNvSpPr>
          <p:nvPr>
            <p:ph type="body" idx="1"/>
          </p:nvPr>
        </p:nvSpPr>
        <p:spPr>
          <a:xfrm>
            <a:off x="685800" y="1828800"/>
            <a:ext cx="7772400" cy="4191000"/>
          </a:xfrm>
        </p:spPr>
        <p:txBody>
          <a:bodyPr/>
          <a:lstStyle/>
          <a:p>
            <a:pPr eaLnBrk="1" hangingPunct="1">
              <a:spcAft>
                <a:spcPts val="600"/>
              </a:spcAft>
            </a:pPr>
            <a:r>
              <a:rPr lang="en-US" sz="2800" dirty="0"/>
              <a:t>“</a:t>
            </a:r>
            <a:r>
              <a:rPr lang="en-US" sz="2800" dirty="0" err="1"/>
              <a:t>Rutherfraud</a:t>
            </a:r>
            <a:r>
              <a:rPr lang="en-US" sz="2800" dirty="0"/>
              <a:t>” Hayes </a:t>
            </a:r>
            <a:r>
              <a:rPr lang="en-US" sz="2800" dirty="0" err="1"/>
              <a:t>vs</a:t>
            </a:r>
            <a:r>
              <a:rPr lang="en-US" sz="2800" dirty="0"/>
              <a:t> “Swindling” Tilden</a:t>
            </a:r>
          </a:p>
          <a:p>
            <a:pPr lvl="1" eaLnBrk="1" hangingPunct="1">
              <a:spcAft>
                <a:spcPts val="600"/>
              </a:spcAft>
            </a:pPr>
            <a:r>
              <a:rPr lang="en-US" sz="2400" dirty="0"/>
              <a:t>Popular vote was virtual tie</a:t>
            </a:r>
          </a:p>
          <a:p>
            <a:pPr eaLnBrk="1" hangingPunct="1">
              <a:spcAft>
                <a:spcPts val="600"/>
              </a:spcAft>
            </a:pPr>
            <a:r>
              <a:rPr lang="en-US" sz="2800" dirty="0"/>
              <a:t>Electoral college delegations for 4 states (including Florida) in dispute</a:t>
            </a:r>
          </a:p>
          <a:p>
            <a:pPr eaLnBrk="1" hangingPunct="1">
              <a:spcAft>
                <a:spcPts val="600"/>
              </a:spcAft>
            </a:pPr>
            <a:r>
              <a:rPr lang="en-US" sz="2800" dirty="0"/>
              <a:t>Commission gave all 4 states to Hayes</a:t>
            </a:r>
          </a:p>
          <a:p>
            <a:pPr lvl="1" eaLnBrk="1" hangingPunct="1">
              <a:spcAft>
                <a:spcPts val="600"/>
              </a:spcAft>
            </a:pPr>
            <a:r>
              <a:rPr lang="en-US" sz="2400" dirty="0" smtClean="0"/>
              <a:t>Vote </a:t>
            </a:r>
            <a:r>
              <a:rPr lang="en-US" sz="2400" dirty="0"/>
              <a:t>on straight party lines</a:t>
            </a:r>
          </a:p>
          <a:p>
            <a:pPr eaLnBrk="1" hangingPunct="1">
              <a:spcAft>
                <a:spcPts val="600"/>
              </a:spcAft>
            </a:pPr>
            <a:r>
              <a:rPr lang="en-US" sz="2800" dirty="0"/>
              <a:t>Tilden accused Hayes of bribery</a:t>
            </a:r>
          </a:p>
          <a:p>
            <a:pPr lvl="1" eaLnBrk="1" hangingPunct="1">
              <a:spcAft>
                <a:spcPts val="600"/>
              </a:spcAft>
            </a:pPr>
            <a:r>
              <a:rPr lang="en-US" sz="2400" dirty="0"/>
              <a:t>Was it true?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8AD14339-D0ED-BB4F-97DA-0F6D33FB40F5}" type="slidenum">
              <a:rPr lang="en-US" smtClean="0">
                <a:latin typeface="Times New Roman" charset="0"/>
              </a:rPr>
              <a:pPr/>
              <a:t>3</a:t>
            </a:fld>
            <a:endParaRPr lang="en-US" smtClean="0">
              <a:latin typeface="Times New Roman" charset="0"/>
            </a:endParaRPr>
          </a:p>
        </p:txBody>
      </p:sp>
      <p:sp>
        <p:nvSpPr>
          <p:cNvPr id="16387" name="Rectangle 2"/>
          <p:cNvSpPr>
            <a:spLocks noGrp="1" noChangeArrowheads="1"/>
          </p:cNvSpPr>
          <p:nvPr>
            <p:ph type="title"/>
          </p:nvPr>
        </p:nvSpPr>
        <p:spPr/>
        <p:txBody>
          <a:bodyPr/>
          <a:lstStyle/>
          <a:p>
            <a:pPr eaLnBrk="1" hangingPunct="1"/>
            <a:r>
              <a:rPr lang="en-US"/>
              <a:t>Crypto</a:t>
            </a:r>
          </a:p>
        </p:txBody>
      </p:sp>
      <p:sp>
        <p:nvSpPr>
          <p:cNvPr id="16388" name="Rectangle 3"/>
          <p:cNvSpPr>
            <a:spLocks noGrp="1" noChangeArrowheads="1"/>
          </p:cNvSpPr>
          <p:nvPr>
            <p:ph type="body" idx="1"/>
          </p:nvPr>
        </p:nvSpPr>
        <p:spPr/>
        <p:txBody>
          <a:bodyPr/>
          <a:lstStyle/>
          <a:p>
            <a:pPr eaLnBrk="1" hangingPunct="1">
              <a:lnSpc>
                <a:spcPct val="90000"/>
              </a:lnSpc>
            </a:pPr>
            <a:r>
              <a:rPr lang="en-US" b="1">
                <a:solidFill>
                  <a:schemeClr val="accent2"/>
                </a:solidFill>
              </a:rPr>
              <a:t>Cryptology </a:t>
            </a:r>
            <a:r>
              <a:rPr lang="en-US">
                <a:sym typeface="Symbol" charset="2"/>
              </a:rPr>
              <a:t></a:t>
            </a:r>
            <a:r>
              <a:rPr lang="en-US"/>
              <a:t> The art and science of making and breaking “secret codes”</a:t>
            </a:r>
          </a:p>
          <a:p>
            <a:pPr eaLnBrk="1" hangingPunct="1">
              <a:lnSpc>
                <a:spcPct val="90000"/>
              </a:lnSpc>
            </a:pPr>
            <a:r>
              <a:rPr lang="en-US" b="1">
                <a:solidFill>
                  <a:schemeClr val="accent2"/>
                </a:solidFill>
              </a:rPr>
              <a:t>Cryptography</a:t>
            </a:r>
            <a:r>
              <a:rPr lang="en-US"/>
              <a:t> </a:t>
            </a:r>
            <a:r>
              <a:rPr lang="en-US">
                <a:sym typeface="Symbol" charset="2"/>
              </a:rPr>
              <a:t></a:t>
            </a:r>
            <a:r>
              <a:rPr lang="en-US"/>
              <a:t> making “secret codes”</a:t>
            </a:r>
          </a:p>
          <a:p>
            <a:pPr eaLnBrk="1" hangingPunct="1">
              <a:lnSpc>
                <a:spcPct val="90000"/>
              </a:lnSpc>
            </a:pPr>
            <a:r>
              <a:rPr lang="en-US" b="1">
                <a:solidFill>
                  <a:schemeClr val="accent2"/>
                </a:solidFill>
              </a:rPr>
              <a:t>Cryptanalysis</a:t>
            </a:r>
            <a:r>
              <a:rPr lang="en-US"/>
              <a:t> </a:t>
            </a:r>
            <a:r>
              <a:rPr lang="en-US">
                <a:sym typeface="Symbol" charset="2"/>
              </a:rPr>
              <a:t></a:t>
            </a:r>
            <a:r>
              <a:rPr lang="en-US"/>
              <a:t> breaking “secret codes”</a:t>
            </a:r>
          </a:p>
          <a:p>
            <a:pPr eaLnBrk="1" hangingPunct="1">
              <a:lnSpc>
                <a:spcPct val="90000"/>
              </a:lnSpc>
            </a:pPr>
            <a:r>
              <a:rPr lang="en-US" b="1">
                <a:solidFill>
                  <a:schemeClr val="accent2"/>
                </a:solidFill>
              </a:rPr>
              <a:t>Crypto</a:t>
            </a:r>
            <a:r>
              <a:rPr lang="en-US"/>
              <a:t> </a:t>
            </a:r>
            <a:r>
              <a:rPr lang="en-US">
                <a:sym typeface="Symbol" charset="2"/>
              </a:rPr>
              <a:t></a:t>
            </a:r>
            <a:r>
              <a:rPr lang="en-US"/>
              <a:t> all of the above (and more)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E70100E0-B565-264D-97EA-257CB63F49E6}" type="slidenum">
              <a:rPr lang="en-US" smtClean="0">
                <a:latin typeface="Times New Roman" charset="0"/>
              </a:rPr>
              <a:pPr/>
              <a:t>30</a:t>
            </a:fld>
            <a:endParaRPr lang="en-US" smtClean="0">
              <a:latin typeface="Times New Roman" charset="0"/>
            </a:endParaRPr>
          </a:p>
        </p:txBody>
      </p:sp>
      <p:sp>
        <p:nvSpPr>
          <p:cNvPr id="44035" name="Rectangle 2"/>
          <p:cNvSpPr>
            <a:spLocks noGrp="1" noChangeArrowheads="1"/>
          </p:cNvSpPr>
          <p:nvPr>
            <p:ph type="title"/>
          </p:nvPr>
        </p:nvSpPr>
        <p:spPr>
          <a:xfrm>
            <a:off x="685800" y="457200"/>
            <a:ext cx="7772400" cy="990600"/>
          </a:xfrm>
        </p:spPr>
        <p:txBody>
          <a:bodyPr/>
          <a:lstStyle/>
          <a:p>
            <a:pPr eaLnBrk="1" hangingPunct="1"/>
            <a:r>
              <a:rPr lang="en-US"/>
              <a:t>Election of 1876</a:t>
            </a:r>
          </a:p>
        </p:txBody>
      </p:sp>
      <p:sp>
        <p:nvSpPr>
          <p:cNvPr id="44036"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sz="2800"/>
              <a:t>Encrypted messages by Tilden supporters later emerged</a:t>
            </a:r>
          </a:p>
          <a:p>
            <a:pPr eaLnBrk="1" hangingPunct="1">
              <a:lnSpc>
                <a:spcPct val="90000"/>
              </a:lnSpc>
            </a:pPr>
            <a:r>
              <a:rPr lang="en-US" sz="2800"/>
              <a:t>Cipher: Partial codebook, plus transposition</a:t>
            </a:r>
          </a:p>
          <a:p>
            <a:pPr eaLnBrk="1" hangingPunct="1">
              <a:lnSpc>
                <a:spcPct val="90000"/>
              </a:lnSpc>
            </a:pPr>
            <a:r>
              <a:rPr lang="en-US" sz="2800"/>
              <a:t>Codebook substitution for important words</a:t>
            </a:r>
          </a:p>
          <a:p>
            <a:pPr eaLnBrk="1" hangingPunct="1">
              <a:lnSpc>
                <a:spcPct val="90000"/>
              </a:lnSpc>
              <a:buFont typeface="Wingdings" charset="2"/>
              <a:buNone/>
            </a:pPr>
            <a:r>
              <a:rPr lang="en-US" sz="2800"/>
              <a:t>		</a:t>
            </a:r>
            <a:r>
              <a:rPr lang="en-US" sz="2400" b="1">
                <a:solidFill>
                  <a:schemeClr val="accent2"/>
                </a:solidFill>
              </a:rPr>
              <a:t>ciphertext		plaintext</a:t>
            </a:r>
            <a:endParaRPr lang="en-US" sz="2800"/>
          </a:p>
          <a:p>
            <a:pPr lvl="2" eaLnBrk="1" hangingPunct="1">
              <a:lnSpc>
                <a:spcPct val="90000"/>
              </a:lnSpc>
              <a:buFont typeface="Wingdings" charset="2"/>
              <a:buNone/>
            </a:pPr>
            <a:r>
              <a:rPr lang="en-US" sz="1800"/>
              <a:t>Copenhagen		Greenbacks</a:t>
            </a:r>
          </a:p>
          <a:p>
            <a:pPr lvl="2" eaLnBrk="1" hangingPunct="1">
              <a:lnSpc>
                <a:spcPct val="90000"/>
              </a:lnSpc>
              <a:buFont typeface="Wingdings" charset="2"/>
              <a:buNone/>
            </a:pPr>
            <a:r>
              <a:rPr lang="en-US" sz="1800"/>
              <a:t>Greece			Hayes</a:t>
            </a:r>
          </a:p>
          <a:p>
            <a:pPr lvl="2" eaLnBrk="1" hangingPunct="1">
              <a:lnSpc>
                <a:spcPct val="90000"/>
              </a:lnSpc>
              <a:buFont typeface="Wingdings" charset="2"/>
              <a:buNone/>
            </a:pPr>
            <a:r>
              <a:rPr lang="en-US" sz="1800"/>
              <a:t>Rochester		votes</a:t>
            </a:r>
          </a:p>
          <a:p>
            <a:pPr lvl="2" eaLnBrk="1" hangingPunct="1">
              <a:lnSpc>
                <a:spcPct val="90000"/>
              </a:lnSpc>
              <a:buFont typeface="Wingdings" charset="2"/>
              <a:buNone/>
            </a:pPr>
            <a:r>
              <a:rPr lang="en-US" sz="1800"/>
              <a:t>Russia			Tilden</a:t>
            </a:r>
          </a:p>
          <a:p>
            <a:pPr lvl="2" eaLnBrk="1" hangingPunct="1">
              <a:lnSpc>
                <a:spcPct val="90000"/>
              </a:lnSpc>
              <a:buFont typeface="Wingdings" charset="2"/>
              <a:buNone/>
            </a:pPr>
            <a:r>
              <a:rPr lang="en-US" sz="1800" b="1">
                <a:solidFill>
                  <a:srgbClr val="FF0000"/>
                </a:solidFill>
              </a:rPr>
              <a:t>Warsaw</a:t>
            </a:r>
            <a:r>
              <a:rPr lang="en-US" sz="1800"/>
              <a:t>			</a:t>
            </a:r>
            <a:r>
              <a:rPr lang="en-US" sz="1800" b="1">
                <a:solidFill>
                  <a:srgbClr val="FF0000"/>
                </a:solidFill>
              </a:rPr>
              <a:t>telegram</a:t>
            </a:r>
            <a:endParaRPr lang="en-US" sz="1800"/>
          </a:p>
          <a:p>
            <a:pPr lvl="2" eaLnBrk="1" hangingPunct="1">
              <a:lnSpc>
                <a:spcPct val="90000"/>
              </a:lnSpc>
              <a:buFont typeface="Wingdings" charset="2"/>
              <a:buNone/>
            </a:pPr>
            <a:r>
              <a:rPr lang="en-US" sz="1800"/>
              <a:t>     :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65D2E22D-3A5C-454F-888E-45E0D758DEE2}" type="slidenum">
              <a:rPr lang="en-US" smtClean="0">
                <a:latin typeface="Times New Roman" charset="0"/>
              </a:rPr>
              <a:pPr/>
              <a:t>31</a:t>
            </a:fld>
            <a:endParaRPr lang="en-US" smtClean="0">
              <a:latin typeface="Times New Roman" charset="0"/>
            </a:endParaRPr>
          </a:p>
        </p:txBody>
      </p:sp>
      <p:sp>
        <p:nvSpPr>
          <p:cNvPr id="45059" name="Rectangle 2"/>
          <p:cNvSpPr>
            <a:spLocks noGrp="1" noChangeArrowheads="1"/>
          </p:cNvSpPr>
          <p:nvPr>
            <p:ph type="title"/>
          </p:nvPr>
        </p:nvSpPr>
        <p:spPr>
          <a:xfrm>
            <a:off x="685800" y="304800"/>
            <a:ext cx="7772400" cy="1143000"/>
          </a:xfrm>
        </p:spPr>
        <p:txBody>
          <a:bodyPr/>
          <a:lstStyle/>
          <a:p>
            <a:pPr eaLnBrk="1" hangingPunct="1"/>
            <a:r>
              <a:rPr lang="en-US"/>
              <a:t>Election of 1876</a:t>
            </a:r>
          </a:p>
        </p:txBody>
      </p:sp>
      <p:sp>
        <p:nvSpPr>
          <p:cNvPr id="45060" name="Rectangle 3"/>
          <p:cNvSpPr>
            <a:spLocks noGrp="1" noChangeArrowheads="1"/>
          </p:cNvSpPr>
          <p:nvPr>
            <p:ph type="body" idx="1"/>
          </p:nvPr>
        </p:nvSpPr>
        <p:spPr>
          <a:xfrm>
            <a:off x="685800" y="1524000"/>
            <a:ext cx="7848600" cy="4495800"/>
          </a:xfrm>
        </p:spPr>
        <p:txBody>
          <a:bodyPr/>
          <a:lstStyle/>
          <a:p>
            <a:pPr eaLnBrk="1" hangingPunct="1">
              <a:lnSpc>
                <a:spcPct val="90000"/>
              </a:lnSpc>
              <a:spcAft>
                <a:spcPts val="600"/>
              </a:spcAft>
            </a:pPr>
            <a:r>
              <a:rPr lang="en-US" sz="2800"/>
              <a:t>Apply codebook to original message</a:t>
            </a:r>
          </a:p>
          <a:p>
            <a:pPr eaLnBrk="1" hangingPunct="1">
              <a:lnSpc>
                <a:spcPct val="90000"/>
              </a:lnSpc>
              <a:spcAft>
                <a:spcPts val="600"/>
              </a:spcAft>
            </a:pPr>
            <a:r>
              <a:rPr lang="en-US" sz="2800"/>
              <a:t>Pad message to multiple of 5 words (total length, 10,15,20,25 or 30 words)</a:t>
            </a:r>
          </a:p>
          <a:p>
            <a:pPr eaLnBrk="1" hangingPunct="1">
              <a:lnSpc>
                <a:spcPct val="90000"/>
              </a:lnSpc>
              <a:spcAft>
                <a:spcPts val="600"/>
              </a:spcAft>
            </a:pPr>
            <a:r>
              <a:rPr lang="en-US" sz="2800"/>
              <a:t>For each length, a fixed permutation applied to resulting message</a:t>
            </a:r>
          </a:p>
          <a:p>
            <a:pPr eaLnBrk="1" hangingPunct="1">
              <a:lnSpc>
                <a:spcPct val="90000"/>
              </a:lnSpc>
              <a:spcAft>
                <a:spcPts val="600"/>
              </a:spcAft>
            </a:pPr>
            <a:r>
              <a:rPr lang="en-US" sz="2800"/>
              <a:t>Permutations found by comparing several messages of same length</a:t>
            </a:r>
          </a:p>
          <a:p>
            <a:pPr eaLnBrk="1" hangingPunct="1">
              <a:lnSpc>
                <a:spcPct val="90000"/>
              </a:lnSpc>
              <a:spcAft>
                <a:spcPts val="600"/>
              </a:spcAft>
            </a:pPr>
            <a:r>
              <a:rPr lang="en-US" sz="2800"/>
              <a:t>Note that the </a:t>
            </a:r>
            <a:r>
              <a:rPr lang="en-US" sz="2800" b="1">
                <a:solidFill>
                  <a:schemeClr val="accent2"/>
                </a:solidFill>
              </a:rPr>
              <a:t>same key</a:t>
            </a:r>
            <a:r>
              <a:rPr lang="en-US" sz="2800"/>
              <a:t> is applied to all messages of a given length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02DC50DB-CDCB-6E4F-B355-0D0C33F56FB8}" type="slidenum">
              <a:rPr lang="en-US" smtClean="0">
                <a:latin typeface="Times New Roman" charset="0"/>
              </a:rPr>
              <a:pPr/>
              <a:t>32</a:t>
            </a:fld>
            <a:endParaRPr lang="en-US" smtClean="0">
              <a:latin typeface="Times New Roman" charset="0"/>
            </a:endParaRPr>
          </a:p>
        </p:txBody>
      </p:sp>
      <p:sp>
        <p:nvSpPr>
          <p:cNvPr id="46083" name="Rectangle 2"/>
          <p:cNvSpPr>
            <a:spLocks noGrp="1" noChangeArrowheads="1"/>
          </p:cNvSpPr>
          <p:nvPr>
            <p:ph type="title"/>
          </p:nvPr>
        </p:nvSpPr>
        <p:spPr/>
        <p:txBody>
          <a:bodyPr/>
          <a:lstStyle/>
          <a:p>
            <a:pPr eaLnBrk="1" hangingPunct="1"/>
            <a:r>
              <a:rPr lang="en-US"/>
              <a:t>Election of 1876</a:t>
            </a:r>
          </a:p>
        </p:txBody>
      </p:sp>
      <p:sp>
        <p:nvSpPr>
          <p:cNvPr id="2"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err="1"/>
              <a:t>Ciphertext</a:t>
            </a:r>
            <a:r>
              <a:rPr lang="en-US" sz="2800" dirty="0"/>
              <a:t>: </a:t>
            </a:r>
            <a:r>
              <a:rPr lang="en-US" sz="2800" b="1" dirty="0">
                <a:solidFill>
                  <a:schemeClr val="accent2"/>
                </a:solidFill>
              </a:rPr>
              <a:t>Warsaw they read all unchanged last are idiots can’t situation</a:t>
            </a:r>
            <a:endParaRPr lang="en-US" sz="2800" dirty="0">
              <a:solidFill>
                <a:srgbClr val="FF0000"/>
              </a:solidFill>
            </a:endParaRPr>
          </a:p>
          <a:p>
            <a:pPr eaLnBrk="1" hangingPunct="1">
              <a:lnSpc>
                <a:spcPct val="90000"/>
              </a:lnSpc>
              <a:spcAft>
                <a:spcPts val="600"/>
              </a:spcAft>
            </a:pPr>
            <a:r>
              <a:rPr lang="en-US" sz="2800" dirty="0"/>
              <a:t>Codebook: Warsaw </a:t>
            </a:r>
            <a:r>
              <a:rPr lang="en-US" sz="2800" dirty="0" err="1">
                <a:sym typeface="Symbol" charset="2"/>
              </a:rPr>
              <a:t></a:t>
            </a:r>
            <a:r>
              <a:rPr lang="en-US" sz="2800" dirty="0"/>
              <a:t> telegram</a:t>
            </a:r>
          </a:p>
          <a:p>
            <a:pPr eaLnBrk="1" hangingPunct="1">
              <a:lnSpc>
                <a:spcPct val="90000"/>
              </a:lnSpc>
              <a:spcAft>
                <a:spcPts val="600"/>
              </a:spcAft>
            </a:pPr>
            <a:r>
              <a:rPr lang="en-US" sz="2800" dirty="0"/>
              <a:t>Transposition: </a:t>
            </a:r>
            <a:r>
              <a:rPr lang="en-US" sz="2800" dirty="0">
                <a:latin typeface="Arial" charset="0"/>
              </a:rPr>
              <a:t>9,3,6,1,10,5,2,7,4,8</a:t>
            </a:r>
            <a:endParaRPr lang="en-US" sz="2800" dirty="0"/>
          </a:p>
          <a:p>
            <a:pPr eaLnBrk="1" hangingPunct="1">
              <a:lnSpc>
                <a:spcPct val="90000"/>
              </a:lnSpc>
              <a:spcAft>
                <a:spcPts val="600"/>
              </a:spcAft>
            </a:pPr>
            <a:r>
              <a:rPr lang="en-US" sz="2800" dirty="0"/>
              <a:t>Plaintext: </a:t>
            </a:r>
            <a:r>
              <a:rPr lang="en-US" sz="2800" b="1" dirty="0">
                <a:solidFill>
                  <a:schemeClr val="accent2"/>
                </a:solidFill>
              </a:rPr>
              <a:t>Can’t read last telegram. Situation unchanged. They are all idiots.</a:t>
            </a:r>
            <a:endParaRPr lang="en-US" sz="2800" dirty="0">
              <a:solidFill>
                <a:srgbClr val="FF0000"/>
              </a:solidFill>
            </a:endParaRPr>
          </a:p>
          <a:p>
            <a:pPr eaLnBrk="1" hangingPunct="1">
              <a:lnSpc>
                <a:spcPct val="90000"/>
              </a:lnSpc>
              <a:spcAft>
                <a:spcPts val="600"/>
              </a:spcAft>
            </a:pPr>
            <a:r>
              <a:rPr lang="en-US" sz="2800" dirty="0"/>
              <a:t>A weak cipher made worse by reuse of key</a:t>
            </a:r>
          </a:p>
          <a:p>
            <a:pPr eaLnBrk="1" hangingPunct="1">
              <a:lnSpc>
                <a:spcPct val="90000"/>
              </a:lnSpc>
              <a:spcAft>
                <a:spcPts val="600"/>
              </a:spcAft>
            </a:pPr>
            <a:r>
              <a:rPr lang="en-US" sz="2800" dirty="0" smtClean="0"/>
              <a:t>Lesson? Don’t overuse </a:t>
            </a:r>
            <a:r>
              <a:rPr lang="en-US" sz="2800" dirty="0"/>
              <a:t>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9A08D399-DDF6-AC4B-B5DE-71A3FDCE8D76}" type="slidenum">
              <a:rPr lang="en-US" smtClean="0">
                <a:latin typeface="Times New Roman" charset="0"/>
              </a:rPr>
              <a:pPr/>
              <a:t>33</a:t>
            </a:fld>
            <a:endParaRPr lang="en-US" smtClean="0">
              <a:latin typeface="Times New Roman" charset="0"/>
            </a:endParaRPr>
          </a:p>
        </p:txBody>
      </p:sp>
      <p:sp>
        <p:nvSpPr>
          <p:cNvPr id="47107" name="Rectangle 2"/>
          <p:cNvSpPr>
            <a:spLocks noGrp="1" noChangeArrowheads="1"/>
          </p:cNvSpPr>
          <p:nvPr>
            <p:ph type="title"/>
          </p:nvPr>
        </p:nvSpPr>
        <p:spPr/>
        <p:txBody>
          <a:bodyPr/>
          <a:lstStyle/>
          <a:p>
            <a:pPr eaLnBrk="1" hangingPunct="1"/>
            <a:r>
              <a:rPr lang="en-US"/>
              <a:t>Early 20th Century</a:t>
            </a:r>
          </a:p>
        </p:txBody>
      </p:sp>
      <p:sp>
        <p:nvSpPr>
          <p:cNvPr id="47108" name="Rectangle 3"/>
          <p:cNvSpPr>
            <a:spLocks noGrp="1" noChangeArrowheads="1"/>
          </p:cNvSpPr>
          <p:nvPr>
            <p:ph type="body" idx="1"/>
          </p:nvPr>
        </p:nvSpPr>
        <p:spPr>
          <a:xfrm>
            <a:off x="609600" y="1981200"/>
            <a:ext cx="8077200" cy="3962400"/>
          </a:xfrm>
        </p:spPr>
        <p:txBody>
          <a:bodyPr/>
          <a:lstStyle/>
          <a:p>
            <a:pPr eaLnBrk="1" hangingPunct="1">
              <a:spcAft>
                <a:spcPts val="600"/>
              </a:spcAft>
            </a:pPr>
            <a:r>
              <a:rPr lang="en-US" sz="2800" dirty="0"/>
              <a:t>WWI </a:t>
            </a:r>
            <a:r>
              <a:rPr lang="en-US" sz="2800" dirty="0" err="1">
                <a:sym typeface="Symbol" charset="2"/>
              </a:rPr>
              <a:t></a:t>
            </a:r>
            <a:r>
              <a:rPr lang="en-US" sz="2800" dirty="0"/>
              <a:t> Zimmerman Telegram</a:t>
            </a:r>
          </a:p>
          <a:p>
            <a:pPr eaLnBrk="1" hangingPunct="1">
              <a:spcAft>
                <a:spcPts val="600"/>
              </a:spcAft>
            </a:pPr>
            <a:r>
              <a:rPr lang="en-US" sz="2800" dirty="0"/>
              <a:t>“Gentlemen do not read each other’s mail” </a:t>
            </a:r>
          </a:p>
          <a:p>
            <a:pPr lvl="1" eaLnBrk="1" hangingPunct="1">
              <a:spcAft>
                <a:spcPts val="600"/>
              </a:spcAft>
            </a:pPr>
            <a:r>
              <a:rPr lang="en-US" sz="2400" dirty="0"/>
              <a:t>Henry L. Stimson, Secretary of State, 1929</a:t>
            </a:r>
          </a:p>
          <a:p>
            <a:pPr eaLnBrk="1" hangingPunct="1">
              <a:spcAft>
                <a:spcPts val="600"/>
              </a:spcAft>
            </a:pPr>
            <a:r>
              <a:rPr lang="en-US" sz="2800" dirty="0"/>
              <a:t>WWII </a:t>
            </a:r>
            <a:r>
              <a:rPr lang="en-US" sz="2800" dirty="0" err="1">
                <a:sym typeface="Symbol" charset="2"/>
              </a:rPr>
              <a:t></a:t>
            </a:r>
            <a:r>
              <a:rPr lang="en-US" sz="2800" dirty="0"/>
              <a:t> </a:t>
            </a:r>
            <a:r>
              <a:rPr lang="en-US" sz="2800" b="1" dirty="0">
                <a:solidFill>
                  <a:srgbClr val="FFBE03"/>
                </a:solidFill>
              </a:rPr>
              <a:t>golden age of cryptanalysis</a:t>
            </a:r>
          </a:p>
          <a:p>
            <a:pPr lvl="1" eaLnBrk="1" hangingPunct="1">
              <a:spcAft>
                <a:spcPts val="600"/>
              </a:spcAft>
            </a:pPr>
            <a:r>
              <a:rPr lang="en-US" sz="2400" dirty="0"/>
              <a:t>Midway/Coral Sea</a:t>
            </a:r>
          </a:p>
          <a:p>
            <a:pPr lvl="1" eaLnBrk="1" hangingPunct="1">
              <a:spcAft>
                <a:spcPts val="600"/>
              </a:spcAft>
            </a:pPr>
            <a:r>
              <a:rPr lang="en-US" sz="2400" dirty="0"/>
              <a:t>Japanese </a:t>
            </a:r>
            <a:r>
              <a:rPr lang="en-US" sz="2400" b="1" dirty="0">
                <a:solidFill>
                  <a:schemeClr val="accent2"/>
                </a:solidFill>
              </a:rPr>
              <a:t>Purple</a:t>
            </a:r>
            <a:r>
              <a:rPr lang="en-US" sz="2400" dirty="0"/>
              <a:t> (codename </a:t>
            </a:r>
            <a:r>
              <a:rPr lang="en-US" sz="2400" b="1" dirty="0">
                <a:latin typeface="Times New Roman" charset="0"/>
              </a:rPr>
              <a:t>MAGIC</a:t>
            </a:r>
            <a:r>
              <a:rPr lang="en-US" sz="2400" dirty="0"/>
              <a:t>)</a:t>
            </a:r>
          </a:p>
          <a:p>
            <a:pPr lvl="1" eaLnBrk="1" hangingPunct="1">
              <a:spcAft>
                <a:spcPts val="600"/>
              </a:spcAft>
            </a:pPr>
            <a:r>
              <a:rPr lang="en-US" sz="2400" dirty="0"/>
              <a:t>German </a:t>
            </a:r>
            <a:r>
              <a:rPr lang="en-US" sz="2400" b="1" dirty="0">
                <a:solidFill>
                  <a:schemeClr val="accent2"/>
                </a:solidFill>
              </a:rPr>
              <a:t>Enigma</a:t>
            </a:r>
            <a:r>
              <a:rPr lang="en-US" sz="2400" dirty="0"/>
              <a:t> (codename </a:t>
            </a:r>
            <a:r>
              <a:rPr lang="en-US" sz="2400" b="1" dirty="0">
                <a:latin typeface="Times New Roman" charset="0"/>
              </a:rPr>
              <a:t>ULTRA</a:t>
            </a:r>
            <a:r>
              <a:rPr lang="en-US" sz="24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817AF85B-83B7-B44A-895B-E46A1C1F465B}" type="slidenum">
              <a:rPr lang="en-US" smtClean="0">
                <a:latin typeface="Times New Roman" charset="0"/>
              </a:rPr>
              <a:pPr/>
              <a:t>34</a:t>
            </a:fld>
            <a:endParaRPr lang="en-US" smtClean="0">
              <a:latin typeface="Times New Roman" charset="0"/>
            </a:endParaRPr>
          </a:p>
        </p:txBody>
      </p:sp>
      <p:sp>
        <p:nvSpPr>
          <p:cNvPr id="48131" name="Rectangle 2"/>
          <p:cNvSpPr>
            <a:spLocks noGrp="1" noChangeArrowheads="1"/>
          </p:cNvSpPr>
          <p:nvPr>
            <p:ph type="title"/>
          </p:nvPr>
        </p:nvSpPr>
        <p:spPr/>
        <p:txBody>
          <a:bodyPr/>
          <a:lstStyle/>
          <a:p>
            <a:pPr eaLnBrk="1" hangingPunct="1"/>
            <a:r>
              <a:rPr lang="en-US"/>
              <a:t>Post-WWII History</a:t>
            </a:r>
          </a:p>
        </p:txBody>
      </p:sp>
      <p:sp>
        <p:nvSpPr>
          <p:cNvPr id="48132" name="Rectangle 3"/>
          <p:cNvSpPr>
            <a:spLocks noGrp="1" noChangeArrowheads="1"/>
          </p:cNvSpPr>
          <p:nvPr>
            <p:ph type="body" idx="1"/>
          </p:nvPr>
        </p:nvSpPr>
        <p:spPr>
          <a:xfrm>
            <a:off x="533400" y="1905000"/>
            <a:ext cx="8305800" cy="4267200"/>
          </a:xfrm>
        </p:spPr>
        <p:txBody>
          <a:bodyPr/>
          <a:lstStyle/>
          <a:p>
            <a:pPr eaLnBrk="1" hangingPunct="1">
              <a:lnSpc>
                <a:spcPct val="90000"/>
              </a:lnSpc>
              <a:spcAft>
                <a:spcPts val="600"/>
              </a:spcAft>
            </a:pPr>
            <a:r>
              <a:rPr lang="en-US" sz="2800" dirty="0"/>
              <a:t>Claude Shannon </a:t>
            </a:r>
            <a:r>
              <a:rPr lang="en-US" sz="2800" dirty="0" err="1">
                <a:sym typeface="Symbol" charset="2"/>
              </a:rPr>
              <a:t></a:t>
            </a:r>
            <a:r>
              <a:rPr lang="en-US" sz="2800" dirty="0"/>
              <a:t> father of the science of information theory</a:t>
            </a:r>
          </a:p>
          <a:p>
            <a:pPr eaLnBrk="1" hangingPunct="1">
              <a:lnSpc>
                <a:spcPct val="90000"/>
              </a:lnSpc>
              <a:spcAft>
                <a:spcPts val="600"/>
              </a:spcAft>
            </a:pPr>
            <a:r>
              <a:rPr lang="en-US" sz="2800" dirty="0"/>
              <a:t>Computer revolution </a:t>
            </a:r>
            <a:r>
              <a:rPr lang="en-US" sz="2800" dirty="0" err="1">
                <a:sym typeface="Symbol" charset="2"/>
              </a:rPr>
              <a:t></a:t>
            </a:r>
            <a:r>
              <a:rPr lang="en-US" sz="2800" dirty="0"/>
              <a:t> lots of data to protect</a:t>
            </a:r>
          </a:p>
          <a:p>
            <a:pPr eaLnBrk="1" hangingPunct="1">
              <a:lnSpc>
                <a:spcPct val="90000"/>
              </a:lnSpc>
              <a:spcAft>
                <a:spcPts val="600"/>
              </a:spcAft>
            </a:pPr>
            <a:r>
              <a:rPr lang="en-US" sz="2800" dirty="0"/>
              <a:t>Data Encryption Standard (DES), 70’s</a:t>
            </a:r>
          </a:p>
          <a:p>
            <a:pPr eaLnBrk="1" hangingPunct="1">
              <a:lnSpc>
                <a:spcPct val="90000"/>
              </a:lnSpc>
              <a:spcAft>
                <a:spcPts val="600"/>
              </a:spcAft>
            </a:pPr>
            <a:r>
              <a:rPr lang="en-US" sz="2800" dirty="0"/>
              <a:t>Public Key cryptography, 70’s</a:t>
            </a:r>
          </a:p>
          <a:p>
            <a:pPr eaLnBrk="1" hangingPunct="1">
              <a:lnSpc>
                <a:spcPct val="90000"/>
              </a:lnSpc>
              <a:spcAft>
                <a:spcPts val="600"/>
              </a:spcAft>
            </a:pPr>
            <a:r>
              <a:rPr lang="en-US" sz="2800" dirty="0"/>
              <a:t>CRYPTO conferences, 80’s</a:t>
            </a:r>
          </a:p>
          <a:p>
            <a:pPr eaLnBrk="1" hangingPunct="1">
              <a:lnSpc>
                <a:spcPct val="90000"/>
              </a:lnSpc>
              <a:spcAft>
                <a:spcPts val="600"/>
              </a:spcAft>
            </a:pPr>
            <a:r>
              <a:rPr lang="en-US" sz="2800" dirty="0"/>
              <a:t>Advanced Encryption Standard (AES), 90’s</a:t>
            </a:r>
            <a:endParaRPr lang="en-US" sz="2800" dirty="0" smtClean="0"/>
          </a:p>
          <a:p>
            <a:pPr eaLnBrk="1" hangingPunct="1">
              <a:lnSpc>
                <a:spcPct val="90000"/>
              </a:lnSpc>
              <a:spcAft>
                <a:spcPts val="600"/>
              </a:spcAft>
            </a:pPr>
            <a:r>
              <a:rPr lang="en-US" sz="2800" dirty="0" smtClean="0"/>
              <a:t>The crypto genie is out of the bottle…</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02DF6E89-CA89-1B43-857D-F81058D3C833}" type="slidenum">
              <a:rPr lang="en-US" smtClean="0">
                <a:latin typeface="Times New Roman" charset="0"/>
              </a:rPr>
              <a:pPr/>
              <a:t>35</a:t>
            </a:fld>
            <a:endParaRPr lang="en-US" smtClean="0">
              <a:latin typeface="Times New Roman" charset="0"/>
            </a:endParaRPr>
          </a:p>
        </p:txBody>
      </p:sp>
      <p:sp>
        <p:nvSpPr>
          <p:cNvPr id="49155" name="Rectangle 2"/>
          <p:cNvSpPr>
            <a:spLocks noGrp="1" noChangeArrowheads="1"/>
          </p:cNvSpPr>
          <p:nvPr>
            <p:ph type="title"/>
          </p:nvPr>
        </p:nvSpPr>
        <p:spPr>
          <a:xfrm>
            <a:off x="685800" y="381000"/>
            <a:ext cx="7772400" cy="914400"/>
          </a:xfrm>
        </p:spPr>
        <p:txBody>
          <a:bodyPr/>
          <a:lstStyle/>
          <a:p>
            <a:pPr eaLnBrk="1" hangingPunct="1"/>
            <a:r>
              <a:rPr lang="en-US" dirty="0"/>
              <a:t>Claude Shannon</a:t>
            </a:r>
          </a:p>
        </p:txBody>
      </p:sp>
      <p:sp>
        <p:nvSpPr>
          <p:cNvPr id="58371" name="Rectangle 3"/>
          <p:cNvSpPr>
            <a:spLocks noGrp="1" noChangeArrowheads="1"/>
          </p:cNvSpPr>
          <p:nvPr>
            <p:ph type="body" idx="1"/>
          </p:nvPr>
        </p:nvSpPr>
        <p:spPr>
          <a:xfrm>
            <a:off x="685800" y="1524000"/>
            <a:ext cx="8001000" cy="4572000"/>
          </a:xfrm>
        </p:spPr>
        <p:txBody>
          <a:bodyPr/>
          <a:lstStyle/>
          <a:p>
            <a:pPr eaLnBrk="1" hangingPunct="1">
              <a:lnSpc>
                <a:spcPct val="90000"/>
              </a:lnSpc>
              <a:spcAft>
                <a:spcPts val="600"/>
              </a:spcAft>
            </a:pPr>
            <a:r>
              <a:rPr lang="en-US" sz="2800" dirty="0"/>
              <a:t>The founder of Information Theory</a:t>
            </a:r>
            <a:endParaRPr lang="en-US" sz="2800" dirty="0">
              <a:latin typeface="Times-Italic" charset="0"/>
            </a:endParaRPr>
          </a:p>
          <a:p>
            <a:pPr eaLnBrk="1" hangingPunct="1">
              <a:lnSpc>
                <a:spcPct val="90000"/>
              </a:lnSpc>
              <a:spcAft>
                <a:spcPts val="600"/>
              </a:spcAft>
            </a:pPr>
            <a:r>
              <a:rPr lang="en-US" sz="2800" dirty="0"/>
              <a:t>1949 paper:</a:t>
            </a:r>
            <a:r>
              <a:rPr lang="en-US" sz="2800" i="1" dirty="0">
                <a:latin typeface="Times-Italic" charset="0"/>
              </a:rPr>
              <a:t> </a:t>
            </a:r>
            <a:r>
              <a:rPr lang="en-US" sz="2800" i="1" dirty="0">
                <a:latin typeface="Times-Italic" charset="0"/>
                <a:hlinkClick r:id="rId3"/>
              </a:rPr>
              <a:t>Comm. Thy. of Secrecy Systems</a:t>
            </a:r>
            <a:endParaRPr lang="en-US" sz="2800" i="1" dirty="0" smtClean="0">
              <a:latin typeface="Times-Italic" charset="0"/>
            </a:endParaRPr>
          </a:p>
          <a:p>
            <a:pPr eaLnBrk="1" hangingPunct="1">
              <a:lnSpc>
                <a:spcPct val="90000"/>
              </a:lnSpc>
              <a:spcAft>
                <a:spcPts val="600"/>
              </a:spcAft>
            </a:pPr>
            <a:r>
              <a:rPr lang="en-US" sz="2800" dirty="0" smtClean="0"/>
              <a:t>Fundamental concepts</a:t>
            </a:r>
          </a:p>
          <a:p>
            <a:pPr lvl="1" eaLnBrk="1" hangingPunct="1">
              <a:lnSpc>
                <a:spcPct val="90000"/>
              </a:lnSpc>
              <a:spcAft>
                <a:spcPts val="600"/>
              </a:spcAft>
            </a:pPr>
            <a:r>
              <a:rPr lang="en-US" sz="2400" b="1" dirty="0">
                <a:solidFill>
                  <a:schemeClr val="accent2"/>
                </a:solidFill>
              </a:rPr>
              <a:t>Confusion</a:t>
            </a:r>
            <a:r>
              <a:rPr lang="en-US" sz="2400" dirty="0"/>
              <a:t> </a:t>
            </a:r>
            <a:r>
              <a:rPr lang="en-US" sz="2400" dirty="0" err="1">
                <a:sym typeface="Symbol" charset="2"/>
              </a:rPr>
              <a:t></a:t>
            </a:r>
            <a:r>
              <a:rPr lang="en-US" sz="2400" dirty="0"/>
              <a:t> obscure relationship between plaintext and </a:t>
            </a:r>
            <a:r>
              <a:rPr lang="en-US" sz="2400" dirty="0" err="1"/>
              <a:t>ciphertext</a:t>
            </a:r>
            <a:endParaRPr lang="en-US" sz="2400" dirty="0"/>
          </a:p>
          <a:p>
            <a:pPr lvl="1" eaLnBrk="1" hangingPunct="1">
              <a:lnSpc>
                <a:spcPct val="90000"/>
              </a:lnSpc>
              <a:spcAft>
                <a:spcPts val="600"/>
              </a:spcAft>
            </a:pPr>
            <a:r>
              <a:rPr lang="en-US" sz="2400" b="1" dirty="0">
                <a:solidFill>
                  <a:schemeClr val="accent2"/>
                </a:solidFill>
              </a:rPr>
              <a:t>Diffusion</a:t>
            </a:r>
            <a:r>
              <a:rPr lang="en-US" sz="2400" dirty="0"/>
              <a:t> </a:t>
            </a:r>
            <a:r>
              <a:rPr lang="en-US" sz="2400" dirty="0" err="1">
                <a:sym typeface="Symbol" charset="2"/>
              </a:rPr>
              <a:t></a:t>
            </a:r>
            <a:r>
              <a:rPr lang="en-US" sz="2400" dirty="0"/>
              <a:t> spread plaintext statistics through the </a:t>
            </a:r>
            <a:r>
              <a:rPr lang="en-US" sz="2400" dirty="0" err="1"/>
              <a:t>ciphertext</a:t>
            </a:r>
            <a:endParaRPr lang="en-US" sz="2400" dirty="0"/>
          </a:p>
          <a:p>
            <a:pPr eaLnBrk="1" hangingPunct="1">
              <a:lnSpc>
                <a:spcPct val="90000"/>
              </a:lnSpc>
              <a:spcAft>
                <a:spcPts val="600"/>
              </a:spcAft>
            </a:pPr>
            <a:r>
              <a:rPr lang="en-US" sz="2800" dirty="0"/>
              <a:t>Proved one-time pad is secure</a:t>
            </a:r>
          </a:p>
          <a:p>
            <a:pPr eaLnBrk="1" hangingPunct="1">
              <a:lnSpc>
                <a:spcPct val="90000"/>
              </a:lnSpc>
              <a:spcAft>
                <a:spcPts val="600"/>
              </a:spcAft>
            </a:pPr>
            <a:r>
              <a:rPr lang="en-US" sz="2800" dirty="0"/>
              <a:t>One-time pad is confusion-only, while double transposition is diffusion-only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ox(out)">
                                      <p:cBhvr>
                                        <p:cTn id="7" dur="500"/>
                                        <p:tgtEl>
                                          <p:spTgt spid="58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box(out)">
                                      <p:cBhvr>
                                        <p:cTn id="12" dur="500"/>
                                        <p:tgtEl>
                                          <p:spTgt spid="583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box(out)">
                                      <p:cBhvr>
                                        <p:cTn id="17" dur="500"/>
                                        <p:tgtEl>
                                          <p:spTgt spid="583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box(out)">
                                      <p:cBhvr>
                                        <p:cTn id="22" dur="500"/>
                                        <p:tgtEl>
                                          <p:spTgt spid="583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box(out)">
                                      <p:cBhvr>
                                        <p:cTn id="27" dur="500"/>
                                        <p:tgtEl>
                                          <p:spTgt spid="583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box(out)">
                                      <p:cBhvr>
                                        <p:cTn id="32" dur="500"/>
                                        <p:tgtEl>
                                          <p:spTgt spid="583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box(out)">
                                      <p:cBhvr>
                                        <p:cTn id="37" dur="500"/>
                                        <p:tgtEl>
                                          <p:spTgt spid="583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B7F722E7-745C-CA4A-9027-AF4D0E836525}" type="slidenum">
              <a:rPr lang="en-US" smtClean="0">
                <a:latin typeface="Times New Roman" charset="0"/>
              </a:rPr>
              <a:pPr/>
              <a:t>36</a:t>
            </a:fld>
            <a:endParaRPr lang="en-US" smtClean="0">
              <a:latin typeface="Times New Roman" charset="0"/>
            </a:endParaRPr>
          </a:p>
        </p:txBody>
      </p:sp>
      <p:sp>
        <p:nvSpPr>
          <p:cNvPr id="50179" name="Rectangle 2"/>
          <p:cNvSpPr>
            <a:spLocks noGrp="1" noChangeArrowheads="1"/>
          </p:cNvSpPr>
          <p:nvPr>
            <p:ph type="title"/>
          </p:nvPr>
        </p:nvSpPr>
        <p:spPr>
          <a:xfrm>
            <a:off x="685800" y="457200"/>
            <a:ext cx="7772400" cy="914400"/>
          </a:xfrm>
        </p:spPr>
        <p:txBody>
          <a:bodyPr/>
          <a:lstStyle/>
          <a:p>
            <a:pPr eaLnBrk="1" hangingPunct="1"/>
            <a:r>
              <a:rPr lang="en-US"/>
              <a:t>Taxonomy of Cryptography</a:t>
            </a:r>
          </a:p>
        </p:txBody>
      </p:sp>
      <p:sp>
        <p:nvSpPr>
          <p:cNvPr id="50180" name="Rectangle 3"/>
          <p:cNvSpPr>
            <a:spLocks noGrp="1" noChangeArrowheads="1"/>
          </p:cNvSpPr>
          <p:nvPr>
            <p:ph type="body" idx="1"/>
          </p:nvPr>
        </p:nvSpPr>
        <p:spPr>
          <a:xfrm>
            <a:off x="685800" y="1524000"/>
            <a:ext cx="7848600" cy="4648200"/>
          </a:xfrm>
        </p:spPr>
        <p:txBody>
          <a:bodyPr/>
          <a:lstStyle/>
          <a:p>
            <a:pPr eaLnBrk="1" hangingPunct="1"/>
            <a:r>
              <a:rPr lang="en-US" sz="2800" b="1" dirty="0">
                <a:solidFill>
                  <a:schemeClr val="accent2"/>
                </a:solidFill>
              </a:rPr>
              <a:t>Symmetric Key</a:t>
            </a:r>
            <a:endParaRPr lang="en-US" sz="2800" dirty="0"/>
          </a:p>
          <a:p>
            <a:pPr lvl="1" eaLnBrk="1" hangingPunct="1"/>
            <a:r>
              <a:rPr lang="en-US" sz="2400" dirty="0"/>
              <a:t>Same key for encryption and decryption</a:t>
            </a:r>
          </a:p>
          <a:p>
            <a:pPr lvl="1" eaLnBrk="1" hangingPunct="1"/>
            <a:r>
              <a:rPr lang="en-US" sz="2400" dirty="0"/>
              <a:t>Two types: Stream ciphers, Block ciphers</a:t>
            </a:r>
          </a:p>
          <a:p>
            <a:pPr eaLnBrk="1" hangingPunct="1"/>
            <a:r>
              <a:rPr lang="en-US" sz="2800" b="1" dirty="0">
                <a:solidFill>
                  <a:schemeClr val="accent2"/>
                </a:solidFill>
              </a:rPr>
              <a:t>Public Key</a:t>
            </a:r>
            <a:r>
              <a:rPr lang="en-US" sz="2800" dirty="0"/>
              <a:t> (or asymmetric crypto)</a:t>
            </a:r>
          </a:p>
          <a:p>
            <a:pPr lvl="1" eaLnBrk="1" hangingPunct="1"/>
            <a:r>
              <a:rPr lang="en-US" sz="2400" dirty="0"/>
              <a:t>Two keys, one for encryption (public), and one for decryption (private)</a:t>
            </a:r>
            <a:endParaRPr lang="en-US" sz="2400" dirty="0" smtClean="0"/>
          </a:p>
          <a:p>
            <a:pPr lvl="1" eaLnBrk="1" hangingPunct="1"/>
            <a:r>
              <a:rPr lang="en-US" sz="2400" dirty="0" smtClean="0"/>
              <a:t>And digital </a:t>
            </a:r>
            <a:r>
              <a:rPr lang="en-US" sz="2400" dirty="0"/>
              <a:t>signatures </a:t>
            </a:r>
            <a:r>
              <a:rPr lang="en-US" sz="2400" dirty="0" err="1">
                <a:sym typeface="Symbol" charset="2"/>
              </a:rPr>
              <a:t></a:t>
            </a:r>
            <a:r>
              <a:rPr lang="en-US" sz="2400" dirty="0"/>
              <a:t> nothing comparable in symmetric key crypto</a:t>
            </a:r>
          </a:p>
          <a:p>
            <a:pPr eaLnBrk="1" hangingPunct="1"/>
            <a:r>
              <a:rPr lang="en-US" sz="2800" b="1" dirty="0">
                <a:solidFill>
                  <a:schemeClr val="accent2"/>
                </a:solidFill>
              </a:rPr>
              <a:t>Hash algorithms</a:t>
            </a:r>
            <a:endParaRPr lang="en-US" sz="2800" b="1" dirty="0" smtClean="0">
              <a:solidFill>
                <a:schemeClr val="accent2"/>
              </a:solidFill>
            </a:endParaRPr>
          </a:p>
          <a:p>
            <a:pPr lvl="1" eaLnBrk="1" hangingPunct="1"/>
            <a:r>
              <a:rPr lang="en-US" sz="2400" dirty="0" smtClean="0"/>
              <a:t>Can be </a:t>
            </a:r>
            <a:r>
              <a:rPr lang="en-US" sz="2400" dirty="0"/>
              <a:t>viewed as “one way”</a:t>
            </a:r>
            <a:r>
              <a:rPr lang="en-US" sz="2400" dirty="0" smtClean="0"/>
              <a:t> crypto</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68B7FF3D-1AE5-3D4D-BC92-E1A216A662DD}" type="slidenum">
              <a:rPr lang="en-US" smtClean="0">
                <a:latin typeface="Times New Roman" charset="0"/>
              </a:rPr>
              <a:pPr/>
              <a:t>37</a:t>
            </a:fld>
            <a:endParaRPr lang="en-US" smtClean="0">
              <a:latin typeface="Times New Roman" charset="0"/>
            </a:endParaRPr>
          </a:p>
        </p:txBody>
      </p:sp>
      <p:sp>
        <p:nvSpPr>
          <p:cNvPr id="51203" name="Rectangle 2"/>
          <p:cNvSpPr>
            <a:spLocks noGrp="1" noChangeArrowheads="1"/>
          </p:cNvSpPr>
          <p:nvPr>
            <p:ph type="title"/>
          </p:nvPr>
        </p:nvSpPr>
        <p:spPr>
          <a:xfrm>
            <a:off x="685800" y="228600"/>
            <a:ext cx="7772400" cy="1143000"/>
          </a:xfrm>
        </p:spPr>
        <p:txBody>
          <a:bodyPr/>
          <a:lstStyle/>
          <a:p>
            <a:pPr eaLnBrk="1" hangingPunct="1"/>
            <a:r>
              <a:rPr lang="en-US"/>
              <a:t>Taxonomy of Cryptanalysis</a:t>
            </a:r>
          </a:p>
        </p:txBody>
      </p:sp>
      <p:sp>
        <p:nvSpPr>
          <p:cNvPr id="51204" name="Rectangle 3"/>
          <p:cNvSpPr>
            <a:spLocks noGrp="1" noChangeArrowheads="1"/>
          </p:cNvSpPr>
          <p:nvPr>
            <p:ph type="body" idx="1"/>
          </p:nvPr>
        </p:nvSpPr>
        <p:spPr>
          <a:xfrm>
            <a:off x="533400" y="1447800"/>
            <a:ext cx="8229600" cy="4648200"/>
          </a:xfrm>
        </p:spPr>
        <p:txBody>
          <a:bodyPr/>
          <a:lstStyle/>
          <a:p>
            <a:pPr eaLnBrk="1" hangingPunct="1">
              <a:lnSpc>
                <a:spcPct val="85000"/>
              </a:lnSpc>
              <a:spcAft>
                <a:spcPts val="600"/>
              </a:spcAft>
            </a:pPr>
            <a:r>
              <a:rPr lang="en-US" sz="2800" dirty="0" smtClean="0"/>
              <a:t>From perspective of info available to Trudy</a:t>
            </a:r>
          </a:p>
          <a:p>
            <a:pPr lvl="1" eaLnBrk="1" hangingPunct="1">
              <a:lnSpc>
                <a:spcPct val="85000"/>
              </a:lnSpc>
              <a:spcAft>
                <a:spcPts val="600"/>
              </a:spcAft>
            </a:pPr>
            <a:r>
              <a:rPr lang="en-US" sz="2400" dirty="0" err="1" smtClean="0"/>
              <a:t>Ciphertext</a:t>
            </a:r>
            <a:r>
              <a:rPr lang="en-US" sz="2400" dirty="0" smtClean="0"/>
              <a:t> </a:t>
            </a:r>
            <a:r>
              <a:rPr lang="en-US" sz="2400" dirty="0"/>
              <a:t>only</a:t>
            </a:r>
          </a:p>
          <a:p>
            <a:pPr lvl="1" eaLnBrk="1" hangingPunct="1">
              <a:lnSpc>
                <a:spcPct val="85000"/>
              </a:lnSpc>
              <a:spcAft>
                <a:spcPts val="600"/>
              </a:spcAft>
            </a:pPr>
            <a:r>
              <a:rPr lang="en-US" sz="2400" dirty="0"/>
              <a:t>Known plaintext</a:t>
            </a:r>
          </a:p>
          <a:p>
            <a:pPr lvl="1" eaLnBrk="1" hangingPunct="1">
              <a:lnSpc>
                <a:spcPct val="85000"/>
              </a:lnSpc>
              <a:spcAft>
                <a:spcPts val="600"/>
              </a:spcAft>
            </a:pPr>
            <a:r>
              <a:rPr lang="en-US" sz="2400" dirty="0"/>
              <a:t>Chosen plaintext</a:t>
            </a:r>
          </a:p>
          <a:p>
            <a:pPr lvl="2" eaLnBrk="1" hangingPunct="1">
              <a:lnSpc>
                <a:spcPct val="85000"/>
              </a:lnSpc>
              <a:spcAft>
                <a:spcPts val="600"/>
              </a:spcAft>
            </a:pPr>
            <a:r>
              <a:rPr lang="en-US" dirty="0"/>
              <a:t>“Lunchtime attack”</a:t>
            </a:r>
          </a:p>
          <a:p>
            <a:pPr lvl="2" eaLnBrk="1" hangingPunct="1">
              <a:lnSpc>
                <a:spcPct val="85000"/>
              </a:lnSpc>
              <a:spcAft>
                <a:spcPts val="600"/>
              </a:spcAft>
            </a:pPr>
            <a:r>
              <a:rPr lang="en-US" dirty="0"/>
              <a:t>Protocols might encrypt chosen data</a:t>
            </a:r>
          </a:p>
          <a:p>
            <a:pPr lvl="1" eaLnBrk="1" hangingPunct="1">
              <a:lnSpc>
                <a:spcPct val="85000"/>
              </a:lnSpc>
              <a:spcAft>
                <a:spcPts val="600"/>
              </a:spcAft>
            </a:pPr>
            <a:r>
              <a:rPr lang="en-US" sz="2400" dirty="0"/>
              <a:t>Adaptively chosen plaintext</a:t>
            </a:r>
          </a:p>
          <a:p>
            <a:pPr lvl="1" eaLnBrk="1" hangingPunct="1">
              <a:lnSpc>
                <a:spcPct val="85000"/>
              </a:lnSpc>
              <a:spcAft>
                <a:spcPts val="600"/>
              </a:spcAft>
            </a:pPr>
            <a:r>
              <a:rPr lang="en-US" sz="2400" dirty="0"/>
              <a:t>Related key</a:t>
            </a:r>
          </a:p>
          <a:p>
            <a:pPr lvl="1" eaLnBrk="1" hangingPunct="1">
              <a:lnSpc>
                <a:spcPct val="85000"/>
              </a:lnSpc>
              <a:spcAft>
                <a:spcPts val="600"/>
              </a:spcAft>
            </a:pPr>
            <a:r>
              <a:rPr lang="en-US" sz="2400" dirty="0"/>
              <a:t>Forward search (public key </a:t>
            </a:r>
            <a:r>
              <a:rPr lang="en-US" sz="2400" dirty="0" smtClean="0"/>
              <a:t>crypto)</a:t>
            </a:r>
          </a:p>
          <a:p>
            <a:pPr lvl="1" eaLnBrk="1" hangingPunct="1">
              <a:lnSpc>
                <a:spcPct val="85000"/>
              </a:lnSpc>
              <a:spcAft>
                <a:spcPts val="600"/>
              </a:spcAft>
            </a:pPr>
            <a:r>
              <a:rPr lang="en-US" sz="2400" dirty="0" smtClean="0"/>
              <a:t>And others…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7F069D46-BB23-7841-B9FA-F498C19DF3C8}" type="slidenum">
              <a:rPr lang="en-US" smtClean="0">
                <a:latin typeface="Times New Roman" charset="0"/>
              </a:rPr>
              <a:pPr/>
              <a:t>4</a:t>
            </a:fld>
            <a:endParaRPr lang="en-US" smtClean="0">
              <a:latin typeface="Times New Roman" charset="0"/>
            </a:endParaRPr>
          </a:p>
        </p:txBody>
      </p:sp>
      <p:sp>
        <p:nvSpPr>
          <p:cNvPr id="17411" name="Rectangle 2"/>
          <p:cNvSpPr>
            <a:spLocks noGrp="1" noChangeArrowheads="1"/>
          </p:cNvSpPr>
          <p:nvPr>
            <p:ph type="title"/>
          </p:nvPr>
        </p:nvSpPr>
        <p:spPr>
          <a:xfrm>
            <a:off x="685800" y="381000"/>
            <a:ext cx="7772400" cy="1143000"/>
          </a:xfrm>
        </p:spPr>
        <p:txBody>
          <a:bodyPr/>
          <a:lstStyle/>
          <a:p>
            <a:pPr eaLnBrk="1" hangingPunct="1"/>
            <a:r>
              <a:rPr lang="en-US"/>
              <a:t>How to Speak Crypto</a:t>
            </a:r>
          </a:p>
        </p:txBody>
      </p:sp>
      <p:sp>
        <p:nvSpPr>
          <p:cNvPr id="17412" name="Rectangle 3"/>
          <p:cNvSpPr>
            <a:spLocks noGrp="1" noChangeArrowheads="1"/>
          </p:cNvSpPr>
          <p:nvPr>
            <p:ph type="body" idx="1"/>
          </p:nvPr>
        </p:nvSpPr>
        <p:spPr>
          <a:xfrm>
            <a:off x="609600" y="1752600"/>
            <a:ext cx="8229600" cy="4343400"/>
          </a:xfrm>
        </p:spPr>
        <p:txBody>
          <a:bodyPr/>
          <a:lstStyle/>
          <a:p>
            <a:pPr eaLnBrk="1" hangingPunct="1">
              <a:lnSpc>
                <a:spcPct val="85000"/>
              </a:lnSpc>
            </a:pPr>
            <a:r>
              <a:rPr lang="en-US" sz="2800" dirty="0"/>
              <a:t>A </a:t>
            </a:r>
            <a:r>
              <a:rPr lang="en-US" sz="2800" i="1" dirty="0">
                <a:solidFill>
                  <a:schemeClr val="accent2"/>
                </a:solidFill>
              </a:rPr>
              <a:t>cipher</a:t>
            </a:r>
            <a:r>
              <a:rPr lang="en-US" sz="2800" dirty="0"/>
              <a:t> or </a:t>
            </a:r>
            <a:r>
              <a:rPr lang="en-US" sz="2800" i="1" dirty="0">
                <a:solidFill>
                  <a:schemeClr val="accent2"/>
                </a:solidFill>
              </a:rPr>
              <a:t>cryptosystem</a:t>
            </a:r>
            <a:r>
              <a:rPr lang="en-US" sz="2800" dirty="0"/>
              <a:t> is used to </a:t>
            </a:r>
            <a:r>
              <a:rPr lang="en-US" sz="2800" i="1" dirty="0">
                <a:solidFill>
                  <a:schemeClr val="accent2"/>
                </a:solidFill>
              </a:rPr>
              <a:t>encrypt </a:t>
            </a:r>
            <a:r>
              <a:rPr lang="en-US" sz="2800" i="1" dirty="0"/>
              <a:t> </a:t>
            </a:r>
            <a:r>
              <a:rPr lang="en-US" sz="2800" dirty="0"/>
              <a:t>the </a:t>
            </a:r>
            <a:r>
              <a:rPr lang="en-US" sz="2800" i="1" dirty="0">
                <a:solidFill>
                  <a:schemeClr val="accent2"/>
                </a:solidFill>
              </a:rPr>
              <a:t>plaintext </a:t>
            </a:r>
            <a:endParaRPr lang="en-US" sz="2800" dirty="0"/>
          </a:p>
          <a:p>
            <a:pPr eaLnBrk="1" hangingPunct="1">
              <a:lnSpc>
                <a:spcPct val="85000"/>
              </a:lnSpc>
            </a:pPr>
            <a:r>
              <a:rPr lang="en-US" sz="2800" dirty="0"/>
              <a:t>The result of encryption is </a:t>
            </a:r>
            <a:r>
              <a:rPr lang="en-US" sz="2800" i="1" dirty="0" err="1">
                <a:solidFill>
                  <a:schemeClr val="accent2"/>
                </a:solidFill>
              </a:rPr>
              <a:t>ciphertext</a:t>
            </a:r>
            <a:r>
              <a:rPr lang="en-US" sz="2800" i="1" dirty="0">
                <a:solidFill>
                  <a:srgbClr val="FF0000"/>
                </a:solidFill>
              </a:rPr>
              <a:t> </a:t>
            </a:r>
            <a:r>
              <a:rPr lang="en-US" sz="2800" dirty="0"/>
              <a:t>  </a:t>
            </a:r>
          </a:p>
          <a:p>
            <a:pPr eaLnBrk="1" hangingPunct="1">
              <a:lnSpc>
                <a:spcPct val="85000"/>
              </a:lnSpc>
            </a:pPr>
            <a:r>
              <a:rPr lang="en-US" sz="2800" dirty="0"/>
              <a:t>We </a:t>
            </a:r>
            <a:r>
              <a:rPr lang="en-US" sz="2800" i="1" dirty="0" smtClean="0">
                <a:solidFill>
                  <a:schemeClr val="accent2"/>
                </a:solidFill>
              </a:rPr>
              <a:t>decrypt</a:t>
            </a:r>
            <a:r>
              <a:rPr lang="en-US" sz="2800" i="1" dirty="0" smtClean="0">
                <a:solidFill>
                  <a:srgbClr val="FF0000"/>
                </a:solidFill>
              </a:rPr>
              <a:t> </a:t>
            </a:r>
            <a:r>
              <a:rPr lang="en-US" sz="2800" dirty="0" err="1"/>
              <a:t>ciphertext</a:t>
            </a:r>
            <a:r>
              <a:rPr lang="en-US" sz="2800" dirty="0"/>
              <a:t> to recover plaintext</a:t>
            </a:r>
          </a:p>
          <a:p>
            <a:pPr eaLnBrk="1" hangingPunct="1">
              <a:lnSpc>
                <a:spcPct val="85000"/>
              </a:lnSpc>
            </a:pPr>
            <a:r>
              <a:rPr lang="en-US" sz="2800" dirty="0"/>
              <a:t>A </a:t>
            </a:r>
            <a:r>
              <a:rPr lang="en-US" sz="2800" i="1" dirty="0" smtClean="0">
                <a:solidFill>
                  <a:schemeClr val="accent2"/>
                </a:solidFill>
              </a:rPr>
              <a:t>key</a:t>
            </a:r>
            <a:r>
              <a:rPr lang="en-US" sz="2800" i="1" dirty="0" smtClean="0">
                <a:solidFill>
                  <a:srgbClr val="FF0000"/>
                </a:solidFill>
              </a:rPr>
              <a:t> </a:t>
            </a:r>
            <a:r>
              <a:rPr lang="en-US" sz="2800" dirty="0"/>
              <a:t>is used to configure a cryptosystem</a:t>
            </a:r>
          </a:p>
          <a:p>
            <a:pPr eaLnBrk="1" hangingPunct="1">
              <a:lnSpc>
                <a:spcPct val="85000"/>
              </a:lnSpc>
            </a:pPr>
            <a:r>
              <a:rPr lang="en-US" sz="2800" dirty="0"/>
              <a:t>A </a:t>
            </a:r>
            <a:r>
              <a:rPr lang="en-US" sz="2800" i="1" dirty="0">
                <a:solidFill>
                  <a:schemeClr val="accent2"/>
                </a:solidFill>
              </a:rPr>
              <a:t>symmetric key</a:t>
            </a:r>
            <a:r>
              <a:rPr lang="en-US" sz="2800" i="1" dirty="0"/>
              <a:t> </a:t>
            </a:r>
            <a:r>
              <a:rPr lang="en-US" sz="2800" dirty="0"/>
              <a:t>cryptosystem uses the same key to encrypt as to decrypt</a:t>
            </a:r>
          </a:p>
          <a:p>
            <a:pPr eaLnBrk="1" hangingPunct="1">
              <a:lnSpc>
                <a:spcPct val="85000"/>
              </a:lnSpc>
            </a:pPr>
            <a:r>
              <a:rPr lang="en-US" sz="2800" dirty="0"/>
              <a:t>A </a:t>
            </a:r>
            <a:r>
              <a:rPr lang="en-US" sz="2800" i="1" dirty="0">
                <a:solidFill>
                  <a:schemeClr val="accent2"/>
                </a:solidFill>
              </a:rPr>
              <a:t>public key</a:t>
            </a:r>
            <a:r>
              <a:rPr lang="en-US" sz="2800" i="1" dirty="0"/>
              <a:t> </a:t>
            </a:r>
            <a:r>
              <a:rPr lang="en-US" sz="2800" dirty="0"/>
              <a:t>cryptosystem uses a </a:t>
            </a:r>
            <a:r>
              <a:rPr lang="en-US" sz="2800" i="1" dirty="0">
                <a:solidFill>
                  <a:schemeClr val="accent2"/>
                </a:solidFill>
              </a:rPr>
              <a:t>public key</a:t>
            </a:r>
            <a:r>
              <a:rPr lang="en-US" sz="2800" dirty="0"/>
              <a:t>  to encrypt and a </a:t>
            </a:r>
            <a:r>
              <a:rPr lang="en-US" sz="2800" i="1" dirty="0">
                <a:solidFill>
                  <a:schemeClr val="accent2"/>
                </a:solidFill>
              </a:rPr>
              <a:t>private </a:t>
            </a:r>
            <a:r>
              <a:rPr lang="en-US" sz="2800" i="1" dirty="0" smtClean="0">
                <a:solidFill>
                  <a:schemeClr val="accent2"/>
                </a:solidFill>
              </a:rPr>
              <a:t>key</a:t>
            </a:r>
            <a:r>
              <a:rPr lang="en-US" sz="2800" dirty="0" smtClean="0"/>
              <a:t> </a:t>
            </a:r>
            <a:r>
              <a:rPr lang="en-US" sz="2800" dirty="0"/>
              <a:t>to decrypt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7C943832-E9C2-D64C-9666-81B5D336AC7E}" type="slidenum">
              <a:rPr lang="en-US" smtClean="0">
                <a:latin typeface="Times New Roman" charset="0"/>
              </a:rPr>
              <a:pPr/>
              <a:t>5</a:t>
            </a:fld>
            <a:endParaRPr lang="en-US" smtClean="0">
              <a:latin typeface="Times New Roman" charset="0"/>
            </a:endParaRPr>
          </a:p>
        </p:txBody>
      </p:sp>
      <p:sp>
        <p:nvSpPr>
          <p:cNvPr id="18435" name="Rectangle 2"/>
          <p:cNvSpPr>
            <a:spLocks noGrp="1" noChangeArrowheads="1"/>
          </p:cNvSpPr>
          <p:nvPr>
            <p:ph type="title"/>
          </p:nvPr>
        </p:nvSpPr>
        <p:spPr>
          <a:xfrm>
            <a:off x="685800" y="304800"/>
            <a:ext cx="7772400" cy="990600"/>
          </a:xfrm>
        </p:spPr>
        <p:txBody>
          <a:bodyPr/>
          <a:lstStyle/>
          <a:p>
            <a:pPr eaLnBrk="1" hangingPunct="1"/>
            <a:r>
              <a:rPr lang="en-US"/>
              <a:t>Crypto</a:t>
            </a:r>
          </a:p>
        </p:txBody>
      </p:sp>
      <p:sp>
        <p:nvSpPr>
          <p:cNvPr id="197635" name="Rectangle 3"/>
          <p:cNvSpPr>
            <a:spLocks noGrp="1" noChangeArrowheads="1"/>
          </p:cNvSpPr>
          <p:nvPr>
            <p:ph type="body" idx="1"/>
          </p:nvPr>
        </p:nvSpPr>
        <p:spPr>
          <a:xfrm>
            <a:off x="685800" y="1371600"/>
            <a:ext cx="7848600" cy="4724400"/>
          </a:xfrm>
        </p:spPr>
        <p:txBody>
          <a:bodyPr/>
          <a:lstStyle/>
          <a:p>
            <a:pPr eaLnBrk="1" hangingPunct="1">
              <a:lnSpc>
                <a:spcPct val="90000"/>
              </a:lnSpc>
              <a:spcAft>
                <a:spcPts val="600"/>
              </a:spcAft>
            </a:pPr>
            <a:r>
              <a:rPr lang="en-US" sz="2800" dirty="0"/>
              <a:t>Basic assumptions</a:t>
            </a:r>
          </a:p>
          <a:p>
            <a:pPr lvl="1" eaLnBrk="1" hangingPunct="1">
              <a:lnSpc>
                <a:spcPct val="90000"/>
              </a:lnSpc>
              <a:spcAft>
                <a:spcPts val="600"/>
              </a:spcAft>
            </a:pPr>
            <a:r>
              <a:rPr lang="en-US" sz="2400" dirty="0"/>
              <a:t>The system is completely known to the attacker</a:t>
            </a:r>
          </a:p>
          <a:p>
            <a:pPr lvl="1" eaLnBrk="1" hangingPunct="1">
              <a:lnSpc>
                <a:spcPct val="90000"/>
              </a:lnSpc>
              <a:spcAft>
                <a:spcPts val="600"/>
              </a:spcAft>
            </a:pPr>
            <a:r>
              <a:rPr lang="en-US" sz="2400" dirty="0"/>
              <a:t>Only the key is </a:t>
            </a:r>
            <a:r>
              <a:rPr lang="en-US" sz="2400" dirty="0" smtClean="0"/>
              <a:t>secret</a:t>
            </a:r>
          </a:p>
          <a:p>
            <a:pPr lvl="1" eaLnBrk="1" hangingPunct="1">
              <a:lnSpc>
                <a:spcPct val="90000"/>
              </a:lnSpc>
              <a:spcAft>
                <a:spcPts val="600"/>
              </a:spcAft>
            </a:pPr>
            <a:r>
              <a:rPr lang="en-US" sz="2400" dirty="0" smtClean="0"/>
              <a:t>That is, crypto algorithms are not secret</a:t>
            </a:r>
          </a:p>
          <a:p>
            <a:pPr eaLnBrk="1" hangingPunct="1">
              <a:lnSpc>
                <a:spcPct val="90000"/>
              </a:lnSpc>
              <a:spcAft>
                <a:spcPts val="600"/>
              </a:spcAft>
            </a:pPr>
            <a:r>
              <a:rPr lang="en-US" sz="2800" dirty="0"/>
              <a:t>This is known as </a:t>
            </a:r>
            <a:r>
              <a:rPr lang="en-US" sz="2800" b="1" dirty="0" err="1">
                <a:solidFill>
                  <a:schemeClr val="accent2"/>
                </a:solidFill>
              </a:rPr>
              <a:t>Kerckhoffs</a:t>
            </a:r>
            <a:r>
              <a:rPr lang="en-US" sz="2800" b="1" dirty="0">
                <a:solidFill>
                  <a:schemeClr val="accent2"/>
                </a:solidFill>
              </a:rPr>
              <a:t>’ </a:t>
            </a:r>
            <a:r>
              <a:rPr lang="en-US" sz="2800" b="1" dirty="0" smtClean="0">
                <a:solidFill>
                  <a:schemeClr val="accent2"/>
                </a:solidFill>
              </a:rPr>
              <a:t>Principle</a:t>
            </a:r>
            <a:endParaRPr lang="en-US" sz="2400" dirty="0" smtClean="0"/>
          </a:p>
          <a:p>
            <a:pPr eaLnBrk="1" hangingPunct="1">
              <a:lnSpc>
                <a:spcPct val="90000"/>
              </a:lnSpc>
              <a:spcAft>
                <a:spcPts val="600"/>
              </a:spcAft>
            </a:pPr>
            <a:r>
              <a:rPr lang="en-US" sz="2800" dirty="0"/>
              <a:t>Why do we make this assumption?</a:t>
            </a:r>
          </a:p>
          <a:p>
            <a:pPr lvl="1" eaLnBrk="1" hangingPunct="1">
              <a:lnSpc>
                <a:spcPct val="90000"/>
              </a:lnSpc>
              <a:spcAft>
                <a:spcPts val="600"/>
              </a:spcAft>
            </a:pPr>
            <a:r>
              <a:rPr lang="en-US" sz="2400" dirty="0"/>
              <a:t>Experience has shown that secret algorithms are weak when exposed</a:t>
            </a:r>
          </a:p>
          <a:p>
            <a:pPr lvl="1" eaLnBrk="1" hangingPunct="1">
              <a:lnSpc>
                <a:spcPct val="90000"/>
              </a:lnSpc>
              <a:spcAft>
                <a:spcPts val="600"/>
              </a:spcAft>
            </a:pPr>
            <a:r>
              <a:rPr lang="en-US" sz="2400" dirty="0"/>
              <a:t>Secret algorithms never remain secret</a:t>
            </a:r>
          </a:p>
          <a:p>
            <a:pPr lvl="1" eaLnBrk="1" hangingPunct="1">
              <a:lnSpc>
                <a:spcPct val="90000"/>
              </a:lnSpc>
              <a:spcAft>
                <a:spcPts val="600"/>
              </a:spcAft>
            </a:pPr>
            <a:r>
              <a:rPr lang="en-US" sz="2400" dirty="0"/>
              <a:t>Better to find weaknesses beforehand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197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197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197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1976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1976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1976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D111B5A8-DA3F-CB42-A529-80EB0B2D585A}" type="slidenum">
              <a:rPr lang="en-US" smtClean="0">
                <a:latin typeface="Times New Roman" charset="0"/>
              </a:rPr>
              <a:pPr/>
              <a:t>6</a:t>
            </a:fld>
            <a:endParaRPr lang="en-US" smtClean="0">
              <a:latin typeface="Times New Roman" charset="0"/>
            </a:endParaRPr>
          </a:p>
        </p:txBody>
      </p:sp>
      <p:sp>
        <p:nvSpPr>
          <p:cNvPr id="19459" name="Rectangle 2"/>
          <p:cNvSpPr>
            <a:spLocks noGrp="1" noChangeArrowheads="1"/>
          </p:cNvSpPr>
          <p:nvPr>
            <p:ph type="title"/>
          </p:nvPr>
        </p:nvSpPr>
        <p:spPr/>
        <p:txBody>
          <a:bodyPr/>
          <a:lstStyle/>
          <a:p>
            <a:pPr eaLnBrk="1" hangingPunct="1"/>
            <a:r>
              <a:rPr lang="en-US"/>
              <a:t>Crypto as Black Box</a:t>
            </a:r>
          </a:p>
        </p:txBody>
      </p:sp>
      <p:sp>
        <p:nvSpPr>
          <p:cNvPr id="19460" name="Rectangle 4"/>
          <p:cNvSpPr>
            <a:spLocks noChangeArrowheads="1"/>
          </p:cNvSpPr>
          <p:nvPr/>
        </p:nvSpPr>
        <p:spPr bwMode="auto">
          <a:xfrm>
            <a:off x="2133600" y="3581400"/>
            <a:ext cx="11430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1" name="Rectangle 5"/>
          <p:cNvSpPr>
            <a:spLocks noChangeArrowheads="1"/>
          </p:cNvSpPr>
          <p:nvPr/>
        </p:nvSpPr>
        <p:spPr bwMode="auto">
          <a:xfrm>
            <a:off x="5830888" y="3581400"/>
            <a:ext cx="1219200" cy="609600"/>
          </a:xfrm>
          <a:prstGeom prst="rect">
            <a:avLst/>
          </a:prstGeom>
          <a:solidFill>
            <a:schemeClr val="tx2">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19462" name="Rectangle 6"/>
          <p:cNvSpPr>
            <a:spLocks noChangeArrowheads="1"/>
          </p:cNvSpPr>
          <p:nvPr/>
        </p:nvSpPr>
        <p:spPr bwMode="auto">
          <a:xfrm>
            <a:off x="76200" y="3668713"/>
            <a:ext cx="1295400" cy="446087"/>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3" name="Rectangle 8"/>
          <p:cNvSpPr>
            <a:spLocks noChangeArrowheads="1"/>
          </p:cNvSpPr>
          <p:nvPr/>
        </p:nvSpPr>
        <p:spPr bwMode="auto">
          <a:xfrm>
            <a:off x="6096000" y="2286000"/>
            <a:ext cx="83820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4" name="Rectangle 9"/>
          <p:cNvSpPr>
            <a:spLocks noChangeArrowheads="1"/>
          </p:cNvSpPr>
          <p:nvPr/>
        </p:nvSpPr>
        <p:spPr bwMode="auto">
          <a:xfrm>
            <a:off x="2438400" y="2301875"/>
            <a:ext cx="819150" cy="517525"/>
          </a:xfrm>
          <a:prstGeom prst="rect">
            <a:avLst/>
          </a:prstGeom>
          <a:noFill/>
          <a:ln w="9525">
            <a:noFill/>
            <a:miter lim="800000"/>
            <a:headEnd/>
            <a:tailEnd/>
          </a:ln>
        </p:spPr>
        <p:txBody>
          <a:bodyPr>
            <a:prstTxWarp prst="textNoShape">
              <a:avLst/>
            </a:prstTxWarp>
            <a:spAutoFit/>
          </a:bodyPr>
          <a:lstStyle/>
          <a:p>
            <a:r>
              <a:rPr lang="en-US"/>
              <a:t>key</a:t>
            </a:r>
          </a:p>
        </p:txBody>
      </p:sp>
      <p:sp>
        <p:nvSpPr>
          <p:cNvPr id="19465" name="Rectangle 10"/>
          <p:cNvSpPr>
            <a:spLocks noChangeArrowheads="1"/>
          </p:cNvSpPr>
          <p:nvPr/>
        </p:nvSpPr>
        <p:spPr bwMode="auto">
          <a:xfrm>
            <a:off x="7848600" y="3657600"/>
            <a:ext cx="1295400" cy="446088"/>
          </a:xfrm>
          <a:prstGeom prst="rect">
            <a:avLst/>
          </a:prstGeom>
          <a:noFill/>
          <a:ln w="9525">
            <a:noFill/>
            <a:miter lim="800000"/>
            <a:headEnd/>
            <a:tailEnd/>
          </a:ln>
        </p:spPr>
        <p:txBody>
          <a:bodyPr>
            <a:prstTxWarp prst="textNoShape">
              <a:avLst/>
            </a:prstTxWarp>
            <a:spAutoFit/>
          </a:bodyPr>
          <a:lstStyle/>
          <a:p>
            <a:r>
              <a:rPr lang="en-US" sz="2000"/>
              <a:t>plaintext</a:t>
            </a:r>
          </a:p>
        </p:txBody>
      </p:sp>
      <p:sp>
        <p:nvSpPr>
          <p:cNvPr id="19466" name="Rectangle 11"/>
          <p:cNvSpPr>
            <a:spLocks noChangeArrowheads="1"/>
          </p:cNvSpPr>
          <p:nvPr/>
        </p:nvSpPr>
        <p:spPr bwMode="auto">
          <a:xfrm>
            <a:off x="3810000" y="4114800"/>
            <a:ext cx="1524000" cy="446088"/>
          </a:xfrm>
          <a:prstGeom prst="rect">
            <a:avLst/>
          </a:prstGeom>
          <a:noFill/>
          <a:ln w="9525">
            <a:noFill/>
            <a:miter lim="800000"/>
            <a:headEnd/>
            <a:tailEnd/>
          </a:ln>
        </p:spPr>
        <p:txBody>
          <a:bodyPr>
            <a:prstTxWarp prst="textNoShape">
              <a:avLst/>
            </a:prstTxWarp>
            <a:spAutoFit/>
          </a:bodyPr>
          <a:lstStyle/>
          <a:p>
            <a:r>
              <a:rPr lang="en-US" sz="2000"/>
              <a:t>ciphertext</a:t>
            </a:r>
          </a:p>
        </p:txBody>
      </p:sp>
      <p:sp>
        <p:nvSpPr>
          <p:cNvPr id="19467" name="Line 12"/>
          <p:cNvSpPr>
            <a:spLocks noChangeShapeType="1"/>
          </p:cNvSpPr>
          <p:nvPr/>
        </p:nvSpPr>
        <p:spPr bwMode="auto">
          <a:xfrm>
            <a:off x="1295400"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68" name="Rectangle 18"/>
          <p:cNvSpPr>
            <a:spLocks noChangeArrowheads="1"/>
          </p:cNvSpPr>
          <p:nvPr/>
        </p:nvSpPr>
        <p:spPr bwMode="auto">
          <a:xfrm>
            <a:off x="2589213" y="5284788"/>
            <a:ext cx="184150" cy="517525"/>
          </a:xfrm>
          <a:prstGeom prst="rect">
            <a:avLst/>
          </a:prstGeom>
          <a:noFill/>
          <a:ln w="9525">
            <a:noFill/>
            <a:miter lim="800000"/>
            <a:headEnd/>
            <a:tailEnd/>
          </a:ln>
        </p:spPr>
        <p:txBody>
          <a:bodyPr wrap="none">
            <a:prstTxWarp prst="textNoShape">
              <a:avLst/>
            </a:prstTxWarp>
            <a:spAutoFit/>
          </a:bodyPr>
          <a:lstStyle/>
          <a:p>
            <a:endParaRPr lang="en-US"/>
          </a:p>
        </p:txBody>
      </p:sp>
      <p:sp>
        <p:nvSpPr>
          <p:cNvPr id="19469" name="Line 22"/>
          <p:cNvSpPr>
            <a:spLocks noChangeShapeType="1"/>
          </p:cNvSpPr>
          <p:nvPr/>
        </p:nvSpPr>
        <p:spPr bwMode="auto">
          <a:xfrm>
            <a:off x="7046913" y="3886200"/>
            <a:ext cx="838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0" name="Line 23"/>
          <p:cNvSpPr>
            <a:spLocks noChangeShapeType="1"/>
          </p:cNvSpPr>
          <p:nvPr/>
        </p:nvSpPr>
        <p:spPr bwMode="auto">
          <a:xfrm>
            <a:off x="27432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1" name="Line 24"/>
          <p:cNvSpPr>
            <a:spLocks noChangeShapeType="1"/>
          </p:cNvSpPr>
          <p:nvPr/>
        </p:nvSpPr>
        <p:spPr bwMode="auto">
          <a:xfrm>
            <a:off x="6400800" y="2743200"/>
            <a:ext cx="0" cy="838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2" name="Rectangle 25"/>
          <p:cNvSpPr>
            <a:spLocks noChangeArrowheads="1"/>
          </p:cNvSpPr>
          <p:nvPr/>
        </p:nvSpPr>
        <p:spPr bwMode="auto">
          <a:xfrm>
            <a:off x="762000" y="5105400"/>
            <a:ext cx="7805141" cy="584776"/>
          </a:xfrm>
          <a:prstGeom prst="rect">
            <a:avLst/>
          </a:prstGeom>
          <a:noFill/>
          <a:ln w="9525">
            <a:noFill/>
            <a:miter lim="800000"/>
            <a:headEnd/>
            <a:tailEnd/>
          </a:ln>
        </p:spPr>
        <p:txBody>
          <a:bodyPr wrap="none">
            <a:prstTxWarp prst="textNoShape">
              <a:avLst/>
            </a:prstTxWarp>
            <a:spAutoFit/>
          </a:bodyPr>
          <a:lstStyle/>
          <a:p>
            <a:r>
              <a:rPr lang="en-US" sz="3200" dirty="0"/>
              <a:t>A generic</a:t>
            </a:r>
            <a:r>
              <a:rPr lang="en-US" sz="3200" dirty="0" smtClean="0"/>
              <a:t> view of </a:t>
            </a:r>
            <a:r>
              <a:rPr lang="en-US" sz="3200" dirty="0"/>
              <a:t>symmetric key crypto</a:t>
            </a:r>
          </a:p>
        </p:txBody>
      </p:sp>
      <p:sp>
        <p:nvSpPr>
          <p:cNvPr id="19473" name="Rectangle 26"/>
          <p:cNvSpPr>
            <a:spLocks noChangeArrowheads="1"/>
          </p:cNvSpPr>
          <p:nvPr/>
        </p:nvSpPr>
        <p:spPr bwMode="auto">
          <a:xfrm>
            <a:off x="2179638" y="3657600"/>
            <a:ext cx="1096962" cy="446088"/>
          </a:xfrm>
          <a:prstGeom prst="rect">
            <a:avLst/>
          </a:prstGeom>
          <a:noFill/>
          <a:ln w="9525">
            <a:noFill/>
            <a:miter lim="800000"/>
            <a:headEnd/>
            <a:tailEnd/>
          </a:ln>
        </p:spPr>
        <p:txBody>
          <a:bodyPr wrap="none">
            <a:prstTxWarp prst="textNoShape">
              <a:avLst/>
            </a:prstTxWarp>
            <a:spAutoFit/>
          </a:bodyPr>
          <a:lstStyle/>
          <a:p>
            <a:r>
              <a:rPr lang="en-US" sz="2000"/>
              <a:t>encrypt</a:t>
            </a:r>
          </a:p>
        </p:txBody>
      </p:sp>
      <p:sp>
        <p:nvSpPr>
          <p:cNvPr id="19474" name="Rectangle 27"/>
          <p:cNvSpPr>
            <a:spLocks noChangeArrowheads="1"/>
          </p:cNvSpPr>
          <p:nvPr/>
        </p:nvSpPr>
        <p:spPr bwMode="auto">
          <a:xfrm>
            <a:off x="5897563" y="3668713"/>
            <a:ext cx="1112837" cy="446087"/>
          </a:xfrm>
          <a:prstGeom prst="rect">
            <a:avLst/>
          </a:prstGeom>
          <a:noFill/>
          <a:ln w="9525">
            <a:noFill/>
            <a:miter lim="800000"/>
            <a:headEnd/>
            <a:tailEnd/>
          </a:ln>
        </p:spPr>
        <p:txBody>
          <a:bodyPr wrap="none">
            <a:prstTxWarp prst="textNoShape">
              <a:avLst/>
            </a:prstTxWarp>
            <a:spAutoFit/>
          </a:bodyPr>
          <a:lstStyle/>
          <a:p>
            <a:r>
              <a:rPr lang="en-US" sz="2000"/>
              <a:t>decrypt</a:t>
            </a:r>
          </a:p>
        </p:txBody>
      </p:sp>
      <p:sp>
        <p:nvSpPr>
          <p:cNvPr id="19475" name="Line 31"/>
          <p:cNvSpPr>
            <a:spLocks noChangeShapeType="1"/>
          </p:cNvSpPr>
          <p:nvPr/>
        </p:nvSpPr>
        <p:spPr bwMode="auto">
          <a:xfrm>
            <a:off x="3276600"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6" name="Line 32"/>
          <p:cNvSpPr>
            <a:spLocks noChangeShapeType="1"/>
          </p:cNvSpPr>
          <p:nvPr/>
        </p:nvSpPr>
        <p:spPr bwMode="auto">
          <a:xfrm flipV="1">
            <a:off x="5446713" y="3886200"/>
            <a:ext cx="381000" cy="2286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7" name="Line 33"/>
          <p:cNvSpPr>
            <a:spLocks noChangeShapeType="1"/>
          </p:cNvSpPr>
          <p:nvPr/>
        </p:nvSpPr>
        <p:spPr bwMode="auto">
          <a:xfrm flipV="1">
            <a:off x="3657600"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8" name="Line 34"/>
          <p:cNvSpPr>
            <a:spLocks noChangeShapeType="1"/>
          </p:cNvSpPr>
          <p:nvPr/>
        </p:nvSpPr>
        <p:spPr bwMode="auto">
          <a:xfrm flipV="1">
            <a:off x="4249738" y="381000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79" name="Line 35"/>
          <p:cNvSpPr>
            <a:spLocks noChangeShapeType="1"/>
          </p:cNvSpPr>
          <p:nvPr/>
        </p:nvSpPr>
        <p:spPr bwMode="auto">
          <a:xfrm flipV="1">
            <a:off x="4862513" y="3811588"/>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0" name="Line 36"/>
          <p:cNvSpPr>
            <a:spLocks noChangeShapeType="1"/>
          </p:cNvSpPr>
          <p:nvPr/>
        </p:nvSpPr>
        <p:spPr bwMode="auto">
          <a:xfrm>
            <a:off x="39576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1" name="Line 37"/>
          <p:cNvSpPr>
            <a:spLocks noChangeShapeType="1"/>
          </p:cNvSpPr>
          <p:nvPr/>
        </p:nvSpPr>
        <p:spPr bwMode="auto">
          <a:xfrm>
            <a:off x="4551363"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19482" name="Line 38"/>
          <p:cNvSpPr>
            <a:spLocks noChangeShapeType="1"/>
          </p:cNvSpPr>
          <p:nvPr/>
        </p:nvSpPr>
        <p:spPr bwMode="auto">
          <a:xfrm>
            <a:off x="5164138" y="3829050"/>
            <a:ext cx="3048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68368049-4EBF-8042-A111-17E777338B66}" type="slidenum">
              <a:rPr lang="en-US" smtClean="0">
                <a:latin typeface="Times New Roman" charset="0"/>
              </a:rPr>
              <a:pPr/>
              <a:t>7</a:t>
            </a:fld>
            <a:endParaRPr lang="en-US" smtClean="0">
              <a:latin typeface="Times New Roman" charset="0"/>
            </a:endParaRPr>
          </a:p>
        </p:txBody>
      </p:sp>
      <p:sp>
        <p:nvSpPr>
          <p:cNvPr id="20483" name="Rectangle 2"/>
          <p:cNvSpPr>
            <a:spLocks noGrp="1" noChangeArrowheads="1"/>
          </p:cNvSpPr>
          <p:nvPr>
            <p:ph type="title"/>
          </p:nvPr>
        </p:nvSpPr>
        <p:spPr>
          <a:xfrm>
            <a:off x="533400" y="609600"/>
            <a:ext cx="7924800" cy="1143000"/>
          </a:xfrm>
        </p:spPr>
        <p:txBody>
          <a:bodyPr/>
          <a:lstStyle/>
          <a:p>
            <a:pPr eaLnBrk="1" hangingPunct="1"/>
            <a:r>
              <a:rPr lang="en-US"/>
              <a:t>Simple Substitution</a:t>
            </a:r>
          </a:p>
        </p:txBody>
      </p:sp>
      <p:sp>
        <p:nvSpPr>
          <p:cNvPr id="20484" name="Rectangle 3"/>
          <p:cNvSpPr>
            <a:spLocks noGrp="1" noChangeArrowheads="1"/>
          </p:cNvSpPr>
          <p:nvPr>
            <p:ph type="body" idx="1"/>
          </p:nvPr>
        </p:nvSpPr>
        <p:spPr>
          <a:xfrm>
            <a:off x="685800" y="1828800"/>
            <a:ext cx="7848600" cy="1295400"/>
          </a:xfrm>
        </p:spPr>
        <p:txBody>
          <a:bodyPr/>
          <a:lstStyle/>
          <a:p>
            <a:pPr eaLnBrk="1" hangingPunct="1">
              <a:lnSpc>
                <a:spcPct val="90000"/>
              </a:lnSpc>
            </a:pPr>
            <a:r>
              <a:rPr lang="en-US"/>
              <a:t>Plaintext: </a:t>
            </a:r>
            <a:r>
              <a:rPr lang="en-US">
                <a:solidFill>
                  <a:srgbClr val="FF0000"/>
                </a:solidFill>
                <a:latin typeface="Times-Roman" charset="0"/>
              </a:rPr>
              <a:t>fourscoreandsevenyearsago</a:t>
            </a:r>
          </a:p>
          <a:p>
            <a:pPr eaLnBrk="1" hangingPunct="1">
              <a:lnSpc>
                <a:spcPct val="90000"/>
              </a:lnSpc>
            </a:pPr>
            <a:r>
              <a:rPr lang="en-US"/>
              <a:t>Key:</a:t>
            </a:r>
            <a:r>
              <a:rPr lang="en-US">
                <a:solidFill>
                  <a:srgbClr val="FF0000"/>
                </a:solidFill>
                <a:latin typeface="Times-Roman" charset="0"/>
              </a:rPr>
              <a:t> </a:t>
            </a:r>
          </a:p>
        </p:txBody>
      </p:sp>
      <p:graphicFrame>
        <p:nvGraphicFramePr>
          <p:cNvPr id="21621" name="Group 117"/>
          <p:cNvGraphicFramePr>
            <a:graphicFrameLocks noGrp="1"/>
          </p:cNvGraphicFramePr>
          <p:nvPr/>
        </p:nvGraphicFramePr>
        <p:xfrm>
          <a:off x="1752600" y="3048000"/>
          <a:ext cx="6553195" cy="1219200"/>
        </p:xfrm>
        <a:graphic>
          <a:graphicData uri="http://schemas.openxmlformats.org/drawingml/2006/table">
            <a:tbl>
              <a:tblPr/>
              <a:tblGrid>
                <a:gridCol w="228579"/>
                <a:gridCol w="243988"/>
                <a:gridCol w="264305"/>
                <a:gridCol w="262725"/>
                <a:gridCol w="265889"/>
                <a:gridCol w="264306"/>
                <a:gridCol w="265889"/>
                <a:gridCol w="264305"/>
                <a:gridCol w="262725"/>
                <a:gridCol w="265889"/>
                <a:gridCol w="264306"/>
                <a:gridCol w="262725"/>
                <a:gridCol w="265889"/>
                <a:gridCol w="262725"/>
                <a:gridCol w="264305"/>
                <a:gridCol w="265889"/>
                <a:gridCol w="262725"/>
                <a:gridCol w="264306"/>
                <a:gridCol w="265889"/>
                <a:gridCol w="264305"/>
                <a:gridCol w="265889"/>
                <a:gridCol w="262725"/>
                <a:gridCol w="264306"/>
                <a:gridCol w="264305"/>
                <a:gridCol w="264306"/>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smtClean="0">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i</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j</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l</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n</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o</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p</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u</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w</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y</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19" name="Group 115"/>
          <p:cNvGraphicFramePr>
            <a:graphicFrameLocks noGrp="1"/>
          </p:cNvGraphicFramePr>
          <p:nvPr/>
        </p:nvGraphicFramePr>
        <p:xfrm>
          <a:off x="8305800" y="3048000"/>
          <a:ext cx="381000" cy="1219200"/>
        </p:xfrm>
        <a:graphic>
          <a:graphicData uri="http://schemas.openxmlformats.org/drawingml/2006/table">
            <a:tbl>
              <a:tblPr/>
              <a:tblGrid>
                <a:gridCol w="3810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73" name="Rectangle 116"/>
          <p:cNvSpPr>
            <a:spLocks noChangeArrowheads="1"/>
          </p:cNvSpPr>
          <p:nvPr/>
        </p:nvSpPr>
        <p:spPr bwMode="auto">
          <a:xfrm>
            <a:off x="685800" y="4419600"/>
            <a:ext cx="7772400" cy="16764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3200"/>
              <a:t>Ciphertext: </a:t>
            </a:r>
          </a:p>
          <a:p>
            <a:pPr marL="342900" indent="-342900">
              <a:lnSpc>
                <a:spcPct val="90000"/>
              </a:lnSpc>
              <a:spcBef>
                <a:spcPct val="20000"/>
              </a:spcBef>
              <a:buClr>
                <a:schemeClr val="accent2"/>
              </a:buClr>
              <a:buSzPct val="75000"/>
              <a:buFont typeface="Wingdings" charset="2"/>
              <a:buNone/>
            </a:pPr>
            <a:r>
              <a:rPr lang="en-US" sz="3200">
                <a:solidFill>
                  <a:srgbClr val="FF0000"/>
                </a:solidFill>
                <a:latin typeface="Times-Roman" charset="0"/>
              </a:rPr>
              <a:t>	IRXUVFRUHDQGVHYHQBHDUVDJR</a:t>
            </a:r>
          </a:p>
          <a:p>
            <a:pPr marL="342900" indent="-342900">
              <a:lnSpc>
                <a:spcPct val="90000"/>
              </a:lnSpc>
              <a:spcBef>
                <a:spcPct val="20000"/>
              </a:spcBef>
              <a:buClr>
                <a:schemeClr val="accent2"/>
              </a:buClr>
              <a:buSzPct val="75000"/>
              <a:buFont typeface="Wingdings" charset="2"/>
              <a:buChar char="q"/>
            </a:pPr>
            <a:r>
              <a:rPr lang="en-US" sz="3200"/>
              <a:t>Shift by 3 is “Caesar’s cipher”</a:t>
            </a:r>
            <a:endParaRPr lang="en-US" sz="3200">
              <a:solidFill>
                <a:srgbClr val="FF0000"/>
              </a:solidFill>
              <a:latin typeface="Times-Roman" charset="0"/>
            </a:endParaRPr>
          </a:p>
        </p:txBody>
      </p:sp>
      <p:sp>
        <p:nvSpPr>
          <p:cNvPr id="20574" name="Rectangle 118"/>
          <p:cNvSpPr>
            <a:spLocks noChangeArrowheads="1"/>
          </p:cNvSpPr>
          <p:nvPr/>
        </p:nvSpPr>
        <p:spPr bwMode="auto">
          <a:xfrm>
            <a:off x="457200" y="3124200"/>
            <a:ext cx="1247775" cy="446087"/>
          </a:xfrm>
          <a:prstGeom prst="rect">
            <a:avLst/>
          </a:prstGeom>
          <a:noFill/>
          <a:ln w="9525">
            <a:noFill/>
            <a:miter lim="800000"/>
            <a:headEnd/>
            <a:tailEnd/>
          </a:ln>
        </p:spPr>
        <p:txBody>
          <a:bodyPr wrap="none">
            <a:prstTxWarp prst="textNoShape">
              <a:avLst/>
            </a:prstTxWarp>
            <a:spAutoFit/>
          </a:bodyPr>
          <a:lstStyle/>
          <a:p>
            <a:r>
              <a:rPr lang="en-US" sz="2000" dirty="0"/>
              <a:t>Plaintext</a:t>
            </a:r>
          </a:p>
        </p:txBody>
      </p:sp>
      <p:sp>
        <p:nvSpPr>
          <p:cNvPr id="20575" name="Rectangle 119"/>
          <p:cNvSpPr>
            <a:spLocks noChangeArrowheads="1"/>
          </p:cNvSpPr>
          <p:nvPr/>
        </p:nvSpPr>
        <p:spPr bwMode="auto">
          <a:xfrm>
            <a:off x="228600" y="3657600"/>
            <a:ext cx="1481138" cy="446088"/>
          </a:xfrm>
          <a:prstGeom prst="rect">
            <a:avLst/>
          </a:prstGeom>
          <a:noFill/>
          <a:ln w="9525">
            <a:noFill/>
            <a:miter lim="800000"/>
            <a:headEnd/>
            <a:tailEnd/>
          </a:ln>
        </p:spPr>
        <p:txBody>
          <a:bodyPr wrap="none">
            <a:prstTxWarp prst="textNoShape">
              <a:avLst/>
            </a:prstTxWarp>
            <a:spAutoFit/>
          </a:bodyPr>
          <a:lstStyle/>
          <a:p>
            <a:r>
              <a:rPr lang="en-US" sz="2000" dirty="0" err="1"/>
              <a:t>Ciphertext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A96FC27C-4AD1-7F42-ADBC-A095A1DB3AED}" type="slidenum">
              <a:rPr lang="en-US" smtClean="0">
                <a:latin typeface="Times New Roman" charset="0"/>
              </a:rPr>
              <a:pPr/>
              <a:t>8</a:t>
            </a:fld>
            <a:endParaRPr lang="en-US" smtClean="0">
              <a:latin typeface="Times New Roman" charset="0"/>
            </a:endParaRPr>
          </a:p>
        </p:txBody>
      </p:sp>
      <p:sp>
        <p:nvSpPr>
          <p:cNvPr id="21507" name="Rectangle 2"/>
          <p:cNvSpPr>
            <a:spLocks noGrp="1" noChangeArrowheads="1"/>
          </p:cNvSpPr>
          <p:nvPr>
            <p:ph type="title"/>
          </p:nvPr>
        </p:nvSpPr>
        <p:spPr>
          <a:xfrm>
            <a:off x="533400" y="457200"/>
            <a:ext cx="8077200" cy="990600"/>
          </a:xfrm>
        </p:spPr>
        <p:txBody>
          <a:bodyPr/>
          <a:lstStyle/>
          <a:p>
            <a:pPr eaLnBrk="1" hangingPunct="1"/>
            <a:r>
              <a:rPr lang="en-US" dirty="0" err="1"/>
              <a:t>Ceasar’s</a:t>
            </a:r>
            <a:r>
              <a:rPr lang="en-US" dirty="0"/>
              <a:t> Cipher Decryption</a:t>
            </a:r>
          </a:p>
        </p:txBody>
      </p:sp>
      <p:sp>
        <p:nvSpPr>
          <p:cNvPr id="169987" name="Rectangle 3"/>
          <p:cNvSpPr>
            <a:spLocks noGrp="1" noChangeArrowheads="1"/>
          </p:cNvSpPr>
          <p:nvPr>
            <p:ph type="body" idx="1"/>
          </p:nvPr>
        </p:nvSpPr>
        <p:spPr>
          <a:xfrm>
            <a:off x="685800" y="5410200"/>
            <a:ext cx="8077200" cy="838200"/>
          </a:xfrm>
        </p:spPr>
        <p:txBody>
          <a:bodyPr/>
          <a:lstStyle/>
          <a:p>
            <a:pPr eaLnBrk="1" hangingPunct="1">
              <a:lnSpc>
                <a:spcPct val="90000"/>
              </a:lnSpc>
            </a:pPr>
            <a:r>
              <a:rPr lang="en-US" dirty="0"/>
              <a:t>Plaintext: </a:t>
            </a:r>
            <a:r>
              <a:rPr lang="en-US" sz="3600" dirty="0" err="1">
                <a:solidFill>
                  <a:srgbClr val="FF0000"/>
                </a:solidFill>
                <a:latin typeface="Times-Roman" charset="0"/>
              </a:rPr>
              <a:t>spongebobsquarepants</a:t>
            </a:r>
            <a:endParaRPr lang="en-US" sz="3600" dirty="0">
              <a:solidFill>
                <a:srgbClr val="FF0000"/>
              </a:solidFill>
              <a:latin typeface="Times-Roman" charset="0"/>
            </a:endParaRPr>
          </a:p>
        </p:txBody>
      </p:sp>
      <p:graphicFrame>
        <p:nvGraphicFramePr>
          <p:cNvPr id="169988" name="Group 4"/>
          <p:cNvGraphicFramePr>
            <a:graphicFrameLocks noGrp="1"/>
          </p:cNvGraphicFramePr>
          <p:nvPr/>
        </p:nvGraphicFramePr>
        <p:xfrm>
          <a:off x="1752599" y="2819400"/>
          <a:ext cx="6615432" cy="1219200"/>
        </p:xfrm>
        <a:graphic>
          <a:graphicData uri="http://schemas.openxmlformats.org/drawingml/2006/table">
            <a:tbl>
              <a:tblPr/>
              <a:tblGrid>
                <a:gridCol w="209638"/>
                <a:gridCol w="266842"/>
                <a:gridCol w="266841"/>
                <a:gridCol w="265244"/>
                <a:gridCol w="268439"/>
                <a:gridCol w="266842"/>
                <a:gridCol w="268439"/>
                <a:gridCol w="266841"/>
                <a:gridCol w="265244"/>
                <a:gridCol w="268439"/>
                <a:gridCol w="266842"/>
                <a:gridCol w="265244"/>
                <a:gridCol w="268439"/>
                <a:gridCol w="265244"/>
                <a:gridCol w="266841"/>
                <a:gridCol w="268439"/>
                <a:gridCol w="265244"/>
                <a:gridCol w="266842"/>
                <a:gridCol w="268439"/>
                <a:gridCol w="266841"/>
                <a:gridCol w="268439"/>
                <a:gridCol w="265244"/>
                <a:gridCol w="266842"/>
                <a:gridCol w="266841"/>
                <a:gridCol w="266842"/>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m</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q</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r</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v</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x</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0068" name="Group 84"/>
          <p:cNvGraphicFramePr>
            <a:graphicFrameLocks noGrp="1"/>
          </p:cNvGraphicFramePr>
          <p:nvPr/>
        </p:nvGraphicFramePr>
        <p:xfrm>
          <a:off x="8382000" y="2819400"/>
          <a:ext cx="381000" cy="1219200"/>
        </p:xfrm>
        <a:graphic>
          <a:graphicData uri="http://schemas.openxmlformats.org/drawingml/2006/table">
            <a:tbl>
              <a:tblPr/>
              <a:tblGrid>
                <a:gridCol w="3810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C</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97" name="Rectangle 93"/>
          <p:cNvSpPr>
            <a:spLocks noChangeArrowheads="1"/>
          </p:cNvSpPr>
          <p:nvPr/>
        </p:nvSpPr>
        <p:spPr bwMode="auto">
          <a:xfrm>
            <a:off x="457200" y="2971800"/>
            <a:ext cx="1247775" cy="446088"/>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1598" name="Rectangle 94"/>
          <p:cNvSpPr>
            <a:spLocks noChangeArrowheads="1"/>
          </p:cNvSpPr>
          <p:nvPr/>
        </p:nvSpPr>
        <p:spPr bwMode="auto">
          <a:xfrm>
            <a:off x="228600" y="3505200"/>
            <a:ext cx="1481138" cy="446088"/>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
        <p:nvSpPr>
          <p:cNvPr id="21599" name="Rectangle 97"/>
          <p:cNvSpPr>
            <a:spLocks noChangeArrowheads="1"/>
          </p:cNvSpPr>
          <p:nvPr/>
        </p:nvSpPr>
        <p:spPr bwMode="auto">
          <a:xfrm>
            <a:off x="685800" y="1600200"/>
            <a:ext cx="7924800" cy="3505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buClr>
                <a:schemeClr val="accent2"/>
              </a:buClr>
              <a:buSzPct val="75000"/>
              <a:buFont typeface="Wingdings" charset="2"/>
              <a:buChar char="q"/>
            </a:pPr>
            <a:r>
              <a:rPr lang="en-US" sz="3200" dirty="0"/>
              <a:t>Suppose we know a </a:t>
            </a:r>
            <a:r>
              <a:rPr lang="en-US" sz="3200" dirty="0" err="1"/>
              <a:t>Ceasar’s</a:t>
            </a:r>
            <a:r>
              <a:rPr lang="en-US" sz="3200" dirty="0"/>
              <a:t> cipher is being </a:t>
            </a:r>
            <a:r>
              <a:rPr lang="en-US" sz="3200" dirty="0" smtClean="0"/>
              <a:t>used:</a:t>
            </a:r>
          </a:p>
          <a:p>
            <a:pPr marL="342900" indent="-342900">
              <a:lnSpc>
                <a:spcPct val="80000"/>
              </a:lnSpc>
              <a:spcBef>
                <a:spcPct val="20000"/>
              </a:spcBef>
              <a:buClr>
                <a:schemeClr val="accent2"/>
              </a:buClr>
              <a:buSzPct val="75000"/>
              <a:buFont typeface="Wingdings" charset="2"/>
              <a:buChar char="q"/>
            </a:pPr>
            <a:endParaRPr lang="en-US" sz="3200" dirty="0" smtClean="0"/>
          </a:p>
          <a:p>
            <a:pPr marL="342900" indent="-342900">
              <a:lnSpc>
                <a:spcPct val="80000"/>
              </a:lnSpc>
              <a:spcBef>
                <a:spcPct val="20000"/>
              </a:spcBef>
              <a:buClr>
                <a:schemeClr val="accent2"/>
              </a:buClr>
              <a:buSzPct val="75000"/>
              <a:buFont typeface="Wingdings" charset="2"/>
              <a:buChar char="q"/>
            </a:pPr>
            <a:endParaRPr lang="en-US" sz="3200" dirty="0" smtClean="0"/>
          </a:p>
          <a:p>
            <a:pPr marL="342900" indent="-342900">
              <a:lnSpc>
                <a:spcPct val="80000"/>
              </a:lnSpc>
              <a:spcBef>
                <a:spcPct val="20000"/>
              </a:spcBef>
              <a:buClr>
                <a:schemeClr val="accent2"/>
              </a:buClr>
              <a:buSzPct val="75000"/>
              <a:buFont typeface="Wingdings" charset="2"/>
              <a:buChar char="q"/>
            </a:pPr>
            <a:endParaRPr lang="en-US" sz="3200" dirty="0" smtClean="0"/>
          </a:p>
          <a:p>
            <a:pPr marL="342900" indent="-342900">
              <a:lnSpc>
                <a:spcPct val="80000"/>
              </a:lnSpc>
              <a:spcBef>
                <a:spcPct val="20000"/>
              </a:spcBef>
              <a:buClr>
                <a:schemeClr val="accent2"/>
              </a:buClr>
              <a:buSzPct val="75000"/>
              <a:buFont typeface="Wingdings" charset="2"/>
              <a:buChar char="q"/>
            </a:pPr>
            <a:endParaRPr lang="en-US" sz="3200" dirty="0" smtClean="0"/>
          </a:p>
          <a:p>
            <a:pPr marL="342900" indent="-342900">
              <a:lnSpc>
                <a:spcPct val="80000"/>
              </a:lnSpc>
              <a:spcBef>
                <a:spcPct val="20000"/>
              </a:spcBef>
              <a:buClr>
                <a:schemeClr val="accent2"/>
              </a:buClr>
              <a:buSzPct val="75000"/>
              <a:buFont typeface="Wingdings" charset="2"/>
              <a:buChar char="q"/>
            </a:pPr>
            <a:r>
              <a:rPr lang="en-US" sz="3200" dirty="0" smtClean="0"/>
              <a:t>Given </a:t>
            </a:r>
            <a:r>
              <a:rPr lang="en-US" sz="3200" dirty="0" err="1" smtClean="0"/>
              <a:t>ciphertext</a:t>
            </a:r>
            <a:r>
              <a:rPr lang="en-US" sz="3200" dirty="0" smtClean="0"/>
              <a:t>:</a:t>
            </a:r>
          </a:p>
          <a:p>
            <a:pPr marL="342900" indent="-342900">
              <a:lnSpc>
                <a:spcPct val="80000"/>
              </a:lnSpc>
              <a:spcBef>
                <a:spcPct val="20000"/>
              </a:spcBef>
              <a:buClr>
                <a:schemeClr val="accent2"/>
              </a:buClr>
              <a:buSzPct val="75000"/>
            </a:pPr>
            <a:r>
              <a:rPr lang="en-US" sz="3200" dirty="0" smtClean="0"/>
              <a:t>	</a:t>
            </a:r>
            <a:r>
              <a:rPr lang="en-US" sz="3200" dirty="0" smtClean="0">
                <a:solidFill>
                  <a:srgbClr val="FF0000"/>
                </a:solidFill>
                <a:latin typeface="Times-Roman" charset="0"/>
              </a:rPr>
              <a:t>VSRQJHEREVTXDUHSDQWV</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0"/>
                                  </p:iterate>
                                  <p:childTnLst>
                                    <p:set>
                                      <p:cBhvr>
                                        <p:cTn id="6" dur="1" fill="hold">
                                          <p:stCondLst>
                                            <p:cond delay="0"/>
                                          </p:stCondLst>
                                        </p:cTn>
                                        <p:tgtEl>
                                          <p:spTgt spid="169987">
                                            <p:txEl>
                                              <p:pRg st="0" end="0"/>
                                            </p:txEl>
                                          </p:spTgt>
                                        </p:tgtEl>
                                        <p:attrNameLst>
                                          <p:attrName>style.visibility</p:attrName>
                                        </p:attrNameLst>
                                      </p:cBhvr>
                                      <p:to>
                                        <p:strVal val="visible"/>
                                      </p:to>
                                    </p:set>
                                    <p:anim calcmode="lin" valueType="num">
                                      <p:cBhvr additive="base">
                                        <p:cTn id="7" dur="75" fill="hold"/>
                                        <p:tgtEl>
                                          <p:spTgt spid="16998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699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 Part 1 </a:t>
            </a:r>
            <a:r>
              <a:rPr lang="en-US" smtClean="0">
                <a:sym typeface="Symbol" charset="2"/>
              </a:rPr>
              <a:t></a:t>
            </a:r>
            <a:r>
              <a:rPr lang="en-US" smtClean="0"/>
              <a:t> Cryptography                                                                                                     </a:t>
            </a:r>
            <a:fld id="{C51EACCD-09DD-AC49-8636-E3638C5FAC02}" type="slidenum">
              <a:rPr lang="en-US" smtClean="0">
                <a:latin typeface="Times New Roman" charset="0"/>
              </a:rPr>
              <a:pPr/>
              <a:t>9</a:t>
            </a:fld>
            <a:endParaRPr lang="en-US" smtClean="0">
              <a:latin typeface="Times New Roman" charset="0"/>
            </a:endParaRPr>
          </a:p>
        </p:txBody>
      </p:sp>
      <p:sp>
        <p:nvSpPr>
          <p:cNvPr id="22531" name="Rectangle 2"/>
          <p:cNvSpPr>
            <a:spLocks noGrp="1" noChangeArrowheads="1"/>
          </p:cNvSpPr>
          <p:nvPr>
            <p:ph type="title"/>
          </p:nvPr>
        </p:nvSpPr>
        <p:spPr>
          <a:xfrm>
            <a:off x="533400" y="609600"/>
            <a:ext cx="7924800" cy="1143000"/>
          </a:xfrm>
        </p:spPr>
        <p:txBody>
          <a:bodyPr/>
          <a:lstStyle/>
          <a:p>
            <a:pPr eaLnBrk="1" hangingPunct="1"/>
            <a:r>
              <a:rPr lang="en-US"/>
              <a:t>Not-so-Simple Substitution</a:t>
            </a:r>
          </a:p>
        </p:txBody>
      </p:sp>
      <p:sp>
        <p:nvSpPr>
          <p:cNvPr id="22532" name="Rectangle 3"/>
          <p:cNvSpPr>
            <a:spLocks noGrp="1" noChangeArrowheads="1"/>
          </p:cNvSpPr>
          <p:nvPr>
            <p:ph type="body" idx="1"/>
          </p:nvPr>
        </p:nvSpPr>
        <p:spPr>
          <a:xfrm>
            <a:off x="685800" y="1905000"/>
            <a:ext cx="7924800" cy="1981200"/>
          </a:xfrm>
        </p:spPr>
        <p:txBody>
          <a:bodyPr/>
          <a:lstStyle/>
          <a:p>
            <a:pPr eaLnBrk="1" hangingPunct="1">
              <a:lnSpc>
                <a:spcPct val="90000"/>
              </a:lnSpc>
              <a:spcAft>
                <a:spcPts val="600"/>
              </a:spcAft>
            </a:pPr>
            <a:r>
              <a:rPr lang="en-US" dirty="0"/>
              <a:t>Shift by </a:t>
            </a:r>
            <a:r>
              <a:rPr lang="en-US" dirty="0" err="1">
                <a:latin typeface="Times Roman"/>
                <a:cs typeface="Times Roman"/>
              </a:rPr>
              <a:t>n</a:t>
            </a:r>
            <a:r>
              <a:rPr lang="en-US" dirty="0"/>
              <a:t> for some </a:t>
            </a:r>
            <a:r>
              <a:rPr lang="en-US" dirty="0" err="1">
                <a:latin typeface="Times-Roman" charset="0"/>
              </a:rPr>
              <a:t>n</a:t>
            </a:r>
            <a:r>
              <a:rPr lang="en-US" dirty="0"/>
              <a:t> </a:t>
            </a:r>
            <a:r>
              <a:rPr lang="en-US" dirty="0" err="1">
                <a:sym typeface="Symbol" charset="2"/>
              </a:rPr>
              <a:t></a:t>
            </a:r>
            <a:r>
              <a:rPr lang="en-US" dirty="0">
                <a:sym typeface="Symbol" charset="2"/>
              </a:rPr>
              <a:t> </a:t>
            </a:r>
            <a:r>
              <a:rPr lang="en-US" dirty="0">
                <a:latin typeface="Times-Roman" charset="0"/>
                <a:sym typeface="Symbol" charset="2"/>
              </a:rPr>
              <a:t>{0,1,2,…,25}</a:t>
            </a:r>
            <a:endParaRPr lang="en-US" dirty="0">
              <a:sym typeface="Symbol" charset="2"/>
            </a:endParaRPr>
          </a:p>
          <a:p>
            <a:pPr eaLnBrk="1" hangingPunct="1">
              <a:lnSpc>
                <a:spcPct val="90000"/>
              </a:lnSpc>
              <a:spcAft>
                <a:spcPts val="600"/>
              </a:spcAft>
            </a:pPr>
            <a:r>
              <a:rPr lang="en-US" dirty="0"/>
              <a:t>Then key is </a:t>
            </a:r>
            <a:r>
              <a:rPr lang="en-US" dirty="0" err="1">
                <a:latin typeface="Times-Roman" charset="0"/>
              </a:rPr>
              <a:t>n</a:t>
            </a:r>
            <a:endParaRPr lang="en-US" dirty="0"/>
          </a:p>
          <a:p>
            <a:pPr eaLnBrk="1" hangingPunct="1">
              <a:lnSpc>
                <a:spcPct val="90000"/>
              </a:lnSpc>
              <a:spcAft>
                <a:spcPts val="600"/>
              </a:spcAft>
            </a:pPr>
            <a:r>
              <a:rPr lang="en-US" dirty="0"/>
              <a:t>Example: </a:t>
            </a:r>
            <a:r>
              <a:rPr lang="en-US" dirty="0" smtClean="0"/>
              <a:t>key </a:t>
            </a:r>
            <a:r>
              <a:rPr lang="en-US" dirty="0" err="1">
                <a:latin typeface="Times-Roman" charset="0"/>
              </a:rPr>
              <a:t>n</a:t>
            </a:r>
            <a:r>
              <a:rPr lang="en-US" dirty="0">
                <a:latin typeface="Times-Roman" charset="0"/>
              </a:rPr>
              <a:t> = 7</a:t>
            </a:r>
            <a:endParaRPr lang="en-US" dirty="0">
              <a:solidFill>
                <a:srgbClr val="FF0000"/>
              </a:solidFill>
              <a:latin typeface="Times-Roman" charset="0"/>
            </a:endParaRPr>
          </a:p>
        </p:txBody>
      </p:sp>
      <p:graphicFrame>
        <p:nvGraphicFramePr>
          <p:cNvPr id="169056" name="Group 96"/>
          <p:cNvGraphicFramePr>
            <a:graphicFrameLocks noGrp="1"/>
          </p:cNvGraphicFramePr>
          <p:nvPr/>
        </p:nvGraphicFramePr>
        <p:xfrm>
          <a:off x="1600207" y="4114800"/>
          <a:ext cx="6781792" cy="1219200"/>
        </p:xfrm>
        <a:graphic>
          <a:graphicData uri="http://schemas.openxmlformats.org/drawingml/2006/table">
            <a:tbl>
              <a:tblPr/>
              <a:tblGrid>
                <a:gridCol w="214911"/>
                <a:gridCol w="273552"/>
                <a:gridCol w="273551"/>
                <a:gridCol w="271914"/>
                <a:gridCol w="275190"/>
                <a:gridCol w="273552"/>
                <a:gridCol w="275190"/>
                <a:gridCol w="273551"/>
                <a:gridCol w="271914"/>
                <a:gridCol w="275190"/>
                <a:gridCol w="273552"/>
                <a:gridCol w="271914"/>
                <a:gridCol w="275190"/>
                <a:gridCol w="271914"/>
                <a:gridCol w="273551"/>
                <a:gridCol w="275190"/>
                <a:gridCol w="271914"/>
                <a:gridCol w="273552"/>
                <a:gridCol w="275190"/>
                <a:gridCol w="273551"/>
                <a:gridCol w="275190"/>
                <a:gridCol w="271914"/>
                <a:gridCol w="273552"/>
                <a:gridCol w="273551"/>
                <a:gridCol w="273552"/>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b</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c</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d</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e</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f</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g</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h</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k</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J</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M</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Q</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U</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W</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X</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Z</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B</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C</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D</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F</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044" name="Group 84"/>
          <p:cNvGraphicFramePr>
            <a:graphicFrameLocks noGrp="1"/>
          </p:cNvGraphicFramePr>
          <p:nvPr/>
        </p:nvGraphicFramePr>
        <p:xfrm>
          <a:off x="8382000" y="4114800"/>
          <a:ext cx="304800" cy="1219200"/>
        </p:xfrm>
        <a:graphic>
          <a:graphicData uri="http://schemas.openxmlformats.org/drawingml/2006/table">
            <a:tbl>
              <a:tblPr/>
              <a:tblGrid>
                <a:gridCol w="304800"/>
              </a:tblGrid>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err="1">
                          <a:ln>
                            <a:noFill/>
                          </a:ln>
                          <a:solidFill>
                            <a:schemeClr val="tx1"/>
                          </a:solidFill>
                          <a:effectLst/>
                          <a:latin typeface="Comic Sans MS" charset="0"/>
                        </a:rPr>
                        <a:t>z</a:t>
                      </a:r>
                      <a:endParaRPr kumimoji="0" lang="en-US" sz="2000" b="0" i="0" u="none" strike="noStrike" cap="none" normalizeH="0" baseline="0" dirty="0">
                        <a:ln>
                          <a:noFill/>
                        </a:ln>
                        <a:solidFill>
                          <a:schemeClr val="tx1"/>
                        </a:solidFill>
                        <a:effectLst/>
                        <a:latin typeface="Comic Sans MS"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G</a:t>
                      </a: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21" name="Rectangle 93"/>
          <p:cNvSpPr>
            <a:spLocks noChangeArrowheads="1"/>
          </p:cNvSpPr>
          <p:nvPr/>
        </p:nvSpPr>
        <p:spPr bwMode="auto">
          <a:xfrm>
            <a:off x="228600" y="4176713"/>
            <a:ext cx="1247775" cy="446087"/>
          </a:xfrm>
          <a:prstGeom prst="rect">
            <a:avLst/>
          </a:prstGeom>
          <a:noFill/>
          <a:ln w="9525">
            <a:noFill/>
            <a:miter lim="800000"/>
            <a:headEnd/>
            <a:tailEnd/>
          </a:ln>
        </p:spPr>
        <p:txBody>
          <a:bodyPr wrap="none">
            <a:prstTxWarp prst="textNoShape">
              <a:avLst/>
            </a:prstTxWarp>
            <a:spAutoFit/>
          </a:bodyPr>
          <a:lstStyle/>
          <a:p>
            <a:r>
              <a:rPr lang="en-US" sz="2000"/>
              <a:t>Plaintext</a:t>
            </a:r>
          </a:p>
        </p:txBody>
      </p:sp>
      <p:sp>
        <p:nvSpPr>
          <p:cNvPr id="22622" name="Rectangle 94"/>
          <p:cNvSpPr>
            <a:spLocks noChangeArrowheads="1"/>
          </p:cNvSpPr>
          <p:nvPr/>
        </p:nvSpPr>
        <p:spPr bwMode="auto">
          <a:xfrm>
            <a:off x="0" y="4811713"/>
            <a:ext cx="1481138" cy="446087"/>
          </a:xfrm>
          <a:prstGeom prst="rect">
            <a:avLst/>
          </a:prstGeom>
          <a:noFill/>
          <a:ln w="9525">
            <a:noFill/>
            <a:miter lim="800000"/>
            <a:headEnd/>
            <a:tailEnd/>
          </a:ln>
        </p:spPr>
        <p:txBody>
          <a:bodyPr wrap="none">
            <a:prstTxWarp prst="textNoShape">
              <a:avLst/>
            </a:prstTxWarp>
            <a:spAutoFit/>
          </a:bodyPr>
          <a:lstStyle/>
          <a:p>
            <a:r>
              <a:rPr lang="en-US" sz="2000"/>
              <a:t>Ciphertext</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9885</TotalTime>
  <Words>1961</Words>
  <Application>Microsoft Office PowerPoint</Application>
  <PresentationFormat>On-screen Show (4:3)</PresentationFormat>
  <Paragraphs>767</Paragraphs>
  <Slides>37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Default Design</vt:lpstr>
      <vt:lpstr>Chart</vt:lpstr>
      <vt:lpstr>Part I: Crypto  Chapter 2: Crypto Basic</vt:lpstr>
      <vt:lpstr>Chapter 2: Crypto Basics</vt:lpstr>
      <vt:lpstr>Crypto</vt:lpstr>
      <vt:lpstr>How to Speak Crypto</vt:lpstr>
      <vt:lpstr>Crypto</vt:lpstr>
      <vt:lpstr>Crypto as Black Box</vt:lpstr>
      <vt:lpstr>Simple Substitution</vt:lpstr>
      <vt:lpstr>Ceasar’s Cipher Decryption</vt:lpstr>
      <vt:lpstr>Not-so-Simple Substitution</vt:lpstr>
      <vt:lpstr>Cryptanalysis I: Try Them All</vt:lpstr>
      <vt:lpstr>Least-Simple Simple Substitution</vt:lpstr>
      <vt:lpstr>Cryptanalysis II: Be Clever</vt:lpstr>
      <vt:lpstr>Cryptanalysis II</vt:lpstr>
      <vt:lpstr>Cryptanalysis II</vt:lpstr>
      <vt:lpstr>Cryptanalysis: Terminology</vt:lpstr>
      <vt:lpstr>Double Transposition</vt:lpstr>
      <vt:lpstr>One-Time Pad: Encryption</vt:lpstr>
      <vt:lpstr>One-Time Pad: Decryption</vt:lpstr>
      <vt:lpstr>One-Time Pad</vt:lpstr>
      <vt:lpstr>One-Time Pad</vt:lpstr>
      <vt:lpstr>One-Time Pad Summary</vt:lpstr>
      <vt:lpstr>Real-World One-Time Pad</vt:lpstr>
      <vt:lpstr>VENONA Decrypt (1944)</vt:lpstr>
      <vt:lpstr>Codebook Cipher</vt:lpstr>
      <vt:lpstr>Codebook Cipher: Additive</vt:lpstr>
      <vt:lpstr>Zimmerman Telegram</vt:lpstr>
      <vt:lpstr>Zimmerman Telegram Decrypted</vt:lpstr>
      <vt:lpstr>Random Historical Items</vt:lpstr>
      <vt:lpstr>Election of 1876</vt:lpstr>
      <vt:lpstr>Election of 1876</vt:lpstr>
      <vt:lpstr>Election of 1876</vt:lpstr>
      <vt:lpstr>Election of 1876</vt:lpstr>
      <vt:lpstr>Early 20th Century</vt:lpstr>
      <vt:lpstr>Post-WWII History</vt:lpstr>
      <vt:lpstr>Claude Shannon</vt:lpstr>
      <vt:lpstr>Taxonomy of Cryptography</vt:lpstr>
      <vt:lpstr>Taxonomy of Cryptanalysis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dc:title>
  <dc:creator>Mark Stamp</dc:creator>
  <cp:lastModifiedBy>zaung</cp:lastModifiedBy>
  <cp:revision>1113</cp:revision>
  <cp:lastPrinted>2004-12-25T16:50:47Z</cp:lastPrinted>
  <dcterms:created xsi:type="dcterms:W3CDTF">2012-02-23T16:41:01Z</dcterms:created>
  <dcterms:modified xsi:type="dcterms:W3CDTF">2013-08-26T14:44:31Z</dcterms:modified>
</cp:coreProperties>
</file>