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256" r:id="rId2"/>
    <p:sldId id="279" r:id="rId3"/>
    <p:sldId id="501" r:id="rId4"/>
    <p:sldId id="469" r:id="rId5"/>
    <p:sldId id="280" r:id="rId6"/>
    <p:sldId id="281" r:id="rId7"/>
    <p:sldId id="282" r:id="rId8"/>
    <p:sldId id="687" r:id="rId9"/>
    <p:sldId id="695" r:id="rId10"/>
    <p:sldId id="502" r:id="rId11"/>
    <p:sldId id="286" r:id="rId12"/>
    <p:sldId id="284" r:id="rId13"/>
    <p:sldId id="285" r:id="rId14"/>
    <p:sldId id="684" r:id="rId15"/>
    <p:sldId id="470" r:id="rId16"/>
    <p:sldId id="287" r:id="rId17"/>
    <p:sldId id="290" r:id="rId18"/>
    <p:sldId id="291" r:id="rId19"/>
    <p:sldId id="292" r:id="rId20"/>
    <p:sldId id="294" r:id="rId21"/>
    <p:sldId id="693" r:id="rId22"/>
    <p:sldId id="295" r:id="rId23"/>
    <p:sldId id="296" r:id="rId24"/>
    <p:sldId id="297" r:id="rId25"/>
    <p:sldId id="298" r:id="rId26"/>
    <p:sldId id="299" r:id="rId27"/>
    <p:sldId id="300" r:id="rId28"/>
    <p:sldId id="307" r:id="rId29"/>
    <p:sldId id="420" r:id="rId30"/>
    <p:sldId id="414" r:id="rId31"/>
    <p:sldId id="384" r:id="rId32"/>
    <p:sldId id="385" r:id="rId33"/>
    <p:sldId id="301" r:id="rId34"/>
    <p:sldId id="302" r:id="rId35"/>
    <p:sldId id="303" r:id="rId36"/>
    <p:sldId id="308" r:id="rId37"/>
    <p:sldId id="304" r:id="rId38"/>
    <p:sldId id="305" r:id="rId39"/>
    <p:sldId id="306" r:id="rId40"/>
    <p:sldId id="309" r:id="rId41"/>
    <p:sldId id="310" r:id="rId42"/>
    <p:sldId id="700" r:id="rId43"/>
    <p:sldId id="698" r:id="rId44"/>
    <p:sldId id="699" r:id="rId45"/>
    <p:sldId id="314" r:id="rId46"/>
    <p:sldId id="315" r:id="rId47"/>
    <p:sldId id="316" r:id="rId48"/>
    <p:sldId id="317" r:id="rId49"/>
    <p:sldId id="606" r:id="rId50"/>
    <p:sldId id="318" r:id="rId51"/>
    <p:sldId id="471" r:id="rId52"/>
    <p:sldId id="319" r:id="rId53"/>
    <p:sldId id="321" r:id="rId54"/>
    <p:sldId id="320" r:id="rId55"/>
    <p:sldId id="499" r:id="rId56"/>
    <p:sldId id="322" r:id="rId57"/>
    <p:sldId id="324" r:id="rId58"/>
    <p:sldId id="702" r:id="rId59"/>
    <p:sldId id="325" r:id="rId60"/>
    <p:sldId id="607" r:id="rId61"/>
    <p:sldId id="327" r:id="rId62"/>
    <p:sldId id="328" r:id="rId63"/>
    <p:sldId id="330" r:id="rId64"/>
    <p:sldId id="690" r:id="rId65"/>
    <p:sldId id="331" r:id="rId66"/>
    <p:sldId id="326" r:id="rId6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E03"/>
    <a:srgbClr val="06FF0E"/>
    <a:srgbClr val="CC14BE"/>
    <a:srgbClr val="FF0000"/>
    <a:srgbClr val="B73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1210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5E63F-011A-3E43-A312-98E7CA0808B8}" type="datetimeFigureOut">
              <a:rPr lang="en-US" smtClean="0"/>
              <a:pPr/>
              <a:t>26-Aug-13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F18CF-6D04-D149-A2BD-325B25DE72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41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8134AB6-D105-B94F-AF6A-AF4BFCAA1F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984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7AEB01AE-29C2-494A-9265-B28106D64B54}" type="slidenum">
              <a:rPr lang="en-US" smtClean="0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3BEF3D06-DB2C-0F45-953A-3E58DC02B984}" type="slidenum">
              <a:rPr lang="en-US" smtClean="0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2F5E24AA-7384-BA40-8F30-9DC79283B14C}" type="slidenum">
              <a:rPr lang="en-US" smtClean="0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AD201B23-E879-9846-A2A9-CED7FCA065EC}" type="slidenum">
              <a:rPr lang="en-US" smtClean="0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3704A275-DB3B-2346-8033-8BFE9A8F495E}" type="slidenum">
              <a:rPr lang="en-US" smtClean="0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B2341617-4344-324E-9E15-ABC09817E918}" type="slidenum">
              <a:rPr lang="en-US" smtClean="0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83BECADF-31BF-9A45-B60A-2F834887DC4F}" type="slidenum">
              <a:rPr lang="en-US" smtClean="0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D7B3BD55-AF80-B342-AA19-1C66FBFEF432}" type="slidenum">
              <a:rPr lang="en-US" smtClean="0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B43B62A7-37BF-F14C-8188-B3945FC10AB8}" type="slidenum">
              <a:rPr lang="en-US" smtClean="0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F390FFE1-3D51-2540-8BDD-BEBEA3A79C21}" type="slidenum">
              <a:rPr lang="en-US" smtClean="0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E4287857-CFE6-A14F-A3B9-C455FDB91334}" type="slidenum">
              <a:rPr lang="en-US" smtClean="0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55A73CB8-469A-9540-BADA-AFD55CD9168A}" type="slidenum">
              <a:rPr lang="en-US" smtClean="0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q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5000"/>
        <a:buChar char="o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Ø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E077FD78-4679-944C-AB2D-0BF5DEF3E59F}" type="slidenum">
              <a:rPr lang="en-US" smtClean="0">
                <a:latin typeface="Times New Roman" charset="0"/>
              </a:rPr>
              <a:pPr/>
              <a:t>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76400"/>
            <a:ext cx="7848600" cy="2667000"/>
          </a:xfrm>
        </p:spPr>
        <p:txBody>
          <a:bodyPr/>
          <a:lstStyle/>
          <a:p>
            <a:pPr eaLnBrk="1" hangingPunct="1"/>
            <a:r>
              <a:rPr lang="en-US" dirty="0" smtClean="0"/>
              <a:t>Part I: </a:t>
            </a:r>
            <a:r>
              <a:rPr lang="en-US" dirty="0" smtClean="0"/>
              <a:t>Crypto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Chapter 3:</a:t>
            </a:r>
            <a:br>
              <a:rPr lang="en-US" dirty="0"/>
            </a:br>
            <a:r>
              <a:rPr lang="en-US" dirty="0"/>
              <a:t>Symmetric Key Crypto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1066800" y="304800"/>
            <a:ext cx="762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Original Source: http</a:t>
            </a:r>
            <a:r>
              <a:rPr lang="en-US" dirty="0"/>
              <a:t>://www.cs.sjsu.edu/~stamp/infosec/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B158269F-32BF-8A47-97B9-9A9B2CAF4F87}" type="slidenum">
              <a:rPr lang="en-US" smtClean="0">
                <a:latin typeface="Times New Roman" charset="0"/>
              </a:rPr>
              <a:pPr/>
              <a:t>10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Shift Register Crypto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Shift </a:t>
            </a:r>
            <a:r>
              <a:rPr lang="en-US" sz="2800" dirty="0" smtClean="0"/>
              <a:t>register </a:t>
            </a:r>
            <a:r>
              <a:rPr lang="en-US" sz="2800" dirty="0"/>
              <a:t>crypto</a:t>
            </a:r>
            <a:r>
              <a:rPr lang="en-US" sz="2800" dirty="0" smtClean="0"/>
              <a:t> efficient </a:t>
            </a:r>
            <a:r>
              <a:rPr lang="en-US" sz="2800" dirty="0"/>
              <a:t>in hardware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Often, slow </a:t>
            </a:r>
            <a:r>
              <a:rPr lang="en-US" sz="2800" dirty="0"/>
              <a:t>if implement in software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In the past, very popular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Today, more is done in software due to fast processors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Shift register crypto still used some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Resource-constrained devices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073B8FE3-DD26-0548-95A9-12375515C9E0}" type="slidenum">
              <a:rPr lang="en-US" smtClean="0">
                <a:latin typeface="Times New Roman" charset="0"/>
              </a:rPr>
              <a:pPr/>
              <a:t>11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/>
              <a:t>RC4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A self-modifying lookup table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Table always contains a permutation </a:t>
            </a:r>
            <a:r>
              <a:rPr lang="en-US" sz="2800" dirty="0" smtClean="0"/>
              <a:t>of the byte values </a:t>
            </a:r>
            <a:r>
              <a:rPr lang="en-US" sz="2800" dirty="0">
                <a:latin typeface="Times-Roman" charset="0"/>
              </a:rPr>
              <a:t>0,1,…,255</a:t>
            </a:r>
            <a:endParaRPr lang="en-US" sz="28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Initialize the permutation using key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At each step, RC4 does the following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Swaps elements in current lookup table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Selects a </a:t>
            </a:r>
            <a:r>
              <a:rPr lang="en-US" sz="2400" dirty="0" err="1"/>
              <a:t>keystream</a:t>
            </a:r>
            <a:r>
              <a:rPr lang="en-US" sz="2400" dirty="0"/>
              <a:t> byte from table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Each step of RC4 produces a </a:t>
            </a:r>
            <a:r>
              <a:rPr lang="en-US" sz="2800" b="1" dirty="0">
                <a:solidFill>
                  <a:schemeClr val="hlink"/>
                </a:solidFill>
              </a:rPr>
              <a:t>byte</a:t>
            </a:r>
            <a:endParaRPr lang="en-US" sz="2800" dirty="0"/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Efficient in software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Each step of A5/1 produces only a bit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Efficient in hardware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9CE4E490-4BCB-EB4B-BE55-BC0EF7DD839A}" type="slidenum">
              <a:rPr lang="en-US" smtClean="0">
                <a:latin typeface="Times New Roman" charset="0"/>
              </a:rPr>
              <a:pPr/>
              <a:t>12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RC4 Initialization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ourier" charset="0"/>
              </a:rPr>
              <a:t>S[] is permutation of 0,1,...,255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ourier" charset="0"/>
              </a:rPr>
              <a:t>key[] contains N bytes of key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sz="1000" dirty="0">
              <a:latin typeface="Courier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dirty="0">
                <a:latin typeface="Courier" charset="0"/>
              </a:rPr>
              <a:t>		for 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 = 0 to 255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dirty="0">
                <a:latin typeface="Courier" charset="0"/>
              </a:rPr>
              <a:t>			</a:t>
            </a:r>
            <a:r>
              <a:rPr lang="en-US" sz="2000" dirty="0" err="1">
                <a:latin typeface="Courier" charset="0"/>
              </a:rPr>
              <a:t>S[i</a:t>
            </a:r>
            <a:r>
              <a:rPr lang="en-US" sz="2000" dirty="0">
                <a:latin typeface="Courier" charset="0"/>
              </a:rPr>
              <a:t>] = </a:t>
            </a:r>
            <a:r>
              <a:rPr lang="en-US" sz="2000" dirty="0" err="1">
                <a:latin typeface="Courier" charset="0"/>
              </a:rPr>
              <a:t>i</a:t>
            </a:r>
            <a:endParaRPr lang="en-US" sz="2000" dirty="0">
              <a:latin typeface="Courier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dirty="0">
                <a:latin typeface="Courier" charset="0"/>
              </a:rPr>
              <a:t>			</a:t>
            </a:r>
            <a:r>
              <a:rPr lang="en-US" sz="2000" dirty="0" err="1">
                <a:latin typeface="Courier" charset="0"/>
              </a:rPr>
              <a:t>K[i</a:t>
            </a:r>
            <a:r>
              <a:rPr lang="en-US" sz="2000" dirty="0">
                <a:latin typeface="Courier" charset="0"/>
              </a:rPr>
              <a:t>] = </a:t>
            </a:r>
            <a:r>
              <a:rPr lang="en-US" sz="2000" dirty="0" err="1">
                <a:latin typeface="Courier" charset="0"/>
              </a:rPr>
              <a:t>key[i</a:t>
            </a:r>
            <a:r>
              <a:rPr lang="en-US" sz="2000" dirty="0">
                <a:latin typeface="Courier" charset="0"/>
              </a:rPr>
              <a:t> (mod N)]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dirty="0">
                <a:latin typeface="Courier" charset="0"/>
              </a:rPr>
              <a:t>		next </a:t>
            </a:r>
            <a:r>
              <a:rPr lang="en-US" sz="2000" dirty="0" err="1">
                <a:latin typeface="Courier" charset="0"/>
              </a:rPr>
              <a:t>i</a:t>
            </a:r>
            <a:endParaRPr lang="en-US" sz="2000" dirty="0">
              <a:latin typeface="Courier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dirty="0">
                <a:latin typeface="Courier" charset="0"/>
              </a:rPr>
              <a:t>		</a:t>
            </a:r>
            <a:r>
              <a:rPr lang="en-US" sz="2000" dirty="0" err="1">
                <a:latin typeface="Courier" charset="0"/>
              </a:rPr>
              <a:t>j</a:t>
            </a:r>
            <a:r>
              <a:rPr lang="en-US" sz="2000" dirty="0">
                <a:latin typeface="Courier" charset="0"/>
              </a:rPr>
              <a:t> = 0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dirty="0">
                <a:latin typeface="Courier" charset="0"/>
              </a:rPr>
              <a:t>		for 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 = 0 to 255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dirty="0">
                <a:latin typeface="Courier" charset="0"/>
              </a:rPr>
              <a:t>			</a:t>
            </a:r>
            <a:r>
              <a:rPr lang="en-US" sz="2000" dirty="0" err="1">
                <a:latin typeface="Courier" charset="0"/>
              </a:rPr>
              <a:t>j</a:t>
            </a:r>
            <a:r>
              <a:rPr lang="en-US" sz="2000" dirty="0">
                <a:latin typeface="Courier" charset="0"/>
              </a:rPr>
              <a:t> = (</a:t>
            </a:r>
            <a:r>
              <a:rPr lang="en-US" sz="2000" dirty="0" err="1">
                <a:latin typeface="Courier" charset="0"/>
              </a:rPr>
              <a:t>j</a:t>
            </a:r>
            <a:r>
              <a:rPr lang="en-US" sz="2000" dirty="0">
                <a:latin typeface="Courier" charset="0"/>
              </a:rPr>
              <a:t> + </a:t>
            </a:r>
            <a:r>
              <a:rPr lang="en-US" sz="2000" dirty="0" err="1">
                <a:latin typeface="Courier" charset="0"/>
              </a:rPr>
              <a:t>S[i</a:t>
            </a:r>
            <a:r>
              <a:rPr lang="en-US" sz="2000" dirty="0">
                <a:latin typeface="Courier" charset="0"/>
              </a:rPr>
              <a:t>] + </a:t>
            </a:r>
            <a:r>
              <a:rPr lang="en-US" sz="2000" dirty="0" err="1">
                <a:latin typeface="Courier" charset="0"/>
              </a:rPr>
              <a:t>K[i</a:t>
            </a:r>
            <a:r>
              <a:rPr lang="en-US" sz="2000" dirty="0">
                <a:latin typeface="Courier" charset="0"/>
              </a:rPr>
              <a:t>]) mod 256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dirty="0">
                <a:latin typeface="Courier" charset="0"/>
              </a:rPr>
              <a:t>			</a:t>
            </a:r>
            <a:r>
              <a:rPr lang="en-US" sz="2000" dirty="0" err="1">
                <a:latin typeface="Courier" charset="0"/>
              </a:rPr>
              <a:t>swap(S[i</a:t>
            </a:r>
            <a:r>
              <a:rPr lang="en-US" sz="2000" dirty="0">
                <a:latin typeface="Courier" charset="0"/>
              </a:rPr>
              <a:t>], </a:t>
            </a:r>
            <a:r>
              <a:rPr lang="en-US" sz="2000" dirty="0" err="1">
                <a:latin typeface="Courier" charset="0"/>
              </a:rPr>
              <a:t>S[j</a:t>
            </a:r>
            <a:r>
              <a:rPr lang="en-US" sz="2000" dirty="0">
                <a:latin typeface="Courier" charset="0"/>
              </a:rPr>
              <a:t>])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dirty="0">
                <a:latin typeface="Courier" charset="0"/>
              </a:rPr>
              <a:t>		next</a:t>
            </a:r>
            <a:r>
              <a:rPr lang="en-US" sz="2000" dirty="0" smtClean="0">
                <a:latin typeface="Courier" charset="0"/>
              </a:rPr>
              <a:t> </a:t>
            </a:r>
            <a:r>
              <a:rPr lang="en-US" sz="2000">
                <a:latin typeface="Courier" charset="0"/>
              </a:rPr>
              <a:t>i</a:t>
            </a:r>
            <a:endParaRPr lang="en-US" sz="2000" smtClean="0">
              <a:latin typeface="Courier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dirty="0">
                <a:latin typeface="Courier" charset="0"/>
              </a:rPr>
              <a:t>		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 = </a:t>
            </a:r>
            <a:r>
              <a:rPr lang="en-US" sz="2000" dirty="0" err="1">
                <a:latin typeface="Courier" charset="0"/>
              </a:rPr>
              <a:t>j</a:t>
            </a:r>
            <a:r>
              <a:rPr lang="en-US" sz="2000" dirty="0">
                <a:latin typeface="Courier" charset="0"/>
              </a:rPr>
              <a:t> = 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43B6A93C-1BF7-764A-8E03-451B23F1771C}" type="slidenum">
              <a:rPr lang="en-US" smtClean="0">
                <a:latin typeface="Times New Roman" charset="0"/>
              </a:rPr>
              <a:pPr/>
              <a:t>13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RC4 Keystream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For each </a:t>
            </a:r>
            <a:r>
              <a:rPr lang="en-US" sz="2800" dirty="0" err="1"/>
              <a:t>keystream</a:t>
            </a:r>
            <a:r>
              <a:rPr lang="en-US" sz="2800" dirty="0"/>
              <a:t> byte, swap elements in table and select byte</a:t>
            </a:r>
          </a:p>
          <a:p>
            <a:pPr eaLnBrk="1" hangingPunct="1">
              <a:lnSpc>
                <a:spcPct val="90000"/>
              </a:lnSpc>
              <a:spcAft>
                <a:spcPts val="0"/>
              </a:spcAft>
              <a:buFont typeface="Wingdings" charset="2"/>
              <a:buNone/>
            </a:pPr>
            <a:r>
              <a:rPr lang="en-US" sz="2000" dirty="0">
                <a:latin typeface="Courier" charset="0"/>
              </a:rPr>
              <a:t>		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 = (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 + 1) mod 256</a:t>
            </a:r>
          </a:p>
          <a:p>
            <a:pPr eaLnBrk="1" hangingPunct="1">
              <a:lnSpc>
                <a:spcPct val="90000"/>
              </a:lnSpc>
              <a:spcAft>
                <a:spcPts val="0"/>
              </a:spcAft>
              <a:buFont typeface="Wingdings" charset="2"/>
              <a:buNone/>
            </a:pPr>
            <a:r>
              <a:rPr lang="en-US" sz="2000" dirty="0">
                <a:latin typeface="Courier" charset="0"/>
              </a:rPr>
              <a:t>		</a:t>
            </a:r>
            <a:r>
              <a:rPr lang="en-US" sz="2000" dirty="0" err="1">
                <a:latin typeface="Courier" charset="0"/>
              </a:rPr>
              <a:t>j</a:t>
            </a:r>
            <a:r>
              <a:rPr lang="en-US" sz="2000" dirty="0">
                <a:latin typeface="Courier" charset="0"/>
              </a:rPr>
              <a:t> = (</a:t>
            </a:r>
            <a:r>
              <a:rPr lang="en-US" sz="2000" dirty="0" err="1">
                <a:latin typeface="Courier" charset="0"/>
              </a:rPr>
              <a:t>j</a:t>
            </a:r>
            <a:r>
              <a:rPr lang="en-US" sz="2000" dirty="0">
                <a:latin typeface="Courier" charset="0"/>
              </a:rPr>
              <a:t> + </a:t>
            </a:r>
            <a:r>
              <a:rPr lang="en-US" sz="2000" dirty="0" err="1">
                <a:latin typeface="Courier" charset="0"/>
              </a:rPr>
              <a:t>S[i</a:t>
            </a:r>
            <a:r>
              <a:rPr lang="en-US" sz="2000" dirty="0">
                <a:latin typeface="Courier" charset="0"/>
              </a:rPr>
              <a:t>]) mod 256</a:t>
            </a:r>
          </a:p>
          <a:p>
            <a:pPr eaLnBrk="1" hangingPunct="1">
              <a:lnSpc>
                <a:spcPct val="90000"/>
              </a:lnSpc>
              <a:spcAft>
                <a:spcPts val="0"/>
              </a:spcAft>
              <a:buFont typeface="Wingdings" charset="2"/>
              <a:buNone/>
            </a:pPr>
            <a:r>
              <a:rPr lang="en-US" sz="2000" dirty="0">
                <a:latin typeface="Courier" charset="0"/>
              </a:rPr>
              <a:t>		</a:t>
            </a:r>
            <a:r>
              <a:rPr lang="en-US" sz="2000" dirty="0" err="1">
                <a:latin typeface="Courier" charset="0"/>
              </a:rPr>
              <a:t>swap(S[i</a:t>
            </a:r>
            <a:r>
              <a:rPr lang="en-US" sz="2000" dirty="0">
                <a:latin typeface="Courier" charset="0"/>
              </a:rPr>
              <a:t>], </a:t>
            </a:r>
            <a:r>
              <a:rPr lang="en-US" sz="2000" dirty="0" err="1">
                <a:latin typeface="Courier" charset="0"/>
              </a:rPr>
              <a:t>S[j</a:t>
            </a:r>
            <a:r>
              <a:rPr lang="en-US" sz="2000" dirty="0">
                <a:latin typeface="Courier" charset="0"/>
              </a:rPr>
              <a:t>])</a:t>
            </a:r>
          </a:p>
          <a:p>
            <a:pPr eaLnBrk="1" hangingPunct="1">
              <a:lnSpc>
                <a:spcPct val="90000"/>
              </a:lnSpc>
              <a:spcAft>
                <a:spcPts val="0"/>
              </a:spcAft>
              <a:buFont typeface="Wingdings" charset="2"/>
              <a:buNone/>
            </a:pPr>
            <a:r>
              <a:rPr lang="en-US" sz="2000" dirty="0">
                <a:latin typeface="Courier" charset="0"/>
              </a:rPr>
              <a:t>		</a:t>
            </a:r>
            <a:r>
              <a:rPr lang="en-US" sz="2000" dirty="0" err="1">
                <a:latin typeface="Courier" charset="0"/>
              </a:rPr>
              <a:t>t</a:t>
            </a:r>
            <a:r>
              <a:rPr lang="en-US" sz="2000" dirty="0">
                <a:latin typeface="Courier" charset="0"/>
              </a:rPr>
              <a:t> = (</a:t>
            </a:r>
            <a:r>
              <a:rPr lang="en-US" sz="2000" dirty="0" err="1">
                <a:latin typeface="Courier" charset="0"/>
              </a:rPr>
              <a:t>S[i</a:t>
            </a:r>
            <a:r>
              <a:rPr lang="en-US" sz="2000" dirty="0">
                <a:latin typeface="Courier" charset="0"/>
              </a:rPr>
              <a:t>] + </a:t>
            </a:r>
            <a:r>
              <a:rPr lang="en-US" sz="2000" dirty="0" err="1">
                <a:latin typeface="Courier" charset="0"/>
              </a:rPr>
              <a:t>S[j</a:t>
            </a:r>
            <a:r>
              <a:rPr lang="en-US" sz="2000" dirty="0">
                <a:latin typeface="Courier" charset="0"/>
              </a:rPr>
              <a:t>]) mod 256</a:t>
            </a:r>
          </a:p>
          <a:p>
            <a:pPr eaLnBrk="1" hangingPunct="1">
              <a:lnSpc>
                <a:spcPct val="90000"/>
              </a:lnSpc>
              <a:spcAft>
                <a:spcPts val="0"/>
              </a:spcAft>
              <a:buFont typeface="Wingdings" charset="2"/>
              <a:buNone/>
            </a:pPr>
            <a:r>
              <a:rPr lang="en-US" sz="2000" dirty="0">
                <a:latin typeface="Courier" charset="0"/>
              </a:rPr>
              <a:t>		</a:t>
            </a:r>
            <a:r>
              <a:rPr lang="en-US" sz="2000" dirty="0" err="1">
                <a:latin typeface="Courier" charset="0"/>
              </a:rPr>
              <a:t>keystreamByte</a:t>
            </a:r>
            <a:r>
              <a:rPr lang="en-US" sz="2000" dirty="0">
                <a:latin typeface="Courier" charset="0"/>
              </a:rPr>
              <a:t> = </a:t>
            </a:r>
            <a:r>
              <a:rPr lang="en-US" sz="2000" dirty="0" err="1">
                <a:latin typeface="Courier" charset="0"/>
              </a:rPr>
              <a:t>S[t</a:t>
            </a:r>
            <a:r>
              <a:rPr lang="en-US" sz="2000" dirty="0">
                <a:latin typeface="Courier" charset="0"/>
              </a:rPr>
              <a:t>]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Use </a:t>
            </a:r>
            <a:r>
              <a:rPr lang="en-US" sz="2800" dirty="0" err="1"/>
              <a:t>keystream</a:t>
            </a:r>
            <a:r>
              <a:rPr lang="en-US" sz="2800" dirty="0"/>
              <a:t> bytes like a one-time pad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Note:</a:t>
            </a:r>
            <a:r>
              <a:rPr lang="en-US" sz="2800" dirty="0"/>
              <a:t> first 256 bytes</a:t>
            </a:r>
            <a:r>
              <a:rPr lang="en-US" sz="2800" dirty="0" smtClean="0"/>
              <a:t> should </a:t>
            </a:r>
            <a:r>
              <a:rPr lang="en-US" sz="2800" dirty="0"/>
              <a:t>be discarded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Otherwise, related key </a:t>
            </a:r>
            <a:r>
              <a:rPr lang="en-US" sz="2400" dirty="0"/>
              <a:t>attack exists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A3574FED-E4DC-5B49-8C62-D3463D0D69FB}" type="slidenum">
              <a:rPr lang="en-US" smtClean="0">
                <a:latin typeface="Times New Roman" charset="0"/>
              </a:rPr>
              <a:pPr/>
              <a:t>14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Stream Ciphers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267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Stream ciphers were popular in the past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Efficient in hardware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Speed</a:t>
            </a:r>
            <a:r>
              <a:rPr lang="en-US" sz="2400" dirty="0" smtClean="0"/>
              <a:t> was needed </a:t>
            </a:r>
            <a:r>
              <a:rPr lang="en-US" sz="2400" dirty="0"/>
              <a:t>to keep up with voice, etc.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Today, processors are fast, so software-based crypto is usually more than fast enough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Future of stream ciphers?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Shamir declared “the death of stream ciphers”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May be greatly exaggerated…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1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012C3A19-F781-5142-AE02-73F76C411C29}" type="slidenum">
              <a:rPr lang="en-US" smtClean="0">
                <a:latin typeface="Times New Roman" charset="0"/>
              </a:rPr>
              <a:pPr/>
              <a:t>15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Block Ciphers</a:t>
            </a:r>
          </a:p>
        </p:txBody>
      </p:sp>
      <p:pic>
        <p:nvPicPr>
          <p:cNvPr id="65540" name="Picture 5" descr="toy blocks 4.tif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6800" y="3048000"/>
            <a:ext cx="218440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B8FA935B-7A13-3844-88E6-74D4E8486660}" type="slidenum">
              <a:rPr lang="en-US" smtClean="0">
                <a:latin typeface="Times New Roman" charset="0"/>
              </a:rPr>
              <a:pPr/>
              <a:t>16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(Iterated) Block Cipher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Plaintext and </a:t>
            </a:r>
            <a:r>
              <a:rPr lang="en-US" dirty="0" err="1"/>
              <a:t>ciphertext</a:t>
            </a:r>
            <a:r>
              <a:rPr lang="en-US" dirty="0"/>
              <a:t> consist of </a:t>
            </a:r>
            <a:r>
              <a:rPr lang="en-US" dirty="0" smtClean="0"/>
              <a:t>fixed-sized </a:t>
            </a:r>
            <a:r>
              <a:rPr lang="en-US" dirty="0"/>
              <a:t>blocks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err="1"/>
              <a:t>Ciphertext</a:t>
            </a:r>
            <a:r>
              <a:rPr lang="en-US" dirty="0"/>
              <a:t> obtained from plaintext by iterating a </a:t>
            </a:r>
            <a:r>
              <a:rPr lang="en-US" b="1" dirty="0">
                <a:solidFill>
                  <a:schemeClr val="accent2"/>
                </a:solidFill>
              </a:rPr>
              <a:t>round function</a:t>
            </a:r>
            <a:endParaRPr lang="en-US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Input to round function consists of </a:t>
            </a:r>
            <a:r>
              <a:rPr lang="en-US" b="1" i="1" dirty="0"/>
              <a:t>key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i="1" dirty="0"/>
              <a:t>output</a:t>
            </a:r>
            <a:r>
              <a:rPr lang="en-US" dirty="0"/>
              <a:t> of previous round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Usually implemented in software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B77287BF-1CE8-7C44-92DD-FEFAF79751A0}" type="slidenum">
              <a:rPr lang="en-US" smtClean="0">
                <a:latin typeface="Times New Roman" charset="0"/>
              </a:rPr>
              <a:pPr/>
              <a:t>17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Feistel Cipher: Encryption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 err="1">
                <a:solidFill>
                  <a:schemeClr val="accent2"/>
                </a:solidFill>
              </a:rPr>
              <a:t>Feistel</a:t>
            </a:r>
            <a:r>
              <a:rPr lang="en-US" sz="2800" b="1" dirty="0">
                <a:solidFill>
                  <a:schemeClr val="accent2"/>
                </a:solidFill>
              </a:rPr>
              <a:t> cipher</a:t>
            </a:r>
            <a:r>
              <a:rPr lang="en-US" sz="2800" dirty="0"/>
              <a:t> is a type of block </a:t>
            </a:r>
            <a:r>
              <a:rPr lang="en-US" sz="2800" dirty="0" smtClean="0"/>
              <a:t>cipher, </a:t>
            </a:r>
            <a:r>
              <a:rPr lang="en-US" sz="2800" dirty="0"/>
              <a:t>not a specific</a:t>
            </a:r>
            <a:r>
              <a:rPr lang="en-US" sz="2800" dirty="0" smtClean="0"/>
              <a:t> block cipher</a:t>
            </a:r>
            <a:endParaRPr lang="en-US" sz="28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Split plaintext block into left and right halves: </a:t>
            </a:r>
            <a:r>
              <a:rPr lang="en-US" sz="2800" dirty="0">
                <a:latin typeface="Times-Roman" charset="0"/>
              </a:rPr>
              <a:t>P </a:t>
            </a:r>
            <a:r>
              <a:rPr lang="en-US" sz="2800" dirty="0"/>
              <a:t>= </a:t>
            </a:r>
            <a:r>
              <a:rPr lang="en-US" sz="2800" dirty="0">
                <a:latin typeface="Times-Roman" charset="0"/>
              </a:rPr>
              <a:t>(L</a:t>
            </a:r>
            <a:r>
              <a:rPr lang="en-US" sz="2800" baseline="-25000" dirty="0">
                <a:latin typeface="Times-Roman" charset="0"/>
              </a:rPr>
              <a:t>0</a:t>
            </a:r>
            <a:r>
              <a:rPr lang="en-US" sz="2800" dirty="0">
                <a:latin typeface="Times-Roman" charset="0"/>
              </a:rPr>
              <a:t>,R</a:t>
            </a:r>
            <a:r>
              <a:rPr lang="en-US" sz="2800" baseline="-25000" dirty="0">
                <a:latin typeface="Times-Roman" charset="0"/>
              </a:rPr>
              <a:t>0</a:t>
            </a:r>
            <a:r>
              <a:rPr lang="en-US" sz="2800" dirty="0">
                <a:latin typeface="Times-Roman" charset="0"/>
              </a:rPr>
              <a:t>)</a:t>
            </a:r>
            <a:endParaRPr lang="en-US" sz="2800" dirty="0">
              <a:latin typeface="Courier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For each round</a:t>
            </a:r>
            <a:r>
              <a:rPr lang="en-US" sz="2800" dirty="0" smtClean="0"/>
              <a:t> </a:t>
            </a:r>
            <a:r>
              <a:rPr lang="en-US" sz="2800" dirty="0" err="1" smtClean="0">
                <a:latin typeface="Times-Roman" charset="0"/>
              </a:rPr>
              <a:t>i</a:t>
            </a:r>
            <a:r>
              <a:rPr lang="en-US" sz="2800" dirty="0" smtClean="0">
                <a:latin typeface="Times-Roman" charset="0"/>
              </a:rPr>
              <a:t> = 1,2</a:t>
            </a:r>
            <a:r>
              <a:rPr lang="en-US" sz="2800" dirty="0">
                <a:latin typeface="Times-Roman" charset="0"/>
              </a:rPr>
              <a:t>,...,</a:t>
            </a:r>
            <a:r>
              <a:rPr lang="en-US" sz="2800" dirty="0" err="1">
                <a:latin typeface="Times-Roman" charset="0"/>
              </a:rPr>
              <a:t>n</a:t>
            </a:r>
            <a:r>
              <a:rPr lang="en-US" sz="2800" dirty="0"/>
              <a:t>, compute</a:t>
            </a:r>
          </a:p>
          <a:p>
            <a:pPr eaLnBrk="1" hangingPunct="1">
              <a:lnSpc>
                <a:spcPct val="90000"/>
              </a:lnSpc>
              <a:spcAft>
                <a:spcPts val="0"/>
              </a:spcAft>
              <a:buFont typeface="Wingdings" charset="2"/>
              <a:buNone/>
            </a:pPr>
            <a:r>
              <a:rPr lang="en-US" sz="2800" dirty="0">
                <a:latin typeface="Times-Roman" charset="0"/>
              </a:rPr>
              <a:t>	L</a:t>
            </a:r>
            <a:r>
              <a:rPr lang="en-US" sz="2800" baseline="-25000" dirty="0">
                <a:latin typeface="Times-Roman" charset="0"/>
              </a:rPr>
              <a:t>i</a:t>
            </a:r>
            <a:r>
              <a:rPr lang="en-US" sz="2800" dirty="0">
                <a:latin typeface="Times-Roman" charset="0"/>
              </a:rPr>
              <a:t>= R</a:t>
            </a:r>
            <a:r>
              <a:rPr lang="en-US" sz="2800" baseline="-25000" dirty="0">
                <a:latin typeface="Times-Roman" charset="0"/>
              </a:rPr>
              <a:t>i</a:t>
            </a:r>
            <a:r>
              <a:rPr lang="en-US" sz="2800" baseline="-25000" dirty="0">
                <a:latin typeface="Times-Roman" charset="0"/>
                <a:sym typeface="Symbol" charset="2"/>
              </a:rPr>
              <a:t></a:t>
            </a:r>
            <a:r>
              <a:rPr lang="en-US" sz="2800" baseline="-25000" dirty="0">
                <a:latin typeface="Times-Roman" charset="0"/>
              </a:rPr>
              <a:t>1</a:t>
            </a:r>
            <a:r>
              <a:rPr lang="en-US" sz="2800" dirty="0">
                <a:latin typeface="Times-Roman" charset="0"/>
              </a:rPr>
              <a:t> </a:t>
            </a:r>
          </a:p>
          <a:p>
            <a:pPr eaLnBrk="1" hangingPunct="1">
              <a:lnSpc>
                <a:spcPct val="90000"/>
              </a:lnSpc>
              <a:spcAft>
                <a:spcPts val="0"/>
              </a:spcAft>
              <a:buFont typeface="Wingdings" charset="2"/>
              <a:buNone/>
            </a:pPr>
            <a:r>
              <a:rPr lang="en-US" sz="2800" dirty="0">
                <a:latin typeface="Times-Roman" charset="0"/>
              </a:rPr>
              <a:t>	</a:t>
            </a:r>
            <a:r>
              <a:rPr lang="en-US" sz="2800" dirty="0" err="1">
                <a:latin typeface="Times-Roman" charset="0"/>
              </a:rPr>
              <a:t>R</a:t>
            </a:r>
            <a:r>
              <a:rPr lang="en-US" sz="2800" baseline="-25000" dirty="0" err="1">
                <a:latin typeface="Times-Roman" charset="0"/>
              </a:rPr>
              <a:t>i</a:t>
            </a:r>
            <a:r>
              <a:rPr lang="en-US" sz="2800" dirty="0">
                <a:latin typeface="Times-Roman" charset="0"/>
              </a:rPr>
              <a:t>= L</a:t>
            </a:r>
            <a:r>
              <a:rPr lang="en-US" sz="2800" baseline="-25000" dirty="0">
                <a:latin typeface="Times-Roman" charset="0"/>
              </a:rPr>
              <a:t>i</a:t>
            </a:r>
            <a:r>
              <a:rPr lang="en-US" sz="2800" baseline="-25000" dirty="0">
                <a:latin typeface="Times-Roman" charset="0"/>
                <a:sym typeface="Symbol" charset="2"/>
              </a:rPr>
              <a:t></a:t>
            </a:r>
            <a:r>
              <a:rPr lang="en-US" sz="2800" baseline="-25000" dirty="0">
                <a:latin typeface="Times-Roman" charset="0"/>
              </a:rPr>
              <a:t>1</a:t>
            </a:r>
            <a:r>
              <a:rPr lang="en-US" sz="2800" dirty="0">
                <a:latin typeface="Times-Roman" charset="0"/>
              </a:rPr>
              <a:t> </a:t>
            </a:r>
            <a:r>
              <a:rPr lang="en-US" sz="2800" dirty="0" err="1">
                <a:latin typeface="Times-Roman" charset="0"/>
                <a:sym typeface="Symbol" charset="2"/>
              </a:rPr>
              <a:t></a:t>
            </a:r>
            <a:r>
              <a:rPr lang="en-US" sz="2800" dirty="0">
                <a:latin typeface="Times-Roman" charset="0"/>
                <a:sym typeface="Symbol" charset="2"/>
              </a:rPr>
              <a:t> </a:t>
            </a:r>
            <a:r>
              <a:rPr lang="en-US" sz="2800" dirty="0">
                <a:latin typeface="Times-Roman" charset="0"/>
              </a:rPr>
              <a:t>F(R</a:t>
            </a:r>
            <a:r>
              <a:rPr lang="en-US" sz="2800" baseline="-25000" dirty="0">
                <a:latin typeface="Times-Roman" charset="0"/>
              </a:rPr>
              <a:t>i</a:t>
            </a:r>
            <a:r>
              <a:rPr lang="en-US" sz="2800" baseline="-25000" dirty="0">
                <a:latin typeface="Times-Roman" charset="0"/>
                <a:sym typeface="Symbol" charset="2"/>
              </a:rPr>
              <a:t></a:t>
            </a:r>
            <a:r>
              <a:rPr lang="en-US" sz="2800" baseline="-25000" dirty="0">
                <a:latin typeface="Times-Roman" charset="0"/>
              </a:rPr>
              <a:t>1</a:t>
            </a:r>
            <a:r>
              <a:rPr lang="en-US" sz="2800" dirty="0">
                <a:latin typeface="Times-Roman" charset="0"/>
              </a:rPr>
              <a:t>,K</a:t>
            </a:r>
            <a:r>
              <a:rPr lang="en-US" sz="2800" baseline="-25000" dirty="0">
                <a:latin typeface="Times-Roman" charset="0"/>
              </a:rPr>
              <a:t>i</a:t>
            </a:r>
            <a:r>
              <a:rPr lang="en-US" sz="2800" dirty="0">
                <a:latin typeface="Times-Roman" charset="0"/>
              </a:rPr>
              <a:t>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 typeface="Wingdings" charset="2"/>
              <a:buNone/>
            </a:pPr>
            <a:r>
              <a:rPr lang="en-US" sz="2800" dirty="0">
                <a:latin typeface="Courier" charset="0"/>
              </a:rPr>
              <a:t>	</a:t>
            </a:r>
            <a:r>
              <a:rPr lang="en-US" sz="2800" dirty="0"/>
              <a:t>where </a:t>
            </a:r>
            <a:r>
              <a:rPr lang="en-US" sz="2800" dirty="0">
                <a:latin typeface="Times-Roman" charset="0"/>
              </a:rPr>
              <a:t>F</a:t>
            </a:r>
            <a:r>
              <a:rPr lang="en-US" sz="2800" dirty="0"/>
              <a:t> is </a:t>
            </a:r>
            <a:r>
              <a:rPr lang="en-US" sz="2800" b="1" dirty="0">
                <a:solidFill>
                  <a:schemeClr val="accent2"/>
                </a:solidFill>
              </a:rPr>
              <a:t>round function</a:t>
            </a:r>
            <a:r>
              <a:rPr lang="en-US" sz="2800" i="1" dirty="0"/>
              <a:t> </a:t>
            </a:r>
            <a:r>
              <a:rPr lang="en-US" sz="2800" dirty="0"/>
              <a:t>and </a:t>
            </a:r>
            <a:r>
              <a:rPr lang="en-US" sz="2800" dirty="0" err="1">
                <a:latin typeface="Times-Roman" charset="0"/>
              </a:rPr>
              <a:t>K</a:t>
            </a:r>
            <a:r>
              <a:rPr lang="en-US" sz="2800" baseline="-25000" dirty="0" err="1">
                <a:latin typeface="Times-Roman" charset="0"/>
              </a:rPr>
              <a:t>i</a:t>
            </a:r>
            <a:r>
              <a:rPr lang="en-US" sz="2800" dirty="0"/>
              <a:t> is </a:t>
            </a:r>
            <a:r>
              <a:rPr lang="en-US" sz="2800" b="1" dirty="0" err="1">
                <a:solidFill>
                  <a:schemeClr val="accent2"/>
                </a:solidFill>
              </a:rPr>
              <a:t>subkey</a:t>
            </a:r>
            <a:endParaRPr lang="en-US" sz="28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err="1"/>
              <a:t>Ciphertext</a:t>
            </a:r>
            <a:r>
              <a:rPr lang="en-US" sz="2800" dirty="0"/>
              <a:t>: </a:t>
            </a:r>
            <a:r>
              <a:rPr lang="en-US" sz="2800" dirty="0">
                <a:latin typeface="Times-Roman" charset="0"/>
              </a:rPr>
              <a:t>C</a:t>
            </a:r>
            <a:r>
              <a:rPr lang="en-US" sz="2800" dirty="0"/>
              <a:t> = </a:t>
            </a:r>
            <a:r>
              <a:rPr lang="en-US" sz="2800" dirty="0">
                <a:latin typeface="Times-Roman" charset="0"/>
              </a:rPr>
              <a:t>(</a:t>
            </a:r>
            <a:r>
              <a:rPr lang="en-US" sz="2800" dirty="0" err="1">
                <a:latin typeface="Times-Roman" charset="0"/>
              </a:rPr>
              <a:t>L</a:t>
            </a:r>
            <a:r>
              <a:rPr lang="en-US" sz="2800" baseline="-25000" dirty="0" err="1">
                <a:latin typeface="Times-Roman" charset="0"/>
              </a:rPr>
              <a:t>n</a:t>
            </a:r>
            <a:r>
              <a:rPr lang="en-US" sz="2800" dirty="0" err="1">
                <a:latin typeface="Times-Roman" charset="0"/>
              </a:rPr>
              <a:t>,R</a:t>
            </a:r>
            <a:r>
              <a:rPr lang="en-US" sz="2800" baseline="-25000" dirty="0" err="1">
                <a:latin typeface="Times-Roman" charset="0"/>
              </a:rPr>
              <a:t>n</a:t>
            </a:r>
            <a:r>
              <a:rPr lang="en-US" sz="2800" dirty="0">
                <a:latin typeface="Times-Roman" charset="0"/>
              </a:rPr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5333F0CE-E365-0641-AA23-447C5E4DBB2A}" type="slidenum">
              <a:rPr lang="en-US" smtClean="0">
                <a:latin typeface="Times New Roman" charset="0"/>
              </a:rPr>
              <a:pPr/>
              <a:t>18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Feistel Cipher: Decryption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Start with </a:t>
            </a:r>
            <a:r>
              <a:rPr lang="en-US" sz="2800" dirty="0" err="1"/>
              <a:t>ciphertext</a:t>
            </a:r>
            <a:r>
              <a:rPr lang="en-US" sz="2800" dirty="0"/>
              <a:t> </a:t>
            </a:r>
            <a:r>
              <a:rPr lang="en-US" sz="2800" dirty="0">
                <a:latin typeface="Times-Roman" charset="0"/>
              </a:rPr>
              <a:t>C =</a:t>
            </a:r>
            <a:r>
              <a:rPr lang="en-US" sz="2800" dirty="0"/>
              <a:t> </a:t>
            </a:r>
            <a:r>
              <a:rPr lang="en-US" sz="2800" dirty="0">
                <a:latin typeface="Times-Roman" charset="0"/>
              </a:rPr>
              <a:t>(</a:t>
            </a:r>
            <a:r>
              <a:rPr lang="en-US" sz="2800" dirty="0" err="1">
                <a:latin typeface="Times-Roman" charset="0"/>
              </a:rPr>
              <a:t>L</a:t>
            </a:r>
            <a:r>
              <a:rPr lang="en-US" sz="2800" baseline="-25000" dirty="0" err="1">
                <a:latin typeface="Times-Roman" charset="0"/>
              </a:rPr>
              <a:t>n</a:t>
            </a:r>
            <a:r>
              <a:rPr lang="en-US" sz="2800" dirty="0" err="1">
                <a:latin typeface="Times-Roman" charset="0"/>
              </a:rPr>
              <a:t>,R</a:t>
            </a:r>
            <a:r>
              <a:rPr lang="en-US" sz="2800" baseline="-25000" dirty="0" err="1">
                <a:latin typeface="Times-Roman" charset="0"/>
              </a:rPr>
              <a:t>n</a:t>
            </a:r>
            <a:r>
              <a:rPr lang="en-US" sz="2800" dirty="0">
                <a:latin typeface="Times-Roman" charset="0"/>
              </a:rPr>
              <a:t>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For each round </a:t>
            </a:r>
            <a:r>
              <a:rPr lang="en-US" sz="2800" dirty="0" err="1">
                <a:latin typeface="Times-Roman"/>
                <a:cs typeface="Times-Roman"/>
              </a:rPr>
              <a:t>i</a:t>
            </a:r>
            <a:r>
              <a:rPr lang="en-US" sz="2800" dirty="0">
                <a:latin typeface="Times-Roman"/>
                <a:cs typeface="Times-Roman"/>
              </a:rPr>
              <a:t> </a:t>
            </a:r>
            <a:r>
              <a:rPr lang="en-US" sz="2800" dirty="0">
                <a:latin typeface="Times-Roman" charset="0"/>
              </a:rPr>
              <a:t>= n,n</a:t>
            </a:r>
            <a:r>
              <a:rPr lang="en-US" sz="2800" dirty="0">
                <a:latin typeface="Times-Roman" charset="0"/>
                <a:sym typeface="Symbol" charset="2"/>
              </a:rPr>
              <a:t></a:t>
            </a:r>
            <a:r>
              <a:rPr lang="en-US" sz="2800" dirty="0">
                <a:latin typeface="Times-Roman" charset="0"/>
              </a:rPr>
              <a:t>1,…,1</a:t>
            </a:r>
            <a:r>
              <a:rPr lang="en-US" sz="2800" dirty="0"/>
              <a:t>, compute</a:t>
            </a:r>
          </a:p>
          <a:p>
            <a:pPr eaLnBrk="1" hangingPunct="1">
              <a:lnSpc>
                <a:spcPct val="90000"/>
              </a:lnSpc>
              <a:spcAft>
                <a:spcPts val="0"/>
              </a:spcAft>
              <a:buFont typeface="Wingdings" charset="2"/>
              <a:buNone/>
            </a:pPr>
            <a:r>
              <a:rPr lang="en-US" sz="2800" dirty="0">
                <a:latin typeface="Times-Roman" charset="0"/>
              </a:rPr>
              <a:t>	R</a:t>
            </a:r>
            <a:r>
              <a:rPr lang="en-US" sz="2800" baseline="-25000" dirty="0">
                <a:latin typeface="Times-Roman" charset="0"/>
              </a:rPr>
              <a:t>i</a:t>
            </a:r>
            <a:r>
              <a:rPr lang="en-US" sz="2800" baseline="-25000" dirty="0">
                <a:latin typeface="Times-Roman" charset="0"/>
                <a:sym typeface="Symbol" charset="2"/>
              </a:rPr>
              <a:t></a:t>
            </a:r>
            <a:r>
              <a:rPr lang="en-US" sz="2800" baseline="-25000" dirty="0">
                <a:latin typeface="Times-Roman" charset="0"/>
              </a:rPr>
              <a:t>1</a:t>
            </a:r>
            <a:r>
              <a:rPr lang="en-US" sz="2800" dirty="0">
                <a:latin typeface="Times-Roman" charset="0"/>
              </a:rPr>
              <a:t> = L</a:t>
            </a:r>
            <a:r>
              <a:rPr lang="en-US" sz="2800" baseline="-25000" dirty="0">
                <a:latin typeface="Times-Roman" charset="0"/>
              </a:rPr>
              <a:t>i</a:t>
            </a:r>
            <a:endParaRPr lang="en-US" sz="2800" dirty="0">
              <a:latin typeface="Times-Roman" charset="0"/>
            </a:endParaRPr>
          </a:p>
          <a:p>
            <a:pPr eaLnBrk="1" hangingPunct="1">
              <a:lnSpc>
                <a:spcPct val="90000"/>
              </a:lnSpc>
              <a:spcAft>
                <a:spcPts val="0"/>
              </a:spcAft>
              <a:buFont typeface="Wingdings" charset="2"/>
              <a:buNone/>
            </a:pPr>
            <a:r>
              <a:rPr lang="en-US" sz="2800" dirty="0">
                <a:latin typeface="Times-Roman" charset="0"/>
              </a:rPr>
              <a:t>	L</a:t>
            </a:r>
            <a:r>
              <a:rPr lang="en-US" sz="2800" baseline="-25000" dirty="0">
                <a:latin typeface="Times-Roman" charset="0"/>
              </a:rPr>
              <a:t>i</a:t>
            </a:r>
            <a:r>
              <a:rPr lang="en-US" sz="2800" baseline="-25000" dirty="0">
                <a:latin typeface="Times-Roman" charset="0"/>
                <a:sym typeface="Symbol" charset="2"/>
              </a:rPr>
              <a:t></a:t>
            </a:r>
            <a:r>
              <a:rPr lang="en-US" sz="2800" baseline="-25000" dirty="0">
                <a:latin typeface="Times-Roman" charset="0"/>
              </a:rPr>
              <a:t>1</a:t>
            </a:r>
            <a:r>
              <a:rPr lang="en-US" sz="2800" dirty="0">
                <a:latin typeface="Times-Roman" charset="0"/>
              </a:rPr>
              <a:t> = </a:t>
            </a:r>
            <a:r>
              <a:rPr lang="en-US" sz="2800" dirty="0" err="1">
                <a:latin typeface="Times-Roman" charset="0"/>
              </a:rPr>
              <a:t>R</a:t>
            </a:r>
            <a:r>
              <a:rPr lang="en-US" sz="2800" baseline="-25000" dirty="0" err="1">
                <a:latin typeface="Times-Roman" charset="0"/>
              </a:rPr>
              <a:t>i</a:t>
            </a:r>
            <a:r>
              <a:rPr lang="en-US" sz="2800" dirty="0">
                <a:latin typeface="Times-Roman" charset="0"/>
              </a:rPr>
              <a:t> </a:t>
            </a:r>
            <a:r>
              <a:rPr lang="en-US" sz="2800" dirty="0" err="1">
                <a:latin typeface="Times-Roman" charset="0"/>
                <a:sym typeface="Symbol" charset="2"/>
              </a:rPr>
              <a:t></a:t>
            </a:r>
            <a:r>
              <a:rPr lang="en-US" sz="2800" dirty="0">
                <a:latin typeface="Times-Roman" charset="0"/>
                <a:sym typeface="Symbol" charset="2"/>
              </a:rPr>
              <a:t> </a:t>
            </a:r>
            <a:r>
              <a:rPr lang="en-US" sz="2800" dirty="0">
                <a:latin typeface="Times-Roman" charset="0"/>
              </a:rPr>
              <a:t>F(R</a:t>
            </a:r>
            <a:r>
              <a:rPr lang="en-US" sz="2800" baseline="-25000" dirty="0">
                <a:latin typeface="Times-Roman" charset="0"/>
              </a:rPr>
              <a:t>i</a:t>
            </a:r>
            <a:r>
              <a:rPr lang="en-US" sz="2800" baseline="-25000" dirty="0">
                <a:latin typeface="Times-Roman" charset="0"/>
                <a:sym typeface="Symbol" charset="2"/>
              </a:rPr>
              <a:t></a:t>
            </a:r>
            <a:r>
              <a:rPr lang="en-US" sz="2800" baseline="-25000" dirty="0">
                <a:latin typeface="Times-Roman" charset="0"/>
              </a:rPr>
              <a:t>1</a:t>
            </a:r>
            <a:r>
              <a:rPr lang="en-US" sz="2800" dirty="0">
                <a:latin typeface="Times-Roman" charset="0"/>
              </a:rPr>
              <a:t>,K</a:t>
            </a:r>
            <a:r>
              <a:rPr lang="en-US" sz="2800" baseline="-25000" dirty="0">
                <a:latin typeface="Times-Roman" charset="0"/>
              </a:rPr>
              <a:t>i</a:t>
            </a:r>
            <a:r>
              <a:rPr lang="en-US" sz="2800" dirty="0">
                <a:latin typeface="Times-Roman" charset="0"/>
              </a:rPr>
              <a:t>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 typeface="Wingdings" charset="2"/>
              <a:buNone/>
            </a:pPr>
            <a:r>
              <a:rPr lang="en-US" sz="2800" dirty="0">
                <a:latin typeface="Courier" charset="0"/>
              </a:rPr>
              <a:t>	</a:t>
            </a:r>
            <a:r>
              <a:rPr lang="en-US" sz="2800" dirty="0"/>
              <a:t>where </a:t>
            </a:r>
            <a:r>
              <a:rPr lang="en-US" sz="2800" dirty="0">
                <a:latin typeface="Times-Roman" charset="0"/>
              </a:rPr>
              <a:t>F</a:t>
            </a:r>
            <a:r>
              <a:rPr lang="en-US" sz="2800" dirty="0"/>
              <a:t> is round function</a:t>
            </a:r>
            <a:r>
              <a:rPr lang="en-US" sz="2800" i="1" dirty="0"/>
              <a:t> </a:t>
            </a:r>
            <a:r>
              <a:rPr lang="en-US" sz="2800" dirty="0"/>
              <a:t>and </a:t>
            </a:r>
            <a:r>
              <a:rPr lang="en-US" sz="2800" dirty="0" err="1">
                <a:latin typeface="Times-Roman" charset="0"/>
              </a:rPr>
              <a:t>K</a:t>
            </a:r>
            <a:r>
              <a:rPr lang="en-US" sz="2800" baseline="-25000" dirty="0" err="1">
                <a:latin typeface="Times-Roman" charset="0"/>
              </a:rPr>
              <a:t>i</a:t>
            </a:r>
            <a:r>
              <a:rPr lang="en-US" sz="2800" dirty="0"/>
              <a:t> is </a:t>
            </a:r>
            <a:r>
              <a:rPr lang="en-US" sz="2800" dirty="0" err="1"/>
              <a:t>subkey</a:t>
            </a:r>
            <a:endParaRPr lang="en-US" sz="28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Plaintext: </a:t>
            </a:r>
            <a:r>
              <a:rPr lang="en-US" sz="2800" dirty="0">
                <a:latin typeface="Times-Roman" charset="0"/>
              </a:rPr>
              <a:t>P</a:t>
            </a:r>
            <a:r>
              <a:rPr lang="en-US" sz="2800" dirty="0"/>
              <a:t> </a:t>
            </a:r>
            <a:r>
              <a:rPr lang="en-US" sz="2800" dirty="0">
                <a:latin typeface="Times-Roman" charset="0"/>
              </a:rPr>
              <a:t>=</a:t>
            </a:r>
            <a:r>
              <a:rPr lang="en-US" sz="2800" dirty="0"/>
              <a:t> </a:t>
            </a:r>
            <a:r>
              <a:rPr lang="en-US" sz="2800" dirty="0">
                <a:latin typeface="Times-Roman" charset="0"/>
              </a:rPr>
              <a:t>(L</a:t>
            </a:r>
            <a:r>
              <a:rPr lang="en-US" sz="2800" baseline="-25000" dirty="0">
                <a:latin typeface="Times-Roman" charset="0"/>
              </a:rPr>
              <a:t>0</a:t>
            </a:r>
            <a:r>
              <a:rPr lang="en-US" sz="2800" dirty="0">
                <a:latin typeface="Times-Roman" charset="0"/>
              </a:rPr>
              <a:t>,R</a:t>
            </a:r>
            <a:r>
              <a:rPr lang="en-US" sz="2800" baseline="-25000" dirty="0">
                <a:latin typeface="Times-Roman" charset="0"/>
              </a:rPr>
              <a:t>0</a:t>
            </a:r>
            <a:r>
              <a:rPr lang="en-US" sz="2800" dirty="0">
                <a:latin typeface="Times-Roman" charset="0"/>
              </a:rPr>
              <a:t>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Formula “works” for any function </a:t>
            </a:r>
            <a:r>
              <a:rPr lang="en-US" sz="2800" dirty="0">
                <a:latin typeface="Times-Roman" charset="0"/>
              </a:rPr>
              <a:t>F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But only secure for certain functions </a:t>
            </a:r>
            <a:r>
              <a:rPr lang="en-US" sz="2400" dirty="0">
                <a:latin typeface="Times-Roman" charset="0"/>
              </a:rPr>
              <a:t>F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40CD7F9C-E4EE-5946-BC3B-B1B1844FC4B1}" type="slidenum">
              <a:rPr lang="en-US" smtClean="0">
                <a:latin typeface="Times New Roman" charset="0"/>
              </a:rPr>
              <a:pPr/>
              <a:t>19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Encryption Standard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DES</a:t>
            </a:r>
            <a:r>
              <a:rPr lang="en-US" sz="2800" dirty="0"/>
              <a:t> developed in 1970’s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Based on </a:t>
            </a:r>
            <a:r>
              <a:rPr lang="en-US" sz="2800" dirty="0" smtClean="0"/>
              <a:t>IBM’s </a:t>
            </a:r>
            <a:r>
              <a:rPr lang="en-US" sz="2800" dirty="0"/>
              <a:t>Lucifer cipher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DES was U.S</a:t>
            </a:r>
            <a:r>
              <a:rPr lang="en-US" sz="2800" dirty="0"/>
              <a:t>. government standard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DES development was controversial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NSA secretly involved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Design process was secret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Key length </a:t>
            </a:r>
            <a:r>
              <a:rPr lang="en-US" sz="2400" dirty="0" smtClean="0"/>
              <a:t>reduced from 128 to 56 bits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Subtle changes to Lucifer algorithm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6379088D-F5A0-8A42-8062-723709313645}" type="slidenum">
              <a:rPr lang="en-US" smtClean="0">
                <a:latin typeface="Times New Roman" charset="0"/>
              </a:rPr>
              <a:pPr/>
              <a:t>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848600" cy="1905000"/>
          </a:xfrm>
        </p:spPr>
        <p:txBody>
          <a:bodyPr/>
          <a:lstStyle/>
          <a:p>
            <a:pPr eaLnBrk="1" hangingPunct="1"/>
            <a:r>
              <a:rPr lang="en-US" dirty="0" smtClean="0"/>
              <a:t>Chapter 3:</a:t>
            </a:r>
            <a:br>
              <a:rPr lang="en-US" dirty="0" smtClean="0"/>
            </a:br>
            <a:r>
              <a:rPr lang="en-US" dirty="0" smtClean="0"/>
              <a:t>Symmetric Key Crypto</a:t>
            </a:r>
          </a:p>
        </p:txBody>
      </p:sp>
      <p:sp>
        <p:nvSpPr>
          <p:cNvPr id="52228" name="TextBox 5"/>
          <p:cNvSpPr txBox="1">
            <a:spLocks noChangeArrowheads="1"/>
          </p:cNvSpPr>
          <p:nvPr/>
        </p:nvSpPr>
        <p:spPr bwMode="auto">
          <a:xfrm>
            <a:off x="3121025" y="3351213"/>
            <a:ext cx="1857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29" name="TextBox 6"/>
          <p:cNvSpPr txBox="1">
            <a:spLocks noChangeArrowheads="1"/>
          </p:cNvSpPr>
          <p:nvPr/>
        </p:nvSpPr>
        <p:spPr bwMode="auto">
          <a:xfrm>
            <a:off x="1293813" y="2743200"/>
            <a:ext cx="670718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The chief forms of beauty are order and symmetry…</a:t>
            </a:r>
          </a:p>
          <a:p>
            <a:pPr algn="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 </a:t>
            </a: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Aristotle</a:t>
            </a:r>
          </a:p>
        </p:txBody>
      </p:sp>
      <p:sp>
        <p:nvSpPr>
          <p:cNvPr id="52230" name="TextBox 7"/>
          <p:cNvSpPr txBox="1">
            <a:spLocks noChangeArrowheads="1"/>
          </p:cNvSpPr>
          <p:nvPr/>
        </p:nvSpPr>
        <p:spPr bwMode="auto">
          <a:xfrm>
            <a:off x="1208088" y="3810000"/>
            <a:ext cx="6488112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“You boil it in sawdust: you salt it in glue:</a:t>
            </a:r>
          </a:p>
          <a:p>
            <a:pPr algn="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You condense it with locusts and tape:</a:t>
            </a:r>
          </a:p>
          <a:p>
            <a:pPr algn="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Still keeping one principal object in view </a:t>
            </a:r>
            <a:r>
              <a:rPr lang="en-US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</a:t>
            </a:r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  <a:p>
            <a:pPr algn="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To preserve its symmetrical shape.”</a:t>
            </a:r>
          </a:p>
          <a:p>
            <a:pPr algn="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 </a:t>
            </a: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Lewis Carroll, </a:t>
            </a:r>
            <a:r>
              <a:rPr lang="en-US" i="1">
                <a:latin typeface="Times New Roman" charset="0"/>
                <a:ea typeface="Times New Roman" charset="0"/>
                <a:cs typeface="Times New Roman" charset="0"/>
              </a:rPr>
              <a:t>The Hunting of the Snark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F28197E3-BED4-4044-97CB-89EEAEC1892A}" type="slidenum">
              <a:rPr lang="en-US" smtClean="0">
                <a:latin typeface="Times New Roman" charset="0"/>
              </a:rPr>
              <a:pPr/>
              <a:t>20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DES Numerology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910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800" dirty="0"/>
              <a:t>DES is a </a:t>
            </a:r>
            <a:r>
              <a:rPr lang="en-US" sz="2800" dirty="0" err="1"/>
              <a:t>Feistel</a:t>
            </a:r>
            <a:r>
              <a:rPr lang="en-US" sz="2800" dirty="0"/>
              <a:t> </a:t>
            </a:r>
            <a:r>
              <a:rPr lang="en-US" sz="2800" dirty="0" smtClean="0"/>
              <a:t>cipher with…</a:t>
            </a:r>
          </a:p>
          <a:p>
            <a:pPr lvl="1"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dirty="0"/>
              <a:t>64 bit block length</a:t>
            </a:r>
          </a:p>
          <a:p>
            <a:pPr lvl="1"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dirty="0"/>
              <a:t>56 bit key length</a:t>
            </a:r>
          </a:p>
          <a:p>
            <a:pPr lvl="1"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dirty="0"/>
              <a:t>16 rounds</a:t>
            </a:r>
          </a:p>
          <a:p>
            <a:pPr lvl="1"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dirty="0"/>
              <a:t>48 bits of key used each round (</a:t>
            </a:r>
            <a:r>
              <a:rPr lang="en-US" sz="2400" dirty="0" err="1"/>
              <a:t>subkey</a:t>
            </a:r>
            <a:r>
              <a:rPr lang="en-US" sz="2400" dirty="0"/>
              <a:t>)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800" dirty="0"/>
              <a:t>Each round is simple (for a block cipher)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800" dirty="0"/>
              <a:t>Security depends</a:t>
            </a:r>
            <a:r>
              <a:rPr lang="en-US" sz="2800" dirty="0" smtClean="0"/>
              <a:t> heavily </a:t>
            </a:r>
            <a:r>
              <a:rPr lang="en-US" sz="2800" dirty="0"/>
              <a:t>on “S-boxes”</a:t>
            </a:r>
          </a:p>
          <a:p>
            <a:pPr lvl="1"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dirty="0"/>
              <a:t>Each S-boxes maps 6 bits to 4 bits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796CF003-8A65-2A4A-B06F-7C155D4D74C2}" type="slidenum">
              <a:rPr lang="en-US" smtClean="0">
                <a:latin typeface="Times New Roman" charset="0"/>
              </a:rPr>
              <a:pPr/>
              <a:t>21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1683" name="Rectangle 2"/>
          <p:cNvSpPr>
            <a:spLocks noChangeArrowheads="1"/>
          </p:cNvSpPr>
          <p:nvPr/>
        </p:nvSpPr>
        <p:spPr bwMode="auto">
          <a:xfrm>
            <a:off x="263525" y="152400"/>
            <a:ext cx="457200" cy="457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84" name="Rectangle 3"/>
          <p:cNvSpPr>
            <a:spLocks noChangeArrowheads="1"/>
          </p:cNvSpPr>
          <p:nvPr/>
        </p:nvSpPr>
        <p:spPr bwMode="auto">
          <a:xfrm>
            <a:off x="339725" y="152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L</a:t>
            </a:r>
          </a:p>
        </p:txBody>
      </p:sp>
      <p:sp>
        <p:nvSpPr>
          <p:cNvPr id="71685" name="Rectangle 4"/>
          <p:cNvSpPr>
            <a:spLocks noChangeArrowheads="1"/>
          </p:cNvSpPr>
          <p:nvPr/>
        </p:nvSpPr>
        <p:spPr bwMode="auto">
          <a:xfrm>
            <a:off x="1804988" y="1524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R</a:t>
            </a:r>
          </a:p>
        </p:txBody>
      </p:sp>
      <p:sp>
        <p:nvSpPr>
          <p:cNvPr id="71686" name="Rectangle 5"/>
          <p:cNvSpPr>
            <a:spLocks noChangeArrowheads="1"/>
          </p:cNvSpPr>
          <p:nvPr/>
        </p:nvSpPr>
        <p:spPr bwMode="auto">
          <a:xfrm>
            <a:off x="1752600" y="152400"/>
            <a:ext cx="457200" cy="457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87" name="Line 6"/>
          <p:cNvSpPr>
            <a:spLocks noChangeShapeType="1"/>
          </p:cNvSpPr>
          <p:nvPr/>
        </p:nvSpPr>
        <p:spPr bwMode="auto">
          <a:xfrm>
            <a:off x="1981200" y="609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88" name="Rectangle 7"/>
          <p:cNvSpPr>
            <a:spLocks noChangeArrowheads="1"/>
          </p:cNvSpPr>
          <p:nvPr/>
        </p:nvSpPr>
        <p:spPr bwMode="auto">
          <a:xfrm>
            <a:off x="1420813" y="1322388"/>
            <a:ext cx="1017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expand</a:t>
            </a:r>
            <a:endParaRPr lang="en-US"/>
          </a:p>
        </p:txBody>
      </p:sp>
      <p:sp>
        <p:nvSpPr>
          <p:cNvPr id="71689" name="Rectangle 8"/>
          <p:cNvSpPr>
            <a:spLocks noChangeArrowheads="1"/>
          </p:cNvSpPr>
          <p:nvPr/>
        </p:nvSpPr>
        <p:spPr bwMode="auto">
          <a:xfrm>
            <a:off x="5673725" y="1295400"/>
            <a:ext cx="1143000" cy="5334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0" name="Rectangle 9"/>
          <p:cNvSpPr>
            <a:spLocks noChangeArrowheads="1"/>
          </p:cNvSpPr>
          <p:nvPr/>
        </p:nvSpPr>
        <p:spPr bwMode="auto">
          <a:xfrm>
            <a:off x="5886450" y="1346200"/>
            <a:ext cx="64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shift</a:t>
            </a:r>
          </a:p>
        </p:txBody>
      </p:sp>
      <p:sp>
        <p:nvSpPr>
          <p:cNvPr id="71691" name="Rectangle 10"/>
          <p:cNvSpPr>
            <a:spLocks noChangeArrowheads="1"/>
          </p:cNvSpPr>
          <p:nvPr/>
        </p:nvSpPr>
        <p:spPr bwMode="auto">
          <a:xfrm>
            <a:off x="3844925" y="1295400"/>
            <a:ext cx="1143000" cy="5334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2" name="Rectangle 11"/>
          <p:cNvSpPr>
            <a:spLocks noChangeArrowheads="1"/>
          </p:cNvSpPr>
          <p:nvPr/>
        </p:nvSpPr>
        <p:spPr bwMode="auto">
          <a:xfrm>
            <a:off x="4038600" y="1346200"/>
            <a:ext cx="64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shift</a:t>
            </a:r>
            <a:endParaRPr lang="en-US">
              <a:latin typeface="Times-Roman" charset="0"/>
            </a:endParaRPr>
          </a:p>
        </p:txBody>
      </p:sp>
      <p:sp>
        <p:nvSpPr>
          <p:cNvPr id="71693" name="Rectangle 12"/>
          <p:cNvSpPr>
            <a:spLocks noChangeArrowheads="1"/>
          </p:cNvSpPr>
          <p:nvPr/>
        </p:nvSpPr>
        <p:spPr bwMode="auto">
          <a:xfrm>
            <a:off x="4979988" y="7620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key</a:t>
            </a:r>
          </a:p>
        </p:txBody>
      </p:sp>
      <p:sp>
        <p:nvSpPr>
          <p:cNvPr id="71694" name="Rectangle 13"/>
          <p:cNvSpPr>
            <a:spLocks noChangeArrowheads="1"/>
          </p:cNvSpPr>
          <p:nvPr/>
        </p:nvSpPr>
        <p:spPr bwMode="auto">
          <a:xfrm>
            <a:off x="4191000" y="76200"/>
            <a:ext cx="2362200" cy="5334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5" name="Rectangle 14"/>
          <p:cNvSpPr>
            <a:spLocks noChangeArrowheads="1"/>
          </p:cNvSpPr>
          <p:nvPr/>
        </p:nvSpPr>
        <p:spPr bwMode="auto">
          <a:xfrm>
            <a:off x="4999038" y="5751513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key</a:t>
            </a:r>
          </a:p>
        </p:txBody>
      </p:sp>
      <p:sp>
        <p:nvSpPr>
          <p:cNvPr id="71696" name="Rectangle 15"/>
          <p:cNvSpPr>
            <a:spLocks noChangeArrowheads="1"/>
          </p:cNvSpPr>
          <p:nvPr/>
        </p:nvSpPr>
        <p:spPr bwMode="auto">
          <a:xfrm>
            <a:off x="4191000" y="5715000"/>
            <a:ext cx="2362200" cy="5334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7" name="Rectangle 16"/>
          <p:cNvSpPr>
            <a:spLocks noChangeArrowheads="1"/>
          </p:cNvSpPr>
          <p:nvPr/>
        </p:nvSpPr>
        <p:spPr bwMode="auto">
          <a:xfrm>
            <a:off x="1482725" y="4267200"/>
            <a:ext cx="1031875" cy="3810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8" name="Rectangle 17"/>
          <p:cNvSpPr>
            <a:spLocks noChangeArrowheads="1"/>
          </p:cNvSpPr>
          <p:nvPr/>
        </p:nvSpPr>
        <p:spPr bwMode="auto">
          <a:xfrm>
            <a:off x="1492250" y="3214688"/>
            <a:ext cx="1022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Times-Roman" charset="0"/>
              </a:rPr>
              <a:t>S-boxes</a:t>
            </a:r>
            <a:endParaRPr lang="en-US"/>
          </a:p>
        </p:txBody>
      </p:sp>
      <p:sp>
        <p:nvSpPr>
          <p:cNvPr id="71699" name="Rectangle 18"/>
          <p:cNvSpPr>
            <a:spLocks noChangeArrowheads="1"/>
          </p:cNvSpPr>
          <p:nvPr/>
        </p:nvSpPr>
        <p:spPr bwMode="auto">
          <a:xfrm>
            <a:off x="4724400" y="2465388"/>
            <a:ext cx="1285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compress</a:t>
            </a:r>
          </a:p>
        </p:txBody>
      </p:sp>
      <p:sp>
        <p:nvSpPr>
          <p:cNvPr id="71700" name="Line 19"/>
          <p:cNvSpPr>
            <a:spLocks noChangeShapeType="1"/>
          </p:cNvSpPr>
          <p:nvPr/>
        </p:nvSpPr>
        <p:spPr bwMode="auto">
          <a:xfrm>
            <a:off x="4835525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01" name="Line 20"/>
          <p:cNvSpPr>
            <a:spLocks noChangeShapeType="1"/>
          </p:cNvSpPr>
          <p:nvPr/>
        </p:nvSpPr>
        <p:spPr bwMode="auto">
          <a:xfrm>
            <a:off x="5902325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02" name="Line 21"/>
          <p:cNvSpPr>
            <a:spLocks noChangeShapeType="1"/>
          </p:cNvSpPr>
          <p:nvPr/>
        </p:nvSpPr>
        <p:spPr bwMode="auto">
          <a:xfrm>
            <a:off x="4835525" y="182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03" name="Line 22"/>
          <p:cNvSpPr>
            <a:spLocks noChangeShapeType="1"/>
          </p:cNvSpPr>
          <p:nvPr/>
        </p:nvSpPr>
        <p:spPr bwMode="auto">
          <a:xfrm>
            <a:off x="5902325" y="182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04" name="Line 23"/>
          <p:cNvSpPr>
            <a:spLocks noChangeShapeType="1"/>
          </p:cNvSpPr>
          <p:nvPr/>
        </p:nvSpPr>
        <p:spPr bwMode="auto">
          <a:xfrm flipH="1">
            <a:off x="2103438" y="2514600"/>
            <a:ext cx="2468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05" name="Line 24"/>
          <p:cNvSpPr>
            <a:spLocks noChangeShapeType="1"/>
          </p:cNvSpPr>
          <p:nvPr/>
        </p:nvSpPr>
        <p:spPr bwMode="auto">
          <a:xfrm>
            <a:off x="19812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06" name="Line 25"/>
          <p:cNvSpPr>
            <a:spLocks noChangeShapeType="1"/>
          </p:cNvSpPr>
          <p:nvPr/>
        </p:nvSpPr>
        <p:spPr bwMode="auto">
          <a:xfrm flipH="1">
            <a:off x="1981200" y="5410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07" name="Rectangle 26"/>
          <p:cNvSpPr>
            <a:spLocks noChangeArrowheads="1"/>
          </p:cNvSpPr>
          <p:nvPr/>
        </p:nvSpPr>
        <p:spPr bwMode="auto">
          <a:xfrm>
            <a:off x="263525" y="5867400"/>
            <a:ext cx="457200" cy="457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08" name="Rectangle 27"/>
          <p:cNvSpPr>
            <a:spLocks noChangeArrowheads="1"/>
          </p:cNvSpPr>
          <p:nvPr/>
        </p:nvSpPr>
        <p:spPr bwMode="auto">
          <a:xfrm>
            <a:off x="339725" y="5867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L</a:t>
            </a:r>
          </a:p>
        </p:txBody>
      </p:sp>
      <p:sp>
        <p:nvSpPr>
          <p:cNvPr id="71709" name="Rectangle 28"/>
          <p:cNvSpPr>
            <a:spLocks noChangeArrowheads="1"/>
          </p:cNvSpPr>
          <p:nvPr/>
        </p:nvSpPr>
        <p:spPr bwMode="auto">
          <a:xfrm>
            <a:off x="1804988" y="58674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R</a:t>
            </a:r>
          </a:p>
        </p:txBody>
      </p:sp>
      <p:sp>
        <p:nvSpPr>
          <p:cNvPr id="71710" name="Rectangle 29"/>
          <p:cNvSpPr>
            <a:spLocks noChangeArrowheads="1"/>
          </p:cNvSpPr>
          <p:nvPr/>
        </p:nvSpPr>
        <p:spPr bwMode="auto">
          <a:xfrm>
            <a:off x="1752600" y="5867400"/>
            <a:ext cx="457200" cy="457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11" name="Line 30"/>
          <p:cNvSpPr>
            <a:spLocks noChangeShapeType="1"/>
          </p:cNvSpPr>
          <p:nvPr/>
        </p:nvSpPr>
        <p:spPr bwMode="auto">
          <a:xfrm>
            <a:off x="492125" y="609600"/>
            <a:ext cx="727075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12" name="Line 31"/>
          <p:cNvSpPr>
            <a:spLocks noChangeShapeType="1"/>
          </p:cNvSpPr>
          <p:nvPr/>
        </p:nvSpPr>
        <p:spPr bwMode="auto">
          <a:xfrm>
            <a:off x="1219200" y="5257800"/>
            <a:ext cx="65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13" name="Line 32"/>
          <p:cNvSpPr>
            <a:spLocks noChangeShapeType="1"/>
          </p:cNvSpPr>
          <p:nvPr/>
        </p:nvSpPr>
        <p:spPr bwMode="auto">
          <a:xfrm flipH="1">
            <a:off x="1143000" y="838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14" name="Line 33"/>
          <p:cNvSpPr>
            <a:spLocks noChangeShapeType="1"/>
          </p:cNvSpPr>
          <p:nvPr/>
        </p:nvSpPr>
        <p:spPr bwMode="auto">
          <a:xfrm flipH="1">
            <a:off x="492125" y="838200"/>
            <a:ext cx="650875" cy="502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15" name="Line 34"/>
          <p:cNvSpPr>
            <a:spLocks noChangeShapeType="1"/>
          </p:cNvSpPr>
          <p:nvPr/>
        </p:nvSpPr>
        <p:spPr bwMode="auto">
          <a:xfrm>
            <a:off x="4378325" y="18288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16" name="Line 35"/>
          <p:cNvSpPr>
            <a:spLocks noChangeShapeType="1"/>
          </p:cNvSpPr>
          <p:nvPr/>
        </p:nvSpPr>
        <p:spPr bwMode="auto">
          <a:xfrm>
            <a:off x="6359525" y="18288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17" name="Rectangle 36"/>
          <p:cNvSpPr>
            <a:spLocks noChangeArrowheads="1"/>
          </p:cNvSpPr>
          <p:nvPr/>
        </p:nvSpPr>
        <p:spPr bwMode="auto">
          <a:xfrm>
            <a:off x="6400800" y="3363913"/>
            <a:ext cx="493713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28</a:t>
            </a:r>
          </a:p>
        </p:txBody>
      </p:sp>
      <p:sp>
        <p:nvSpPr>
          <p:cNvPr id="71718" name="Rectangle 37"/>
          <p:cNvSpPr>
            <a:spLocks noChangeArrowheads="1"/>
          </p:cNvSpPr>
          <p:nvPr/>
        </p:nvSpPr>
        <p:spPr bwMode="auto">
          <a:xfrm>
            <a:off x="3886200" y="3363913"/>
            <a:ext cx="493713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28</a:t>
            </a:r>
          </a:p>
        </p:txBody>
      </p:sp>
      <p:sp>
        <p:nvSpPr>
          <p:cNvPr id="71719" name="Rectangle 38"/>
          <p:cNvSpPr>
            <a:spLocks noChangeArrowheads="1"/>
          </p:cNvSpPr>
          <p:nvPr/>
        </p:nvSpPr>
        <p:spPr bwMode="auto">
          <a:xfrm>
            <a:off x="5943600" y="685800"/>
            <a:ext cx="493713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28</a:t>
            </a:r>
          </a:p>
        </p:txBody>
      </p:sp>
      <p:sp>
        <p:nvSpPr>
          <p:cNvPr id="71720" name="Rectangle 39"/>
          <p:cNvSpPr>
            <a:spLocks noChangeArrowheads="1"/>
          </p:cNvSpPr>
          <p:nvPr/>
        </p:nvSpPr>
        <p:spPr bwMode="auto">
          <a:xfrm>
            <a:off x="4343400" y="685800"/>
            <a:ext cx="493713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28</a:t>
            </a:r>
          </a:p>
        </p:txBody>
      </p:sp>
      <p:sp>
        <p:nvSpPr>
          <p:cNvPr id="71721" name="Rectangle 40"/>
          <p:cNvSpPr>
            <a:spLocks noChangeArrowheads="1"/>
          </p:cNvSpPr>
          <p:nvPr/>
        </p:nvSpPr>
        <p:spPr bwMode="auto">
          <a:xfrm>
            <a:off x="5410200" y="1763713"/>
            <a:ext cx="493713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28</a:t>
            </a:r>
          </a:p>
        </p:txBody>
      </p:sp>
      <p:sp>
        <p:nvSpPr>
          <p:cNvPr id="71722" name="Rectangle 41"/>
          <p:cNvSpPr>
            <a:spLocks noChangeArrowheads="1"/>
          </p:cNvSpPr>
          <p:nvPr/>
        </p:nvSpPr>
        <p:spPr bwMode="auto">
          <a:xfrm>
            <a:off x="4835525" y="1763713"/>
            <a:ext cx="493713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28</a:t>
            </a:r>
          </a:p>
        </p:txBody>
      </p:sp>
      <p:sp>
        <p:nvSpPr>
          <p:cNvPr id="71723" name="Rectangle 42"/>
          <p:cNvSpPr>
            <a:spLocks noChangeArrowheads="1"/>
          </p:cNvSpPr>
          <p:nvPr/>
        </p:nvSpPr>
        <p:spPr bwMode="auto">
          <a:xfrm>
            <a:off x="3087688" y="2514600"/>
            <a:ext cx="493712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48</a:t>
            </a:r>
          </a:p>
        </p:txBody>
      </p:sp>
      <p:sp>
        <p:nvSpPr>
          <p:cNvPr id="71724" name="Rectangle 43"/>
          <p:cNvSpPr>
            <a:spLocks noChangeArrowheads="1"/>
          </p:cNvSpPr>
          <p:nvPr/>
        </p:nvSpPr>
        <p:spPr bwMode="auto">
          <a:xfrm>
            <a:off x="2016125" y="609600"/>
            <a:ext cx="493713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32</a:t>
            </a:r>
          </a:p>
        </p:txBody>
      </p:sp>
      <p:sp>
        <p:nvSpPr>
          <p:cNvPr id="71725" name="Rectangle 44"/>
          <p:cNvSpPr>
            <a:spLocks noChangeArrowheads="1"/>
          </p:cNvSpPr>
          <p:nvPr/>
        </p:nvSpPr>
        <p:spPr bwMode="auto">
          <a:xfrm>
            <a:off x="2020888" y="1752600"/>
            <a:ext cx="493712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48</a:t>
            </a:r>
          </a:p>
        </p:txBody>
      </p:sp>
      <p:sp>
        <p:nvSpPr>
          <p:cNvPr id="71726" name="Rectangle 45"/>
          <p:cNvSpPr>
            <a:spLocks noChangeArrowheads="1"/>
          </p:cNvSpPr>
          <p:nvPr/>
        </p:nvSpPr>
        <p:spPr bwMode="auto">
          <a:xfrm>
            <a:off x="2057400" y="3733800"/>
            <a:ext cx="493713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32</a:t>
            </a:r>
          </a:p>
        </p:txBody>
      </p:sp>
      <p:sp>
        <p:nvSpPr>
          <p:cNvPr id="71727" name="Rectangle 46"/>
          <p:cNvSpPr>
            <a:spLocks noChangeArrowheads="1"/>
          </p:cNvSpPr>
          <p:nvPr/>
        </p:nvSpPr>
        <p:spPr bwMode="auto">
          <a:xfrm>
            <a:off x="2057400" y="5410200"/>
            <a:ext cx="493713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32</a:t>
            </a:r>
          </a:p>
        </p:txBody>
      </p:sp>
      <p:sp>
        <p:nvSpPr>
          <p:cNvPr id="71728" name="Rectangle 47"/>
          <p:cNvSpPr>
            <a:spLocks noChangeArrowheads="1"/>
          </p:cNvSpPr>
          <p:nvPr/>
        </p:nvSpPr>
        <p:spPr bwMode="auto">
          <a:xfrm>
            <a:off x="152400" y="1828800"/>
            <a:ext cx="493713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32</a:t>
            </a:r>
          </a:p>
        </p:txBody>
      </p:sp>
      <p:sp>
        <p:nvSpPr>
          <p:cNvPr id="71729" name="Rectangle 48"/>
          <p:cNvSpPr>
            <a:spLocks noChangeArrowheads="1"/>
          </p:cNvSpPr>
          <p:nvPr/>
        </p:nvSpPr>
        <p:spPr bwMode="auto">
          <a:xfrm>
            <a:off x="152400" y="4419600"/>
            <a:ext cx="493713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32</a:t>
            </a:r>
          </a:p>
        </p:txBody>
      </p:sp>
      <p:sp>
        <p:nvSpPr>
          <p:cNvPr id="71730" name="Rectangle 49"/>
          <p:cNvSpPr>
            <a:spLocks noChangeArrowheads="1"/>
          </p:cNvSpPr>
          <p:nvPr/>
        </p:nvSpPr>
        <p:spPr bwMode="auto">
          <a:xfrm>
            <a:off x="7086600" y="1371600"/>
            <a:ext cx="182880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>
                <a:solidFill>
                  <a:schemeClr val="accent2"/>
                </a:solidFill>
              </a:rPr>
              <a:t>One</a:t>
            </a:r>
          </a:p>
          <a:p>
            <a:pPr algn="ctr"/>
            <a:r>
              <a:rPr lang="en-US" sz="4400">
                <a:solidFill>
                  <a:schemeClr val="accent2"/>
                </a:solidFill>
              </a:rPr>
              <a:t>Round</a:t>
            </a:r>
          </a:p>
          <a:p>
            <a:pPr algn="ctr"/>
            <a:r>
              <a:rPr lang="en-US" sz="4400">
                <a:solidFill>
                  <a:schemeClr val="accent2"/>
                </a:solidFill>
              </a:rPr>
              <a:t> of</a:t>
            </a:r>
          </a:p>
          <a:p>
            <a:pPr algn="ctr"/>
            <a:r>
              <a:rPr lang="en-US" sz="4400">
                <a:solidFill>
                  <a:schemeClr val="accent2"/>
                </a:solidFill>
              </a:rPr>
              <a:t>DES</a:t>
            </a:r>
          </a:p>
        </p:txBody>
      </p:sp>
      <p:sp>
        <p:nvSpPr>
          <p:cNvPr id="71731" name="Rectangle 50"/>
          <p:cNvSpPr>
            <a:spLocks noChangeArrowheads="1"/>
          </p:cNvSpPr>
          <p:nvPr/>
        </p:nvSpPr>
        <p:spPr bwMode="auto">
          <a:xfrm>
            <a:off x="2020888" y="2590800"/>
            <a:ext cx="493712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48</a:t>
            </a:r>
          </a:p>
        </p:txBody>
      </p:sp>
      <p:sp>
        <p:nvSpPr>
          <p:cNvPr id="71732" name="Rectangle 51"/>
          <p:cNvSpPr>
            <a:spLocks noChangeArrowheads="1"/>
          </p:cNvSpPr>
          <p:nvPr/>
        </p:nvSpPr>
        <p:spPr bwMode="auto">
          <a:xfrm>
            <a:off x="2057400" y="4659313"/>
            <a:ext cx="493713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32</a:t>
            </a:r>
          </a:p>
        </p:txBody>
      </p:sp>
      <p:sp>
        <p:nvSpPr>
          <p:cNvPr id="71733" name="AutoShape 52"/>
          <p:cNvSpPr>
            <a:spLocks noChangeArrowheads="1"/>
          </p:cNvSpPr>
          <p:nvPr/>
        </p:nvSpPr>
        <p:spPr bwMode="auto">
          <a:xfrm flipV="1">
            <a:off x="1143000" y="1219200"/>
            <a:ext cx="1600200" cy="5334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4" name="AutoShape 53"/>
          <p:cNvSpPr>
            <a:spLocks noChangeArrowheads="1"/>
          </p:cNvSpPr>
          <p:nvPr/>
        </p:nvSpPr>
        <p:spPr bwMode="auto">
          <a:xfrm>
            <a:off x="4495800" y="2362200"/>
            <a:ext cx="1676400" cy="609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5" name="Rectangle 54"/>
          <p:cNvSpPr>
            <a:spLocks noChangeArrowheads="1"/>
          </p:cNvSpPr>
          <p:nvPr/>
        </p:nvSpPr>
        <p:spPr bwMode="auto">
          <a:xfrm>
            <a:off x="3149600" y="198120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K</a:t>
            </a:r>
            <a:r>
              <a:rPr lang="en-US" baseline="-25000">
                <a:latin typeface="Times-Roman" charset="0"/>
              </a:rPr>
              <a:t>i</a:t>
            </a:r>
            <a:endParaRPr lang="en-US">
              <a:latin typeface="Times-Roman" charset="0"/>
            </a:endParaRPr>
          </a:p>
        </p:txBody>
      </p:sp>
      <p:sp>
        <p:nvSpPr>
          <p:cNvPr id="71736" name="Rectangle 55"/>
          <p:cNvSpPr>
            <a:spLocks noChangeArrowheads="1"/>
          </p:cNvSpPr>
          <p:nvPr/>
        </p:nvSpPr>
        <p:spPr bwMode="auto">
          <a:xfrm>
            <a:off x="1593850" y="4281488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Times-Roman" charset="0"/>
              </a:rPr>
              <a:t>P box</a:t>
            </a:r>
            <a:endParaRPr lang="en-US"/>
          </a:p>
        </p:txBody>
      </p:sp>
      <p:sp>
        <p:nvSpPr>
          <p:cNvPr id="71737" name="AutoShape 56"/>
          <p:cNvSpPr>
            <a:spLocks noChangeArrowheads="1"/>
          </p:cNvSpPr>
          <p:nvPr/>
        </p:nvSpPr>
        <p:spPr bwMode="auto">
          <a:xfrm>
            <a:off x="1143000" y="3124200"/>
            <a:ext cx="1676400" cy="609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8" name="Line 57"/>
          <p:cNvSpPr>
            <a:spLocks noChangeShapeType="1"/>
          </p:cNvSpPr>
          <p:nvPr/>
        </p:nvSpPr>
        <p:spPr bwMode="auto">
          <a:xfrm>
            <a:off x="1981200" y="2590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9" name="Line 58"/>
          <p:cNvSpPr>
            <a:spLocks noChangeShapeType="1"/>
          </p:cNvSpPr>
          <p:nvPr/>
        </p:nvSpPr>
        <p:spPr bwMode="auto">
          <a:xfrm>
            <a:off x="1981200" y="3733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40" name="Line 59"/>
          <p:cNvSpPr>
            <a:spLocks noChangeShapeType="1"/>
          </p:cNvSpPr>
          <p:nvPr/>
        </p:nvSpPr>
        <p:spPr bwMode="auto">
          <a:xfrm>
            <a:off x="19812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41" name="Rectangle 60"/>
          <p:cNvSpPr>
            <a:spLocks noChangeArrowheads="1"/>
          </p:cNvSpPr>
          <p:nvPr/>
        </p:nvSpPr>
        <p:spPr bwMode="auto">
          <a:xfrm>
            <a:off x="1752600" y="5029200"/>
            <a:ext cx="417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ym typeface="Symbol" charset="2"/>
              </a:rPr>
              <a:t></a:t>
            </a:r>
            <a:endParaRPr lang="en-US" dirty="0"/>
          </a:p>
        </p:txBody>
      </p:sp>
      <p:sp>
        <p:nvSpPr>
          <p:cNvPr id="71742" name="Rectangle 61"/>
          <p:cNvSpPr>
            <a:spLocks noChangeArrowheads="1"/>
          </p:cNvSpPr>
          <p:nvPr/>
        </p:nvSpPr>
        <p:spPr bwMode="auto">
          <a:xfrm>
            <a:off x="1792288" y="2209800"/>
            <a:ext cx="417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ym typeface="Symbol" charset="2"/>
              </a:rPr>
              <a:t>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AD1DDB1A-3BFC-BD45-AB86-5A0F8DEA72BD}" type="slidenum">
              <a:rPr lang="en-US" smtClean="0">
                <a:latin typeface="Times New Roman" charset="0"/>
              </a:rPr>
              <a:pPr/>
              <a:t>22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DES Expansion Permutation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Input 32 bits</a:t>
            </a:r>
          </a:p>
          <a:p>
            <a:pPr eaLnBrk="1" hangingPunct="1">
              <a:buFont typeface="Wingdings" charset="2"/>
              <a:buNone/>
            </a:pPr>
            <a:r>
              <a:rPr lang="en-US" sz="2000">
                <a:latin typeface="Courier" charset="0"/>
              </a:rPr>
              <a:t>	 0  1  2  3  4  5  6  7  8  9 10 11 12 13 14 15</a:t>
            </a:r>
          </a:p>
          <a:p>
            <a:pPr eaLnBrk="1" hangingPunct="1">
              <a:buFont typeface="Wingdings" charset="2"/>
              <a:buNone/>
            </a:pPr>
            <a:r>
              <a:rPr lang="en-US" sz="2000">
                <a:latin typeface="Courier" charset="0"/>
              </a:rPr>
              <a:t>	16 17 18 19 20 21 22 23 24 25 26 27 28 29 30 31</a:t>
            </a:r>
          </a:p>
          <a:p>
            <a:pPr eaLnBrk="1" hangingPunct="1"/>
            <a:r>
              <a:rPr lang="en-US"/>
              <a:t>Output 48 bits</a:t>
            </a:r>
          </a:p>
          <a:p>
            <a:pPr eaLnBrk="1" hangingPunct="1">
              <a:buFont typeface="Wingdings" charset="2"/>
              <a:buNone/>
            </a:pPr>
            <a:r>
              <a:rPr lang="en-US" sz="2000">
                <a:latin typeface="Courier" charset="0"/>
              </a:rPr>
              <a:t>	31  0  1  2  3  4  3  4  5  6  7  8</a:t>
            </a:r>
          </a:p>
          <a:p>
            <a:pPr eaLnBrk="1" hangingPunct="1">
              <a:buFont typeface="Wingdings" charset="2"/>
              <a:buNone/>
            </a:pPr>
            <a:r>
              <a:rPr lang="en-US" sz="2000">
                <a:latin typeface="Courier" charset="0"/>
              </a:rPr>
              <a:t>	 7  8  9 10 11 12 11 12 13 14 15 16</a:t>
            </a:r>
          </a:p>
          <a:p>
            <a:pPr eaLnBrk="1" hangingPunct="1">
              <a:buFont typeface="Wingdings" charset="2"/>
              <a:buNone/>
            </a:pPr>
            <a:r>
              <a:rPr lang="en-US" sz="2000">
                <a:latin typeface="Courier" charset="0"/>
              </a:rPr>
              <a:t>	15 16 17 18 19 20 19 20 21 22 23 24</a:t>
            </a:r>
          </a:p>
          <a:p>
            <a:pPr eaLnBrk="1" hangingPunct="1">
              <a:buFont typeface="Wingdings" charset="2"/>
              <a:buNone/>
            </a:pPr>
            <a:r>
              <a:rPr lang="en-US" sz="2000">
                <a:latin typeface="Courier" charset="0"/>
              </a:rPr>
              <a:t>	23 24 25 26 27 28 27 28 29 30 31  0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5482F747-10A1-6F4F-BE82-C903AE782123}" type="slidenum">
              <a:rPr lang="en-US" smtClean="0">
                <a:latin typeface="Times New Roman" charset="0"/>
              </a:rPr>
              <a:pPr/>
              <a:t>23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DES S-box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8 “substitution boxes” or S-boxes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Each S-box maps 6 bits to 4 bits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S-box number </a:t>
            </a:r>
            <a:r>
              <a:rPr lang="en-US" dirty="0" smtClean="0"/>
              <a:t>1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1200" dirty="0" smtClean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dirty="0"/>
              <a:t>input bits (0,5)	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dirty="0" err="1">
                <a:sym typeface="Symbol" charset="2"/>
              </a:rPr>
              <a:t></a:t>
            </a:r>
            <a:r>
              <a:rPr lang="en-US" sz="2000" dirty="0"/>
              <a:t>			            input bits (1,2,3,4)</a:t>
            </a:r>
            <a:endParaRPr lang="en-US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200" dirty="0">
                <a:latin typeface="Courier" charset="0"/>
              </a:rPr>
              <a:t>   | 0000 0001 0010 0011 0100 0101 0110 0111 1000 1001 1010 1011 1100 1101 1110 1111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200" dirty="0">
                <a:latin typeface="Courier" charset="0"/>
              </a:rPr>
              <a:t>------------------------------------------------------------------------------------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200" dirty="0">
                <a:latin typeface="Courier" charset="0"/>
              </a:rPr>
              <a:t>00 | 1110 0100 1101 0001 0010 1111 1011 1000 0011 1010 0110 1100 0101 1001 0000 0111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200" dirty="0">
                <a:latin typeface="Courier" charset="0"/>
              </a:rPr>
              <a:t>01 | 0000 1111 0111 0100 1110 0010 1101 0001 1010 0110 1100 1011 1001 0101 0011 1000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200" dirty="0">
                <a:latin typeface="Courier" charset="0"/>
              </a:rPr>
              <a:t>10 | 0100 0001 1110 1000 1101 0110 0010 1011 1111 1100 1001 0111 0011 1010 0101 0000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200" dirty="0">
                <a:latin typeface="Courier" charset="0"/>
              </a:rPr>
              <a:t>11 | 1111 1100 1000 0010 0100 1001 0001 0111 0101 1011 0011 1110 1010 0000 0110 1101</a:t>
            </a:r>
            <a:endParaRPr lang="en-US" sz="1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9BD74A9C-3F85-4A4C-9ABD-5823807D14B5}" type="slidenum">
              <a:rPr lang="en-US" smtClean="0">
                <a:latin typeface="Times New Roman" charset="0"/>
              </a:rPr>
              <a:pPr/>
              <a:t>24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DES P-box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Input 32 bits</a:t>
            </a:r>
          </a:p>
          <a:p>
            <a:pPr eaLnBrk="1" hangingPunct="1">
              <a:buFont typeface="Wingdings" charset="2"/>
              <a:buNone/>
            </a:pPr>
            <a:r>
              <a:rPr lang="en-US" sz="2000" dirty="0">
                <a:latin typeface="Courier" charset="0"/>
              </a:rPr>
              <a:t>	 0  1  2  3  4  5  6  7  8  9 10 11 12 13 14 15</a:t>
            </a:r>
          </a:p>
          <a:p>
            <a:pPr eaLnBrk="1" hangingPunct="1">
              <a:buFont typeface="Wingdings" charset="2"/>
              <a:buNone/>
            </a:pPr>
            <a:r>
              <a:rPr lang="en-US" sz="2000" dirty="0">
                <a:latin typeface="Courier" charset="0"/>
              </a:rPr>
              <a:t>	16 17 18 19 20 21 22 23 24 25 26 27 28 29 30 31</a:t>
            </a:r>
            <a:endParaRPr lang="en-US" sz="2000" dirty="0" smtClean="0">
              <a:latin typeface="Courier" charset="0"/>
            </a:endParaRPr>
          </a:p>
          <a:p>
            <a:pPr eaLnBrk="1" hangingPunct="1">
              <a:buNone/>
            </a:pPr>
            <a:endParaRPr lang="en-US" sz="1600" dirty="0" smtClean="0"/>
          </a:p>
          <a:p>
            <a:pPr eaLnBrk="1" hangingPunct="1"/>
            <a:r>
              <a:rPr lang="en-US" dirty="0" smtClean="0"/>
              <a:t>Output </a:t>
            </a:r>
            <a:r>
              <a:rPr lang="en-US" dirty="0"/>
              <a:t>32 bits</a:t>
            </a:r>
          </a:p>
          <a:p>
            <a:pPr eaLnBrk="1" hangingPunct="1">
              <a:buFont typeface="Wingdings" charset="2"/>
              <a:buNone/>
            </a:pPr>
            <a:r>
              <a:rPr lang="en-US" sz="2000" dirty="0">
                <a:latin typeface="Courier" charset="0"/>
              </a:rPr>
              <a:t>	15  6 19 20 28 11 27 16  0 14 22 25  4 17 30  9</a:t>
            </a:r>
          </a:p>
          <a:p>
            <a:pPr eaLnBrk="1" hangingPunct="1">
              <a:buFont typeface="Wingdings" charset="2"/>
              <a:buNone/>
            </a:pPr>
            <a:r>
              <a:rPr lang="en-US" sz="2000" dirty="0">
                <a:latin typeface="Courier" charset="0"/>
              </a:rPr>
              <a:t>	 1  7 23 13 31 26  2  8 18 12 29  5 21 10  3 24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F382F986-BA3A-5D46-A813-301E678FAE32}" type="slidenum">
              <a:rPr lang="en-US" smtClean="0">
                <a:latin typeface="Times New Roman" charset="0"/>
              </a:rPr>
              <a:pPr/>
              <a:t>25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DES Subkey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56 bit DES key, numbered 0,1,2,…,55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Left half key bits, </a:t>
            </a:r>
            <a:r>
              <a:rPr lang="en-US" sz="2800">
                <a:latin typeface="Courier" charset="0"/>
              </a:rPr>
              <a:t>LK</a:t>
            </a:r>
            <a:endParaRPr lang="en-US" sz="280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>
                <a:latin typeface="Courier" charset="0"/>
              </a:rPr>
              <a:t>			49 42 35 28 21 14  7 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>
                <a:latin typeface="Courier" charset="0"/>
              </a:rPr>
              <a:t>			 0 50 43 36 29 22 15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>
                <a:latin typeface="Courier" charset="0"/>
              </a:rPr>
              <a:t>			 8  1 51 44 37 30 23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>
                <a:latin typeface="Courier" charset="0"/>
              </a:rPr>
              <a:t>			16  9  2 52 45 38 31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Right half key bits, </a:t>
            </a:r>
            <a:r>
              <a:rPr lang="en-US" sz="2800">
                <a:latin typeface="Courier" charset="0"/>
              </a:rPr>
              <a:t>RK</a:t>
            </a:r>
            <a:r>
              <a:rPr lang="en-US" sz="2800"/>
              <a:t>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>
                <a:latin typeface="Courier" charset="0"/>
              </a:rPr>
              <a:t>			55 48 41 34 27 20 13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>
                <a:latin typeface="Courier" charset="0"/>
              </a:rPr>
              <a:t>			 6 54 47 40 33 26 19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>
                <a:latin typeface="Courier" charset="0"/>
              </a:rPr>
              <a:t>			12  5 53 46 39 32 25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>
                <a:latin typeface="Courier" charset="0"/>
              </a:rPr>
              <a:t>			18 11  4 24 17 10  3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162BEA32-5DCA-4D4B-B795-3669F809BEDE}" type="slidenum">
              <a:rPr lang="en-US" smtClean="0">
                <a:latin typeface="Times New Roman" charset="0"/>
              </a:rPr>
              <a:pPr/>
              <a:t>26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DES Subkey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For rounds </a:t>
            </a:r>
            <a:r>
              <a:rPr lang="en-US" sz="2800" dirty="0" err="1">
                <a:latin typeface="Courier" charset="0"/>
              </a:rPr>
              <a:t>i</a:t>
            </a:r>
            <a:r>
              <a:rPr lang="en-US" sz="2800" dirty="0">
                <a:latin typeface="Courier" charset="0"/>
              </a:rPr>
              <a:t>=1,2,...,16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Let </a:t>
            </a:r>
            <a:r>
              <a:rPr lang="en-US" sz="2400" dirty="0">
                <a:latin typeface="Times-Roman" charset="0"/>
              </a:rPr>
              <a:t>LK = (LK</a:t>
            </a:r>
            <a:r>
              <a:rPr lang="en-US" sz="2400" dirty="0">
                <a:latin typeface="Courier" charset="0"/>
              </a:rPr>
              <a:t> </a:t>
            </a:r>
            <a:r>
              <a:rPr lang="en-US" sz="2400" dirty="0"/>
              <a:t>circular shift left by</a:t>
            </a:r>
            <a:r>
              <a:rPr lang="en-US" sz="2400" dirty="0">
                <a:latin typeface="Courier" charset="0"/>
              </a:rPr>
              <a:t> </a:t>
            </a:r>
            <a:r>
              <a:rPr lang="en-US" sz="2400" dirty="0" err="1">
                <a:latin typeface="Times-Roman" charset="0"/>
              </a:rPr>
              <a:t>r</a:t>
            </a:r>
            <a:r>
              <a:rPr lang="en-US" sz="2400" baseline="-25000" dirty="0" err="1">
                <a:latin typeface="Times-Roman" charset="0"/>
              </a:rPr>
              <a:t>i</a:t>
            </a:r>
            <a:r>
              <a:rPr lang="en-US" sz="2400" dirty="0">
                <a:latin typeface="Times-Roman" charset="0"/>
              </a:rPr>
              <a:t>)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Let </a:t>
            </a:r>
            <a:r>
              <a:rPr lang="en-US" sz="2400" dirty="0">
                <a:latin typeface="Times-Roman" charset="0"/>
              </a:rPr>
              <a:t>RK = (RK</a:t>
            </a:r>
            <a:r>
              <a:rPr lang="en-US" sz="2400" dirty="0">
                <a:latin typeface="Courier" charset="0"/>
              </a:rPr>
              <a:t> </a:t>
            </a:r>
            <a:r>
              <a:rPr lang="en-US" sz="2400" dirty="0"/>
              <a:t>circular shift left by</a:t>
            </a:r>
            <a:r>
              <a:rPr lang="en-US" sz="2400" dirty="0">
                <a:latin typeface="Courier" charset="0"/>
              </a:rPr>
              <a:t> </a:t>
            </a:r>
            <a:r>
              <a:rPr lang="en-US" sz="2400" dirty="0" err="1">
                <a:latin typeface="Times-Roman" charset="0"/>
              </a:rPr>
              <a:t>r</a:t>
            </a:r>
            <a:r>
              <a:rPr lang="en-US" sz="2400" baseline="-25000" dirty="0" err="1">
                <a:latin typeface="Times-Roman" charset="0"/>
              </a:rPr>
              <a:t>i</a:t>
            </a:r>
            <a:r>
              <a:rPr lang="en-US" sz="2400" dirty="0">
                <a:latin typeface="Times-Roman" charset="0"/>
              </a:rPr>
              <a:t>)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Left half of </a:t>
            </a:r>
            <a:r>
              <a:rPr lang="en-US" sz="2400" dirty="0" err="1"/>
              <a:t>subkey</a:t>
            </a:r>
            <a:r>
              <a:rPr lang="en-US" sz="2400" dirty="0"/>
              <a:t> </a:t>
            </a:r>
            <a:r>
              <a:rPr lang="en-US" sz="2400" dirty="0" err="1">
                <a:latin typeface="Times-Roman" charset="0"/>
              </a:rPr>
              <a:t>K</a:t>
            </a:r>
            <a:r>
              <a:rPr lang="en-US" sz="2400" baseline="-25000" dirty="0" err="1">
                <a:latin typeface="Times-Roman" charset="0"/>
              </a:rPr>
              <a:t>i</a:t>
            </a:r>
            <a:r>
              <a:rPr lang="en-US" sz="2400" dirty="0"/>
              <a:t> is of </a:t>
            </a:r>
            <a:r>
              <a:rPr lang="en-US" sz="2400" dirty="0">
                <a:latin typeface="Times-Roman" charset="0"/>
              </a:rPr>
              <a:t>LK</a:t>
            </a:r>
            <a:r>
              <a:rPr lang="en-US" sz="2400" dirty="0"/>
              <a:t> bits</a:t>
            </a:r>
          </a:p>
          <a:p>
            <a:pPr eaLnBrk="1" hangingPunct="1">
              <a:spcAft>
                <a:spcPts val="0"/>
              </a:spcAft>
              <a:buFont typeface="Wingdings" charset="2"/>
              <a:buNone/>
            </a:pPr>
            <a:r>
              <a:rPr lang="en-US" sz="1800" dirty="0">
                <a:latin typeface="Courier" charset="0"/>
              </a:rPr>
              <a:t>		13 16 10 23  0  4  2 27 14  5 20  9</a:t>
            </a:r>
          </a:p>
          <a:p>
            <a:pPr eaLnBrk="1" hangingPunct="1">
              <a:spcAft>
                <a:spcPts val="0"/>
              </a:spcAft>
              <a:buFont typeface="Wingdings" charset="2"/>
              <a:buNone/>
            </a:pPr>
            <a:r>
              <a:rPr lang="en-US" sz="1800" dirty="0">
                <a:latin typeface="Courier" charset="0"/>
              </a:rPr>
              <a:t>		22 18 11  3 25  7 15  6 26 19 12  1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Right half of </a:t>
            </a:r>
            <a:r>
              <a:rPr lang="en-US" sz="2400" dirty="0" err="1"/>
              <a:t>subkey</a:t>
            </a:r>
            <a:r>
              <a:rPr lang="en-US" sz="2400" dirty="0"/>
              <a:t> </a:t>
            </a:r>
            <a:r>
              <a:rPr lang="en-US" sz="2400" dirty="0" err="1">
                <a:latin typeface="Times-Roman" charset="0"/>
              </a:rPr>
              <a:t>K</a:t>
            </a:r>
            <a:r>
              <a:rPr lang="en-US" sz="2400" baseline="-25000" dirty="0" err="1">
                <a:latin typeface="Times-Roman" charset="0"/>
              </a:rPr>
              <a:t>i</a:t>
            </a:r>
            <a:r>
              <a:rPr lang="en-US" sz="2400" dirty="0"/>
              <a:t> is </a:t>
            </a:r>
            <a:r>
              <a:rPr lang="en-US" sz="2400" dirty="0">
                <a:latin typeface="Times-Roman" charset="0"/>
              </a:rPr>
              <a:t>RK</a:t>
            </a:r>
            <a:r>
              <a:rPr lang="en-US" sz="2400" dirty="0"/>
              <a:t> bits</a:t>
            </a:r>
            <a:endParaRPr lang="en-US" sz="2400" dirty="0">
              <a:latin typeface="Courier" charset="0"/>
            </a:endParaRPr>
          </a:p>
          <a:p>
            <a:pPr eaLnBrk="1" hangingPunct="1">
              <a:spcAft>
                <a:spcPts val="0"/>
              </a:spcAft>
              <a:buFont typeface="Wingdings" charset="2"/>
              <a:buNone/>
            </a:pPr>
            <a:r>
              <a:rPr lang="en-US" sz="1800" dirty="0">
                <a:latin typeface="Courier" charset="0"/>
              </a:rPr>
              <a:t>		12 23  2  8 18 26  1 11 22 16  4 19</a:t>
            </a:r>
          </a:p>
          <a:p>
            <a:pPr eaLnBrk="1" hangingPunct="1">
              <a:spcAft>
                <a:spcPts val="0"/>
              </a:spcAft>
              <a:buFont typeface="Wingdings" charset="2"/>
              <a:buNone/>
            </a:pPr>
            <a:r>
              <a:rPr lang="en-US" sz="1800" dirty="0">
                <a:latin typeface="Courier" charset="0"/>
              </a:rPr>
              <a:t>		15 20 10 27  5 24 17 13 21  7  0  3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90B10C46-A091-554A-9F8D-961C549EDE9F}" type="slidenum">
              <a:rPr lang="en-US" smtClean="0">
                <a:latin typeface="Times New Roman" charset="0"/>
              </a:rPr>
              <a:pPr/>
              <a:t>27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DES Subkey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733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For rounds </a:t>
            </a:r>
            <a:r>
              <a:rPr lang="en-US" sz="2800" dirty="0">
                <a:latin typeface="Times-Roman" charset="0"/>
              </a:rPr>
              <a:t>1, 2, 9</a:t>
            </a:r>
            <a:r>
              <a:rPr lang="en-US" sz="2800" dirty="0"/>
              <a:t> and </a:t>
            </a:r>
            <a:r>
              <a:rPr lang="en-US" sz="2800" dirty="0">
                <a:latin typeface="Times-Roman" charset="0"/>
              </a:rPr>
              <a:t>16</a:t>
            </a:r>
            <a:r>
              <a:rPr lang="en-US" sz="2800" dirty="0"/>
              <a:t> the shift </a:t>
            </a:r>
            <a:r>
              <a:rPr lang="en-US" sz="2800" dirty="0" err="1">
                <a:latin typeface="Times-Roman" charset="0"/>
              </a:rPr>
              <a:t>r</a:t>
            </a:r>
            <a:r>
              <a:rPr lang="en-US" sz="2800" baseline="-25000" dirty="0" err="1">
                <a:latin typeface="Times-Roman" charset="0"/>
              </a:rPr>
              <a:t>i</a:t>
            </a:r>
            <a:r>
              <a:rPr lang="en-US" sz="2800" dirty="0"/>
              <a:t> is </a:t>
            </a:r>
            <a:r>
              <a:rPr lang="en-US" sz="2800" dirty="0">
                <a:latin typeface="Times-Roman" charset="0"/>
              </a:rPr>
              <a:t>1</a:t>
            </a:r>
            <a:r>
              <a:rPr lang="en-US" sz="2800" dirty="0"/>
              <a:t>, and in all other rounds </a:t>
            </a:r>
            <a:r>
              <a:rPr lang="en-US" sz="2800" dirty="0" err="1">
                <a:latin typeface="Times-Roman" charset="0"/>
              </a:rPr>
              <a:t>r</a:t>
            </a:r>
            <a:r>
              <a:rPr lang="en-US" sz="2800" baseline="-25000" dirty="0" err="1">
                <a:latin typeface="Times-Roman" charset="0"/>
              </a:rPr>
              <a:t>i</a:t>
            </a:r>
            <a:r>
              <a:rPr lang="en-US" sz="2800" dirty="0"/>
              <a:t> is </a:t>
            </a:r>
            <a:r>
              <a:rPr lang="en-US" sz="2800" dirty="0">
                <a:latin typeface="Times-Roman" charset="0"/>
              </a:rPr>
              <a:t>2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Bits </a:t>
            </a:r>
            <a:r>
              <a:rPr lang="en-US" sz="2800" dirty="0">
                <a:latin typeface="Times-Roman" charset="0"/>
              </a:rPr>
              <a:t>8,17,21,24</a:t>
            </a:r>
            <a:r>
              <a:rPr lang="en-US" sz="2800" dirty="0"/>
              <a:t> of </a:t>
            </a:r>
            <a:r>
              <a:rPr lang="en-US" sz="2800" dirty="0">
                <a:latin typeface="Times-Roman" charset="0"/>
              </a:rPr>
              <a:t>LK</a:t>
            </a:r>
            <a:r>
              <a:rPr lang="en-US" sz="2800" dirty="0"/>
              <a:t> omitted each round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Bits </a:t>
            </a:r>
            <a:r>
              <a:rPr lang="en-US" sz="2800" dirty="0">
                <a:latin typeface="Times-Roman" charset="0"/>
              </a:rPr>
              <a:t>6,9,14,25</a:t>
            </a:r>
            <a:r>
              <a:rPr lang="en-US" sz="2800" dirty="0"/>
              <a:t> of </a:t>
            </a:r>
            <a:r>
              <a:rPr lang="en-US" sz="2800" dirty="0">
                <a:latin typeface="Times-Roman" charset="0"/>
              </a:rPr>
              <a:t>RK</a:t>
            </a:r>
            <a:r>
              <a:rPr lang="en-US" sz="2800" dirty="0"/>
              <a:t> omitted each round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Compression permutation</a:t>
            </a:r>
            <a:r>
              <a:rPr lang="en-US" sz="2800" dirty="0"/>
              <a:t> yields </a:t>
            </a:r>
            <a:r>
              <a:rPr lang="en-US" sz="2800" dirty="0">
                <a:latin typeface="Times-Roman" charset="0"/>
              </a:rPr>
              <a:t>48</a:t>
            </a:r>
            <a:r>
              <a:rPr lang="en-US" sz="2800" dirty="0"/>
              <a:t> bit </a:t>
            </a:r>
            <a:r>
              <a:rPr lang="en-US" sz="2800" dirty="0" err="1"/>
              <a:t>subkey</a:t>
            </a:r>
            <a:r>
              <a:rPr lang="en-US" sz="2800" dirty="0"/>
              <a:t> </a:t>
            </a:r>
            <a:r>
              <a:rPr lang="en-US" sz="2800" dirty="0" err="1">
                <a:latin typeface="Times-Roman" charset="0"/>
              </a:rPr>
              <a:t>K</a:t>
            </a:r>
            <a:r>
              <a:rPr lang="en-US" sz="2800" baseline="-25000" dirty="0" err="1">
                <a:latin typeface="Times-Roman" charset="0"/>
              </a:rPr>
              <a:t>i</a:t>
            </a:r>
            <a:r>
              <a:rPr lang="en-US" sz="2800" dirty="0"/>
              <a:t> from </a:t>
            </a:r>
            <a:r>
              <a:rPr lang="en-US" sz="2800" dirty="0">
                <a:latin typeface="Times-Roman" charset="0"/>
              </a:rPr>
              <a:t>56</a:t>
            </a:r>
            <a:r>
              <a:rPr lang="en-US" sz="2800" dirty="0"/>
              <a:t> bits of </a:t>
            </a:r>
            <a:r>
              <a:rPr lang="en-US" sz="2800" dirty="0">
                <a:latin typeface="Times-Roman" charset="0"/>
              </a:rPr>
              <a:t>LK</a:t>
            </a:r>
            <a:r>
              <a:rPr lang="en-US" sz="2800" dirty="0"/>
              <a:t> and </a:t>
            </a:r>
            <a:r>
              <a:rPr lang="en-US" sz="2800" dirty="0">
                <a:latin typeface="Times-Roman" charset="0"/>
              </a:rPr>
              <a:t>RK</a:t>
            </a:r>
            <a:endParaRPr lang="en-US" sz="2800" dirty="0">
              <a:latin typeface="Courier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Key schedule</a:t>
            </a:r>
            <a:r>
              <a:rPr lang="en-US" sz="2800" b="1" dirty="0"/>
              <a:t> </a:t>
            </a:r>
            <a:r>
              <a:rPr lang="en-US" sz="2800" dirty="0"/>
              <a:t>generates </a:t>
            </a:r>
            <a:r>
              <a:rPr lang="en-US" sz="2800" dirty="0" err="1"/>
              <a:t>subkey</a:t>
            </a:r>
            <a:endParaRPr lang="en-US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C4A4F712-3967-7848-AA33-F503FF5E49AE}" type="slidenum">
              <a:rPr lang="en-US" smtClean="0">
                <a:latin typeface="Times New Roman" charset="0"/>
              </a:rPr>
              <a:pPr/>
              <a:t>28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DES Last Word (Almost)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/>
              <a:t>An initial permutation before round 1</a:t>
            </a:r>
          </a:p>
          <a:p>
            <a:pPr eaLnBrk="1" hangingPunct="1">
              <a:spcAft>
                <a:spcPts val="600"/>
              </a:spcAft>
            </a:pPr>
            <a:r>
              <a:rPr lang="en-US" dirty="0"/>
              <a:t>Halves are swapped after last round</a:t>
            </a:r>
          </a:p>
          <a:p>
            <a:pPr eaLnBrk="1" hangingPunct="1">
              <a:spcAft>
                <a:spcPts val="600"/>
              </a:spcAft>
            </a:pPr>
            <a:r>
              <a:rPr lang="en-US" dirty="0"/>
              <a:t>A final permutation (inverse of </a:t>
            </a:r>
            <a:r>
              <a:rPr lang="en-US" dirty="0" smtClean="0"/>
              <a:t>initial perm) </a:t>
            </a:r>
            <a:r>
              <a:rPr lang="en-US" dirty="0"/>
              <a:t>applied to </a:t>
            </a:r>
            <a:r>
              <a:rPr lang="en-US" dirty="0">
                <a:latin typeface="Times-Roman" charset="0"/>
              </a:rPr>
              <a:t>(R</a:t>
            </a:r>
            <a:r>
              <a:rPr lang="en-US" baseline="-25000" dirty="0">
                <a:latin typeface="Times-Roman" charset="0"/>
              </a:rPr>
              <a:t>16</a:t>
            </a:r>
            <a:r>
              <a:rPr lang="en-US" dirty="0">
                <a:latin typeface="Times-Roman" charset="0"/>
              </a:rPr>
              <a:t>,L</a:t>
            </a:r>
            <a:r>
              <a:rPr lang="en-US" baseline="-25000" dirty="0">
                <a:latin typeface="Times-Roman" charset="0"/>
              </a:rPr>
              <a:t>16</a:t>
            </a:r>
            <a:r>
              <a:rPr lang="en-US" dirty="0">
                <a:latin typeface="Times-Roman" charset="0"/>
              </a:rPr>
              <a:t>)</a:t>
            </a:r>
            <a:r>
              <a:rPr lang="en-US" dirty="0"/>
              <a:t> </a:t>
            </a:r>
            <a:endParaRPr lang="en-US" dirty="0">
              <a:latin typeface="Courier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dirty="0"/>
              <a:t>None of this serves security purpose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9B19FC67-4D8F-0842-8557-2A303BAC8422}" type="slidenum">
              <a:rPr lang="en-US" smtClean="0">
                <a:latin typeface="Times New Roman" charset="0"/>
              </a:rPr>
              <a:pPr/>
              <a:t>29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Security of DES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Security</a:t>
            </a:r>
            <a:r>
              <a:rPr lang="en-US" sz="2800" dirty="0" smtClean="0"/>
              <a:t> depends heavily on </a:t>
            </a:r>
            <a:r>
              <a:rPr lang="en-US" sz="2800" dirty="0"/>
              <a:t>S-boxes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Everything else in DES is linear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Thirty+ years of intense analysis has revealed no “back door”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Attacks, essentially exhaustive </a:t>
            </a:r>
            <a:r>
              <a:rPr lang="en-US" sz="2800" dirty="0"/>
              <a:t>key search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Inescapable conclusions</a:t>
            </a:r>
            <a:r>
              <a:rPr lang="en-US" sz="2800" dirty="0"/>
              <a:t>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Designers of DES knew what they were doing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Designers of DES were way ahead of their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8906AFC4-BFC5-B847-9BEA-4E48D12E61DE}" type="slidenum">
              <a:rPr lang="en-US" smtClean="0">
                <a:latin typeface="Times New Roman" charset="0"/>
              </a:rPr>
              <a:pPr/>
              <a:t>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Symmetric Key Crypto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Stream cipher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 smtClean="0"/>
              <a:t> based on </a:t>
            </a:r>
            <a:r>
              <a:rPr lang="en-US" sz="2800" dirty="0"/>
              <a:t>one-time pad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Except that key is relatively short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Key is stretched into a long </a:t>
            </a:r>
            <a:r>
              <a:rPr lang="en-US" sz="2400" b="1" dirty="0" err="1">
                <a:solidFill>
                  <a:schemeClr val="accent2"/>
                </a:solidFill>
              </a:rPr>
              <a:t>keystream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/>
              <a:t>Keystream</a:t>
            </a:r>
            <a:r>
              <a:rPr lang="en-US" sz="2400" dirty="0"/>
              <a:t> is used just like a one-time pad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Block cipher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based on codebook concept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Block cipher key determines a codebook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Each key yields a different codebook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Employs both “confusion” and “diffusion”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BC1E8A0F-50AA-2449-89EE-667D3D5FEE62}" type="slidenum">
              <a:rPr lang="en-US" smtClean="0">
                <a:latin typeface="Times New Roman" charset="0"/>
              </a:rPr>
              <a:pPr/>
              <a:t>30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Block Cipher Notation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153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latin typeface="Times-Roman"/>
                <a:cs typeface="Times-Roman"/>
              </a:rPr>
              <a:t>P =</a:t>
            </a:r>
            <a:r>
              <a:rPr lang="en-US" sz="2800" dirty="0"/>
              <a:t> plaintext block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latin typeface="Times-Roman"/>
                <a:cs typeface="Times-Roman"/>
              </a:rPr>
              <a:t>C =</a:t>
            </a:r>
            <a:r>
              <a:rPr lang="en-US" sz="2800" dirty="0"/>
              <a:t> </a:t>
            </a:r>
            <a:r>
              <a:rPr lang="en-US" sz="2800" dirty="0" err="1"/>
              <a:t>ciphertext</a:t>
            </a:r>
            <a:r>
              <a:rPr lang="en-US" sz="2800" dirty="0"/>
              <a:t> block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Encrypt </a:t>
            </a:r>
            <a:r>
              <a:rPr lang="en-US" sz="2800" dirty="0">
                <a:latin typeface="Times-Roman" charset="0"/>
              </a:rPr>
              <a:t>P</a:t>
            </a:r>
            <a:r>
              <a:rPr lang="en-US" sz="2800" dirty="0"/>
              <a:t> with key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dirty="0"/>
              <a:t> to get </a:t>
            </a:r>
            <a:r>
              <a:rPr lang="en-US" sz="2800" dirty="0" err="1"/>
              <a:t>ciphertext</a:t>
            </a:r>
            <a:r>
              <a:rPr lang="en-US" sz="2800" dirty="0"/>
              <a:t> </a:t>
            </a:r>
            <a:r>
              <a:rPr lang="en-US" sz="2800" dirty="0">
                <a:latin typeface="Times-Roman" charset="0"/>
              </a:rPr>
              <a:t>C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imes-Roman" charset="0"/>
              </a:rPr>
              <a:t>C = E(P, K)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Decrypt </a:t>
            </a:r>
            <a:r>
              <a:rPr lang="en-US" sz="2800" dirty="0">
                <a:latin typeface="Times-Roman" charset="0"/>
              </a:rPr>
              <a:t>C</a:t>
            </a:r>
            <a:r>
              <a:rPr lang="en-US" sz="2800" dirty="0"/>
              <a:t> with key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dirty="0"/>
              <a:t> to get plaintext </a:t>
            </a:r>
            <a:r>
              <a:rPr lang="en-US" sz="2800" dirty="0">
                <a:latin typeface="Times-Roman" charset="0"/>
              </a:rPr>
              <a:t>P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imes-Roman" charset="0"/>
              </a:rPr>
              <a:t>P = D(C, K)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Note: </a:t>
            </a:r>
            <a:r>
              <a:rPr lang="en-US" sz="2800" dirty="0">
                <a:latin typeface="Times-Roman" charset="0"/>
              </a:rPr>
              <a:t>P = D(E(P, K), K)</a:t>
            </a:r>
            <a:r>
              <a:rPr lang="en-US" sz="2800" dirty="0"/>
              <a:t> and </a:t>
            </a:r>
            <a:r>
              <a:rPr lang="en-US" sz="2800" dirty="0">
                <a:latin typeface="Times-Roman" charset="0"/>
              </a:rPr>
              <a:t>C = E(D(C, K), K)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But </a:t>
            </a:r>
            <a:r>
              <a:rPr lang="en-US" sz="2400" dirty="0">
                <a:latin typeface="Times-Roman" charset="0"/>
              </a:rPr>
              <a:t>P </a:t>
            </a:r>
            <a:r>
              <a:rPr lang="en-US" sz="2400" dirty="0" err="1">
                <a:latin typeface="Times-Roman" charset="0"/>
                <a:sym typeface="Symbol" charset="2"/>
              </a:rPr>
              <a:t></a:t>
            </a:r>
            <a:r>
              <a:rPr lang="en-US" sz="2400" dirty="0">
                <a:latin typeface="Times-Roman" charset="0"/>
              </a:rPr>
              <a:t> D(E(P, K</a:t>
            </a:r>
            <a:r>
              <a:rPr lang="en-US" sz="2400" baseline="-25000" dirty="0">
                <a:latin typeface="Times-Roman" charset="0"/>
              </a:rPr>
              <a:t>1</a:t>
            </a:r>
            <a:r>
              <a:rPr lang="en-US" sz="2400" dirty="0">
                <a:latin typeface="Times-Roman" charset="0"/>
              </a:rPr>
              <a:t>), K</a:t>
            </a:r>
            <a:r>
              <a:rPr lang="en-US" sz="2400" baseline="-25000" dirty="0">
                <a:latin typeface="Times-Roman" charset="0"/>
              </a:rPr>
              <a:t>2</a:t>
            </a:r>
            <a:r>
              <a:rPr lang="en-US" sz="2400" dirty="0">
                <a:latin typeface="Times-Roman" charset="0"/>
              </a:rPr>
              <a:t>)</a:t>
            </a:r>
            <a:r>
              <a:rPr lang="en-US" sz="2400" dirty="0"/>
              <a:t> and </a:t>
            </a:r>
            <a:r>
              <a:rPr lang="en-US" sz="2400" dirty="0">
                <a:latin typeface="Times-Roman" charset="0"/>
              </a:rPr>
              <a:t>C </a:t>
            </a:r>
            <a:r>
              <a:rPr lang="en-US" sz="2400" dirty="0" err="1">
                <a:latin typeface="Times-Roman" charset="0"/>
                <a:sym typeface="Symbol" charset="2"/>
              </a:rPr>
              <a:t></a:t>
            </a:r>
            <a:r>
              <a:rPr lang="en-US" sz="2400" dirty="0">
                <a:latin typeface="Times-Roman" charset="0"/>
              </a:rPr>
              <a:t> E(D(C, K</a:t>
            </a:r>
            <a:r>
              <a:rPr lang="en-US" sz="2400" baseline="-25000" dirty="0">
                <a:latin typeface="Times-Roman" charset="0"/>
              </a:rPr>
              <a:t>1</a:t>
            </a:r>
            <a:r>
              <a:rPr lang="en-US" sz="2400" dirty="0">
                <a:latin typeface="Times-Roman" charset="0"/>
              </a:rPr>
              <a:t>), K</a:t>
            </a:r>
            <a:r>
              <a:rPr lang="en-US" sz="2400" baseline="-25000" dirty="0">
                <a:latin typeface="Times-Roman" charset="0"/>
              </a:rPr>
              <a:t>2</a:t>
            </a:r>
            <a:r>
              <a:rPr lang="en-US" sz="2400" dirty="0">
                <a:latin typeface="Times-Roman" charset="0"/>
              </a:rPr>
              <a:t>)</a:t>
            </a:r>
            <a:r>
              <a:rPr lang="en-US" sz="2400" dirty="0"/>
              <a:t> when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baseline="-25000" dirty="0">
                <a:latin typeface="Times-Roman" charset="0"/>
              </a:rPr>
              <a:t>1</a:t>
            </a:r>
            <a:r>
              <a:rPr lang="en-US" sz="2400" dirty="0"/>
              <a:t> </a:t>
            </a:r>
            <a:r>
              <a:rPr lang="en-US" sz="2400" dirty="0" err="1">
                <a:latin typeface="Times-Roman" charset="0"/>
                <a:sym typeface="Symbol" charset="2"/>
              </a:rPr>
              <a:t></a:t>
            </a:r>
            <a:r>
              <a:rPr lang="en-US" sz="2400" dirty="0"/>
              <a:t>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baseline="-25000" dirty="0">
                <a:latin typeface="Times-Roman" charset="0"/>
              </a:rPr>
              <a:t>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567121DC-186E-0D47-990E-CACDDFDB41E9}" type="slidenum">
              <a:rPr lang="en-US" smtClean="0">
                <a:latin typeface="Times New Roman" charset="0"/>
              </a:rPr>
              <a:pPr/>
              <a:t>31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Triple DES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848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Today, 56 bit DES key is too </a:t>
            </a:r>
            <a:r>
              <a:rPr lang="en-US" sz="2800" dirty="0" smtClean="0"/>
              <a:t>small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Exhaustive key search is feasible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But DES is </a:t>
            </a:r>
            <a:r>
              <a:rPr lang="en-US" sz="2800" dirty="0" smtClean="0"/>
              <a:t>everywhere, so what </a:t>
            </a:r>
            <a:r>
              <a:rPr lang="en-US" sz="2800" dirty="0"/>
              <a:t>to do?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Triple DES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chemeClr val="hlink"/>
                </a:solidFill>
              </a:rPr>
              <a:t>3DES</a:t>
            </a:r>
            <a:r>
              <a:rPr lang="en-US" sz="2800" dirty="0"/>
              <a:t> (112 bit key)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 </a:t>
            </a:r>
            <a:r>
              <a:rPr lang="en-US" sz="2400" dirty="0">
                <a:latin typeface="Times-Roman" charset="0"/>
              </a:rPr>
              <a:t>C = E(D(E(P,K</a:t>
            </a:r>
            <a:r>
              <a:rPr lang="en-US" sz="2400" baseline="-25000" dirty="0">
                <a:latin typeface="Times-Roman" charset="0"/>
              </a:rPr>
              <a:t>1</a:t>
            </a:r>
            <a:r>
              <a:rPr lang="en-US" sz="2400" dirty="0">
                <a:latin typeface="Times-Roman" charset="0"/>
              </a:rPr>
              <a:t>),K</a:t>
            </a:r>
            <a:r>
              <a:rPr lang="en-US" sz="2400" baseline="-25000" dirty="0">
                <a:latin typeface="Times-Roman" charset="0"/>
              </a:rPr>
              <a:t>2</a:t>
            </a:r>
            <a:r>
              <a:rPr lang="en-US" sz="2400" dirty="0">
                <a:latin typeface="Times-Roman" charset="0"/>
              </a:rPr>
              <a:t>),K</a:t>
            </a:r>
            <a:r>
              <a:rPr lang="en-US" sz="2400" baseline="-25000" dirty="0">
                <a:latin typeface="Times-Roman" charset="0"/>
              </a:rPr>
              <a:t>1</a:t>
            </a:r>
            <a:r>
              <a:rPr lang="en-US" sz="2400" dirty="0">
                <a:latin typeface="Times-Roman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 </a:t>
            </a:r>
            <a:r>
              <a:rPr lang="en-US" sz="2400" dirty="0">
                <a:latin typeface="Times-Roman" charset="0"/>
              </a:rPr>
              <a:t>P = D(E(D(C,K</a:t>
            </a:r>
            <a:r>
              <a:rPr lang="en-US" sz="2400" baseline="-25000" dirty="0">
                <a:latin typeface="Times-Roman" charset="0"/>
              </a:rPr>
              <a:t>1</a:t>
            </a:r>
            <a:r>
              <a:rPr lang="en-US" sz="2400" dirty="0">
                <a:latin typeface="Times-Roman" charset="0"/>
              </a:rPr>
              <a:t>),K</a:t>
            </a:r>
            <a:r>
              <a:rPr lang="en-US" sz="2400" baseline="-25000" dirty="0">
                <a:latin typeface="Times-Roman" charset="0"/>
              </a:rPr>
              <a:t>2</a:t>
            </a:r>
            <a:r>
              <a:rPr lang="en-US" sz="2400" dirty="0">
                <a:latin typeface="Times-Roman" charset="0"/>
              </a:rPr>
              <a:t>),K</a:t>
            </a:r>
            <a:r>
              <a:rPr lang="en-US" sz="2400" baseline="-25000" dirty="0">
                <a:latin typeface="Times-Roman" charset="0"/>
              </a:rPr>
              <a:t>1</a:t>
            </a:r>
            <a:r>
              <a:rPr lang="en-US" sz="2400" dirty="0">
                <a:latin typeface="Times-Roman" charset="0"/>
              </a:rPr>
              <a:t>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Why </a:t>
            </a:r>
            <a:r>
              <a:rPr lang="en-US" sz="2800" dirty="0">
                <a:latin typeface="Times-Roman" charset="0"/>
              </a:rPr>
              <a:t>Encrypt-Decrypt-Encrypt </a:t>
            </a:r>
            <a:r>
              <a:rPr lang="en-US" sz="2800" dirty="0"/>
              <a:t>with 2 keys?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Backward compatible: </a:t>
            </a:r>
            <a:r>
              <a:rPr lang="en-US" sz="2400" dirty="0">
                <a:latin typeface="Times-Roman" charset="0"/>
              </a:rPr>
              <a:t>E(D(E(P,K),K),K) = E(P,K)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And 112 bits is enough</a:t>
            </a:r>
            <a:endParaRPr lang="en-US" sz="2400" dirty="0">
              <a:latin typeface="Times-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6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bldLvl="2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B813EDEC-71D2-7543-B98C-9E8C0C73A579}" type="slidenum">
              <a:rPr lang="en-US" smtClean="0">
                <a:latin typeface="Times New Roman" charset="0"/>
              </a:rPr>
              <a:pPr/>
              <a:t>32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3DES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Why not </a:t>
            </a:r>
            <a:r>
              <a:rPr lang="en-US" sz="2800" dirty="0">
                <a:latin typeface="Times-Roman" charset="0"/>
              </a:rPr>
              <a:t>C = E(E(P,K),K)</a:t>
            </a:r>
            <a:r>
              <a:rPr lang="en-US" sz="2800" dirty="0"/>
              <a:t> ?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Trick question --- it’s still </a:t>
            </a:r>
            <a:r>
              <a:rPr lang="en-US" sz="2400" dirty="0"/>
              <a:t>just 56 bit key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Why not </a:t>
            </a:r>
            <a:r>
              <a:rPr lang="en-US" sz="2800" dirty="0">
                <a:latin typeface="Times-Roman" charset="0"/>
              </a:rPr>
              <a:t>C = E(E(P,K</a:t>
            </a:r>
            <a:r>
              <a:rPr lang="en-US" sz="2800" baseline="-25000" dirty="0">
                <a:latin typeface="Times-Roman" charset="0"/>
              </a:rPr>
              <a:t>1</a:t>
            </a:r>
            <a:r>
              <a:rPr lang="en-US" sz="2800" dirty="0">
                <a:latin typeface="Times-Roman" charset="0"/>
              </a:rPr>
              <a:t>),K</a:t>
            </a:r>
            <a:r>
              <a:rPr lang="en-US" sz="2800" baseline="-25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)</a:t>
            </a:r>
            <a:r>
              <a:rPr lang="en-US" sz="2800" dirty="0"/>
              <a:t> 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 (semi-practical) </a:t>
            </a:r>
            <a:r>
              <a:rPr lang="en-US" sz="2800" b="1" dirty="0">
                <a:solidFill>
                  <a:schemeClr val="accent2"/>
                </a:solidFill>
              </a:rPr>
              <a:t>known plaintext</a:t>
            </a:r>
            <a:r>
              <a:rPr lang="en-US" sz="2800" dirty="0"/>
              <a:t> attack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Pre-compute table of </a:t>
            </a:r>
            <a:r>
              <a:rPr lang="en-US" sz="2400" dirty="0">
                <a:latin typeface="Times-Roman" charset="0"/>
              </a:rPr>
              <a:t>E(P,K</a:t>
            </a:r>
            <a:r>
              <a:rPr lang="en-US" sz="2400" baseline="-25000" dirty="0">
                <a:latin typeface="Times-Roman" charset="0"/>
              </a:rPr>
              <a:t>1</a:t>
            </a:r>
            <a:r>
              <a:rPr lang="en-US" sz="2400" dirty="0">
                <a:latin typeface="Times-Roman" charset="0"/>
              </a:rPr>
              <a:t>)</a:t>
            </a:r>
            <a:r>
              <a:rPr lang="en-US" sz="2400" dirty="0"/>
              <a:t> for every possible key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baseline="-25000" dirty="0">
                <a:latin typeface="Times-Roman" charset="0"/>
              </a:rPr>
              <a:t>1</a:t>
            </a:r>
            <a:r>
              <a:rPr lang="en-US" sz="2400" dirty="0"/>
              <a:t> (resulting table has 2</a:t>
            </a:r>
            <a:r>
              <a:rPr lang="en-US" sz="2400" baseline="30000" dirty="0"/>
              <a:t>56</a:t>
            </a:r>
            <a:r>
              <a:rPr lang="en-US" sz="2400" dirty="0"/>
              <a:t> entries)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Then for each possible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baseline="-25000" dirty="0">
                <a:latin typeface="Times-Roman" charset="0"/>
              </a:rPr>
              <a:t>2</a:t>
            </a:r>
            <a:r>
              <a:rPr lang="en-US" sz="2400" dirty="0"/>
              <a:t> compute </a:t>
            </a:r>
            <a:r>
              <a:rPr lang="en-US" sz="2400" dirty="0">
                <a:latin typeface="Times-Roman" charset="0"/>
              </a:rPr>
              <a:t>D(C,K</a:t>
            </a:r>
            <a:r>
              <a:rPr lang="en-US" sz="2400" baseline="-25000" dirty="0">
                <a:latin typeface="Times-Roman" charset="0"/>
              </a:rPr>
              <a:t>2</a:t>
            </a:r>
            <a:r>
              <a:rPr lang="en-US" sz="2400" dirty="0">
                <a:latin typeface="Times-Roman" charset="0"/>
              </a:rPr>
              <a:t>)</a:t>
            </a:r>
            <a:r>
              <a:rPr lang="en-US" sz="2400" dirty="0"/>
              <a:t> until a match in table is found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When match is found, have </a:t>
            </a:r>
            <a:r>
              <a:rPr lang="en-US" sz="2400" dirty="0">
                <a:latin typeface="Times-Roman" charset="0"/>
              </a:rPr>
              <a:t>E(P,K</a:t>
            </a:r>
            <a:r>
              <a:rPr lang="en-US" sz="2400" baseline="-25000" dirty="0">
                <a:latin typeface="Times-Roman" charset="0"/>
              </a:rPr>
              <a:t>1</a:t>
            </a:r>
            <a:r>
              <a:rPr lang="en-US" sz="2400" dirty="0">
                <a:latin typeface="Times-Roman" charset="0"/>
              </a:rPr>
              <a:t>) = D(C,K</a:t>
            </a:r>
            <a:r>
              <a:rPr lang="en-US" sz="2400" baseline="-25000" dirty="0">
                <a:latin typeface="Times-Roman" charset="0"/>
              </a:rPr>
              <a:t>2</a:t>
            </a:r>
            <a:r>
              <a:rPr lang="en-US" sz="2400" dirty="0">
                <a:latin typeface="Times-Roman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Result gives us keys: </a:t>
            </a:r>
            <a:r>
              <a:rPr lang="en-US" sz="2400" dirty="0">
                <a:latin typeface="Times-Roman" charset="0"/>
              </a:rPr>
              <a:t>C = E(E(P,K</a:t>
            </a:r>
            <a:r>
              <a:rPr lang="en-US" sz="2400" baseline="-25000" dirty="0">
                <a:latin typeface="Times-Roman" charset="0"/>
              </a:rPr>
              <a:t>1</a:t>
            </a:r>
            <a:r>
              <a:rPr lang="en-US" sz="2400" dirty="0">
                <a:latin typeface="Times-Roman" charset="0"/>
              </a:rPr>
              <a:t>),K</a:t>
            </a:r>
            <a:r>
              <a:rPr lang="en-US" sz="2400" baseline="-25000" dirty="0">
                <a:latin typeface="Times-Roman" charset="0"/>
              </a:rPr>
              <a:t>2</a:t>
            </a:r>
            <a:r>
              <a:rPr lang="en-US" sz="2400" dirty="0">
                <a:latin typeface="Times-Roman" charset="0"/>
              </a:rPr>
              <a:t>)</a:t>
            </a:r>
            <a:r>
              <a:rPr lang="en-US" sz="24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build="p" bldLvl="2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D261130C-02D8-BB4C-8229-7FE0ACF06482}" type="slidenum">
              <a:rPr lang="en-US" smtClean="0">
                <a:latin typeface="Times New Roman" charset="0"/>
              </a:rPr>
              <a:pPr/>
              <a:t>33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534400" cy="1219200"/>
          </a:xfrm>
        </p:spPr>
        <p:txBody>
          <a:bodyPr/>
          <a:lstStyle/>
          <a:p>
            <a:pPr eaLnBrk="1" hangingPunct="1"/>
            <a:r>
              <a:rPr lang="en-US" dirty="0"/>
              <a:t>Advanced Encryption Standard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Replacement for DES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AES competition (late 90’s)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NSA openly involved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Transparent process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Many strong algorithms proposed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/>
              <a:t>Rijndael</a:t>
            </a:r>
            <a:r>
              <a:rPr lang="en-US" sz="2400" dirty="0"/>
              <a:t> Algorithm ultimately </a:t>
            </a:r>
            <a:r>
              <a:rPr lang="en-US" sz="2400" dirty="0" smtClean="0"/>
              <a:t>selected (pronounced </a:t>
            </a:r>
            <a:r>
              <a:rPr lang="en-US" sz="2400" dirty="0"/>
              <a:t>like “Rain Doll” or “Rhine Doll</a:t>
            </a:r>
            <a:r>
              <a:rPr lang="en-US" sz="2400" dirty="0" smtClean="0"/>
              <a:t>”)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Iterated block cipher (like DES)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Not a </a:t>
            </a:r>
            <a:r>
              <a:rPr lang="en-US" sz="2800" dirty="0" err="1"/>
              <a:t>Feistel</a:t>
            </a:r>
            <a:r>
              <a:rPr lang="en-US" sz="2800" dirty="0"/>
              <a:t> cipher (unlike DES)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67F52909-0511-FA40-A24E-AB6DC4C0C1A6}" type="slidenum">
              <a:rPr lang="en-US" smtClean="0">
                <a:latin typeface="Times New Roman" charset="0"/>
              </a:rPr>
              <a:pPr/>
              <a:t>34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AES Overview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2296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chemeClr val="accent2"/>
                </a:solidFill>
              </a:rPr>
              <a:t>Block size:</a:t>
            </a:r>
            <a:r>
              <a:rPr lang="en-US" dirty="0"/>
              <a:t> </a:t>
            </a:r>
            <a:r>
              <a:rPr lang="en-US" dirty="0" smtClean="0"/>
              <a:t>128 bits (others in </a:t>
            </a:r>
            <a:r>
              <a:rPr lang="en-US" dirty="0" err="1" smtClean="0"/>
              <a:t>Rijndael</a:t>
            </a:r>
            <a:r>
              <a:rPr lang="en-US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chemeClr val="accent2"/>
                </a:solidFill>
              </a:rPr>
              <a:t>Key length:</a:t>
            </a:r>
            <a:r>
              <a:rPr lang="en-US" dirty="0"/>
              <a:t> 128, 192 or 256 bits (independent of block size)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10 to 14 rounds (depends on key length)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Each round uses 4 functions </a:t>
            </a:r>
            <a:r>
              <a:rPr lang="en-US" dirty="0" smtClean="0"/>
              <a:t>(3 </a:t>
            </a:r>
            <a:r>
              <a:rPr lang="en-US" dirty="0"/>
              <a:t>“layers”)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/>
              <a:t>ByteSub</a:t>
            </a:r>
            <a:r>
              <a:rPr lang="en-US" sz="2400" dirty="0"/>
              <a:t> (nonlinear layer)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/>
              <a:t>ShiftRow</a:t>
            </a:r>
            <a:r>
              <a:rPr lang="en-US" sz="2400" dirty="0"/>
              <a:t> (linear mixing layer)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/>
              <a:t>MixColumn</a:t>
            </a:r>
            <a:r>
              <a:rPr lang="en-US" sz="2400" dirty="0"/>
              <a:t> (nonlinear layer)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/>
              <a:t>AddRoundKey</a:t>
            </a:r>
            <a:r>
              <a:rPr lang="en-US" sz="2400" dirty="0"/>
              <a:t> (key addition layer)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3793205E-A558-3342-86C2-396D222F5997}" type="slidenum">
              <a:rPr lang="en-US" smtClean="0">
                <a:latin typeface="Times New Roman" charset="0"/>
              </a:rPr>
              <a:pPr/>
              <a:t>35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AES ByteSub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67200"/>
            <a:ext cx="77724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err="1"/>
              <a:t>ByteSub</a:t>
            </a:r>
            <a:r>
              <a:rPr lang="en-US" sz="2800" dirty="0"/>
              <a:t> is AES’s “S-box”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Can be viewed as nonlinear (but invertible) composition of two math operations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86022" name="Rectangle 5"/>
          <p:cNvSpPr>
            <a:spLocks noChangeArrowheads="1"/>
          </p:cNvSpPr>
          <p:nvPr/>
        </p:nvSpPr>
        <p:spPr bwMode="auto">
          <a:xfrm>
            <a:off x="685800" y="18288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 smtClean="0"/>
              <a:t>Treat 128 </a:t>
            </a:r>
            <a:r>
              <a:rPr lang="en-US" sz="2800" dirty="0"/>
              <a:t>bit </a:t>
            </a:r>
            <a:r>
              <a:rPr lang="en-US" sz="2800" dirty="0" smtClean="0"/>
              <a:t>block as </a:t>
            </a:r>
            <a:r>
              <a:rPr lang="en-US" sz="2800" dirty="0"/>
              <a:t>4x6 </a:t>
            </a:r>
            <a:r>
              <a:rPr lang="en-US" sz="2800" dirty="0" smtClean="0"/>
              <a:t>byte array</a:t>
            </a:r>
            <a:endParaRPr lang="en-US" sz="2800" dirty="0"/>
          </a:p>
        </p:txBody>
      </p:sp>
      <p:pic>
        <p:nvPicPr>
          <p:cNvPr id="7" name="Picture 6" descr="tt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25" y="2514600"/>
            <a:ext cx="6634675" cy="14668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E5D09D90-4980-FF48-9BFB-602775B908BF}" type="slidenum">
              <a:rPr lang="en-US" smtClean="0">
                <a:latin typeface="Times New Roman" charset="0"/>
              </a:rPr>
              <a:pPr/>
              <a:t>36</a:t>
            </a:fld>
            <a:endParaRPr lang="en-US" smtClean="0">
              <a:latin typeface="Times New Roman" charset="0"/>
            </a:endParaRPr>
          </a:p>
        </p:txBody>
      </p:sp>
      <p:pic>
        <p:nvPicPr>
          <p:cNvPr id="87043" name="Picture 7" descr="bytesub.tif                                                    000675D6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057400"/>
            <a:ext cx="5943600" cy="37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AES “S-box”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974725" y="3494088"/>
            <a:ext cx="1006475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First 4</a:t>
            </a:r>
          </a:p>
          <a:p>
            <a:r>
              <a:rPr lang="en-US" sz="2000"/>
              <a:t>bits of</a:t>
            </a:r>
          </a:p>
          <a:p>
            <a:r>
              <a:rPr lang="en-US" sz="2000"/>
              <a:t>input</a:t>
            </a:r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3495675" y="1752600"/>
            <a:ext cx="2474913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Last 4 bits of input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Part 1 </a:t>
            </a:r>
            <a:r>
              <a:rPr lang="en-US" dirty="0" smtClean="0">
                <a:sym typeface="Symbol" charset="2"/>
              </a:rPr>
              <a:t></a:t>
            </a:r>
            <a:r>
              <a:rPr lang="en-US" dirty="0" smtClean="0"/>
              <a:t> Cryptography                                                                                                     </a:t>
            </a:r>
            <a:fld id="{7BC09AFF-4697-F448-97D8-712F9D6E138B}" type="slidenum">
              <a:rPr lang="en-US" smtClean="0">
                <a:latin typeface="Times New Roman" charset="0"/>
              </a:rPr>
              <a:pPr/>
              <a:t>37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AES ShiftRow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Cyclic shift rows</a:t>
            </a:r>
          </a:p>
        </p:txBody>
      </p:sp>
      <p:pic>
        <p:nvPicPr>
          <p:cNvPr id="6" name="Picture 5" descr="tt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19400"/>
            <a:ext cx="6685387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Part 1 </a:t>
            </a:r>
            <a:r>
              <a:rPr lang="en-US" dirty="0" smtClean="0">
                <a:sym typeface="Symbol" charset="2"/>
              </a:rPr>
              <a:t></a:t>
            </a:r>
            <a:r>
              <a:rPr lang="en-US" dirty="0" smtClean="0"/>
              <a:t> Cryptography                                                                                                     </a:t>
            </a:r>
            <a:fld id="{7F8AF617-8F1A-1841-86B8-98A6CC7592A4}" type="slidenum">
              <a:rPr lang="en-US" smtClean="0">
                <a:latin typeface="Times New Roman" charset="0"/>
              </a:rPr>
              <a:pPr/>
              <a:t>38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AES MixColumn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2578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Implemented as a (big) lookup table</a:t>
            </a:r>
          </a:p>
        </p:txBody>
      </p:sp>
      <p:sp>
        <p:nvSpPr>
          <p:cNvPr id="89094" name="Rectangle 5"/>
          <p:cNvSpPr>
            <a:spLocks noChangeArrowheads="1"/>
          </p:cNvSpPr>
          <p:nvPr/>
        </p:nvSpPr>
        <p:spPr bwMode="auto">
          <a:xfrm>
            <a:off x="685800" y="1828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 dirty="0" smtClean="0"/>
              <a:t>Invertible, linear </a:t>
            </a:r>
            <a:r>
              <a:rPr lang="en-US" sz="3200" dirty="0"/>
              <a:t>operation applied to each column</a:t>
            </a:r>
          </a:p>
        </p:txBody>
      </p:sp>
      <p:pic>
        <p:nvPicPr>
          <p:cNvPr id="7" name="Picture 6" descr="ttt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505200"/>
            <a:ext cx="5345983" cy="130492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tt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598844"/>
            <a:ext cx="6630987" cy="1439756"/>
          </a:xfrm>
          <a:prstGeom prst="rect">
            <a:avLst/>
          </a:prstGeom>
        </p:spPr>
      </p:pic>
      <p:sp>
        <p:nvSpPr>
          <p:cNvPr id="901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BA4F5815-6637-3943-B0C8-F23FD73EEFFC}" type="slidenum">
              <a:rPr lang="en-US" smtClean="0">
                <a:latin typeface="Times New Roman" charset="0"/>
              </a:rPr>
              <a:pPr/>
              <a:t>39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AES AddRoundKey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0"/>
            <a:ext cx="7772400" cy="121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RoundKey (subkey) determined by </a:t>
            </a:r>
            <a:r>
              <a:rPr lang="en-US" b="1">
                <a:solidFill>
                  <a:schemeClr val="accent2"/>
                </a:solidFill>
              </a:rPr>
              <a:t>key schedule</a:t>
            </a:r>
            <a:r>
              <a:rPr lang="en-US"/>
              <a:t> algorithm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685800" y="18288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/>
              <a:t>XOR subkey with block</a:t>
            </a:r>
          </a:p>
        </p:txBody>
      </p:sp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1573213" y="3902075"/>
            <a:ext cx="9413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Block</a:t>
            </a:r>
          </a:p>
        </p:txBody>
      </p:sp>
      <p:sp>
        <p:nvSpPr>
          <p:cNvPr id="90120" name="Rectangle 8"/>
          <p:cNvSpPr>
            <a:spLocks noChangeArrowheads="1"/>
          </p:cNvSpPr>
          <p:nvPr/>
        </p:nvSpPr>
        <p:spPr bwMode="auto">
          <a:xfrm>
            <a:off x="3657600" y="3902075"/>
            <a:ext cx="1225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Subkey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EFF06CA1-3735-E441-B5DC-20741A50237C}" type="slidenum">
              <a:rPr lang="en-US" smtClean="0">
                <a:latin typeface="Times New Roman" charset="0"/>
              </a:rPr>
              <a:pPr/>
              <a:t>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Stream Ciphers</a:t>
            </a:r>
          </a:p>
        </p:txBody>
      </p:sp>
      <p:pic>
        <p:nvPicPr>
          <p:cNvPr id="54276" name="Picture 5" descr="Wooden bridge over stream.tif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971800"/>
            <a:ext cx="3213100" cy="218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A0347829-0CA5-6B44-A663-1DBEC979CF03}" type="slidenum">
              <a:rPr lang="en-US" smtClean="0">
                <a:latin typeface="Times New Roman" charset="0"/>
              </a:rPr>
              <a:pPr/>
              <a:t>40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AES Decryption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6962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To decrypt, process must be invertible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Inverse of </a:t>
            </a:r>
            <a:r>
              <a:rPr lang="en-US" sz="2800" dirty="0" err="1"/>
              <a:t>MixAddRoundKey</a:t>
            </a:r>
            <a:r>
              <a:rPr lang="en-US" sz="2800" dirty="0"/>
              <a:t> is easy, since</a:t>
            </a:r>
            <a:r>
              <a:rPr lang="en-US" sz="2800" dirty="0" smtClean="0"/>
              <a:t> “</a:t>
            </a:r>
            <a:r>
              <a:rPr lang="en-US" sz="2800" dirty="0" err="1" smtClean="0">
                <a:sym typeface="Symbol" charset="2"/>
              </a:rPr>
              <a:t></a:t>
            </a:r>
            <a:r>
              <a:rPr lang="en-US" sz="2800" dirty="0" smtClean="0">
                <a:sym typeface="Symbol" charset="2"/>
              </a:rPr>
              <a:t>”</a:t>
            </a:r>
            <a:r>
              <a:rPr lang="en-US" sz="2800" dirty="0" smtClean="0"/>
              <a:t> </a:t>
            </a:r>
            <a:r>
              <a:rPr lang="en-US" sz="2800" dirty="0"/>
              <a:t>is its own inverse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err="1"/>
              <a:t>MixColumn</a:t>
            </a:r>
            <a:r>
              <a:rPr lang="en-US" sz="2800" dirty="0"/>
              <a:t> is invertible (inverse is also implemented as a lookup table)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Inverse of </a:t>
            </a:r>
            <a:r>
              <a:rPr lang="en-US" sz="2800" dirty="0" err="1"/>
              <a:t>ShiftRow</a:t>
            </a:r>
            <a:r>
              <a:rPr lang="en-US" sz="2800" dirty="0"/>
              <a:t> is easy (cyclic shift the other direction)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err="1"/>
              <a:t>ByteSub</a:t>
            </a:r>
            <a:r>
              <a:rPr lang="en-US" sz="2800" dirty="0"/>
              <a:t> is invertible (inverse is also implemented as a lookup table)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8807167D-AE21-DC42-9A21-A42FED61B7E1}" type="slidenum">
              <a:rPr lang="en-US" smtClean="0">
                <a:latin typeface="Times New Roman" charset="0"/>
              </a:rPr>
              <a:pPr/>
              <a:t>41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Few Other Block Ciphers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Briefly…</a:t>
            </a:r>
          </a:p>
          <a:p>
            <a:pPr lvl="1" eaLnBrk="1" hangingPunct="1"/>
            <a:r>
              <a:rPr lang="en-US"/>
              <a:t>IDEA</a:t>
            </a:r>
          </a:p>
          <a:p>
            <a:pPr lvl="1" eaLnBrk="1" hangingPunct="1"/>
            <a:r>
              <a:rPr lang="en-US"/>
              <a:t>Blowfish</a:t>
            </a:r>
          </a:p>
          <a:p>
            <a:pPr lvl="1" eaLnBrk="1" hangingPunct="1"/>
            <a:r>
              <a:rPr lang="en-US"/>
              <a:t>RC6</a:t>
            </a:r>
          </a:p>
          <a:p>
            <a:pPr eaLnBrk="1" hangingPunct="1"/>
            <a:r>
              <a:rPr lang="en-US"/>
              <a:t>More detailed…</a:t>
            </a:r>
          </a:p>
          <a:p>
            <a:pPr lvl="1" eaLnBrk="1" hangingPunct="1"/>
            <a:r>
              <a:rPr lang="en-US"/>
              <a:t>TEA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8B66FC4A-EC22-C24B-A6D5-9A0E08DE9CAA}" type="slidenum">
              <a:rPr lang="en-US" smtClean="0">
                <a:latin typeface="Times New Roman" charset="0"/>
              </a:rPr>
              <a:pPr/>
              <a:t>42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IDEA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Invented by James Massey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One of the giants of modern crypto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IDEA has 64-bit block, 128-bit key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IDEA uses </a:t>
            </a:r>
            <a:r>
              <a:rPr lang="en-US" b="1" dirty="0">
                <a:solidFill>
                  <a:schemeClr val="hlink"/>
                </a:solidFill>
              </a:rPr>
              <a:t>mixed-mode arithmetic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Combine different math operations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IDEA the first to use this approach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Frequently used today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5CE9FF33-99C7-604F-A6BB-2AB739A56C9A}" type="slidenum">
              <a:rPr lang="en-US" smtClean="0">
                <a:latin typeface="Times New Roman" charset="0"/>
              </a:rPr>
              <a:pPr/>
              <a:t>43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Blowfish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924800" cy="47244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Blowfish encrypts 64-bit blocks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Key is variable length, up to 448 bits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Invented by Bruce </a:t>
            </a:r>
            <a:r>
              <a:rPr lang="en-US" sz="2800" dirty="0" err="1"/>
              <a:t>Schneier</a:t>
            </a:r>
            <a:endParaRPr lang="en-US" sz="2800" dirty="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Almost a </a:t>
            </a:r>
            <a:r>
              <a:rPr lang="en-US" sz="2800" dirty="0" err="1"/>
              <a:t>Feistel</a:t>
            </a:r>
            <a:r>
              <a:rPr lang="en-US" sz="2800" dirty="0"/>
              <a:t> cipher</a:t>
            </a:r>
          </a:p>
          <a:p>
            <a:pPr lvl="1" eaLnBrk="1" hangingPunct="1">
              <a:lnSpc>
                <a:spcPct val="85000"/>
              </a:lnSpc>
              <a:spcAft>
                <a:spcPts val="0"/>
              </a:spcAft>
              <a:buFontTx/>
              <a:buNone/>
            </a:pPr>
            <a:r>
              <a:rPr lang="en-US" sz="2400" dirty="0">
                <a:latin typeface="Times-Roman" charset="0"/>
              </a:rPr>
              <a:t>	</a:t>
            </a:r>
            <a:r>
              <a:rPr lang="en-US" sz="2400" dirty="0" err="1">
                <a:latin typeface="Times-Roman" charset="0"/>
              </a:rPr>
              <a:t>R</a:t>
            </a:r>
            <a:r>
              <a:rPr lang="en-US" sz="2400" baseline="-25000" dirty="0" err="1">
                <a:latin typeface="Times-Roman" charset="0"/>
              </a:rPr>
              <a:t>i</a:t>
            </a:r>
            <a:r>
              <a:rPr lang="en-US" sz="2400" dirty="0">
                <a:latin typeface="Times-Roman" charset="0"/>
              </a:rPr>
              <a:t> = L</a:t>
            </a:r>
            <a:r>
              <a:rPr lang="en-US" sz="2400" baseline="-25000" dirty="0">
                <a:latin typeface="Times-Roman" charset="0"/>
              </a:rPr>
              <a:t>i</a:t>
            </a:r>
            <a:r>
              <a:rPr lang="en-US" sz="2400" baseline="-25000" dirty="0">
                <a:latin typeface="Times-Roman" charset="0"/>
                <a:sym typeface="Symbol" charset="2"/>
              </a:rPr>
              <a:t></a:t>
            </a:r>
            <a:r>
              <a:rPr lang="en-US" sz="2400" baseline="-25000" dirty="0">
                <a:latin typeface="Times-Roman" charset="0"/>
              </a:rPr>
              <a:t>1</a:t>
            </a:r>
            <a:r>
              <a:rPr lang="en-US" sz="2400" dirty="0">
                <a:latin typeface="Times-Roman" charset="0"/>
              </a:rPr>
              <a:t> </a:t>
            </a:r>
            <a:r>
              <a:rPr lang="en-US" sz="2400" dirty="0" err="1">
                <a:latin typeface="Times-Roman" charset="0"/>
                <a:sym typeface="Symbol" charset="2"/>
              </a:rPr>
              <a:t></a:t>
            </a:r>
            <a:r>
              <a:rPr lang="en-US" sz="2400" dirty="0">
                <a:latin typeface="Times-Roman" charset="0"/>
              </a:rPr>
              <a:t> </a:t>
            </a:r>
            <a:r>
              <a:rPr lang="en-US" sz="2400" dirty="0" err="1">
                <a:latin typeface="Times-Roman" charset="0"/>
              </a:rPr>
              <a:t>K</a:t>
            </a:r>
            <a:r>
              <a:rPr lang="en-US" sz="2400" baseline="-25000" dirty="0" err="1">
                <a:latin typeface="Times-Roman" charset="0"/>
              </a:rPr>
              <a:t>i</a:t>
            </a:r>
            <a:endParaRPr lang="en-US" sz="2400" dirty="0">
              <a:latin typeface="Times-Roman" charset="0"/>
            </a:endParaRPr>
          </a:p>
          <a:p>
            <a:pPr lvl="1" eaLnBrk="1" hangingPunct="1">
              <a:lnSpc>
                <a:spcPct val="85000"/>
              </a:lnSpc>
              <a:spcAft>
                <a:spcPts val="0"/>
              </a:spcAft>
              <a:buFontTx/>
              <a:buNone/>
            </a:pPr>
            <a:r>
              <a:rPr lang="en-US" sz="2400" dirty="0">
                <a:latin typeface="Times-Roman" charset="0"/>
              </a:rPr>
              <a:t>	L</a:t>
            </a:r>
            <a:r>
              <a:rPr lang="en-US" sz="2400" baseline="-25000" dirty="0">
                <a:latin typeface="Times-Roman" charset="0"/>
              </a:rPr>
              <a:t>i</a:t>
            </a:r>
            <a:r>
              <a:rPr lang="en-US" sz="2400" dirty="0">
                <a:latin typeface="Times-Roman" charset="0"/>
              </a:rPr>
              <a:t> = R</a:t>
            </a:r>
            <a:r>
              <a:rPr lang="en-US" sz="2400" baseline="-25000" dirty="0">
                <a:latin typeface="Times-Roman" charset="0"/>
              </a:rPr>
              <a:t>i</a:t>
            </a:r>
            <a:r>
              <a:rPr lang="en-US" sz="2400" baseline="-25000" dirty="0">
                <a:latin typeface="Times-Roman" charset="0"/>
                <a:sym typeface="Symbol" charset="2"/>
              </a:rPr>
              <a:t></a:t>
            </a:r>
            <a:r>
              <a:rPr lang="en-US" sz="2400" baseline="-25000" dirty="0">
                <a:latin typeface="Times-Roman" charset="0"/>
              </a:rPr>
              <a:t>1</a:t>
            </a:r>
            <a:r>
              <a:rPr lang="en-US" sz="2400" dirty="0">
                <a:latin typeface="Times-Roman" charset="0"/>
              </a:rPr>
              <a:t> </a:t>
            </a:r>
            <a:r>
              <a:rPr lang="en-US" sz="2400" dirty="0" err="1">
                <a:latin typeface="Times-Roman" charset="0"/>
                <a:sym typeface="Symbol" charset="2"/>
              </a:rPr>
              <a:t></a:t>
            </a:r>
            <a:r>
              <a:rPr lang="en-US" sz="2400" dirty="0">
                <a:latin typeface="Times-Roman" charset="0"/>
              </a:rPr>
              <a:t> F(L</a:t>
            </a:r>
            <a:r>
              <a:rPr lang="en-US" sz="2400" baseline="-25000" dirty="0">
                <a:latin typeface="Times-Roman" charset="0"/>
              </a:rPr>
              <a:t>i</a:t>
            </a:r>
            <a:r>
              <a:rPr lang="en-US" sz="2400" baseline="-25000" dirty="0">
                <a:latin typeface="Times-Roman" charset="0"/>
                <a:sym typeface="Symbol" charset="2"/>
              </a:rPr>
              <a:t></a:t>
            </a:r>
            <a:r>
              <a:rPr lang="en-US" sz="2400" baseline="-25000" dirty="0">
                <a:latin typeface="Times-Roman" charset="0"/>
              </a:rPr>
              <a:t>1</a:t>
            </a:r>
            <a:r>
              <a:rPr lang="en-US" sz="2400" dirty="0">
                <a:latin typeface="Times-Roman" charset="0"/>
              </a:rPr>
              <a:t> </a:t>
            </a:r>
            <a:r>
              <a:rPr lang="en-US" sz="2400" dirty="0" err="1">
                <a:latin typeface="Times-Roman" charset="0"/>
                <a:sym typeface="Symbol" charset="2"/>
              </a:rPr>
              <a:t></a:t>
            </a:r>
            <a:r>
              <a:rPr lang="en-US" sz="2400" dirty="0">
                <a:latin typeface="Times-Roman" charset="0"/>
              </a:rPr>
              <a:t> </a:t>
            </a:r>
            <a:r>
              <a:rPr lang="en-US" sz="2400" dirty="0" err="1">
                <a:latin typeface="Times-Roman" charset="0"/>
              </a:rPr>
              <a:t>K</a:t>
            </a:r>
            <a:r>
              <a:rPr lang="en-US" sz="2400" baseline="-25000" dirty="0" err="1">
                <a:latin typeface="Times-Roman" charset="0"/>
              </a:rPr>
              <a:t>i</a:t>
            </a:r>
            <a:r>
              <a:rPr lang="en-US" sz="2400" dirty="0">
                <a:latin typeface="Times-Roman" charset="0"/>
              </a:rPr>
              <a:t>)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The round function </a:t>
            </a:r>
            <a:r>
              <a:rPr lang="en-US" sz="2800" dirty="0">
                <a:latin typeface="Times-Roman" charset="0"/>
              </a:rPr>
              <a:t>F</a:t>
            </a:r>
            <a:r>
              <a:rPr lang="en-US" sz="2800" dirty="0"/>
              <a:t> uses 4 S-boxes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Each S-box maps 8 bits to 32 bits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Key-dependent S-boxes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S-boxes determined by the key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23E3DC6A-A11F-7E40-BF0D-B3F694B2CB0C}" type="slidenum">
              <a:rPr lang="en-US" smtClean="0">
                <a:latin typeface="Times New Roman" charset="0"/>
              </a:rPr>
              <a:pPr/>
              <a:t>44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RC6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Invented by Ron </a:t>
            </a:r>
            <a:r>
              <a:rPr lang="en-US" sz="2800" dirty="0" err="1"/>
              <a:t>Rivest</a:t>
            </a:r>
            <a:endParaRPr lang="en-US" sz="28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Variables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Block size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Key size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Number of rounds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An AES finalist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Uses </a:t>
            </a:r>
            <a:r>
              <a:rPr lang="en-US" sz="2800" b="1" dirty="0">
                <a:solidFill>
                  <a:schemeClr val="hlink"/>
                </a:solidFill>
              </a:rPr>
              <a:t>data dependent rotations</a:t>
            </a:r>
            <a:r>
              <a:rPr lang="en-US" sz="2800" dirty="0"/>
              <a:t>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Unusual</a:t>
            </a:r>
            <a:r>
              <a:rPr lang="en-US" sz="2400" dirty="0" smtClean="0"/>
              <a:t> for algorithm to depend </a:t>
            </a:r>
            <a:r>
              <a:rPr lang="en-US" sz="2400" dirty="0"/>
              <a:t>on</a:t>
            </a:r>
            <a:r>
              <a:rPr lang="en-US" sz="2400" dirty="0" smtClean="0"/>
              <a:t> plaintext</a:t>
            </a:r>
            <a:endParaRPr lang="en-US" sz="2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C9611723-59A9-E34D-A711-79A03FA1D94B}" type="slidenum">
              <a:rPr lang="en-US" smtClean="0">
                <a:latin typeface="Times New Roman" charset="0"/>
              </a:rPr>
              <a:pPr/>
              <a:t>45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Time for TEA</a:t>
            </a:r>
            <a:endParaRPr lang="en-US" dirty="0"/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848600" cy="4114800"/>
          </a:xfrm>
        </p:spPr>
        <p:txBody>
          <a:bodyPr/>
          <a:lstStyle/>
          <a:p>
            <a:pPr eaLnBrk="1" hangingPunct="1"/>
            <a:r>
              <a:rPr lang="en-US" dirty="0" smtClean="0"/>
              <a:t>Tiny Encryption Algorithm (TEA)</a:t>
            </a:r>
          </a:p>
          <a:p>
            <a:pPr eaLnBrk="1" hangingPunct="1"/>
            <a:r>
              <a:rPr lang="en-US" dirty="0" smtClean="0"/>
              <a:t>64 </a:t>
            </a:r>
            <a:r>
              <a:rPr lang="en-US" dirty="0"/>
              <a:t>bit block, 128 bit key</a:t>
            </a:r>
          </a:p>
          <a:p>
            <a:pPr eaLnBrk="1" hangingPunct="1"/>
            <a:r>
              <a:rPr lang="en-US" dirty="0"/>
              <a:t>Assumes 32-bit arithmetic</a:t>
            </a:r>
          </a:p>
          <a:p>
            <a:pPr eaLnBrk="1" hangingPunct="1"/>
            <a:r>
              <a:rPr lang="en-US" dirty="0"/>
              <a:t>Number of rounds is variable (32 is considered secure)</a:t>
            </a:r>
          </a:p>
          <a:p>
            <a:pPr eaLnBrk="1" hangingPunct="1"/>
            <a:r>
              <a:rPr lang="en-US" dirty="0"/>
              <a:t>Uses “weak” round function, so large number of rounds required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CBD0799A-CD17-B54F-9B6E-CA534C01C3A9}" type="slidenum">
              <a:rPr lang="en-US" smtClean="0">
                <a:latin typeface="Times New Roman" charset="0"/>
              </a:rPr>
              <a:pPr/>
              <a:t>46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TEA Encryption</a:t>
            </a: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48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/>
              <a:t>Assuming 32 rounds:</a:t>
            </a:r>
            <a:endParaRPr lang="en-US">
              <a:latin typeface="Courier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Times-Roman" charset="0"/>
              </a:rPr>
              <a:t>(K[0],K[1],K[2],K[3]) = 128 bit key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Times-Roman" charset="0"/>
              </a:rPr>
              <a:t>(L,R) = plaintext (64-bit block)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Times-Roman" charset="0"/>
              </a:rPr>
              <a:t>delta = 0x9e3779b9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Times-Roman" charset="0"/>
              </a:rPr>
              <a:t>sum = 0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Times-Roman" charset="0"/>
              </a:rPr>
              <a:t>for i = 1 to 32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Times-Roman" charset="0"/>
              </a:rPr>
              <a:t>     sum += delta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Times-Roman" charset="0"/>
              </a:rPr>
              <a:t>     L += ((R&lt;&lt;4)+K[0])^(R+sum)^((R&gt;&gt;5)+K[1])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Times-Roman" charset="0"/>
              </a:rPr>
              <a:t>	 R += ((L&lt;&lt;4)+K[2])^(L+sum)^((L&gt;&gt;5)+K[3])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Times-Roman" charset="0"/>
              </a:rPr>
              <a:t>next i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Times-Roman" charset="0"/>
              </a:rPr>
              <a:t>ciphertext = (L,R)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92D44FB2-316F-2046-8228-EBB6CB9FF9F2}" type="slidenum">
              <a:rPr lang="en-US" smtClean="0">
                <a:latin typeface="Times New Roman" charset="0"/>
              </a:rPr>
              <a:pPr/>
              <a:t>47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TEA Decryption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dirty="0"/>
              <a:t>Assuming 32 rounds: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Times-Roman" charset="0"/>
              </a:rPr>
              <a:t>(K[0],K[1],K[2],K[3]) = 128 bit key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Times-Roman" charset="0"/>
              </a:rPr>
              <a:t>(L,R) = </a:t>
            </a:r>
            <a:r>
              <a:rPr lang="en-US" sz="2400" dirty="0" err="1">
                <a:latin typeface="Times-Roman" charset="0"/>
              </a:rPr>
              <a:t>ciphertext</a:t>
            </a:r>
            <a:r>
              <a:rPr lang="en-US" sz="2400" dirty="0">
                <a:latin typeface="Times-Roman" charset="0"/>
              </a:rPr>
              <a:t> (64-bit block)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Times-Roman" charset="0"/>
              </a:rPr>
              <a:t>delta = 0x9e3779b9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Times-Roman" charset="0"/>
              </a:rPr>
              <a:t>sum = delta &lt;&lt; 5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Times-Roman" charset="0"/>
              </a:rPr>
              <a:t>for </a:t>
            </a:r>
            <a:r>
              <a:rPr lang="en-US" sz="2400" dirty="0" err="1">
                <a:latin typeface="Times-Roman" charset="0"/>
              </a:rPr>
              <a:t>i</a:t>
            </a:r>
            <a:r>
              <a:rPr lang="en-US" sz="2400" dirty="0">
                <a:latin typeface="Times-Roman" charset="0"/>
              </a:rPr>
              <a:t> = 1 to 32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Times-Roman" charset="0"/>
              </a:rPr>
              <a:t>     R </a:t>
            </a:r>
            <a:r>
              <a:rPr lang="en-US" sz="2400" dirty="0" err="1">
                <a:latin typeface="Times-Roman" charset="0"/>
                <a:sym typeface="Symbol" charset="2"/>
              </a:rPr>
              <a:t></a:t>
            </a:r>
            <a:r>
              <a:rPr lang="en-US" sz="2400" dirty="0">
                <a:latin typeface="Times-Roman" charset="0"/>
              </a:rPr>
              <a:t>= ((L&lt;&lt;4)+K[2])^(L+sum)^((L&gt;&gt;5)+K[3])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Times-Roman" charset="0"/>
              </a:rPr>
              <a:t>     L </a:t>
            </a:r>
            <a:r>
              <a:rPr lang="en-US" sz="2400" dirty="0" err="1">
                <a:latin typeface="Times-Roman" charset="0"/>
                <a:sym typeface="Symbol" charset="2"/>
              </a:rPr>
              <a:t></a:t>
            </a:r>
            <a:r>
              <a:rPr lang="en-US" sz="2400" dirty="0">
                <a:latin typeface="Times-Roman" charset="0"/>
              </a:rPr>
              <a:t>= ((R&lt;&lt;4)+K[0])^(R+sum)^((R&gt;&gt;5)+K[1])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Times-Roman" charset="0"/>
              </a:rPr>
              <a:t>	 sum </a:t>
            </a:r>
            <a:r>
              <a:rPr lang="en-US" sz="2400" dirty="0" err="1">
                <a:latin typeface="Times-Roman" charset="0"/>
                <a:sym typeface="Symbol" charset="2"/>
              </a:rPr>
              <a:t></a:t>
            </a:r>
            <a:r>
              <a:rPr lang="en-US" sz="2400" dirty="0">
                <a:latin typeface="Times-Roman" charset="0"/>
              </a:rPr>
              <a:t>= delta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Times-Roman" charset="0"/>
              </a:rPr>
              <a:t>next </a:t>
            </a:r>
            <a:r>
              <a:rPr lang="en-US" sz="2400" dirty="0" err="1">
                <a:latin typeface="Times-Roman" charset="0"/>
              </a:rPr>
              <a:t>i</a:t>
            </a:r>
            <a:endParaRPr lang="en-US" sz="2400" dirty="0">
              <a:latin typeface="Times-Roman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Times-Roman" charset="0"/>
              </a:rPr>
              <a:t>plaintext = (L,R)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9B6261B5-9CA0-864C-BC43-C392E358683B}" type="slidenum">
              <a:rPr lang="en-US" smtClean="0">
                <a:latin typeface="Times New Roman" charset="0"/>
              </a:rPr>
              <a:pPr/>
              <a:t>48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TEA</a:t>
            </a:r>
            <a:r>
              <a:rPr lang="en-US" dirty="0" smtClean="0"/>
              <a:t> Comments</a:t>
            </a:r>
            <a:endParaRPr lang="en-US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Almost</a:t>
            </a:r>
            <a:r>
              <a:rPr lang="en-US" sz="2800" dirty="0"/>
              <a:t> a </a:t>
            </a:r>
            <a:r>
              <a:rPr lang="en-US" sz="2800" dirty="0" err="1"/>
              <a:t>Feistel</a:t>
            </a:r>
            <a:r>
              <a:rPr lang="en-US" sz="2800" dirty="0"/>
              <a:t> cipher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Uses + and - instead of </a:t>
            </a:r>
            <a:r>
              <a:rPr lang="en-US" sz="2400" dirty="0" err="1">
                <a:sym typeface="Symbol" charset="2"/>
              </a:rPr>
              <a:t></a:t>
            </a:r>
            <a:r>
              <a:rPr lang="en-US" sz="2400" dirty="0"/>
              <a:t> (XOR)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Simple, easy to implement, fast, low memory requirement, etc.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Possibly a “related key” attack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err="1"/>
              <a:t>eXtended</a:t>
            </a:r>
            <a:r>
              <a:rPr lang="en-US" sz="2800" dirty="0"/>
              <a:t> TEA (XTEA) eliminates related key attack (slightly more complex)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Simplified TEA (STEA)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insecure version used as an example for cryptanalysis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bldLvl="2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627B8E84-14D5-554E-A51A-975C92831949}" type="slidenum">
              <a:rPr lang="en-US" smtClean="0">
                <a:latin typeface="Times New Roman" charset="0"/>
              </a:rPr>
              <a:pPr/>
              <a:t>49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Block Cipher Modes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A3EA9536-8A98-FF40-A5F3-8138EC035496}" type="slidenum">
              <a:rPr lang="en-US" smtClean="0">
                <a:latin typeface="Times New Roman" charset="0"/>
              </a:rPr>
              <a:pPr/>
              <a:t>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Stream Ciphers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6962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Once upon a time, not so very long ago, stream ciphers were the king of crypto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Today</a:t>
            </a:r>
            <a:r>
              <a:rPr lang="en-US" sz="2800" dirty="0"/>
              <a:t>, not as popular as block ciphers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We’ll discuss two</a:t>
            </a:r>
            <a:r>
              <a:rPr lang="en-US" sz="2800" dirty="0" smtClean="0"/>
              <a:t> stream ciphers…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A5/1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Based on shift registers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Used in GSM mobile phone system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RC4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Based on a changing lookup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Used many places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9E6F58E7-7E66-B348-8F5A-B18B59F6E401}" type="slidenum">
              <a:rPr lang="en-US" smtClean="0">
                <a:latin typeface="Times New Roman" charset="0"/>
              </a:rPr>
              <a:pPr/>
              <a:t>50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Multiple Blocks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267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How to encrypt multiple blocks?</a:t>
            </a:r>
            <a:endParaRPr lang="en-US" sz="2800" dirty="0" smtClean="0"/>
          </a:p>
          <a:p>
            <a:pPr eaLnBrk="1" hangingPunct="1">
              <a:spcAft>
                <a:spcPts val="600"/>
              </a:spcAft>
            </a:pPr>
            <a:r>
              <a:rPr lang="en-US" sz="2800" dirty="0" smtClean="0"/>
              <a:t>Do we need a </a:t>
            </a:r>
            <a:r>
              <a:rPr lang="en-US" sz="2800" dirty="0"/>
              <a:t>new key for each block?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As bad as (or worse than) a one-time pad!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Encrypt each block independently?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Make encryption depend on previous </a:t>
            </a:r>
            <a:r>
              <a:rPr lang="en-US" sz="2800" dirty="0" smtClean="0"/>
              <a:t>block?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 smtClean="0"/>
              <a:t>That is, can we “</a:t>
            </a:r>
            <a:r>
              <a:rPr lang="en-US" sz="2400" dirty="0"/>
              <a:t>chain” the blocks together?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How to handle partial blocks</a:t>
            </a:r>
            <a:r>
              <a:rPr lang="en-US" sz="2800" dirty="0" smtClean="0"/>
              <a:t>?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 smtClean="0"/>
              <a:t>We won’t discuss this issue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0224E8E5-0957-704D-8E0C-656C43F363C1}" type="slidenum">
              <a:rPr lang="en-US" smtClean="0">
                <a:latin typeface="Times New Roman" charset="0"/>
              </a:rPr>
              <a:pPr/>
              <a:t>51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Modes of Operation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962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Many modes </a:t>
            </a:r>
            <a:r>
              <a:rPr lang="en-US" dirty="0" err="1">
                <a:sym typeface="Symbol" charset="2"/>
              </a:rPr>
              <a:t></a:t>
            </a:r>
            <a:r>
              <a:rPr lang="en-US" sz="2800" dirty="0"/>
              <a:t> we </a:t>
            </a:r>
            <a:r>
              <a:rPr lang="en-US" sz="2800" dirty="0" smtClean="0"/>
              <a:t>discuss 3 most popular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Electronic Codebook (</a:t>
            </a:r>
            <a:r>
              <a:rPr lang="en-US" sz="2800" b="1" dirty="0">
                <a:solidFill>
                  <a:schemeClr val="accent2"/>
                </a:solidFill>
              </a:rPr>
              <a:t>ECB</a:t>
            </a:r>
            <a:r>
              <a:rPr lang="en-US" sz="2800" dirty="0"/>
              <a:t>) mode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Encrypt each block independently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Most obvious, but</a:t>
            </a:r>
            <a:r>
              <a:rPr lang="en-US" sz="2400" dirty="0" smtClean="0"/>
              <a:t> has a </a:t>
            </a:r>
            <a:r>
              <a:rPr lang="en-US" sz="2400" dirty="0"/>
              <a:t>serious weakness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Cipher Block Chaining (</a:t>
            </a:r>
            <a:r>
              <a:rPr lang="en-US" sz="2800" b="1" dirty="0">
                <a:solidFill>
                  <a:schemeClr val="accent2"/>
                </a:solidFill>
              </a:rPr>
              <a:t>CBC</a:t>
            </a:r>
            <a:r>
              <a:rPr lang="en-US" sz="2800" dirty="0"/>
              <a:t>) mode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Chain the blocks together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More secure than ECB, virtually no extra work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Counter Mode (</a:t>
            </a:r>
            <a:r>
              <a:rPr lang="en-US" sz="2800" b="1" dirty="0">
                <a:solidFill>
                  <a:schemeClr val="accent2"/>
                </a:solidFill>
              </a:rPr>
              <a:t>CTR</a:t>
            </a:r>
            <a:r>
              <a:rPr lang="en-US" sz="2800" dirty="0"/>
              <a:t>) mode</a:t>
            </a:r>
            <a:endParaRPr lang="en-US" sz="2800" dirty="0" smtClean="0"/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 smtClean="0"/>
              <a:t>Block ciphers acts </a:t>
            </a:r>
            <a:r>
              <a:rPr lang="en-US" sz="2400" dirty="0"/>
              <a:t>like a stream cipher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Popular for random access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11CA7C06-78FD-0D42-973D-24FB0E1B19CA}" type="slidenum">
              <a:rPr lang="en-US" smtClean="0">
                <a:latin typeface="Times New Roman" charset="0"/>
              </a:rPr>
              <a:pPr/>
              <a:t>52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ECB Mode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48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Notation: </a:t>
            </a:r>
            <a:r>
              <a:rPr lang="en-US" sz="2800" dirty="0" smtClean="0">
                <a:latin typeface="Times-Roman" charset="0"/>
              </a:rPr>
              <a:t>C = E</a:t>
            </a:r>
            <a:r>
              <a:rPr lang="en-US" sz="2800" dirty="0">
                <a:latin typeface="Times-Roman" charset="0"/>
              </a:rPr>
              <a:t>(P,K)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Given plaintext </a:t>
            </a:r>
            <a:r>
              <a:rPr lang="en-US" sz="2800" dirty="0">
                <a:latin typeface="Times-Roman" charset="0"/>
              </a:rPr>
              <a:t>P</a:t>
            </a:r>
            <a:r>
              <a:rPr lang="en-US" sz="2800" baseline="-25000" dirty="0">
                <a:latin typeface="Times-Roman" charset="0"/>
              </a:rPr>
              <a:t>0</a:t>
            </a:r>
            <a:r>
              <a:rPr lang="en-US" sz="2800" dirty="0">
                <a:latin typeface="Times-Roman" charset="0"/>
              </a:rPr>
              <a:t>,P</a:t>
            </a:r>
            <a:r>
              <a:rPr lang="en-US" sz="2800" baseline="-25000" dirty="0">
                <a:latin typeface="Times-Roman" charset="0"/>
              </a:rPr>
              <a:t>1</a:t>
            </a:r>
            <a:r>
              <a:rPr lang="en-US" sz="2800" dirty="0">
                <a:latin typeface="Times-Roman" charset="0"/>
              </a:rPr>
              <a:t>,…,P</a:t>
            </a:r>
            <a:r>
              <a:rPr lang="en-US" sz="2800" baseline="-25000" dirty="0">
                <a:latin typeface="Times-Roman" charset="0"/>
              </a:rPr>
              <a:t>m</a:t>
            </a:r>
            <a:r>
              <a:rPr lang="en-US" sz="2800" dirty="0">
                <a:latin typeface="Times-Roman" charset="0"/>
              </a:rPr>
              <a:t>,…</a:t>
            </a:r>
            <a:endParaRPr lang="en-US" sz="2800" dirty="0" smtClean="0">
              <a:latin typeface="Times-Roman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Most obvious </a:t>
            </a:r>
            <a:r>
              <a:rPr lang="en-US" sz="2800" dirty="0"/>
              <a:t>way to use a block </a:t>
            </a:r>
            <a:r>
              <a:rPr lang="en-US" sz="2800" dirty="0" smtClean="0"/>
              <a:t>cipher:</a:t>
            </a:r>
          </a:p>
          <a:p>
            <a:pPr eaLnBrk="1" hangingPunct="1">
              <a:lnSpc>
                <a:spcPct val="90000"/>
              </a:lnSpc>
              <a:spcAft>
                <a:spcPts val="0"/>
              </a:spcAft>
              <a:buFont typeface="Wingdings" charset="2"/>
              <a:buNone/>
            </a:pPr>
            <a:r>
              <a:rPr lang="en-US" sz="2400" dirty="0"/>
              <a:t>	</a:t>
            </a:r>
            <a:r>
              <a:rPr lang="en-US" sz="2400" b="1" dirty="0">
                <a:solidFill>
                  <a:schemeClr val="accent2"/>
                </a:solidFill>
              </a:rPr>
              <a:t>Encrypt</a:t>
            </a:r>
            <a:r>
              <a:rPr lang="en-US" sz="2400" dirty="0">
                <a:solidFill>
                  <a:schemeClr val="accent2"/>
                </a:solidFill>
              </a:rPr>
              <a:t> 			</a:t>
            </a:r>
            <a:r>
              <a:rPr lang="en-US" sz="2400" b="1" dirty="0">
                <a:solidFill>
                  <a:schemeClr val="accent2"/>
                </a:solidFill>
              </a:rPr>
              <a:t>Decrypt</a:t>
            </a:r>
            <a:endParaRPr lang="en-US" sz="2400" dirty="0"/>
          </a:p>
          <a:p>
            <a:pPr eaLnBrk="1" hangingPunct="1">
              <a:lnSpc>
                <a:spcPct val="90000"/>
              </a:lnSpc>
              <a:spcAft>
                <a:spcPts val="0"/>
              </a:spcAft>
              <a:buFont typeface="Wingdings" charset="2"/>
              <a:buNone/>
            </a:pPr>
            <a:r>
              <a:rPr lang="en-US" sz="2400" dirty="0">
                <a:latin typeface="Times-Roman" charset="0"/>
              </a:rPr>
              <a:t>	C</a:t>
            </a:r>
            <a:r>
              <a:rPr lang="en-US" sz="2400" baseline="-25000" dirty="0">
                <a:latin typeface="Times-Roman" charset="0"/>
              </a:rPr>
              <a:t>0 </a:t>
            </a:r>
            <a:r>
              <a:rPr lang="en-US" sz="2400" dirty="0">
                <a:latin typeface="Times-Roman" charset="0"/>
              </a:rPr>
              <a:t>= E(P</a:t>
            </a:r>
            <a:r>
              <a:rPr lang="en-US" sz="2400" baseline="-25000" dirty="0">
                <a:latin typeface="Times-Roman" charset="0"/>
              </a:rPr>
              <a:t>0</a:t>
            </a:r>
            <a:r>
              <a:rPr lang="en-US" sz="2400" dirty="0">
                <a:latin typeface="Times-Roman" charset="0"/>
              </a:rPr>
              <a:t>, K</a:t>
            </a:r>
            <a:r>
              <a:rPr lang="en-US" sz="2400" dirty="0" smtClean="0">
                <a:latin typeface="Times-Roman" charset="0"/>
              </a:rPr>
              <a:t>)	</a:t>
            </a:r>
            <a:r>
              <a:rPr lang="en-US" sz="2400" dirty="0">
                <a:latin typeface="Times-Roman" charset="0"/>
              </a:rPr>
              <a:t>	P</a:t>
            </a:r>
            <a:r>
              <a:rPr lang="en-US" sz="2400" baseline="-25000" dirty="0">
                <a:latin typeface="Times-Roman" charset="0"/>
              </a:rPr>
              <a:t>0 </a:t>
            </a:r>
            <a:r>
              <a:rPr lang="en-US" sz="2400" dirty="0">
                <a:latin typeface="Times-Roman" charset="0"/>
              </a:rPr>
              <a:t>= D(C</a:t>
            </a:r>
            <a:r>
              <a:rPr lang="en-US" sz="2400" baseline="-25000" dirty="0">
                <a:latin typeface="Times-Roman" charset="0"/>
              </a:rPr>
              <a:t>0</a:t>
            </a:r>
            <a:r>
              <a:rPr lang="en-US" sz="2400" dirty="0">
                <a:latin typeface="Times-Roman" charset="0"/>
              </a:rPr>
              <a:t>, K</a:t>
            </a:r>
            <a:r>
              <a:rPr lang="en-US" sz="2400" dirty="0" smtClean="0">
                <a:latin typeface="Times-Roman" charset="0"/>
              </a:rPr>
              <a:t>) </a:t>
            </a:r>
            <a:endParaRPr lang="en-US" sz="2400" dirty="0">
              <a:latin typeface="Times-Roman" charset="0"/>
            </a:endParaRPr>
          </a:p>
          <a:p>
            <a:pPr eaLnBrk="1" hangingPunct="1">
              <a:lnSpc>
                <a:spcPct val="90000"/>
              </a:lnSpc>
              <a:spcAft>
                <a:spcPts val="0"/>
              </a:spcAft>
              <a:buFont typeface="Wingdings" charset="2"/>
              <a:buNone/>
            </a:pPr>
            <a:r>
              <a:rPr lang="en-US" sz="2400" dirty="0">
                <a:latin typeface="Times-Roman" charset="0"/>
              </a:rPr>
              <a:t>	C</a:t>
            </a:r>
            <a:r>
              <a:rPr lang="en-US" sz="2400" baseline="-25000" dirty="0">
                <a:latin typeface="Times-Roman" charset="0"/>
              </a:rPr>
              <a:t>1 </a:t>
            </a:r>
            <a:r>
              <a:rPr lang="en-US" sz="2400" dirty="0">
                <a:latin typeface="Times-Roman" charset="0"/>
              </a:rPr>
              <a:t>= E(P</a:t>
            </a:r>
            <a:r>
              <a:rPr lang="en-US" sz="2400" baseline="-25000" dirty="0">
                <a:latin typeface="Times-Roman" charset="0"/>
              </a:rPr>
              <a:t>1</a:t>
            </a:r>
            <a:r>
              <a:rPr lang="en-US" sz="2400" dirty="0">
                <a:latin typeface="Times-Roman" charset="0"/>
              </a:rPr>
              <a:t>, K</a:t>
            </a:r>
            <a:r>
              <a:rPr lang="en-US" sz="2400" dirty="0" smtClean="0">
                <a:latin typeface="Times-Roman" charset="0"/>
              </a:rPr>
              <a:t>)	</a:t>
            </a:r>
            <a:r>
              <a:rPr lang="en-US" sz="2400" dirty="0">
                <a:latin typeface="Times-Roman" charset="0"/>
              </a:rPr>
              <a:t>	P</a:t>
            </a:r>
            <a:r>
              <a:rPr lang="en-US" sz="2400" baseline="-25000" dirty="0">
                <a:latin typeface="Times-Roman" charset="0"/>
              </a:rPr>
              <a:t>1 </a:t>
            </a:r>
            <a:r>
              <a:rPr lang="en-US" sz="2400" dirty="0">
                <a:latin typeface="Times-Roman" charset="0"/>
              </a:rPr>
              <a:t>= D(C</a:t>
            </a:r>
            <a:r>
              <a:rPr lang="en-US" sz="2400" baseline="-25000" dirty="0">
                <a:latin typeface="Times-Roman" charset="0"/>
              </a:rPr>
              <a:t>1</a:t>
            </a:r>
            <a:r>
              <a:rPr lang="en-US" sz="2400" dirty="0">
                <a:latin typeface="Times-Roman" charset="0"/>
              </a:rPr>
              <a:t>, K</a:t>
            </a:r>
            <a:r>
              <a:rPr lang="en-US" sz="2400" dirty="0" smtClean="0">
                <a:latin typeface="Times-Roman" charset="0"/>
              </a:rPr>
              <a:t>)</a:t>
            </a:r>
          </a:p>
          <a:p>
            <a:pPr eaLnBrk="1" hangingPunct="1">
              <a:lnSpc>
                <a:spcPct val="90000"/>
              </a:lnSpc>
              <a:spcAft>
                <a:spcPts val="0"/>
              </a:spcAft>
              <a:buFont typeface="Wingdings" charset="2"/>
              <a:buNone/>
            </a:pPr>
            <a:r>
              <a:rPr lang="en-US" sz="2400" dirty="0">
                <a:latin typeface="Times-Roman" charset="0"/>
              </a:rPr>
              <a:t>	C</a:t>
            </a:r>
            <a:r>
              <a:rPr lang="en-US" sz="2400" baseline="-25000" dirty="0">
                <a:latin typeface="Times-Roman" charset="0"/>
              </a:rPr>
              <a:t>2 </a:t>
            </a:r>
            <a:r>
              <a:rPr lang="en-US" sz="2400" dirty="0">
                <a:latin typeface="Times-Roman" charset="0"/>
              </a:rPr>
              <a:t>= E(P</a:t>
            </a:r>
            <a:r>
              <a:rPr lang="en-US" sz="2400" baseline="-25000" dirty="0">
                <a:latin typeface="Times-Roman" charset="0"/>
              </a:rPr>
              <a:t>2</a:t>
            </a:r>
            <a:r>
              <a:rPr lang="en-US" sz="2400" dirty="0">
                <a:latin typeface="Times-Roman" charset="0"/>
              </a:rPr>
              <a:t>, K</a:t>
            </a:r>
            <a:r>
              <a:rPr lang="en-US" sz="2400" dirty="0" smtClean="0">
                <a:latin typeface="Times-Roman" charset="0"/>
              </a:rPr>
              <a:t>)  …</a:t>
            </a:r>
            <a:r>
              <a:rPr lang="en-US" sz="2400" dirty="0">
                <a:latin typeface="Times-Roman" charset="0"/>
              </a:rPr>
              <a:t>		P</a:t>
            </a:r>
            <a:r>
              <a:rPr lang="en-US" sz="2400" baseline="-25000" dirty="0">
                <a:latin typeface="Times-Roman" charset="0"/>
              </a:rPr>
              <a:t>2 </a:t>
            </a:r>
            <a:r>
              <a:rPr lang="en-US" sz="2400" dirty="0">
                <a:latin typeface="Times-Roman" charset="0"/>
              </a:rPr>
              <a:t>= D(C</a:t>
            </a:r>
            <a:r>
              <a:rPr lang="en-US" sz="2400" baseline="-25000" dirty="0">
                <a:latin typeface="Times-Roman" charset="0"/>
              </a:rPr>
              <a:t>2</a:t>
            </a:r>
            <a:r>
              <a:rPr lang="en-US" sz="2400" dirty="0">
                <a:latin typeface="Times-Roman" charset="0"/>
              </a:rPr>
              <a:t>, K</a:t>
            </a:r>
            <a:r>
              <a:rPr lang="en-US" sz="2400" dirty="0" smtClean="0">
                <a:latin typeface="Times-Roman" charset="0"/>
              </a:rPr>
              <a:t>)  …</a:t>
            </a:r>
            <a:endParaRPr lang="en-US" sz="2400" dirty="0">
              <a:latin typeface="Times-Roman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For</a:t>
            </a:r>
            <a:r>
              <a:rPr lang="en-US" sz="2800" dirty="0" smtClean="0"/>
              <a:t> fixed </a:t>
            </a:r>
            <a:r>
              <a:rPr lang="en-US" sz="2800" dirty="0"/>
              <a:t>key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dirty="0"/>
              <a:t>, this is</a:t>
            </a:r>
            <a:r>
              <a:rPr lang="en-US" sz="2800" dirty="0" smtClean="0"/>
              <a:t> “electronic” </a:t>
            </a:r>
            <a:r>
              <a:rPr lang="en-US" sz="2800" dirty="0"/>
              <a:t>version of a codebook </a:t>
            </a:r>
            <a:r>
              <a:rPr lang="en-US" sz="2800" dirty="0" smtClean="0"/>
              <a:t>cipher (without additive)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With a different </a:t>
            </a:r>
            <a:r>
              <a:rPr lang="en-US" sz="2400" dirty="0"/>
              <a:t>codebook for each key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D24A4E88-5CEF-9443-9931-55F45ED32632}" type="slidenum">
              <a:rPr lang="en-US" smtClean="0">
                <a:latin typeface="Times New Roman" charset="0"/>
              </a:rPr>
              <a:pPr/>
              <a:t>53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ECB Cut and Paste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Suppose plaintext is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 dirty="0">
                <a:latin typeface="Courier" charset="0"/>
              </a:rPr>
              <a:t>		Alice digs Bob. Trudy digs Tom.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Assuming 64-bit blocks and 8-bit ASCII: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 dirty="0">
                <a:latin typeface="Courier" charset="0"/>
              </a:rPr>
              <a:t>	</a:t>
            </a:r>
            <a:r>
              <a:rPr lang="en-US" sz="2800" dirty="0">
                <a:latin typeface="Times-Roman" charset="0"/>
              </a:rPr>
              <a:t>P</a:t>
            </a:r>
            <a:r>
              <a:rPr lang="en-US" sz="2800" baseline="-25000" dirty="0">
                <a:latin typeface="Times-Roman" charset="0"/>
              </a:rPr>
              <a:t>0 </a:t>
            </a:r>
            <a:r>
              <a:rPr lang="en-US" sz="2800" dirty="0">
                <a:latin typeface="Times-Roman" charset="0"/>
              </a:rPr>
              <a:t>= “</a:t>
            </a:r>
            <a:r>
              <a:rPr lang="en-US" sz="2800" dirty="0">
                <a:latin typeface="Courier" charset="0"/>
              </a:rPr>
              <a:t>Alice </a:t>
            </a:r>
            <a:r>
              <a:rPr lang="en-US" sz="2800" dirty="0" err="1">
                <a:latin typeface="Courier" charset="0"/>
              </a:rPr>
              <a:t>di</a:t>
            </a:r>
            <a:r>
              <a:rPr lang="en-US" sz="2800" dirty="0">
                <a:latin typeface="Times-Roman" charset="0"/>
              </a:rPr>
              <a:t>”, P</a:t>
            </a:r>
            <a:r>
              <a:rPr lang="en-US" sz="2800" baseline="-25000" dirty="0">
                <a:latin typeface="Times-Roman" charset="0"/>
              </a:rPr>
              <a:t>1 </a:t>
            </a:r>
            <a:r>
              <a:rPr lang="en-US" sz="2800" dirty="0">
                <a:latin typeface="Times-Roman" charset="0"/>
              </a:rPr>
              <a:t>= “</a:t>
            </a:r>
            <a:r>
              <a:rPr lang="en-US" sz="2800" dirty="0" err="1">
                <a:latin typeface="Courier" charset="0"/>
              </a:rPr>
              <a:t>gs</a:t>
            </a:r>
            <a:r>
              <a:rPr lang="en-US" sz="2800" dirty="0">
                <a:latin typeface="Courier" charset="0"/>
              </a:rPr>
              <a:t> Bob. </a:t>
            </a:r>
            <a:r>
              <a:rPr lang="en-US" sz="2800" dirty="0">
                <a:latin typeface="Times-Roman" charset="0"/>
              </a:rPr>
              <a:t>”,</a:t>
            </a:r>
            <a:endParaRPr lang="en-US" sz="2800" dirty="0">
              <a:latin typeface="Courier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 dirty="0">
                <a:latin typeface="Courier" charset="0"/>
              </a:rPr>
              <a:t>	</a:t>
            </a:r>
            <a:r>
              <a:rPr lang="en-US" sz="2800" dirty="0">
                <a:latin typeface="Times-Roman" charset="0"/>
              </a:rPr>
              <a:t>P</a:t>
            </a:r>
            <a:r>
              <a:rPr lang="en-US" sz="2800" baseline="-25000" dirty="0">
                <a:latin typeface="Times-Roman" charset="0"/>
              </a:rPr>
              <a:t>2 </a:t>
            </a:r>
            <a:r>
              <a:rPr lang="en-US" sz="2800" dirty="0">
                <a:latin typeface="Times-Roman" charset="0"/>
              </a:rPr>
              <a:t>= “</a:t>
            </a:r>
            <a:r>
              <a:rPr lang="en-US" sz="2800" dirty="0">
                <a:latin typeface="Courier" charset="0"/>
              </a:rPr>
              <a:t>Trudy </a:t>
            </a:r>
            <a:r>
              <a:rPr lang="en-US" sz="2800" dirty="0" err="1">
                <a:latin typeface="Courier" charset="0"/>
              </a:rPr>
              <a:t>di</a:t>
            </a:r>
            <a:r>
              <a:rPr lang="en-US" sz="2800" dirty="0">
                <a:latin typeface="Times-Roman" charset="0"/>
              </a:rPr>
              <a:t>”, P</a:t>
            </a:r>
            <a:r>
              <a:rPr lang="en-US" sz="2800" baseline="-25000" dirty="0">
                <a:latin typeface="Times-Roman" charset="0"/>
              </a:rPr>
              <a:t>3 </a:t>
            </a:r>
            <a:r>
              <a:rPr lang="en-US" sz="2800" dirty="0">
                <a:latin typeface="Times-Roman" charset="0"/>
              </a:rPr>
              <a:t>= “</a:t>
            </a:r>
            <a:r>
              <a:rPr lang="en-US" sz="2800" dirty="0" err="1">
                <a:latin typeface="Courier" charset="0"/>
              </a:rPr>
              <a:t>gs</a:t>
            </a:r>
            <a:r>
              <a:rPr lang="en-US" sz="2800" dirty="0">
                <a:latin typeface="Courier" charset="0"/>
              </a:rPr>
              <a:t> Tom. </a:t>
            </a:r>
            <a:r>
              <a:rPr lang="en-US" sz="2800" dirty="0">
                <a:latin typeface="Times-Roman" charset="0"/>
              </a:rPr>
              <a:t>”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/>
              <a:t>Ciphertext</a:t>
            </a:r>
            <a:r>
              <a:rPr lang="en-US" sz="2800" dirty="0"/>
              <a:t>: </a:t>
            </a:r>
            <a:r>
              <a:rPr lang="en-US" sz="2800" dirty="0">
                <a:latin typeface="Times-Roman" charset="0"/>
              </a:rPr>
              <a:t>C</a:t>
            </a:r>
            <a:r>
              <a:rPr lang="en-US" sz="2800" baseline="-25000" dirty="0">
                <a:latin typeface="Times-Roman" charset="0"/>
              </a:rPr>
              <a:t>0</a:t>
            </a:r>
            <a:r>
              <a:rPr lang="en-US" sz="2800" dirty="0">
                <a:latin typeface="Times-Roman" charset="0"/>
              </a:rPr>
              <a:t>,C</a:t>
            </a:r>
            <a:r>
              <a:rPr lang="en-US" sz="2800" baseline="-25000" dirty="0">
                <a:latin typeface="Times-Roman" charset="0"/>
              </a:rPr>
              <a:t>1</a:t>
            </a:r>
            <a:r>
              <a:rPr lang="en-US" sz="2800" dirty="0">
                <a:latin typeface="Times-Roman" charset="0"/>
              </a:rPr>
              <a:t>,C</a:t>
            </a:r>
            <a:r>
              <a:rPr lang="en-US" sz="2800" baseline="-25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,C</a:t>
            </a:r>
            <a:r>
              <a:rPr lang="en-US" sz="2800" baseline="-25000" dirty="0">
                <a:latin typeface="Times-Roman" charset="0"/>
              </a:rPr>
              <a:t>3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Trudy cuts and pastes: </a:t>
            </a:r>
            <a:r>
              <a:rPr lang="en-US" sz="2800" dirty="0">
                <a:latin typeface="Times-Roman" charset="0"/>
              </a:rPr>
              <a:t>C</a:t>
            </a:r>
            <a:r>
              <a:rPr lang="en-US" sz="2800" baseline="-25000" dirty="0">
                <a:latin typeface="Times-Roman" charset="0"/>
              </a:rPr>
              <a:t>0</a:t>
            </a:r>
            <a:r>
              <a:rPr lang="en-US" sz="2800" dirty="0">
                <a:latin typeface="Times-Roman" charset="0"/>
              </a:rPr>
              <a:t>,C</a:t>
            </a:r>
            <a:r>
              <a:rPr lang="en-US" sz="2800" baseline="-25000" dirty="0">
                <a:latin typeface="Times-Roman" charset="0"/>
              </a:rPr>
              <a:t>3</a:t>
            </a:r>
            <a:r>
              <a:rPr lang="en-US" sz="2800" dirty="0">
                <a:latin typeface="Times-Roman" charset="0"/>
              </a:rPr>
              <a:t>,C</a:t>
            </a:r>
            <a:r>
              <a:rPr lang="en-US" sz="2800" baseline="-25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,C</a:t>
            </a:r>
            <a:r>
              <a:rPr lang="en-US" sz="2800" baseline="-25000" dirty="0">
                <a:latin typeface="Times-Roman" charset="0"/>
              </a:rPr>
              <a:t>1</a:t>
            </a:r>
            <a:endParaRPr lang="en-US" sz="2400" baseline="-25000" dirty="0">
              <a:latin typeface="Times-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Decrypts as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 dirty="0">
                <a:latin typeface="Courier" charset="0"/>
              </a:rPr>
              <a:t>		Alice digs Tom. Trudy digs Bob.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wri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wri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wri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wri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wri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wri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wri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wri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wri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22D09D89-2FF1-1F4F-BAC9-90EC472F7D67}" type="slidenum">
              <a:rPr lang="en-US" smtClean="0">
                <a:latin typeface="Times New Roman" charset="0"/>
              </a:rPr>
              <a:pPr/>
              <a:t>54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ECB Weakness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/>
              <a:t>Suppose </a:t>
            </a:r>
            <a:r>
              <a:rPr lang="en-US" dirty="0">
                <a:latin typeface="Times-Roman" charset="0"/>
              </a:rPr>
              <a:t>P</a:t>
            </a:r>
            <a:r>
              <a:rPr lang="en-US" baseline="-25000" dirty="0">
                <a:latin typeface="Times-Roman" charset="0"/>
              </a:rPr>
              <a:t>i </a:t>
            </a:r>
            <a:r>
              <a:rPr lang="en-US" dirty="0">
                <a:latin typeface="Times-Roman" charset="0"/>
              </a:rPr>
              <a:t>= </a:t>
            </a:r>
            <a:r>
              <a:rPr lang="en-US" dirty="0" err="1">
                <a:latin typeface="Times-Roman" charset="0"/>
              </a:rPr>
              <a:t>P</a:t>
            </a:r>
            <a:r>
              <a:rPr lang="en-US" baseline="-25000" dirty="0" err="1">
                <a:latin typeface="Times-Roman" charset="0"/>
              </a:rPr>
              <a:t>j</a:t>
            </a:r>
            <a:endParaRPr lang="en-US" dirty="0">
              <a:latin typeface="Times-Roman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dirty="0"/>
              <a:t>Then </a:t>
            </a:r>
            <a:r>
              <a:rPr lang="en-US" dirty="0" err="1">
                <a:latin typeface="Times-Roman" charset="0"/>
              </a:rPr>
              <a:t>C</a:t>
            </a:r>
            <a:r>
              <a:rPr lang="en-US" baseline="-25000" dirty="0" err="1">
                <a:latin typeface="Times-Roman" charset="0"/>
              </a:rPr>
              <a:t>i</a:t>
            </a:r>
            <a:r>
              <a:rPr lang="en-US" baseline="-25000" dirty="0">
                <a:latin typeface="Times-Roman" charset="0"/>
              </a:rPr>
              <a:t> </a:t>
            </a:r>
            <a:r>
              <a:rPr lang="en-US" dirty="0">
                <a:latin typeface="Times-Roman" charset="0"/>
              </a:rPr>
              <a:t>= </a:t>
            </a:r>
            <a:r>
              <a:rPr lang="en-US" dirty="0" err="1">
                <a:latin typeface="Times-Roman" charset="0"/>
              </a:rPr>
              <a:t>C</a:t>
            </a:r>
            <a:r>
              <a:rPr lang="en-US" baseline="-25000" dirty="0" err="1">
                <a:latin typeface="Times-Roman" charset="0"/>
              </a:rPr>
              <a:t>j</a:t>
            </a:r>
            <a:r>
              <a:rPr lang="en-US" dirty="0"/>
              <a:t> and Trudy knows </a:t>
            </a:r>
            <a:r>
              <a:rPr lang="en-US" dirty="0">
                <a:latin typeface="Times-Roman" charset="0"/>
              </a:rPr>
              <a:t>P</a:t>
            </a:r>
            <a:r>
              <a:rPr lang="en-US" baseline="-25000" dirty="0">
                <a:latin typeface="Times-Roman" charset="0"/>
              </a:rPr>
              <a:t>i </a:t>
            </a:r>
            <a:r>
              <a:rPr lang="en-US" dirty="0">
                <a:latin typeface="Times-Roman" charset="0"/>
              </a:rPr>
              <a:t>= </a:t>
            </a:r>
            <a:r>
              <a:rPr lang="en-US" dirty="0" err="1">
                <a:latin typeface="Times-Roman" charset="0"/>
              </a:rPr>
              <a:t>P</a:t>
            </a:r>
            <a:r>
              <a:rPr lang="en-US" baseline="-25000" dirty="0" err="1">
                <a:latin typeface="Times-Roman" charset="0"/>
              </a:rPr>
              <a:t>j</a:t>
            </a:r>
            <a:endParaRPr lang="en-US" dirty="0"/>
          </a:p>
          <a:p>
            <a:pPr eaLnBrk="1" hangingPunct="1">
              <a:spcAft>
                <a:spcPts val="600"/>
              </a:spcAft>
            </a:pPr>
            <a:r>
              <a:rPr lang="en-US" dirty="0"/>
              <a:t>This gives Trudy some information, even if she does not know </a:t>
            </a:r>
            <a:r>
              <a:rPr lang="en-US" dirty="0">
                <a:latin typeface="Times-Roman" charset="0"/>
              </a:rPr>
              <a:t>P</a:t>
            </a:r>
            <a:r>
              <a:rPr lang="en-US" baseline="-25000" dirty="0">
                <a:latin typeface="Times-Roman" charset="0"/>
              </a:rPr>
              <a:t>i</a:t>
            </a:r>
            <a:r>
              <a:rPr lang="en-US" dirty="0"/>
              <a:t> or </a:t>
            </a:r>
            <a:r>
              <a:rPr lang="en-US" dirty="0" err="1">
                <a:latin typeface="Times-Roman" charset="0"/>
              </a:rPr>
              <a:t>P</a:t>
            </a:r>
            <a:r>
              <a:rPr lang="en-US" baseline="-25000" dirty="0" err="1">
                <a:latin typeface="Times-Roman" charset="0"/>
              </a:rPr>
              <a:t>j</a:t>
            </a:r>
            <a:endParaRPr lang="en-US" baseline="-25000" dirty="0">
              <a:latin typeface="Courier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dirty="0"/>
              <a:t>Trudy might know </a:t>
            </a:r>
            <a:r>
              <a:rPr lang="en-US" dirty="0">
                <a:latin typeface="Times-Roman" charset="0"/>
              </a:rPr>
              <a:t>P</a:t>
            </a:r>
            <a:r>
              <a:rPr lang="en-US" baseline="-25000" dirty="0">
                <a:latin typeface="Times-Roman" charset="0"/>
              </a:rPr>
              <a:t>i</a:t>
            </a:r>
            <a:endParaRPr lang="en-US" dirty="0">
              <a:latin typeface="Times-Roman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dirty="0"/>
              <a:t>Is this a serious issue?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139B3C41-B68A-6748-87DC-32C2B7FB43A6}" type="slidenum">
              <a:rPr lang="en-US" smtClean="0">
                <a:latin typeface="Times New Roman" charset="0"/>
              </a:rPr>
              <a:pPr/>
              <a:t>55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696200" cy="990600"/>
          </a:xfrm>
        </p:spPr>
        <p:txBody>
          <a:bodyPr/>
          <a:lstStyle/>
          <a:p>
            <a:pPr eaLnBrk="1" hangingPunct="1"/>
            <a:r>
              <a:rPr lang="en-US"/>
              <a:t>Alice Hates ECB Mode</a:t>
            </a:r>
          </a:p>
        </p:txBody>
      </p:sp>
      <p:sp>
        <p:nvSpPr>
          <p:cNvPr id="10650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4572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Alice’s uncompressed </a:t>
            </a:r>
            <a:r>
              <a:rPr lang="en-US" sz="2400" dirty="0" smtClean="0"/>
              <a:t>image, and </a:t>
            </a:r>
            <a:r>
              <a:rPr lang="en-US" sz="2400" dirty="0"/>
              <a:t>ECB encrypted (TEA)</a:t>
            </a:r>
          </a:p>
        </p:txBody>
      </p:sp>
      <p:sp>
        <p:nvSpPr>
          <p:cNvPr id="300040" name="Rectangle 8"/>
          <p:cNvSpPr>
            <a:spLocks noChangeArrowheads="1"/>
          </p:cNvSpPr>
          <p:nvPr/>
        </p:nvSpPr>
        <p:spPr bwMode="auto">
          <a:xfrm>
            <a:off x="457200" y="5257800"/>
            <a:ext cx="7924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dirty="0"/>
              <a:t>Why does this happen?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dirty="0"/>
              <a:t>Same </a:t>
            </a:r>
            <a:r>
              <a:rPr lang="en-US" dirty="0" smtClean="0"/>
              <a:t>plaintext yields same </a:t>
            </a:r>
            <a:r>
              <a:rPr lang="en-US" dirty="0" err="1"/>
              <a:t>ciphertext</a:t>
            </a:r>
            <a:r>
              <a:rPr lang="en-US" dirty="0"/>
              <a:t>!</a:t>
            </a:r>
          </a:p>
        </p:txBody>
      </p:sp>
      <p:pic>
        <p:nvPicPr>
          <p:cNvPr id="106502" name="Picture 14" descr="alices2ECB.tif                                                 000675D6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601788"/>
            <a:ext cx="4954588" cy="365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0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0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00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00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40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795AEE67-F25C-9F4E-8258-39E3545F61FA}" type="slidenum">
              <a:rPr lang="en-US" smtClean="0">
                <a:latin typeface="Times New Roman" charset="0"/>
              </a:rPr>
              <a:pPr/>
              <a:t>56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CBC Mode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Blocks are “chained” </a:t>
            </a:r>
            <a:r>
              <a:rPr lang="en-US" sz="2800" dirty="0" smtClean="0"/>
              <a:t>together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A random initialization vector, or </a:t>
            </a:r>
            <a:r>
              <a:rPr lang="en-US" sz="2800" dirty="0" smtClean="0">
                <a:latin typeface="Times-Roman" charset="0"/>
              </a:rPr>
              <a:t>IV</a:t>
            </a:r>
            <a:r>
              <a:rPr lang="en-US" sz="2800" dirty="0" smtClean="0"/>
              <a:t>, is required to initialize CBC mode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>
                <a:latin typeface="Times-Roman" charset="0"/>
              </a:rPr>
              <a:t>IV</a:t>
            </a:r>
            <a:r>
              <a:rPr lang="en-US" sz="2800" dirty="0" smtClean="0"/>
              <a:t> is random, but not secret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800" dirty="0" smtClean="0"/>
              <a:t>	</a:t>
            </a:r>
            <a:r>
              <a:rPr lang="en-US" sz="2800" b="1" dirty="0" smtClean="0">
                <a:solidFill>
                  <a:schemeClr val="hlink"/>
                </a:solidFill>
              </a:rPr>
              <a:t>Encryption</a:t>
            </a:r>
            <a:r>
              <a:rPr lang="en-US" sz="2800" dirty="0" smtClean="0">
                <a:solidFill>
                  <a:schemeClr val="hlink"/>
                </a:solidFill>
                <a:latin typeface="Courier" charset="0"/>
              </a:rPr>
              <a:t> 			</a:t>
            </a:r>
            <a:r>
              <a:rPr lang="en-US" sz="2800" b="1" dirty="0" smtClean="0">
                <a:solidFill>
                  <a:schemeClr val="hlink"/>
                </a:solidFill>
              </a:rPr>
              <a:t>Decryption</a:t>
            </a:r>
            <a:endParaRPr lang="en-US" sz="2800" dirty="0" smtClean="0">
              <a:latin typeface="Courier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800" dirty="0" smtClean="0">
                <a:latin typeface="Times-Roman" charset="0"/>
              </a:rPr>
              <a:t>	</a:t>
            </a:r>
            <a:r>
              <a:rPr lang="en-US" sz="2400" dirty="0" smtClean="0">
                <a:latin typeface="Times-Roman" charset="0"/>
              </a:rPr>
              <a:t>C</a:t>
            </a:r>
            <a:r>
              <a:rPr lang="en-US" sz="2400" baseline="-25000" dirty="0" smtClean="0">
                <a:latin typeface="Times-Roman" charset="0"/>
              </a:rPr>
              <a:t>0 </a:t>
            </a:r>
            <a:r>
              <a:rPr lang="en-US" sz="2400" dirty="0" smtClean="0">
                <a:latin typeface="Times-Roman" charset="0"/>
              </a:rPr>
              <a:t>= E(IV </a:t>
            </a:r>
            <a:r>
              <a:rPr lang="en-US" sz="2400" dirty="0" err="1" smtClean="0">
                <a:latin typeface="Times-Roman" charset="0"/>
                <a:sym typeface="Symbol" charset="2"/>
              </a:rPr>
              <a:t></a:t>
            </a:r>
            <a:r>
              <a:rPr lang="en-US" sz="2400" dirty="0" smtClean="0">
                <a:latin typeface="Times-Roman" charset="0"/>
                <a:sym typeface="Symbol" charset="2"/>
              </a:rPr>
              <a:t> </a:t>
            </a:r>
            <a:r>
              <a:rPr lang="en-US" sz="2400" dirty="0" smtClean="0">
                <a:latin typeface="Times-Roman" charset="0"/>
              </a:rPr>
              <a:t>P</a:t>
            </a:r>
            <a:r>
              <a:rPr lang="en-US" sz="2400" baseline="-25000" dirty="0" smtClean="0">
                <a:latin typeface="Times-Roman" charset="0"/>
              </a:rPr>
              <a:t>0</a:t>
            </a:r>
            <a:r>
              <a:rPr lang="en-US" sz="2400" dirty="0" smtClean="0">
                <a:latin typeface="Times-Roman" charset="0"/>
              </a:rPr>
              <a:t>, K),		P</a:t>
            </a:r>
            <a:r>
              <a:rPr lang="en-US" sz="2400" baseline="-25000" dirty="0" smtClean="0">
                <a:latin typeface="Times-Roman" charset="0"/>
              </a:rPr>
              <a:t>0 </a:t>
            </a:r>
            <a:r>
              <a:rPr lang="en-US" sz="2400" dirty="0" smtClean="0">
                <a:latin typeface="Times-Roman" charset="0"/>
              </a:rPr>
              <a:t>= IV </a:t>
            </a:r>
            <a:r>
              <a:rPr lang="en-US" sz="2400" dirty="0" err="1" smtClean="0">
                <a:latin typeface="Times-Roman" charset="0"/>
                <a:sym typeface="Symbol" charset="2"/>
              </a:rPr>
              <a:t></a:t>
            </a:r>
            <a:r>
              <a:rPr lang="en-US" sz="2400" dirty="0" smtClean="0">
                <a:latin typeface="Times-Roman" charset="0"/>
                <a:sym typeface="Symbol" charset="2"/>
              </a:rPr>
              <a:t> </a:t>
            </a:r>
            <a:r>
              <a:rPr lang="en-US" sz="2400" dirty="0" smtClean="0">
                <a:latin typeface="Times-Roman" charset="0"/>
              </a:rPr>
              <a:t>D(C</a:t>
            </a:r>
            <a:r>
              <a:rPr lang="en-US" sz="2400" baseline="-25000" dirty="0" smtClean="0">
                <a:latin typeface="Times-Roman" charset="0"/>
              </a:rPr>
              <a:t>0</a:t>
            </a:r>
            <a:r>
              <a:rPr lang="en-US" sz="2400" dirty="0" smtClean="0">
                <a:latin typeface="Times-Roman" charset="0"/>
              </a:rPr>
              <a:t>, K),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>
                <a:latin typeface="Times-Roman" charset="0"/>
              </a:rPr>
              <a:t>	C</a:t>
            </a:r>
            <a:r>
              <a:rPr lang="en-US" sz="2400" baseline="-25000" dirty="0" smtClean="0">
                <a:latin typeface="Times-Roman" charset="0"/>
              </a:rPr>
              <a:t>1 </a:t>
            </a:r>
            <a:r>
              <a:rPr lang="en-US" sz="2400" dirty="0" smtClean="0">
                <a:latin typeface="Times-Roman" charset="0"/>
              </a:rPr>
              <a:t>= E(C</a:t>
            </a:r>
            <a:r>
              <a:rPr lang="en-US" sz="2400" baseline="-25000" dirty="0" smtClean="0">
                <a:latin typeface="Times-Roman" charset="0"/>
              </a:rPr>
              <a:t>0 </a:t>
            </a:r>
            <a:r>
              <a:rPr lang="en-US" sz="2400" dirty="0" err="1" smtClean="0">
                <a:latin typeface="Times-Roman" charset="0"/>
                <a:sym typeface="Symbol" charset="2"/>
              </a:rPr>
              <a:t></a:t>
            </a:r>
            <a:r>
              <a:rPr lang="en-US" sz="2400" dirty="0" smtClean="0">
                <a:latin typeface="Times-Roman" charset="0"/>
                <a:sym typeface="Symbol" charset="2"/>
              </a:rPr>
              <a:t> </a:t>
            </a:r>
            <a:r>
              <a:rPr lang="en-US" sz="2400" dirty="0" smtClean="0">
                <a:latin typeface="Times-Roman" charset="0"/>
              </a:rPr>
              <a:t>P</a:t>
            </a:r>
            <a:r>
              <a:rPr lang="en-US" sz="2400" baseline="-25000" dirty="0" smtClean="0">
                <a:latin typeface="Times-Roman" charset="0"/>
              </a:rPr>
              <a:t>1</a:t>
            </a:r>
            <a:r>
              <a:rPr lang="en-US" sz="2400" dirty="0" smtClean="0">
                <a:latin typeface="Times-Roman" charset="0"/>
              </a:rPr>
              <a:t>, K),			P</a:t>
            </a:r>
            <a:r>
              <a:rPr lang="en-US" sz="2400" baseline="-25000" dirty="0" smtClean="0">
                <a:latin typeface="Times-Roman" charset="0"/>
              </a:rPr>
              <a:t>1 </a:t>
            </a:r>
            <a:r>
              <a:rPr lang="en-US" sz="2400" dirty="0" smtClean="0">
                <a:latin typeface="Times-Roman" charset="0"/>
              </a:rPr>
              <a:t>= C</a:t>
            </a:r>
            <a:r>
              <a:rPr lang="en-US" sz="2400" baseline="-25000" dirty="0" smtClean="0">
                <a:latin typeface="Times-Roman" charset="0"/>
              </a:rPr>
              <a:t>0 </a:t>
            </a:r>
            <a:r>
              <a:rPr lang="en-US" sz="2400" dirty="0" err="1" smtClean="0">
                <a:latin typeface="Times-Roman" charset="0"/>
                <a:sym typeface="Symbol" charset="2"/>
              </a:rPr>
              <a:t></a:t>
            </a:r>
            <a:r>
              <a:rPr lang="en-US" sz="2400" dirty="0" smtClean="0">
                <a:latin typeface="Times-Roman" charset="0"/>
                <a:sym typeface="Symbol" charset="2"/>
              </a:rPr>
              <a:t> </a:t>
            </a:r>
            <a:r>
              <a:rPr lang="en-US" sz="2400" dirty="0" smtClean="0">
                <a:latin typeface="Times-Roman" charset="0"/>
              </a:rPr>
              <a:t>D(C</a:t>
            </a:r>
            <a:r>
              <a:rPr lang="en-US" sz="2400" baseline="-25000" dirty="0" smtClean="0">
                <a:latin typeface="Times-Roman" charset="0"/>
              </a:rPr>
              <a:t>1</a:t>
            </a:r>
            <a:r>
              <a:rPr lang="en-US" sz="2400" dirty="0" smtClean="0">
                <a:latin typeface="Times-Roman" charset="0"/>
              </a:rPr>
              <a:t>, K),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sz="2400" dirty="0" smtClean="0">
                <a:latin typeface="Times-Roman" charset="0"/>
              </a:rPr>
              <a:t>	C</a:t>
            </a:r>
            <a:r>
              <a:rPr lang="en-US" sz="2400" baseline="-25000" dirty="0" smtClean="0">
                <a:latin typeface="Times-Roman" charset="0"/>
              </a:rPr>
              <a:t>2 </a:t>
            </a:r>
            <a:r>
              <a:rPr lang="en-US" sz="2400" dirty="0" smtClean="0">
                <a:latin typeface="Times-Roman" charset="0"/>
              </a:rPr>
              <a:t>= E(C</a:t>
            </a:r>
            <a:r>
              <a:rPr lang="en-US" sz="2400" baseline="-25000" dirty="0" smtClean="0">
                <a:latin typeface="Times-Roman" charset="0"/>
              </a:rPr>
              <a:t>1 </a:t>
            </a:r>
            <a:r>
              <a:rPr lang="en-US" sz="2400" dirty="0" err="1" smtClean="0">
                <a:latin typeface="Times-Roman" charset="0"/>
                <a:sym typeface="Symbol" charset="2"/>
              </a:rPr>
              <a:t></a:t>
            </a:r>
            <a:r>
              <a:rPr lang="en-US" sz="2400" dirty="0" smtClean="0">
                <a:latin typeface="Times-Roman" charset="0"/>
                <a:sym typeface="Symbol" charset="2"/>
              </a:rPr>
              <a:t> </a:t>
            </a:r>
            <a:r>
              <a:rPr lang="en-US" sz="2400" dirty="0" smtClean="0">
                <a:latin typeface="Times-Roman" charset="0"/>
              </a:rPr>
              <a:t>P</a:t>
            </a:r>
            <a:r>
              <a:rPr lang="en-US" sz="2400" baseline="-25000" dirty="0" smtClean="0">
                <a:latin typeface="Times-Roman" charset="0"/>
              </a:rPr>
              <a:t>2</a:t>
            </a:r>
            <a:r>
              <a:rPr lang="en-US" sz="2400" dirty="0" smtClean="0">
                <a:latin typeface="Times-Roman" charset="0"/>
              </a:rPr>
              <a:t>, K),…		P</a:t>
            </a:r>
            <a:r>
              <a:rPr lang="en-US" sz="2400" baseline="-25000" dirty="0" smtClean="0">
                <a:latin typeface="Times-Roman" charset="0"/>
              </a:rPr>
              <a:t>2 </a:t>
            </a:r>
            <a:r>
              <a:rPr lang="en-US" sz="2400" dirty="0" smtClean="0">
                <a:latin typeface="Times-Roman" charset="0"/>
              </a:rPr>
              <a:t>= C</a:t>
            </a:r>
            <a:r>
              <a:rPr lang="en-US" sz="2400" baseline="-25000" dirty="0" smtClean="0">
                <a:latin typeface="Times-Roman" charset="0"/>
              </a:rPr>
              <a:t>1 </a:t>
            </a:r>
            <a:r>
              <a:rPr lang="en-US" sz="2400" dirty="0" err="1" smtClean="0">
                <a:latin typeface="Times-Roman" charset="0"/>
                <a:sym typeface="Symbol" charset="2"/>
              </a:rPr>
              <a:t></a:t>
            </a:r>
            <a:r>
              <a:rPr lang="en-US" sz="2400" dirty="0" smtClean="0">
                <a:latin typeface="Times-Roman" charset="0"/>
                <a:sym typeface="Symbol" charset="2"/>
              </a:rPr>
              <a:t> </a:t>
            </a:r>
            <a:r>
              <a:rPr lang="en-US" sz="2400" dirty="0" smtClean="0">
                <a:latin typeface="Times-Roman" charset="0"/>
              </a:rPr>
              <a:t>D(C</a:t>
            </a:r>
            <a:r>
              <a:rPr lang="en-US" sz="2400" baseline="-25000" dirty="0" smtClean="0">
                <a:latin typeface="Times-Roman" charset="0"/>
              </a:rPr>
              <a:t>2</a:t>
            </a:r>
            <a:r>
              <a:rPr lang="en-US" sz="2400" dirty="0" smtClean="0">
                <a:latin typeface="Times-Roman" charset="0"/>
              </a:rPr>
              <a:t>, K),…</a:t>
            </a:r>
            <a:endParaRPr lang="en-US" sz="2800" dirty="0" smtClean="0">
              <a:latin typeface="Times-Roman" charset="0"/>
            </a:endParaRP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800" dirty="0" smtClean="0"/>
              <a:t>Analogous to classic codebook </a:t>
            </a:r>
            <a:r>
              <a:rPr lang="en-US" sz="2800" i="1" dirty="0" smtClean="0"/>
              <a:t>with additive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9B6A2928-7D73-DA4B-84DA-8A2E701B0D1D}" type="slidenum">
              <a:rPr lang="en-US" smtClean="0">
                <a:latin typeface="Times New Roman" charset="0"/>
              </a:rPr>
              <a:pPr/>
              <a:t>57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CBC Mode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Identical plaintext blocks yield different </a:t>
            </a:r>
            <a:r>
              <a:rPr lang="en-US" sz="2800" dirty="0" err="1"/>
              <a:t>ciphertext</a:t>
            </a:r>
            <a:r>
              <a:rPr lang="en-US" sz="2800" dirty="0"/>
              <a:t> </a:t>
            </a:r>
            <a:r>
              <a:rPr lang="en-US" sz="2800" dirty="0" smtClean="0"/>
              <a:t>blocks </a:t>
            </a:r>
            <a:r>
              <a:rPr lang="en-US" sz="2800" dirty="0" err="1" smtClean="0">
                <a:sym typeface="Symbol" charset="2"/>
              </a:rPr>
              <a:t></a:t>
            </a:r>
            <a:r>
              <a:rPr lang="en-US" sz="2800" dirty="0" smtClean="0"/>
              <a:t> this is good!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If </a:t>
            </a:r>
            <a:r>
              <a:rPr lang="en-US" sz="2800" dirty="0">
                <a:latin typeface="Times-Roman" charset="0"/>
              </a:rPr>
              <a:t>C</a:t>
            </a:r>
            <a:r>
              <a:rPr lang="en-US" sz="2800" baseline="-25000" dirty="0">
                <a:latin typeface="Times-Roman" charset="0"/>
              </a:rPr>
              <a:t>1</a:t>
            </a:r>
            <a:r>
              <a:rPr lang="en-US" sz="2800" dirty="0"/>
              <a:t> is garbled to, say, </a:t>
            </a:r>
            <a:r>
              <a:rPr lang="en-US" sz="2800" dirty="0">
                <a:latin typeface="Times-Roman" charset="0"/>
              </a:rPr>
              <a:t>G</a:t>
            </a:r>
            <a:r>
              <a:rPr lang="en-US" sz="2800" dirty="0"/>
              <a:t> then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 typeface="Wingdings" charset="2"/>
              <a:buNone/>
            </a:pPr>
            <a:r>
              <a:rPr lang="en-US" sz="2000" dirty="0">
                <a:latin typeface="Courier" charset="0"/>
              </a:rPr>
              <a:t>	</a:t>
            </a:r>
            <a:r>
              <a:rPr lang="en-US" sz="2800" dirty="0">
                <a:latin typeface="Times-Roman" charset="0"/>
              </a:rPr>
              <a:t>P</a:t>
            </a:r>
            <a:r>
              <a:rPr lang="en-US" sz="2800" baseline="-25000" dirty="0">
                <a:latin typeface="Times-Roman" charset="0"/>
              </a:rPr>
              <a:t>1 </a:t>
            </a:r>
            <a:r>
              <a:rPr lang="en-US" sz="2800" dirty="0" err="1">
                <a:latin typeface="Times-Roman" charset="0"/>
                <a:sym typeface="Symbol" charset="2"/>
              </a:rPr>
              <a:t></a:t>
            </a:r>
            <a:r>
              <a:rPr lang="en-US" sz="2800" dirty="0">
                <a:latin typeface="Times-Roman" charset="0"/>
                <a:sym typeface="Symbol" charset="2"/>
              </a:rPr>
              <a:t> </a:t>
            </a:r>
            <a:r>
              <a:rPr lang="en-US" sz="2800" dirty="0">
                <a:latin typeface="Times-Roman" charset="0"/>
              </a:rPr>
              <a:t>C</a:t>
            </a:r>
            <a:r>
              <a:rPr lang="en-US" sz="2800" baseline="-25000" dirty="0">
                <a:latin typeface="Times-Roman" charset="0"/>
              </a:rPr>
              <a:t>0 </a:t>
            </a:r>
            <a:r>
              <a:rPr lang="en-US" sz="2800" dirty="0" err="1">
                <a:latin typeface="Times-Roman" charset="0"/>
                <a:sym typeface="Symbol" charset="2"/>
              </a:rPr>
              <a:t></a:t>
            </a:r>
            <a:r>
              <a:rPr lang="en-US" sz="2800" dirty="0">
                <a:latin typeface="Times-Roman" charset="0"/>
                <a:sym typeface="Symbol" charset="2"/>
              </a:rPr>
              <a:t> </a:t>
            </a:r>
            <a:r>
              <a:rPr lang="en-US" sz="2800" dirty="0">
                <a:latin typeface="Times-Roman" charset="0"/>
              </a:rPr>
              <a:t>D(G, K), P</a:t>
            </a:r>
            <a:r>
              <a:rPr lang="en-US" sz="2800" baseline="-25000" dirty="0">
                <a:latin typeface="Times-Roman" charset="0"/>
              </a:rPr>
              <a:t>2 </a:t>
            </a:r>
            <a:r>
              <a:rPr lang="en-US" sz="2800" dirty="0" err="1">
                <a:latin typeface="Times-Roman" charset="0"/>
                <a:sym typeface="Symbol" charset="2"/>
              </a:rPr>
              <a:t></a:t>
            </a:r>
            <a:r>
              <a:rPr lang="en-US" sz="2800" dirty="0">
                <a:latin typeface="Times-Roman" charset="0"/>
                <a:sym typeface="Symbol" charset="2"/>
              </a:rPr>
              <a:t> </a:t>
            </a:r>
            <a:r>
              <a:rPr lang="en-US" sz="2800" dirty="0">
                <a:latin typeface="Times-Roman" charset="0"/>
              </a:rPr>
              <a:t>G </a:t>
            </a:r>
            <a:r>
              <a:rPr lang="en-US" sz="2800" dirty="0" err="1">
                <a:latin typeface="Times-Roman" charset="0"/>
                <a:sym typeface="Symbol" charset="2"/>
              </a:rPr>
              <a:t></a:t>
            </a:r>
            <a:r>
              <a:rPr lang="en-US" sz="2800" dirty="0">
                <a:latin typeface="Times-Roman" charset="0"/>
                <a:sym typeface="Symbol" charset="2"/>
              </a:rPr>
              <a:t> </a:t>
            </a:r>
            <a:r>
              <a:rPr lang="en-US" sz="2800" dirty="0">
                <a:latin typeface="Times-Roman" charset="0"/>
              </a:rPr>
              <a:t>D(C</a:t>
            </a:r>
            <a:r>
              <a:rPr lang="en-US" sz="2800" baseline="-25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, K)</a:t>
            </a:r>
            <a:endParaRPr lang="en-US" sz="2000" dirty="0">
              <a:latin typeface="Times-Roman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But </a:t>
            </a:r>
            <a:r>
              <a:rPr lang="en-US" sz="2800" dirty="0">
                <a:latin typeface="Times-Roman" charset="0"/>
              </a:rPr>
              <a:t>P</a:t>
            </a:r>
            <a:r>
              <a:rPr lang="en-US" sz="2800" baseline="-25000" dirty="0">
                <a:latin typeface="Times-Roman" charset="0"/>
              </a:rPr>
              <a:t>3 </a:t>
            </a:r>
            <a:r>
              <a:rPr lang="en-US" sz="2800" dirty="0">
                <a:latin typeface="Times-Roman" charset="0"/>
              </a:rPr>
              <a:t>= C</a:t>
            </a:r>
            <a:r>
              <a:rPr lang="en-US" sz="2800" baseline="-25000" dirty="0">
                <a:latin typeface="Times-Roman" charset="0"/>
              </a:rPr>
              <a:t>2 </a:t>
            </a:r>
            <a:r>
              <a:rPr lang="en-US" sz="2800" dirty="0" err="1">
                <a:latin typeface="Times-Roman" charset="0"/>
                <a:sym typeface="Symbol" charset="2"/>
              </a:rPr>
              <a:t></a:t>
            </a:r>
            <a:r>
              <a:rPr lang="en-US" sz="2800" dirty="0">
                <a:latin typeface="Times-Roman" charset="0"/>
                <a:sym typeface="Symbol" charset="2"/>
              </a:rPr>
              <a:t> </a:t>
            </a:r>
            <a:r>
              <a:rPr lang="en-US" sz="2800" dirty="0">
                <a:latin typeface="Times-Roman" charset="0"/>
              </a:rPr>
              <a:t>D(C</a:t>
            </a:r>
            <a:r>
              <a:rPr lang="en-US" sz="2800" baseline="-25000" dirty="0">
                <a:latin typeface="Times-Roman" charset="0"/>
              </a:rPr>
              <a:t>3</a:t>
            </a:r>
            <a:r>
              <a:rPr lang="en-US" sz="2800" dirty="0">
                <a:latin typeface="Times-Roman" charset="0"/>
              </a:rPr>
              <a:t>, K), P</a:t>
            </a:r>
            <a:r>
              <a:rPr lang="en-US" sz="2800" baseline="-25000" dirty="0">
                <a:latin typeface="Times-Roman" charset="0"/>
              </a:rPr>
              <a:t>4 </a:t>
            </a:r>
            <a:r>
              <a:rPr lang="en-US" sz="2800" dirty="0">
                <a:latin typeface="Times-Roman" charset="0"/>
              </a:rPr>
              <a:t>= C</a:t>
            </a:r>
            <a:r>
              <a:rPr lang="en-US" sz="2800" baseline="-25000" dirty="0">
                <a:latin typeface="Times-Roman" charset="0"/>
              </a:rPr>
              <a:t>3 </a:t>
            </a:r>
            <a:r>
              <a:rPr lang="en-US" sz="2800" dirty="0" err="1">
                <a:latin typeface="Times-Roman" charset="0"/>
                <a:sym typeface="Symbol" charset="2"/>
              </a:rPr>
              <a:t></a:t>
            </a:r>
            <a:r>
              <a:rPr lang="en-US" sz="2800" dirty="0">
                <a:latin typeface="Times-Roman" charset="0"/>
                <a:sym typeface="Symbol" charset="2"/>
              </a:rPr>
              <a:t> </a:t>
            </a:r>
            <a:r>
              <a:rPr lang="en-US" sz="2800" dirty="0">
                <a:latin typeface="Times-Roman" charset="0"/>
              </a:rPr>
              <a:t>D(C</a:t>
            </a:r>
            <a:r>
              <a:rPr lang="en-US" sz="2800" baseline="-25000" dirty="0">
                <a:latin typeface="Times-Roman" charset="0"/>
              </a:rPr>
              <a:t>4</a:t>
            </a:r>
            <a:r>
              <a:rPr lang="en-US" sz="2800" dirty="0">
                <a:latin typeface="Times-Roman" charset="0"/>
              </a:rPr>
              <a:t>, K),…</a:t>
            </a:r>
            <a:endParaRPr lang="en-US" sz="2400" dirty="0">
              <a:latin typeface="Times-Roman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Automatically recovers from errors</a:t>
            </a:r>
            <a:r>
              <a:rPr lang="en-US" sz="2800" dirty="0" smtClean="0"/>
              <a:t>!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Cut and paste is still possible, but more complex (and will cause garbles)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82F81F88-4404-6746-9004-B85B16D8F257}" type="slidenum">
              <a:rPr lang="en-US" smtClean="0">
                <a:latin typeface="Times New Roman" charset="0"/>
              </a:rPr>
              <a:pPr/>
              <a:t>58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696200" cy="990600"/>
          </a:xfrm>
        </p:spPr>
        <p:txBody>
          <a:bodyPr/>
          <a:lstStyle/>
          <a:p>
            <a:pPr eaLnBrk="1" hangingPunct="1"/>
            <a:r>
              <a:rPr lang="en-US"/>
              <a:t>Alice Likes CBC Mode</a:t>
            </a:r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4572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Alice’s uncompressed image, Alice CBC encrypted (TEA)</a:t>
            </a:r>
            <a:endParaRPr lang="en-US" sz="2000"/>
          </a:p>
        </p:txBody>
      </p:sp>
      <p:sp>
        <p:nvSpPr>
          <p:cNvPr id="516101" name="Rectangle 5"/>
          <p:cNvSpPr>
            <a:spLocks noChangeArrowheads="1"/>
          </p:cNvSpPr>
          <p:nvPr/>
        </p:nvSpPr>
        <p:spPr bwMode="auto">
          <a:xfrm>
            <a:off x="457200" y="5257800"/>
            <a:ext cx="7924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dirty="0"/>
              <a:t>Why does this happen?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dirty="0"/>
              <a:t>Same plaintext yields different </a:t>
            </a:r>
            <a:r>
              <a:rPr lang="en-US" dirty="0" err="1"/>
              <a:t>ciphertext</a:t>
            </a:r>
            <a:r>
              <a:rPr lang="en-US" dirty="0"/>
              <a:t>!</a:t>
            </a:r>
          </a:p>
        </p:txBody>
      </p:sp>
      <p:pic>
        <p:nvPicPr>
          <p:cNvPr id="109574" name="Picture 11" descr="alices2CBC.tif                                                 000675D6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600200"/>
            <a:ext cx="50006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6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6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6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6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01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A2B5459C-CFB4-4F4F-9746-14827780E2CA}" type="slidenum">
              <a:rPr lang="en-US" smtClean="0">
                <a:latin typeface="Times New Roman" charset="0"/>
              </a:rPr>
              <a:pPr/>
              <a:t>59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Counter Mode (CTR)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001000" cy="41910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CTR is popular for random access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Use block cipher </a:t>
            </a:r>
            <a:r>
              <a:rPr lang="en-US" sz="2800" dirty="0" smtClean="0"/>
              <a:t>like a </a:t>
            </a:r>
            <a:r>
              <a:rPr lang="en-US" sz="2800" dirty="0"/>
              <a:t>stream cipher</a:t>
            </a:r>
          </a:p>
          <a:p>
            <a:pPr eaLnBrk="1" hangingPunct="1">
              <a:spcAft>
                <a:spcPts val="0"/>
              </a:spcAft>
              <a:buFont typeface="Wingdings" charset="2"/>
              <a:buNone/>
            </a:pPr>
            <a:r>
              <a:rPr lang="en-US" sz="2800" dirty="0"/>
              <a:t>	</a:t>
            </a:r>
            <a:r>
              <a:rPr lang="en-US" sz="2800" b="1" dirty="0">
                <a:solidFill>
                  <a:schemeClr val="hlink"/>
                </a:solidFill>
              </a:rPr>
              <a:t>Encryption</a:t>
            </a:r>
            <a:r>
              <a:rPr lang="en-US" sz="2800" dirty="0"/>
              <a:t>			</a:t>
            </a:r>
            <a:r>
              <a:rPr lang="en-US" sz="2800" b="1" dirty="0">
                <a:solidFill>
                  <a:schemeClr val="hlink"/>
                </a:solidFill>
              </a:rPr>
              <a:t>Decryption</a:t>
            </a:r>
            <a:endParaRPr lang="en-US" sz="2800" dirty="0"/>
          </a:p>
          <a:p>
            <a:pPr eaLnBrk="1" hangingPunct="1">
              <a:spcAft>
                <a:spcPts val="0"/>
              </a:spcAft>
              <a:buFont typeface="Wingdings" charset="2"/>
              <a:buNone/>
            </a:pPr>
            <a:r>
              <a:rPr lang="en-US" sz="2400" dirty="0">
                <a:latin typeface="Times-Roman" charset="0"/>
              </a:rPr>
              <a:t>	C</a:t>
            </a:r>
            <a:r>
              <a:rPr lang="en-US" sz="2400" baseline="-25000" dirty="0">
                <a:latin typeface="Times-Roman" charset="0"/>
              </a:rPr>
              <a:t>0 </a:t>
            </a:r>
            <a:r>
              <a:rPr lang="en-US" sz="2400" dirty="0">
                <a:latin typeface="Times-Roman" charset="0"/>
              </a:rPr>
              <a:t>= P</a:t>
            </a:r>
            <a:r>
              <a:rPr lang="en-US" sz="2400" baseline="-25000" dirty="0">
                <a:latin typeface="Times-Roman" charset="0"/>
              </a:rPr>
              <a:t>0 </a:t>
            </a:r>
            <a:r>
              <a:rPr lang="en-US" sz="2400" dirty="0" err="1">
                <a:latin typeface="Times-Roman" charset="0"/>
                <a:sym typeface="Symbol" charset="2"/>
              </a:rPr>
              <a:t></a:t>
            </a:r>
            <a:r>
              <a:rPr lang="en-US" sz="2400" dirty="0">
                <a:latin typeface="Times-Roman" charset="0"/>
                <a:sym typeface="Symbol" charset="2"/>
              </a:rPr>
              <a:t> </a:t>
            </a:r>
            <a:r>
              <a:rPr lang="en-US" sz="2400" dirty="0">
                <a:latin typeface="Times-Roman" charset="0"/>
              </a:rPr>
              <a:t>E(IV, K),			P</a:t>
            </a:r>
            <a:r>
              <a:rPr lang="en-US" sz="2400" baseline="-25000" dirty="0">
                <a:latin typeface="Times-Roman" charset="0"/>
              </a:rPr>
              <a:t>0 </a:t>
            </a:r>
            <a:r>
              <a:rPr lang="en-US" sz="2400" dirty="0">
                <a:latin typeface="Times-Roman" charset="0"/>
              </a:rPr>
              <a:t>= C</a:t>
            </a:r>
            <a:r>
              <a:rPr lang="en-US" sz="2400" baseline="-25000" dirty="0">
                <a:latin typeface="Times-Roman" charset="0"/>
              </a:rPr>
              <a:t>0 </a:t>
            </a:r>
            <a:r>
              <a:rPr lang="en-US" sz="2400" dirty="0" err="1">
                <a:latin typeface="Times-Roman" charset="0"/>
                <a:sym typeface="Symbol" charset="2"/>
              </a:rPr>
              <a:t></a:t>
            </a:r>
            <a:r>
              <a:rPr lang="en-US" sz="2400" dirty="0">
                <a:latin typeface="Times-Roman" charset="0"/>
                <a:sym typeface="Symbol" charset="2"/>
              </a:rPr>
              <a:t> </a:t>
            </a:r>
            <a:r>
              <a:rPr lang="en-US" sz="2400" dirty="0">
                <a:latin typeface="Times-Roman" charset="0"/>
              </a:rPr>
              <a:t>E(IV, K),</a:t>
            </a:r>
          </a:p>
          <a:p>
            <a:pPr eaLnBrk="1" hangingPunct="1">
              <a:spcAft>
                <a:spcPts val="0"/>
              </a:spcAft>
              <a:buFont typeface="Wingdings" charset="2"/>
              <a:buNone/>
            </a:pPr>
            <a:r>
              <a:rPr lang="en-US" sz="2400" dirty="0">
                <a:latin typeface="Times-Roman" charset="0"/>
              </a:rPr>
              <a:t>	C</a:t>
            </a:r>
            <a:r>
              <a:rPr lang="en-US" sz="2400" baseline="-25000" dirty="0">
                <a:latin typeface="Times-Roman" charset="0"/>
              </a:rPr>
              <a:t>1 </a:t>
            </a:r>
            <a:r>
              <a:rPr lang="en-US" sz="2400" dirty="0">
                <a:latin typeface="Times-Roman" charset="0"/>
              </a:rPr>
              <a:t>= P</a:t>
            </a:r>
            <a:r>
              <a:rPr lang="en-US" sz="2400" baseline="-25000" dirty="0">
                <a:latin typeface="Times-Roman" charset="0"/>
              </a:rPr>
              <a:t>1 </a:t>
            </a:r>
            <a:r>
              <a:rPr lang="en-US" sz="2400" dirty="0" err="1">
                <a:latin typeface="Times-Roman" charset="0"/>
                <a:sym typeface="Symbol" charset="2"/>
              </a:rPr>
              <a:t></a:t>
            </a:r>
            <a:r>
              <a:rPr lang="en-US" sz="2400" dirty="0">
                <a:latin typeface="Times-Roman" charset="0"/>
                <a:sym typeface="Symbol" charset="2"/>
              </a:rPr>
              <a:t> </a:t>
            </a:r>
            <a:r>
              <a:rPr lang="en-US" sz="2400" dirty="0">
                <a:latin typeface="Times-Roman" charset="0"/>
              </a:rPr>
              <a:t>E(IV+1, K),		P</a:t>
            </a:r>
            <a:r>
              <a:rPr lang="en-US" sz="2400" baseline="-25000" dirty="0">
                <a:latin typeface="Times-Roman" charset="0"/>
              </a:rPr>
              <a:t>1 </a:t>
            </a:r>
            <a:r>
              <a:rPr lang="en-US" sz="2400" dirty="0">
                <a:latin typeface="Times-Roman" charset="0"/>
              </a:rPr>
              <a:t>= C</a:t>
            </a:r>
            <a:r>
              <a:rPr lang="en-US" sz="2400" baseline="-25000" dirty="0">
                <a:latin typeface="Times-Roman" charset="0"/>
              </a:rPr>
              <a:t>1 </a:t>
            </a:r>
            <a:r>
              <a:rPr lang="en-US" sz="2400" dirty="0" err="1">
                <a:latin typeface="Times-Roman" charset="0"/>
                <a:sym typeface="Symbol" charset="2"/>
              </a:rPr>
              <a:t></a:t>
            </a:r>
            <a:r>
              <a:rPr lang="en-US" sz="2400" dirty="0">
                <a:latin typeface="Times-Roman" charset="0"/>
                <a:sym typeface="Symbol" charset="2"/>
              </a:rPr>
              <a:t> </a:t>
            </a:r>
            <a:r>
              <a:rPr lang="en-US" sz="2400" dirty="0">
                <a:latin typeface="Times-Roman" charset="0"/>
              </a:rPr>
              <a:t>E(IV+1, K),</a:t>
            </a:r>
          </a:p>
          <a:p>
            <a:pPr eaLnBrk="1" hangingPunct="1">
              <a:spcAft>
                <a:spcPts val="600"/>
              </a:spcAft>
              <a:buFont typeface="Wingdings" charset="2"/>
              <a:buNone/>
            </a:pPr>
            <a:r>
              <a:rPr lang="en-US" sz="2400" dirty="0">
                <a:latin typeface="Times-Roman" charset="0"/>
              </a:rPr>
              <a:t>	C</a:t>
            </a:r>
            <a:r>
              <a:rPr lang="en-US" sz="2400" baseline="-25000" dirty="0">
                <a:latin typeface="Times-Roman" charset="0"/>
              </a:rPr>
              <a:t>2 </a:t>
            </a:r>
            <a:r>
              <a:rPr lang="en-US" sz="2400" dirty="0">
                <a:latin typeface="Times-Roman" charset="0"/>
              </a:rPr>
              <a:t>= P</a:t>
            </a:r>
            <a:r>
              <a:rPr lang="en-US" sz="2400" baseline="-25000" dirty="0">
                <a:latin typeface="Times-Roman" charset="0"/>
              </a:rPr>
              <a:t>2 </a:t>
            </a:r>
            <a:r>
              <a:rPr lang="en-US" sz="2400" dirty="0" err="1">
                <a:latin typeface="Times-Roman" charset="0"/>
                <a:sym typeface="Symbol" charset="2"/>
              </a:rPr>
              <a:t></a:t>
            </a:r>
            <a:r>
              <a:rPr lang="en-US" sz="2400" dirty="0">
                <a:latin typeface="Times-Roman" charset="0"/>
                <a:sym typeface="Symbol" charset="2"/>
              </a:rPr>
              <a:t> </a:t>
            </a:r>
            <a:r>
              <a:rPr lang="en-US" sz="2400" dirty="0">
                <a:latin typeface="Times-Roman" charset="0"/>
              </a:rPr>
              <a:t>E(IV+2, K),…		P</a:t>
            </a:r>
            <a:r>
              <a:rPr lang="en-US" sz="2400" baseline="-25000" dirty="0">
                <a:latin typeface="Times-Roman" charset="0"/>
              </a:rPr>
              <a:t>2 </a:t>
            </a:r>
            <a:r>
              <a:rPr lang="en-US" sz="2400" dirty="0">
                <a:latin typeface="Times-Roman" charset="0"/>
              </a:rPr>
              <a:t>= C</a:t>
            </a:r>
            <a:r>
              <a:rPr lang="en-US" sz="2400" baseline="-25000" dirty="0">
                <a:latin typeface="Times-Roman" charset="0"/>
              </a:rPr>
              <a:t>2 </a:t>
            </a:r>
            <a:r>
              <a:rPr lang="en-US" sz="2400" dirty="0" err="1">
                <a:latin typeface="Times-Roman" charset="0"/>
                <a:sym typeface="Symbol" charset="2"/>
              </a:rPr>
              <a:t></a:t>
            </a:r>
            <a:r>
              <a:rPr lang="en-US" sz="2400" dirty="0">
                <a:latin typeface="Times-Roman" charset="0"/>
                <a:sym typeface="Symbol" charset="2"/>
              </a:rPr>
              <a:t> </a:t>
            </a:r>
            <a:r>
              <a:rPr lang="en-US" sz="2400" dirty="0">
                <a:latin typeface="Times-Roman" charset="0"/>
              </a:rPr>
              <a:t>E(IV+2, K),…</a:t>
            </a:r>
            <a:endParaRPr lang="en-US" sz="2400" dirty="0">
              <a:latin typeface="Courier" charset="0"/>
            </a:endParaRPr>
          </a:p>
          <a:p>
            <a:pPr eaLnBrk="1" hangingPunct="1">
              <a:spcAft>
                <a:spcPts val="0"/>
              </a:spcAft>
            </a:pPr>
            <a:r>
              <a:rPr lang="en-US" sz="2800" dirty="0"/>
              <a:t>CBC </a:t>
            </a:r>
            <a:r>
              <a:rPr lang="en-US" sz="2800" dirty="0" smtClean="0"/>
              <a:t>can also be </a:t>
            </a:r>
            <a:r>
              <a:rPr lang="en-US" sz="2800" dirty="0"/>
              <a:t>used for random </a:t>
            </a:r>
            <a:r>
              <a:rPr lang="en-US" sz="2800" dirty="0" smtClean="0"/>
              <a:t>access</a:t>
            </a:r>
          </a:p>
          <a:p>
            <a:pPr lvl="1" eaLnBrk="1" hangingPunct="1">
              <a:spcAft>
                <a:spcPts val="0"/>
              </a:spcAft>
            </a:pPr>
            <a:r>
              <a:rPr lang="en-US" sz="2400" dirty="0" smtClean="0"/>
              <a:t>With a significant limitation…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E07D91BD-25EE-CE49-9511-2A9DADE48DAD}" type="slidenum">
              <a:rPr lang="en-US" smtClean="0">
                <a:latin typeface="Times New Roman" charset="0"/>
              </a:rPr>
              <a:pPr/>
              <a:t>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A5/</a:t>
            </a:r>
            <a:r>
              <a:rPr lang="en-US" dirty="0" smtClean="0"/>
              <a:t>1: Shift Registers</a:t>
            </a:r>
            <a:endParaRPr lang="en-US" dirty="0"/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A5/1 uses 3 </a:t>
            </a:r>
            <a:r>
              <a:rPr lang="en-US" i="1"/>
              <a:t>shift registers</a:t>
            </a:r>
          </a:p>
          <a:p>
            <a:pPr lvl="1" eaLnBrk="1" hangingPunct="1"/>
            <a:r>
              <a:rPr lang="en-US">
                <a:latin typeface="Times-Roman" charset="0"/>
              </a:rPr>
              <a:t>X</a:t>
            </a:r>
            <a:r>
              <a:rPr lang="en-US"/>
              <a:t>: 19 bits </a:t>
            </a:r>
            <a:r>
              <a:rPr lang="en-US">
                <a:latin typeface="Times New Roman" charset="0"/>
              </a:rPr>
              <a:t>(</a:t>
            </a:r>
            <a:r>
              <a:rPr lang="en-US" i="1">
                <a:latin typeface="Times New Roman" charset="0"/>
              </a:rPr>
              <a:t>x</a:t>
            </a:r>
            <a:r>
              <a:rPr lang="en-US" baseline="-25000">
                <a:latin typeface="Times New Roman" charset="0"/>
              </a:rPr>
              <a:t>0</a:t>
            </a:r>
            <a:r>
              <a:rPr lang="en-US">
                <a:latin typeface="Times New Roman" charset="0"/>
              </a:rPr>
              <a:t>,</a:t>
            </a:r>
            <a:r>
              <a:rPr lang="en-US" i="1">
                <a:latin typeface="Times New Roman" charset="0"/>
                <a:sym typeface="Symbol" charset="2"/>
              </a:rPr>
              <a:t>x</a:t>
            </a:r>
            <a:r>
              <a:rPr lang="en-US" baseline="-25000">
                <a:latin typeface="Times New Roman" charset="0"/>
                <a:sym typeface="Symbol" charset="2"/>
              </a:rPr>
              <a:t>1</a:t>
            </a:r>
            <a:r>
              <a:rPr lang="en-US">
                <a:latin typeface="Times New Roman" charset="0"/>
                <a:sym typeface="Symbol" charset="2"/>
              </a:rPr>
              <a:t>,</a:t>
            </a:r>
            <a:r>
              <a:rPr lang="en-US" i="1">
                <a:latin typeface="Times New Roman" charset="0"/>
                <a:sym typeface="Symbol" charset="2"/>
              </a:rPr>
              <a:t>x</a:t>
            </a:r>
            <a:r>
              <a:rPr lang="en-US" baseline="-25000">
                <a:latin typeface="Times New Roman" charset="0"/>
                <a:sym typeface="Symbol" charset="2"/>
              </a:rPr>
              <a:t>2</a:t>
            </a:r>
            <a:r>
              <a:rPr lang="en-US">
                <a:latin typeface="Times New Roman" charset="0"/>
                <a:sym typeface="Symbol" charset="2"/>
              </a:rPr>
              <a:t>,</a:t>
            </a:r>
            <a:r>
              <a:rPr lang="en-US" baseline="30000">
                <a:latin typeface="Times New Roman" charset="0"/>
                <a:sym typeface="Symbol" charset="2"/>
              </a:rPr>
              <a:t> </a:t>
            </a:r>
            <a:r>
              <a:rPr lang="en-US" i="1">
                <a:latin typeface="Times New Roman" charset="0"/>
                <a:sym typeface="Symbol" charset="2"/>
              </a:rPr>
              <a:t>…,x</a:t>
            </a:r>
            <a:r>
              <a:rPr lang="en-US" baseline="-25000">
                <a:latin typeface="Times New Roman" charset="0"/>
                <a:sym typeface="Symbol" charset="2"/>
              </a:rPr>
              <a:t>18</a:t>
            </a:r>
            <a:r>
              <a:rPr lang="en-US">
                <a:latin typeface="Times New Roman" charset="0"/>
                <a:sym typeface="Symbol" charset="2"/>
              </a:rPr>
              <a:t>)</a:t>
            </a:r>
            <a:endParaRPr lang="en-US" i="1">
              <a:latin typeface="Times New Roman" charset="0"/>
              <a:sym typeface="Symbol" charset="2"/>
            </a:endParaRPr>
          </a:p>
          <a:p>
            <a:pPr lvl="1" eaLnBrk="1" hangingPunct="1"/>
            <a:r>
              <a:rPr lang="en-US">
                <a:latin typeface="Times-Roman" charset="0"/>
              </a:rPr>
              <a:t>Y</a:t>
            </a:r>
            <a:r>
              <a:rPr lang="en-US"/>
              <a:t>: 22 bits </a:t>
            </a:r>
            <a:r>
              <a:rPr lang="en-US">
                <a:latin typeface="Times New Roman" charset="0"/>
              </a:rPr>
              <a:t>(</a:t>
            </a:r>
            <a:r>
              <a:rPr lang="en-US" i="1">
                <a:latin typeface="Times New Roman" charset="0"/>
              </a:rPr>
              <a:t>y</a:t>
            </a:r>
            <a:r>
              <a:rPr lang="en-US" baseline="-25000">
                <a:latin typeface="Times New Roman" charset="0"/>
              </a:rPr>
              <a:t>0</a:t>
            </a:r>
            <a:r>
              <a:rPr lang="en-US">
                <a:latin typeface="Times New Roman" charset="0"/>
              </a:rPr>
              <a:t>,</a:t>
            </a:r>
            <a:r>
              <a:rPr lang="en-US" i="1">
                <a:latin typeface="Times New Roman" charset="0"/>
                <a:sym typeface="Symbol" charset="2"/>
              </a:rPr>
              <a:t>y</a:t>
            </a:r>
            <a:r>
              <a:rPr lang="en-US" baseline="-25000">
                <a:latin typeface="Times New Roman" charset="0"/>
                <a:sym typeface="Symbol" charset="2"/>
              </a:rPr>
              <a:t>1</a:t>
            </a:r>
            <a:r>
              <a:rPr lang="en-US">
                <a:latin typeface="Times New Roman" charset="0"/>
                <a:sym typeface="Symbol" charset="2"/>
              </a:rPr>
              <a:t>,</a:t>
            </a:r>
            <a:r>
              <a:rPr lang="en-US" i="1">
                <a:latin typeface="Times New Roman" charset="0"/>
                <a:sym typeface="Symbol" charset="2"/>
              </a:rPr>
              <a:t>y</a:t>
            </a:r>
            <a:r>
              <a:rPr lang="en-US" baseline="-25000">
                <a:latin typeface="Times New Roman" charset="0"/>
                <a:sym typeface="Symbol" charset="2"/>
              </a:rPr>
              <a:t>2</a:t>
            </a:r>
            <a:r>
              <a:rPr lang="en-US">
                <a:latin typeface="Times New Roman" charset="0"/>
                <a:sym typeface="Symbol" charset="2"/>
              </a:rPr>
              <a:t>,</a:t>
            </a:r>
            <a:r>
              <a:rPr lang="en-US" baseline="30000">
                <a:latin typeface="Times New Roman" charset="0"/>
                <a:sym typeface="Symbol" charset="2"/>
              </a:rPr>
              <a:t> </a:t>
            </a:r>
            <a:r>
              <a:rPr lang="en-US" i="1">
                <a:latin typeface="Times New Roman" charset="0"/>
                <a:sym typeface="Symbol" charset="2"/>
              </a:rPr>
              <a:t>…,y</a:t>
            </a:r>
            <a:r>
              <a:rPr lang="en-US" baseline="-25000">
                <a:latin typeface="Times New Roman" charset="0"/>
                <a:sym typeface="Symbol" charset="2"/>
              </a:rPr>
              <a:t>21</a:t>
            </a:r>
            <a:r>
              <a:rPr lang="en-US">
                <a:latin typeface="Times New Roman" charset="0"/>
                <a:sym typeface="Symbol" charset="2"/>
              </a:rPr>
              <a:t>)</a:t>
            </a:r>
            <a:endParaRPr lang="en-US"/>
          </a:p>
          <a:p>
            <a:pPr lvl="1" eaLnBrk="1" hangingPunct="1"/>
            <a:r>
              <a:rPr lang="en-US">
                <a:latin typeface="Times-Roman" charset="0"/>
              </a:rPr>
              <a:t>Z</a:t>
            </a:r>
            <a:r>
              <a:rPr lang="en-US"/>
              <a:t>: 23 bits </a:t>
            </a:r>
            <a:r>
              <a:rPr lang="en-US">
                <a:latin typeface="Times New Roman" charset="0"/>
              </a:rPr>
              <a:t>(</a:t>
            </a:r>
            <a:r>
              <a:rPr lang="en-US" i="1">
                <a:latin typeface="Times New Roman" charset="0"/>
              </a:rPr>
              <a:t>z</a:t>
            </a:r>
            <a:r>
              <a:rPr lang="en-US" baseline="-25000">
                <a:latin typeface="Times New Roman" charset="0"/>
              </a:rPr>
              <a:t>0</a:t>
            </a:r>
            <a:r>
              <a:rPr lang="en-US">
                <a:latin typeface="Times New Roman" charset="0"/>
              </a:rPr>
              <a:t>,</a:t>
            </a:r>
            <a:r>
              <a:rPr lang="en-US" i="1">
                <a:latin typeface="Times New Roman" charset="0"/>
                <a:sym typeface="Symbol" charset="2"/>
              </a:rPr>
              <a:t>z</a:t>
            </a:r>
            <a:r>
              <a:rPr lang="en-US" baseline="-25000">
                <a:latin typeface="Times New Roman" charset="0"/>
                <a:sym typeface="Symbol" charset="2"/>
              </a:rPr>
              <a:t>1</a:t>
            </a:r>
            <a:r>
              <a:rPr lang="en-US">
                <a:latin typeface="Times New Roman" charset="0"/>
                <a:sym typeface="Symbol" charset="2"/>
              </a:rPr>
              <a:t>,</a:t>
            </a:r>
            <a:r>
              <a:rPr lang="en-US" i="1">
                <a:latin typeface="Times New Roman" charset="0"/>
                <a:sym typeface="Symbol" charset="2"/>
              </a:rPr>
              <a:t>z</a:t>
            </a:r>
            <a:r>
              <a:rPr lang="en-US" baseline="-25000">
                <a:latin typeface="Times New Roman" charset="0"/>
                <a:sym typeface="Symbol" charset="2"/>
              </a:rPr>
              <a:t>2</a:t>
            </a:r>
            <a:r>
              <a:rPr lang="en-US">
                <a:latin typeface="Times New Roman" charset="0"/>
                <a:sym typeface="Symbol" charset="2"/>
              </a:rPr>
              <a:t>,</a:t>
            </a:r>
            <a:r>
              <a:rPr lang="en-US" baseline="30000">
                <a:latin typeface="Times New Roman" charset="0"/>
                <a:sym typeface="Symbol" charset="2"/>
              </a:rPr>
              <a:t> </a:t>
            </a:r>
            <a:r>
              <a:rPr lang="en-US" i="1">
                <a:latin typeface="Times New Roman" charset="0"/>
                <a:sym typeface="Symbol" charset="2"/>
              </a:rPr>
              <a:t>…,z</a:t>
            </a:r>
            <a:r>
              <a:rPr lang="en-US" baseline="-25000">
                <a:latin typeface="Times New Roman" charset="0"/>
                <a:sym typeface="Symbol" charset="2"/>
              </a:rPr>
              <a:t>22</a:t>
            </a:r>
            <a:r>
              <a:rPr lang="en-US">
                <a:latin typeface="Times New Roman" charset="0"/>
                <a:sym typeface="Symbol" charset="2"/>
              </a:rPr>
              <a:t>)</a:t>
            </a:r>
            <a:endParaRPr lang="en-US" sz="2400">
              <a:latin typeface="Times New Roman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AC2AF535-20CB-464C-B20F-C79106B62841}" type="slidenum">
              <a:rPr lang="en-US" smtClean="0">
                <a:latin typeface="Times New Roman" charset="0"/>
              </a:rPr>
              <a:pPr/>
              <a:t>60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52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Integrity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408429A0-0DB3-E34B-8A6C-88A592E61FF1}" type="slidenum">
              <a:rPr lang="en-US" smtClean="0">
                <a:latin typeface="Times New Roman" charset="0"/>
              </a:rPr>
              <a:pPr/>
              <a:t>61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Integrity</a:t>
            </a:r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Integrity</a:t>
            </a:r>
            <a:r>
              <a:rPr lang="en-US" sz="2800" dirty="0"/>
              <a:t>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 smtClean="0"/>
              <a:t> detect unauthorized writing (i.e., </a:t>
            </a:r>
            <a:r>
              <a:rPr lang="en-US" sz="2800" dirty="0"/>
              <a:t>modification of </a:t>
            </a:r>
            <a:r>
              <a:rPr lang="en-US" sz="2800" dirty="0" smtClean="0"/>
              <a:t>data)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Example: Inter-bank fund transfers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Confidentiality</a:t>
            </a:r>
            <a:r>
              <a:rPr lang="en-US" sz="2400" dirty="0" smtClean="0"/>
              <a:t> may be </a:t>
            </a:r>
            <a:r>
              <a:rPr lang="en-US" sz="2400" dirty="0"/>
              <a:t>nice</a:t>
            </a:r>
            <a:r>
              <a:rPr lang="en-US" sz="2400" dirty="0" smtClean="0"/>
              <a:t>, integrity </a:t>
            </a:r>
            <a:r>
              <a:rPr lang="en-US" sz="2400" dirty="0"/>
              <a:t>is critical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Encryption provides </a:t>
            </a:r>
            <a:r>
              <a:rPr lang="en-US" sz="2800" b="1" dirty="0">
                <a:solidFill>
                  <a:schemeClr val="accent2"/>
                </a:solidFill>
              </a:rPr>
              <a:t>confidentiality</a:t>
            </a:r>
            <a:r>
              <a:rPr lang="en-US" sz="2800" dirty="0"/>
              <a:t> (prevents unauthorized disclosure)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Encryption alone does </a:t>
            </a:r>
            <a:r>
              <a:rPr lang="en-US" sz="2800" b="1" dirty="0">
                <a:solidFill>
                  <a:srgbClr val="FF0000"/>
                </a:solidFill>
              </a:rPr>
              <a:t>not</a:t>
            </a:r>
            <a:r>
              <a:rPr lang="en-US" sz="2800" dirty="0" smtClean="0"/>
              <a:t> provide </a:t>
            </a:r>
            <a:r>
              <a:rPr lang="en-US" sz="2800" dirty="0"/>
              <a:t>integrity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One-time pad, ECB cut-and-paste, etc.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61C00963-0118-B74C-92B6-F2BE3F0388E4}" type="slidenum">
              <a:rPr lang="en-US" smtClean="0">
                <a:latin typeface="Times New Roman" charset="0"/>
              </a:rPr>
              <a:pPr/>
              <a:t>62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MAC</a:t>
            </a: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Message Authentication Code (</a:t>
            </a:r>
            <a:r>
              <a:rPr lang="en-US" dirty="0">
                <a:latin typeface="Times-Roman" charset="0"/>
              </a:rPr>
              <a:t>MAC</a:t>
            </a:r>
            <a:r>
              <a:rPr lang="en-US" dirty="0"/>
              <a:t>)</a:t>
            </a:r>
          </a:p>
          <a:p>
            <a:pPr lvl="1" eaLnBrk="1" hangingPunct="1"/>
            <a:r>
              <a:rPr lang="en-US" dirty="0"/>
              <a:t>Used for data </a:t>
            </a:r>
            <a:r>
              <a:rPr lang="en-US" b="1" dirty="0">
                <a:solidFill>
                  <a:schemeClr val="accent2"/>
                </a:solidFill>
              </a:rPr>
              <a:t>integrity </a:t>
            </a:r>
            <a:endParaRPr lang="en-US" dirty="0"/>
          </a:p>
          <a:p>
            <a:pPr lvl="1" eaLnBrk="1" hangingPunct="1"/>
            <a:r>
              <a:rPr lang="en-US" dirty="0"/>
              <a:t>Integrity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the same as confidentiality</a:t>
            </a:r>
          </a:p>
          <a:p>
            <a:pPr eaLnBrk="1" hangingPunct="1"/>
            <a:r>
              <a:rPr lang="en-US" dirty="0">
                <a:latin typeface="Times-Roman" charset="0"/>
              </a:rPr>
              <a:t>MAC</a:t>
            </a:r>
            <a:r>
              <a:rPr lang="en-US" dirty="0"/>
              <a:t> is computed as </a:t>
            </a:r>
            <a:r>
              <a:rPr lang="en-US" b="1" dirty="0">
                <a:solidFill>
                  <a:schemeClr val="accent2"/>
                </a:solidFill>
              </a:rPr>
              <a:t>CBC residue</a:t>
            </a:r>
            <a:endParaRPr lang="en-US" dirty="0"/>
          </a:p>
          <a:p>
            <a:pPr lvl="1" eaLnBrk="1" hangingPunct="1"/>
            <a:r>
              <a:rPr lang="en-US" dirty="0"/>
              <a:t>That is, compute CBC encryption</a:t>
            </a:r>
            <a:r>
              <a:rPr lang="en-US" dirty="0" smtClean="0"/>
              <a:t>, saving only final </a:t>
            </a:r>
            <a:r>
              <a:rPr lang="en-US" dirty="0" err="1"/>
              <a:t>ciphertext</a:t>
            </a:r>
            <a:r>
              <a:rPr lang="en-US" dirty="0"/>
              <a:t> </a:t>
            </a:r>
            <a:r>
              <a:rPr lang="en-US" dirty="0" smtClean="0"/>
              <a:t>block, the </a:t>
            </a:r>
            <a:r>
              <a:rPr lang="en-US" dirty="0" smtClean="0">
                <a:latin typeface="Times-Roman"/>
                <a:cs typeface="Times-Roman"/>
              </a:rPr>
              <a:t>MAC</a:t>
            </a:r>
            <a:endParaRPr lang="en-US" dirty="0">
              <a:latin typeface="Times-Roman"/>
              <a:cs typeface="Times-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EF7570A0-6682-4C4C-8F5E-78D1E0B634A1}" type="slidenum">
              <a:rPr lang="en-US" smtClean="0">
                <a:latin typeface="Times New Roman" charset="0"/>
              </a:rPr>
              <a:pPr/>
              <a:t>63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MAC Computation</a:t>
            </a: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848600" cy="4876800"/>
          </a:xfrm>
        </p:spPr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en-US" dirty="0">
                <a:latin typeface="Times-Roman" charset="0"/>
              </a:rPr>
              <a:t>MAC</a:t>
            </a:r>
            <a:r>
              <a:rPr lang="en-US" dirty="0"/>
              <a:t> computation (assuming </a:t>
            </a:r>
            <a:r>
              <a:rPr lang="en-US" dirty="0">
                <a:latin typeface="Times-Roman" charset="0"/>
              </a:rPr>
              <a:t>N</a:t>
            </a:r>
            <a:r>
              <a:rPr lang="en-US" dirty="0"/>
              <a:t> blocks)</a:t>
            </a:r>
            <a:endParaRPr lang="en-US" dirty="0">
              <a:latin typeface="Courier" charset="0"/>
            </a:endParaRPr>
          </a:p>
          <a:p>
            <a:pPr eaLnBrk="1" hangingPunct="1">
              <a:spcAft>
                <a:spcPts val="0"/>
              </a:spcAft>
              <a:buFont typeface="Wingdings" charset="2"/>
              <a:buNone/>
            </a:pPr>
            <a:r>
              <a:rPr lang="en-US" dirty="0">
                <a:latin typeface="Times-Roman" charset="0"/>
              </a:rPr>
              <a:t>	</a:t>
            </a:r>
            <a:r>
              <a:rPr lang="en-US" sz="2400" dirty="0">
                <a:latin typeface="Times-Roman" charset="0"/>
              </a:rPr>
              <a:t>C</a:t>
            </a:r>
            <a:r>
              <a:rPr lang="en-US" sz="2400" baseline="-25000" dirty="0">
                <a:latin typeface="Times-Roman" charset="0"/>
              </a:rPr>
              <a:t>0 </a:t>
            </a:r>
            <a:r>
              <a:rPr lang="en-US" sz="2400" dirty="0">
                <a:latin typeface="Times-Roman" charset="0"/>
              </a:rPr>
              <a:t>= E(IV </a:t>
            </a:r>
            <a:r>
              <a:rPr lang="en-US" sz="2400" dirty="0" err="1">
                <a:latin typeface="Times-Roman" charset="0"/>
                <a:sym typeface="Symbol" charset="2"/>
              </a:rPr>
              <a:t></a:t>
            </a:r>
            <a:r>
              <a:rPr lang="en-US" sz="2400" dirty="0">
                <a:latin typeface="Times-Roman" charset="0"/>
                <a:sym typeface="Symbol" charset="2"/>
              </a:rPr>
              <a:t> </a:t>
            </a:r>
            <a:r>
              <a:rPr lang="en-US" sz="2400" dirty="0">
                <a:latin typeface="Times-Roman" charset="0"/>
              </a:rPr>
              <a:t>P</a:t>
            </a:r>
            <a:r>
              <a:rPr lang="en-US" sz="2400" baseline="-25000" dirty="0">
                <a:latin typeface="Times-Roman" charset="0"/>
              </a:rPr>
              <a:t>0</a:t>
            </a:r>
            <a:r>
              <a:rPr lang="en-US" sz="2400" dirty="0">
                <a:latin typeface="Times-Roman" charset="0"/>
              </a:rPr>
              <a:t>, K),</a:t>
            </a:r>
          </a:p>
          <a:p>
            <a:pPr eaLnBrk="1" hangingPunct="1">
              <a:spcAft>
                <a:spcPts val="0"/>
              </a:spcAft>
              <a:buFont typeface="Wingdings" charset="2"/>
              <a:buNone/>
            </a:pPr>
            <a:r>
              <a:rPr lang="en-US" sz="2400" dirty="0">
                <a:latin typeface="Times-Roman" charset="0"/>
              </a:rPr>
              <a:t>	C</a:t>
            </a:r>
            <a:r>
              <a:rPr lang="en-US" sz="2400" baseline="-25000" dirty="0">
                <a:latin typeface="Times-Roman" charset="0"/>
              </a:rPr>
              <a:t>1 </a:t>
            </a:r>
            <a:r>
              <a:rPr lang="en-US" sz="2400" dirty="0">
                <a:latin typeface="Times-Roman" charset="0"/>
              </a:rPr>
              <a:t>= E(C</a:t>
            </a:r>
            <a:r>
              <a:rPr lang="en-US" sz="2400" baseline="-25000" dirty="0">
                <a:latin typeface="Times-Roman" charset="0"/>
              </a:rPr>
              <a:t>0 </a:t>
            </a:r>
            <a:r>
              <a:rPr lang="en-US" sz="2400" dirty="0" err="1">
                <a:latin typeface="Times-Roman" charset="0"/>
                <a:sym typeface="Symbol" charset="2"/>
              </a:rPr>
              <a:t></a:t>
            </a:r>
            <a:r>
              <a:rPr lang="en-US" sz="2400" dirty="0">
                <a:latin typeface="Times-Roman" charset="0"/>
                <a:sym typeface="Symbol" charset="2"/>
              </a:rPr>
              <a:t> </a:t>
            </a:r>
            <a:r>
              <a:rPr lang="en-US" sz="2400" dirty="0">
                <a:latin typeface="Times-Roman" charset="0"/>
              </a:rPr>
              <a:t>P</a:t>
            </a:r>
            <a:r>
              <a:rPr lang="en-US" sz="2400" baseline="-25000" dirty="0">
                <a:latin typeface="Times-Roman" charset="0"/>
              </a:rPr>
              <a:t>1</a:t>
            </a:r>
            <a:r>
              <a:rPr lang="en-US" sz="2400" dirty="0">
                <a:latin typeface="Times-Roman" charset="0"/>
              </a:rPr>
              <a:t>, K),</a:t>
            </a:r>
          </a:p>
          <a:p>
            <a:pPr eaLnBrk="1" hangingPunct="1">
              <a:spcAft>
                <a:spcPts val="0"/>
              </a:spcAft>
              <a:buFont typeface="Wingdings" charset="2"/>
              <a:buNone/>
            </a:pPr>
            <a:r>
              <a:rPr lang="en-US" sz="2400" dirty="0">
                <a:latin typeface="Times-Roman" charset="0"/>
              </a:rPr>
              <a:t>	C</a:t>
            </a:r>
            <a:r>
              <a:rPr lang="en-US" sz="2400" baseline="-25000" dirty="0">
                <a:latin typeface="Times-Roman" charset="0"/>
              </a:rPr>
              <a:t>2 </a:t>
            </a:r>
            <a:r>
              <a:rPr lang="en-US" sz="2400" dirty="0">
                <a:latin typeface="Times-Roman" charset="0"/>
              </a:rPr>
              <a:t>= E(C</a:t>
            </a:r>
            <a:r>
              <a:rPr lang="en-US" sz="2400" baseline="-25000" dirty="0">
                <a:latin typeface="Times-Roman" charset="0"/>
              </a:rPr>
              <a:t>1 </a:t>
            </a:r>
            <a:r>
              <a:rPr lang="en-US" sz="2400" dirty="0" err="1">
                <a:latin typeface="Times-Roman" charset="0"/>
                <a:sym typeface="Symbol" charset="2"/>
              </a:rPr>
              <a:t></a:t>
            </a:r>
            <a:r>
              <a:rPr lang="en-US" sz="2400" dirty="0">
                <a:latin typeface="Times-Roman" charset="0"/>
                <a:sym typeface="Symbol" charset="2"/>
              </a:rPr>
              <a:t> </a:t>
            </a:r>
            <a:r>
              <a:rPr lang="en-US" sz="2400" dirty="0">
                <a:latin typeface="Times-Roman" charset="0"/>
              </a:rPr>
              <a:t>P</a:t>
            </a:r>
            <a:r>
              <a:rPr lang="en-US" sz="2400" baseline="-25000" dirty="0">
                <a:latin typeface="Times-Roman" charset="0"/>
              </a:rPr>
              <a:t>2</a:t>
            </a:r>
            <a:r>
              <a:rPr lang="en-US" sz="2400" dirty="0">
                <a:latin typeface="Times-Roman" charset="0"/>
              </a:rPr>
              <a:t>, K),…</a:t>
            </a:r>
          </a:p>
          <a:p>
            <a:pPr eaLnBrk="1" hangingPunct="1">
              <a:spcAft>
                <a:spcPts val="600"/>
              </a:spcAft>
              <a:buFont typeface="Wingdings" charset="2"/>
              <a:buNone/>
            </a:pPr>
            <a:r>
              <a:rPr lang="en-US" sz="2400" dirty="0">
                <a:latin typeface="Times-Roman" charset="0"/>
              </a:rPr>
              <a:t>	C</a:t>
            </a:r>
            <a:r>
              <a:rPr lang="en-US" sz="2400" baseline="-25000" dirty="0">
                <a:latin typeface="Times-Roman" charset="0"/>
              </a:rPr>
              <a:t>N</a:t>
            </a:r>
            <a:r>
              <a:rPr lang="en-US" sz="2400" baseline="-25000" dirty="0">
                <a:latin typeface="Times-Roman" charset="0"/>
                <a:sym typeface="Symbol" charset="2"/>
              </a:rPr>
              <a:t></a:t>
            </a:r>
            <a:r>
              <a:rPr lang="en-US" sz="2400" baseline="-25000" dirty="0">
                <a:latin typeface="Times-Roman" charset="0"/>
              </a:rPr>
              <a:t>1 </a:t>
            </a:r>
            <a:r>
              <a:rPr lang="en-US" sz="2400" dirty="0">
                <a:latin typeface="Times-Roman" charset="0"/>
              </a:rPr>
              <a:t>= E(C</a:t>
            </a:r>
            <a:r>
              <a:rPr lang="en-US" sz="2400" baseline="-25000" dirty="0">
                <a:latin typeface="Times-Roman" charset="0"/>
              </a:rPr>
              <a:t>N</a:t>
            </a:r>
            <a:r>
              <a:rPr lang="en-US" sz="2400" baseline="-25000" dirty="0">
                <a:latin typeface="Times-Roman" charset="0"/>
                <a:sym typeface="Symbol" charset="2"/>
              </a:rPr>
              <a:t></a:t>
            </a:r>
            <a:r>
              <a:rPr lang="en-US" sz="2400" baseline="-25000" dirty="0">
                <a:latin typeface="Times-Roman" charset="0"/>
              </a:rPr>
              <a:t>2 </a:t>
            </a:r>
            <a:r>
              <a:rPr lang="en-US" sz="2400" dirty="0" err="1">
                <a:latin typeface="Times-Roman" charset="0"/>
                <a:sym typeface="Symbol" charset="2"/>
              </a:rPr>
              <a:t></a:t>
            </a:r>
            <a:r>
              <a:rPr lang="en-US" sz="2400" dirty="0">
                <a:latin typeface="Times-Roman" charset="0"/>
                <a:sym typeface="Symbol" charset="2"/>
              </a:rPr>
              <a:t> </a:t>
            </a:r>
            <a:r>
              <a:rPr lang="en-US" sz="2400" dirty="0">
                <a:latin typeface="Times-Roman" charset="0"/>
              </a:rPr>
              <a:t>P</a:t>
            </a:r>
            <a:r>
              <a:rPr lang="en-US" sz="2400" baseline="-25000" dirty="0">
                <a:latin typeface="Times-Roman" charset="0"/>
              </a:rPr>
              <a:t>N</a:t>
            </a:r>
            <a:r>
              <a:rPr lang="en-US" sz="2400" baseline="-25000" dirty="0">
                <a:latin typeface="Times-Roman" charset="0"/>
                <a:sym typeface="Symbol" charset="2"/>
              </a:rPr>
              <a:t></a:t>
            </a:r>
            <a:r>
              <a:rPr lang="en-US" sz="2400" baseline="-25000" dirty="0">
                <a:latin typeface="Times-Roman" charset="0"/>
              </a:rPr>
              <a:t>1</a:t>
            </a:r>
            <a:r>
              <a:rPr lang="en-US" sz="2400" dirty="0">
                <a:latin typeface="Times-Roman" charset="0"/>
              </a:rPr>
              <a:t>, K) = MAC</a:t>
            </a:r>
            <a:endParaRPr lang="en-US" dirty="0">
              <a:latin typeface="Times-Roman" charset="0"/>
            </a:endParaRP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dirty="0">
                <a:latin typeface="Times-Roman" charset="0"/>
              </a:rPr>
              <a:t>MAC</a:t>
            </a:r>
            <a:r>
              <a:rPr lang="en-US" dirty="0"/>
              <a:t> sent with </a:t>
            </a:r>
            <a:r>
              <a:rPr lang="en-US" dirty="0">
                <a:latin typeface="Times-Roman"/>
                <a:cs typeface="Times-Roman"/>
              </a:rPr>
              <a:t>IV</a:t>
            </a:r>
            <a:r>
              <a:rPr lang="en-US" dirty="0"/>
              <a:t> and plaintext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dirty="0"/>
              <a:t>Receiver does same computation and verifies that result agrees with </a:t>
            </a:r>
            <a:r>
              <a:rPr lang="en-US" dirty="0">
                <a:latin typeface="Times-Roman" charset="0"/>
              </a:rPr>
              <a:t>MAC</a:t>
            </a:r>
            <a:endParaRPr lang="en-US" dirty="0" smtClean="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dirty="0" smtClean="0"/>
              <a:t>Note: receiver must </a:t>
            </a:r>
            <a:r>
              <a:rPr lang="en-US" dirty="0"/>
              <a:t>know the key </a:t>
            </a:r>
            <a:r>
              <a:rPr lang="en-US" dirty="0">
                <a:latin typeface="Times-Roman" charset="0"/>
              </a:rPr>
              <a:t>K</a:t>
            </a: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8847D9D7-F861-2F44-BC12-73342ECC3777}" type="slidenum">
              <a:rPr lang="en-US" smtClean="0">
                <a:latin typeface="Times New Roman" charset="0"/>
              </a:rPr>
              <a:pPr/>
              <a:t>64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Does </a:t>
            </a:r>
            <a:r>
              <a:rPr lang="en-US" dirty="0"/>
              <a:t>a </a:t>
            </a:r>
            <a:r>
              <a:rPr lang="en-US" dirty="0">
                <a:latin typeface="Times-Roman"/>
                <a:cs typeface="Times-Roman"/>
              </a:rPr>
              <a:t>MAC</a:t>
            </a:r>
            <a:r>
              <a:rPr lang="en-US" dirty="0"/>
              <a:t> work?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800" dirty="0"/>
              <a:t>Suppose Alice has 4 plaintext blocks</a:t>
            </a:r>
          </a:p>
          <a:p>
            <a:pPr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800" dirty="0"/>
              <a:t>Alice computes</a:t>
            </a:r>
            <a:endParaRPr lang="en-US" sz="2800" dirty="0" smtClean="0">
              <a:latin typeface="Courier" charset="0"/>
            </a:endParaRPr>
          </a:p>
          <a:p>
            <a:pPr eaLnBrk="1" hangingPunct="1">
              <a:lnSpc>
                <a:spcPct val="90000"/>
              </a:lnSpc>
              <a:spcAft>
                <a:spcPts val="0"/>
              </a:spcAft>
              <a:buFont typeface="Wingdings" charset="2"/>
              <a:buNone/>
            </a:pPr>
            <a:r>
              <a:rPr lang="en-US" sz="2400" b="1" dirty="0" smtClean="0">
                <a:solidFill>
                  <a:schemeClr val="accent2"/>
                </a:solidFill>
                <a:latin typeface="Times-Roman" charset="0"/>
              </a:rPr>
              <a:t>	C</a:t>
            </a:r>
            <a:r>
              <a:rPr lang="en-US" sz="2400" b="1" baseline="-25000" dirty="0" smtClean="0">
                <a:solidFill>
                  <a:schemeClr val="accent2"/>
                </a:solidFill>
                <a:latin typeface="Times-Roman" charset="0"/>
              </a:rPr>
              <a:t>0</a:t>
            </a:r>
            <a:r>
              <a:rPr lang="en-US" sz="2400" baseline="-25000" dirty="0" smtClean="0">
                <a:latin typeface="Times-Roman" charset="0"/>
              </a:rPr>
              <a:t> </a:t>
            </a:r>
            <a:r>
              <a:rPr lang="en-US" sz="2400" dirty="0">
                <a:latin typeface="Times-Roman" charset="0"/>
              </a:rPr>
              <a:t>= E(IV</a:t>
            </a:r>
            <a:r>
              <a:rPr lang="en-US" sz="2400" dirty="0">
                <a:latin typeface="Times-Roman" charset="0"/>
                <a:sym typeface="Symbol" charset="2"/>
              </a:rPr>
              <a:t></a:t>
            </a:r>
            <a:r>
              <a:rPr lang="en-US" sz="2400" dirty="0">
                <a:latin typeface="Times-Roman" charset="0"/>
              </a:rPr>
              <a:t>P</a:t>
            </a:r>
            <a:r>
              <a:rPr lang="en-US" sz="2400" baseline="-25000" dirty="0">
                <a:latin typeface="Times-Roman" charset="0"/>
              </a:rPr>
              <a:t>0</a:t>
            </a:r>
            <a:r>
              <a:rPr lang="en-US" sz="2400" dirty="0">
                <a:latin typeface="Times-Roman" charset="0"/>
              </a:rPr>
              <a:t>,K), </a:t>
            </a:r>
            <a:r>
              <a:rPr lang="en-US" sz="2400" b="1" dirty="0">
                <a:solidFill>
                  <a:schemeClr val="accent2"/>
                </a:solidFill>
                <a:latin typeface="Times-Roman" charset="0"/>
              </a:rPr>
              <a:t>C</a:t>
            </a:r>
            <a:r>
              <a:rPr lang="en-US" sz="2400" b="1" baseline="-25000" dirty="0">
                <a:solidFill>
                  <a:schemeClr val="accent2"/>
                </a:solidFill>
                <a:latin typeface="Times-Roman" charset="0"/>
              </a:rPr>
              <a:t>1</a:t>
            </a:r>
            <a:r>
              <a:rPr lang="en-US" sz="2400" baseline="-25000" dirty="0">
                <a:latin typeface="Times-Roman" charset="0"/>
              </a:rPr>
              <a:t> </a:t>
            </a:r>
            <a:r>
              <a:rPr lang="en-US" sz="2400" dirty="0">
                <a:latin typeface="Times-Roman" charset="0"/>
              </a:rPr>
              <a:t>= E(</a:t>
            </a:r>
            <a:r>
              <a:rPr lang="en-US" sz="2400" b="1" dirty="0">
                <a:solidFill>
                  <a:schemeClr val="accent2"/>
                </a:solidFill>
                <a:latin typeface="Times-Roman" charset="0"/>
              </a:rPr>
              <a:t>C</a:t>
            </a:r>
            <a:r>
              <a:rPr lang="en-US" sz="2400" b="1" baseline="-25000" dirty="0">
                <a:solidFill>
                  <a:schemeClr val="accent2"/>
                </a:solidFill>
                <a:latin typeface="Times-Roman" charset="0"/>
              </a:rPr>
              <a:t>0</a:t>
            </a:r>
            <a:r>
              <a:rPr lang="en-US" sz="2400" dirty="0">
                <a:latin typeface="Times-Roman" charset="0"/>
                <a:sym typeface="Symbol" charset="2"/>
              </a:rPr>
              <a:t></a:t>
            </a:r>
            <a:r>
              <a:rPr lang="en-US" sz="2400" dirty="0">
                <a:latin typeface="Times-Roman" charset="0"/>
              </a:rPr>
              <a:t>P</a:t>
            </a:r>
            <a:r>
              <a:rPr lang="en-US" sz="2400" baseline="-25000" dirty="0">
                <a:latin typeface="Times-Roman" charset="0"/>
              </a:rPr>
              <a:t>1</a:t>
            </a:r>
            <a:r>
              <a:rPr lang="en-US" sz="2400" dirty="0">
                <a:latin typeface="Times-Roman" charset="0"/>
              </a:rPr>
              <a:t>,K),</a:t>
            </a:r>
            <a:endParaRPr lang="en-US" sz="2400" dirty="0" smtClean="0">
              <a:latin typeface="Times-Roman" charset="0"/>
            </a:endParaRPr>
          </a:p>
          <a:p>
            <a:pPr eaLnBrk="1" hangingPunct="1">
              <a:lnSpc>
                <a:spcPct val="90000"/>
              </a:lnSpc>
              <a:spcAft>
                <a:spcPts val="0"/>
              </a:spcAft>
              <a:buFont typeface="Wingdings" charset="2"/>
              <a:buNone/>
            </a:pPr>
            <a:r>
              <a:rPr lang="en-US" sz="2400" b="1" dirty="0" smtClean="0">
                <a:solidFill>
                  <a:schemeClr val="accent2"/>
                </a:solidFill>
                <a:latin typeface="Times-Roman" charset="0"/>
              </a:rPr>
              <a:t>	C</a:t>
            </a:r>
            <a:r>
              <a:rPr lang="en-US" sz="2400" b="1" baseline="-25000" dirty="0" smtClean="0">
                <a:solidFill>
                  <a:schemeClr val="accent2"/>
                </a:solidFill>
                <a:latin typeface="Times-Roman" charset="0"/>
              </a:rPr>
              <a:t>2</a:t>
            </a:r>
            <a:r>
              <a:rPr lang="en-US" sz="2400" baseline="-25000" dirty="0" smtClean="0">
                <a:latin typeface="Times-Roman" charset="0"/>
              </a:rPr>
              <a:t> </a:t>
            </a:r>
            <a:r>
              <a:rPr lang="en-US" sz="2400" dirty="0">
                <a:latin typeface="Times-Roman" charset="0"/>
              </a:rPr>
              <a:t>= E(</a:t>
            </a:r>
            <a:r>
              <a:rPr lang="en-US" sz="2400" b="1" dirty="0">
                <a:solidFill>
                  <a:schemeClr val="accent2"/>
                </a:solidFill>
                <a:latin typeface="Times-Roman" charset="0"/>
              </a:rPr>
              <a:t>C</a:t>
            </a:r>
            <a:r>
              <a:rPr lang="en-US" sz="2400" b="1" baseline="-25000" dirty="0">
                <a:solidFill>
                  <a:schemeClr val="accent2"/>
                </a:solidFill>
                <a:latin typeface="Times-Roman" charset="0"/>
              </a:rPr>
              <a:t>1</a:t>
            </a:r>
            <a:r>
              <a:rPr lang="en-US" sz="2400" dirty="0">
                <a:latin typeface="Times-Roman" charset="0"/>
                <a:sym typeface="Symbol" charset="2"/>
              </a:rPr>
              <a:t></a:t>
            </a:r>
            <a:r>
              <a:rPr lang="en-US" sz="2400" dirty="0">
                <a:latin typeface="Times-Roman" charset="0"/>
              </a:rPr>
              <a:t>P</a:t>
            </a:r>
            <a:r>
              <a:rPr lang="en-US" sz="2400" baseline="-25000" dirty="0">
                <a:latin typeface="Times-Roman" charset="0"/>
              </a:rPr>
              <a:t>2</a:t>
            </a:r>
            <a:r>
              <a:rPr lang="en-US" sz="2400" dirty="0">
                <a:latin typeface="Times-Roman" charset="0"/>
              </a:rPr>
              <a:t>,K), </a:t>
            </a:r>
            <a:r>
              <a:rPr lang="en-US" sz="2400" b="1" dirty="0">
                <a:solidFill>
                  <a:schemeClr val="accent2"/>
                </a:solidFill>
                <a:latin typeface="Times-Roman" charset="0"/>
              </a:rPr>
              <a:t>C</a:t>
            </a:r>
            <a:r>
              <a:rPr lang="en-US" sz="2400" b="1" baseline="-25000" dirty="0">
                <a:solidFill>
                  <a:schemeClr val="accent2"/>
                </a:solidFill>
                <a:latin typeface="Times-Roman" charset="0"/>
              </a:rPr>
              <a:t>3</a:t>
            </a:r>
            <a:r>
              <a:rPr lang="en-US" sz="2400" baseline="-25000" dirty="0">
                <a:latin typeface="Times-Roman" charset="0"/>
              </a:rPr>
              <a:t> </a:t>
            </a:r>
            <a:r>
              <a:rPr lang="en-US" sz="2400" dirty="0">
                <a:latin typeface="Times-Roman" charset="0"/>
              </a:rPr>
              <a:t>= E(</a:t>
            </a:r>
            <a:r>
              <a:rPr lang="en-US" sz="2400" b="1" dirty="0">
                <a:solidFill>
                  <a:schemeClr val="accent2"/>
                </a:solidFill>
                <a:latin typeface="Times-Roman" charset="0"/>
              </a:rPr>
              <a:t>C</a:t>
            </a:r>
            <a:r>
              <a:rPr lang="en-US" sz="2400" b="1" baseline="-25000" dirty="0">
                <a:solidFill>
                  <a:schemeClr val="accent2"/>
                </a:solidFill>
                <a:latin typeface="Times-Roman" charset="0"/>
              </a:rPr>
              <a:t>2</a:t>
            </a:r>
            <a:r>
              <a:rPr lang="en-US" sz="2400" dirty="0">
                <a:latin typeface="Times-Roman" charset="0"/>
                <a:sym typeface="Symbol" charset="2"/>
              </a:rPr>
              <a:t></a:t>
            </a:r>
            <a:r>
              <a:rPr lang="en-US" sz="2400" dirty="0">
                <a:latin typeface="Times-Roman" charset="0"/>
              </a:rPr>
              <a:t>P</a:t>
            </a:r>
            <a:r>
              <a:rPr lang="en-US" sz="2400" baseline="-25000" dirty="0">
                <a:latin typeface="Times-Roman" charset="0"/>
              </a:rPr>
              <a:t>3</a:t>
            </a:r>
            <a:r>
              <a:rPr lang="en-US" sz="2400" dirty="0">
                <a:latin typeface="Times-Roman" charset="0"/>
              </a:rPr>
              <a:t>,K) = </a:t>
            </a:r>
            <a:r>
              <a:rPr lang="en-US" sz="2400" b="1" dirty="0">
                <a:solidFill>
                  <a:schemeClr val="accent2"/>
                </a:solidFill>
                <a:latin typeface="Times-Roman" charset="0"/>
              </a:rPr>
              <a:t>MAC</a:t>
            </a:r>
            <a:endParaRPr lang="en-US" dirty="0">
              <a:latin typeface="Times-Roman" charset="0"/>
            </a:endParaRPr>
          </a:p>
          <a:p>
            <a:pPr eaLnBrk="1" hangingPunct="1">
              <a:lnSpc>
                <a:spcPct val="85000"/>
              </a:lnSpc>
              <a:spcAft>
                <a:spcPts val="0"/>
              </a:spcAft>
            </a:pPr>
            <a:r>
              <a:rPr lang="en-US" sz="2800" dirty="0"/>
              <a:t>Alice sends </a:t>
            </a:r>
            <a:r>
              <a:rPr lang="en-US" sz="2800" dirty="0">
                <a:latin typeface="Times-Roman" charset="0"/>
              </a:rPr>
              <a:t>IV,P</a:t>
            </a:r>
            <a:r>
              <a:rPr lang="en-US" sz="2800" baseline="-25000" dirty="0">
                <a:latin typeface="Times-Roman" charset="0"/>
              </a:rPr>
              <a:t>0</a:t>
            </a:r>
            <a:r>
              <a:rPr lang="en-US" sz="2800" dirty="0">
                <a:latin typeface="Times-Roman" charset="0"/>
              </a:rPr>
              <a:t>,P</a:t>
            </a:r>
            <a:r>
              <a:rPr lang="en-US" sz="2800" baseline="-25000" dirty="0">
                <a:latin typeface="Times-Roman" charset="0"/>
              </a:rPr>
              <a:t>1</a:t>
            </a:r>
            <a:r>
              <a:rPr lang="en-US" sz="2800" dirty="0">
                <a:latin typeface="Times-Roman" charset="0"/>
              </a:rPr>
              <a:t>,P</a:t>
            </a:r>
            <a:r>
              <a:rPr lang="en-US" sz="2800" baseline="-25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,P</a:t>
            </a:r>
            <a:r>
              <a:rPr lang="en-US" sz="2800" baseline="-25000" dirty="0">
                <a:latin typeface="Times-Roman" charset="0"/>
              </a:rPr>
              <a:t>3</a:t>
            </a:r>
            <a:r>
              <a:rPr lang="en-US" sz="2800" dirty="0">
                <a:latin typeface="Courier" charset="0"/>
              </a:rPr>
              <a:t> </a:t>
            </a:r>
            <a:r>
              <a:rPr lang="en-US" sz="2800" dirty="0"/>
              <a:t>and </a:t>
            </a:r>
            <a:r>
              <a:rPr lang="en-US" sz="2800" b="1" dirty="0">
                <a:solidFill>
                  <a:schemeClr val="accent2"/>
                </a:solidFill>
                <a:latin typeface="Times-Roman" charset="0"/>
              </a:rPr>
              <a:t>MAC</a:t>
            </a:r>
            <a:r>
              <a:rPr lang="en-US" sz="2800" dirty="0"/>
              <a:t> to Bob </a:t>
            </a:r>
          </a:p>
          <a:p>
            <a:pPr eaLnBrk="1" hangingPunct="1">
              <a:lnSpc>
                <a:spcPct val="85000"/>
              </a:lnSpc>
              <a:spcAft>
                <a:spcPts val="0"/>
              </a:spcAft>
            </a:pPr>
            <a:r>
              <a:rPr lang="en-US" sz="2800" dirty="0"/>
              <a:t>Suppose Trudy changes </a:t>
            </a:r>
            <a:r>
              <a:rPr lang="en-US" sz="2800" dirty="0">
                <a:latin typeface="Times-Roman" charset="0"/>
              </a:rPr>
              <a:t>P</a:t>
            </a:r>
            <a:r>
              <a:rPr lang="en-US" sz="2800" baseline="-25000" dirty="0">
                <a:latin typeface="Times-Roman" charset="0"/>
              </a:rPr>
              <a:t>1</a:t>
            </a:r>
            <a:r>
              <a:rPr lang="en-US" sz="2800" dirty="0"/>
              <a:t> to </a:t>
            </a:r>
            <a:r>
              <a:rPr lang="en-US" sz="2800" dirty="0">
                <a:latin typeface="Times-Roman" charset="0"/>
              </a:rPr>
              <a:t>X</a:t>
            </a:r>
            <a:r>
              <a:rPr lang="en-US" sz="2800" dirty="0"/>
              <a:t> </a:t>
            </a:r>
          </a:p>
          <a:p>
            <a:pPr eaLnBrk="1" hangingPunct="1">
              <a:lnSpc>
                <a:spcPct val="85000"/>
              </a:lnSpc>
              <a:spcAft>
                <a:spcPts val="0"/>
              </a:spcAft>
            </a:pPr>
            <a:r>
              <a:rPr lang="en-US" sz="2800" dirty="0"/>
              <a:t>Bob computes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spcAft>
                <a:spcPts val="0"/>
              </a:spcAft>
              <a:buFont typeface="Wingdings" charset="2"/>
              <a:buNone/>
            </a:pPr>
            <a:r>
              <a:rPr lang="en-US" sz="2400" b="1" dirty="0" smtClean="0">
                <a:solidFill>
                  <a:schemeClr val="accent2"/>
                </a:solidFill>
                <a:latin typeface="Times-Roman" charset="0"/>
              </a:rPr>
              <a:t>	C</a:t>
            </a:r>
            <a:r>
              <a:rPr lang="en-US" sz="2400" b="1" baseline="-25000" dirty="0" smtClean="0">
                <a:solidFill>
                  <a:schemeClr val="accent2"/>
                </a:solidFill>
                <a:latin typeface="Times-Roman" charset="0"/>
              </a:rPr>
              <a:t>0</a:t>
            </a:r>
            <a:r>
              <a:rPr lang="en-US" sz="2400" baseline="-25000" dirty="0" smtClean="0">
                <a:latin typeface="Times-Roman" charset="0"/>
              </a:rPr>
              <a:t> </a:t>
            </a:r>
            <a:r>
              <a:rPr lang="en-US" sz="2400" dirty="0">
                <a:latin typeface="Times-Roman" charset="0"/>
              </a:rPr>
              <a:t>= E(IV</a:t>
            </a:r>
            <a:r>
              <a:rPr lang="en-US" sz="2400" dirty="0">
                <a:latin typeface="Times-Roman" charset="0"/>
                <a:sym typeface="Symbol" charset="2"/>
              </a:rPr>
              <a:t></a:t>
            </a:r>
            <a:r>
              <a:rPr lang="en-US" sz="2400" dirty="0">
                <a:latin typeface="Times-Roman" charset="0"/>
              </a:rPr>
              <a:t>P</a:t>
            </a:r>
            <a:r>
              <a:rPr lang="en-US" sz="2400" baseline="-25000" dirty="0">
                <a:latin typeface="Times-Roman" charset="0"/>
              </a:rPr>
              <a:t>0</a:t>
            </a:r>
            <a:r>
              <a:rPr lang="en-US" sz="2400" dirty="0">
                <a:latin typeface="Times-Roman" charset="0"/>
              </a:rPr>
              <a:t>,K), </a:t>
            </a:r>
            <a:r>
              <a:rPr lang="en-US" sz="2400" b="1" i="1" dirty="0">
                <a:solidFill>
                  <a:srgbClr val="FF0000"/>
                </a:solidFill>
                <a:latin typeface="Times-Roman" charset="0"/>
              </a:rPr>
              <a:t>C</a:t>
            </a:r>
            <a:r>
              <a:rPr lang="en-US" sz="2400" b="1" i="1" baseline="-25000" dirty="0">
                <a:solidFill>
                  <a:srgbClr val="FF0000"/>
                </a:solidFill>
                <a:latin typeface="Times-Roman" charset="0"/>
              </a:rPr>
              <a:t>1</a:t>
            </a:r>
            <a:r>
              <a:rPr lang="en-US" sz="2400" baseline="-25000" dirty="0">
                <a:latin typeface="Times-Roman" charset="0"/>
              </a:rPr>
              <a:t> </a:t>
            </a:r>
            <a:r>
              <a:rPr lang="en-US" sz="2400" dirty="0">
                <a:latin typeface="Times-Roman" charset="0"/>
              </a:rPr>
              <a:t>= E(</a:t>
            </a:r>
            <a:r>
              <a:rPr lang="en-US" sz="2400" b="1" dirty="0">
                <a:solidFill>
                  <a:schemeClr val="accent2"/>
                </a:solidFill>
                <a:latin typeface="Times-Roman" charset="0"/>
              </a:rPr>
              <a:t>C</a:t>
            </a:r>
            <a:r>
              <a:rPr lang="en-US" sz="2400" b="1" baseline="-25000" dirty="0">
                <a:solidFill>
                  <a:schemeClr val="accent2"/>
                </a:solidFill>
                <a:latin typeface="Times-Roman" charset="0"/>
              </a:rPr>
              <a:t>0</a:t>
            </a:r>
            <a:r>
              <a:rPr lang="en-US" sz="2400" dirty="0">
                <a:latin typeface="Times-Roman" charset="0"/>
                <a:sym typeface="Symbol" charset="2"/>
              </a:rPr>
              <a:t>X</a:t>
            </a:r>
            <a:r>
              <a:rPr lang="en-US" sz="2400" dirty="0">
                <a:latin typeface="Times-Roman" charset="0"/>
              </a:rPr>
              <a:t>,K),</a:t>
            </a:r>
            <a:endParaRPr lang="en-US" sz="2400" dirty="0" smtClean="0">
              <a:latin typeface="Times-Roman" charset="0"/>
            </a:endParaRPr>
          </a:p>
          <a:p>
            <a:pPr eaLnBrk="1" hangingPunct="1">
              <a:lnSpc>
                <a:spcPct val="90000"/>
              </a:lnSpc>
              <a:spcAft>
                <a:spcPts val="0"/>
              </a:spcAft>
              <a:buFont typeface="Wingdings" charset="2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-Roman" charset="0"/>
              </a:rPr>
              <a:t>	</a:t>
            </a:r>
            <a:r>
              <a:rPr lang="en-US" sz="2400" b="1" i="1" dirty="0" smtClean="0">
                <a:solidFill>
                  <a:srgbClr val="FF0000"/>
                </a:solidFill>
                <a:latin typeface="Times-Roman" charset="0"/>
              </a:rPr>
              <a:t>C</a:t>
            </a:r>
            <a:r>
              <a:rPr lang="en-US" sz="2400" b="1" i="1" baseline="-25000" dirty="0" smtClean="0">
                <a:solidFill>
                  <a:srgbClr val="FF0000"/>
                </a:solidFill>
                <a:latin typeface="Times-Roman" charset="0"/>
              </a:rPr>
              <a:t>2</a:t>
            </a:r>
            <a:r>
              <a:rPr lang="en-US" sz="2400" baseline="-25000" dirty="0" smtClean="0">
                <a:latin typeface="Times-Roman" charset="0"/>
              </a:rPr>
              <a:t> </a:t>
            </a:r>
            <a:r>
              <a:rPr lang="en-US" sz="2400" dirty="0">
                <a:latin typeface="Times-Roman" charset="0"/>
              </a:rPr>
              <a:t>= E(</a:t>
            </a:r>
            <a:r>
              <a:rPr lang="en-US" sz="2400" b="1" i="1" dirty="0">
                <a:solidFill>
                  <a:srgbClr val="FF0000"/>
                </a:solidFill>
                <a:latin typeface="Times-Roman" charset="0"/>
              </a:rPr>
              <a:t>C</a:t>
            </a:r>
            <a:r>
              <a:rPr lang="en-US" sz="2400" b="1" i="1" baseline="-25000" dirty="0">
                <a:solidFill>
                  <a:srgbClr val="FF0000"/>
                </a:solidFill>
                <a:latin typeface="Times-Roman" charset="0"/>
              </a:rPr>
              <a:t>1</a:t>
            </a:r>
            <a:r>
              <a:rPr lang="en-US" sz="2400" dirty="0">
                <a:latin typeface="Times-Roman" charset="0"/>
                <a:sym typeface="Symbol" charset="2"/>
              </a:rPr>
              <a:t></a:t>
            </a:r>
            <a:r>
              <a:rPr lang="en-US" sz="2400" dirty="0">
                <a:latin typeface="Times-Roman" charset="0"/>
              </a:rPr>
              <a:t>P</a:t>
            </a:r>
            <a:r>
              <a:rPr lang="en-US" sz="2400" baseline="-25000" dirty="0">
                <a:latin typeface="Times-Roman" charset="0"/>
              </a:rPr>
              <a:t>2</a:t>
            </a:r>
            <a:r>
              <a:rPr lang="en-US" sz="2400" dirty="0">
                <a:latin typeface="Times-Roman" charset="0"/>
              </a:rPr>
              <a:t>,K), </a:t>
            </a:r>
            <a:r>
              <a:rPr lang="en-US" sz="2400" b="1" i="1" dirty="0">
                <a:solidFill>
                  <a:srgbClr val="FF0000"/>
                </a:solidFill>
                <a:latin typeface="Times-Roman" charset="0"/>
              </a:rPr>
              <a:t>C</a:t>
            </a:r>
            <a:r>
              <a:rPr lang="en-US" sz="2400" b="1" i="1" baseline="-25000" dirty="0">
                <a:solidFill>
                  <a:srgbClr val="FF0000"/>
                </a:solidFill>
                <a:latin typeface="Times-Roman" charset="0"/>
              </a:rPr>
              <a:t>3</a:t>
            </a:r>
            <a:r>
              <a:rPr lang="en-US" sz="2400" baseline="-25000" dirty="0">
                <a:latin typeface="Times-Roman" charset="0"/>
              </a:rPr>
              <a:t> </a:t>
            </a:r>
            <a:r>
              <a:rPr lang="en-US" sz="2400" dirty="0">
                <a:latin typeface="Times-Roman" charset="0"/>
              </a:rPr>
              <a:t>= E(</a:t>
            </a:r>
            <a:r>
              <a:rPr lang="en-US" sz="2400" b="1" i="1" dirty="0">
                <a:solidFill>
                  <a:srgbClr val="FF0000"/>
                </a:solidFill>
                <a:latin typeface="Times-Roman" charset="0"/>
              </a:rPr>
              <a:t>C</a:t>
            </a:r>
            <a:r>
              <a:rPr lang="en-US" sz="2400" b="1" i="1" baseline="-25000" dirty="0">
                <a:solidFill>
                  <a:srgbClr val="FF0000"/>
                </a:solidFill>
                <a:latin typeface="Times-Roman" charset="0"/>
              </a:rPr>
              <a:t>2</a:t>
            </a:r>
            <a:r>
              <a:rPr lang="en-US" sz="2400" dirty="0">
                <a:latin typeface="Times-Roman" charset="0"/>
                <a:sym typeface="Symbol" charset="2"/>
              </a:rPr>
              <a:t></a:t>
            </a:r>
            <a:r>
              <a:rPr lang="en-US" sz="2400" dirty="0">
                <a:latin typeface="Times-Roman" charset="0"/>
              </a:rPr>
              <a:t>P</a:t>
            </a:r>
            <a:r>
              <a:rPr lang="en-US" sz="2400" baseline="-25000" dirty="0">
                <a:latin typeface="Times-Roman" charset="0"/>
              </a:rPr>
              <a:t>3</a:t>
            </a:r>
            <a:r>
              <a:rPr lang="en-US" sz="2400" dirty="0">
                <a:latin typeface="Times-Roman" charset="0"/>
              </a:rPr>
              <a:t>,K) = </a:t>
            </a:r>
            <a:r>
              <a:rPr lang="en-US" sz="2400" b="1" i="1" dirty="0">
                <a:solidFill>
                  <a:srgbClr val="FF0000"/>
                </a:solidFill>
                <a:latin typeface="Times-Roman" charset="0"/>
              </a:rPr>
              <a:t>MAC</a:t>
            </a:r>
            <a:r>
              <a:rPr lang="en-US" sz="2400" dirty="0">
                <a:latin typeface="Times-Roman" charset="0"/>
              </a:rPr>
              <a:t> </a:t>
            </a:r>
            <a:r>
              <a:rPr lang="en-US" sz="2400" dirty="0" err="1">
                <a:latin typeface="Times-Roman" charset="0"/>
                <a:sym typeface="Symbol" charset="2"/>
              </a:rPr>
              <a:t></a:t>
            </a:r>
            <a:r>
              <a:rPr lang="en-US" sz="2400" dirty="0">
                <a:latin typeface="Times-Roman" charset="0"/>
                <a:sym typeface="Symbol" charset="2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-Roman" charset="0"/>
                <a:sym typeface="Symbol" charset="2"/>
              </a:rPr>
              <a:t>MAC</a:t>
            </a:r>
            <a:endParaRPr lang="en-US" dirty="0" smtClean="0">
              <a:latin typeface="Times-Roman" charset="0"/>
            </a:endParaRPr>
          </a:p>
          <a:p>
            <a:pPr eaLnBrk="1" hangingPunct="1">
              <a:lnSpc>
                <a:spcPct val="85000"/>
              </a:lnSpc>
              <a:spcAft>
                <a:spcPts val="0"/>
              </a:spcAft>
            </a:pPr>
            <a:r>
              <a:rPr lang="en-US" sz="2800" dirty="0" smtClean="0"/>
              <a:t>That is, error </a:t>
            </a:r>
            <a:r>
              <a:rPr lang="en-US" sz="2800" u="sng" dirty="0"/>
              <a:t>propagates</a:t>
            </a:r>
            <a:r>
              <a:rPr lang="en-US" sz="2800" dirty="0"/>
              <a:t> into </a:t>
            </a:r>
            <a:r>
              <a:rPr lang="en-US" sz="2800" b="1" dirty="0" smtClean="0">
                <a:latin typeface="Times-Roman" charset="0"/>
              </a:rPr>
              <a:t>MAC</a:t>
            </a:r>
            <a:endParaRPr lang="en-US" sz="2800" dirty="0" smtClean="0"/>
          </a:p>
          <a:p>
            <a:pPr eaLnBrk="1" hangingPunct="1">
              <a:lnSpc>
                <a:spcPct val="85000"/>
              </a:lnSpc>
              <a:spcAft>
                <a:spcPts val="0"/>
              </a:spcAft>
            </a:pPr>
            <a:r>
              <a:rPr lang="en-US" sz="2800" dirty="0"/>
              <a:t>Trudy can’t</a:t>
            </a:r>
            <a:r>
              <a:rPr lang="en-US" sz="2800" dirty="0" smtClean="0"/>
              <a:t> make </a:t>
            </a:r>
            <a:r>
              <a:rPr lang="en-US" sz="2800" b="1" i="1" dirty="0">
                <a:solidFill>
                  <a:srgbClr val="FF0000"/>
                </a:solidFill>
                <a:latin typeface="Times-Roman" charset="0"/>
              </a:rPr>
              <a:t>MAC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Times-Roman" charset="0"/>
              </a:rPr>
              <a:t>== </a:t>
            </a:r>
            <a:r>
              <a:rPr lang="en-US" sz="2800" b="1" dirty="0">
                <a:solidFill>
                  <a:schemeClr val="accent2"/>
                </a:solidFill>
                <a:latin typeface="Times-Roman" charset="0"/>
              </a:rPr>
              <a:t>MAC</a:t>
            </a:r>
            <a:r>
              <a:rPr lang="en-US" sz="2800" dirty="0"/>
              <a:t> without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Times-Roman" charset="0"/>
              </a:rPr>
              <a:t>K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01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0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01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01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01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501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501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501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3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9E34E1BA-7111-9A42-841D-3B88E95FF0DF}" type="slidenum">
              <a:rPr lang="en-US" smtClean="0">
                <a:latin typeface="Times New Roman" charset="0"/>
              </a:rPr>
              <a:pPr/>
              <a:t>65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Confidentiality and Integrity</a:t>
            </a:r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010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Encrypt with one key</a:t>
            </a:r>
            <a:r>
              <a:rPr lang="en-US" sz="2800" dirty="0" smtClean="0"/>
              <a:t>, </a:t>
            </a:r>
            <a:r>
              <a:rPr lang="en-US" sz="2800" dirty="0">
                <a:latin typeface="Times-Roman" charset="0"/>
              </a:rPr>
              <a:t>MAC</a:t>
            </a:r>
            <a:r>
              <a:rPr lang="en-US" sz="2800" dirty="0"/>
              <a:t> with </a:t>
            </a:r>
            <a:r>
              <a:rPr lang="en-US" sz="2800" dirty="0" smtClean="0"/>
              <a:t>another key </a:t>
            </a: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Why not use the same key?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Send last encrypted block (</a:t>
            </a:r>
            <a:r>
              <a:rPr lang="en-US" sz="2400" dirty="0">
                <a:latin typeface="Times-Roman" charset="0"/>
              </a:rPr>
              <a:t>MAC</a:t>
            </a:r>
            <a:r>
              <a:rPr lang="en-US" sz="2400" dirty="0"/>
              <a:t>) twice?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This cannot add any security!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Using different keys to encrypt and compute </a:t>
            </a:r>
            <a:r>
              <a:rPr lang="en-US" sz="2800" dirty="0">
                <a:latin typeface="Times-Roman" charset="0"/>
              </a:rPr>
              <a:t>MAC</a:t>
            </a:r>
            <a:r>
              <a:rPr lang="en-US" sz="2800" dirty="0"/>
              <a:t> works, even if keys are related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But, twice as much work as encryption alone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Can do a little better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/>
              <a:t>about</a:t>
            </a:r>
            <a:r>
              <a:rPr lang="en-US" sz="2400" dirty="0" smtClean="0"/>
              <a:t> 1.5 “encryptions</a:t>
            </a:r>
            <a:r>
              <a:rPr lang="en-US" sz="2400" dirty="0"/>
              <a:t>”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Confidentiality and integrity with</a:t>
            </a:r>
            <a:r>
              <a:rPr lang="en-US" sz="2800" dirty="0" smtClean="0"/>
              <a:t> same work as one encryption </a:t>
            </a:r>
            <a:r>
              <a:rPr lang="en-US" sz="2800" dirty="0"/>
              <a:t>is a research topic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89E339F1-B8D8-7641-98F4-B8464BF3DB8F}" type="slidenum">
              <a:rPr lang="en-US" smtClean="0">
                <a:latin typeface="Times New Roman" charset="0"/>
              </a:rPr>
              <a:pPr/>
              <a:t>66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Uses for Symmetric Crypto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Confidentiality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Transmitting data over insecure channel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Secure storage on insecure media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Integrity (</a:t>
            </a:r>
            <a:r>
              <a:rPr lang="en-US" dirty="0">
                <a:latin typeface="Times-Roman" charset="0"/>
              </a:rPr>
              <a:t>MAC</a:t>
            </a:r>
            <a:r>
              <a:rPr lang="en-US" dirty="0"/>
              <a:t>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Authentication protocols (later…)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Anything you can do with a hash function (upcoming chapter…)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64F25862-CF45-9E44-AFB5-73DEA0FCD715}" type="slidenum">
              <a:rPr lang="en-US" smtClean="0">
                <a:latin typeface="Times New Roman" charset="0"/>
              </a:rPr>
              <a:pPr/>
              <a:t>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A5/</a:t>
            </a:r>
            <a:r>
              <a:rPr lang="en-US" dirty="0" smtClean="0"/>
              <a:t>1: </a:t>
            </a:r>
            <a:r>
              <a:rPr lang="en-US" dirty="0" err="1" smtClean="0"/>
              <a:t>Keystream</a:t>
            </a:r>
            <a:endParaRPr lang="en-US" dirty="0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8486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At each step: </a:t>
            </a:r>
            <a:r>
              <a:rPr lang="en-US" sz="2800" i="1" dirty="0" err="1">
                <a:latin typeface="Times New Roman" charset="0"/>
              </a:rPr>
              <a:t>m</a:t>
            </a:r>
            <a:r>
              <a:rPr lang="en-US" sz="2800" dirty="0">
                <a:latin typeface="Times New Roman" charset="0"/>
              </a:rPr>
              <a:t> = maj(</a:t>
            </a:r>
            <a:r>
              <a:rPr lang="en-US" sz="2800" i="1" dirty="0">
                <a:latin typeface="Times New Roman" charset="0"/>
                <a:sym typeface="Symbol" charset="2"/>
              </a:rPr>
              <a:t>x</a:t>
            </a:r>
            <a:r>
              <a:rPr lang="en-US" sz="2800" baseline="-25000" dirty="0">
                <a:latin typeface="Times New Roman" charset="0"/>
                <a:sym typeface="Symbol" charset="2"/>
              </a:rPr>
              <a:t>8</a:t>
            </a:r>
            <a:r>
              <a:rPr lang="en-US" sz="2800" dirty="0">
                <a:latin typeface="Times New Roman" charset="0"/>
                <a:sym typeface="Symbol" charset="2"/>
              </a:rPr>
              <a:t>, </a:t>
            </a:r>
            <a:r>
              <a:rPr lang="en-US" sz="2800" i="1" dirty="0">
                <a:latin typeface="Times New Roman" charset="0"/>
                <a:sym typeface="Symbol" charset="2"/>
              </a:rPr>
              <a:t>y</a:t>
            </a:r>
            <a:r>
              <a:rPr lang="en-US" sz="2800" baseline="-25000" dirty="0">
                <a:latin typeface="Times New Roman" charset="0"/>
                <a:sym typeface="Symbol" charset="2"/>
              </a:rPr>
              <a:t>10</a:t>
            </a:r>
            <a:r>
              <a:rPr lang="en-US" sz="2800" dirty="0">
                <a:latin typeface="Times New Roman" charset="0"/>
                <a:sym typeface="Symbol" charset="2"/>
              </a:rPr>
              <a:t>, </a:t>
            </a:r>
            <a:r>
              <a:rPr lang="en-US" sz="2800" i="1" dirty="0">
                <a:latin typeface="Times New Roman" charset="0"/>
                <a:sym typeface="Symbol" charset="2"/>
              </a:rPr>
              <a:t>z</a:t>
            </a:r>
            <a:r>
              <a:rPr lang="en-US" sz="2800" baseline="-25000" dirty="0">
                <a:latin typeface="Times New Roman" charset="0"/>
                <a:sym typeface="Symbol" charset="2"/>
              </a:rPr>
              <a:t>10</a:t>
            </a:r>
            <a:r>
              <a:rPr lang="en-US" sz="2800" dirty="0">
                <a:latin typeface="Times New Roman" charset="0"/>
                <a:sym typeface="Symbol" charset="2"/>
              </a:rPr>
              <a:t>)</a:t>
            </a:r>
            <a:r>
              <a:rPr lang="en-US" sz="28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Examples: </a:t>
            </a:r>
            <a:r>
              <a:rPr lang="en-US" sz="2400" dirty="0">
                <a:latin typeface="Times New Roman" charset="0"/>
              </a:rPr>
              <a:t>maj(0</a:t>
            </a:r>
            <a:r>
              <a:rPr lang="en-US" sz="2400" dirty="0">
                <a:latin typeface="Times New Roman" charset="0"/>
                <a:sym typeface="Symbol" charset="2"/>
              </a:rPr>
              <a:t>,1,0) = 0</a:t>
            </a:r>
            <a:r>
              <a:rPr lang="en-US" sz="2400" dirty="0"/>
              <a:t> and </a:t>
            </a:r>
            <a:r>
              <a:rPr lang="en-US" sz="2400" dirty="0">
                <a:latin typeface="Times New Roman" charset="0"/>
              </a:rPr>
              <a:t>maj(1</a:t>
            </a:r>
            <a:r>
              <a:rPr lang="en-US" sz="2400" dirty="0">
                <a:latin typeface="Times New Roman" charset="0"/>
                <a:sym typeface="Symbol" charset="2"/>
              </a:rPr>
              <a:t>,1,0) = 1</a:t>
            </a:r>
            <a:r>
              <a:rPr lang="en-US" sz="2400" dirty="0"/>
              <a:t> </a:t>
            </a:r>
            <a:endParaRPr lang="en-US" sz="2400" dirty="0">
              <a:sym typeface="Symbol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If </a:t>
            </a:r>
            <a:r>
              <a:rPr lang="en-US" sz="2800" i="1" dirty="0">
                <a:latin typeface="Times New Roman" charset="0"/>
                <a:sym typeface="Symbol" charset="2"/>
              </a:rPr>
              <a:t>x</a:t>
            </a:r>
            <a:r>
              <a:rPr lang="en-US" sz="2800" baseline="-25000" dirty="0">
                <a:latin typeface="Times New Roman" charset="0"/>
                <a:sym typeface="Symbol" charset="2"/>
              </a:rPr>
              <a:t>8</a:t>
            </a:r>
            <a:r>
              <a:rPr lang="en-US" sz="2800" dirty="0">
                <a:latin typeface="Times New Roman" charset="0"/>
                <a:sym typeface="Symbol" charset="2"/>
              </a:rPr>
              <a:t> = </a:t>
            </a:r>
            <a:r>
              <a:rPr lang="en-US" sz="2800" i="1" dirty="0" err="1">
                <a:latin typeface="Times New Roman" charset="0"/>
              </a:rPr>
              <a:t>m</a:t>
            </a:r>
            <a:r>
              <a:rPr lang="en-US" sz="2800" dirty="0"/>
              <a:t> then </a:t>
            </a:r>
            <a:r>
              <a:rPr lang="en-US" sz="2800" dirty="0">
                <a:latin typeface="Times-Roman" charset="0"/>
              </a:rPr>
              <a:t>X</a:t>
            </a:r>
            <a:r>
              <a:rPr lang="en-US" sz="2800" dirty="0"/>
              <a:t> </a:t>
            </a:r>
            <a:r>
              <a:rPr lang="en-US" sz="2800" i="1" dirty="0"/>
              <a:t>steps</a:t>
            </a:r>
            <a:r>
              <a:rPr lang="en-US" sz="28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i="1" dirty="0" err="1">
                <a:latin typeface="Times New Roman" charset="0"/>
              </a:rPr>
              <a:t>t</a:t>
            </a:r>
            <a:r>
              <a:rPr lang="en-US" sz="2400" dirty="0">
                <a:latin typeface="Times New Roman" charset="0"/>
              </a:rPr>
              <a:t> = </a:t>
            </a:r>
            <a:r>
              <a:rPr lang="en-US" sz="2400" i="1" dirty="0">
                <a:latin typeface="Times New Roman" charset="0"/>
              </a:rPr>
              <a:t>x</a:t>
            </a:r>
            <a:r>
              <a:rPr lang="en-US" sz="2400" baseline="-25000" dirty="0">
                <a:latin typeface="Times New Roman" charset="0"/>
              </a:rPr>
              <a:t>13</a:t>
            </a:r>
            <a:r>
              <a:rPr lang="en-US" sz="2400" dirty="0">
                <a:latin typeface="Times New Roman" charset="0"/>
              </a:rPr>
              <a:t> </a:t>
            </a:r>
            <a:r>
              <a:rPr lang="en-US" sz="2400" dirty="0" err="1">
                <a:latin typeface="Times New Roman" charset="0"/>
                <a:sym typeface="Symbol" charset="2"/>
              </a:rPr>
              <a:t></a:t>
            </a:r>
            <a:r>
              <a:rPr lang="en-US" sz="2400" dirty="0">
                <a:latin typeface="Times New Roman" charset="0"/>
                <a:sym typeface="Symbol" charset="2"/>
              </a:rPr>
              <a:t> </a:t>
            </a:r>
            <a:r>
              <a:rPr lang="en-US" sz="2400" i="1" dirty="0">
                <a:latin typeface="Times New Roman" charset="0"/>
                <a:sym typeface="Symbol" charset="2"/>
              </a:rPr>
              <a:t>x</a:t>
            </a:r>
            <a:r>
              <a:rPr lang="en-US" sz="2400" baseline="-25000" dirty="0">
                <a:latin typeface="Times New Roman" charset="0"/>
                <a:sym typeface="Symbol" charset="2"/>
              </a:rPr>
              <a:t>16</a:t>
            </a:r>
            <a:r>
              <a:rPr lang="en-US" sz="2400" dirty="0">
                <a:latin typeface="Times New Roman" charset="0"/>
                <a:sym typeface="Symbol" charset="2"/>
              </a:rPr>
              <a:t> </a:t>
            </a:r>
            <a:r>
              <a:rPr lang="en-US" sz="2400" dirty="0" err="1">
                <a:latin typeface="Times New Roman" charset="0"/>
                <a:sym typeface="Symbol" charset="2"/>
              </a:rPr>
              <a:t></a:t>
            </a:r>
            <a:r>
              <a:rPr lang="en-US" sz="2400" dirty="0">
                <a:latin typeface="Times New Roman" charset="0"/>
                <a:sym typeface="Symbol" charset="2"/>
              </a:rPr>
              <a:t> </a:t>
            </a:r>
            <a:r>
              <a:rPr lang="en-US" sz="2400" i="1" dirty="0">
                <a:latin typeface="Times New Roman" charset="0"/>
                <a:sym typeface="Symbol" charset="2"/>
              </a:rPr>
              <a:t>x</a:t>
            </a:r>
            <a:r>
              <a:rPr lang="en-US" sz="2400" baseline="-25000" dirty="0">
                <a:latin typeface="Times New Roman" charset="0"/>
                <a:sym typeface="Symbol" charset="2"/>
              </a:rPr>
              <a:t>17</a:t>
            </a:r>
            <a:r>
              <a:rPr lang="en-US" sz="2400" dirty="0">
                <a:latin typeface="Times New Roman" charset="0"/>
                <a:sym typeface="Symbol" charset="2"/>
              </a:rPr>
              <a:t> </a:t>
            </a:r>
            <a:r>
              <a:rPr lang="en-US" sz="2400" dirty="0" err="1">
                <a:latin typeface="Times New Roman" charset="0"/>
                <a:sym typeface="Symbol" charset="2"/>
              </a:rPr>
              <a:t></a:t>
            </a:r>
            <a:r>
              <a:rPr lang="en-US" sz="2400" dirty="0">
                <a:latin typeface="Times New Roman" charset="0"/>
                <a:sym typeface="Symbol" charset="2"/>
              </a:rPr>
              <a:t> </a:t>
            </a:r>
            <a:r>
              <a:rPr lang="en-US" sz="2400" i="1" dirty="0">
                <a:latin typeface="Times New Roman" charset="0"/>
                <a:sym typeface="Symbol" charset="2"/>
              </a:rPr>
              <a:t>x</a:t>
            </a:r>
            <a:r>
              <a:rPr lang="en-US" sz="2400" baseline="-25000" dirty="0">
                <a:latin typeface="Times New Roman" charset="0"/>
                <a:sym typeface="Symbol" charset="2"/>
              </a:rPr>
              <a:t>18</a:t>
            </a:r>
            <a:endParaRPr lang="en-US" sz="2400" i="1" dirty="0">
              <a:latin typeface="Times New Roman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i="1" dirty="0">
                <a:latin typeface="Times New Roman" charset="0"/>
              </a:rPr>
              <a:t>x</a:t>
            </a:r>
            <a:r>
              <a:rPr lang="en-US" sz="2400" i="1" baseline="-25000" dirty="0">
                <a:latin typeface="Times New Roman" charset="0"/>
              </a:rPr>
              <a:t>i</a:t>
            </a:r>
            <a:r>
              <a:rPr lang="en-US" sz="2400" dirty="0">
                <a:latin typeface="Times New Roman" charset="0"/>
              </a:rPr>
              <a:t> = </a:t>
            </a:r>
            <a:r>
              <a:rPr lang="en-US" sz="2400" i="1" dirty="0">
                <a:latin typeface="Times New Roman" charset="0"/>
              </a:rPr>
              <a:t>x</a:t>
            </a:r>
            <a:r>
              <a:rPr lang="en-US" sz="2400" i="1" baseline="-25000" dirty="0">
                <a:latin typeface="Times New Roman" charset="0"/>
              </a:rPr>
              <a:t>i</a:t>
            </a:r>
            <a:r>
              <a:rPr lang="en-US" sz="2400" i="1" baseline="-25000" dirty="0">
                <a:latin typeface="Times New Roman" charset="0"/>
                <a:sym typeface="Symbol" charset="2"/>
              </a:rPr>
              <a:t></a:t>
            </a:r>
            <a:r>
              <a:rPr lang="en-US" sz="2400" baseline="-25000" dirty="0">
                <a:latin typeface="Times New Roman" charset="0"/>
              </a:rPr>
              <a:t>1 </a:t>
            </a:r>
            <a:r>
              <a:rPr lang="en-US" sz="2400" dirty="0">
                <a:latin typeface="Times New Roman" charset="0"/>
              </a:rPr>
              <a:t>for </a:t>
            </a:r>
            <a:r>
              <a:rPr lang="en-US" sz="2400" i="1" dirty="0" err="1">
                <a:latin typeface="Times New Roman" charset="0"/>
              </a:rPr>
              <a:t>i</a:t>
            </a:r>
            <a:r>
              <a:rPr lang="en-US" sz="2400" dirty="0">
                <a:latin typeface="Times New Roman" charset="0"/>
              </a:rPr>
              <a:t> = 18,17,…,1 and </a:t>
            </a:r>
            <a:r>
              <a:rPr lang="en-US" sz="2400" i="1" dirty="0">
                <a:latin typeface="Times New Roman" charset="0"/>
              </a:rPr>
              <a:t>x</a:t>
            </a:r>
            <a:r>
              <a:rPr lang="en-US" sz="2400" baseline="-25000" dirty="0">
                <a:latin typeface="Times New Roman" charset="0"/>
              </a:rPr>
              <a:t>0</a:t>
            </a:r>
            <a:r>
              <a:rPr lang="en-US" sz="2400" dirty="0">
                <a:latin typeface="Times New Roman" charset="0"/>
              </a:rPr>
              <a:t> = </a:t>
            </a:r>
            <a:r>
              <a:rPr lang="en-US" sz="2400" i="1" dirty="0" err="1">
                <a:latin typeface="Times New Roman" charset="0"/>
              </a:rPr>
              <a:t>t</a:t>
            </a: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If </a:t>
            </a:r>
            <a:r>
              <a:rPr lang="en-US" sz="2800" i="1" dirty="0">
                <a:latin typeface="Times New Roman" charset="0"/>
                <a:sym typeface="Symbol" charset="2"/>
              </a:rPr>
              <a:t>y</a:t>
            </a:r>
            <a:r>
              <a:rPr lang="en-US" sz="2800" baseline="-25000" dirty="0">
                <a:latin typeface="Times New Roman" charset="0"/>
                <a:sym typeface="Symbol" charset="2"/>
              </a:rPr>
              <a:t>10</a:t>
            </a:r>
            <a:r>
              <a:rPr lang="en-US" sz="2800" dirty="0">
                <a:latin typeface="Times New Roman" charset="0"/>
                <a:sym typeface="Symbol" charset="2"/>
              </a:rPr>
              <a:t> = </a:t>
            </a:r>
            <a:r>
              <a:rPr lang="en-US" sz="2800" i="1" dirty="0" err="1">
                <a:latin typeface="Times New Roman" charset="0"/>
              </a:rPr>
              <a:t>m</a:t>
            </a:r>
            <a:r>
              <a:rPr lang="en-US" sz="2800" dirty="0"/>
              <a:t> then </a:t>
            </a:r>
            <a:r>
              <a:rPr lang="en-US" sz="2800" dirty="0">
                <a:latin typeface="Times-Roman" charset="0"/>
              </a:rPr>
              <a:t>Y</a:t>
            </a:r>
            <a:r>
              <a:rPr lang="en-US" sz="2800" dirty="0"/>
              <a:t> </a:t>
            </a:r>
            <a:r>
              <a:rPr lang="en-US" sz="2800" i="1" dirty="0"/>
              <a:t>steps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i="1" dirty="0" err="1">
                <a:latin typeface="Times New Roman" charset="0"/>
              </a:rPr>
              <a:t>t</a:t>
            </a:r>
            <a:r>
              <a:rPr lang="en-US" sz="2400" dirty="0">
                <a:latin typeface="Times New Roman" charset="0"/>
              </a:rPr>
              <a:t> = </a:t>
            </a:r>
            <a:r>
              <a:rPr lang="en-US" sz="2400" i="1" dirty="0">
                <a:latin typeface="Times New Roman" charset="0"/>
              </a:rPr>
              <a:t>y</a:t>
            </a:r>
            <a:r>
              <a:rPr lang="en-US" sz="2400" baseline="-25000" dirty="0">
                <a:latin typeface="Times New Roman" charset="0"/>
              </a:rPr>
              <a:t>20</a:t>
            </a:r>
            <a:r>
              <a:rPr lang="en-US" sz="2400" dirty="0">
                <a:latin typeface="Times New Roman" charset="0"/>
              </a:rPr>
              <a:t> </a:t>
            </a:r>
            <a:r>
              <a:rPr lang="en-US" sz="2400" dirty="0" err="1">
                <a:latin typeface="Times New Roman" charset="0"/>
                <a:sym typeface="Symbol" charset="2"/>
              </a:rPr>
              <a:t></a:t>
            </a:r>
            <a:r>
              <a:rPr lang="en-US" sz="2400" dirty="0">
                <a:latin typeface="Times New Roman" charset="0"/>
                <a:sym typeface="Symbol" charset="2"/>
              </a:rPr>
              <a:t> </a:t>
            </a:r>
            <a:r>
              <a:rPr lang="en-US" sz="2400" i="1" dirty="0">
                <a:latin typeface="Times New Roman" charset="0"/>
                <a:sym typeface="Symbol" charset="2"/>
              </a:rPr>
              <a:t>y</a:t>
            </a:r>
            <a:r>
              <a:rPr lang="en-US" sz="2400" baseline="-25000" dirty="0">
                <a:latin typeface="Times New Roman" charset="0"/>
                <a:sym typeface="Symbol" charset="2"/>
              </a:rPr>
              <a:t>21</a:t>
            </a:r>
            <a:endParaRPr lang="en-US" sz="2400" i="1" dirty="0">
              <a:latin typeface="Times New Roman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i="1" dirty="0" err="1">
                <a:latin typeface="Times New Roman" charset="0"/>
              </a:rPr>
              <a:t>y</a:t>
            </a:r>
            <a:r>
              <a:rPr lang="en-US" sz="2400" i="1" baseline="-25000" dirty="0" err="1">
                <a:latin typeface="Times New Roman" charset="0"/>
              </a:rPr>
              <a:t>i</a:t>
            </a:r>
            <a:r>
              <a:rPr lang="en-US" sz="2400" dirty="0">
                <a:latin typeface="Times New Roman" charset="0"/>
              </a:rPr>
              <a:t> = </a:t>
            </a:r>
            <a:r>
              <a:rPr lang="en-US" sz="2400" i="1" dirty="0">
                <a:latin typeface="Times New Roman" charset="0"/>
              </a:rPr>
              <a:t>y</a:t>
            </a:r>
            <a:r>
              <a:rPr lang="en-US" sz="2400" i="1" baseline="-25000" dirty="0">
                <a:latin typeface="Times New Roman" charset="0"/>
              </a:rPr>
              <a:t>i</a:t>
            </a:r>
            <a:r>
              <a:rPr lang="en-US" sz="2400" i="1" baseline="-25000" dirty="0">
                <a:latin typeface="Times New Roman" charset="0"/>
                <a:sym typeface="Symbol" charset="2"/>
              </a:rPr>
              <a:t></a:t>
            </a:r>
            <a:r>
              <a:rPr lang="en-US" sz="2400" baseline="-25000" dirty="0">
                <a:latin typeface="Times New Roman" charset="0"/>
              </a:rPr>
              <a:t>1 </a:t>
            </a:r>
            <a:r>
              <a:rPr lang="en-US" sz="2400" dirty="0">
                <a:latin typeface="Times New Roman" charset="0"/>
              </a:rPr>
              <a:t>for </a:t>
            </a:r>
            <a:r>
              <a:rPr lang="en-US" sz="2400" i="1" dirty="0" err="1">
                <a:latin typeface="Times New Roman" charset="0"/>
              </a:rPr>
              <a:t>i</a:t>
            </a:r>
            <a:r>
              <a:rPr lang="en-US" sz="2400" dirty="0">
                <a:latin typeface="Times New Roman" charset="0"/>
              </a:rPr>
              <a:t> = 21,20,…,1 and </a:t>
            </a:r>
            <a:r>
              <a:rPr lang="en-US" sz="2400" i="1" dirty="0">
                <a:latin typeface="Times New Roman" charset="0"/>
              </a:rPr>
              <a:t>y</a:t>
            </a:r>
            <a:r>
              <a:rPr lang="en-US" sz="2400" i="1" baseline="-25000" dirty="0">
                <a:latin typeface="Times New Roman" charset="0"/>
              </a:rPr>
              <a:t>0</a:t>
            </a:r>
            <a:r>
              <a:rPr lang="en-US" sz="2400" i="1" dirty="0">
                <a:latin typeface="Times New Roman" charset="0"/>
              </a:rPr>
              <a:t> =</a:t>
            </a:r>
            <a:r>
              <a:rPr lang="en-US" sz="2400" dirty="0">
                <a:latin typeface="Times New Roman" charset="0"/>
              </a:rPr>
              <a:t> </a:t>
            </a:r>
            <a:r>
              <a:rPr lang="en-US" sz="2400" i="1" dirty="0" err="1">
                <a:latin typeface="Times New Roman" charset="0"/>
              </a:rPr>
              <a:t>t</a:t>
            </a: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If </a:t>
            </a:r>
            <a:r>
              <a:rPr lang="en-US" sz="2800" i="1" dirty="0">
                <a:latin typeface="Times New Roman" charset="0"/>
                <a:sym typeface="Symbol" charset="2"/>
              </a:rPr>
              <a:t>z</a:t>
            </a:r>
            <a:r>
              <a:rPr lang="en-US" sz="2800" baseline="-25000" dirty="0">
                <a:latin typeface="Times New Roman" charset="0"/>
                <a:sym typeface="Symbol" charset="2"/>
              </a:rPr>
              <a:t>10</a:t>
            </a:r>
            <a:r>
              <a:rPr lang="en-US" sz="2800" dirty="0">
                <a:latin typeface="Times New Roman" charset="0"/>
                <a:sym typeface="Symbol" charset="2"/>
              </a:rPr>
              <a:t> = </a:t>
            </a:r>
            <a:r>
              <a:rPr lang="en-US" sz="2800" i="1" dirty="0" err="1">
                <a:latin typeface="Times New Roman" charset="0"/>
              </a:rPr>
              <a:t>m</a:t>
            </a:r>
            <a:r>
              <a:rPr lang="en-US" sz="2800" dirty="0"/>
              <a:t> then </a:t>
            </a:r>
            <a:r>
              <a:rPr lang="en-US" sz="2800" dirty="0">
                <a:latin typeface="Times-Roman" charset="0"/>
              </a:rPr>
              <a:t>Z</a:t>
            </a:r>
            <a:r>
              <a:rPr lang="en-US" sz="2800" dirty="0"/>
              <a:t> </a:t>
            </a:r>
            <a:r>
              <a:rPr lang="en-US" sz="2800" i="1" dirty="0"/>
              <a:t>steps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i="1" dirty="0" err="1">
                <a:latin typeface="Times New Roman" charset="0"/>
              </a:rPr>
              <a:t>t</a:t>
            </a:r>
            <a:r>
              <a:rPr lang="en-US" sz="2400" i="1" dirty="0">
                <a:latin typeface="Times New Roman" charset="0"/>
              </a:rPr>
              <a:t> = </a:t>
            </a:r>
            <a:r>
              <a:rPr lang="en-US" sz="2400" dirty="0">
                <a:latin typeface="Times New Roman" charset="0"/>
              </a:rPr>
              <a:t>z</a:t>
            </a:r>
            <a:r>
              <a:rPr lang="en-US" sz="2400" baseline="-25000" dirty="0">
                <a:latin typeface="Times New Roman" charset="0"/>
              </a:rPr>
              <a:t>7</a:t>
            </a:r>
            <a:r>
              <a:rPr lang="en-US" sz="2400" dirty="0">
                <a:latin typeface="Times New Roman" charset="0"/>
              </a:rPr>
              <a:t> </a:t>
            </a:r>
            <a:r>
              <a:rPr lang="en-US" sz="2400" dirty="0" err="1">
                <a:latin typeface="Times New Roman" charset="0"/>
                <a:sym typeface="Symbol" charset="2"/>
              </a:rPr>
              <a:t></a:t>
            </a:r>
            <a:r>
              <a:rPr lang="en-US" sz="2400" dirty="0">
                <a:latin typeface="Times New Roman" charset="0"/>
                <a:sym typeface="Symbol" charset="2"/>
              </a:rPr>
              <a:t> </a:t>
            </a:r>
            <a:r>
              <a:rPr lang="en-US" sz="2400" i="1" dirty="0">
                <a:latin typeface="Times New Roman" charset="0"/>
                <a:sym typeface="Symbol" charset="2"/>
              </a:rPr>
              <a:t>z</a:t>
            </a:r>
            <a:r>
              <a:rPr lang="en-US" sz="2400" baseline="-25000" dirty="0">
                <a:latin typeface="Times New Roman" charset="0"/>
                <a:sym typeface="Symbol" charset="2"/>
              </a:rPr>
              <a:t>20</a:t>
            </a:r>
            <a:r>
              <a:rPr lang="en-US" sz="2400" dirty="0">
                <a:latin typeface="Times New Roman" charset="0"/>
                <a:sym typeface="Symbol" charset="2"/>
              </a:rPr>
              <a:t> </a:t>
            </a:r>
            <a:r>
              <a:rPr lang="en-US" sz="2400" dirty="0" err="1">
                <a:latin typeface="Times New Roman" charset="0"/>
                <a:sym typeface="Symbol" charset="2"/>
              </a:rPr>
              <a:t></a:t>
            </a:r>
            <a:r>
              <a:rPr lang="en-US" sz="2400" dirty="0">
                <a:latin typeface="Times New Roman" charset="0"/>
                <a:sym typeface="Symbol" charset="2"/>
              </a:rPr>
              <a:t> </a:t>
            </a:r>
            <a:r>
              <a:rPr lang="en-US" sz="2400" i="1" dirty="0">
                <a:latin typeface="Times New Roman" charset="0"/>
                <a:sym typeface="Symbol" charset="2"/>
              </a:rPr>
              <a:t>z</a:t>
            </a:r>
            <a:r>
              <a:rPr lang="en-US" sz="2400" baseline="-25000" dirty="0">
                <a:latin typeface="Times New Roman" charset="0"/>
                <a:sym typeface="Symbol" charset="2"/>
              </a:rPr>
              <a:t>21</a:t>
            </a:r>
            <a:r>
              <a:rPr lang="en-US" sz="2400" dirty="0">
                <a:latin typeface="Times New Roman" charset="0"/>
                <a:sym typeface="Symbol" charset="2"/>
              </a:rPr>
              <a:t> </a:t>
            </a:r>
            <a:r>
              <a:rPr lang="en-US" sz="2400" dirty="0" err="1">
                <a:latin typeface="Times New Roman" charset="0"/>
                <a:sym typeface="Symbol" charset="2"/>
              </a:rPr>
              <a:t></a:t>
            </a:r>
            <a:r>
              <a:rPr lang="en-US" sz="2400" dirty="0">
                <a:latin typeface="Times New Roman" charset="0"/>
                <a:sym typeface="Symbol" charset="2"/>
              </a:rPr>
              <a:t> </a:t>
            </a:r>
            <a:r>
              <a:rPr lang="en-US" sz="2400" i="1" dirty="0">
                <a:latin typeface="Times New Roman" charset="0"/>
                <a:sym typeface="Symbol" charset="2"/>
              </a:rPr>
              <a:t>z</a:t>
            </a:r>
            <a:r>
              <a:rPr lang="en-US" sz="2400" baseline="-25000" dirty="0">
                <a:latin typeface="Times New Roman" charset="0"/>
                <a:sym typeface="Symbol" charset="2"/>
              </a:rPr>
              <a:t>22</a:t>
            </a:r>
            <a:endParaRPr lang="en-US" sz="2400" i="1" dirty="0">
              <a:latin typeface="Times New Roman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i="1" dirty="0" err="1">
                <a:latin typeface="Times New Roman" charset="0"/>
              </a:rPr>
              <a:t>z</a:t>
            </a:r>
            <a:r>
              <a:rPr lang="en-US" sz="2400" i="1" baseline="-25000" dirty="0" err="1">
                <a:latin typeface="Times New Roman" charset="0"/>
              </a:rPr>
              <a:t>i</a:t>
            </a:r>
            <a:r>
              <a:rPr lang="en-US" sz="2400" dirty="0">
                <a:latin typeface="Times New Roman" charset="0"/>
              </a:rPr>
              <a:t> = </a:t>
            </a:r>
            <a:r>
              <a:rPr lang="en-US" sz="2400" i="1" dirty="0">
                <a:latin typeface="Times New Roman" charset="0"/>
              </a:rPr>
              <a:t>z</a:t>
            </a:r>
            <a:r>
              <a:rPr lang="en-US" sz="2400" i="1" baseline="-25000" dirty="0">
                <a:latin typeface="Times New Roman" charset="0"/>
              </a:rPr>
              <a:t>i</a:t>
            </a:r>
            <a:r>
              <a:rPr lang="en-US" sz="2400" i="1" baseline="-25000" dirty="0">
                <a:latin typeface="Times New Roman" charset="0"/>
                <a:sym typeface="Symbol" charset="2"/>
              </a:rPr>
              <a:t></a:t>
            </a:r>
            <a:r>
              <a:rPr lang="en-US" sz="2400" baseline="-25000" dirty="0">
                <a:latin typeface="Times New Roman" charset="0"/>
              </a:rPr>
              <a:t>1 </a:t>
            </a:r>
            <a:r>
              <a:rPr lang="en-US" sz="2400" dirty="0">
                <a:latin typeface="Times New Roman" charset="0"/>
              </a:rPr>
              <a:t>for </a:t>
            </a:r>
            <a:r>
              <a:rPr lang="en-US" sz="2400" i="1" dirty="0" err="1">
                <a:latin typeface="Times New Roman" charset="0"/>
              </a:rPr>
              <a:t>i</a:t>
            </a:r>
            <a:r>
              <a:rPr lang="en-US" sz="2400" dirty="0">
                <a:latin typeface="Times New Roman" charset="0"/>
              </a:rPr>
              <a:t> = 22,21,…,1 and </a:t>
            </a:r>
            <a:r>
              <a:rPr lang="en-US" sz="2400" i="1" dirty="0">
                <a:latin typeface="Times New Roman" charset="0"/>
              </a:rPr>
              <a:t>z</a:t>
            </a:r>
            <a:r>
              <a:rPr lang="en-US" sz="2400" baseline="-25000" dirty="0">
                <a:latin typeface="Times New Roman" charset="0"/>
              </a:rPr>
              <a:t>0</a:t>
            </a:r>
            <a:r>
              <a:rPr lang="en-US" sz="2400" dirty="0">
                <a:latin typeface="Times New Roman" charset="0"/>
              </a:rPr>
              <a:t> = </a:t>
            </a:r>
            <a:r>
              <a:rPr lang="en-US" sz="2400" i="1" dirty="0" err="1">
                <a:latin typeface="Times New Roman" charset="0"/>
              </a:rPr>
              <a:t>t</a:t>
            </a: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800" dirty="0" err="1"/>
              <a:t>Keystream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hlink"/>
                </a:solidFill>
              </a:rPr>
              <a:t>bit</a:t>
            </a:r>
            <a:r>
              <a:rPr lang="en-US" sz="2800" dirty="0"/>
              <a:t> is </a:t>
            </a:r>
            <a:r>
              <a:rPr lang="en-US" sz="2800" i="1" dirty="0">
                <a:latin typeface="Times New Roman" charset="0"/>
              </a:rPr>
              <a:t>x</a:t>
            </a:r>
            <a:r>
              <a:rPr lang="en-US" sz="2800" baseline="-25000" dirty="0">
                <a:latin typeface="Times New Roman" charset="0"/>
              </a:rPr>
              <a:t>18</a:t>
            </a:r>
            <a:r>
              <a:rPr lang="en-US" sz="2800" dirty="0">
                <a:latin typeface="Times New Roman" charset="0"/>
              </a:rPr>
              <a:t> </a:t>
            </a:r>
            <a:r>
              <a:rPr lang="en-US" sz="2800" dirty="0" err="1">
                <a:latin typeface="Times New Roman" charset="0"/>
                <a:sym typeface="Symbol" charset="2"/>
              </a:rPr>
              <a:t></a:t>
            </a:r>
            <a:r>
              <a:rPr lang="en-US" sz="2800" dirty="0">
                <a:latin typeface="Times New Roman" charset="0"/>
                <a:sym typeface="Symbol" charset="2"/>
              </a:rPr>
              <a:t> </a:t>
            </a:r>
            <a:r>
              <a:rPr lang="en-US" sz="2800" i="1" dirty="0">
                <a:latin typeface="Times New Roman" charset="0"/>
                <a:sym typeface="Symbol" charset="2"/>
              </a:rPr>
              <a:t>y</a:t>
            </a:r>
            <a:r>
              <a:rPr lang="en-US" sz="2800" baseline="-25000" dirty="0">
                <a:latin typeface="Times New Roman" charset="0"/>
                <a:sym typeface="Symbol" charset="2"/>
              </a:rPr>
              <a:t>21</a:t>
            </a:r>
            <a:r>
              <a:rPr lang="en-US" sz="2800" dirty="0">
                <a:latin typeface="Times New Roman" charset="0"/>
                <a:sym typeface="Symbol" charset="2"/>
              </a:rPr>
              <a:t> </a:t>
            </a:r>
            <a:r>
              <a:rPr lang="en-US" sz="2800" dirty="0" err="1">
                <a:latin typeface="Times New Roman" charset="0"/>
                <a:sym typeface="Symbol" charset="2"/>
              </a:rPr>
              <a:t></a:t>
            </a:r>
            <a:r>
              <a:rPr lang="en-US" sz="2800" dirty="0">
                <a:latin typeface="Times New Roman" charset="0"/>
                <a:sym typeface="Symbol" charset="2"/>
              </a:rPr>
              <a:t> </a:t>
            </a:r>
            <a:r>
              <a:rPr lang="en-US" sz="2800" i="1" dirty="0">
                <a:latin typeface="Times New Roman" charset="0"/>
                <a:sym typeface="Symbol" charset="2"/>
              </a:rPr>
              <a:t>z</a:t>
            </a:r>
            <a:r>
              <a:rPr lang="en-US" sz="2800" baseline="-25000" dirty="0">
                <a:latin typeface="Times New Roman" charset="0"/>
                <a:sym typeface="Symbol" charset="2"/>
              </a:rPr>
              <a:t>22</a:t>
            </a:r>
            <a:r>
              <a:rPr lang="en-US" sz="2800" dirty="0">
                <a:latin typeface="Times New Roman" charset="0"/>
                <a:sym typeface="Symbol" charset="2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6E9BF726-F5D3-8047-89D3-A2A39BAAF856}" type="slidenum">
              <a:rPr lang="en-US" smtClean="0">
                <a:latin typeface="Times New Roman" charset="0"/>
              </a:rPr>
              <a:pPr/>
              <a:t>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696200" cy="609600"/>
          </a:xfrm>
        </p:spPr>
        <p:txBody>
          <a:bodyPr/>
          <a:lstStyle/>
          <a:p>
            <a:pPr eaLnBrk="1" hangingPunct="1"/>
            <a:r>
              <a:rPr lang="en-US"/>
              <a:t>A5/1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572000"/>
            <a:ext cx="8229600" cy="16002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spcAft>
                <a:spcPts val="600"/>
              </a:spcAft>
            </a:pPr>
            <a:r>
              <a:rPr lang="en-US" sz="2400" dirty="0"/>
              <a:t>Each variable here is a single bit</a:t>
            </a:r>
          </a:p>
          <a:p>
            <a:pPr eaLnBrk="1" hangingPunct="1">
              <a:lnSpc>
                <a:spcPct val="70000"/>
              </a:lnSpc>
              <a:spcAft>
                <a:spcPts val="600"/>
              </a:spcAft>
            </a:pPr>
            <a:r>
              <a:rPr lang="en-US" sz="2400" dirty="0"/>
              <a:t>Key is used as </a:t>
            </a:r>
            <a:r>
              <a:rPr lang="en-US" sz="2400" b="1" dirty="0">
                <a:solidFill>
                  <a:schemeClr val="hlink"/>
                </a:solidFill>
              </a:rPr>
              <a:t>initial fill</a:t>
            </a:r>
            <a:r>
              <a:rPr lang="en-US" sz="2400" dirty="0"/>
              <a:t> of registers</a:t>
            </a:r>
          </a:p>
          <a:p>
            <a:pPr eaLnBrk="1" hangingPunct="1">
              <a:lnSpc>
                <a:spcPct val="70000"/>
              </a:lnSpc>
              <a:spcAft>
                <a:spcPts val="600"/>
              </a:spcAft>
            </a:pPr>
            <a:r>
              <a:rPr lang="en-US" sz="2400" dirty="0"/>
              <a:t>Each register steps (or not) based on </a:t>
            </a:r>
            <a:r>
              <a:rPr lang="en-US" sz="2400" dirty="0">
                <a:latin typeface="Times New Roman" charset="0"/>
              </a:rPr>
              <a:t>maj</a:t>
            </a:r>
            <a:r>
              <a:rPr lang="en-US" sz="2800" dirty="0">
                <a:latin typeface="Times New Roman" charset="0"/>
              </a:rPr>
              <a:t>(</a:t>
            </a:r>
            <a:r>
              <a:rPr lang="en-US" sz="2800" i="1" dirty="0">
                <a:latin typeface="Times New Roman" charset="0"/>
                <a:sym typeface="Symbol" charset="2"/>
              </a:rPr>
              <a:t>x</a:t>
            </a:r>
            <a:r>
              <a:rPr lang="en-US" sz="2800" baseline="-25000" dirty="0">
                <a:latin typeface="Times New Roman" charset="0"/>
                <a:sym typeface="Symbol" charset="2"/>
              </a:rPr>
              <a:t>8</a:t>
            </a:r>
            <a:r>
              <a:rPr lang="en-US" sz="2800" dirty="0">
                <a:latin typeface="Times New Roman" charset="0"/>
                <a:sym typeface="Symbol" charset="2"/>
              </a:rPr>
              <a:t>, </a:t>
            </a:r>
            <a:r>
              <a:rPr lang="en-US" sz="2800" i="1" dirty="0">
                <a:latin typeface="Times New Roman" charset="0"/>
                <a:sym typeface="Symbol" charset="2"/>
              </a:rPr>
              <a:t>y</a:t>
            </a:r>
            <a:r>
              <a:rPr lang="en-US" sz="2800" baseline="-25000" dirty="0">
                <a:latin typeface="Times New Roman" charset="0"/>
                <a:sym typeface="Symbol" charset="2"/>
              </a:rPr>
              <a:t>10</a:t>
            </a:r>
            <a:r>
              <a:rPr lang="en-US" sz="2800" dirty="0">
                <a:latin typeface="Times New Roman" charset="0"/>
                <a:sym typeface="Symbol" charset="2"/>
              </a:rPr>
              <a:t>, </a:t>
            </a:r>
            <a:r>
              <a:rPr lang="en-US" sz="2800" i="1" dirty="0">
                <a:latin typeface="Times New Roman" charset="0"/>
                <a:sym typeface="Symbol" charset="2"/>
              </a:rPr>
              <a:t>z</a:t>
            </a:r>
            <a:r>
              <a:rPr lang="en-US" sz="2800" baseline="-25000" dirty="0">
                <a:latin typeface="Times New Roman" charset="0"/>
                <a:sym typeface="Symbol" charset="2"/>
              </a:rPr>
              <a:t>10</a:t>
            </a:r>
            <a:r>
              <a:rPr lang="en-US" sz="2800" dirty="0">
                <a:latin typeface="Times New Roman" charset="0"/>
                <a:sym typeface="Symbol" charset="2"/>
              </a:rPr>
              <a:t>)</a:t>
            </a:r>
            <a:endParaRPr lang="en-US" sz="2400" dirty="0"/>
          </a:p>
          <a:p>
            <a:pPr eaLnBrk="1" hangingPunct="1">
              <a:lnSpc>
                <a:spcPct val="70000"/>
              </a:lnSpc>
              <a:spcAft>
                <a:spcPts val="600"/>
              </a:spcAft>
            </a:pPr>
            <a:r>
              <a:rPr lang="en-US" sz="2400" dirty="0" err="1"/>
              <a:t>Keystream</a:t>
            </a:r>
            <a:r>
              <a:rPr lang="en-US" sz="2400" dirty="0"/>
              <a:t> bit is XOR of rightmost bits of registers</a:t>
            </a:r>
          </a:p>
        </p:txBody>
      </p:sp>
      <p:graphicFrame>
        <p:nvGraphicFramePr>
          <p:cNvPr id="497098" name="Group 458"/>
          <p:cNvGraphicFramePr>
            <a:graphicFrameLocks noGrp="1"/>
          </p:cNvGraphicFramePr>
          <p:nvPr/>
        </p:nvGraphicFramePr>
        <p:xfrm>
          <a:off x="914400" y="2438400"/>
          <a:ext cx="6477000" cy="304800"/>
        </p:xfrm>
        <a:graphic>
          <a:graphicData uri="http://schemas.openxmlformats.org/drawingml/2006/table">
            <a:tbl>
              <a:tblPr/>
              <a:tblGrid>
                <a:gridCol w="295275"/>
                <a:gridCol w="293688"/>
                <a:gridCol w="295275"/>
                <a:gridCol w="293687"/>
                <a:gridCol w="295275"/>
                <a:gridCol w="292100"/>
                <a:gridCol w="295275"/>
                <a:gridCol w="293688"/>
                <a:gridCol w="295275"/>
                <a:gridCol w="293687"/>
                <a:gridCol w="295275"/>
                <a:gridCol w="295275"/>
                <a:gridCol w="293688"/>
                <a:gridCol w="295275"/>
                <a:gridCol w="293687"/>
                <a:gridCol w="295275"/>
                <a:gridCol w="292100"/>
                <a:gridCol w="295275"/>
                <a:gridCol w="293688"/>
                <a:gridCol w="295275"/>
                <a:gridCol w="293687"/>
                <a:gridCol w="29527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0" marR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endParaRPr kumimoji="0" lang="en-US" sz="12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17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18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21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7100" name="Group 460"/>
          <p:cNvGraphicFramePr>
            <a:graphicFrameLocks noGrp="1"/>
          </p:cNvGraphicFramePr>
          <p:nvPr/>
        </p:nvGraphicFramePr>
        <p:xfrm>
          <a:off x="914400" y="3581400"/>
          <a:ext cx="6705600" cy="304800"/>
        </p:xfrm>
        <a:graphic>
          <a:graphicData uri="http://schemas.openxmlformats.org/drawingml/2006/table">
            <a:tbl>
              <a:tblPr/>
              <a:tblGrid>
                <a:gridCol w="292100"/>
                <a:gridCol w="290513"/>
                <a:gridCol w="292100"/>
                <a:gridCol w="292100"/>
                <a:gridCol w="292100"/>
                <a:gridCol w="290512"/>
                <a:gridCol w="292100"/>
                <a:gridCol w="292100"/>
                <a:gridCol w="290513"/>
                <a:gridCol w="292100"/>
                <a:gridCol w="292100"/>
                <a:gridCol w="288925"/>
                <a:gridCol w="292100"/>
                <a:gridCol w="292100"/>
                <a:gridCol w="290512"/>
                <a:gridCol w="292100"/>
                <a:gridCol w="292100"/>
                <a:gridCol w="292100"/>
                <a:gridCol w="290513"/>
                <a:gridCol w="292100"/>
                <a:gridCol w="292100"/>
                <a:gridCol w="290512"/>
                <a:gridCol w="2921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17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18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21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22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71" name="Rectangle 391"/>
          <p:cNvSpPr>
            <a:spLocks noChangeArrowheads="1"/>
          </p:cNvSpPr>
          <p:nvPr/>
        </p:nvSpPr>
        <p:spPr bwMode="auto">
          <a:xfrm>
            <a:off x="222250" y="12954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X</a:t>
            </a:r>
          </a:p>
        </p:txBody>
      </p:sp>
      <p:sp>
        <p:nvSpPr>
          <p:cNvPr id="58472" name="Rectangle 392"/>
          <p:cNvSpPr>
            <a:spLocks noChangeArrowheads="1"/>
          </p:cNvSpPr>
          <p:nvPr/>
        </p:nvSpPr>
        <p:spPr bwMode="auto">
          <a:xfrm>
            <a:off x="222250" y="2362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Y</a:t>
            </a:r>
          </a:p>
        </p:txBody>
      </p:sp>
      <p:sp>
        <p:nvSpPr>
          <p:cNvPr id="58473" name="Rectangle 393"/>
          <p:cNvSpPr>
            <a:spLocks noChangeArrowheads="1"/>
          </p:cNvSpPr>
          <p:nvPr/>
        </p:nvSpPr>
        <p:spPr bwMode="auto">
          <a:xfrm>
            <a:off x="228600" y="35052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Z</a:t>
            </a:r>
          </a:p>
        </p:txBody>
      </p:sp>
      <p:sp>
        <p:nvSpPr>
          <p:cNvPr id="58474" name="Text Box 395"/>
          <p:cNvSpPr txBox="1">
            <a:spLocks noChangeArrowheads="1"/>
          </p:cNvSpPr>
          <p:nvPr/>
        </p:nvSpPr>
        <p:spPr bwMode="auto">
          <a:xfrm>
            <a:off x="6019800" y="1828800"/>
            <a:ext cx="379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ym typeface="Symbol" charset="2"/>
              </a:rPr>
              <a:t></a:t>
            </a:r>
            <a:endParaRPr lang="en-US" sz="2000"/>
          </a:p>
        </p:txBody>
      </p:sp>
      <p:sp>
        <p:nvSpPr>
          <p:cNvPr id="58475" name="Text Box 396"/>
          <p:cNvSpPr txBox="1">
            <a:spLocks noChangeArrowheads="1"/>
          </p:cNvSpPr>
          <p:nvPr/>
        </p:nvSpPr>
        <p:spPr bwMode="auto">
          <a:xfrm>
            <a:off x="6783388" y="2895600"/>
            <a:ext cx="379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ym typeface="Symbol" charset="2"/>
              </a:rPr>
              <a:t></a:t>
            </a:r>
            <a:endParaRPr lang="en-US" sz="2000"/>
          </a:p>
        </p:txBody>
      </p:sp>
      <p:sp>
        <p:nvSpPr>
          <p:cNvPr id="58476" name="Text Box 397"/>
          <p:cNvSpPr txBox="1">
            <a:spLocks noChangeArrowheads="1"/>
          </p:cNvSpPr>
          <p:nvPr/>
        </p:nvSpPr>
        <p:spPr bwMode="auto">
          <a:xfrm>
            <a:off x="6705600" y="4038600"/>
            <a:ext cx="379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ym typeface="Symbol" charset="2"/>
              </a:rPr>
              <a:t></a:t>
            </a:r>
            <a:endParaRPr lang="en-US" sz="2000"/>
          </a:p>
        </p:txBody>
      </p:sp>
      <p:sp>
        <p:nvSpPr>
          <p:cNvPr id="58477" name="Text Box 398"/>
          <p:cNvSpPr txBox="1">
            <a:spLocks noChangeArrowheads="1"/>
          </p:cNvSpPr>
          <p:nvPr/>
        </p:nvSpPr>
        <p:spPr bwMode="auto">
          <a:xfrm>
            <a:off x="8077200" y="2422525"/>
            <a:ext cx="379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ym typeface="Symbol" charset="2"/>
              </a:rPr>
              <a:t></a:t>
            </a:r>
            <a:endParaRPr lang="en-US" sz="2000"/>
          </a:p>
        </p:txBody>
      </p:sp>
      <p:sp>
        <p:nvSpPr>
          <p:cNvPr id="58478" name="Rectangle 399"/>
          <p:cNvSpPr>
            <a:spLocks noChangeArrowheads="1"/>
          </p:cNvSpPr>
          <p:nvPr/>
        </p:nvSpPr>
        <p:spPr bwMode="auto">
          <a:xfrm>
            <a:off x="6584950" y="2744788"/>
            <a:ext cx="184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97207" name="Group 567"/>
          <p:cNvGraphicFramePr>
            <a:graphicFrameLocks noGrp="1"/>
          </p:cNvGraphicFramePr>
          <p:nvPr/>
        </p:nvGraphicFramePr>
        <p:xfrm>
          <a:off x="914400" y="1397000"/>
          <a:ext cx="6096000" cy="279400"/>
        </p:xfrm>
        <a:graphic>
          <a:graphicData uri="http://schemas.openxmlformats.org/drawingml/2006/table">
            <a:tbl>
              <a:tblPr/>
              <a:tblGrid>
                <a:gridCol w="320675"/>
                <a:gridCol w="320675"/>
                <a:gridCol w="320675"/>
                <a:gridCol w="320675"/>
                <a:gridCol w="322263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2262"/>
                <a:gridCol w="320675"/>
                <a:gridCol w="320675"/>
                <a:gridCol w="320675"/>
                <a:gridCol w="320675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521" name="Line 568"/>
          <p:cNvSpPr>
            <a:spLocks noChangeShapeType="1"/>
          </p:cNvSpPr>
          <p:nvPr/>
        </p:nvSpPr>
        <p:spPr bwMode="auto">
          <a:xfrm>
            <a:off x="6172200" y="1676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22" name="Line 569"/>
          <p:cNvSpPr>
            <a:spLocks noChangeShapeType="1"/>
          </p:cNvSpPr>
          <p:nvPr/>
        </p:nvSpPr>
        <p:spPr bwMode="auto">
          <a:xfrm flipH="1">
            <a:off x="6248400" y="1676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23" name="Line 570"/>
          <p:cNvSpPr>
            <a:spLocks noChangeShapeType="1"/>
          </p:cNvSpPr>
          <p:nvPr/>
        </p:nvSpPr>
        <p:spPr bwMode="auto">
          <a:xfrm flipH="1">
            <a:off x="6324600" y="1676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24" name="Line 571"/>
          <p:cNvSpPr>
            <a:spLocks noChangeShapeType="1"/>
          </p:cNvSpPr>
          <p:nvPr/>
        </p:nvSpPr>
        <p:spPr bwMode="auto">
          <a:xfrm>
            <a:off x="5181600" y="16764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25" name="Line 574"/>
          <p:cNvSpPr>
            <a:spLocks noChangeShapeType="1"/>
          </p:cNvSpPr>
          <p:nvPr/>
        </p:nvSpPr>
        <p:spPr bwMode="auto">
          <a:xfrm flipH="1">
            <a:off x="1066800" y="1981200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26" name="Line 575"/>
          <p:cNvSpPr>
            <a:spLocks noChangeShapeType="1"/>
          </p:cNvSpPr>
          <p:nvPr/>
        </p:nvSpPr>
        <p:spPr bwMode="auto">
          <a:xfrm flipV="1">
            <a:off x="1066800" y="167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27" name="Line 576"/>
          <p:cNvSpPr>
            <a:spLocks noChangeShapeType="1"/>
          </p:cNvSpPr>
          <p:nvPr/>
        </p:nvSpPr>
        <p:spPr bwMode="auto">
          <a:xfrm>
            <a:off x="69342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28" name="Line 577"/>
          <p:cNvSpPr>
            <a:spLocks noChangeShapeType="1"/>
          </p:cNvSpPr>
          <p:nvPr/>
        </p:nvSpPr>
        <p:spPr bwMode="auto">
          <a:xfrm flipH="1">
            <a:off x="7010400" y="2743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29" name="Line 578"/>
          <p:cNvSpPr>
            <a:spLocks noChangeShapeType="1"/>
          </p:cNvSpPr>
          <p:nvPr/>
        </p:nvSpPr>
        <p:spPr bwMode="auto">
          <a:xfrm flipH="1">
            <a:off x="1066800" y="30480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30" name="Line 579"/>
          <p:cNvSpPr>
            <a:spLocks noChangeShapeType="1"/>
          </p:cNvSpPr>
          <p:nvPr/>
        </p:nvSpPr>
        <p:spPr bwMode="auto">
          <a:xfrm flipV="1">
            <a:off x="1066800" y="274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31" name="Line 580"/>
          <p:cNvSpPr>
            <a:spLocks noChangeShapeType="1"/>
          </p:cNvSpPr>
          <p:nvPr/>
        </p:nvSpPr>
        <p:spPr bwMode="auto">
          <a:xfrm>
            <a:off x="685800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32" name="Line 581"/>
          <p:cNvSpPr>
            <a:spLocks noChangeShapeType="1"/>
          </p:cNvSpPr>
          <p:nvPr/>
        </p:nvSpPr>
        <p:spPr bwMode="auto">
          <a:xfrm flipH="1">
            <a:off x="6934200" y="3886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33" name="Line 582"/>
          <p:cNvSpPr>
            <a:spLocks noChangeShapeType="1"/>
          </p:cNvSpPr>
          <p:nvPr/>
        </p:nvSpPr>
        <p:spPr bwMode="auto">
          <a:xfrm flipH="1">
            <a:off x="7010400" y="3886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34" name="Line 583"/>
          <p:cNvSpPr>
            <a:spLocks noChangeShapeType="1"/>
          </p:cNvSpPr>
          <p:nvPr/>
        </p:nvSpPr>
        <p:spPr bwMode="auto">
          <a:xfrm flipH="1">
            <a:off x="1066800" y="4191000"/>
            <a:ext cx="571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35" name="Line 584"/>
          <p:cNvSpPr>
            <a:spLocks noChangeShapeType="1"/>
          </p:cNvSpPr>
          <p:nvPr/>
        </p:nvSpPr>
        <p:spPr bwMode="auto">
          <a:xfrm flipV="1">
            <a:off x="1066800" y="3886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36" name="Line 585"/>
          <p:cNvSpPr>
            <a:spLocks noChangeShapeType="1"/>
          </p:cNvSpPr>
          <p:nvPr/>
        </p:nvSpPr>
        <p:spPr bwMode="auto">
          <a:xfrm>
            <a:off x="7391400" y="2590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37" name="Line 586"/>
          <p:cNvSpPr>
            <a:spLocks noChangeShapeType="1"/>
          </p:cNvSpPr>
          <p:nvPr/>
        </p:nvSpPr>
        <p:spPr bwMode="auto">
          <a:xfrm>
            <a:off x="3124200" y="4038600"/>
            <a:ext cx="3657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38" name="Line 587"/>
          <p:cNvSpPr>
            <a:spLocks noChangeShapeType="1"/>
          </p:cNvSpPr>
          <p:nvPr/>
        </p:nvSpPr>
        <p:spPr bwMode="auto">
          <a:xfrm flipV="1">
            <a:off x="7620000" y="2667000"/>
            <a:ext cx="533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39" name="Line 588"/>
          <p:cNvSpPr>
            <a:spLocks noChangeShapeType="1"/>
          </p:cNvSpPr>
          <p:nvPr/>
        </p:nvSpPr>
        <p:spPr bwMode="auto">
          <a:xfrm>
            <a:off x="7010400" y="1524000"/>
            <a:ext cx="1143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40" name="Line 589"/>
          <p:cNvSpPr>
            <a:spLocks noChangeShapeType="1"/>
          </p:cNvSpPr>
          <p:nvPr/>
        </p:nvSpPr>
        <p:spPr bwMode="auto">
          <a:xfrm>
            <a:off x="8382000" y="2590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41" name="Line 590"/>
          <p:cNvSpPr>
            <a:spLocks noChangeShapeType="1"/>
          </p:cNvSpPr>
          <p:nvPr/>
        </p:nvSpPr>
        <p:spPr bwMode="auto">
          <a:xfrm>
            <a:off x="3124200" y="3886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9E00BDDD-DED9-DC49-BA10-21F8ED42EFAE}" type="slidenum">
              <a:rPr lang="en-US" smtClean="0">
                <a:latin typeface="Times New Roman" charset="0"/>
              </a:rPr>
              <a:pPr/>
              <a:t>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696200" cy="609600"/>
          </a:xfrm>
        </p:spPr>
        <p:txBody>
          <a:bodyPr/>
          <a:lstStyle/>
          <a:p>
            <a:pPr eaLnBrk="1" hangingPunct="1"/>
            <a:r>
              <a:rPr lang="en-US"/>
              <a:t>A5/1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In this example, </a:t>
            </a:r>
            <a:r>
              <a:rPr lang="en-US" sz="2400" i="1" dirty="0" err="1">
                <a:latin typeface="Times New Roman" charset="0"/>
              </a:rPr>
              <a:t>m</a:t>
            </a:r>
            <a:r>
              <a:rPr lang="en-US" sz="2400" dirty="0">
                <a:latin typeface="Times New Roman" charset="0"/>
              </a:rPr>
              <a:t> = maj(</a:t>
            </a:r>
            <a:r>
              <a:rPr lang="en-US" sz="2400" i="1" dirty="0">
                <a:latin typeface="Times New Roman" charset="0"/>
                <a:sym typeface="Symbol" charset="2"/>
              </a:rPr>
              <a:t>x</a:t>
            </a:r>
            <a:r>
              <a:rPr lang="en-US" sz="2400" baseline="-25000" dirty="0">
                <a:latin typeface="Times New Roman" charset="0"/>
                <a:sym typeface="Symbol" charset="2"/>
              </a:rPr>
              <a:t>8</a:t>
            </a:r>
            <a:r>
              <a:rPr lang="en-US" sz="2400" dirty="0">
                <a:latin typeface="Times New Roman" charset="0"/>
                <a:sym typeface="Symbol" charset="2"/>
              </a:rPr>
              <a:t>, </a:t>
            </a:r>
            <a:r>
              <a:rPr lang="en-US" sz="2400" i="1" dirty="0">
                <a:latin typeface="Times New Roman" charset="0"/>
                <a:sym typeface="Symbol" charset="2"/>
              </a:rPr>
              <a:t>y</a:t>
            </a:r>
            <a:r>
              <a:rPr lang="en-US" sz="2400" baseline="-25000" dirty="0">
                <a:latin typeface="Times New Roman" charset="0"/>
                <a:sym typeface="Symbol" charset="2"/>
              </a:rPr>
              <a:t>10</a:t>
            </a:r>
            <a:r>
              <a:rPr lang="en-US" sz="2400" dirty="0">
                <a:latin typeface="Times New Roman" charset="0"/>
                <a:sym typeface="Symbol" charset="2"/>
              </a:rPr>
              <a:t>, </a:t>
            </a:r>
            <a:r>
              <a:rPr lang="en-US" sz="2400" i="1" dirty="0">
                <a:latin typeface="Times New Roman" charset="0"/>
                <a:sym typeface="Symbol" charset="2"/>
              </a:rPr>
              <a:t>z</a:t>
            </a:r>
            <a:r>
              <a:rPr lang="en-US" sz="2400" baseline="-25000" dirty="0">
                <a:latin typeface="Times New Roman" charset="0"/>
                <a:sym typeface="Symbol" charset="2"/>
              </a:rPr>
              <a:t>10</a:t>
            </a:r>
            <a:r>
              <a:rPr lang="en-US" sz="2400" dirty="0">
                <a:latin typeface="Times New Roman" charset="0"/>
                <a:sym typeface="Symbol" charset="2"/>
              </a:rPr>
              <a:t>)</a:t>
            </a:r>
            <a:r>
              <a:rPr lang="en-US" sz="2400" dirty="0"/>
              <a:t> </a:t>
            </a:r>
            <a:r>
              <a:rPr lang="en-US" sz="2400" dirty="0">
                <a:latin typeface="Times New Roman" charset="0"/>
              </a:rPr>
              <a:t>= maj(</a:t>
            </a:r>
            <a:r>
              <a:rPr lang="en-US" sz="2400" b="1" dirty="0">
                <a:solidFill>
                  <a:srgbClr val="FF0000"/>
                </a:solidFill>
                <a:latin typeface="Times New Roman" charset="0"/>
                <a:sym typeface="Symbol" charset="2"/>
              </a:rPr>
              <a:t>1</a:t>
            </a:r>
            <a:r>
              <a:rPr lang="en-US" sz="2400" dirty="0">
                <a:latin typeface="Times New Roman" charset="0"/>
                <a:sym typeface="Symbol" charset="2"/>
              </a:rPr>
              <a:t>,</a:t>
            </a:r>
            <a:r>
              <a:rPr lang="en-US" sz="2400" b="1" dirty="0">
                <a:solidFill>
                  <a:srgbClr val="FF0000"/>
                </a:solidFill>
                <a:latin typeface="Times New Roman" charset="0"/>
                <a:sym typeface="Symbol" charset="2"/>
              </a:rPr>
              <a:t>0</a:t>
            </a:r>
            <a:r>
              <a:rPr lang="en-US" sz="2400" dirty="0">
                <a:latin typeface="Times New Roman" charset="0"/>
                <a:sym typeface="Symbol" charset="2"/>
              </a:rPr>
              <a:t>,</a:t>
            </a:r>
            <a:r>
              <a:rPr lang="en-US" sz="2400" b="1" dirty="0">
                <a:solidFill>
                  <a:srgbClr val="FF0000"/>
                </a:solidFill>
                <a:latin typeface="Times New Roman" charset="0"/>
                <a:sym typeface="Symbol" charset="2"/>
              </a:rPr>
              <a:t>1</a:t>
            </a:r>
            <a:r>
              <a:rPr lang="en-US" sz="2400" dirty="0">
                <a:latin typeface="Times New Roman" charset="0"/>
                <a:sym typeface="Symbol" charset="2"/>
              </a:rPr>
              <a:t>) = </a:t>
            </a:r>
            <a:r>
              <a:rPr lang="en-US" sz="2400" b="1" dirty="0">
                <a:solidFill>
                  <a:schemeClr val="hlink"/>
                </a:solidFill>
                <a:latin typeface="Times New Roman" charset="0"/>
                <a:sym typeface="Symbol" charset="2"/>
              </a:rPr>
              <a:t>1</a:t>
            </a:r>
            <a:r>
              <a:rPr lang="en-US" sz="2400" dirty="0"/>
              <a:t> 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Register </a:t>
            </a:r>
            <a:r>
              <a:rPr lang="en-US" sz="2400" dirty="0">
                <a:latin typeface="Times-Roman" charset="0"/>
              </a:rPr>
              <a:t>X</a:t>
            </a:r>
            <a:r>
              <a:rPr lang="en-US" sz="2400" dirty="0"/>
              <a:t> steps, </a:t>
            </a:r>
            <a:r>
              <a:rPr lang="en-US" sz="2400" dirty="0">
                <a:latin typeface="Times-Roman" charset="0"/>
              </a:rPr>
              <a:t>Y</a:t>
            </a:r>
            <a:r>
              <a:rPr lang="en-US" sz="2400" dirty="0"/>
              <a:t> does not step, and </a:t>
            </a:r>
            <a:r>
              <a:rPr lang="en-US" sz="2400" dirty="0">
                <a:latin typeface="Times-Roman" charset="0"/>
              </a:rPr>
              <a:t>Z</a:t>
            </a:r>
            <a:r>
              <a:rPr lang="en-US" sz="2400" dirty="0"/>
              <a:t> steps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 err="1"/>
              <a:t>Keystream</a:t>
            </a:r>
            <a:r>
              <a:rPr lang="en-US" sz="2400" dirty="0"/>
              <a:t> bit is XOR of right bits of registers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Here, </a:t>
            </a:r>
            <a:r>
              <a:rPr lang="en-US" sz="2400" dirty="0" err="1"/>
              <a:t>keystream</a:t>
            </a:r>
            <a:r>
              <a:rPr lang="en-US" sz="2400" dirty="0"/>
              <a:t> bit will be </a:t>
            </a:r>
            <a:r>
              <a:rPr lang="en-US" sz="2400" dirty="0">
                <a:latin typeface="Times-Roman" charset="0"/>
              </a:rPr>
              <a:t>0 </a:t>
            </a:r>
            <a:r>
              <a:rPr lang="en-US" sz="2400" dirty="0" err="1">
                <a:latin typeface="Times-Roman" charset="0"/>
                <a:sym typeface="Symbol" charset="2"/>
              </a:rPr>
              <a:t></a:t>
            </a:r>
            <a:r>
              <a:rPr lang="en-US" sz="2400" dirty="0">
                <a:latin typeface="Times-Roman" charset="0"/>
                <a:sym typeface="Symbol" charset="2"/>
              </a:rPr>
              <a:t> 1 </a:t>
            </a:r>
            <a:r>
              <a:rPr lang="en-US" sz="2400" dirty="0" err="1">
                <a:latin typeface="Times-Roman" charset="0"/>
                <a:sym typeface="Symbol" charset="2"/>
              </a:rPr>
              <a:t></a:t>
            </a:r>
            <a:r>
              <a:rPr lang="en-US" sz="2400" dirty="0">
                <a:latin typeface="Times-Roman" charset="0"/>
                <a:sym typeface="Symbol" charset="2"/>
              </a:rPr>
              <a:t> 0 = 1</a:t>
            </a:r>
            <a:endParaRPr lang="en-US" sz="2400" dirty="0">
              <a:sym typeface="Symbol" charset="2"/>
            </a:endParaRPr>
          </a:p>
        </p:txBody>
      </p:sp>
      <p:graphicFrame>
        <p:nvGraphicFramePr>
          <p:cNvPr id="508079" name="Group 175"/>
          <p:cNvGraphicFramePr>
            <a:graphicFrameLocks noGrp="1"/>
          </p:cNvGraphicFramePr>
          <p:nvPr/>
        </p:nvGraphicFramePr>
        <p:xfrm>
          <a:off x="914400" y="2438400"/>
          <a:ext cx="6477000" cy="304800"/>
        </p:xfrm>
        <a:graphic>
          <a:graphicData uri="http://schemas.openxmlformats.org/drawingml/2006/table">
            <a:tbl>
              <a:tblPr/>
              <a:tblGrid>
                <a:gridCol w="295275"/>
                <a:gridCol w="293688"/>
                <a:gridCol w="295275"/>
                <a:gridCol w="293687"/>
                <a:gridCol w="295275"/>
                <a:gridCol w="292100"/>
                <a:gridCol w="295275"/>
                <a:gridCol w="293688"/>
                <a:gridCol w="295275"/>
                <a:gridCol w="293687"/>
                <a:gridCol w="295275"/>
                <a:gridCol w="295275"/>
                <a:gridCol w="293688"/>
                <a:gridCol w="295275"/>
                <a:gridCol w="293687"/>
                <a:gridCol w="295275"/>
                <a:gridCol w="292100"/>
                <a:gridCol w="295275"/>
                <a:gridCol w="293688"/>
                <a:gridCol w="295275"/>
                <a:gridCol w="293687"/>
                <a:gridCol w="29527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8080" name="Group 176"/>
          <p:cNvGraphicFramePr>
            <a:graphicFrameLocks noGrp="1"/>
          </p:cNvGraphicFramePr>
          <p:nvPr/>
        </p:nvGraphicFramePr>
        <p:xfrm>
          <a:off x="914400" y="3581400"/>
          <a:ext cx="6705600" cy="304800"/>
        </p:xfrm>
        <a:graphic>
          <a:graphicData uri="http://schemas.openxmlformats.org/drawingml/2006/table">
            <a:tbl>
              <a:tblPr/>
              <a:tblGrid>
                <a:gridCol w="292100"/>
                <a:gridCol w="290513"/>
                <a:gridCol w="292100"/>
                <a:gridCol w="292100"/>
                <a:gridCol w="292100"/>
                <a:gridCol w="290512"/>
                <a:gridCol w="292100"/>
                <a:gridCol w="292100"/>
                <a:gridCol w="290513"/>
                <a:gridCol w="292100"/>
                <a:gridCol w="292100"/>
                <a:gridCol w="288925"/>
                <a:gridCol w="292100"/>
                <a:gridCol w="292100"/>
                <a:gridCol w="290512"/>
                <a:gridCol w="292100"/>
                <a:gridCol w="292100"/>
                <a:gridCol w="292100"/>
                <a:gridCol w="290513"/>
                <a:gridCol w="292100"/>
                <a:gridCol w="292100"/>
                <a:gridCol w="290512"/>
                <a:gridCol w="2921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495" name="Rectangle 102"/>
          <p:cNvSpPr>
            <a:spLocks noChangeArrowheads="1"/>
          </p:cNvSpPr>
          <p:nvPr/>
        </p:nvSpPr>
        <p:spPr bwMode="auto">
          <a:xfrm>
            <a:off x="222250" y="12954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X</a:t>
            </a:r>
          </a:p>
        </p:txBody>
      </p:sp>
      <p:sp>
        <p:nvSpPr>
          <p:cNvPr id="59496" name="Rectangle 103"/>
          <p:cNvSpPr>
            <a:spLocks noChangeArrowheads="1"/>
          </p:cNvSpPr>
          <p:nvPr/>
        </p:nvSpPr>
        <p:spPr bwMode="auto">
          <a:xfrm>
            <a:off x="222250" y="2362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Y</a:t>
            </a:r>
          </a:p>
        </p:txBody>
      </p:sp>
      <p:sp>
        <p:nvSpPr>
          <p:cNvPr id="59497" name="Rectangle 104"/>
          <p:cNvSpPr>
            <a:spLocks noChangeArrowheads="1"/>
          </p:cNvSpPr>
          <p:nvPr/>
        </p:nvSpPr>
        <p:spPr bwMode="auto">
          <a:xfrm>
            <a:off x="228600" y="35052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Z</a:t>
            </a:r>
          </a:p>
        </p:txBody>
      </p:sp>
      <p:sp>
        <p:nvSpPr>
          <p:cNvPr id="59498" name="Text Box 105"/>
          <p:cNvSpPr txBox="1">
            <a:spLocks noChangeArrowheads="1"/>
          </p:cNvSpPr>
          <p:nvPr/>
        </p:nvSpPr>
        <p:spPr bwMode="auto">
          <a:xfrm>
            <a:off x="6019800" y="1828800"/>
            <a:ext cx="379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ym typeface="Symbol" charset="2"/>
              </a:rPr>
              <a:t></a:t>
            </a:r>
            <a:endParaRPr lang="en-US" sz="2000"/>
          </a:p>
        </p:txBody>
      </p:sp>
      <p:sp>
        <p:nvSpPr>
          <p:cNvPr id="59499" name="Text Box 106"/>
          <p:cNvSpPr txBox="1">
            <a:spLocks noChangeArrowheads="1"/>
          </p:cNvSpPr>
          <p:nvPr/>
        </p:nvSpPr>
        <p:spPr bwMode="auto">
          <a:xfrm>
            <a:off x="6783388" y="2895600"/>
            <a:ext cx="379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ym typeface="Symbol" charset="2"/>
              </a:rPr>
              <a:t></a:t>
            </a:r>
            <a:endParaRPr lang="en-US" sz="2000"/>
          </a:p>
        </p:txBody>
      </p:sp>
      <p:sp>
        <p:nvSpPr>
          <p:cNvPr id="59500" name="Text Box 107"/>
          <p:cNvSpPr txBox="1">
            <a:spLocks noChangeArrowheads="1"/>
          </p:cNvSpPr>
          <p:nvPr/>
        </p:nvSpPr>
        <p:spPr bwMode="auto">
          <a:xfrm>
            <a:off x="6705600" y="4038600"/>
            <a:ext cx="379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ym typeface="Symbol" charset="2"/>
              </a:rPr>
              <a:t></a:t>
            </a:r>
            <a:endParaRPr lang="en-US" sz="2000"/>
          </a:p>
        </p:txBody>
      </p:sp>
      <p:sp>
        <p:nvSpPr>
          <p:cNvPr id="59501" name="Text Box 108"/>
          <p:cNvSpPr txBox="1">
            <a:spLocks noChangeArrowheads="1"/>
          </p:cNvSpPr>
          <p:nvPr/>
        </p:nvSpPr>
        <p:spPr bwMode="auto">
          <a:xfrm>
            <a:off x="8040688" y="2378075"/>
            <a:ext cx="417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ym typeface="Symbol" charset="2"/>
              </a:rPr>
              <a:t></a:t>
            </a:r>
            <a:endParaRPr lang="en-US" sz="2000"/>
          </a:p>
        </p:txBody>
      </p:sp>
      <p:sp>
        <p:nvSpPr>
          <p:cNvPr id="59502" name="Rectangle 109"/>
          <p:cNvSpPr>
            <a:spLocks noChangeArrowheads="1"/>
          </p:cNvSpPr>
          <p:nvPr/>
        </p:nvSpPr>
        <p:spPr bwMode="auto">
          <a:xfrm>
            <a:off x="6584950" y="2744788"/>
            <a:ext cx="184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08014" name="Group 110"/>
          <p:cNvGraphicFramePr>
            <a:graphicFrameLocks noGrp="1"/>
          </p:cNvGraphicFramePr>
          <p:nvPr/>
        </p:nvGraphicFramePr>
        <p:xfrm>
          <a:off x="914400" y="1397000"/>
          <a:ext cx="6096000" cy="279400"/>
        </p:xfrm>
        <a:graphic>
          <a:graphicData uri="http://schemas.openxmlformats.org/drawingml/2006/table">
            <a:tbl>
              <a:tblPr/>
              <a:tblGrid>
                <a:gridCol w="320675"/>
                <a:gridCol w="320675"/>
                <a:gridCol w="320675"/>
                <a:gridCol w="320675"/>
                <a:gridCol w="322263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2262"/>
                <a:gridCol w="320675"/>
                <a:gridCol w="320675"/>
                <a:gridCol w="320675"/>
                <a:gridCol w="320675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545" name="Line 152"/>
          <p:cNvSpPr>
            <a:spLocks noChangeShapeType="1"/>
          </p:cNvSpPr>
          <p:nvPr/>
        </p:nvSpPr>
        <p:spPr bwMode="auto">
          <a:xfrm>
            <a:off x="6172200" y="1676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46" name="Line 153"/>
          <p:cNvSpPr>
            <a:spLocks noChangeShapeType="1"/>
          </p:cNvSpPr>
          <p:nvPr/>
        </p:nvSpPr>
        <p:spPr bwMode="auto">
          <a:xfrm flipH="1">
            <a:off x="6248400" y="1676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47" name="Line 154"/>
          <p:cNvSpPr>
            <a:spLocks noChangeShapeType="1"/>
          </p:cNvSpPr>
          <p:nvPr/>
        </p:nvSpPr>
        <p:spPr bwMode="auto">
          <a:xfrm flipH="1">
            <a:off x="6324600" y="1676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48" name="Line 155"/>
          <p:cNvSpPr>
            <a:spLocks noChangeShapeType="1"/>
          </p:cNvSpPr>
          <p:nvPr/>
        </p:nvSpPr>
        <p:spPr bwMode="auto">
          <a:xfrm>
            <a:off x="5181600" y="16764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49" name="Line 156"/>
          <p:cNvSpPr>
            <a:spLocks noChangeShapeType="1"/>
          </p:cNvSpPr>
          <p:nvPr/>
        </p:nvSpPr>
        <p:spPr bwMode="auto">
          <a:xfrm flipH="1">
            <a:off x="1066800" y="1981200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50" name="Line 157"/>
          <p:cNvSpPr>
            <a:spLocks noChangeShapeType="1"/>
          </p:cNvSpPr>
          <p:nvPr/>
        </p:nvSpPr>
        <p:spPr bwMode="auto">
          <a:xfrm flipV="1">
            <a:off x="1066800" y="167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51" name="Line 158"/>
          <p:cNvSpPr>
            <a:spLocks noChangeShapeType="1"/>
          </p:cNvSpPr>
          <p:nvPr/>
        </p:nvSpPr>
        <p:spPr bwMode="auto">
          <a:xfrm>
            <a:off x="69342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52" name="Line 159"/>
          <p:cNvSpPr>
            <a:spLocks noChangeShapeType="1"/>
          </p:cNvSpPr>
          <p:nvPr/>
        </p:nvSpPr>
        <p:spPr bwMode="auto">
          <a:xfrm flipH="1">
            <a:off x="7010400" y="2743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53" name="Line 160"/>
          <p:cNvSpPr>
            <a:spLocks noChangeShapeType="1"/>
          </p:cNvSpPr>
          <p:nvPr/>
        </p:nvSpPr>
        <p:spPr bwMode="auto">
          <a:xfrm flipH="1">
            <a:off x="1066800" y="30480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54" name="Line 161"/>
          <p:cNvSpPr>
            <a:spLocks noChangeShapeType="1"/>
          </p:cNvSpPr>
          <p:nvPr/>
        </p:nvSpPr>
        <p:spPr bwMode="auto">
          <a:xfrm flipV="1">
            <a:off x="1066800" y="274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55" name="Line 162"/>
          <p:cNvSpPr>
            <a:spLocks noChangeShapeType="1"/>
          </p:cNvSpPr>
          <p:nvPr/>
        </p:nvSpPr>
        <p:spPr bwMode="auto">
          <a:xfrm>
            <a:off x="685800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56" name="Line 163"/>
          <p:cNvSpPr>
            <a:spLocks noChangeShapeType="1"/>
          </p:cNvSpPr>
          <p:nvPr/>
        </p:nvSpPr>
        <p:spPr bwMode="auto">
          <a:xfrm flipH="1">
            <a:off x="6934200" y="3886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57" name="Line 164"/>
          <p:cNvSpPr>
            <a:spLocks noChangeShapeType="1"/>
          </p:cNvSpPr>
          <p:nvPr/>
        </p:nvSpPr>
        <p:spPr bwMode="auto">
          <a:xfrm flipH="1">
            <a:off x="7010400" y="3886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58" name="Line 165"/>
          <p:cNvSpPr>
            <a:spLocks noChangeShapeType="1"/>
          </p:cNvSpPr>
          <p:nvPr/>
        </p:nvSpPr>
        <p:spPr bwMode="auto">
          <a:xfrm flipH="1">
            <a:off x="1066800" y="4191000"/>
            <a:ext cx="571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59" name="Line 166"/>
          <p:cNvSpPr>
            <a:spLocks noChangeShapeType="1"/>
          </p:cNvSpPr>
          <p:nvPr/>
        </p:nvSpPr>
        <p:spPr bwMode="auto">
          <a:xfrm flipV="1">
            <a:off x="1066800" y="3886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60" name="Line 167"/>
          <p:cNvSpPr>
            <a:spLocks noChangeShapeType="1"/>
          </p:cNvSpPr>
          <p:nvPr/>
        </p:nvSpPr>
        <p:spPr bwMode="auto">
          <a:xfrm>
            <a:off x="7391400" y="2590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61" name="Line 168"/>
          <p:cNvSpPr>
            <a:spLocks noChangeShapeType="1"/>
          </p:cNvSpPr>
          <p:nvPr/>
        </p:nvSpPr>
        <p:spPr bwMode="auto">
          <a:xfrm>
            <a:off x="3124200" y="4038600"/>
            <a:ext cx="3657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62" name="Line 169"/>
          <p:cNvSpPr>
            <a:spLocks noChangeShapeType="1"/>
          </p:cNvSpPr>
          <p:nvPr/>
        </p:nvSpPr>
        <p:spPr bwMode="auto">
          <a:xfrm flipV="1">
            <a:off x="7620000" y="2667000"/>
            <a:ext cx="533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63" name="Line 170"/>
          <p:cNvSpPr>
            <a:spLocks noChangeShapeType="1"/>
          </p:cNvSpPr>
          <p:nvPr/>
        </p:nvSpPr>
        <p:spPr bwMode="auto">
          <a:xfrm>
            <a:off x="7010400" y="1524000"/>
            <a:ext cx="1143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64" name="Line 171"/>
          <p:cNvSpPr>
            <a:spLocks noChangeShapeType="1"/>
          </p:cNvSpPr>
          <p:nvPr/>
        </p:nvSpPr>
        <p:spPr bwMode="auto">
          <a:xfrm>
            <a:off x="8305800" y="2590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65" name="Line 177"/>
          <p:cNvSpPr>
            <a:spLocks noChangeShapeType="1"/>
          </p:cNvSpPr>
          <p:nvPr/>
        </p:nvSpPr>
        <p:spPr bwMode="auto">
          <a:xfrm>
            <a:off x="3124200" y="3886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07" grpId="0" build="p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5437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9890</TotalTime>
  <Words>3053</Words>
  <Application>Microsoft Office PowerPoint</Application>
  <PresentationFormat>On-screen Show (4:3)</PresentationFormat>
  <Paragraphs>736</Paragraphs>
  <Slides>66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Default Design</vt:lpstr>
      <vt:lpstr>Part I: Crypto  Chapter 3: Symmetric Key Crypto</vt:lpstr>
      <vt:lpstr>Chapter 3: Symmetric Key Crypto</vt:lpstr>
      <vt:lpstr>Symmetric Key Crypto</vt:lpstr>
      <vt:lpstr>Stream Ciphers</vt:lpstr>
      <vt:lpstr>Stream Ciphers</vt:lpstr>
      <vt:lpstr>A5/1: Shift Registers</vt:lpstr>
      <vt:lpstr>A5/1: Keystream</vt:lpstr>
      <vt:lpstr>A5/1</vt:lpstr>
      <vt:lpstr>A5/1</vt:lpstr>
      <vt:lpstr>Shift Register Crypto</vt:lpstr>
      <vt:lpstr>RC4</vt:lpstr>
      <vt:lpstr>RC4 Initialization</vt:lpstr>
      <vt:lpstr>RC4 Keystream</vt:lpstr>
      <vt:lpstr>Stream Ciphers</vt:lpstr>
      <vt:lpstr>Block Ciphers</vt:lpstr>
      <vt:lpstr>(Iterated) Block Cipher</vt:lpstr>
      <vt:lpstr>Feistel Cipher: Encryption</vt:lpstr>
      <vt:lpstr>Feistel Cipher: Decryption</vt:lpstr>
      <vt:lpstr>Data Encryption Standard</vt:lpstr>
      <vt:lpstr>DES Numerology</vt:lpstr>
      <vt:lpstr>PowerPoint Presentation</vt:lpstr>
      <vt:lpstr>DES Expansion Permutation</vt:lpstr>
      <vt:lpstr>DES S-box</vt:lpstr>
      <vt:lpstr>DES P-box</vt:lpstr>
      <vt:lpstr>DES Subkey</vt:lpstr>
      <vt:lpstr>DES Subkey</vt:lpstr>
      <vt:lpstr>DES Subkey</vt:lpstr>
      <vt:lpstr>DES Last Word (Almost)</vt:lpstr>
      <vt:lpstr>Security of DES</vt:lpstr>
      <vt:lpstr>Block Cipher Notation</vt:lpstr>
      <vt:lpstr>Triple DES</vt:lpstr>
      <vt:lpstr>3DES</vt:lpstr>
      <vt:lpstr>Advanced Encryption Standard</vt:lpstr>
      <vt:lpstr>AES Overview</vt:lpstr>
      <vt:lpstr>AES ByteSub</vt:lpstr>
      <vt:lpstr>AES “S-box”</vt:lpstr>
      <vt:lpstr>AES ShiftRow</vt:lpstr>
      <vt:lpstr>AES MixColumn</vt:lpstr>
      <vt:lpstr>AES AddRoundKey</vt:lpstr>
      <vt:lpstr>AES Decryption</vt:lpstr>
      <vt:lpstr>A Few Other Block Ciphers</vt:lpstr>
      <vt:lpstr>IDEA</vt:lpstr>
      <vt:lpstr>Blowfish</vt:lpstr>
      <vt:lpstr>RC6</vt:lpstr>
      <vt:lpstr>Time for TEA</vt:lpstr>
      <vt:lpstr>TEA Encryption</vt:lpstr>
      <vt:lpstr>TEA Decryption</vt:lpstr>
      <vt:lpstr>TEA Comments</vt:lpstr>
      <vt:lpstr>Block Cipher Modes</vt:lpstr>
      <vt:lpstr>Multiple Blocks</vt:lpstr>
      <vt:lpstr>Modes of Operation</vt:lpstr>
      <vt:lpstr>ECB Mode</vt:lpstr>
      <vt:lpstr>ECB Cut and Paste</vt:lpstr>
      <vt:lpstr>ECB Weakness</vt:lpstr>
      <vt:lpstr>Alice Hates ECB Mode</vt:lpstr>
      <vt:lpstr>CBC Mode</vt:lpstr>
      <vt:lpstr>CBC Mode</vt:lpstr>
      <vt:lpstr>Alice Likes CBC Mode</vt:lpstr>
      <vt:lpstr>Counter Mode (CTR)</vt:lpstr>
      <vt:lpstr>Integrity</vt:lpstr>
      <vt:lpstr>Data Integrity</vt:lpstr>
      <vt:lpstr>MAC</vt:lpstr>
      <vt:lpstr>MAC Computation</vt:lpstr>
      <vt:lpstr>Does a MAC work?</vt:lpstr>
      <vt:lpstr>Confidentiality and Integrity</vt:lpstr>
      <vt:lpstr>Uses for Symmetric Crypto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</dc:title>
  <dc:creator>Mark Stamp</dc:creator>
  <cp:lastModifiedBy>zaung</cp:lastModifiedBy>
  <cp:revision>1112</cp:revision>
  <cp:lastPrinted>2004-12-25T16:50:47Z</cp:lastPrinted>
  <dcterms:created xsi:type="dcterms:W3CDTF">2012-02-23T16:41:01Z</dcterms:created>
  <dcterms:modified xsi:type="dcterms:W3CDTF">2013-08-26T14:44:01Z</dcterms:modified>
</cp:coreProperties>
</file>