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6"/>
  </p:notesMasterIdLst>
  <p:sldIdLst>
    <p:sldId id="448" r:id="rId2"/>
    <p:sldId id="426" r:id="rId3"/>
    <p:sldId id="318" r:id="rId4"/>
    <p:sldId id="427" r:id="rId5"/>
    <p:sldId id="428" r:id="rId6"/>
    <p:sldId id="429" r:id="rId7"/>
    <p:sldId id="430" r:id="rId8"/>
    <p:sldId id="445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40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446" r:id="rId50"/>
    <p:sldId id="418" r:id="rId51"/>
    <p:sldId id="447" r:id="rId52"/>
    <p:sldId id="419" r:id="rId53"/>
    <p:sldId id="360" r:id="rId54"/>
    <p:sldId id="361" r:id="rId55"/>
    <p:sldId id="420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6" r:id="rId70"/>
    <p:sldId id="375" r:id="rId71"/>
    <p:sldId id="405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377" r:id="rId87"/>
    <p:sldId id="378" r:id="rId88"/>
    <p:sldId id="379" r:id="rId89"/>
    <p:sldId id="380" r:id="rId90"/>
    <p:sldId id="381" r:id="rId91"/>
    <p:sldId id="382" r:id="rId92"/>
    <p:sldId id="383" r:id="rId93"/>
    <p:sldId id="384" r:id="rId94"/>
    <p:sldId id="385" r:id="rId95"/>
    <p:sldId id="386" r:id="rId96"/>
    <p:sldId id="387" r:id="rId97"/>
    <p:sldId id="388" r:id="rId98"/>
    <p:sldId id="389" r:id="rId99"/>
    <p:sldId id="390" r:id="rId100"/>
    <p:sldId id="391" r:id="rId101"/>
    <p:sldId id="392" r:id="rId102"/>
    <p:sldId id="393" r:id="rId103"/>
    <p:sldId id="421" r:id="rId104"/>
    <p:sldId id="422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3CC0C"/>
    <a:srgbClr val="109B01"/>
    <a:srgbClr val="1FCC0D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B77F52-18B6-BF46-9E23-58277594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83DD28F6-43F7-4F4D-9261-26C85B40FA1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FE55E094-F9D6-B34C-BD31-E7397AD409B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BB7C8FD-B97F-2548-9DA5-AE69A2578BF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90166F21-3AB9-0941-8E31-1D5D11D152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CACDA25D-A5DD-1D40-8DC9-38EFBD8CE19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3F4E107-292B-3C43-92BA-5596BF6F577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9E1134C-6981-3F40-B469-A1BF5CA81B3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6C244C3-4713-6145-82AE-FB40C4622FE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0B20A64-82BB-E446-B8C1-604394C3BAE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7400FEF1-109D-8D4B-AB87-80FA0B51AE7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2A2716B9-976E-A84E-9100-3B9C863F7BD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C6E3856-A65B-9D42-BA84-89A177FDF14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7" Type="http://schemas.openxmlformats.org/officeDocument/2006/relationships/image" Target="../media/image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audio" Target="../media/audio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audio" Target="../media/audio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5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</a:t>
            </a:r>
            <a:r>
              <a:rPr lang="en-US" dirty="0" smtClean="0"/>
              <a:t>3 </a:t>
            </a:r>
            <a:r>
              <a:rPr lang="en-US" dirty="0" smtClean="0">
                <a:sym typeface="Symbol" charset="2"/>
              </a:rPr>
              <a:t></a:t>
            </a:r>
            <a:r>
              <a:rPr lang="en-US" dirty="0" smtClean="0"/>
              <a:t> </a:t>
            </a:r>
            <a:r>
              <a:rPr lang="en-US" dirty="0" smtClean="0"/>
              <a:t>Protocols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2667000"/>
          </a:xfrm>
        </p:spPr>
        <p:txBody>
          <a:bodyPr/>
          <a:lstStyle/>
          <a:p>
            <a:pPr eaLnBrk="1" hangingPunct="1"/>
            <a:r>
              <a:rPr lang="en-US" dirty="0" smtClean="0"/>
              <a:t>Part </a:t>
            </a:r>
            <a:r>
              <a:rPr lang="en-US" dirty="0" smtClean="0"/>
              <a:t>III: Protocols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 smtClean="0"/>
              <a:t>10: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Real-World Protocols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66800" y="304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Original Source: http</a:t>
            </a:r>
            <a:r>
              <a:rPr lang="en-US" b="0" dirty="0"/>
              <a:t>://www.cs.sjsu.edu/~stamp/infosec/</a:t>
            </a:r>
          </a:p>
        </p:txBody>
      </p:sp>
    </p:spTree>
    <p:extLst>
      <p:ext uri="{BB962C8B-B14F-4D97-AF65-F5344CB8AC3E}">
        <p14:creationId xmlns:p14="http://schemas.microsoft.com/office/powerpoint/2010/main" val="21686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8BC1441-38B9-E947-B0C2-C9DA7A8D98EC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Socket layer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9718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“Socket layer” lives between application and transport layers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SSL usually between HTTP and TCP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9094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89107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08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link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physical</a:t>
              </a:r>
            </a:p>
          </p:txBody>
        </p:sp>
        <p:sp>
          <p:nvSpPr>
            <p:cNvPr id="89109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0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1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2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095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6" name="Rectangle 13"/>
          <p:cNvSpPr>
            <a:spLocks noChangeArrowheads="1"/>
          </p:cNvSpPr>
          <p:nvPr/>
        </p:nvSpPr>
        <p:spPr bwMode="auto">
          <a:xfrm>
            <a:off x="3886200" y="2362200"/>
            <a:ext cx="1187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Socket</a:t>
            </a:r>
          </a:p>
          <a:p>
            <a:pPr algn="ctr"/>
            <a:r>
              <a:rPr lang="en-US" b="0"/>
              <a:t>“layer”</a:t>
            </a:r>
          </a:p>
        </p:txBody>
      </p:sp>
      <p:sp>
        <p:nvSpPr>
          <p:cNvPr id="89097" name="Rectangle 14"/>
          <p:cNvSpPr>
            <a:spLocks noChangeArrowheads="1"/>
          </p:cNvSpPr>
          <p:nvPr/>
        </p:nvSpPr>
        <p:spPr bwMode="auto">
          <a:xfrm>
            <a:off x="3886200" y="24257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8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9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0" name="Rectangle 17"/>
          <p:cNvSpPr>
            <a:spLocks noChangeArrowheads="1"/>
          </p:cNvSpPr>
          <p:nvPr/>
        </p:nvSpPr>
        <p:spPr bwMode="auto">
          <a:xfrm>
            <a:off x="8001000" y="32162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OS</a:t>
            </a:r>
          </a:p>
        </p:txBody>
      </p:sp>
      <p:sp>
        <p:nvSpPr>
          <p:cNvPr id="89101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2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3" name="Rectangle 20"/>
          <p:cNvSpPr>
            <a:spLocks noChangeArrowheads="1"/>
          </p:cNvSpPr>
          <p:nvPr/>
        </p:nvSpPr>
        <p:spPr bwMode="auto">
          <a:xfrm>
            <a:off x="7969250" y="2225675"/>
            <a:ext cx="869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User</a:t>
            </a:r>
          </a:p>
        </p:txBody>
      </p:sp>
      <p:sp>
        <p:nvSpPr>
          <p:cNvPr id="89104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5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6" name="Rectangle 23"/>
          <p:cNvSpPr>
            <a:spLocks noChangeArrowheads="1"/>
          </p:cNvSpPr>
          <p:nvPr/>
        </p:nvSpPr>
        <p:spPr bwMode="auto">
          <a:xfrm>
            <a:off x="8008938" y="4667250"/>
            <a:ext cx="777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NIC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0C532BF-A676-7A48-856C-67974F35B7CD}" type="slidenum">
              <a:rPr lang="en-US" smtClean="0">
                <a:latin typeface="Times New Roman" charset="0"/>
              </a:rPr>
              <a:pPr/>
              <a:t>100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 Insecurity (4)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Denial of service is 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Jamming (always an issue in wireless)</a:t>
            </a:r>
            <a:endParaRPr 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Can replay triple: </a:t>
            </a:r>
            <a:r>
              <a:rPr lang="en-US" dirty="0" smtClean="0">
                <a:latin typeface="Times-Roman" charset="0"/>
              </a:rPr>
              <a:t>(</a:t>
            </a:r>
            <a:r>
              <a:rPr lang="en-US" dirty="0" err="1">
                <a:latin typeface="Times-Roman" charset="0"/>
              </a:rPr>
              <a:t>RAND,XRES,Kc</a:t>
            </a:r>
            <a:r>
              <a:rPr lang="en-US" dirty="0">
                <a:latin typeface="Times-Roman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One compromised triple gives attacker a key </a:t>
            </a:r>
            <a:r>
              <a:rPr lang="en-US" dirty="0" err="1">
                <a:latin typeface="Times-Roman" charset="0"/>
              </a:rPr>
              <a:t>Kc</a:t>
            </a:r>
            <a:r>
              <a:rPr lang="en-US" dirty="0"/>
              <a:t> that is valid forever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No replay </a:t>
            </a:r>
            <a:r>
              <a:rPr lang="en-US" dirty="0" smtClean="0"/>
              <a:t>protection here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17FB2A3-CC0E-4048-81B3-506C520F9E14}" type="slidenum">
              <a:rPr lang="en-US" smtClean="0">
                <a:latin typeface="Times New Roman" charset="0"/>
              </a:rPr>
              <a:pPr/>
              <a:t>101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Conclusion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Did GSM achieve its goals?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Eliminate cloning? </a:t>
            </a:r>
            <a:r>
              <a:rPr lang="en-US" sz="2400" b="1" dirty="0">
                <a:solidFill>
                  <a:schemeClr val="accent2"/>
                </a:solidFill>
              </a:rPr>
              <a:t>Yes, as a practical matter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Make air interface as secure as PSTN? </a:t>
            </a:r>
            <a:r>
              <a:rPr lang="en-US" sz="2400" b="1" dirty="0">
                <a:solidFill>
                  <a:schemeClr val="accent2"/>
                </a:solidFill>
              </a:rPr>
              <a:t>Perhaps…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design goals were clearly too limited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GSM insecurities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weak crypto, SIM issues, fake base station, replay,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PSTN insecurities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tapping, active attack, passive attack (e.g., cordless phones),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GSM a (modest) security success?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bldLvl="2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1540BA8-594D-0D44-A5B0-99CD9A9AD4FB}" type="slidenum">
              <a:rPr lang="en-US" smtClean="0">
                <a:latin typeface="Times New Roman" charset="0"/>
              </a:rPr>
              <a:pPr/>
              <a:t>102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3GPP: 3rd Generation Partnership Project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3G security built on GSM (</a:t>
            </a:r>
            <a:r>
              <a:rPr lang="en-US" sz="2800" dirty="0" err="1"/>
              <a:t>in)security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3G </a:t>
            </a:r>
            <a:r>
              <a:rPr lang="en-US" sz="2800" dirty="0" smtClean="0"/>
              <a:t>fixed </a:t>
            </a:r>
            <a:r>
              <a:rPr lang="en-US" sz="2800" dirty="0"/>
              <a:t>known GSM security problems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Integrity-protect signaling (such as “start encryption” command)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Keys (encryption/integrity) cannot be reused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Triples cannot be replayed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Strong encryption algorithm (</a:t>
            </a:r>
            <a:r>
              <a:rPr lang="en-US" sz="2400" dirty="0">
                <a:latin typeface="Times-Roman" charset="0"/>
              </a:rPr>
              <a:t>KASUMI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 extended to base station controller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42B4D68-F4F6-5A4E-BF9C-DE250EFAC8CF}" type="slidenum">
              <a:rPr lang="en-US" smtClean="0">
                <a:latin typeface="Times New Roman" charset="0"/>
              </a:rPr>
              <a:pPr/>
              <a:t>103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 Summary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Generic authentication protocols</a:t>
            </a:r>
          </a:p>
          <a:p>
            <a:pPr lvl="1" eaLnBrk="1" hangingPunct="1"/>
            <a:r>
              <a:rPr lang="en-US" dirty="0"/>
              <a:t>Protocols are subtle!</a:t>
            </a:r>
          </a:p>
          <a:p>
            <a:pPr eaLnBrk="1" hangingPunct="1"/>
            <a:r>
              <a:rPr lang="en-US" dirty="0"/>
              <a:t>SSH</a:t>
            </a:r>
          </a:p>
          <a:p>
            <a:pPr eaLnBrk="1" hangingPunct="1"/>
            <a:r>
              <a:rPr lang="en-US" dirty="0"/>
              <a:t>SSL</a:t>
            </a:r>
          </a:p>
          <a:p>
            <a:pPr eaLnBrk="1" hangingPunct="1"/>
            <a:r>
              <a:rPr lang="en-US" dirty="0"/>
              <a:t>IPSec</a:t>
            </a:r>
          </a:p>
          <a:p>
            <a:pPr eaLnBrk="1" hangingPunct="1"/>
            <a:r>
              <a:rPr lang="en-US" dirty="0"/>
              <a:t>Kerberos</a:t>
            </a:r>
            <a:endParaRPr lang="en-US" dirty="0" smtClean="0"/>
          </a:p>
          <a:p>
            <a:pPr eaLnBrk="1" hangingPunct="1"/>
            <a:r>
              <a:rPr lang="en-US" dirty="0" smtClean="0"/>
              <a:t>Wireless: GSM </a:t>
            </a:r>
            <a:r>
              <a:rPr lang="en-US" dirty="0"/>
              <a:t>and WEP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CD8FCE8-FF4B-2F4B-9A9D-63C1EC84BBD5}" type="slidenum">
              <a:rPr lang="en-US" smtClean="0">
                <a:latin typeface="Times New Roman" charset="0"/>
              </a:rPr>
              <a:pPr/>
              <a:t>104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Coming Attractions…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Software and security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Software flaws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buffer overflow,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Malware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viruses, worms,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Software reverse engineering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Digital rights management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OS and security/NGSCB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9EA1B1-D740-8D4D-A0B4-DAB22B371C32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SSL is the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protocol used for </a:t>
            </a:r>
            <a:r>
              <a:rPr lang="en-US" sz="2800" dirty="0" smtClean="0"/>
              <a:t>majority of </a:t>
            </a:r>
            <a:r>
              <a:rPr lang="en-US" sz="2800" dirty="0"/>
              <a:t>secure transactions </a:t>
            </a:r>
            <a:r>
              <a:rPr lang="en-US" sz="2800" dirty="0" smtClean="0"/>
              <a:t>on </a:t>
            </a:r>
            <a:r>
              <a:rPr lang="en-US" sz="2800" dirty="0"/>
              <a:t>the Internet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example, if you want to buy a book at </a:t>
            </a:r>
            <a:r>
              <a:rPr lang="en-US" sz="2800" dirty="0" err="1"/>
              <a:t>amazon.com</a:t>
            </a:r>
            <a:r>
              <a:rPr lang="en-US" sz="28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You want to be sure you are dealing with Amazon (</a:t>
            </a:r>
            <a:r>
              <a:rPr lang="en-US" sz="2400" b="1" dirty="0">
                <a:solidFill>
                  <a:schemeClr val="accent2"/>
                </a:solidFill>
              </a:rPr>
              <a:t>authentication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Your credit card information must be protected in transit (</a:t>
            </a:r>
            <a:r>
              <a:rPr lang="en-US" sz="2400" b="1" dirty="0">
                <a:solidFill>
                  <a:schemeClr val="accent2"/>
                </a:solidFill>
              </a:rPr>
              <a:t>confidentiality</a:t>
            </a:r>
            <a:r>
              <a:rPr lang="en-US" sz="2400" dirty="0"/>
              <a:t> and/or </a:t>
            </a:r>
            <a:r>
              <a:rPr lang="en-US" sz="2400" b="1" dirty="0">
                <a:solidFill>
                  <a:schemeClr val="accent2"/>
                </a:solidFill>
              </a:rPr>
              <a:t>integrity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 long as you have money, Amazon </a:t>
            </a:r>
            <a:r>
              <a:rPr lang="en-US" sz="2400" dirty="0" smtClean="0"/>
              <a:t>does not care </a:t>
            </a:r>
            <a:r>
              <a:rPr lang="en-US" sz="2400" dirty="0"/>
              <a:t>who you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So, no need for mutual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56C56C7-4338-4348-8415-D331F9F69399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Simple SSL-like Protocol</a:t>
            </a: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286000" y="2478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2209800" y="3087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1143000" y="39020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1143" name="Rectangle 8"/>
          <p:cNvSpPr>
            <a:spLocks noChangeArrowheads="1"/>
          </p:cNvSpPr>
          <p:nvPr/>
        </p:nvSpPr>
        <p:spPr bwMode="auto">
          <a:xfrm>
            <a:off x="7346950" y="3825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2286000" y="36814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90800" y="1981200"/>
            <a:ext cx="407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I’d like to talk to you securely</a:t>
            </a:r>
            <a:endParaRPr lang="en-US" b="0"/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124200" y="2590800"/>
            <a:ext cx="294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Here’s my certificate</a:t>
            </a:r>
            <a:endParaRPr lang="en-US" b="0"/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962400" y="32004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{K}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3276600" y="3810000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protected HTTP</a:t>
            </a:r>
            <a:endParaRPr lang="en-US" b="0" dirty="0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209800" y="4267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143000" y="4800600"/>
            <a:ext cx="6858000" cy="1219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Alice sure she’s talking to Bob?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Bob sure he’s talking to Alice?</a:t>
            </a:r>
          </a:p>
        </p:txBody>
      </p:sp>
      <p:pic>
        <p:nvPicPr>
          <p:cNvPr id="91151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2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40A7102-AFDD-E049-ABAB-4B43902203C0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Simplified SSL Protocol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09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1004888" y="34448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7346950" y="3368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2209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2336800" y="1447800"/>
            <a:ext cx="392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Can we talk?, cipher list,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863850" y="1905000"/>
            <a:ext cx="301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certificate, cipher,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390775" y="2362200"/>
            <a:ext cx="408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 E(h(msgs,CLNT,K),K)</a:t>
            </a:r>
            <a:endParaRPr lang="en-US" b="0"/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743200" y="3352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Data protected with key K</a:t>
            </a:r>
            <a:endParaRPr lang="en-US" b="0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2133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2133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286125" y="2895600"/>
            <a:ext cx="250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h(msgs,SRVR,K)</a:t>
            </a:r>
            <a:endParaRPr lang="en-US" b="0"/>
          </a:p>
        </p:txBody>
      </p:sp>
      <p:sp>
        <p:nvSpPr>
          <p:cNvPr id="92176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990600" y="4114800"/>
            <a:ext cx="7315200" cy="2057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S</a:t>
            </a:r>
            <a:r>
              <a:rPr lang="en-US" sz="2800"/>
              <a:t> is known as </a:t>
            </a:r>
            <a:r>
              <a:rPr lang="en-US" sz="2800" b="1">
                <a:solidFill>
                  <a:schemeClr val="accent2"/>
                </a:solidFill>
              </a:rPr>
              <a:t>pre-master secret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K = h(S,R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,R</a:t>
            </a:r>
            <a:r>
              <a:rPr lang="en-US" sz="2800" baseline="-25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“</a:t>
            </a:r>
            <a:r>
              <a:rPr lang="en-US" sz="2800">
                <a:latin typeface="Times-Roman" charset="0"/>
              </a:rPr>
              <a:t>msgs</a:t>
            </a:r>
            <a:r>
              <a:rPr lang="en-US" sz="2800"/>
              <a:t>” means all previous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CLNT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SRVR</a:t>
            </a:r>
            <a:r>
              <a:rPr lang="en-US" sz="2800"/>
              <a:t> are constants</a:t>
            </a:r>
          </a:p>
        </p:txBody>
      </p:sp>
      <p:pic>
        <p:nvPicPr>
          <p:cNvPr id="9217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938" y="1828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8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AA26F1D-A416-C347-BE4E-5C350ECCEFFE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/>
            <a:r>
              <a:rPr lang="en-US" dirty="0"/>
              <a:t>6 “keys” derived from </a:t>
            </a:r>
            <a:r>
              <a:rPr lang="en-US" sz="2800" dirty="0">
                <a:latin typeface="Times-Roman" charset="0"/>
              </a:rPr>
              <a:t>K = </a:t>
            </a:r>
            <a:r>
              <a:rPr lang="en-US" sz="2800" dirty="0" err="1">
                <a:latin typeface="Times-Roman" charset="0"/>
              </a:rPr>
              <a:t>h(S,R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 err="1">
                <a:latin typeface="Times-Roman" charset="0"/>
              </a:rPr>
              <a:t>,R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)</a:t>
            </a:r>
            <a:endParaRPr lang="en-US" dirty="0"/>
          </a:p>
          <a:p>
            <a:pPr lvl="1" eaLnBrk="1" hangingPunct="1"/>
            <a:r>
              <a:rPr lang="en-US" dirty="0"/>
              <a:t>2 encryption keys: send and receive</a:t>
            </a:r>
          </a:p>
          <a:p>
            <a:pPr lvl="1" eaLnBrk="1" hangingPunct="1"/>
            <a:r>
              <a:rPr lang="en-US" dirty="0"/>
              <a:t>2 integrity keys: send and receive</a:t>
            </a:r>
          </a:p>
          <a:p>
            <a:pPr lvl="1" eaLnBrk="1" hangingPunct="1"/>
            <a:r>
              <a:rPr lang="en-US" dirty="0"/>
              <a:t>2 IVs: send and receive</a:t>
            </a:r>
          </a:p>
          <a:p>
            <a:pPr lvl="1" eaLnBrk="1" hangingPunct="1"/>
            <a:r>
              <a:rPr lang="en-US" dirty="0"/>
              <a:t>Why different keys in each direction?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Q:</a:t>
            </a:r>
            <a:r>
              <a:rPr lang="en-US" dirty="0"/>
              <a:t> Why is </a:t>
            </a:r>
            <a:r>
              <a:rPr lang="en-US" sz="2800" dirty="0" err="1">
                <a:latin typeface="Times-Roman" charset="0"/>
              </a:rPr>
              <a:t>h(msgs,CLNT,K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dirty="0"/>
              <a:t> encrypted?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A:</a:t>
            </a:r>
            <a:r>
              <a:rPr lang="en-US" dirty="0"/>
              <a:t> Apparently, it adds no security…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1892EEF-C519-A343-8449-4E76D944D7F1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Authentication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authenticates Bob, not vice-versa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How does client authenticate server?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Why</a:t>
            </a:r>
            <a:r>
              <a:rPr lang="en-US" sz="2400" dirty="0" smtClean="0"/>
              <a:t> would </a:t>
            </a:r>
            <a:r>
              <a:rPr lang="en-US" sz="2400" dirty="0"/>
              <a:t>server not</a:t>
            </a:r>
            <a:r>
              <a:rPr lang="en-US" sz="2400" dirty="0" smtClean="0"/>
              <a:t> authenticate </a:t>
            </a:r>
            <a:r>
              <a:rPr lang="en-US" sz="2400" dirty="0"/>
              <a:t>client?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Mutual authentication is possible: Bob sends </a:t>
            </a:r>
            <a:r>
              <a:rPr lang="en-US" sz="2800" b="1" dirty="0">
                <a:solidFill>
                  <a:schemeClr val="accent2"/>
                </a:solidFill>
              </a:rPr>
              <a:t>certificate request</a:t>
            </a:r>
            <a:r>
              <a:rPr lang="en-US" sz="2800" dirty="0"/>
              <a:t> in message 2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Then client must </a:t>
            </a:r>
            <a:r>
              <a:rPr lang="en-US" sz="2400" dirty="0"/>
              <a:t>have</a:t>
            </a:r>
            <a:r>
              <a:rPr lang="en-US" sz="2400" dirty="0" smtClean="0"/>
              <a:t> a valid </a:t>
            </a:r>
            <a:r>
              <a:rPr lang="en-US" sz="2400" dirty="0"/>
              <a:t>certificate</a:t>
            </a:r>
            <a:endParaRPr lang="en-US" sz="24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But, if </a:t>
            </a:r>
            <a:r>
              <a:rPr lang="en-US" sz="2400" dirty="0"/>
              <a:t>server wants to authenticate client, server could instead </a:t>
            </a:r>
            <a:r>
              <a:rPr lang="en-US" sz="2400" dirty="0" smtClean="0"/>
              <a:t>require </a:t>
            </a:r>
            <a:r>
              <a:rPr lang="en-US" sz="2400" dirty="0"/>
              <a:t>password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8A0DF51-0FE6-3A41-BA1F-14D4F6784FA0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 smtClean="0"/>
              <a:t> Attack</a:t>
            </a:r>
            <a:r>
              <a:rPr lang="en-US" dirty="0"/>
              <a:t>?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1295400" y="1828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12192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152400" y="32766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8229600" y="32924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2203450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371600" y="1828800"/>
            <a:ext cx="213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</a:t>
            </a:r>
            <a:r>
              <a:rPr lang="en-US" b="0" baseline="-25000">
                <a:latin typeface="Times-Roman" charset="0"/>
              </a:rPr>
              <a:t>T</a:t>
            </a:r>
            <a:r>
              <a:rPr lang="en-US" b="0">
                <a:latin typeface="Times-Roman" charset="0"/>
              </a:rPr>
              <a:t>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1228725" y="2286000"/>
            <a:ext cx="242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Trudy</a:t>
            </a:r>
            <a:r>
              <a:rPr lang="en-US" b="0">
                <a:latin typeface="Times-Roman" charset="0"/>
              </a:rPr>
              <a:t>,E(X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68475" y="32004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E(data,K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219200" y="3657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1219200" y="3200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828800" y="2743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h(Y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467600" cy="2133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What prevents this </a:t>
            </a:r>
            <a:r>
              <a:rPr lang="en-US" sz="2400" dirty="0" err="1"/>
              <a:t>MiM</a:t>
            </a:r>
            <a:r>
              <a:rPr lang="en-US" sz="2400" dirty="0"/>
              <a:t> “attack”?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A:</a:t>
            </a:r>
            <a:r>
              <a:rPr lang="en-US" sz="2400" dirty="0"/>
              <a:t> Bob’s certificate must be signed by a certificate authority </a:t>
            </a:r>
            <a:r>
              <a:rPr lang="en-US" sz="2400" dirty="0" smtClean="0"/>
              <a:t>(CA)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What does browser do if signature not valid?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What does user do when browser complains?</a:t>
            </a:r>
          </a:p>
        </p:txBody>
      </p:sp>
      <p:sp>
        <p:nvSpPr>
          <p:cNvPr id="95248" name="Rectangle 18"/>
          <p:cNvSpPr>
            <a:spLocks noChangeArrowheads="1"/>
          </p:cNvSpPr>
          <p:nvPr/>
        </p:nvSpPr>
        <p:spPr bwMode="auto">
          <a:xfrm>
            <a:off x="4114800" y="31400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1295400" y="2743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5486400" y="1828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54102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6415088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5562600" y="1828800"/>
            <a:ext cx="214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5591175" y="2286000"/>
            <a:ext cx="227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,E(X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5957888" y="32004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E(data,K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5410200" y="3657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5424488" y="3200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6056313" y="2743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h(Y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5500688" y="2743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5260" name="Picture 3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676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61" name="Picture 3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62" name="Picture 32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19050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48" grpId="0" build="p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8605622-0E9F-7741-831B-6FC55A0D5980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SSL Sessions vs Connections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</a:t>
            </a:r>
            <a:r>
              <a:rPr lang="en-US" sz="2800" b="1" dirty="0">
                <a:solidFill>
                  <a:schemeClr val="accent2"/>
                </a:solidFill>
              </a:rPr>
              <a:t>session</a:t>
            </a:r>
            <a:r>
              <a:rPr lang="en-US" sz="2800" dirty="0"/>
              <a:t> is established as shown on previous slides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designed for use with HTTP 1.0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HTTP 1.0 often opens multiple simultaneous (parallel) </a:t>
            </a:r>
            <a:r>
              <a:rPr lang="en-US" sz="2800" b="1" dirty="0">
                <a:solidFill>
                  <a:schemeClr val="accent2"/>
                </a:solidFill>
              </a:rPr>
              <a:t>connections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Multiple connections per session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SSL </a:t>
            </a:r>
            <a:r>
              <a:rPr lang="en-US" sz="2800" dirty="0"/>
              <a:t>session</a:t>
            </a:r>
            <a:r>
              <a:rPr lang="en-US" sz="2800" dirty="0" smtClean="0"/>
              <a:t> is costly, public </a:t>
            </a:r>
            <a:r>
              <a:rPr lang="en-US" sz="2800" dirty="0"/>
              <a:t>key </a:t>
            </a:r>
            <a:r>
              <a:rPr lang="en-US" sz="2800" dirty="0" smtClean="0"/>
              <a:t>operations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has an efficient protocol for opening new connections </a:t>
            </a:r>
            <a:r>
              <a:rPr lang="en-US" sz="2800" b="1" i="1" dirty="0"/>
              <a:t>given an existing session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3AB9E76-D1C1-9D43-B004-A44DCC1A01CD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SSL Connection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2133600" y="2590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6" name="Rectangle 7"/>
          <p:cNvSpPr>
            <a:spLocks noChangeArrowheads="1"/>
          </p:cNvSpPr>
          <p:nvPr/>
        </p:nvSpPr>
        <p:spPr bwMode="auto">
          <a:xfrm>
            <a:off x="989013" y="3292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7346950" y="3216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2719388" y="1295400"/>
            <a:ext cx="360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session-ID, cipher list,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2835275" y="1841500"/>
            <a:ext cx="32623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0">
                <a:latin typeface="Times-Roman" charset="0"/>
              </a:rPr>
              <a:t>session-ID, cipher, R</a:t>
            </a:r>
            <a:r>
              <a:rPr lang="en-US" b="0" baseline="-25000">
                <a:latin typeface="Times-Roman" charset="0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 b="0">
                <a:latin typeface="Times-Roman" charset="0"/>
              </a:rPr>
              <a:t>h(msgs,SRVR,K)</a:t>
            </a:r>
            <a:r>
              <a:rPr lang="en-US" b="0" baseline="-25000">
                <a:latin typeface="Times-Roman" charset="0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3200400" y="2667000"/>
            <a:ext cx="245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h(msgs,CLNT,K)</a:t>
            </a:r>
            <a:endParaRPr lang="en-US" b="0"/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352800" y="3200400"/>
            <a:ext cx="216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Protected data</a:t>
            </a:r>
            <a:endParaRPr lang="en-US" b="0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19050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6858000" cy="1905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Assuming SSL </a:t>
            </a:r>
            <a:r>
              <a:rPr lang="en-US" sz="2400" b="1" dirty="0">
                <a:solidFill>
                  <a:schemeClr val="accent2"/>
                </a:solidFill>
              </a:rPr>
              <a:t>session</a:t>
            </a:r>
            <a:r>
              <a:rPr lang="en-US" sz="2400" dirty="0"/>
              <a:t> exists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is already known to Alice and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 sides must remember session-ID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Again, </a:t>
            </a:r>
            <a:r>
              <a:rPr lang="en-US" sz="2400" dirty="0">
                <a:latin typeface="Times-Roman" charset="0"/>
              </a:rPr>
              <a:t>K = </a:t>
            </a:r>
            <a:r>
              <a:rPr lang="en-US" sz="2400" dirty="0" err="1">
                <a:latin typeface="Times-Roman" charset="0"/>
              </a:rPr>
              <a:t>h(S,R</a:t>
            </a:r>
            <a:r>
              <a:rPr lang="en-US" sz="2400" baseline="-25000" dirty="0" err="1">
                <a:latin typeface="Times-Roman" charset="0"/>
              </a:rPr>
              <a:t>A</a:t>
            </a:r>
            <a:r>
              <a:rPr lang="en-US" sz="2400" dirty="0" err="1">
                <a:latin typeface="Times-Roman" charset="0"/>
              </a:rPr>
              <a:t>,R</a:t>
            </a:r>
            <a:r>
              <a:rPr lang="en-US" sz="2400" baseline="-250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914400" y="5791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No public key operations!</a:t>
            </a:r>
            <a:r>
              <a:rPr lang="en-US" b="0" dirty="0"/>
              <a:t> (relies on known </a:t>
            </a:r>
            <a:r>
              <a:rPr lang="en-US" b="0" dirty="0">
                <a:latin typeface="Times-Roman" charset="0"/>
              </a:rPr>
              <a:t>S</a:t>
            </a:r>
            <a:r>
              <a:rPr lang="en-US" b="0" dirty="0"/>
              <a:t>)</a:t>
            </a:r>
          </a:p>
        </p:txBody>
      </p:sp>
      <p:pic>
        <p:nvPicPr>
          <p:cNvPr id="97296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676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7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5" grpId="0" autoUpdateAnimBg="0"/>
      <p:bldP spid="22529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2378132-EEDA-9940-8DDD-69BEEBCF5F75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vs IPSec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discussed in next section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Lives at the network layer (part of the OS)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Encryption, integrity, authentication,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Is overly </a:t>
            </a:r>
            <a:r>
              <a:rPr lang="en-US" sz="2400" dirty="0" smtClean="0"/>
              <a:t>complex, has some security “issues”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(and IEEE standard known as TLS)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Lives at socket layer (part of user space)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Encryption, integrity, authentication,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Relatively simple and elegant specification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82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10: </a:t>
            </a:r>
            <a:br>
              <a:rPr lang="en-US" dirty="0" smtClean="0"/>
            </a:br>
            <a:r>
              <a:rPr lang="en-US" dirty="0" smtClean="0"/>
              <a:t>Real-World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Times New Roman"/>
                <a:cs typeface="Times New Roman"/>
              </a:rPr>
              <a:t>The wire protocol guys don't worry about security because that's really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a network protocol problem. The network protocol guys don't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worry about it because, really, it's an application problem.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The application guys don't worry about it because, after all,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they can just use the IP address and trust the network.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	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Marcus J. </a:t>
            </a:r>
            <a:r>
              <a:rPr lang="en-US" sz="2000" dirty="0" err="1" smtClean="0">
                <a:latin typeface="Times New Roman"/>
                <a:cs typeface="Times New Roman"/>
              </a:rPr>
              <a:t>Ranum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In the real world, nothing happens at the right place at the right time.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It is the job of journalists and historians to correct that.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	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Mark Twain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Part </a:t>
            </a:r>
            <a:r>
              <a:rPr lang="en-US" dirty="0" smtClean="0"/>
              <a:t>3 </a:t>
            </a:r>
            <a:r>
              <a:rPr lang="en-US" dirty="0" smtClean="0">
                <a:sym typeface="Symbol" charset="2"/>
              </a:rPr>
              <a:t></a:t>
            </a:r>
            <a:r>
              <a:rPr lang="en-US" dirty="0" smtClean="0"/>
              <a:t> </a:t>
            </a:r>
            <a:r>
              <a:rPr lang="en-US" dirty="0" smtClean="0"/>
              <a:t>Protocols 							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EE0756F-644A-9C47-A5C0-FB6B171E3FF9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IPSec: OS must be aware, but not apps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SSL: Apps must be aware, but not OS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built into Web early-on (Netscape)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often used in </a:t>
            </a:r>
            <a:r>
              <a:rPr lang="en-US" sz="2800" dirty="0" err="1"/>
              <a:t>VPNs</a:t>
            </a:r>
            <a:r>
              <a:rPr lang="en-US" sz="2800" dirty="0"/>
              <a:t> (secure tunnel)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Reluctance to retrofit applications for SSL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not</a:t>
            </a:r>
            <a:r>
              <a:rPr lang="en-US" sz="2800" dirty="0" smtClean="0"/>
              <a:t> widely deployed (</a:t>
            </a:r>
            <a:r>
              <a:rPr lang="en-US" sz="2800" dirty="0"/>
              <a:t>complexity, etc.)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bottom line…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Internet less secure than it should be!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5C7C58B-0C2A-DA49-83BE-4C88AF43237B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IPSec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C297EFC-1819-9444-895A-00BC3B24B390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IPSec and SSL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971800" cy="4267200"/>
          </a:xfrm>
          <a:noFill/>
        </p:spPr>
        <p:txBody>
          <a:bodyPr/>
          <a:lstStyle/>
          <a:p>
            <a:pPr eaLnBrk="1" hangingPunct="1"/>
            <a:r>
              <a:rPr lang="en-US" sz="2800"/>
              <a:t>IPSec lives at the network layer</a:t>
            </a:r>
          </a:p>
          <a:p>
            <a:pPr eaLnBrk="1" hangingPunct="1"/>
            <a:r>
              <a:rPr lang="en-US" sz="2800"/>
              <a:t>IPSec is transparent to applications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38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101398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9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link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physical</a:t>
              </a:r>
            </a:p>
          </p:txBody>
        </p:sp>
        <p:sp>
          <p:nvSpPr>
            <p:cNvPr id="101400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1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2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3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383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4" name="Rectangle 13"/>
          <p:cNvSpPr>
            <a:spLocks noChangeArrowheads="1"/>
          </p:cNvSpPr>
          <p:nvPr/>
        </p:nvSpPr>
        <p:spPr bwMode="auto">
          <a:xfrm>
            <a:off x="4090988" y="2530475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SSL</a:t>
            </a:r>
          </a:p>
        </p:txBody>
      </p:sp>
      <p:sp>
        <p:nvSpPr>
          <p:cNvPr id="101385" name="Rectangle 14"/>
          <p:cNvSpPr>
            <a:spLocks noChangeArrowheads="1"/>
          </p:cNvSpPr>
          <p:nvPr/>
        </p:nvSpPr>
        <p:spPr bwMode="auto">
          <a:xfrm>
            <a:off x="3886200" y="23622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6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7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8" name="Rectangle 17"/>
          <p:cNvSpPr>
            <a:spLocks noChangeArrowheads="1"/>
          </p:cNvSpPr>
          <p:nvPr/>
        </p:nvSpPr>
        <p:spPr bwMode="auto">
          <a:xfrm>
            <a:off x="8001000" y="32162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OS</a:t>
            </a:r>
          </a:p>
        </p:txBody>
      </p:sp>
      <p:sp>
        <p:nvSpPr>
          <p:cNvPr id="101389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0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1" name="Rectangle 20"/>
          <p:cNvSpPr>
            <a:spLocks noChangeArrowheads="1"/>
          </p:cNvSpPr>
          <p:nvPr/>
        </p:nvSpPr>
        <p:spPr bwMode="auto">
          <a:xfrm>
            <a:off x="7969250" y="2225675"/>
            <a:ext cx="869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User</a:t>
            </a:r>
          </a:p>
        </p:txBody>
      </p:sp>
      <p:sp>
        <p:nvSpPr>
          <p:cNvPr id="101392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3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4" name="Rectangle 23"/>
          <p:cNvSpPr>
            <a:spLocks noChangeArrowheads="1"/>
          </p:cNvSpPr>
          <p:nvPr/>
        </p:nvSpPr>
        <p:spPr bwMode="auto">
          <a:xfrm>
            <a:off x="8008938" y="4724400"/>
            <a:ext cx="6778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NIC</a:t>
            </a:r>
          </a:p>
        </p:txBody>
      </p:sp>
      <p:sp>
        <p:nvSpPr>
          <p:cNvPr id="101395" name="Rectangle 24"/>
          <p:cNvSpPr>
            <a:spLocks noChangeArrowheads="1"/>
          </p:cNvSpPr>
          <p:nvPr/>
        </p:nvSpPr>
        <p:spPr bwMode="auto">
          <a:xfrm>
            <a:off x="3886200" y="35814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6" name="Line 25"/>
          <p:cNvSpPr>
            <a:spLocks noChangeShapeType="1"/>
          </p:cNvSpPr>
          <p:nvPr/>
        </p:nvSpPr>
        <p:spPr bwMode="auto">
          <a:xfrm>
            <a:off x="5029200" y="3962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7" name="Rectangle 26"/>
          <p:cNvSpPr>
            <a:spLocks noChangeArrowheads="1"/>
          </p:cNvSpPr>
          <p:nvPr/>
        </p:nvSpPr>
        <p:spPr bwMode="auto">
          <a:xfrm>
            <a:off x="3968750" y="3733800"/>
            <a:ext cx="1044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IPSec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89192BA-1716-D741-A6D5-566C7A6B13BA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is a complex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Over-engineered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(generally useless) features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Flawed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Some significant security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Interoperability is serious challenge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Defeats the purpose of having a standard!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Complex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And, did I mention, it’s complex?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9E63DD5-2B64-8047-94D3-1E01D6DE6006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 and ESP/AH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Two parts to IPSec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IKE: </a:t>
            </a:r>
            <a:r>
              <a:rPr lang="en-US" sz="2800" dirty="0"/>
              <a:t>Internet Key Exchange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Establish </a:t>
            </a:r>
            <a:r>
              <a:rPr lang="en-US" sz="2400" dirty="0" smtClean="0"/>
              <a:t>session </a:t>
            </a:r>
            <a:r>
              <a:rPr lang="en-US" sz="2400" dirty="0"/>
              <a:t>key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Two “phases”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like SSL session/connection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ESP/AH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/>
              <a:t>ESP</a:t>
            </a:r>
            <a:r>
              <a:rPr lang="en-US" sz="2400" dirty="0"/>
              <a:t>: Encapsulating Security Payload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for encryption and/or integrity of IP packets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/>
              <a:t>AH</a:t>
            </a:r>
            <a:r>
              <a:rPr lang="en-US" sz="2400" dirty="0"/>
              <a:t>: Authentication Header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integrity only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D4A357F-C3B9-3749-B7DA-DF1ED5947AC5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64FFC22-F7DD-9E40-8EE6-9D2424975904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IKE has 2 phases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Phase 1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IKE security association (SA)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Phase 2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>
                <a:sym typeface="Symbol" charset="2"/>
              </a:rPr>
              <a:t> AH/ESP security association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Phase 1 is co</a:t>
            </a:r>
            <a:r>
              <a:rPr lang="en-US" sz="2800" dirty="0">
                <a:sym typeface="Symbol" charset="2"/>
              </a:rPr>
              <a:t>mparable to SSL </a:t>
            </a:r>
            <a:r>
              <a:rPr lang="en-US" sz="2800" b="1" i="1" dirty="0">
                <a:sym typeface="Symbol" charset="2"/>
              </a:rPr>
              <a:t>session</a:t>
            </a:r>
            <a:r>
              <a:rPr lang="en-US" sz="2800" dirty="0">
                <a:sym typeface="Symbol" charset="2"/>
              </a:rPr>
              <a:t> 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Phase 2 is comparable to SSL </a:t>
            </a:r>
            <a:r>
              <a:rPr lang="en-US" sz="2800" b="1" i="1" dirty="0">
                <a:sym typeface="Symbol" charset="2"/>
              </a:rPr>
              <a:t>connection</a:t>
            </a:r>
            <a:r>
              <a:rPr lang="en-US" sz="2800" dirty="0">
                <a:sym typeface="Symbol" charset="2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 an obvious need for two phases in IKE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multiple Phase 2’s do not occur, then it is </a:t>
            </a:r>
            <a:r>
              <a:rPr lang="en-US" sz="2800" b="1" dirty="0">
                <a:solidFill>
                  <a:schemeClr val="accent2"/>
                </a:solidFill>
              </a:rPr>
              <a:t>more</a:t>
            </a:r>
            <a:r>
              <a:rPr lang="en-US" sz="2800" dirty="0"/>
              <a:t> costly to have two phases!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DF46C2C-5FFE-524F-A918-C5162DDC1E4C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Four different “key” options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encryption (original version)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encryption (improved version)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signature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Symmetric key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For each of these, two different “modes”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Main </a:t>
            </a:r>
            <a:r>
              <a:rPr lang="en-US" sz="2400" dirty="0" smtClean="0"/>
              <a:t>mode and aggressive </a:t>
            </a:r>
            <a:r>
              <a:rPr lang="en-US" sz="2400" dirty="0"/>
              <a:t>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There are 8 versions of IKE Phase 1!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Need more evidence it’s over-engineered?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D53B6F3-DB36-E444-9B0D-2AB4EF2376A0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We discuss 6 of 8 Phase 1 variants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Public key signatures (main &amp; aggressive modes)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Symmetric key (main and aggressive modes)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Public key encryption (main and aggressive)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Why public key encryption and public key signatures?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Always know your own private key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May not</a:t>
            </a:r>
            <a:r>
              <a:rPr lang="en-US" sz="2400" dirty="0"/>
              <a:t> (initially) know other side’s public key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EE50E93-4AB3-6143-8439-17D7EF2965F2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1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Uses ephemeral </a:t>
            </a:r>
            <a:r>
              <a:rPr lang="en-US" sz="2800" dirty="0" err="1"/>
              <a:t>Diffie</a:t>
            </a:r>
            <a:r>
              <a:rPr lang="en-US" sz="2800" dirty="0"/>
              <a:t>-Hellman to establish session key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Provides perfect forward secrecy (PFS)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 be Alice’s </a:t>
            </a:r>
            <a:r>
              <a:rPr lang="en-US" sz="2800" dirty="0" err="1"/>
              <a:t>Diffie</a:t>
            </a:r>
            <a:r>
              <a:rPr lang="en-US" sz="2800" dirty="0"/>
              <a:t>-Hellman exponent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b</a:t>
            </a:r>
            <a:r>
              <a:rPr lang="en-US" sz="2800" dirty="0"/>
              <a:t> be Bob’s </a:t>
            </a:r>
            <a:r>
              <a:rPr lang="en-US" sz="2800" dirty="0" err="1"/>
              <a:t>Diffie</a:t>
            </a:r>
            <a:r>
              <a:rPr lang="en-US" sz="2800" dirty="0"/>
              <a:t>-Hellman exponent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be generator and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prime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Recall that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are public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490051-40C1-3342-81EE-2A199745F4CB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Real-World Protocols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Next, we look at</a:t>
            </a:r>
            <a:r>
              <a:rPr lang="en-US" dirty="0" smtClean="0"/>
              <a:t> real </a:t>
            </a:r>
            <a:r>
              <a:rPr lang="en-US" dirty="0"/>
              <a:t>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SSH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 smtClean="0"/>
              <a:t> a simple &amp; useful </a:t>
            </a:r>
            <a:r>
              <a:rPr lang="en-US" dirty="0"/>
              <a:t>security protocol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SSL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practical security on the Web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IPSec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security at the IP layer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Kerberos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symmetric key, single sign-on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WEP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>
                <a:sym typeface="Symbol" charset="2"/>
              </a:rPr>
              <a:t> “Swiss cheese” of security protocols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GSM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mobile phone (</a:t>
            </a:r>
            <a:r>
              <a:rPr lang="en-US" dirty="0" err="1"/>
              <a:t>in)security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81622A5-8FC6-0748-9B44-433393AF5CB4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Digital Signature (Main Mode)</a:t>
            </a:r>
            <a:endParaRPr lang="en-US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610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CP = crypto proposed, CS = crypto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IC = initiator “cookie”, RC = responder “cookie”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[h(SKEYID,g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p,IC,RC,CP,“Alice”)]</a:t>
            </a:r>
            <a:r>
              <a:rPr lang="en-US" sz="2400" baseline="-25000">
                <a:latin typeface="Times-Roman" charset="0"/>
              </a:rPr>
              <a:t>Alice</a:t>
            </a: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5" name="Rectangle 8"/>
          <p:cNvSpPr>
            <a:spLocks noChangeArrowheads="1"/>
          </p:cNvSpPr>
          <p:nvPr/>
        </p:nvSpPr>
        <p:spPr bwMode="auto">
          <a:xfrm>
            <a:off x="989013" y="34448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09576" name="Rectangle 9"/>
          <p:cNvSpPr>
            <a:spLocks noChangeArrowheads="1"/>
          </p:cNvSpPr>
          <p:nvPr/>
        </p:nvSpPr>
        <p:spPr bwMode="auto">
          <a:xfrm>
            <a:off x="7346950" y="3444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3810000" y="12192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498850" y="16764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2895600" y="21336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2625725" y="31242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E(“Alice”, 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2895600" y="26670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2133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695575" y="3581400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E(“Bob”, 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09587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828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8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E1DA994-5AFB-8646-8BFA-680D954F3075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/>
              <a:t>IKE Phase 1: Public Key Signature (Aggressive Mode)</a:t>
            </a:r>
            <a:endParaRPr lang="en-US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8001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Main difference from main mode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trying to protect identities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Cannot negotiate </a:t>
            </a:r>
            <a:r>
              <a:rPr lang="en-US" sz="2400" dirty="0" err="1">
                <a:latin typeface="Times-Roman" charset="0"/>
              </a:rPr>
              <a:t>g</a:t>
            </a:r>
            <a:r>
              <a:rPr lang="en-US" sz="2400" dirty="0"/>
              <a:t> or </a:t>
            </a:r>
            <a:r>
              <a:rPr lang="en-US" sz="2400" dirty="0" err="1">
                <a:latin typeface="Times-Roman" charset="0"/>
              </a:rPr>
              <a:t>p</a:t>
            </a:r>
            <a:endParaRPr lang="en-US" sz="2400" dirty="0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1905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1828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99" name="Rectangle 8"/>
          <p:cNvSpPr>
            <a:spLocks noChangeArrowheads="1"/>
          </p:cNvSpPr>
          <p:nvPr/>
        </p:nvSpPr>
        <p:spPr bwMode="auto">
          <a:xfrm>
            <a:off x="760413" y="3673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0600" name="Rectangle 9"/>
          <p:cNvSpPr>
            <a:spLocks noChangeArrowheads="1"/>
          </p:cNvSpPr>
          <p:nvPr/>
        </p:nvSpPr>
        <p:spPr bwMode="auto">
          <a:xfrm>
            <a:off x="7620000" y="36576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1905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1801813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“Alice”,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041650" y="2411413"/>
            <a:ext cx="2990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 dirty="0">
                <a:latin typeface="Times-Roman" charset="0"/>
              </a:rPr>
              <a:t>IC,RC, “Bob”, 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</a:t>
            </a:r>
            <a:r>
              <a:rPr lang="en-US" b="0" baseline="-25000" dirty="0">
                <a:latin typeface="Times-Roman" charset="0"/>
              </a:rPr>
              <a:t> </a:t>
            </a:r>
          </a:p>
          <a:p>
            <a:pPr algn="ctr" eaLnBrk="0" hangingPunct="0"/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 CS, </a:t>
            </a:r>
            <a:r>
              <a:rPr lang="en-US" b="0" dirty="0" err="1">
                <a:latin typeface="Times-Roman" charset="0"/>
              </a:rPr>
              <a:t>proof</a:t>
            </a:r>
            <a:r>
              <a:rPr lang="en-US" b="0" baseline="-25000" dirty="0" err="1">
                <a:latin typeface="Times-Roman" charset="0"/>
              </a:rPr>
              <a:t>B</a:t>
            </a:r>
            <a:endParaRPr lang="en-US" sz="2000" b="0" baseline="-25000" dirty="0">
              <a:latin typeface="Times-Roman" charset="0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3473450" y="3427413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0605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6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CDCF029-47CE-F242-8ECD-10045C75DF7B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Main vs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Main mode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MUST</a:t>
            </a:r>
            <a:r>
              <a:rPr lang="en-US" sz="2800" dirty="0"/>
              <a:t> be implemented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Aggressive mode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SHOULD</a:t>
            </a:r>
            <a:r>
              <a:rPr lang="en-US" sz="2800" dirty="0"/>
              <a:t> be implemented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</a:t>
            </a:r>
            <a:r>
              <a:rPr lang="en-US" sz="2400" dirty="0"/>
              <a:t>if aggressive mode</a:t>
            </a:r>
            <a:r>
              <a:rPr lang="en-US" sz="2400" dirty="0" smtClean="0"/>
              <a:t> is not </a:t>
            </a:r>
            <a:r>
              <a:rPr lang="en-US" sz="2400" dirty="0"/>
              <a:t>implemented, “you should feel guilty about it”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Might create interoperability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public key signature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Passive attacker</a:t>
            </a:r>
            <a:r>
              <a:rPr lang="en-US" sz="2400" dirty="0"/>
              <a:t> knows identities of Alice and Bob in aggressive </a:t>
            </a:r>
            <a:r>
              <a:rPr lang="en-US" sz="2400" dirty="0" smtClean="0"/>
              <a:t>mode, but not in main mode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Active attacker</a:t>
            </a:r>
            <a:r>
              <a:rPr lang="en-US" sz="2400" dirty="0"/>
              <a:t> can determine Alice’s and Bob’s identity in main mode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A58BE64-BF1F-FD41-9241-52856D1A9044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Symmetric Key (Main Mode)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Same as signature mode except</a:t>
            </a:r>
            <a:endParaRPr lang="en-US" sz="28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= symmetric key shared in advance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,K</a:t>
            </a:r>
            <a:r>
              <a:rPr lang="en-US" sz="2400" baseline="-25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h(K,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989013" y="3316288"/>
            <a:ext cx="900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/>
              <a:t>Alice</a:t>
            </a:r>
          </a:p>
          <a:p>
            <a:pPr algn="ctr" eaLnBrk="0" hangingPunct="0"/>
            <a:r>
              <a:rPr lang="en-US" sz="2000" b="0">
                <a:latin typeface="Times-Roman" charset="0"/>
              </a:rPr>
              <a:t>K</a:t>
            </a:r>
            <a:r>
              <a:rPr lang="en-US" sz="2000" b="0" baseline="-25000">
                <a:latin typeface="Times-Roman" charset="0"/>
              </a:rPr>
              <a:t>AB</a:t>
            </a:r>
            <a:endParaRPr lang="en-US" b="0"/>
          </a:p>
        </p:txBody>
      </p:sp>
      <p:sp>
        <p:nvSpPr>
          <p:cNvPr id="112648" name="Rectangle 9"/>
          <p:cNvSpPr>
            <a:spLocks noChangeArrowheads="1"/>
          </p:cNvSpPr>
          <p:nvPr/>
        </p:nvSpPr>
        <p:spPr bwMode="auto">
          <a:xfrm>
            <a:off x="7346950" y="3341688"/>
            <a:ext cx="717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/>
              <a:t>Bob</a:t>
            </a:r>
          </a:p>
          <a:p>
            <a:pPr algn="ctr" eaLnBrk="0" hangingPunct="0"/>
            <a:r>
              <a:rPr lang="en-US" sz="2000" b="0">
                <a:latin typeface="Times-Roman" charset="0"/>
              </a:rPr>
              <a:t>K</a:t>
            </a:r>
            <a:r>
              <a:rPr lang="en-US" sz="2000" b="0" baseline="-25000">
                <a:latin typeface="Times-Roman" charset="0"/>
              </a:rPr>
              <a:t>AB</a:t>
            </a:r>
            <a:endParaRPr lang="en-US" b="0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795713" y="1219200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498850" y="16764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946400" y="21336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625725" y="31242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E(“Alice”, 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946400" y="26670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2743200" y="3657600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E(“Bob”, 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12659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752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0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46CA552-DBC0-8940-B467-D956461C3289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Catch-22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sends her ID in message 5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Alice’s ID encrypted with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find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Bob must know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AB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get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AB</a:t>
            </a:r>
            <a:r>
              <a:rPr lang="en-US" sz="2400" dirty="0"/>
              <a:t> Bob must know he’s talking to Alice!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Result: </a:t>
            </a:r>
            <a:r>
              <a:rPr lang="en-US" sz="2800" b="1" dirty="0">
                <a:solidFill>
                  <a:schemeClr val="accent2"/>
                </a:solidFill>
              </a:rPr>
              <a:t>Alice’s ID must be IP address!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Useless mode for the “road warrior”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go to all of the trouble of trying to hide identities in 6 message protocol?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9F89CF3-9D54-4149-8FBE-D98A9D1D2D1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 dirty="0"/>
              <a:t>IKE Phase 1: </a:t>
            </a:r>
            <a:r>
              <a:rPr lang="en-US" sz="4000" dirty="0" smtClean="0"/>
              <a:t>Symmetric Key </a:t>
            </a:r>
            <a:r>
              <a:rPr lang="en-US" sz="4000" dirty="0"/>
              <a:t>(Aggressive Mode)</a:t>
            </a:r>
            <a:endParaRPr lang="en-US" dirty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Same format as digital signature aggressive 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Not trying to hide identities…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As a result, does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have problems of main 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does not (pretend to) hide identities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1905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1828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760413" y="3581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4696" name="Rectangle 9"/>
          <p:cNvSpPr>
            <a:spLocks noChangeArrowheads="1"/>
          </p:cNvSpPr>
          <p:nvPr/>
        </p:nvSpPr>
        <p:spPr bwMode="auto">
          <a:xfrm>
            <a:off x="76200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1905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1768475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“Alice”,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041650" y="2378075"/>
            <a:ext cx="2990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“Bob”, 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CS, proof</a:t>
            </a:r>
            <a:r>
              <a:rPr lang="en-US" b="0" baseline="-25000">
                <a:latin typeface="Times-Roman" charset="0"/>
              </a:rPr>
              <a:t>B</a:t>
            </a:r>
            <a:endParaRPr lang="en-US" sz="2000" b="0" baseline="-25000">
              <a:latin typeface="Times-Roman" charset="0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473450" y="3394075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470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70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C70973E-F161-FF42-92E4-BDB758BB630E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Public Key Encryption (Main Mode)</a:t>
            </a:r>
            <a:endParaRPr 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0010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CP = crypto proposed, CS = crypto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IC = initiator “cookie”, RC = responder “cookie”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</a:t>
            </a:r>
            <a:endParaRPr lang="en-US" sz="2400" baseline="-25000">
              <a:latin typeface="Times-Roman" charset="0"/>
            </a:endParaRP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19" name="Rectangle 8"/>
          <p:cNvSpPr>
            <a:spLocks noChangeArrowheads="1"/>
          </p:cNvSpPr>
          <p:nvPr/>
        </p:nvSpPr>
        <p:spPr bwMode="auto">
          <a:xfrm>
            <a:off x="989013" y="35210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5720" name="Rectangle 9"/>
          <p:cNvSpPr>
            <a:spLocks noChangeArrowheads="1"/>
          </p:cNvSpPr>
          <p:nvPr/>
        </p:nvSpPr>
        <p:spPr bwMode="auto">
          <a:xfrm>
            <a:off x="7346950" y="35052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3733800" y="12954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498850" y="17526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2362200" y="2260600"/>
            <a:ext cx="424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0">
                <a:latin typeface="Times-Roman" charset="0"/>
              </a:rPr>
              <a:t>IC,RC, g</a:t>
            </a:r>
            <a:r>
              <a:rPr lang="en-US" sz="2000" b="0" baseline="30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 mod p, {R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}</a:t>
            </a:r>
            <a:r>
              <a:rPr lang="en-US" sz="2000" b="0" baseline="-25000">
                <a:latin typeface="Times-Roman" charset="0"/>
              </a:rPr>
              <a:t>Bob</a:t>
            </a:r>
            <a:r>
              <a:rPr lang="en-US" sz="2000" b="0">
                <a:latin typeface="Times-Roman" charset="0"/>
              </a:rPr>
              <a:t>, {“Alice”}</a:t>
            </a:r>
            <a:r>
              <a:rPr lang="en-US" sz="2000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971800" y="3200400"/>
            <a:ext cx="279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2355850" y="2794000"/>
            <a:ext cx="427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0">
                <a:latin typeface="Times-Roman" charset="0"/>
              </a:rPr>
              <a:t>IC,RC, g</a:t>
            </a:r>
            <a:r>
              <a:rPr lang="en-US" sz="2000" b="0" baseline="30000">
                <a:latin typeface="Times-Roman" charset="0"/>
              </a:rPr>
              <a:t>b</a:t>
            </a:r>
            <a:r>
              <a:rPr lang="en-US" sz="2000" b="0">
                <a:latin typeface="Times-Roman" charset="0"/>
              </a:rPr>
              <a:t> mod p, {R</a:t>
            </a:r>
            <a:r>
              <a:rPr lang="en-US" sz="2000" b="0" baseline="-25000">
                <a:latin typeface="Times-Roman" charset="0"/>
              </a:rPr>
              <a:t>B</a:t>
            </a:r>
            <a:r>
              <a:rPr lang="en-US" sz="2000" b="0">
                <a:latin typeface="Times-Roman" charset="0"/>
              </a:rPr>
              <a:t>}</a:t>
            </a:r>
            <a:r>
              <a:rPr lang="en-US" sz="2000" b="0" baseline="-25000">
                <a:latin typeface="Times-Roman" charset="0"/>
              </a:rPr>
              <a:t>Alice</a:t>
            </a:r>
            <a:r>
              <a:rPr lang="en-US" sz="2000" b="0">
                <a:latin typeface="Times-Roman" charset="0"/>
              </a:rPr>
              <a:t>, {“Bob”}</a:t>
            </a:r>
            <a:r>
              <a:rPr lang="en-US" sz="2000" b="0" baseline="-25000">
                <a:latin typeface="Times-Roman" charset="0"/>
              </a:rPr>
              <a:t>Alice</a:t>
            </a:r>
            <a:endParaRPr lang="en-US" sz="2000" b="0"/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971800" y="3657600"/>
            <a:ext cx="279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15731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1905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32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72A8D53-6793-D148-81DA-BE1D80F17269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Public Key Encryption (Aggressive Mode)</a:t>
            </a: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8077200" cy="1905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-Roman" charset="0"/>
              </a:rPr>
              <a:t>K, </a:t>
            </a:r>
            <a:r>
              <a:rPr lang="en-US" sz="2800" dirty="0" err="1">
                <a:latin typeface="Times-Roman" charset="0"/>
              </a:rPr>
              <a:t>proof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dirty="0" err="1">
                <a:latin typeface="Times-Roman" charset="0"/>
              </a:rPr>
              <a:t>proof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computed as in main mode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/>
              <a:t>Note that identities are hidden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dirty="0"/>
              <a:t>The only aggressive mode to hide identities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dirty="0"/>
              <a:t>So, why have a main mode?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1905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1828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3" name="Rectangle 8"/>
          <p:cNvSpPr>
            <a:spLocks noChangeArrowheads="1"/>
          </p:cNvSpPr>
          <p:nvPr/>
        </p:nvSpPr>
        <p:spPr bwMode="auto">
          <a:xfrm>
            <a:off x="6858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6744" name="Rectangle 9"/>
          <p:cNvSpPr>
            <a:spLocks noChangeArrowheads="1"/>
          </p:cNvSpPr>
          <p:nvPr/>
        </p:nvSpPr>
        <p:spPr bwMode="auto">
          <a:xfrm>
            <a:off x="7620000" y="37338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1905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200400" y="1508125"/>
            <a:ext cx="2701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 CP,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{“Alice”}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 {R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>
              <a:latin typeface="Times-Roman" charset="0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2752725" y="2420938"/>
            <a:ext cx="3711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CS,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{“Bob”}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 {R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proof</a:t>
            </a:r>
            <a:r>
              <a:rPr lang="en-US" b="0" baseline="-25000">
                <a:latin typeface="Times-Roman" charset="0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397250" y="347345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6749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2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50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2057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50F470-22BD-FF45-BCF1-A14D64A5E483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Public Key Encryption Issue?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In public </a:t>
            </a:r>
            <a:r>
              <a:rPr lang="en-US" sz="2800" dirty="0"/>
              <a:t>key encryption, aggressive </a:t>
            </a:r>
            <a:r>
              <a:rPr lang="en-US" sz="2800" dirty="0" smtClean="0"/>
              <a:t>mode…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b="1" dirty="0">
                <a:solidFill>
                  <a:schemeClr val="accent2"/>
                </a:solidFill>
              </a:rPr>
              <a:t>Trudy</a:t>
            </a:r>
            <a:r>
              <a:rPr lang="en-US" sz="2800" dirty="0"/>
              <a:t> generates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Exponents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Nonces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4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Trudy can compute “valid” keys and proofs: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sz="2800" b="1" baseline="30000" dirty="0">
                <a:solidFill>
                  <a:srgbClr val="FF0000"/>
                </a:solidFill>
                <a:latin typeface="Times-Roman" charset="0"/>
              </a:rPr>
              <a:t>ab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mod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SKEYID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sz="2800" b="1" baseline="-25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sz="2800" b="1" baseline="-25000" dirty="0" err="1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800" b="1" baseline="-25000" dirty="0" smtClean="0">
              <a:solidFill>
                <a:srgbClr val="FF0000"/>
              </a:solidFill>
              <a:latin typeface="Times-Roman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This also works in </a:t>
            </a:r>
            <a:r>
              <a:rPr lang="en-US" sz="2800" dirty="0"/>
              <a:t>main mode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97DB76E-F9B3-BE4D-9320-C5EAFD894F93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Public Key Encryption Issue?</a:t>
            </a: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238125" y="3429000"/>
            <a:ext cx="1295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0"/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b="0"/>
              <a:t>as Alice</a:t>
            </a: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7499350" y="3429000"/>
            <a:ext cx="11128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0"/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b="0"/>
              <a:t>as Bob</a:t>
            </a:r>
          </a:p>
        </p:txBody>
      </p:sp>
      <p:sp>
        <p:nvSpPr>
          <p:cNvPr id="1187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Trudy can create exchange that appears to be between Alice and Bob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Appears valid to any observer, </a:t>
            </a:r>
            <a:r>
              <a:rPr lang="en-US" sz="2800" b="1" dirty="0">
                <a:solidFill>
                  <a:schemeClr val="accent2"/>
                </a:solidFill>
              </a:rPr>
              <a:t>including Alice and Bob!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17526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16764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17526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4378325" y="152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b="0">
              <a:latin typeface="Times-Roman" charset="0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2598738" y="2420938"/>
            <a:ext cx="3713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CS,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b="0" baseline="30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 mod p</a:t>
            </a:r>
            <a:r>
              <a:rPr lang="en-US" b="0">
                <a:latin typeface="Times-Roman" charset="0"/>
              </a:rPr>
              <a:t>,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{“Bob”}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 {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276600" y="348138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A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118797" name="Rectangle 14"/>
          <p:cNvSpPr>
            <a:spLocks noChangeArrowheads="1"/>
          </p:cNvSpPr>
          <p:nvPr/>
        </p:nvSpPr>
        <p:spPr bwMode="auto">
          <a:xfrm>
            <a:off x="3011488" y="1479550"/>
            <a:ext cx="2703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 dirty="0">
                <a:latin typeface="Times-Roman" charset="0"/>
              </a:rPr>
              <a:t>IC, CP, 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b="0" baseline="30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 mod 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</a:t>
            </a:r>
          </a:p>
          <a:p>
            <a:pPr algn="ctr" eaLnBrk="0" hangingPunct="0"/>
            <a:r>
              <a:rPr lang="en-US" b="0" dirty="0">
                <a:latin typeface="Times-Roman" charset="0"/>
              </a:rPr>
              <a:t>{“</a:t>
            </a:r>
            <a:r>
              <a:rPr lang="en-US" b="0" dirty="0" err="1">
                <a:latin typeface="Times-Roman" charset="0"/>
              </a:rPr>
              <a:t>Alice”}</a:t>
            </a:r>
            <a:r>
              <a:rPr lang="en-US" b="0" baseline="-25000" dirty="0" err="1">
                <a:latin typeface="Times-Roman" charset="0"/>
              </a:rPr>
              <a:t>Bob</a:t>
            </a:r>
            <a:r>
              <a:rPr lang="en-US" b="0" dirty="0">
                <a:latin typeface="Times-Roman" charset="0"/>
              </a:rPr>
              <a:t>, {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baseline="-25000" dirty="0">
              <a:latin typeface="Times-Roman" charset="0"/>
            </a:endParaRPr>
          </a:p>
        </p:txBody>
      </p:sp>
      <p:pic>
        <p:nvPicPr>
          <p:cNvPr id="118798" name="Picture 1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9" name="Picture 16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21463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dirty="0" smtClean="0"/>
              <a:t>Secure Shell (SSH)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sh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971" cy="1447799"/>
          </a:xfrm>
          <a:prstGeom prst="rect">
            <a:avLst/>
          </a:prstGeom>
        </p:spPr>
      </p:pic>
      <p:pic>
        <p:nvPicPr>
          <p:cNvPr id="6" name="Picture 5" descr="sh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0"/>
            <a:ext cx="1240971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C2B846-56BC-C94A-9441-A7F7C4F9A93C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Trudy can create “conversation” that appears to be between Alice and Bob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Appears valid, even to Alice and Bob!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 security </a:t>
            </a:r>
            <a:r>
              <a:rPr lang="en-US" sz="2800" b="1" i="1" dirty="0"/>
              <a:t>failure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this</a:t>
            </a:r>
            <a:r>
              <a:rPr lang="en-US" sz="2800" dirty="0" smtClean="0"/>
              <a:t> IPSec key option, </a:t>
            </a:r>
            <a:r>
              <a:rPr lang="en-US" sz="2800" dirty="0"/>
              <a:t>it is a </a:t>
            </a:r>
            <a:r>
              <a:rPr lang="en-US" sz="2800" b="1" i="1" dirty="0" smtClean="0"/>
              <a:t>feature…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Plausible deniability: </a:t>
            </a:r>
            <a:r>
              <a:rPr lang="en-US" sz="2400" dirty="0"/>
              <a:t>Alice and Bob can deny that any conversation took place!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some cases it might create a problem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E.g., if Alice </a:t>
            </a:r>
            <a:r>
              <a:rPr lang="en-US" sz="2400" dirty="0"/>
              <a:t>makes a purchase from Bob, she could later repudiate it (unless she had signed)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B4D6190-EDBF-3042-9F31-29D02210BB6E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 Phase 1 Cookies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Times-Roman"/>
                <a:cs typeface="Times-Roman"/>
              </a:rPr>
              <a:t>IC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Times-Roman"/>
                <a:cs typeface="Times-Roman"/>
              </a:rPr>
              <a:t>RC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cookies </a:t>
            </a:r>
            <a:r>
              <a:rPr lang="en-US" sz="2800" dirty="0"/>
              <a:t>(or “anti-clogging tokens”) supposed to</a:t>
            </a:r>
            <a:r>
              <a:rPr lang="en-US" sz="2800" dirty="0" smtClean="0"/>
              <a:t> prevent </a:t>
            </a:r>
            <a:r>
              <a:rPr lang="en-US" sz="2800" dirty="0" err="1" smtClean="0"/>
              <a:t>DoS</a:t>
            </a:r>
            <a:r>
              <a:rPr lang="en-US" sz="2800" dirty="0" smtClean="0"/>
              <a:t> attacks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 relation to Web cookies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reduce</a:t>
            </a:r>
            <a:r>
              <a:rPr lang="en-US" sz="2800" dirty="0" smtClean="0"/>
              <a:t> </a:t>
            </a:r>
            <a:r>
              <a:rPr lang="en-US" sz="2800" dirty="0" err="1" smtClean="0"/>
              <a:t>DoS</a:t>
            </a:r>
            <a:r>
              <a:rPr lang="en-US" sz="2800" dirty="0" smtClean="0"/>
              <a:t> threats, </a:t>
            </a:r>
            <a:r>
              <a:rPr lang="en-US" sz="2800" dirty="0"/>
              <a:t>Bob wants to remain </a:t>
            </a:r>
            <a:r>
              <a:rPr lang="en-US" sz="2800" b="1" dirty="0">
                <a:solidFill>
                  <a:schemeClr val="hlink"/>
                </a:solidFill>
              </a:rPr>
              <a:t>stateless</a:t>
            </a:r>
            <a:r>
              <a:rPr lang="en-US" sz="2800" dirty="0"/>
              <a:t> as long as possible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Bob must remember </a:t>
            </a:r>
            <a:r>
              <a:rPr lang="en-US" sz="2800" dirty="0">
                <a:latin typeface="Times-Roman" charset="0"/>
              </a:rPr>
              <a:t>CP</a:t>
            </a:r>
            <a:r>
              <a:rPr lang="en-US" sz="2800" dirty="0"/>
              <a:t> from message 1 (required for proof of identity in message 6)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 must keep state from 1st message </a:t>
            </a:r>
            <a:r>
              <a:rPr lang="en-US" sz="2800" dirty="0" smtClean="0"/>
              <a:t>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these </a:t>
            </a:r>
            <a:r>
              <a:rPr lang="en-US" sz="2400" dirty="0"/>
              <a:t>“cookies” offer little </a:t>
            </a:r>
            <a:r>
              <a:rPr lang="en-US" sz="2400" dirty="0" err="1"/>
              <a:t>DoS</a:t>
            </a:r>
            <a:r>
              <a:rPr lang="en-US" sz="2400" dirty="0"/>
              <a:t> </a:t>
            </a:r>
            <a:r>
              <a:rPr lang="en-US" sz="2400" dirty="0" smtClean="0"/>
              <a:t>protection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A85C9E5-9B30-B943-AADB-5162460696D8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1 Summary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Result of IKE phase 1 is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Shared symmetric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IKE </a:t>
            </a:r>
            <a:r>
              <a:rPr lang="en-US" sz="2400" b="1" dirty="0">
                <a:solidFill>
                  <a:schemeClr val="hlink"/>
                </a:solidFill>
              </a:rPr>
              <a:t>Security Association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b="1" dirty="0">
                <a:solidFill>
                  <a:schemeClr val="hlink"/>
                </a:solidFill>
              </a:rPr>
              <a:t>(SA)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phase 1 is expensive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Especially in public key and/or main mode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Developers of IKE thought it would be used for lots of things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not just IPSec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Partly explains the over-engineering…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06B3787-F95A-C145-8593-8D7F0DF56FE3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Phase 1 establishes IKE SA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Phase 2 establishes IPSec SA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Comparison to SSL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SSL session is comparable to IKE Phase 1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SSL connections are like IKE Phase 2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IKE </a:t>
            </a:r>
            <a:r>
              <a:rPr lang="en-US" sz="2800" b="1" dirty="0">
                <a:solidFill>
                  <a:schemeClr val="accent2"/>
                </a:solidFill>
              </a:rPr>
              <a:t>could</a:t>
            </a:r>
            <a:r>
              <a:rPr lang="en-US" sz="2800" dirty="0"/>
              <a:t> be used for lots of things…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…but in practice, it’s </a:t>
            </a:r>
            <a:r>
              <a:rPr lang="en-US" sz="2800" b="1" dirty="0">
                <a:solidFill>
                  <a:schemeClr val="accent2"/>
                </a:solidFill>
              </a:rPr>
              <a:t>not!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1262A51-696E-D34F-8E5A-6E1684DEEB55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IKE Phase 2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84582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Key </a:t>
            </a:r>
            <a:r>
              <a:rPr lang="en-US" sz="2400" dirty="0">
                <a:latin typeface="Times-Roman" charset="0"/>
              </a:rPr>
              <a:t>K, IC, RC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SA</a:t>
            </a:r>
            <a:r>
              <a:rPr lang="en-US" sz="2400" dirty="0"/>
              <a:t> known from Phase 1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Proposal </a:t>
            </a:r>
            <a:r>
              <a:rPr lang="en-US" sz="2400" dirty="0">
                <a:latin typeface="Times-Roman" charset="0"/>
              </a:rPr>
              <a:t>CP</a:t>
            </a:r>
            <a:r>
              <a:rPr lang="en-US" sz="2400" dirty="0"/>
              <a:t> includes ESP and/or AH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Hashes 1,2,3 depend on </a:t>
            </a:r>
            <a:r>
              <a:rPr lang="en-US" sz="2400" dirty="0">
                <a:latin typeface="Times-Roman" charset="0"/>
              </a:rPr>
              <a:t>SKEYID, SA, R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baseline="-25000" dirty="0">
                <a:latin typeface="Times-Roman" charset="0"/>
              </a:rPr>
              <a:t>B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Keys derived from </a:t>
            </a:r>
            <a:r>
              <a:rPr lang="en-US" sz="2400" dirty="0">
                <a:latin typeface="Times-Roman" charset="0"/>
              </a:rPr>
              <a:t>KEYMAT = </a:t>
            </a:r>
            <a:r>
              <a:rPr lang="en-US" sz="2400" dirty="0" err="1">
                <a:latin typeface="Times-Roman" charset="0"/>
              </a:rPr>
              <a:t>h(SKEYID,R</a:t>
            </a:r>
            <a:r>
              <a:rPr lang="en-US" sz="2400" baseline="-25000" dirty="0" err="1">
                <a:latin typeface="Times-Roman" charset="0"/>
              </a:rPr>
              <a:t>A</a:t>
            </a:r>
            <a:r>
              <a:rPr lang="en-US" sz="2400" dirty="0" err="1">
                <a:latin typeface="Times-Roman" charset="0"/>
              </a:rPr>
              <a:t>,R</a:t>
            </a:r>
            <a:r>
              <a:rPr lang="en-US" sz="2400" baseline="-25000" dirty="0" err="1">
                <a:latin typeface="Times-Roman" charset="0"/>
              </a:rPr>
              <a:t>B</a:t>
            </a:r>
            <a:r>
              <a:rPr lang="en-US" sz="2400" dirty="0" err="1">
                <a:latin typeface="Times-Roman" charset="0"/>
              </a:rPr>
              <a:t>,junk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Recall </a:t>
            </a:r>
            <a:r>
              <a:rPr lang="en-US" sz="2400" dirty="0">
                <a:latin typeface="Times-Roman" charset="0"/>
              </a:rPr>
              <a:t>SKEYID</a:t>
            </a:r>
            <a:r>
              <a:rPr lang="en-US" sz="2400" dirty="0"/>
              <a:t> depends on phase 1 key method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Optional PFS (ephemeral </a:t>
            </a:r>
            <a:r>
              <a:rPr lang="en-US" sz="2400" dirty="0" err="1"/>
              <a:t>Diffie</a:t>
            </a:r>
            <a:r>
              <a:rPr lang="en-US" sz="2400" dirty="0"/>
              <a:t>-Hellman exchange)</a:t>
            </a: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1905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1828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1" name="Rectangle 8"/>
          <p:cNvSpPr>
            <a:spLocks noChangeArrowheads="1"/>
          </p:cNvSpPr>
          <p:nvPr/>
        </p:nvSpPr>
        <p:spPr bwMode="auto">
          <a:xfrm>
            <a:off x="760413" y="29718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23912" name="Rectangle 9"/>
          <p:cNvSpPr>
            <a:spLocks noChangeArrowheads="1"/>
          </p:cNvSpPr>
          <p:nvPr/>
        </p:nvSpPr>
        <p:spPr bwMode="auto">
          <a:xfrm>
            <a:off x="7620000" y="2987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/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1905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490788" y="1389063"/>
            <a:ext cx="406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IC,RC,CP,E(hash1,SA,R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2490788" y="2028825"/>
            <a:ext cx="406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IC,RC,CS,E(hash2,SA,R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,K)</a:t>
            </a:r>
            <a:endParaRPr lang="en-US" sz="2000" b="0" baseline="-25000">
              <a:latin typeface="Times-Roman" charset="0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3090863" y="26574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IC,RC,E(hash3,K)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23917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1423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8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275" y="1371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C3C8DA3-9B5F-9046-9107-08CF80E8807E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After IKE Phase 1, we have an IKE SA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After IKE Phase 2, we have an IPSec SA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Both sides have a shared symmetric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Now what?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 want to protect </a:t>
            </a:r>
            <a:r>
              <a:rPr lang="en-US" sz="2400" b="1" dirty="0">
                <a:solidFill>
                  <a:schemeClr val="hlink"/>
                </a:solidFill>
              </a:rPr>
              <a:t>IP </a:t>
            </a:r>
            <a:r>
              <a:rPr lang="en-US" sz="2400" b="1" dirty="0" err="1">
                <a:solidFill>
                  <a:schemeClr val="hlink"/>
                </a:solidFill>
              </a:rPr>
              <a:t>datagrams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what is an IP datagram?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Considered from </a:t>
            </a:r>
            <a:r>
              <a:rPr lang="en-US" sz="2400" dirty="0"/>
              <a:t>the perspective of </a:t>
            </a:r>
            <a:r>
              <a:rPr lang="en-US" sz="2400" dirty="0" smtClean="0"/>
              <a:t>IPSec…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EDF1454-C510-BC48-A4C3-6183CDC45929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25955" name="Picture 11" descr="ip.tif 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IP Review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Where IP header is</a:t>
            </a:r>
            <a:r>
              <a:rPr lang="en-US"/>
              <a:t> </a:t>
            </a:r>
          </a:p>
        </p:txBody>
      </p:sp>
      <p:sp>
        <p:nvSpPr>
          <p:cNvPr id="125958" name="Rectangle 4"/>
          <p:cNvSpPr>
            <a:spLocks noChangeArrowheads="1"/>
          </p:cNvSpPr>
          <p:nvPr/>
        </p:nvSpPr>
        <p:spPr bwMode="auto">
          <a:xfrm>
            <a:off x="2668588" y="2387600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5959" name="Rectangle 5"/>
          <p:cNvSpPr>
            <a:spLocks noChangeArrowheads="1"/>
          </p:cNvSpPr>
          <p:nvPr/>
        </p:nvSpPr>
        <p:spPr bwMode="auto">
          <a:xfrm>
            <a:off x="4867275" y="2362200"/>
            <a:ext cx="955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data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25960" name="Rectangle 6"/>
          <p:cNvSpPr>
            <a:spLocks noChangeArrowheads="1"/>
          </p:cNvSpPr>
          <p:nvPr/>
        </p:nvSpPr>
        <p:spPr bwMode="auto">
          <a:xfrm>
            <a:off x="2590800" y="2362200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61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62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IP datagram is of the form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547C3D2-8AA2-FC45-815C-8AB270897530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 and TCP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905000"/>
          </a:xfrm>
        </p:spPr>
        <p:txBody>
          <a:bodyPr/>
          <a:lstStyle/>
          <a:p>
            <a:pPr eaLnBrk="1" hangingPunct="1"/>
            <a:r>
              <a:rPr lang="en-US" dirty="0"/>
              <a:t>Consider</a:t>
            </a:r>
            <a:r>
              <a:rPr lang="en-US" dirty="0" smtClean="0"/>
              <a:t> Web traffic</a:t>
            </a:r>
          </a:p>
          <a:p>
            <a:pPr lvl="1" eaLnBrk="1" hangingPunct="1"/>
            <a:r>
              <a:rPr lang="en-US" dirty="0"/>
              <a:t>IP encapsulates TCP and…</a:t>
            </a:r>
          </a:p>
          <a:p>
            <a:pPr lvl="1" eaLnBrk="1" hangingPunct="1"/>
            <a:r>
              <a:rPr lang="en-US" dirty="0"/>
              <a:t>…TCP encapsulates HTTP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992188" y="4772025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3124200" y="4772025"/>
            <a:ext cx="15795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TCP hdr</a:t>
            </a:r>
            <a:endParaRPr lang="en-US" sz="3200"/>
          </a:p>
        </p:txBody>
      </p:sp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914400" y="4724400"/>
            <a:ext cx="76200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4" name="Line 7"/>
          <p:cNvSpPr>
            <a:spLocks noChangeShapeType="1"/>
          </p:cNvSpPr>
          <p:nvPr/>
        </p:nvSpPr>
        <p:spPr bwMode="auto">
          <a:xfrm>
            <a:off x="29718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5" name="Line 8"/>
          <p:cNvSpPr>
            <a:spLocks noChangeShapeType="1"/>
          </p:cNvSpPr>
          <p:nvPr/>
        </p:nvSpPr>
        <p:spPr bwMode="auto">
          <a:xfrm>
            <a:off x="48006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6" name="Line 9"/>
          <p:cNvSpPr>
            <a:spLocks noChangeShapeType="1"/>
          </p:cNvSpPr>
          <p:nvPr/>
        </p:nvSpPr>
        <p:spPr bwMode="auto">
          <a:xfrm>
            <a:off x="67818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7" name="Rectangle 10"/>
          <p:cNvSpPr>
            <a:spLocks noChangeArrowheads="1"/>
          </p:cNvSpPr>
          <p:nvPr/>
        </p:nvSpPr>
        <p:spPr bwMode="auto">
          <a:xfrm>
            <a:off x="4824413" y="4772025"/>
            <a:ext cx="18811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HTTP hdr</a:t>
            </a:r>
            <a:endParaRPr lang="en-US" sz="3200"/>
          </a:p>
        </p:txBody>
      </p:sp>
      <p:sp>
        <p:nvSpPr>
          <p:cNvPr id="126988" name="Rectangle 11"/>
          <p:cNvSpPr>
            <a:spLocks noChangeArrowheads="1"/>
          </p:cNvSpPr>
          <p:nvPr/>
        </p:nvSpPr>
        <p:spPr bwMode="auto">
          <a:xfrm>
            <a:off x="6846888" y="4772025"/>
            <a:ext cx="16875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app data</a:t>
            </a:r>
            <a:endParaRPr lang="en-US" sz="3200"/>
          </a:p>
        </p:txBody>
      </p:sp>
      <p:sp>
        <p:nvSpPr>
          <p:cNvPr id="126989" name="Rectangle 12"/>
          <p:cNvSpPr>
            <a:spLocks noChangeArrowheads="1"/>
          </p:cNvSpPr>
          <p:nvPr/>
        </p:nvSpPr>
        <p:spPr bwMode="auto">
          <a:xfrm>
            <a:off x="992188" y="3606800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6990" name="Rectangle 13"/>
          <p:cNvSpPr>
            <a:spLocks noChangeArrowheads="1"/>
          </p:cNvSpPr>
          <p:nvPr/>
        </p:nvSpPr>
        <p:spPr bwMode="auto">
          <a:xfrm>
            <a:off x="3190875" y="3581400"/>
            <a:ext cx="955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data</a:t>
            </a:r>
            <a:endParaRPr lang="en-US" sz="3200">
              <a:solidFill>
                <a:schemeClr val="hlink"/>
              </a:solidFill>
            </a:endParaRPr>
          </a:p>
        </p:txBody>
      </p:sp>
      <p:sp>
        <p:nvSpPr>
          <p:cNvPr id="126991" name="Rectangle 14"/>
          <p:cNvSpPr>
            <a:spLocks noChangeArrowheads="1"/>
          </p:cNvSpPr>
          <p:nvPr/>
        </p:nvSpPr>
        <p:spPr bwMode="auto">
          <a:xfrm>
            <a:off x="914400" y="3581400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2" name="Line 15"/>
          <p:cNvSpPr>
            <a:spLocks noChangeShapeType="1"/>
          </p:cNvSpPr>
          <p:nvPr/>
        </p:nvSpPr>
        <p:spPr bwMode="auto">
          <a:xfrm>
            <a:off x="2971800" y="3606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3" name="Line 16"/>
          <p:cNvSpPr>
            <a:spLocks noChangeShapeType="1"/>
          </p:cNvSpPr>
          <p:nvPr/>
        </p:nvSpPr>
        <p:spPr bwMode="auto">
          <a:xfrm>
            <a:off x="3657600" y="421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4" name="Line 17"/>
          <p:cNvSpPr>
            <a:spLocks noChangeShapeType="1"/>
          </p:cNvSpPr>
          <p:nvPr/>
        </p:nvSpPr>
        <p:spPr bwMode="auto">
          <a:xfrm>
            <a:off x="3886200" y="4216400"/>
            <a:ext cx="1447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5" name="Line 18"/>
          <p:cNvSpPr>
            <a:spLocks noChangeShapeType="1"/>
          </p:cNvSpPr>
          <p:nvPr/>
        </p:nvSpPr>
        <p:spPr bwMode="auto">
          <a:xfrm>
            <a:off x="4267200" y="4216400"/>
            <a:ext cx="3276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6" name="Rectangle 19"/>
          <p:cNvSpPr>
            <a:spLocks noChangeArrowheads="1"/>
          </p:cNvSpPr>
          <p:nvPr/>
        </p:nvSpPr>
        <p:spPr bwMode="auto">
          <a:xfrm>
            <a:off x="685800" y="55626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/>
              <a:t>IP</a:t>
            </a:r>
            <a:r>
              <a:rPr lang="en-US" sz="3200">
                <a:solidFill>
                  <a:schemeClr val="accent1"/>
                </a:solidFill>
              </a:rPr>
              <a:t> </a:t>
            </a:r>
            <a:r>
              <a:rPr lang="en-US" sz="3200">
                <a:solidFill>
                  <a:schemeClr val="hlink"/>
                </a:solidFill>
              </a:rPr>
              <a:t>data</a:t>
            </a:r>
            <a:r>
              <a:rPr lang="en-US" sz="3200" b="0"/>
              <a:t> includes TCP header, etc.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5F8C701-C905-9A4B-9555-52620C60EF51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Transport Mode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609600"/>
          </a:xfrm>
        </p:spPr>
        <p:txBody>
          <a:bodyPr/>
          <a:lstStyle/>
          <a:p>
            <a:pPr eaLnBrk="1" hangingPunct="1"/>
            <a:r>
              <a:rPr lang="en-US" sz="2800"/>
              <a:t>IPSec </a:t>
            </a:r>
            <a:r>
              <a:rPr lang="en-US" sz="2800" b="1">
                <a:solidFill>
                  <a:schemeClr val="accent2"/>
                </a:solidFill>
              </a:rPr>
              <a:t>Transport Mode</a:t>
            </a:r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667000" y="2057400"/>
            <a:ext cx="13573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087813" y="20764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667000" y="306705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4114800" y="3067050"/>
            <a:ext cx="11652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ESP/AH</a:t>
            </a:r>
            <a:endParaRPr lang="en-US" b="0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5410200" y="3055938"/>
            <a:ext cx="7350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2667000" y="2065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667000" y="30480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4038600" y="2065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4038600" y="3055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5334000" y="3055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3352800" y="2522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4800600" y="25225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3657600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 designed for </a:t>
            </a:r>
            <a:r>
              <a:rPr lang="en-US" sz="2800" i="1" dirty="0"/>
              <a:t>host-to-host</a:t>
            </a:r>
            <a:endParaRPr lang="en-US" sz="2800" b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Passive attacker can see who is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Host-to-Host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r>
              <a:rPr lang="en-US" dirty="0" smtClean="0"/>
              <a:t>IPSec transport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host-h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739095" cy="2057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953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There may be firewalls in between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SzPct val="95000"/>
              <a:buFont typeface="Courier New"/>
              <a:buChar char="o"/>
              <a:defRPr/>
            </a:pPr>
            <a:r>
              <a:rPr lang="en-US" sz="2800" b="0" kern="0" dirty="0" smtClean="0">
                <a:latin typeface="+mn-lt"/>
                <a:ea typeface="ＭＳ Ｐゴシック" charset="-128"/>
                <a:cs typeface="ＭＳ Ｐゴシック" charset="-128"/>
              </a:rPr>
              <a:t>If so, is that a problem?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“secure tunnel”</a:t>
            </a:r>
          </a:p>
          <a:p>
            <a:r>
              <a:rPr lang="en-US" dirty="0" smtClean="0"/>
              <a:t>Insecure command sent thru SSH tunnel are then secure</a:t>
            </a:r>
          </a:p>
          <a:p>
            <a:r>
              <a:rPr lang="en-US" dirty="0" smtClean="0"/>
              <a:t>SSH used with things like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</a:p>
          <a:p>
            <a:pPr lvl="1"/>
            <a:r>
              <a:rPr lang="en-US" dirty="0" smtClean="0"/>
              <a:t>Why is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  <a:r>
              <a:rPr lang="en-US" dirty="0" smtClean="0"/>
              <a:t> insecure without SSH?</a:t>
            </a:r>
          </a:p>
          <a:p>
            <a:pPr lvl="1"/>
            <a:r>
              <a:rPr lang="en-US" dirty="0" smtClean="0"/>
              <a:t>Why is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  <a:r>
              <a:rPr lang="en-US" dirty="0" smtClean="0"/>
              <a:t> secure with SSH?</a:t>
            </a:r>
          </a:p>
          <a:p>
            <a:r>
              <a:rPr lang="en-US" dirty="0" smtClean="0"/>
              <a:t>SSH is a relatively simple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D6A3C1A-4E2B-724E-970C-2AF01073C945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Tunnel Mode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85800" y="13716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IPSec </a:t>
            </a:r>
            <a:r>
              <a:rPr lang="en-US" sz="2800">
                <a:solidFill>
                  <a:schemeClr val="accent2"/>
                </a:solidFill>
              </a:rPr>
              <a:t>Tunnel Mode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4510088" y="1981200"/>
            <a:ext cx="13573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29030" name="Rectangle 18"/>
          <p:cNvSpPr>
            <a:spLocks noChangeArrowheads="1"/>
          </p:cNvSpPr>
          <p:nvPr/>
        </p:nvSpPr>
        <p:spPr bwMode="auto">
          <a:xfrm>
            <a:off x="5916613" y="20002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29031" name="Rectangle 19"/>
          <p:cNvSpPr>
            <a:spLocks noChangeArrowheads="1"/>
          </p:cNvSpPr>
          <p:nvPr/>
        </p:nvSpPr>
        <p:spPr bwMode="auto">
          <a:xfrm>
            <a:off x="1501775" y="2982913"/>
            <a:ext cx="1470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new IP hdr</a:t>
            </a:r>
            <a:endParaRPr lang="en-US" b="0"/>
          </a:p>
        </p:txBody>
      </p:sp>
      <p:sp>
        <p:nvSpPr>
          <p:cNvPr id="129032" name="Rectangle 20"/>
          <p:cNvSpPr>
            <a:spLocks noChangeArrowheads="1"/>
          </p:cNvSpPr>
          <p:nvPr/>
        </p:nvSpPr>
        <p:spPr bwMode="auto">
          <a:xfrm>
            <a:off x="3181350" y="2982913"/>
            <a:ext cx="11652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ESP/AH</a:t>
            </a:r>
            <a:endParaRPr lang="en-US" b="0"/>
          </a:p>
        </p:txBody>
      </p:sp>
      <p:sp>
        <p:nvSpPr>
          <p:cNvPr id="129033" name="Rectangle 21"/>
          <p:cNvSpPr>
            <a:spLocks noChangeArrowheads="1"/>
          </p:cNvSpPr>
          <p:nvPr/>
        </p:nvSpPr>
        <p:spPr bwMode="auto">
          <a:xfrm>
            <a:off x="4495800" y="297180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29034" name="Rectangle 22"/>
          <p:cNvSpPr>
            <a:spLocks noChangeArrowheads="1"/>
          </p:cNvSpPr>
          <p:nvPr/>
        </p:nvSpPr>
        <p:spPr bwMode="auto">
          <a:xfrm>
            <a:off x="4495800" y="19891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Rectangle 23"/>
          <p:cNvSpPr>
            <a:spLocks noChangeArrowheads="1"/>
          </p:cNvSpPr>
          <p:nvPr/>
        </p:nvSpPr>
        <p:spPr bwMode="auto">
          <a:xfrm>
            <a:off x="1447800" y="29718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24"/>
          <p:cNvSpPr>
            <a:spLocks noChangeShapeType="1"/>
          </p:cNvSpPr>
          <p:nvPr/>
        </p:nvSpPr>
        <p:spPr bwMode="auto">
          <a:xfrm>
            <a:off x="5867400" y="19891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25"/>
          <p:cNvSpPr>
            <a:spLocks noChangeShapeType="1"/>
          </p:cNvSpPr>
          <p:nvPr/>
        </p:nvSpPr>
        <p:spPr bwMode="auto">
          <a:xfrm>
            <a:off x="2971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26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27"/>
          <p:cNvSpPr>
            <a:spLocks noChangeShapeType="1"/>
          </p:cNvSpPr>
          <p:nvPr/>
        </p:nvSpPr>
        <p:spPr bwMode="auto">
          <a:xfrm>
            <a:off x="5257800" y="2438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28"/>
          <p:cNvSpPr>
            <a:spLocks noChangeShapeType="1"/>
          </p:cNvSpPr>
          <p:nvPr/>
        </p:nvSpPr>
        <p:spPr bwMode="auto">
          <a:xfrm>
            <a:off x="6248400" y="2438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Rectangle 29"/>
          <p:cNvSpPr>
            <a:spLocks noChangeArrowheads="1"/>
          </p:cNvSpPr>
          <p:nvPr/>
        </p:nvSpPr>
        <p:spPr bwMode="auto">
          <a:xfrm>
            <a:off x="5916613" y="2982913"/>
            <a:ext cx="7350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29042" name="Line 30"/>
          <p:cNvSpPr>
            <a:spLocks noChangeShapeType="1"/>
          </p:cNvSpPr>
          <p:nvPr/>
        </p:nvSpPr>
        <p:spPr bwMode="auto">
          <a:xfrm>
            <a:off x="586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685800" y="36576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Tunnel mode for </a:t>
            </a:r>
            <a:r>
              <a:rPr lang="en-US" sz="2800" i="1" dirty="0"/>
              <a:t>firewall-to-firewall</a:t>
            </a:r>
            <a:r>
              <a:rPr lang="en-US" sz="2800" b="0" dirty="0"/>
              <a:t>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Original IP header not visible to attacker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New IP header from firewall to firewall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Attacker does not know which hosts are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Firewall-to-Firewall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914400"/>
          </a:xfrm>
        </p:spPr>
        <p:txBody>
          <a:bodyPr/>
          <a:lstStyle/>
          <a:p>
            <a:r>
              <a:rPr lang="en-US" dirty="0" smtClean="0"/>
              <a:t>IPSec tunnel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firewall-firew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79852"/>
            <a:ext cx="9018588" cy="204454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800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tabLst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Local networks not protected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tabLst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Is there any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advantage here?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BB036D0-A14A-EC46-A8D9-0009B52D5388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Comparison of IPSec Modes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pPr eaLnBrk="1" hangingPunct="1"/>
            <a:r>
              <a:rPr lang="en-US"/>
              <a:t>Transport Mode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685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/>
              <a:t>Tunnel Mode</a:t>
            </a: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990600" y="2209800"/>
            <a:ext cx="13573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30055" name="Rectangle 6"/>
          <p:cNvSpPr>
            <a:spLocks noChangeArrowheads="1"/>
          </p:cNvSpPr>
          <p:nvPr/>
        </p:nvSpPr>
        <p:spPr bwMode="auto">
          <a:xfrm>
            <a:off x="2411413" y="22288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30056" name="Rectangle 7"/>
          <p:cNvSpPr>
            <a:spLocks noChangeArrowheads="1"/>
          </p:cNvSpPr>
          <p:nvPr/>
        </p:nvSpPr>
        <p:spPr bwMode="auto">
          <a:xfrm>
            <a:off x="990600" y="321945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30057" name="Rectangle 8"/>
          <p:cNvSpPr>
            <a:spLocks noChangeArrowheads="1"/>
          </p:cNvSpPr>
          <p:nvPr/>
        </p:nvSpPr>
        <p:spPr bwMode="auto">
          <a:xfrm>
            <a:off x="2438400" y="3219450"/>
            <a:ext cx="11652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ESP/AH</a:t>
            </a:r>
            <a:endParaRPr lang="en-US" b="0"/>
          </a:p>
        </p:txBody>
      </p:sp>
      <p:sp>
        <p:nvSpPr>
          <p:cNvPr id="130058" name="Rectangle 9"/>
          <p:cNvSpPr>
            <a:spLocks noChangeArrowheads="1"/>
          </p:cNvSpPr>
          <p:nvPr/>
        </p:nvSpPr>
        <p:spPr bwMode="auto">
          <a:xfrm>
            <a:off x="3733800" y="3208338"/>
            <a:ext cx="7350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30059" name="Rectangle 10"/>
          <p:cNvSpPr>
            <a:spLocks noChangeArrowheads="1"/>
          </p:cNvSpPr>
          <p:nvPr/>
        </p:nvSpPr>
        <p:spPr bwMode="auto">
          <a:xfrm>
            <a:off x="990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Rectangle 11"/>
          <p:cNvSpPr>
            <a:spLocks noChangeArrowheads="1"/>
          </p:cNvSpPr>
          <p:nvPr/>
        </p:nvSpPr>
        <p:spPr bwMode="auto">
          <a:xfrm>
            <a:off x="990600" y="32004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1" name="Line 12"/>
          <p:cNvSpPr>
            <a:spLocks noChangeShapeType="1"/>
          </p:cNvSpPr>
          <p:nvPr/>
        </p:nvSpPr>
        <p:spPr bwMode="auto">
          <a:xfrm>
            <a:off x="2362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2" name="Line 13"/>
          <p:cNvSpPr>
            <a:spLocks noChangeShapeType="1"/>
          </p:cNvSpPr>
          <p:nvPr/>
        </p:nvSpPr>
        <p:spPr bwMode="auto">
          <a:xfrm>
            <a:off x="2362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3" name="Line 14"/>
          <p:cNvSpPr>
            <a:spLocks noChangeShapeType="1"/>
          </p:cNvSpPr>
          <p:nvPr/>
        </p:nvSpPr>
        <p:spPr bwMode="auto">
          <a:xfrm>
            <a:off x="36576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Line 15"/>
          <p:cNvSpPr>
            <a:spLocks noChangeShapeType="1"/>
          </p:cNvSpPr>
          <p:nvPr/>
        </p:nvSpPr>
        <p:spPr bwMode="auto">
          <a:xfrm>
            <a:off x="1676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5" name="Line 16"/>
          <p:cNvSpPr>
            <a:spLocks noChangeShapeType="1"/>
          </p:cNvSpPr>
          <p:nvPr/>
        </p:nvSpPr>
        <p:spPr bwMode="auto">
          <a:xfrm>
            <a:off x="3124200" y="26749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6" name="Rectangle 17"/>
          <p:cNvSpPr>
            <a:spLocks noChangeArrowheads="1"/>
          </p:cNvSpPr>
          <p:nvPr/>
        </p:nvSpPr>
        <p:spPr bwMode="auto">
          <a:xfrm>
            <a:off x="3138488" y="4572000"/>
            <a:ext cx="13573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30067" name="Rectangle 18"/>
          <p:cNvSpPr>
            <a:spLocks noChangeArrowheads="1"/>
          </p:cNvSpPr>
          <p:nvPr/>
        </p:nvSpPr>
        <p:spPr bwMode="auto">
          <a:xfrm>
            <a:off x="4545013" y="45910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30068" name="Rectangle 19"/>
          <p:cNvSpPr>
            <a:spLocks noChangeArrowheads="1"/>
          </p:cNvSpPr>
          <p:nvPr/>
        </p:nvSpPr>
        <p:spPr bwMode="auto">
          <a:xfrm>
            <a:off x="130175" y="5573713"/>
            <a:ext cx="1470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new IP hdr</a:t>
            </a:r>
            <a:endParaRPr lang="en-US" b="0"/>
          </a:p>
        </p:txBody>
      </p:sp>
      <p:sp>
        <p:nvSpPr>
          <p:cNvPr id="130069" name="Rectangle 20"/>
          <p:cNvSpPr>
            <a:spLocks noChangeArrowheads="1"/>
          </p:cNvSpPr>
          <p:nvPr/>
        </p:nvSpPr>
        <p:spPr bwMode="auto">
          <a:xfrm>
            <a:off x="1809750" y="5573713"/>
            <a:ext cx="11652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ESP/AH</a:t>
            </a:r>
            <a:endParaRPr lang="en-US" b="0"/>
          </a:p>
        </p:txBody>
      </p:sp>
      <p:sp>
        <p:nvSpPr>
          <p:cNvPr id="130070" name="Rectangle 21"/>
          <p:cNvSpPr>
            <a:spLocks noChangeArrowheads="1"/>
          </p:cNvSpPr>
          <p:nvPr/>
        </p:nvSpPr>
        <p:spPr bwMode="auto">
          <a:xfrm>
            <a:off x="3124200" y="556260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30071" name="Rectangle 22"/>
          <p:cNvSpPr>
            <a:spLocks noChangeArrowheads="1"/>
          </p:cNvSpPr>
          <p:nvPr/>
        </p:nvSpPr>
        <p:spPr bwMode="auto">
          <a:xfrm>
            <a:off x="3124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2" name="Rectangle 23"/>
          <p:cNvSpPr>
            <a:spLocks noChangeArrowheads="1"/>
          </p:cNvSpPr>
          <p:nvPr/>
        </p:nvSpPr>
        <p:spPr bwMode="auto">
          <a:xfrm>
            <a:off x="76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3" name="Line 24"/>
          <p:cNvSpPr>
            <a:spLocks noChangeShapeType="1"/>
          </p:cNvSpPr>
          <p:nvPr/>
        </p:nvSpPr>
        <p:spPr bwMode="auto">
          <a:xfrm>
            <a:off x="4495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4" name="Line 25"/>
          <p:cNvSpPr>
            <a:spLocks noChangeShapeType="1"/>
          </p:cNvSpPr>
          <p:nvPr/>
        </p:nvSpPr>
        <p:spPr bwMode="auto">
          <a:xfrm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5" name="Line 26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6" name="Line 27"/>
          <p:cNvSpPr>
            <a:spLocks noChangeShapeType="1"/>
          </p:cNvSpPr>
          <p:nvPr/>
        </p:nvSpPr>
        <p:spPr bwMode="auto">
          <a:xfrm>
            <a:off x="3886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7" name="Line 28"/>
          <p:cNvSpPr>
            <a:spLocks noChangeShapeType="1"/>
          </p:cNvSpPr>
          <p:nvPr/>
        </p:nvSpPr>
        <p:spPr bwMode="auto">
          <a:xfrm>
            <a:off x="4876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8" name="Rectangle 29"/>
          <p:cNvSpPr>
            <a:spLocks noChangeArrowheads="1"/>
          </p:cNvSpPr>
          <p:nvPr/>
        </p:nvSpPr>
        <p:spPr bwMode="auto">
          <a:xfrm>
            <a:off x="4545013" y="5573713"/>
            <a:ext cx="7350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30079" name="Line 30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410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Host-to-host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Tunnel Mode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</a:t>
            </a:r>
            <a:r>
              <a:rPr lang="en-US" sz="2800" b="0" dirty="0" smtClean="0"/>
              <a:t> Mode </a:t>
            </a:r>
            <a:r>
              <a:rPr lang="en-US" sz="2800" b="0" dirty="0"/>
              <a:t>not </a:t>
            </a:r>
            <a:r>
              <a:rPr lang="en-US" sz="2800" b="0" dirty="0" smtClean="0"/>
              <a:t>necessary…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 smtClean="0"/>
              <a:t>…but it’s </a:t>
            </a:r>
            <a:r>
              <a:rPr lang="en-US" sz="2800" b="0" dirty="0"/>
              <a:t>more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CCB310D-F8C5-1846-A3EA-465C9A13FC7E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Security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kind of protection?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Confidentiality?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Integrity?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to protect?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Header?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ESP/AH do some combinations of these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E8B53ED-536B-3848-AC42-5209A0C72390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AH vs ESP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AH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Authentication Header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b="1" dirty="0" smtClean="0">
                <a:solidFill>
                  <a:schemeClr val="accent2"/>
                </a:solidFill>
              </a:rPr>
              <a:t>Integrity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only</a:t>
            </a:r>
            <a:r>
              <a:rPr lang="en-US" sz="2400" dirty="0" smtClean="0"/>
              <a:t> (no confidentiality)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Integrity-protect everything beyond IP header and some fields of header (why not all fields?)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ESP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Encapsulating Security Payload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b="1" dirty="0" smtClean="0">
                <a:solidFill>
                  <a:schemeClr val="accent2"/>
                </a:solidFill>
              </a:rPr>
              <a:t>Integrity </a:t>
            </a:r>
            <a:r>
              <a:rPr lang="en-US" sz="2400" b="1" dirty="0" smtClean="0">
                <a:solidFill>
                  <a:srgbClr val="FF0000"/>
                </a:solidFill>
              </a:rPr>
              <a:t>and</a:t>
            </a:r>
            <a:r>
              <a:rPr lang="en-US" sz="2400" b="1" dirty="0" smtClean="0">
                <a:solidFill>
                  <a:schemeClr val="accent2"/>
                </a:solidFill>
              </a:rPr>
              <a:t> confidentiality</a:t>
            </a:r>
            <a:r>
              <a:rPr lang="en-US" sz="2400" dirty="0" smtClean="0"/>
              <a:t> both </a:t>
            </a:r>
            <a:r>
              <a:rPr lang="en-US" sz="2400" b="1" dirty="0" smtClean="0">
                <a:solidFill>
                  <a:srgbClr val="FF0000"/>
                </a:solidFill>
              </a:rPr>
              <a:t>required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Protects everything beyond IP header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Integrity-only by using </a:t>
            </a:r>
            <a:r>
              <a:rPr lang="en-US" sz="2400" dirty="0" smtClean="0">
                <a:hlinkClick r:id="rId2"/>
              </a:rPr>
              <a:t>NULL encryption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7E8EAF5-5C01-D743-8A38-EB2739E310AF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According to RFC 2410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NULL encryption “is a block cipher the origins of which appear to be lost in antiquity”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“Despite rumors”, there is no evidence that NSA “suppressed publication of this algorithm”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Evidence suggests it was developed in Roman times as exportable version of Caesar’s cipher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Can make use of keys of varying length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No IV is required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err="1"/>
              <a:t>Null(P,K</a:t>
            </a:r>
            <a:r>
              <a:rPr lang="en-US" sz="2400" dirty="0"/>
              <a:t>) = P for any P and any key K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Bottom </a:t>
            </a:r>
            <a:r>
              <a:rPr lang="en-US" sz="2800" dirty="0"/>
              <a:t>line: Security people</a:t>
            </a:r>
            <a:r>
              <a:rPr lang="en-US" sz="2800" dirty="0" smtClean="0"/>
              <a:t> can be strange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433C28-97C3-2643-9E4D-9070FDEA5270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Does AH Exist? (1)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Cannot encrypt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Routers must look at the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IP addresses, TTL,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IP header exists to route packets!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AH protects </a:t>
            </a:r>
            <a:r>
              <a:rPr lang="en-US" sz="2800" b="1" dirty="0">
                <a:solidFill>
                  <a:schemeClr val="accent2"/>
                </a:solidFill>
              </a:rPr>
              <a:t>immutable fields</a:t>
            </a:r>
            <a:r>
              <a:rPr lang="en-US" sz="2800" dirty="0"/>
              <a:t> in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Cannot integrity protect all header fields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TTL, for example,</a:t>
            </a:r>
            <a:r>
              <a:rPr lang="en-US" sz="2400" dirty="0" smtClean="0"/>
              <a:t> will change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ESP does not protect IP header at all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6504CB1-2FC4-1A4F-AE43-DF3584DF7DE2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ESP encrypts everything beyond the IP header (if non-null encryption)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If ESP-encrypted, firewall cannot look at TCP header (e.g., port numbers)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Why not use ESP with NULL encryption?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Firewall sees ESP header, but does not know whether null encryption is used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End systems know, but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the firewalls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1B6082B-04AE-084B-8E8C-47F09FADD15E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real reason why AH exists: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 one IETF meeting “someone from Microsoft gave an impassioned speech about how AH was useless…”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“…everyone in the room looked around and said `Hmm. He’s right, and we hate AH also, but if it annoys Microsoft let’s leave it in since we hate Microsoft more than we hate AH.’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3FFCAC8-F36C-E248-969D-FB3B8155DB0C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pic>
        <p:nvPicPr>
          <p:cNvPr id="137220" name="Picture 3" descr="labor12a.jpg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5029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authentication can be based on:</a:t>
            </a:r>
          </a:p>
          <a:p>
            <a:pPr lvl="1"/>
            <a:r>
              <a:rPr lang="en-US" dirty="0" smtClean="0"/>
              <a:t>Public keys, or</a:t>
            </a:r>
          </a:p>
          <a:p>
            <a:pPr lvl="1"/>
            <a:r>
              <a:rPr lang="en-US" dirty="0" smtClean="0"/>
              <a:t>Digital certificates, or</a:t>
            </a:r>
          </a:p>
          <a:p>
            <a:pPr lvl="1"/>
            <a:r>
              <a:rPr lang="en-US" dirty="0" smtClean="0"/>
              <a:t>Passwords</a:t>
            </a:r>
          </a:p>
          <a:p>
            <a:r>
              <a:rPr lang="en-US" dirty="0" smtClean="0"/>
              <a:t>Here, we consider </a:t>
            </a:r>
            <a:r>
              <a:rPr lang="en-US" b="1" i="1" dirty="0" smtClean="0"/>
              <a:t>certificate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Other modes, see homework problems</a:t>
            </a:r>
          </a:p>
          <a:p>
            <a:r>
              <a:rPr lang="en-US" dirty="0" smtClean="0"/>
              <a:t>We consider slightly simplified SSH…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1418B2F-E442-CA4F-B3CE-833E540C7511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Greek mythology, Kerberos is 3-headed dog that guards entrance to Hades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“Wouldn’t it make more sense to guard the exit?”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security, Kerberos is an authentication protocol based on symmetric key crypto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Originated at MIT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Based on work by Needham and Schroeder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Relies on a </a:t>
            </a:r>
            <a:r>
              <a:rPr lang="en-US" sz="2400" b="1">
                <a:solidFill>
                  <a:schemeClr val="accent2"/>
                </a:solidFill>
              </a:rPr>
              <a:t>Trusted Third Party (TTP)</a:t>
            </a:r>
            <a:endParaRPr 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81F1A3-421B-2C42-BAFE-CC4C7CBED916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Motivation for Kerberos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Authentication using public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users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key pairs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Authentication using symmetric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users requires (on the order of)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/>
              <a:t>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Symmetric key case </a:t>
            </a:r>
            <a:r>
              <a:rPr lang="en-US" sz="2800" b="1" dirty="0">
                <a:solidFill>
                  <a:schemeClr val="accent2"/>
                </a:solidFill>
              </a:rPr>
              <a:t>does not </a:t>
            </a:r>
            <a:r>
              <a:rPr lang="en-US" sz="2800" b="1" dirty="0" smtClean="0">
                <a:solidFill>
                  <a:schemeClr val="accent2"/>
                </a:solidFill>
              </a:rPr>
              <a:t>scale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Kerberos based on symmetric keys but only requires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keys for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users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sz="2400" dirty="0"/>
              <a:t>Security depends on TTP </a:t>
            </a:r>
          </a:p>
          <a:p>
            <a:pPr lvl="1" eaLnBrk="1" hangingPunct="1">
              <a:lnSpc>
                <a:spcPct val="90000"/>
              </a:lnSpc>
              <a:buFontTx/>
              <a:buChar char="+"/>
            </a:pPr>
            <a:r>
              <a:rPr lang="en-US" sz="2400" dirty="0"/>
              <a:t>No PKI is needed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8B672C2-4AE6-5A4A-A7B9-C6B1EB474C13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KDC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Kerberos </a:t>
            </a:r>
            <a:r>
              <a:rPr lang="en-US" sz="2800" b="1" dirty="0">
                <a:solidFill>
                  <a:schemeClr val="accent2"/>
                </a:solidFill>
              </a:rPr>
              <a:t>Key Distribution Center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accent2"/>
                </a:solidFill>
              </a:rPr>
              <a:t>KDC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KDC acts as the TTP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TTP is trusted, so it must not be </a:t>
            </a:r>
            <a:r>
              <a:rPr lang="en-US" sz="2400" dirty="0" smtClean="0"/>
              <a:t>compromised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shares symmetric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/>
              <a:t> with Alice,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B</a:t>
            </a:r>
            <a:r>
              <a:rPr lang="en-US" sz="2800" dirty="0"/>
              <a:t> with Bob,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C</a:t>
            </a:r>
            <a:r>
              <a:rPr lang="en-US" sz="2800" dirty="0"/>
              <a:t> with Carol, etc.</a:t>
            </a:r>
            <a:endParaRPr lang="en-US" sz="2800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And a master </a:t>
            </a:r>
            <a:r>
              <a:rPr lang="en-US" sz="2800" dirty="0"/>
              <a:t>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KDC</a:t>
            </a:r>
            <a:r>
              <a:rPr lang="en-US" sz="2800" dirty="0"/>
              <a:t> known </a:t>
            </a:r>
            <a:r>
              <a:rPr lang="en-US" sz="2800" b="1" i="1" dirty="0"/>
              <a:t>only</a:t>
            </a:r>
            <a:r>
              <a:rPr lang="en-US" sz="2800" dirty="0"/>
              <a:t> to KDC</a:t>
            </a:r>
            <a:endParaRPr lang="en-US" sz="2800" baseline="-250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enables authentication, session keys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Session key for confidentiality and integrity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practice, crypto algorithm is DES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0C52665-DDC9-A14F-A998-2B2299044F71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Tickets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issue </a:t>
            </a:r>
            <a:r>
              <a:rPr lang="en-US" sz="2800" b="1" dirty="0">
                <a:solidFill>
                  <a:schemeClr val="accent2"/>
                </a:solidFill>
              </a:rPr>
              <a:t>tickets</a:t>
            </a:r>
            <a:r>
              <a:rPr lang="en-US" sz="2800" dirty="0"/>
              <a:t> containing info needed to access network resources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also issues </a:t>
            </a:r>
            <a:r>
              <a:rPr lang="en-US" sz="2800" b="1" dirty="0">
                <a:solidFill>
                  <a:schemeClr val="accent2"/>
                </a:solidFill>
              </a:rPr>
              <a:t>Ticket-Granting Tickets</a:t>
            </a:r>
            <a:r>
              <a:rPr lang="en-US" sz="2800" dirty="0"/>
              <a:t> or </a:t>
            </a:r>
            <a:r>
              <a:rPr lang="en-US" sz="2800" b="1" dirty="0" err="1">
                <a:solidFill>
                  <a:schemeClr val="accent2"/>
                </a:solidFill>
                <a:latin typeface="Times-Roman" charset="0"/>
              </a:rPr>
              <a:t>TGT</a:t>
            </a:r>
            <a:r>
              <a:rPr lang="en-US" sz="2800" b="1" dirty="0" err="1">
                <a:solidFill>
                  <a:schemeClr val="accent2"/>
                </a:solidFill>
              </a:rPr>
              <a:t>s</a:t>
            </a:r>
            <a:r>
              <a:rPr lang="en-US" sz="2800" dirty="0"/>
              <a:t> that are used to obtain </a:t>
            </a:r>
            <a:r>
              <a:rPr lang="en-US" sz="2800" dirty="0" smtClean="0"/>
              <a:t>tickets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contains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Session key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User’s ID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Expiration time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Every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is encrypted with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KDC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So,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can only be read by the KDC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F576446-ED6A-F640-BE1F-97F0B3727A90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Kerberized Login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enters her password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Alice’s</a:t>
            </a:r>
            <a:r>
              <a:rPr lang="en-US" sz="2800" dirty="0" smtClean="0"/>
              <a:t> computer does following: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Derives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 from Alice’s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Uses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 to get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for Alice </a:t>
            </a:r>
            <a:r>
              <a:rPr lang="en-US" sz="2400" dirty="0" smtClean="0"/>
              <a:t>from </a:t>
            </a:r>
            <a:r>
              <a:rPr lang="en-US" sz="2400" dirty="0"/>
              <a:t>KDC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then uses her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(credentials) to securely access network resources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Plus:</a:t>
            </a:r>
            <a:r>
              <a:rPr lang="en-US" sz="2800" dirty="0"/>
              <a:t> Security is transparent to Alice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Minus:</a:t>
            </a:r>
            <a:r>
              <a:rPr lang="en-US" sz="2800" dirty="0"/>
              <a:t> KDC </a:t>
            </a:r>
            <a:r>
              <a:rPr lang="en-US" sz="2800" b="1" i="1" dirty="0"/>
              <a:t>must</a:t>
            </a:r>
            <a:r>
              <a:rPr lang="en-US" sz="2800" dirty="0"/>
              <a:t> be secure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it’s trusted!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58119BE-471D-0145-9793-309CDEF8D18D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Kerberized Login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447800" y="2286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4773613" y="28956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303213" y="30908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4773613" y="1828800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677988" y="18288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Alice’s</a:t>
            </a:r>
            <a:endParaRPr lang="en-US" b="0"/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724400" y="13716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Alice wants</a:t>
            </a:r>
            <a:endParaRPr lang="en-US" b="0"/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482725" y="22098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password</a:t>
            </a:r>
            <a:endParaRPr lang="en-US" b="0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002213" y="1828800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 a TGT</a:t>
            </a:r>
            <a:endParaRPr lang="en-US" b="0"/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948238" y="2438400"/>
            <a:ext cx="173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E(S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,TGT,K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)</a:t>
            </a:r>
            <a:endParaRPr lang="en-US" b="0"/>
          </a:p>
        </p:txBody>
      </p:sp>
      <p:pic>
        <p:nvPicPr>
          <p:cNvPr id="143373" name="Picture 14" descr="&#10;3dog-icon.gif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600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4" name="Rectangle 15"/>
          <p:cNvSpPr>
            <a:spLocks noChangeArrowheads="1"/>
          </p:cNvSpPr>
          <p:nvPr/>
        </p:nvSpPr>
        <p:spPr bwMode="auto">
          <a:xfrm>
            <a:off x="7226300" y="3063875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KDC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848600" cy="24384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h(</a:t>
            </a:r>
            <a:r>
              <a:rPr lang="en-US" sz="2800"/>
              <a:t>Alice’s password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KDC creates session key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 baseline="-25000">
                <a:latin typeface="Times-Roman" charset="0"/>
              </a:rPr>
              <a:t>A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Alice’s computer decrypts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TGT</a:t>
            </a:r>
            <a:endParaRPr lang="en-US" sz="280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Then it forgets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A</a:t>
            </a:r>
            <a:endParaRPr lang="en-US" sz="24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>
                <a:latin typeface="Times-Roman" charset="0"/>
              </a:rPr>
              <a:t>TGT = E(“Alice”, S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KDC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</p:txBody>
      </p:sp>
      <p:sp>
        <p:nvSpPr>
          <p:cNvPr id="143376" name="Rectangle 17"/>
          <p:cNvSpPr>
            <a:spLocks noChangeArrowheads="1"/>
          </p:cNvSpPr>
          <p:nvPr/>
        </p:nvSpPr>
        <p:spPr bwMode="auto">
          <a:xfrm>
            <a:off x="3048000" y="2971800"/>
            <a:ext cx="1543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Computer</a:t>
            </a:r>
          </a:p>
        </p:txBody>
      </p:sp>
      <p:pic>
        <p:nvPicPr>
          <p:cNvPr id="14337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500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8" name="Picture 1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9150" y="16002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  <p:bldP spid="26728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127E708-203E-2745-BC26-1800B7432662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Alice Requests</a:t>
            </a:r>
            <a:r>
              <a:rPr lang="en-US" dirty="0" smtClean="0"/>
              <a:t> “Ticket </a:t>
            </a:r>
            <a:r>
              <a:rPr lang="en-US" dirty="0"/>
              <a:t>to </a:t>
            </a:r>
            <a:r>
              <a:rPr lang="en-US" dirty="0" smtClean="0"/>
              <a:t>Bob”</a:t>
            </a:r>
            <a:endParaRPr lang="en-US" dirty="0"/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1371600" y="24384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4800600" y="2971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03213" y="31670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4799013" y="19050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295400" y="19812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Talk to Bob</a:t>
            </a:r>
            <a:endParaRPr lang="en-US" b="0"/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4906963" y="1219200"/>
            <a:ext cx="1384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Times-Roman" charset="0"/>
              </a:rPr>
              <a:t>I want to</a:t>
            </a:r>
          </a:p>
          <a:p>
            <a:pPr algn="ctr"/>
            <a:r>
              <a:rPr lang="en-US" sz="2000" b="0">
                <a:latin typeface="Times-Roman" charset="0"/>
              </a:rPr>
              <a:t>talk to Bob</a:t>
            </a:r>
            <a:endParaRPr lang="en-US" sz="2000" b="0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4913313" y="1946275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Times-Roman" charset="0"/>
              </a:rPr>
              <a:t>REQUEST</a:t>
            </a:r>
            <a:endParaRPr lang="en-US" b="0"/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307013" y="2590800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REPLY</a:t>
            </a:r>
            <a:endParaRPr lang="en-US" b="0"/>
          </a:p>
        </p:txBody>
      </p:sp>
      <p:pic>
        <p:nvPicPr>
          <p:cNvPr id="144396" name="Picture 13" descr="&#10;3dog-icon.gif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752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7" name="Rectangle 14"/>
          <p:cNvSpPr>
            <a:spLocks noChangeArrowheads="1"/>
          </p:cNvSpPr>
          <p:nvPr/>
        </p:nvSpPr>
        <p:spPr bwMode="auto">
          <a:xfrm>
            <a:off x="7315200" y="3200400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KDC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4384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800" dirty="0">
                <a:latin typeface="Times-Roman" charset="0"/>
              </a:rPr>
              <a:t>REQUEST = (TGT, authenticator)</a:t>
            </a:r>
            <a:endParaRPr lang="en-US" sz="28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Times-Roman" charset="0"/>
              </a:rPr>
              <a:t>authenticator = </a:t>
            </a:r>
            <a:r>
              <a:rPr lang="en-US" sz="2400" dirty="0" err="1">
                <a:latin typeface="Times-Roman" charset="0"/>
              </a:rPr>
              <a:t>E(timestamp</a:t>
            </a:r>
            <a:r>
              <a:rPr lang="en-US" sz="2400" dirty="0">
                <a:latin typeface="Times-Roman" charset="0"/>
              </a:rPr>
              <a:t>, 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Times-Roman" charset="0"/>
              </a:rPr>
              <a:t>REPLY = </a:t>
            </a:r>
            <a:r>
              <a:rPr lang="en-US" sz="2800" dirty="0" err="1">
                <a:latin typeface="Times-Roman" charset="0"/>
              </a:rPr>
              <a:t>E(“Bob</a:t>
            </a:r>
            <a:r>
              <a:rPr lang="en-US" sz="2800" dirty="0">
                <a:latin typeface="Times-Roman" charset="0"/>
              </a:rPr>
              <a:t>”, K</a:t>
            </a:r>
            <a:r>
              <a:rPr lang="en-US" sz="2800" baseline="-25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, ticket to Bob, S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Times-Roman" charset="0"/>
              </a:rPr>
              <a:t>ticket to Bob = </a:t>
            </a:r>
            <a:r>
              <a:rPr lang="en-US" sz="2400" dirty="0" err="1">
                <a:latin typeface="Times-Roman" charset="0"/>
              </a:rPr>
              <a:t>E(“Alice</a:t>
            </a:r>
            <a:r>
              <a:rPr lang="en-US" sz="2400" dirty="0">
                <a:latin typeface="Times-Roman" charset="0"/>
              </a:rPr>
              <a:t>”, K</a:t>
            </a:r>
            <a:r>
              <a:rPr lang="en-US" sz="2400" baseline="-25000" dirty="0">
                <a:latin typeface="Times-Roman" charset="0"/>
              </a:rPr>
              <a:t>AB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baseline="-25000" dirty="0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800" dirty="0"/>
              <a:t>KDC gets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/>
              <a:t> from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to verify timestamp</a:t>
            </a:r>
          </a:p>
        </p:txBody>
      </p:sp>
      <p:sp>
        <p:nvSpPr>
          <p:cNvPr id="144399" name="Rectangle 16"/>
          <p:cNvSpPr>
            <a:spLocks noChangeArrowheads="1"/>
          </p:cNvSpPr>
          <p:nvPr/>
        </p:nvSpPr>
        <p:spPr bwMode="auto">
          <a:xfrm>
            <a:off x="3028950" y="3140075"/>
            <a:ext cx="1543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Computer</a:t>
            </a:r>
          </a:p>
        </p:txBody>
      </p:sp>
      <p:pic>
        <p:nvPicPr>
          <p:cNvPr id="144400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" y="1524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401" name="Picture 1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16764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  <p:bldP spid="26830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486CFA-A939-1B42-8F64-491BCDFF9DF3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Alice Uses Ticket to Bob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2605088" y="30480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2605088" y="24130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643188" y="1928813"/>
            <a:ext cx="379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>
                <a:latin typeface="Times-Roman" charset="0"/>
              </a:rPr>
              <a:t>ticket to Bob, authenticator</a:t>
            </a:r>
            <a:endParaRPr lang="en-US" b="0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098800" y="2538413"/>
            <a:ext cx="307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>
                <a:latin typeface="Times-Roman" charset="0"/>
              </a:rPr>
              <a:t>E(timestamp + 1, 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382000" cy="20574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Times-Roman" charset="0"/>
              </a:rPr>
              <a:t>ticket to Bob = E(“Alice”, 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Times-Roman" charset="0"/>
              </a:rPr>
              <a:t>authenticator = E(timestamp, 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/>
              <a:t>Bob decrypts </a:t>
            </a:r>
            <a:r>
              <a:rPr lang="en-US" sz="2800">
                <a:latin typeface="Times-Roman" charset="0"/>
              </a:rPr>
              <a:t>“ticket to Bob”</a:t>
            </a:r>
            <a:r>
              <a:rPr lang="en-US" sz="2800"/>
              <a:t> to get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/>
              <a:t> which he then uses to verify </a:t>
            </a:r>
            <a:r>
              <a:rPr lang="en-US" sz="2800">
                <a:latin typeface="Times-Roman" charset="0"/>
              </a:rPr>
              <a:t>timestamp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990600" y="3267075"/>
            <a:ext cx="1543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/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 b="0"/>
              <a:t>Computer</a:t>
            </a:r>
          </a:p>
        </p:txBody>
      </p:sp>
      <p:sp>
        <p:nvSpPr>
          <p:cNvPr id="145418" name="Rectangle 11"/>
          <p:cNvSpPr>
            <a:spLocks noChangeArrowheads="1"/>
          </p:cNvSpPr>
          <p:nvPr/>
        </p:nvSpPr>
        <p:spPr bwMode="auto">
          <a:xfrm>
            <a:off x="7194550" y="3214688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pic>
        <p:nvPicPr>
          <p:cNvPr id="145419" name="Picture 12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20" name="Picture 13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9050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 animBg="1"/>
      <p:bldP spid="269317" grpId="0" autoUpdateAnimBg="0"/>
      <p:bldP spid="269319" grpId="0" autoUpdateAnimBg="0"/>
      <p:bldP spid="26932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83F18A0-2D75-8F4A-AE1B-CE0935BADC6E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Key </a:t>
            </a:r>
            <a:r>
              <a:rPr lang="en-US" dirty="0">
                <a:latin typeface="Times-Roman" charset="0"/>
              </a:rPr>
              <a:t>S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/>
              <a:t> used in authentication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confidentiality/integrity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Timestamps for</a:t>
            </a:r>
            <a:r>
              <a:rPr lang="en-US" dirty="0" smtClean="0"/>
              <a:t> authentication and replay </a:t>
            </a:r>
            <a:r>
              <a:rPr lang="en-US" dirty="0"/>
              <a:t>protection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Recall, that timestamps…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Reduce the number of </a:t>
            </a:r>
            <a:r>
              <a:rPr lang="en-US" dirty="0" err="1"/>
              <a:t>messages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 err="1"/>
              <a:t>like</a:t>
            </a:r>
            <a:r>
              <a:rPr lang="en-US" dirty="0"/>
              <a:t> a nonce that is known in advance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But,</a:t>
            </a:r>
            <a:r>
              <a:rPr lang="en-US" dirty="0" smtClean="0"/>
              <a:t> “time” </a:t>
            </a:r>
            <a:r>
              <a:rPr lang="en-US" dirty="0"/>
              <a:t>is a security-critical </a:t>
            </a:r>
            <a:r>
              <a:rPr lang="en-US" dirty="0" smtClean="0"/>
              <a:t>parameter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7A781FD-EE0A-9D41-9589-0F3654A5E740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When Alice logs in, KDC sends </a:t>
            </a:r>
            <a:r>
              <a:rPr lang="en-US" sz="2400" dirty="0">
                <a:latin typeface="Times-Roman" charset="0"/>
              </a:rPr>
              <a:t>E(S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, TGT, 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</a:t>
            </a:r>
            <a:r>
              <a:rPr lang="en-US" sz="2800" dirty="0"/>
              <a:t>where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TGT = </a:t>
            </a:r>
            <a:r>
              <a:rPr lang="en-US" sz="2400" dirty="0" err="1">
                <a:latin typeface="Times-Roman" charset="0"/>
              </a:rPr>
              <a:t>E(“Alice</a:t>
            </a:r>
            <a:r>
              <a:rPr lang="en-US" sz="2400" dirty="0">
                <a:latin typeface="Times-Roman" charset="0"/>
              </a:rPr>
              <a:t>”, 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baseline="-25000" dirty="0">
                <a:latin typeface="Times-Roman" charset="0"/>
              </a:rPr>
              <a:t>KDC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Why is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encrypted with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?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A:</a:t>
            </a:r>
            <a:r>
              <a:rPr lang="en-US" sz="2400" dirty="0"/>
              <a:t> Extra work for no added security!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In Alice’s “</a:t>
            </a:r>
            <a:r>
              <a:rPr lang="en-US" sz="2800" dirty="0" err="1"/>
              <a:t>Kerberized</a:t>
            </a:r>
            <a:r>
              <a:rPr lang="en-US" sz="2800" dirty="0"/>
              <a:t>” login to Bob, why can Alice remain anonymous?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Why is “ticket to Bob” sent to Alice?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Why doesn’t KDC send it directly to Bob?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smtClean="0"/>
              <a:t>Simplified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686800" cy="2209800"/>
          </a:xfrm>
        </p:spPr>
        <p:txBody>
          <a:bodyPr/>
          <a:lstStyle/>
          <a:p>
            <a:r>
              <a:rPr lang="en-US" sz="2400" dirty="0" smtClean="0">
                <a:latin typeface="New Times Roman"/>
                <a:cs typeface="New Times Roman"/>
              </a:rPr>
              <a:t>CP = “crypto proposed”, and CS = “crypto selected”</a:t>
            </a:r>
          </a:p>
          <a:p>
            <a:r>
              <a:rPr lang="en-US" sz="2400" dirty="0" smtClean="0">
                <a:latin typeface="New Times Roman"/>
                <a:cs typeface="New Times Roman"/>
              </a:rPr>
              <a:t>H = </a:t>
            </a:r>
            <a:r>
              <a:rPr lang="en-US" sz="24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err="1" smtClean="0">
                <a:latin typeface="New Times Roman"/>
                <a:cs typeface="New Times Roman"/>
              </a:rPr>
              <a:t>,R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400" dirty="0" err="1" smtClean="0">
                <a:latin typeface="New Times Roman"/>
                <a:cs typeface="New Times Roman"/>
              </a:rPr>
              <a:t>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ab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</a:t>
            </a:r>
            <a:r>
              <a:rPr lang="en-US" sz="2400" dirty="0" smtClean="0">
                <a:latin typeface="New Times Roman"/>
                <a:cs typeface="New Times Roman"/>
              </a:rPr>
              <a:t>)</a:t>
            </a:r>
          </a:p>
          <a:p>
            <a:r>
              <a:rPr lang="en-US" sz="2400" dirty="0" smtClean="0">
                <a:latin typeface="New Times Roman"/>
                <a:cs typeface="New Times Roman"/>
              </a:rPr>
              <a:t>S</a:t>
            </a:r>
            <a:r>
              <a:rPr lang="en-US" sz="2400" baseline="-25000" dirty="0" smtClean="0">
                <a:latin typeface="New Times Roman"/>
                <a:cs typeface="New Times Roman"/>
              </a:rPr>
              <a:t>B</a:t>
            </a:r>
            <a:r>
              <a:rPr lang="en-US" sz="2400" dirty="0" smtClean="0">
                <a:latin typeface="New Times Roman"/>
                <a:cs typeface="New Times Roman"/>
              </a:rPr>
              <a:t> = [</a:t>
            </a:r>
            <a:r>
              <a:rPr lang="en-US" sz="2400" dirty="0" err="1" smtClean="0">
                <a:latin typeface="New Times Roman"/>
                <a:cs typeface="New Times Roman"/>
              </a:rPr>
              <a:t>H]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Bob</a:t>
            </a:r>
            <a:endParaRPr lang="en-US" sz="2400" dirty="0" smtClean="0">
              <a:latin typeface="New Times Roman"/>
              <a:cs typeface="New Times Roman"/>
            </a:endParaRPr>
          </a:p>
          <a:p>
            <a:r>
              <a:rPr lang="en-US" sz="2400" dirty="0" smtClean="0">
                <a:latin typeface="New Times Roman"/>
                <a:cs typeface="New Times Roman"/>
              </a:rPr>
              <a:t>S</a:t>
            </a:r>
            <a:r>
              <a:rPr lang="en-US" sz="2400" baseline="-25000" dirty="0" smtClean="0">
                <a:latin typeface="New Times Roman"/>
                <a:cs typeface="New Times Roman"/>
              </a:rPr>
              <a:t>A</a:t>
            </a:r>
            <a:r>
              <a:rPr lang="en-US" sz="2400" dirty="0" smtClean="0">
                <a:latin typeface="New Times Roman"/>
                <a:cs typeface="New Times Roman"/>
              </a:rPr>
              <a:t> = [H, Alice, </a:t>
            </a:r>
            <a:r>
              <a:rPr lang="en-US" sz="2400" dirty="0" err="1" smtClean="0">
                <a:latin typeface="New Times Roman"/>
                <a:cs typeface="New Times Roman"/>
              </a:rPr>
              <a:t>certificate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err="1" smtClean="0">
                <a:latin typeface="New Times Roman"/>
                <a:cs typeface="New Times Roman"/>
              </a:rPr>
              <a:t>]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Alice</a:t>
            </a:r>
            <a:endParaRPr lang="en-US" sz="2400" dirty="0" smtClean="0">
              <a:latin typeface="New Times Roman"/>
              <a:cs typeface="New Times Roman"/>
            </a:endParaRPr>
          </a:p>
          <a:p>
            <a:r>
              <a:rPr lang="en-US" sz="2400" dirty="0" smtClean="0">
                <a:latin typeface="New Times Roman"/>
                <a:cs typeface="New Times Roman"/>
              </a:rPr>
              <a:t>K = g</a:t>
            </a:r>
            <a:r>
              <a:rPr lang="en-US" sz="2400" baseline="30000" dirty="0" smtClean="0">
                <a:latin typeface="New Times Roman"/>
                <a:cs typeface="New Times Roman"/>
              </a:rPr>
              <a:t>ab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</a:t>
            </a:r>
            <a:endParaRPr lang="en-US" sz="2400" dirty="0" smtClean="0">
              <a:latin typeface="New Times Roman"/>
              <a:cs typeface="New Times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2" descr="drinkme.gif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9906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21336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2057400" y="232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9335" y="3187700"/>
            <a:ext cx="90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Alice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236213" y="3216275"/>
            <a:ext cx="723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Bob</a:t>
            </a:r>
            <a:endParaRPr lang="en-US" b="0" baseline="-25000" dirty="0">
              <a:latin typeface="Times-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133600" y="2767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76600" y="1371600"/>
            <a:ext cx="1854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 CP, R</a:t>
            </a:r>
            <a:r>
              <a:rPr lang="en-US" b="0" baseline="-25000" dirty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33800" y="1828800"/>
            <a:ext cx="1057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CS, R</a:t>
            </a:r>
            <a:r>
              <a:rPr lang="en-US" b="0" baseline="-25000" dirty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54413" y="2286000"/>
            <a:ext cx="12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pic>
        <p:nvPicPr>
          <p:cNvPr id="14" name="Picture 1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752600"/>
            <a:ext cx="93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2057400" y="3276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21336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732088" y="2743200"/>
            <a:ext cx="3261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certificate</a:t>
            </a:r>
            <a:r>
              <a:rPr lang="en-US" b="0" baseline="-25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S</a:t>
            </a:r>
            <a:r>
              <a:rPr lang="en-US" b="0" baseline="-25000" dirty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582863" y="3276600"/>
            <a:ext cx="374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E(Alice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certificate</a:t>
            </a:r>
            <a:r>
              <a:rPr lang="en-US" b="0" baseline="-25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S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K)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utoUpdateAnimBg="0"/>
      <p:bldP spid="18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EEACF4C-A02A-804D-8CBF-D0D6A1BB4951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have Alice’s computer remember password and use that for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no KDC required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hard to protect passwords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Also, does not scale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have KDC remember session key instead of putting it in a </a:t>
            </a:r>
            <a:r>
              <a:rPr lang="en-US" sz="2800">
                <a:latin typeface="Times-Roman" charset="0"/>
              </a:rPr>
              <a:t>TGT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no need for </a:t>
            </a:r>
            <a:r>
              <a:rPr lang="en-US" sz="2400">
                <a:latin typeface="Times-Roman" charset="0"/>
              </a:rPr>
              <a:t>TGT</a:t>
            </a:r>
            <a:endParaRPr lang="en-US" sz="24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</a:t>
            </a:r>
            <a:r>
              <a:rPr lang="en-US" sz="2400" b="1">
                <a:solidFill>
                  <a:schemeClr val="accent2"/>
                </a:solidFill>
              </a:rPr>
              <a:t>stateless</a:t>
            </a:r>
            <a:r>
              <a:rPr lang="en-US" sz="2400"/>
              <a:t> KDC is major feature of Kerberos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676E2ED-DA87-9741-BE03-0578C06B42E4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Kerberos,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h(Alice’s password)</a:t>
            </a:r>
            <a:endParaRPr lang="en-US" sz="280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instead generate random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Compute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 = h(Alice’s password)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And Alice’s computer stores </a:t>
            </a:r>
            <a:r>
              <a:rPr lang="en-US" sz="2400">
                <a:latin typeface="Times-Roman" charset="0"/>
              </a:rPr>
              <a:t>E(K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need not change when Alice changes her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</a:t>
            </a:r>
            <a:r>
              <a:rPr lang="en-US" sz="2400">
                <a:latin typeface="Times-Roman" charset="0"/>
              </a:rPr>
              <a:t>E(K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)</a:t>
            </a:r>
            <a:r>
              <a:rPr lang="en-US" sz="2400"/>
              <a:t> must be stored on computer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This alternative approach is often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not in Kerberos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72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71"/>
            <a:ext cx="1373238" cy="1496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762" y="0"/>
            <a:ext cx="1373238" cy="149682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WEP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Wired Equivalent Privacy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The stated goal of WEP is to </a:t>
            </a:r>
            <a:r>
              <a:rPr lang="en-US" sz="2800" b="1" dirty="0" smtClean="0">
                <a:solidFill>
                  <a:schemeClr val="hlink"/>
                </a:solidFill>
              </a:rPr>
              <a:t>make wireless LAN as secure as a wired LAN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According to </a:t>
            </a:r>
            <a:r>
              <a:rPr lang="en-US" sz="2800" dirty="0" err="1" smtClean="0"/>
              <a:t>Tanenbaum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“The 802.11 standard prescribes a data link-level security protocol called WEP (Wired Equivalent Privacy), which is designed to make the security of a wireless LAN as good as that of a wired LAN. Since the default for a wired LAN is no security at all, this goal is easy to achieve, and WEP achieves it as we shall see.”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91000"/>
            <a:ext cx="7924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Bob is </a:t>
            </a:r>
            <a:r>
              <a:rPr lang="en-US" sz="2800" b="1" i="1" dirty="0" smtClean="0"/>
              <a:t>wireless access point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Key </a:t>
            </a: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dirty="0" smtClean="0"/>
              <a:t> shared by access point and </a:t>
            </a:r>
            <a:r>
              <a:rPr lang="en-US" sz="2800" b="1" dirty="0" smtClean="0">
                <a:solidFill>
                  <a:schemeClr val="hlink"/>
                </a:solidFill>
              </a:rPr>
              <a:t>all users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Key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seldom (if ever) changes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WEP has many, many, many security flaws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>
              <a:latin typeface="Times New Roman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3429000"/>
            <a:ext cx="1289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Comic Sans Times-RomanMS" charset="0"/>
              </a:rPr>
              <a:t>K</a:t>
            </a:r>
            <a:endParaRPr lang="en-US" b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39000" y="3368675"/>
            <a:ext cx="1122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286000" y="3376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1676400"/>
            <a:ext cx="3082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Authentication Request</a:t>
            </a:r>
            <a:endParaRPr lang="en-US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3388" y="22653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10000" y="2878138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 K)</a:t>
            </a:r>
            <a:endParaRPr lang="en-US" b="0"/>
          </a:p>
        </p:txBody>
      </p:sp>
      <p:pic>
        <p:nvPicPr>
          <p:cNvPr id="13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676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utoUpdateAnimBg="0"/>
      <p:bldP spid="11" grpId="0" autoUpdateAnimBg="0"/>
      <p:bldP spid="1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WEP uses RC4 cipher for confidentiality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RC4 is considered a strong cipher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But WEP introduces a subtle flaw…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…making cryptanalytic attacks feasible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WEP uses CRC for “integrity”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Should have used a MAC or HMAC instead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CRC is for error detection, not crypto integrity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Everyone knows </a:t>
            </a:r>
            <a:r>
              <a:rPr lang="en-US" sz="2400" b="1" dirty="0" smtClean="0"/>
              <a:t>NOT</a:t>
            </a:r>
            <a:r>
              <a:rPr lang="en-US" sz="2400" dirty="0" smtClean="0"/>
              <a:t> to use CRC for this…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Integrity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WEP “integrity” gives no crypto integrity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CRC is linear, so is stream cipher (XOR)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Trudy can change </a:t>
            </a:r>
            <a:r>
              <a:rPr lang="en-US" sz="2400" b="1" dirty="0" err="1" smtClean="0">
                <a:solidFill>
                  <a:srgbClr val="0000FF"/>
                </a:solidFill>
              </a:rPr>
              <a:t>ciphertext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and CRC </a:t>
            </a:r>
            <a:r>
              <a:rPr lang="en-US" sz="2400" dirty="0" smtClean="0"/>
              <a:t>so that checksum remains correct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Then Trudy’s introduced errors go undetected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Requires no knowledge of the plaintext!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CRC does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provide a cryptographic integrity check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CRC designed to detect random errors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Not able to detect intelligent changes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More WEP Integrity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Suppose Trudy knows destination IP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Then Trudy also knows </a:t>
            </a:r>
            <a:r>
              <a:rPr lang="en-US" sz="2800" dirty="0" err="1" smtClean="0"/>
              <a:t>keystream</a:t>
            </a:r>
            <a:r>
              <a:rPr lang="en-US" sz="2800" dirty="0" smtClean="0"/>
              <a:t> used to encrypt IP address, since…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… </a:t>
            </a:r>
            <a:r>
              <a:rPr lang="en-US" sz="2400" b="1" dirty="0" smtClean="0">
                <a:solidFill>
                  <a:schemeClr val="hlink"/>
                </a:solidFill>
                <a:latin typeface="Times-Roman" charset="0"/>
              </a:rPr>
              <a:t>C</a:t>
            </a:r>
            <a:r>
              <a:rPr lang="en-US" sz="2400" dirty="0" smtClean="0">
                <a:latin typeface="Times-Roman" charset="0"/>
              </a:rPr>
              <a:t> = destination IP address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</a:rPr>
              <a:t>  </a:t>
            </a:r>
            <a:r>
              <a:rPr lang="en-US" sz="2400" b="1" dirty="0" err="1" smtClean="0">
                <a:solidFill>
                  <a:schemeClr val="hlink"/>
                </a:solidFill>
                <a:latin typeface="Times-Roman" charset="0"/>
              </a:rPr>
              <a:t>keystream</a:t>
            </a:r>
            <a:endParaRPr lang="en-US" sz="2400" dirty="0" smtClean="0"/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Then Trudy can replace </a:t>
            </a:r>
            <a:r>
              <a:rPr lang="en-US" sz="2800" b="1" dirty="0" smtClean="0">
                <a:solidFill>
                  <a:schemeClr val="hlink"/>
                </a:solidFill>
                <a:latin typeface="Times-Roman" charset="0"/>
              </a:rPr>
              <a:t>C</a:t>
            </a:r>
            <a:r>
              <a:rPr lang="en-US" sz="2800" dirty="0" smtClean="0"/>
              <a:t> with…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… </a:t>
            </a:r>
            <a:r>
              <a:rPr lang="en-US" sz="2400" b="1" dirty="0" smtClean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Times-Roman" charset="0"/>
                <a:sym typeface="Symbol" charset="2"/>
              </a:rPr>
              <a:t></a:t>
            </a:r>
            <a:r>
              <a:rPr lang="en-US" sz="2400" dirty="0" smtClean="0">
                <a:latin typeface="Times-Roman" charset="0"/>
              </a:rPr>
              <a:t> = Trudy’s IP address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</a:rPr>
              <a:t>  </a:t>
            </a:r>
            <a:r>
              <a:rPr lang="en-US" sz="2400" b="1" dirty="0" err="1" smtClean="0">
                <a:solidFill>
                  <a:schemeClr val="hlink"/>
                </a:solidFill>
                <a:latin typeface="Times-Roman" charset="0"/>
              </a:rPr>
              <a:t>keystream</a:t>
            </a:r>
            <a:endParaRPr lang="en-US" sz="2400" dirty="0" smtClean="0"/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And change the CRC so no error detected!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Then what happens??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Moral: Big problem when integrity fails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Recall WEP uses a long-term secret key: </a:t>
            </a:r>
            <a:r>
              <a:rPr lang="en-US" sz="2800" dirty="0" smtClean="0">
                <a:latin typeface="Times-Roman" charset="0"/>
              </a:rPr>
              <a:t>K</a:t>
            </a:r>
            <a:endParaRPr lang="en-US" sz="2800" dirty="0" smtClean="0">
              <a:sym typeface="Symbol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/>
              <a:t>RC4 is a stream cipher, so each packet must be encrypted using a different key</a:t>
            </a:r>
            <a:endParaRPr lang="en-US" sz="2800" dirty="0" smtClean="0">
              <a:sym typeface="Symbol" charset="2"/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Initialization Vector (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) sent with packet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Sent in the clear, that is,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2"/>
                </a:solidFill>
              </a:rPr>
              <a:t>not</a:t>
            </a:r>
            <a:r>
              <a:rPr lang="en-US" sz="2400" dirty="0" smtClean="0"/>
              <a:t> secret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Note: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similar to “MI” in WWII ciphers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Actual RC4 key for packet is </a:t>
            </a:r>
            <a:r>
              <a:rPr lang="en-US" sz="2800" dirty="0" smtClean="0">
                <a:latin typeface="Times-Roman" charset="0"/>
              </a:rPr>
              <a:t>(IV,K)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That is,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2"/>
                </a:solidFill>
              </a:rPr>
              <a:t>pre-pended</a:t>
            </a:r>
            <a:r>
              <a:rPr lang="en-US" sz="2400" dirty="0" smtClean="0"/>
              <a:t> to long-term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672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baseline="-25000" dirty="0" smtClean="0">
                <a:latin typeface="Times-Roman" charset="0"/>
              </a:rPr>
              <a:t>IV</a:t>
            </a:r>
            <a:r>
              <a:rPr lang="en-US" sz="2800" dirty="0" smtClean="0">
                <a:latin typeface="Times-Roman" charset="0"/>
              </a:rPr>
              <a:t> </a:t>
            </a:r>
            <a:r>
              <a:rPr lang="en-US" sz="2800" dirty="0" smtClean="0">
                <a:latin typeface="Times-Roman"/>
                <a:cs typeface="Times-Roman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-Roman" charset="0"/>
              </a:rPr>
              <a:t>(IV,K)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That is, RC4 key is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with 3-byte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pre-pended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Note that the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is known to Trudy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79</a:t>
            </a:fld>
            <a:endParaRPr lang="en-US">
              <a:latin typeface="Times New Roman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286000" y="289113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14400" y="3500735"/>
            <a:ext cx="1306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Alice, </a:t>
            </a:r>
            <a:r>
              <a:rPr lang="en-US" b="0" dirty="0">
                <a:latin typeface="Times-Roman"/>
                <a:cs typeface="Times-Roman"/>
              </a:rPr>
              <a:t>K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39000" y="3440410"/>
            <a:ext cx="1122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Bob, </a:t>
            </a:r>
            <a:r>
              <a:rPr lang="en-US" b="0" dirty="0">
                <a:latin typeface="Times-Roman" charset="0"/>
              </a:rPr>
              <a:t>K</a:t>
            </a:r>
            <a:endParaRPr lang="en-US" b="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76600" y="2394248"/>
            <a:ext cx="242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IV, E(packet,K</a:t>
            </a:r>
            <a:r>
              <a:rPr lang="en-US" b="0" baseline="-25000">
                <a:latin typeface="Times-Roman" charset="0"/>
              </a:rPr>
              <a:t>IV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pic>
        <p:nvPicPr>
          <p:cNvPr id="9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900535"/>
            <a:ext cx="946150" cy="1624013"/>
          </a:xfrm>
          <a:prstGeom prst="rect">
            <a:avLst/>
          </a:prstGeom>
          <a:noFill/>
        </p:spPr>
      </p:pic>
      <p:pic>
        <p:nvPicPr>
          <p:cNvPr id="10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748135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err="1" smtClean="0"/>
              <a:t>MiM</a:t>
            </a:r>
            <a:r>
              <a:rPr lang="en-US" dirty="0" smtClean="0"/>
              <a:t> Attack on SSH?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686800" cy="2209800"/>
          </a:xfrm>
        </p:spPr>
        <p:txBody>
          <a:bodyPr/>
          <a:lstStyle/>
          <a:p>
            <a:r>
              <a:rPr lang="en-US" sz="2400" dirty="0" smtClean="0">
                <a:cs typeface="New Times Roman"/>
              </a:rPr>
              <a:t>Where does this attack fail?</a:t>
            </a:r>
          </a:p>
          <a:p>
            <a:r>
              <a:rPr lang="en-US" sz="2400" dirty="0" smtClean="0">
                <a:cs typeface="New Times Roman"/>
              </a:rPr>
              <a:t>Alice computes:</a:t>
            </a:r>
          </a:p>
          <a:p>
            <a:pPr lvl="1"/>
            <a:r>
              <a:rPr lang="en-US" sz="2000" dirty="0" smtClean="0">
                <a:latin typeface="New Times Roman"/>
                <a:cs typeface="New Times Roman"/>
              </a:rPr>
              <a:t>H</a:t>
            </a:r>
            <a:r>
              <a:rPr lang="en-US" sz="2000" baseline="-25000" dirty="0" smtClean="0">
                <a:latin typeface="New Times Roman"/>
                <a:cs typeface="New Times Roman"/>
              </a:rPr>
              <a:t>a</a:t>
            </a:r>
            <a:r>
              <a:rPr lang="en-US" sz="2000" dirty="0" smtClean="0">
                <a:latin typeface="New Times Roman"/>
                <a:cs typeface="New Times Roman"/>
              </a:rPr>
              <a:t> = </a:t>
            </a:r>
            <a:r>
              <a:rPr lang="en-US" sz="20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err="1" smtClean="0">
                <a:latin typeface="New Times Roman"/>
                <a:cs typeface="New Times Roman"/>
              </a:rPr>
              <a:t>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err="1" smtClean="0">
                <a:latin typeface="New Times Roman"/>
                <a:cs typeface="New Times Roman"/>
              </a:rPr>
              <a:t>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at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</a:t>
            </a:r>
            <a:r>
              <a:rPr lang="en-US" sz="2000" dirty="0" smtClean="0">
                <a:latin typeface="New Times Roman"/>
                <a:cs typeface="New Times Roman"/>
              </a:rPr>
              <a:t>)</a:t>
            </a:r>
          </a:p>
          <a:p>
            <a:r>
              <a:rPr lang="en-US" sz="2400" dirty="0" smtClean="0">
                <a:cs typeface="New Times Roman"/>
              </a:rPr>
              <a:t>But Bob signs:</a:t>
            </a:r>
          </a:p>
          <a:p>
            <a:pPr lvl="1"/>
            <a:r>
              <a:rPr lang="en-US" sz="2000" dirty="0" err="1" smtClean="0">
                <a:latin typeface="New Times Roman"/>
                <a:cs typeface="New Times Roman"/>
              </a:rPr>
              <a:t>H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smtClean="0">
                <a:latin typeface="New Times Roman"/>
                <a:cs typeface="New Times Roman"/>
              </a:rPr>
              <a:t> = </a:t>
            </a:r>
            <a:r>
              <a:rPr lang="en-US" sz="20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err="1" smtClean="0">
                <a:latin typeface="New Times Roman"/>
                <a:cs typeface="New Times Roman"/>
              </a:rPr>
              <a:t>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err="1" smtClean="0">
                <a:latin typeface="New Times Roman"/>
                <a:cs typeface="New Times Roman"/>
              </a:rPr>
              <a:t>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bt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</a:t>
            </a:r>
            <a:r>
              <a:rPr lang="en-US" sz="2000" dirty="0" smtClean="0">
                <a:latin typeface="New Times Roman"/>
                <a:cs typeface="New Times Roman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2" descr="drinkme.gif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9906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1600200" y="19019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1524000" y="23591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5935" y="3187700"/>
            <a:ext cx="90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Alice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22013" y="3216275"/>
            <a:ext cx="723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Bob</a:t>
            </a:r>
            <a:endParaRPr lang="en-US" b="0" baseline="-25000" dirty="0">
              <a:latin typeface="Times-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524000" y="28163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2600" y="1371600"/>
            <a:ext cx="1358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</a:t>
            </a:r>
            <a:r>
              <a:rPr lang="en-US" b="0" dirty="0" smtClean="0">
                <a:latin typeface="Times-Roman" charset="0"/>
              </a:rPr>
              <a:t> R</a:t>
            </a:r>
            <a:r>
              <a:rPr lang="en-US" b="0" baseline="-25000" dirty="0" smtClean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34028" y="1900535"/>
            <a:ext cx="526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R</a:t>
            </a:r>
            <a:r>
              <a:rPr lang="en-US" b="0" baseline="-25000" dirty="0" smtClean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752600" y="2357735"/>
            <a:ext cx="12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pic>
        <p:nvPicPr>
          <p:cNvPr id="14" name="Picture 1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1752600"/>
            <a:ext cx="93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1524000" y="32766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600200" y="3733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486400" y="2814935"/>
            <a:ext cx="21224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 smtClean="0">
                <a:latin typeface="Times-Roman" charset="0"/>
              </a:rPr>
              <a:t>g</a:t>
            </a:r>
            <a:r>
              <a:rPr lang="en-US" sz="2000" b="0" baseline="30000" dirty="0" err="1" smtClean="0">
                <a:latin typeface="Times-Roman" charset="0"/>
              </a:rPr>
              <a:t>b</a:t>
            </a:r>
            <a:r>
              <a:rPr lang="en-US" sz="2000" b="0" dirty="0" smtClean="0">
                <a:latin typeface="Times-Roman" charset="0"/>
              </a:rPr>
              <a:t> mod </a:t>
            </a:r>
            <a:r>
              <a:rPr lang="en-US" sz="2000" b="0" dirty="0" err="1" smtClean="0">
                <a:latin typeface="Times-Roman" charset="0"/>
              </a:rPr>
              <a:t>p</a:t>
            </a:r>
            <a:r>
              <a:rPr lang="en-US" sz="2000" b="0" dirty="0" smtClean="0">
                <a:latin typeface="Times-Roman" charset="0"/>
              </a:rPr>
              <a:t>, </a:t>
            </a:r>
            <a:r>
              <a:rPr lang="en-US" sz="2000" b="0" dirty="0" err="1" smtClean="0">
                <a:latin typeface="Times-Roman" charset="0"/>
              </a:rPr>
              <a:t>cert</a:t>
            </a:r>
            <a:r>
              <a:rPr lang="en-US" sz="2000" b="0" baseline="-25000" dirty="0" err="1" smtClean="0">
                <a:latin typeface="Times-Roman" charset="0"/>
              </a:rPr>
              <a:t>B</a:t>
            </a:r>
            <a:r>
              <a:rPr lang="en-US" sz="2000" b="0" dirty="0">
                <a:latin typeface="Times-Roman" charset="0"/>
              </a:rPr>
              <a:t>, S</a:t>
            </a:r>
            <a:r>
              <a:rPr lang="en-US" sz="2000" b="0" baseline="-25000" dirty="0">
                <a:latin typeface="Times-Roman" charset="0"/>
              </a:rPr>
              <a:t>B</a:t>
            </a:r>
            <a:endParaRPr lang="en-US" sz="2000" b="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392565" y="3276600"/>
            <a:ext cx="221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>
                <a:latin typeface="Times-Roman" charset="0"/>
              </a:rPr>
              <a:t>E</a:t>
            </a:r>
            <a:r>
              <a:rPr lang="en-US" sz="2000" b="0" dirty="0" err="1" smtClean="0">
                <a:latin typeface="Times-Roman" charset="0"/>
              </a:rPr>
              <a:t>(Alice,cert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,S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,K</a:t>
            </a:r>
            <a:r>
              <a:rPr lang="en-US" sz="2000" b="0" dirty="0">
                <a:latin typeface="Times-Roman" charset="0"/>
              </a:rPr>
              <a:t>)</a:t>
            </a:r>
            <a:endParaRPr lang="en-US" sz="2000" b="0" dirty="0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 flipV="1">
            <a:off x="5617835" y="19050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H="1" flipV="1">
            <a:off x="5541635" y="23622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5617835" y="2819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 flipV="1">
            <a:off x="5541635" y="32766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V="1">
            <a:off x="5617835" y="3733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846435" y="1371600"/>
            <a:ext cx="1358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</a:t>
            </a:r>
            <a:r>
              <a:rPr lang="en-US" b="0" dirty="0" smtClean="0">
                <a:latin typeface="Times-Roman" charset="0"/>
              </a:rPr>
              <a:t> R</a:t>
            </a:r>
            <a:r>
              <a:rPr lang="en-US" b="0" baseline="-25000" dirty="0" smtClean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209800" y="1901952"/>
            <a:ext cx="526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R</a:t>
            </a:r>
            <a:r>
              <a:rPr lang="en-US" b="0" baseline="-25000" dirty="0" smtClean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846435" y="2357735"/>
            <a:ext cx="1250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 smtClean="0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t</a:t>
            </a:r>
            <a:r>
              <a:rPr lang="en-US" b="0" dirty="0" smtClean="0">
                <a:latin typeface="Times-Roman" charset="0"/>
              </a:rPr>
              <a:t> </a:t>
            </a:r>
            <a:r>
              <a:rPr lang="en-US" b="0" dirty="0">
                <a:latin typeface="Times-Roman" charset="0"/>
              </a:rPr>
              <a:t>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447800" y="2819400"/>
            <a:ext cx="2084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 smtClean="0">
                <a:latin typeface="Times-Roman" charset="0"/>
              </a:rPr>
              <a:t>g</a:t>
            </a:r>
            <a:r>
              <a:rPr lang="en-US" sz="2000" b="0" baseline="30000" dirty="0" err="1" smtClean="0">
                <a:latin typeface="Times-Roman" charset="0"/>
              </a:rPr>
              <a:t>t</a:t>
            </a:r>
            <a:r>
              <a:rPr lang="en-US" sz="2000" b="0" dirty="0" smtClean="0">
                <a:latin typeface="Times-Roman" charset="0"/>
              </a:rPr>
              <a:t> mod </a:t>
            </a:r>
            <a:r>
              <a:rPr lang="en-US" sz="2000" b="0" dirty="0" err="1" smtClean="0">
                <a:latin typeface="Times-Roman" charset="0"/>
              </a:rPr>
              <a:t>p</a:t>
            </a:r>
            <a:r>
              <a:rPr lang="en-US" sz="2000" b="0" dirty="0" smtClean="0">
                <a:latin typeface="Times-Roman" charset="0"/>
              </a:rPr>
              <a:t>, </a:t>
            </a:r>
            <a:r>
              <a:rPr lang="en-US" sz="2000" b="0" dirty="0" err="1" smtClean="0">
                <a:latin typeface="Times-Roman" charset="0"/>
              </a:rPr>
              <a:t>cert</a:t>
            </a:r>
            <a:r>
              <a:rPr lang="en-US" sz="2000" b="0" baseline="-25000" dirty="0" err="1" smtClean="0">
                <a:latin typeface="Times-Roman" charset="0"/>
              </a:rPr>
              <a:t>B</a:t>
            </a:r>
            <a:r>
              <a:rPr lang="en-US" sz="2000" b="0" dirty="0">
                <a:latin typeface="Times-Roman" charset="0"/>
              </a:rPr>
              <a:t>, </a:t>
            </a:r>
            <a:r>
              <a:rPr lang="en-US" sz="2000" b="0" dirty="0" smtClean="0">
                <a:latin typeface="Times-Roman" charset="0"/>
              </a:rPr>
              <a:t>S</a:t>
            </a:r>
            <a:r>
              <a:rPr lang="en-US" sz="2000" b="0" baseline="-25000" dirty="0" smtClean="0">
                <a:latin typeface="Times-Roman" charset="0"/>
              </a:rPr>
              <a:t>B</a:t>
            </a:r>
            <a:endParaRPr lang="en-US" sz="2000" b="0" dirty="0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5460016" y="3218688"/>
            <a:ext cx="2236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>
                <a:latin typeface="Times-Roman" charset="0"/>
              </a:rPr>
              <a:t>E</a:t>
            </a:r>
            <a:r>
              <a:rPr lang="en-US" sz="2000" b="0" dirty="0" err="1" smtClean="0">
                <a:latin typeface="Times-Roman" charset="0"/>
              </a:rPr>
              <a:t>(Alice,cert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,S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989387" y="31400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Trudy</a:t>
            </a:r>
          </a:p>
        </p:txBody>
      </p:sp>
      <p:pic>
        <p:nvPicPr>
          <p:cNvPr id="30" name="Picture 32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9387" y="19050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utoUpdateAnimBg="0"/>
      <p:bldP spid="18" grpId="0" autoUpdateAnimBg="0"/>
      <p:bldP spid="19" grpId="0" animBg="1"/>
      <p:bldP spid="20" grpId="0" animBg="1"/>
      <p:bldP spid="21" grpId="0" animBg="1"/>
      <p:bldP spid="22" grpId="0" animBg="1"/>
      <p:bldP spid="23" grpId="0" animBg="1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IV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WEP uses 24-bit (3 byte)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Each packet gets a new </a:t>
            </a:r>
            <a:r>
              <a:rPr lang="en-US" dirty="0" smtClean="0">
                <a:latin typeface="Times-Roman" charset="0"/>
              </a:rPr>
              <a:t>IV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Key: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pre-pended to long-term key, </a:t>
            </a:r>
            <a:r>
              <a:rPr lang="en-US" dirty="0" smtClean="0">
                <a:latin typeface="Times-Roman" charset="0"/>
              </a:rPr>
              <a:t>K</a:t>
            </a:r>
            <a:endParaRPr lang="en-U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Long term key 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dirty="0" smtClean="0"/>
              <a:t> seldom changes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If long-term key and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are same, then same </a:t>
            </a:r>
            <a:r>
              <a:rPr lang="en-US" dirty="0" err="1" smtClean="0"/>
              <a:t>keystream</a:t>
            </a:r>
            <a:r>
              <a:rPr lang="en-US" dirty="0" smtClean="0"/>
              <a:t> is use</a:t>
            </a:r>
            <a:r>
              <a:rPr lang="en-US" dirty="0" smtClean="0">
                <a:sym typeface="Symbol" charset="2"/>
              </a:rPr>
              <a:t>d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This is bad, bad, really really bad!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80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IV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Assume 1500 byte packets, 11 Mbps link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Suppose IVs generated in sequence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Since </a:t>
            </a:r>
            <a:r>
              <a:rPr lang="en-US" sz="2400" dirty="0" smtClean="0">
                <a:latin typeface="Times-Roman" charset="0"/>
              </a:rPr>
              <a:t>1500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</a:t>
            </a:r>
            <a:r>
              <a:rPr lang="en-US" sz="2400" dirty="0" smtClean="0">
                <a:latin typeface="Times-Roman" charset="0"/>
                <a:sym typeface="Symbol" charset="2"/>
              </a:rPr>
              <a:t> 8/(11</a:t>
            </a:r>
            <a:r>
              <a:rPr lang="en-US" sz="2400" dirty="0" smtClean="0">
                <a:latin typeface="Times-Roman" charset="0"/>
              </a:rPr>
              <a:t>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</a:t>
            </a:r>
            <a:r>
              <a:rPr lang="en-US" sz="2400" dirty="0" smtClean="0">
                <a:latin typeface="Times-Roman" charset="0"/>
                <a:sym typeface="Symbol" charset="2"/>
              </a:rPr>
              <a:t> 10</a:t>
            </a:r>
            <a:r>
              <a:rPr lang="en-US" sz="2400" baseline="30000" dirty="0" smtClean="0">
                <a:latin typeface="Times-Roman" charset="0"/>
                <a:sym typeface="Symbol" charset="2"/>
              </a:rPr>
              <a:t>6</a:t>
            </a:r>
            <a:r>
              <a:rPr lang="en-US" sz="2400" dirty="0" smtClean="0">
                <a:latin typeface="Times-Roman" charset="0"/>
                <a:sym typeface="Symbol" charset="2"/>
              </a:rPr>
              <a:t>)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</a:t>
            </a:r>
            <a:r>
              <a:rPr lang="en-US" sz="2400" dirty="0" smtClean="0">
                <a:latin typeface="Times-Roman" charset="0"/>
                <a:sym typeface="Symbol" charset="2"/>
              </a:rPr>
              <a:t> 2</a:t>
            </a:r>
            <a:r>
              <a:rPr lang="en-US" sz="2400" baseline="30000" dirty="0" smtClean="0">
                <a:latin typeface="Times-Roman" charset="0"/>
                <a:sym typeface="Symbol" charset="2"/>
              </a:rPr>
              <a:t>24</a:t>
            </a:r>
            <a:r>
              <a:rPr lang="en-US" sz="2400" dirty="0" smtClean="0">
                <a:latin typeface="Times-Roman" charset="0"/>
                <a:sym typeface="Symbol" charset="2"/>
              </a:rPr>
              <a:t> = 18,000</a:t>
            </a:r>
            <a:r>
              <a:rPr lang="en-US" sz="2400" dirty="0" smtClean="0">
                <a:sym typeface="Symbol" charset="2"/>
              </a:rPr>
              <a:t> seconds…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ym typeface="Symbol" charset="2"/>
              </a:rPr>
              <a:t>…an </a:t>
            </a:r>
            <a:r>
              <a:rPr lang="en-US" sz="2400" dirty="0" smtClean="0">
                <a:latin typeface="Times-Roman" charset="0"/>
                <a:sym typeface="Symbol" charset="2"/>
              </a:rPr>
              <a:t>IV</a:t>
            </a:r>
            <a:r>
              <a:rPr lang="en-US" sz="2400" dirty="0" smtClean="0">
                <a:sym typeface="Symbol" charset="2"/>
              </a:rPr>
              <a:t> must repeat in about </a:t>
            </a:r>
            <a:r>
              <a:rPr lang="en-US" sz="2400" dirty="0" smtClean="0">
                <a:latin typeface="Times-Roman" charset="0"/>
                <a:sym typeface="Symbol" charset="2"/>
              </a:rPr>
              <a:t>5</a:t>
            </a:r>
            <a:r>
              <a:rPr lang="en-US" sz="2400" dirty="0" smtClean="0">
                <a:sym typeface="Symbol" charset="2"/>
              </a:rPr>
              <a:t> hours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Suppose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 generated at random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</a:t>
            </a:r>
            <a:r>
              <a:rPr lang="en-US" sz="2400" dirty="0" smtClean="0">
                <a:sym typeface="Symbol" charset="2"/>
              </a:rPr>
              <a:t>y birthday problem, some IV repeats in seconds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Again, repeated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(with same </a:t>
            </a: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dirty="0" smtClean="0"/>
              <a:t>) is bad!</a:t>
            </a:r>
            <a:endParaRPr lang="en-US" sz="2800" dirty="0" smtClean="0">
              <a:sym typeface="Symbol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81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Active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Suppose Trudy can insert traffic and observe corresponding </a:t>
            </a:r>
            <a:r>
              <a:rPr lang="en-US" sz="2800" dirty="0" err="1" smtClean="0"/>
              <a:t>ciphertext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Then she knows the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for some </a:t>
            </a:r>
            <a:r>
              <a:rPr lang="en-US" sz="2400" dirty="0" smtClean="0">
                <a:latin typeface="Times-Roman" charset="0"/>
              </a:rPr>
              <a:t>IV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She can decrypt any </a:t>
            </a:r>
            <a:r>
              <a:rPr lang="en-US" sz="2400" dirty="0" err="1" smtClean="0"/>
              <a:t>packet(s</a:t>
            </a:r>
            <a:r>
              <a:rPr lang="en-US" sz="2400" dirty="0" smtClean="0"/>
              <a:t>) that uses that </a:t>
            </a:r>
            <a:r>
              <a:rPr lang="en-US" sz="2400" dirty="0" smtClean="0">
                <a:latin typeface="Times-Roman" charset="0"/>
              </a:rPr>
              <a:t>IV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If Trudy does this many times, she can then decrypt data for lots of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Remember,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sent in the clear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Is such an attack feasible?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82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Cryptanalytic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WEP data encrypted using RC4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Packet key is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and long-term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3-byte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pre-pended to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Packet key is </a:t>
            </a:r>
            <a:r>
              <a:rPr lang="en-US" sz="2400" dirty="0" smtClean="0">
                <a:latin typeface="Times-Roman" charset="0"/>
              </a:rPr>
              <a:t>(IV,K)</a:t>
            </a:r>
            <a:endParaRPr lang="en-US" sz="24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Recall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is sent in the clear (not secret)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New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sent with every packet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Long-term key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seldom changes (maybe never)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So Trudy always knows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 and </a:t>
            </a:r>
            <a:r>
              <a:rPr lang="en-US" sz="2800" dirty="0" err="1" smtClean="0"/>
              <a:t>ciphertext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Trudy wants to find the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83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dirty="0" smtClean="0"/>
              <a:t>Cryptanalytic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3-byte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pre-pended to key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Denote the RC4 key </a:t>
            </a:r>
            <a:r>
              <a:rPr lang="en-US" sz="2800" b="1" dirty="0" smtClean="0">
                <a:solidFill>
                  <a:schemeClr val="hlink"/>
                </a:solidFill>
              </a:rPr>
              <a:t>bytes</a:t>
            </a:r>
            <a:r>
              <a:rPr lang="en-US" sz="2800" dirty="0" smtClean="0"/>
              <a:t>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…as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baseline="-25000" dirty="0" smtClean="0">
                <a:latin typeface="Times-Roman" charset="0"/>
              </a:rPr>
              <a:t>0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1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2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4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5</a:t>
            </a:r>
            <a:r>
              <a:rPr lang="en-US" dirty="0" smtClean="0">
                <a:latin typeface="Times-Roman" charset="0"/>
              </a:rPr>
              <a:t>, …</a:t>
            </a:r>
            <a:endParaRPr lang="en-US" sz="2400" dirty="0" smtClean="0"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Where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sz="2400" dirty="0" smtClean="0">
                <a:latin typeface="Times-Roman" charset="0"/>
              </a:rPr>
              <a:t> = (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baseline="-25000" dirty="0" smtClean="0">
                <a:latin typeface="Times-Roman" charset="0"/>
              </a:rPr>
              <a:t>0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1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2</a:t>
            </a:r>
            <a:r>
              <a:rPr lang="en-US" sz="2400" dirty="0" smtClean="0">
                <a:latin typeface="Times-Roman" charset="0"/>
              </a:rPr>
              <a:t>)</a:t>
            </a:r>
            <a:r>
              <a:rPr lang="en-US" sz="2400" dirty="0" smtClean="0"/>
              <a:t> , which Trudy knows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Trudy wants to find </a:t>
            </a:r>
            <a:r>
              <a:rPr lang="en-US" dirty="0" smtClean="0">
                <a:latin typeface="Times-Roman" charset="0"/>
              </a:rPr>
              <a:t>K = (K</a:t>
            </a:r>
            <a:r>
              <a:rPr lang="en-US" baseline="-25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4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5</a:t>
            </a:r>
            <a:r>
              <a:rPr lang="en-US" dirty="0" smtClean="0">
                <a:latin typeface="Times-Roman" charset="0"/>
              </a:rPr>
              <a:t>, </a:t>
            </a:r>
            <a:r>
              <a:rPr lang="en-US" dirty="0" smtClean="0"/>
              <a:t>…</a:t>
            </a:r>
            <a:r>
              <a:rPr lang="en-US" dirty="0" smtClean="0">
                <a:latin typeface="Times-Roman" charset="0"/>
              </a:rPr>
              <a:t>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Given enough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s, Trudy can find key </a:t>
            </a:r>
            <a:r>
              <a:rPr lang="en-US" sz="2800" dirty="0" smtClean="0">
                <a:latin typeface="Times-Roman" charset="0"/>
              </a:rPr>
              <a:t>K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Regardless of the length of the key!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Provided Trudy knows first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byte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Known plaintext</a:t>
            </a:r>
            <a:r>
              <a:rPr lang="en-US" sz="2400" dirty="0" smtClean="0"/>
              <a:t> attack (1st byte of each packet)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Prevent by discarding first 256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84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attacks are practical</a:t>
            </a:r>
          </a:p>
          <a:p>
            <a:r>
              <a:rPr lang="en-US" sz="2800" dirty="0" smtClean="0"/>
              <a:t>Attacks have been used to recover keys and break real WEP traffic</a:t>
            </a:r>
          </a:p>
          <a:p>
            <a:r>
              <a:rPr lang="en-US" sz="2800" dirty="0" smtClean="0"/>
              <a:t>How to prevent WEP attacks?</a:t>
            </a:r>
          </a:p>
          <a:p>
            <a:pPr lvl="1"/>
            <a:r>
              <a:rPr lang="en-US" sz="2400" dirty="0" smtClean="0"/>
              <a:t>Don’t use WEP</a:t>
            </a:r>
          </a:p>
          <a:p>
            <a:pPr lvl="1"/>
            <a:r>
              <a:rPr lang="en-US" sz="2400" dirty="0" smtClean="0"/>
              <a:t>Good alternatives: WPA, WPA2, etc.</a:t>
            </a:r>
          </a:p>
          <a:p>
            <a:r>
              <a:rPr lang="en-US" sz="2800" dirty="0" smtClean="0"/>
              <a:t>How to make WEP a little better?</a:t>
            </a:r>
          </a:p>
          <a:p>
            <a:pPr lvl="1"/>
            <a:r>
              <a:rPr lang="en-US" sz="2400" dirty="0" smtClean="0"/>
              <a:t>Restrict MAC addresses, don’t broadcast ID,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85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8F80168-55B9-CD42-B06E-D23B32B98599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(In)Security</a:t>
            </a:r>
          </a:p>
        </p:txBody>
      </p:sp>
      <p:pic>
        <p:nvPicPr>
          <p:cNvPr id="150532" name="Picture 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302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4D483FB-0F9B-964B-8F7F-ED4D59B5A59C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Cell Phones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First generation cell phones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Brick-sized, analog</a:t>
            </a:r>
            <a:r>
              <a:rPr lang="en-US" sz="2400" dirty="0"/>
              <a:t>, few standards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Little or </a:t>
            </a:r>
            <a:r>
              <a:rPr lang="en-US" sz="2400" b="1" i="1" dirty="0"/>
              <a:t>no</a:t>
            </a:r>
            <a:r>
              <a:rPr lang="en-US" sz="2400" dirty="0"/>
              <a:t> security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Susceptible to </a:t>
            </a:r>
            <a:r>
              <a:rPr lang="en-US" sz="2400" b="1" dirty="0">
                <a:solidFill>
                  <a:schemeClr val="accent2"/>
                </a:solidFill>
              </a:rPr>
              <a:t>cloning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Second generation cell phones: </a:t>
            </a:r>
            <a:r>
              <a:rPr lang="en-US" sz="2800" b="1" dirty="0">
                <a:solidFill>
                  <a:schemeClr val="accent2"/>
                </a:solidFill>
              </a:rPr>
              <a:t>GSM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Began in 1982 as “</a:t>
            </a:r>
            <a:r>
              <a:rPr lang="en-US" sz="2400" dirty="0" err="1"/>
              <a:t>Groupe</a:t>
            </a:r>
            <a:r>
              <a:rPr lang="en-US" sz="2400" dirty="0"/>
              <a:t> </a:t>
            </a:r>
            <a:r>
              <a:rPr lang="en-US" sz="2400" dirty="0" err="1"/>
              <a:t>Speciale</a:t>
            </a:r>
            <a:r>
              <a:rPr lang="en-US" sz="2400" dirty="0"/>
              <a:t> Mobile”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Now, Global System for Mobile Communications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Third generation?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3rd Generation Partnership Project (3GPP)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BC7A9C2-B49D-8E42-9AF3-D863F5FDA112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52579" name="Picture 29" descr="computer 12.tif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600450"/>
            <a:ext cx="508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Overview</a:t>
            </a:r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246063" y="2819400"/>
            <a:ext cx="97313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7391400" y="4419600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Home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Network</a:t>
            </a:r>
            <a:endParaRPr lang="en-US" sz="2000" b="0"/>
          </a:p>
        </p:txBody>
      </p:sp>
      <p:sp>
        <p:nvSpPr>
          <p:cNvPr id="152583" name="Rectangle 6"/>
          <p:cNvSpPr>
            <a:spLocks noChangeArrowheads="1"/>
          </p:cNvSpPr>
          <p:nvPr/>
        </p:nvSpPr>
        <p:spPr bwMode="auto">
          <a:xfrm>
            <a:off x="5334000" y="3516313"/>
            <a:ext cx="13541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“land line”</a:t>
            </a:r>
          </a:p>
        </p:txBody>
      </p:sp>
      <p:sp>
        <p:nvSpPr>
          <p:cNvPr id="152584" name="Rectangle 7"/>
          <p:cNvSpPr>
            <a:spLocks noChangeArrowheads="1"/>
          </p:cNvSpPr>
          <p:nvPr/>
        </p:nvSpPr>
        <p:spPr bwMode="auto">
          <a:xfrm>
            <a:off x="1066800" y="2114550"/>
            <a:ext cx="1298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air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interface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2590800" y="29718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Base</a:t>
            </a:r>
          </a:p>
          <a:p>
            <a:pPr algn="ctr"/>
            <a:r>
              <a:rPr lang="en-US" sz="2000" b="0"/>
              <a:t>Station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3429000" y="25146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4495800" y="2514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3781425" y="4400550"/>
            <a:ext cx="13795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Controller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4800600" y="3962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5392229" y="4030663"/>
            <a:ext cx="1239267" cy="84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 dirty="0" smtClean="0"/>
              <a:t>PSTN</a:t>
            </a:r>
          </a:p>
          <a:p>
            <a:pPr algn="ctr">
              <a:lnSpc>
                <a:spcPct val="80000"/>
              </a:lnSpc>
            </a:pPr>
            <a:r>
              <a:rPr lang="en-US" sz="2000" b="0" dirty="0" smtClean="0"/>
              <a:t>Internet</a:t>
            </a:r>
          </a:p>
          <a:p>
            <a:pPr algn="ctr">
              <a:lnSpc>
                <a:spcPct val="80000"/>
              </a:lnSpc>
            </a:pPr>
            <a:r>
              <a:rPr lang="en-US" sz="2000" b="0" dirty="0"/>
              <a:t>e</a:t>
            </a:r>
            <a:r>
              <a:rPr lang="en-US" sz="2000" b="0" dirty="0" smtClean="0"/>
              <a:t>tc</a:t>
            </a:r>
            <a:r>
              <a:rPr lang="en-US" sz="2000" b="0" dirty="0"/>
              <a:t>.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2438400" y="1676400"/>
            <a:ext cx="2819400" cy="381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419100" y="4705350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Visited 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Network</a:t>
            </a: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1600200" y="50292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4151313" y="3135313"/>
            <a:ext cx="6492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VLR</a:t>
            </a: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4159250" y="31242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7016750" y="3744913"/>
            <a:ext cx="6794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HLR</a:t>
            </a: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7016750" y="37338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8" name="Rectangle 23"/>
          <p:cNvSpPr>
            <a:spLocks noChangeArrowheads="1"/>
          </p:cNvSpPr>
          <p:nvPr/>
        </p:nvSpPr>
        <p:spPr bwMode="auto">
          <a:xfrm>
            <a:off x="7620000" y="2971800"/>
            <a:ext cx="6556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AuC</a:t>
            </a:r>
          </a:p>
        </p:txBody>
      </p:sp>
      <p:sp>
        <p:nvSpPr>
          <p:cNvPr id="152599" name="Rectangle 24"/>
          <p:cNvSpPr>
            <a:spLocks noChangeArrowheads="1"/>
          </p:cNvSpPr>
          <p:nvPr/>
        </p:nvSpPr>
        <p:spPr bwMode="auto">
          <a:xfrm>
            <a:off x="7666038" y="29718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600" name="Picture 26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950" y="1905000"/>
            <a:ext cx="222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1" name="Picture 27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19050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2" name="Picture 2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3498850"/>
            <a:ext cx="635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C01DC5B-FC8C-D94E-8063-52219116ED4F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Components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638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Mobile phone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Contains SIM (Subscriber Identity Module)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 is the </a:t>
            </a:r>
            <a:r>
              <a:rPr lang="en-US" sz="2800" b="1" dirty="0">
                <a:solidFill>
                  <a:schemeClr val="accent2"/>
                </a:solidFill>
              </a:rPr>
              <a:t>security module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IMSI (International Mobile Subscriber ID)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User key: </a:t>
            </a:r>
            <a:r>
              <a:rPr lang="en-US" dirty="0" err="1">
                <a:latin typeface="Times-Roman" charset="0"/>
              </a:rPr>
              <a:t>Ki</a:t>
            </a:r>
            <a:r>
              <a:rPr lang="en-US" sz="2400" dirty="0"/>
              <a:t> (128 bits)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Tamper resistant (smart card)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PIN activated (usually not used)</a:t>
            </a:r>
          </a:p>
        </p:txBody>
      </p:sp>
      <p:pic>
        <p:nvPicPr>
          <p:cNvPr id="153605" name="Picture 4" descr="ericssonGSMphoneback.jpg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3200400"/>
            <a:ext cx="5413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6" name="Picture 5" descr="ericssonGSMphone.jpg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0"/>
            <a:ext cx="4429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7" name="Rectangle 6"/>
          <p:cNvSpPr>
            <a:spLocks noChangeArrowheads="1"/>
          </p:cNvSpPr>
          <p:nvPr/>
        </p:nvSpPr>
        <p:spPr bwMode="auto">
          <a:xfrm>
            <a:off x="6553200" y="4572000"/>
            <a:ext cx="831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SIM</a:t>
            </a:r>
          </a:p>
        </p:txBody>
      </p:sp>
      <p:sp>
        <p:nvSpPr>
          <p:cNvPr id="153608" name="Line 7"/>
          <p:cNvSpPr>
            <a:spLocks noChangeShapeType="1"/>
          </p:cNvSpPr>
          <p:nvPr/>
        </p:nvSpPr>
        <p:spPr bwMode="auto">
          <a:xfrm>
            <a:off x="7391400" y="4800600"/>
            <a:ext cx="533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115775A-FE54-BF4A-AC0C-82375F62D05B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Secure Socket Layer</a:t>
            </a:r>
          </a:p>
        </p:txBody>
      </p:sp>
      <p:pic>
        <p:nvPicPr>
          <p:cNvPr id="88068" name="Picture 5" descr="&#10;plug 1.tif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1050" y="0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6" descr="&#10;plug 2.tif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19B3B3-F04F-2546-A5E7-922F612AE8F1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Components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Visited network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network where mobile is currently located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one “cell”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controller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manages many cells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VLR (Visitor Location Register)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info on all visiting mobiles currently in the network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Home network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“home” of the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HLR (Home Location Register)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keeps track of most recent location of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AuC</a:t>
            </a:r>
            <a:r>
              <a:rPr lang="en-US" sz="2400" dirty="0"/>
              <a:t> (Authentication Center)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has IMSI and </a:t>
            </a:r>
            <a:r>
              <a:rPr lang="en-US" dirty="0" err="1" smtClean="0">
                <a:latin typeface="Times-Roman" charset="0"/>
              </a:rPr>
              <a:t>Ki</a:t>
            </a:r>
            <a:endParaRPr lang="en-US" sz="24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12D083B-1AF6-804D-824A-F067DB3680D0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Security Goals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Primary design goals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Make GSM as secure as ordinary telephone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Prevent phone cloning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Not designed to resist an active </a:t>
            </a:r>
            <a:r>
              <a:rPr lang="en-US" sz="2800" dirty="0" smtClean="0"/>
              <a:t>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At the time this seemed infeasible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Today such an </a:t>
            </a:r>
            <a:r>
              <a:rPr lang="en-US" sz="2400" dirty="0" smtClean="0"/>
              <a:t>attacks are </a:t>
            </a:r>
            <a:r>
              <a:rPr lang="en-US" sz="2400" dirty="0"/>
              <a:t>feasible…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Designers considered biggest threats to be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Insecure billing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Corruption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Other low-tech attacks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D28CCAE-0757-D749-9785-D747C00996CB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Security Features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Anonymity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Intercepted traffic does not identify user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Not so important to phone company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Authentication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Necessary for proper billing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Very, very </a:t>
            </a:r>
            <a:r>
              <a:rPr lang="en-US" sz="2400" dirty="0"/>
              <a:t>important to phone company!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Confidentiality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Confidentiality of calls over the air interface</a:t>
            </a:r>
            <a:endParaRPr lang="en-US" sz="24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Not </a:t>
            </a:r>
            <a:r>
              <a:rPr lang="en-US" sz="2400" dirty="0"/>
              <a:t>important to phone company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May be</a:t>
            </a:r>
            <a:r>
              <a:rPr lang="en-US" sz="2400" dirty="0" smtClean="0"/>
              <a:t> important </a:t>
            </a:r>
            <a:r>
              <a:rPr lang="en-US" sz="2400" dirty="0"/>
              <a:t>for </a:t>
            </a:r>
            <a:r>
              <a:rPr lang="en-US" sz="2400" dirty="0" smtClean="0"/>
              <a:t>marketing</a:t>
            </a:r>
            <a:endParaRPr lang="en-US" sz="2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3DDBCE7-8E8D-E34C-B135-4B9D43EE5A04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GSM: Anonymity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IMSI used to initially identify caller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 TMSI (Temporary Mobile Subscriber ID) used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TMSI changed frequently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TMSI’s</a:t>
            </a:r>
            <a:r>
              <a:rPr lang="en-US" sz="2400" dirty="0"/>
              <a:t> encrypted when sent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Not a strong form of anonymity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But probably sufficient for most uses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E18A054-C498-6247-884D-0CD40D234D8E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GSM: Authentication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Caller is authenticated to base station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Authentication is </a:t>
            </a:r>
            <a:r>
              <a:rPr lang="en-US" sz="2800" b="1">
                <a:solidFill>
                  <a:schemeClr val="accent2"/>
                </a:solidFill>
              </a:rPr>
              <a:t>not</a:t>
            </a:r>
            <a:r>
              <a:rPr lang="en-US" sz="2800"/>
              <a:t> mutual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Authentication via </a:t>
            </a:r>
            <a:r>
              <a:rPr lang="en-US" sz="2800" b="1">
                <a:solidFill>
                  <a:schemeClr val="accent2"/>
                </a:solidFill>
              </a:rPr>
              <a:t>challenge-response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Home network generates </a:t>
            </a:r>
            <a:r>
              <a:rPr lang="en-US" sz="2400">
                <a:latin typeface="Times-Roman" charset="0"/>
              </a:rPr>
              <a:t>RAND </a:t>
            </a:r>
            <a:r>
              <a:rPr lang="en-US" sz="2400"/>
              <a:t>and computes </a:t>
            </a:r>
            <a:r>
              <a:rPr lang="en-US" sz="2400">
                <a:latin typeface="Times-Roman" charset="0"/>
              </a:rPr>
              <a:t>XRES = A3(RAND, Ki)</a:t>
            </a:r>
            <a:r>
              <a:rPr lang="en-US" sz="2400"/>
              <a:t> where </a:t>
            </a:r>
            <a:r>
              <a:rPr lang="en-US" sz="2400">
                <a:latin typeface="Times-Roman" charset="0"/>
              </a:rPr>
              <a:t>A3</a:t>
            </a:r>
            <a:r>
              <a:rPr lang="en-US" sz="2400"/>
              <a:t> is a hash</a:t>
            </a:r>
            <a:endParaRPr lang="en-US" sz="24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</a:t>
            </a:r>
            <a:r>
              <a:rPr lang="en-US" sz="2400">
                <a:latin typeface="Times-Roman" charset="0"/>
              </a:rPr>
              <a:t>(RAND,XRES)</a:t>
            </a:r>
            <a:r>
              <a:rPr lang="en-US" sz="2400"/>
              <a:t> sent to base station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Base station sends </a:t>
            </a:r>
            <a:r>
              <a:rPr lang="en-US" sz="2400" b="1">
                <a:solidFill>
                  <a:schemeClr val="accent2"/>
                </a:solidFill>
              </a:rPr>
              <a:t>challenge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RAND</a:t>
            </a:r>
            <a:r>
              <a:rPr lang="en-US" sz="2400"/>
              <a:t> to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Mobile’s </a:t>
            </a:r>
            <a:r>
              <a:rPr lang="en-US" sz="2400" b="1">
                <a:solidFill>
                  <a:schemeClr val="accent2"/>
                </a:solidFill>
              </a:rPr>
              <a:t>response</a:t>
            </a:r>
            <a:r>
              <a:rPr lang="en-US" sz="2400"/>
              <a:t> is </a:t>
            </a:r>
            <a:r>
              <a:rPr lang="en-US" sz="2400">
                <a:latin typeface="Times-Roman" charset="0"/>
              </a:rPr>
              <a:t>SRES = A3(RAND, Ki)</a:t>
            </a:r>
            <a:endParaRPr lang="en-US" sz="24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Base station verifies </a:t>
            </a:r>
            <a:r>
              <a:rPr lang="en-US" sz="2400">
                <a:latin typeface="Times-Roman" charset="0"/>
              </a:rPr>
              <a:t>SRES = XRES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Note: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Ki</a:t>
            </a:r>
            <a:r>
              <a:rPr lang="en-US" sz="2800"/>
              <a:t> never leaves home network!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9178118-C0A3-8D44-8FCD-5D2E702C6B35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GSM: Confidentiality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Data encrypted with stream cipher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Error rate estimated at about 1/1000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Error rate</a:t>
            </a:r>
            <a:r>
              <a:rPr lang="en-US" sz="2400" dirty="0" smtClean="0"/>
              <a:t> is </a:t>
            </a:r>
            <a:r>
              <a:rPr lang="en-US" sz="2400" dirty="0"/>
              <a:t>high for a block cipher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Encryption key </a:t>
            </a:r>
            <a:r>
              <a:rPr lang="en-US" sz="2800" dirty="0" err="1">
                <a:latin typeface="Times-Roman" charset="0"/>
              </a:rPr>
              <a:t>Kc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Home network computes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= A8(RAND,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 smtClean="0">
                <a:latin typeface="Times-Roman" charset="0"/>
              </a:rPr>
              <a:t>)</a:t>
            </a:r>
            <a:r>
              <a:rPr lang="en-US" sz="2400" dirty="0" smtClean="0"/>
              <a:t> </a:t>
            </a:r>
            <a:r>
              <a:rPr lang="en-US" sz="2400" dirty="0"/>
              <a:t>where </a:t>
            </a:r>
            <a:r>
              <a:rPr lang="en-US" sz="2400" dirty="0">
                <a:latin typeface="Times-Roman" charset="0"/>
              </a:rPr>
              <a:t>A8</a:t>
            </a:r>
            <a:r>
              <a:rPr lang="en-US" sz="2400" dirty="0"/>
              <a:t> is a hash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Then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sent to base station with</a:t>
            </a:r>
            <a:r>
              <a:rPr lang="en-US" sz="2400" dirty="0">
                <a:latin typeface="Times-Roman" charset="0"/>
              </a:rPr>
              <a:t> (RAND,XRES)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Mobile computes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= A8(RAND,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generated from </a:t>
            </a:r>
            <a:r>
              <a:rPr lang="en-US" sz="2400" dirty="0">
                <a:latin typeface="Times-Roman" charset="0"/>
              </a:rPr>
              <a:t>A5(Kc)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never leaves home network!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545AF49-9C20-4845-ADD5-8E591F8401AC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Security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8077200" cy="2819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SRES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/>
              <a:t> must be uncorrelated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000" dirty="0"/>
              <a:t>Even though both are derived from </a:t>
            </a:r>
            <a:r>
              <a:rPr lang="en-US" sz="2000" dirty="0">
                <a:latin typeface="Times-Roman" charset="0"/>
              </a:rPr>
              <a:t>RAND</a:t>
            </a:r>
            <a:r>
              <a:rPr lang="en-US" sz="2000" dirty="0"/>
              <a:t> and </a:t>
            </a:r>
            <a:r>
              <a:rPr lang="en-US" sz="2000" dirty="0" err="1">
                <a:latin typeface="Times-Roman" charset="0"/>
              </a:rPr>
              <a:t>Ki</a:t>
            </a:r>
            <a:endParaRPr lang="en-US" sz="20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Must not be possible to deduce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from known </a:t>
            </a:r>
            <a:r>
              <a:rPr lang="en-US" sz="2400" dirty="0">
                <a:latin typeface="Times-Roman" charset="0"/>
              </a:rPr>
              <a:t>RAND/SRES</a:t>
            </a:r>
            <a:r>
              <a:rPr lang="en-US" sz="2400" dirty="0"/>
              <a:t> pairs (known plaintext attack)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Must not be possible to deduce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from chosen </a:t>
            </a:r>
            <a:r>
              <a:rPr lang="en-US" sz="2400" dirty="0">
                <a:latin typeface="Times-Roman" charset="0"/>
              </a:rPr>
              <a:t>RAND/SRES</a:t>
            </a:r>
            <a:r>
              <a:rPr lang="en-US" sz="2400" dirty="0"/>
              <a:t> pairs (chosen plaintext attack)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000" dirty="0"/>
              <a:t>With possession of SIM, attacker can choose </a:t>
            </a:r>
            <a:r>
              <a:rPr lang="en-US" sz="2000" dirty="0" err="1">
                <a:latin typeface="Times-Roman" charset="0"/>
              </a:rPr>
              <a:t>RAND</a:t>
            </a:r>
            <a:r>
              <a:rPr lang="en-US" sz="2000" dirty="0" err="1"/>
              <a:t>’s</a:t>
            </a:r>
            <a:r>
              <a:rPr lang="en-US" sz="2000" dirty="0"/>
              <a:t>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381000" y="2530475"/>
            <a:ext cx="9731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3962400" y="2590800"/>
            <a:ext cx="1066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>
            <a:off x="1370013" y="2133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2057400" y="1778000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4. RAND</a:t>
            </a:r>
          </a:p>
        </p:txBody>
      </p:sp>
      <p:sp>
        <p:nvSpPr>
          <p:cNvPr id="283657" name="Line 9"/>
          <p:cNvSpPr>
            <a:spLocks noChangeShapeType="1"/>
          </p:cNvSpPr>
          <p:nvPr/>
        </p:nvSpPr>
        <p:spPr bwMode="auto">
          <a:xfrm flipV="1">
            <a:off x="1371600" y="26162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2055813" y="2251075"/>
            <a:ext cx="115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5. SRES</a:t>
            </a:r>
          </a:p>
        </p:txBody>
      </p:sp>
      <p:sp>
        <p:nvSpPr>
          <p:cNvPr id="283659" name="Line 11"/>
          <p:cNvSpPr>
            <a:spLocks noChangeShapeType="1"/>
          </p:cNvSpPr>
          <p:nvPr/>
        </p:nvSpPr>
        <p:spPr bwMode="auto">
          <a:xfrm flipV="1">
            <a:off x="1371600" y="307975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1552575" y="2705100"/>
            <a:ext cx="21510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/>
              <a:t>6. Encrypt with </a:t>
            </a:r>
            <a:r>
              <a:rPr lang="en-US" sz="1800" b="0">
                <a:latin typeface="Times-Roman" charset="0"/>
              </a:rPr>
              <a:t>Kc</a:t>
            </a:r>
            <a:endParaRPr lang="en-US" sz="2000" b="0"/>
          </a:p>
        </p:txBody>
      </p:sp>
      <p:sp>
        <p:nvSpPr>
          <p:cNvPr id="283662" name="Line 14"/>
          <p:cNvSpPr>
            <a:spLocks noChangeShapeType="1"/>
          </p:cNvSpPr>
          <p:nvPr/>
        </p:nvSpPr>
        <p:spPr bwMode="auto">
          <a:xfrm flipV="1">
            <a:off x="1370013" y="16764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3" name="Rectangle 15"/>
          <p:cNvSpPr>
            <a:spLocks noChangeArrowheads="1"/>
          </p:cNvSpPr>
          <p:nvPr/>
        </p:nvSpPr>
        <p:spPr bwMode="auto">
          <a:xfrm>
            <a:off x="2057400" y="13208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1. IMSI</a:t>
            </a:r>
          </a:p>
        </p:txBody>
      </p:sp>
      <p:sp>
        <p:nvSpPr>
          <p:cNvPr id="160783" name="Rectangle 17"/>
          <p:cNvSpPr>
            <a:spLocks noChangeArrowheads="1"/>
          </p:cNvSpPr>
          <p:nvPr/>
        </p:nvSpPr>
        <p:spPr bwMode="auto">
          <a:xfrm>
            <a:off x="7475538" y="2543175"/>
            <a:ext cx="121126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Home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Network</a:t>
            </a:r>
          </a:p>
        </p:txBody>
      </p:sp>
      <p:sp>
        <p:nvSpPr>
          <p:cNvPr id="283675" name="Line 27"/>
          <p:cNvSpPr>
            <a:spLocks noChangeShapeType="1"/>
          </p:cNvSpPr>
          <p:nvPr/>
        </p:nvSpPr>
        <p:spPr bwMode="auto">
          <a:xfrm flipH="1">
            <a:off x="5027613" y="23622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76" name="Rectangle 28"/>
          <p:cNvSpPr>
            <a:spLocks noChangeArrowheads="1"/>
          </p:cNvSpPr>
          <p:nvPr/>
        </p:nvSpPr>
        <p:spPr bwMode="auto">
          <a:xfrm>
            <a:off x="5257800" y="2005013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Times-Roman" charset="0"/>
              </a:rPr>
              <a:t>3. (RAND,XRES,Kc)</a:t>
            </a:r>
            <a:endParaRPr lang="en-US" sz="2000" b="0">
              <a:latin typeface="Times-Roman" charset="0"/>
            </a:endParaRPr>
          </a:p>
        </p:txBody>
      </p:sp>
      <p:sp>
        <p:nvSpPr>
          <p:cNvPr id="283677" name="Line 29"/>
          <p:cNvSpPr>
            <a:spLocks noChangeShapeType="1"/>
          </p:cNvSpPr>
          <p:nvPr/>
        </p:nvSpPr>
        <p:spPr bwMode="auto">
          <a:xfrm>
            <a:off x="5029200" y="1905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78" name="Rectangle 30"/>
          <p:cNvSpPr>
            <a:spLocks noChangeArrowheads="1"/>
          </p:cNvSpPr>
          <p:nvPr/>
        </p:nvSpPr>
        <p:spPr bwMode="auto">
          <a:xfrm>
            <a:off x="5716588" y="1524000"/>
            <a:ext cx="98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2. IMSI</a:t>
            </a:r>
          </a:p>
        </p:txBody>
      </p:sp>
      <p:pic>
        <p:nvPicPr>
          <p:cNvPr id="160788" name="Picture 3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2619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9" name="Picture 3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5575" y="15240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90" name="Picture 3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1593850"/>
            <a:ext cx="635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  <p:bldP spid="283655" grpId="0" animBg="1"/>
      <p:bldP spid="283656" grpId="0" autoUpdateAnimBg="0"/>
      <p:bldP spid="283657" grpId="0" animBg="1"/>
      <p:bldP spid="283658" grpId="0" autoUpdateAnimBg="0"/>
      <p:bldP spid="283659" grpId="0" animBg="1"/>
      <p:bldP spid="283660" grpId="0" autoUpdateAnimBg="0"/>
      <p:bldP spid="283662" grpId="0" animBg="1"/>
      <p:bldP spid="283663" grpId="0" autoUpdateAnimBg="0"/>
      <p:bldP spid="283675" grpId="0" animBg="1"/>
      <p:bldP spid="283676" grpId="0" autoUpdateAnimBg="0"/>
      <p:bldP spid="283677" grpId="0" animBg="1"/>
      <p:bldP spid="283678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F98BD0-42BB-BB48-9D26-8FF909220A6E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61795" name="Picture 1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3175" y="16002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Insecurity (1)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6934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Hash used for </a:t>
            </a:r>
            <a:r>
              <a:rPr lang="en-US" sz="2800" dirty="0">
                <a:latin typeface="Times-Roman" charset="0"/>
              </a:rPr>
              <a:t>A3/A8</a:t>
            </a:r>
            <a:r>
              <a:rPr lang="en-US" sz="2800" dirty="0"/>
              <a:t> is </a:t>
            </a:r>
            <a:r>
              <a:rPr lang="en-US" sz="2800" dirty="0">
                <a:latin typeface="Times-Roman" charset="0"/>
              </a:rPr>
              <a:t>COMP128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Broken by 160,000 chosen plaintexts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With SIM, can get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in 2 to 10 hours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 between mobile and base station but </a:t>
            </a:r>
            <a:r>
              <a:rPr lang="en-US" sz="2800" b="1" dirty="0">
                <a:solidFill>
                  <a:schemeClr val="accent2"/>
                </a:solidFill>
              </a:rPr>
              <a:t>no encryption</a:t>
            </a:r>
            <a:r>
              <a:rPr lang="en-US" sz="2800" dirty="0"/>
              <a:t> from base station to base station controller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Often transmitted over microwave link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 algorithm </a:t>
            </a:r>
            <a:r>
              <a:rPr lang="en-US" sz="2800" dirty="0">
                <a:latin typeface="Times-Roman" charset="0"/>
              </a:rPr>
              <a:t>A5/1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Broken with 2 seconds of known plaintext</a:t>
            </a:r>
          </a:p>
        </p:txBody>
      </p:sp>
      <p:sp>
        <p:nvSpPr>
          <p:cNvPr id="161798" name="Rectangle 5"/>
          <p:cNvSpPr>
            <a:spLocks noChangeArrowheads="1"/>
          </p:cNvSpPr>
          <p:nvPr/>
        </p:nvSpPr>
        <p:spPr bwMode="auto">
          <a:xfrm>
            <a:off x="7543800" y="2724150"/>
            <a:ext cx="1066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</p:txBody>
      </p:sp>
      <p:sp>
        <p:nvSpPr>
          <p:cNvPr id="161799" name="Rectangle 6"/>
          <p:cNvSpPr>
            <a:spLocks noChangeArrowheads="1"/>
          </p:cNvSpPr>
          <p:nvPr/>
        </p:nvSpPr>
        <p:spPr bwMode="auto">
          <a:xfrm>
            <a:off x="7612063" y="5080000"/>
            <a:ext cx="137953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Controller</a:t>
            </a:r>
          </a:p>
        </p:txBody>
      </p:sp>
      <p:sp>
        <p:nvSpPr>
          <p:cNvPr id="161800" name="Rectangle 7"/>
          <p:cNvSpPr>
            <a:spLocks noChangeArrowheads="1"/>
          </p:cNvSpPr>
          <p:nvPr/>
        </p:nvSpPr>
        <p:spPr bwMode="auto">
          <a:xfrm>
            <a:off x="7932738" y="3838575"/>
            <a:ext cx="6492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VLR</a:t>
            </a:r>
          </a:p>
        </p:txBody>
      </p:sp>
      <p:sp>
        <p:nvSpPr>
          <p:cNvPr id="161801" name="Rectangle 8"/>
          <p:cNvSpPr>
            <a:spLocks noChangeArrowheads="1"/>
          </p:cNvSpPr>
          <p:nvPr/>
        </p:nvSpPr>
        <p:spPr bwMode="auto">
          <a:xfrm>
            <a:off x="7940675" y="3827463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8466138" y="2133600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8770938" y="2133600"/>
            <a:ext cx="0" cy="182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H="1">
            <a:off x="8542338" y="39624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1805" name="Picture 14" descr="computer 12.tif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4343400"/>
            <a:ext cx="473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76BD95-C72D-1046-B6D0-1C282BD64516}" type="slidenum">
              <a:rPr lang="en-US" smtClean="0">
                <a:latin typeface="Times New Roman" charset="0"/>
              </a:rPr>
              <a:pPr/>
              <a:t>98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 Insecurity (2)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Attacks on SIM card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Optical Fault Induction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</a:t>
            </a:r>
            <a:r>
              <a:rPr lang="en-US" sz="2400" dirty="0" smtClean="0"/>
              <a:t>could </a:t>
            </a:r>
            <a:r>
              <a:rPr lang="en-US" sz="2400" dirty="0"/>
              <a:t>attack SIM with a flashbulb to recover </a:t>
            </a:r>
            <a:r>
              <a:rPr lang="en-US" sz="2400" dirty="0" err="1">
                <a:latin typeface="Times-Roman" charset="0"/>
              </a:rPr>
              <a:t>Ki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Partitioning Attacks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using timing and power consumption, </a:t>
            </a:r>
            <a:r>
              <a:rPr lang="en-US" sz="2400" dirty="0" smtClean="0"/>
              <a:t>could </a:t>
            </a:r>
            <a:r>
              <a:rPr lang="en-US" sz="2400" dirty="0"/>
              <a:t>recover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with only 8 adaptively chosen “plaintexts”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With possession of SIM, attacker </a:t>
            </a:r>
            <a:r>
              <a:rPr lang="en-US" sz="2800" dirty="0" smtClean="0"/>
              <a:t>could </a:t>
            </a:r>
            <a:r>
              <a:rPr lang="en-US" sz="2800" dirty="0"/>
              <a:t>recover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in seconds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7DC0A1D-7B7A-EB45-AA61-76F3F1F1B1A6}" type="slidenum">
              <a:rPr lang="en-US" smtClean="0">
                <a:latin typeface="Times New Roman" charset="0"/>
              </a:rPr>
              <a:pPr/>
              <a:t>99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63843" name="Picture 2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5814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Insecurity (3)</a:t>
            </a:r>
          </a:p>
        </p:txBody>
      </p:sp>
      <p:sp>
        <p:nvSpPr>
          <p:cNvPr id="163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Fake base station</a:t>
            </a:r>
            <a:r>
              <a:rPr lang="en-US" sz="2800" dirty="0"/>
              <a:t> exploits two flaws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 not automatic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not authenticated</a:t>
            </a:r>
          </a:p>
        </p:txBody>
      </p:sp>
      <p:sp>
        <p:nvSpPr>
          <p:cNvPr id="163846" name="Rectangle 5"/>
          <p:cNvSpPr>
            <a:spLocks noChangeArrowheads="1"/>
          </p:cNvSpPr>
          <p:nvPr/>
        </p:nvSpPr>
        <p:spPr bwMode="auto">
          <a:xfrm>
            <a:off x="762000" y="4462463"/>
            <a:ext cx="9731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6838950" y="4610100"/>
            <a:ext cx="16954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Base Station</a:t>
            </a: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 flipH="1">
            <a:off x="1828800" y="3775075"/>
            <a:ext cx="20558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2449513" y="3379788"/>
            <a:ext cx="903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RAND</a:t>
            </a:r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1828800" y="422275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2476500" y="3852863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SRES</a:t>
            </a:r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 flipV="1">
            <a:off x="1828800" y="4675188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3" name="Rectangle 14"/>
          <p:cNvSpPr>
            <a:spLocks noChangeArrowheads="1"/>
          </p:cNvSpPr>
          <p:nvPr/>
        </p:nvSpPr>
        <p:spPr bwMode="auto">
          <a:xfrm>
            <a:off x="3867150" y="4495800"/>
            <a:ext cx="1695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Fake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Base Station</a:t>
            </a:r>
          </a:p>
        </p:txBody>
      </p:sp>
      <p:sp>
        <p:nvSpPr>
          <p:cNvPr id="286735" name="Rectangle 15"/>
          <p:cNvSpPr>
            <a:spLocks noChangeArrowheads="1"/>
          </p:cNvSpPr>
          <p:nvPr/>
        </p:nvSpPr>
        <p:spPr bwMode="auto">
          <a:xfrm>
            <a:off x="2603500" y="4278313"/>
            <a:ext cx="5207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No</a:t>
            </a:r>
            <a:endParaRPr lang="en-US" sz="2000" b="0">
              <a:latin typeface="Times-Roman" charset="0"/>
            </a:endParaRPr>
          </a:p>
        </p:txBody>
      </p: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2209800" y="4629150"/>
            <a:ext cx="14335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encryption</a:t>
            </a:r>
          </a:p>
        </p:txBody>
      </p:sp>
      <p:sp>
        <p:nvSpPr>
          <p:cNvPr id="286737" name="Line 17"/>
          <p:cNvSpPr>
            <a:spLocks noChangeShapeType="1"/>
          </p:cNvSpPr>
          <p:nvPr/>
        </p:nvSpPr>
        <p:spPr bwMode="auto">
          <a:xfrm>
            <a:off x="5105400" y="4141788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8" name="Rectangle 18"/>
          <p:cNvSpPr>
            <a:spLocks noChangeArrowheads="1"/>
          </p:cNvSpPr>
          <p:nvPr/>
        </p:nvSpPr>
        <p:spPr bwMode="auto">
          <a:xfrm>
            <a:off x="5541963" y="3733800"/>
            <a:ext cx="93503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Call to</a:t>
            </a:r>
          </a:p>
        </p:txBody>
      </p:sp>
      <p:sp>
        <p:nvSpPr>
          <p:cNvPr id="286739" name="Rectangle 19"/>
          <p:cNvSpPr>
            <a:spLocks noChangeArrowheads="1"/>
          </p:cNvSpPr>
          <p:nvPr/>
        </p:nvSpPr>
        <p:spPr bwMode="auto">
          <a:xfrm>
            <a:off x="5273675" y="4114800"/>
            <a:ext cx="1508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destination</a:t>
            </a:r>
          </a:p>
        </p:txBody>
      </p:sp>
      <p:pic>
        <p:nvPicPr>
          <p:cNvPr id="286740" name="Picture 20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3581400" y="4038600"/>
            <a:ext cx="381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1" name="Rectangle 21"/>
          <p:cNvSpPr>
            <a:spLocks noChangeArrowheads="1"/>
          </p:cNvSpPr>
          <p:nvPr/>
        </p:nvSpPr>
        <p:spPr bwMode="auto">
          <a:xfrm>
            <a:off x="685800" y="541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Note:</a:t>
            </a:r>
            <a:r>
              <a:rPr lang="en-US" sz="2800" dirty="0" smtClean="0"/>
              <a:t> </a:t>
            </a:r>
            <a:r>
              <a:rPr lang="en-US" sz="2800" b="0" dirty="0" smtClean="0"/>
              <a:t>GSM </a:t>
            </a:r>
            <a:r>
              <a:rPr lang="en-US" sz="2800" b="0" dirty="0"/>
              <a:t>bill goes to fake base station!</a:t>
            </a:r>
          </a:p>
        </p:txBody>
      </p:sp>
      <p:pic>
        <p:nvPicPr>
          <p:cNvPr id="163861" name="Picture 2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3371850"/>
            <a:ext cx="27781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2" name="Picture 26" descr="Modern Space 11.tiff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22763" y="3429000"/>
            <a:ext cx="4016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3" name="Picture 27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7188" y="3962400"/>
            <a:ext cx="785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 animBg="1"/>
      <p:bldP spid="286729" grpId="0" autoUpdateAnimBg="0"/>
      <p:bldP spid="286730" grpId="0" animBg="1"/>
      <p:bldP spid="286731" grpId="0" autoUpdateAnimBg="0"/>
      <p:bldP spid="286732" grpId="0" animBg="1"/>
      <p:bldP spid="286735" grpId="0" autoUpdateAnimBg="0"/>
      <p:bldP spid="286736" grpId="0" autoUpdateAnimBg="0"/>
      <p:bldP spid="286737" grpId="0" animBg="1"/>
      <p:bldP spid="286738" grpId="0" autoUpdateAnimBg="0"/>
      <p:bldP spid="286739" grpId="0" autoUpdateAnimBg="0"/>
      <p:bldP spid="286741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6536</TotalTime>
  <Words>6054</Words>
  <Application>Microsoft Office PowerPoint</Application>
  <PresentationFormat>On-screen Show (4:3)</PresentationFormat>
  <Paragraphs>1048</Paragraphs>
  <Slides>104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Default Design</vt:lpstr>
      <vt:lpstr>Part III: Protocols  Chapter 10: Real-World Protocols</vt:lpstr>
      <vt:lpstr>Chapter 10:  Real-World Protocols </vt:lpstr>
      <vt:lpstr>Real-World Protocols</vt:lpstr>
      <vt:lpstr>Secure Shell (SSH)</vt:lpstr>
      <vt:lpstr>SSH</vt:lpstr>
      <vt:lpstr>SSH</vt:lpstr>
      <vt:lpstr>Simplified SSH</vt:lpstr>
      <vt:lpstr>MiM Attack on SSH?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Attack?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 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IPSec: Host-to-Host</vt:lpstr>
      <vt:lpstr>IPSec Tunnel Mode</vt:lpstr>
      <vt:lpstr>IPSec: Firewall-to-Firewall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Kerberos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“Ticket to Bob”</vt:lpstr>
      <vt:lpstr>Alice Uses Ticket to Bob</vt:lpstr>
      <vt:lpstr>Kerberos</vt:lpstr>
      <vt:lpstr>Kerberos Questions</vt:lpstr>
      <vt:lpstr>Kerberos Alternatives</vt:lpstr>
      <vt:lpstr>Kerberos Keys</vt:lpstr>
      <vt:lpstr>WEP</vt:lpstr>
      <vt:lpstr>WEP</vt:lpstr>
      <vt:lpstr>WEP Authentication</vt:lpstr>
      <vt:lpstr>WEP Issues</vt:lpstr>
      <vt:lpstr>WEP Integrity Problems</vt:lpstr>
      <vt:lpstr>More WEP Integrity Issues</vt:lpstr>
      <vt:lpstr>WEP Key</vt:lpstr>
      <vt:lpstr>WEP Encryption</vt:lpstr>
      <vt:lpstr>WEP IV Issues</vt:lpstr>
      <vt:lpstr>WEP IV Issues</vt:lpstr>
      <vt:lpstr>Another Active Attack</vt:lpstr>
      <vt:lpstr>Cryptanalytic Attack</vt:lpstr>
      <vt:lpstr>Cryptanalytic Attack</vt:lpstr>
      <vt:lpstr>WEP Conclusions</vt:lpstr>
      <vt:lpstr>GSM (In)Security</vt:lpstr>
      <vt:lpstr>Cell Phones</vt:lpstr>
      <vt:lpstr>GSM System Overview</vt:lpstr>
      <vt:lpstr>GSM System Components</vt:lpstr>
      <vt:lpstr>GSM System Components</vt:lpstr>
      <vt:lpstr>GSM Security Goals</vt:lpstr>
      <vt:lpstr>GSM Security Features</vt:lpstr>
      <vt:lpstr>GSM: Anonymity</vt:lpstr>
      <vt:lpstr>GSM: Authentication</vt:lpstr>
      <vt:lpstr>GSM: Confidentiality</vt:lpstr>
      <vt:lpstr>GSM Security</vt:lpstr>
      <vt:lpstr>GSM Insecurity (1)</vt:lpstr>
      <vt:lpstr>GSM Insecurity (2)</vt:lpstr>
      <vt:lpstr>GSM Insecurity (3)</vt:lpstr>
      <vt:lpstr>GSM Insecurity (4)</vt:lpstr>
      <vt:lpstr>GSM Conclusion</vt:lpstr>
      <vt:lpstr>3GPP: 3rd Generation Partnership Project</vt:lpstr>
      <vt:lpstr>Protocols Summary</vt:lpstr>
      <vt:lpstr>Coming Attractions…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subject/>
  <dc:creator>Mark Stamp</dc:creator>
  <cp:keywords/>
  <dc:description/>
  <cp:lastModifiedBy>zaung</cp:lastModifiedBy>
  <cp:revision>1091</cp:revision>
  <cp:lastPrinted>2011-05-18T13:24:01Z</cp:lastPrinted>
  <dcterms:created xsi:type="dcterms:W3CDTF">2012-05-01T14:42:25Z</dcterms:created>
  <dcterms:modified xsi:type="dcterms:W3CDTF">2013-10-27T13:30:00Z</dcterms:modified>
  <cp:category/>
</cp:coreProperties>
</file>