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1"/>
  </p:notesMasterIdLst>
  <p:sldIdLst>
    <p:sldId id="256" r:id="rId2"/>
    <p:sldId id="635" r:id="rId3"/>
    <p:sldId id="654" r:id="rId4"/>
    <p:sldId id="312" r:id="rId5"/>
    <p:sldId id="313" r:id="rId6"/>
    <p:sldId id="653" r:id="rId7"/>
    <p:sldId id="316" r:id="rId8"/>
    <p:sldId id="257" r:id="rId9"/>
    <p:sldId id="258" r:id="rId10"/>
    <p:sldId id="259" r:id="rId11"/>
    <p:sldId id="263" r:id="rId12"/>
    <p:sldId id="265" r:id="rId13"/>
    <p:sldId id="328" r:id="rId14"/>
    <p:sldId id="451" r:id="rId15"/>
    <p:sldId id="266" r:id="rId16"/>
    <p:sldId id="267" r:id="rId17"/>
    <p:sldId id="327" r:id="rId18"/>
    <p:sldId id="340" r:id="rId19"/>
    <p:sldId id="341" r:id="rId20"/>
    <p:sldId id="343" r:id="rId21"/>
    <p:sldId id="342" r:id="rId22"/>
    <p:sldId id="268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345" r:id="rId31"/>
    <p:sldId id="640" r:id="rId32"/>
    <p:sldId id="336" r:id="rId33"/>
    <p:sldId id="641" r:id="rId34"/>
    <p:sldId id="502" r:id="rId35"/>
    <p:sldId id="611" r:id="rId36"/>
    <p:sldId id="612" r:id="rId37"/>
    <p:sldId id="613" r:id="rId38"/>
    <p:sldId id="614" r:id="rId39"/>
    <p:sldId id="337" r:id="rId40"/>
    <p:sldId id="272" r:id="rId41"/>
    <p:sldId id="310" r:id="rId42"/>
    <p:sldId id="311" r:id="rId43"/>
    <p:sldId id="452" r:id="rId44"/>
    <p:sldId id="320" r:id="rId45"/>
    <p:sldId id="271" r:id="rId46"/>
    <p:sldId id="275" r:id="rId47"/>
    <p:sldId id="279" r:id="rId48"/>
    <p:sldId id="280" r:id="rId49"/>
    <p:sldId id="281" r:id="rId50"/>
    <p:sldId id="282" r:id="rId51"/>
    <p:sldId id="283" r:id="rId52"/>
    <p:sldId id="284" r:id="rId53"/>
    <p:sldId id="285" r:id="rId54"/>
    <p:sldId id="286" r:id="rId55"/>
    <p:sldId id="287" r:id="rId56"/>
    <p:sldId id="323" r:id="rId57"/>
    <p:sldId id="462" r:id="rId58"/>
    <p:sldId id="632" r:id="rId59"/>
    <p:sldId id="633" r:id="rId60"/>
    <p:sldId id="634" r:id="rId61"/>
    <p:sldId id="623" r:id="rId62"/>
    <p:sldId id="624" r:id="rId63"/>
    <p:sldId id="625" r:id="rId64"/>
    <p:sldId id="626" r:id="rId65"/>
    <p:sldId id="627" r:id="rId66"/>
    <p:sldId id="628" r:id="rId67"/>
    <p:sldId id="629" r:id="rId68"/>
    <p:sldId id="288" r:id="rId69"/>
    <p:sldId id="645" r:id="rId70"/>
    <p:sldId id="646" r:id="rId71"/>
    <p:sldId id="630" r:id="rId72"/>
    <p:sldId id="290" r:id="rId73"/>
    <p:sldId id="463" r:id="rId74"/>
    <p:sldId id="293" r:id="rId75"/>
    <p:sldId id="464" r:id="rId76"/>
    <p:sldId id="289" r:id="rId77"/>
    <p:sldId id="465" r:id="rId78"/>
    <p:sldId id="292" r:id="rId79"/>
    <p:sldId id="648" r:id="rId80"/>
    <p:sldId id="643" r:id="rId81"/>
    <p:sldId id="649" r:id="rId82"/>
    <p:sldId id="650" r:id="rId83"/>
    <p:sldId id="652" r:id="rId84"/>
    <p:sldId id="493" r:id="rId85"/>
    <p:sldId id="494" r:id="rId86"/>
    <p:sldId id="647" r:id="rId87"/>
    <p:sldId id="466" r:id="rId88"/>
    <p:sldId id="467" r:id="rId89"/>
    <p:sldId id="468" r:id="rId90"/>
    <p:sldId id="469" r:id="rId91"/>
    <p:sldId id="470" r:id="rId92"/>
    <p:sldId id="472" r:id="rId93"/>
    <p:sldId id="474" r:id="rId94"/>
    <p:sldId id="475" r:id="rId95"/>
    <p:sldId id="478" r:id="rId96"/>
    <p:sldId id="473" r:id="rId97"/>
    <p:sldId id="477" r:id="rId98"/>
    <p:sldId id="476" r:id="rId99"/>
    <p:sldId id="503" r:id="rId10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0D"/>
    <a:srgbClr val="FFFB10"/>
    <a:srgbClr val="FF180C"/>
    <a:srgbClr val="FF4135"/>
    <a:srgbClr val="0F69CC"/>
    <a:srgbClr val="53FF07"/>
    <a:srgbClr val="FFFFFF"/>
    <a:srgbClr val="FF0000"/>
    <a:srgbClr val="B7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77F1D39-506B-BC44-8B30-D69F589FB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88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68A0D9-CBD9-FD4C-9073-B4E613FC45E7}" type="slidenum">
              <a:rPr lang="en-US"/>
              <a:pPr/>
              <a:t>35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b="1">
                <a:solidFill>
                  <a:srgbClr val="0000EE"/>
                </a:solidFill>
                <a:latin typeface="Times-Bold" charset="0"/>
              </a:rPr>
              <a:t>Richter, Gerhard</a:t>
            </a:r>
          </a:p>
          <a:p>
            <a:pPr eaLnBrk="1" hangingPunct="1"/>
            <a:r>
              <a:rPr lang="en-US">
                <a:solidFill>
                  <a:srgbClr val="0000EE"/>
                </a:solidFill>
                <a:latin typeface="Times-Roman" charset="0"/>
              </a:rPr>
              <a:t>Mediation</a:t>
            </a:r>
          </a:p>
          <a:p>
            <a:pPr eaLnBrk="1" hangingPunct="1"/>
            <a:r>
              <a:rPr lang="en-US">
                <a:solidFill>
                  <a:srgbClr val="0000EE"/>
                </a:solidFill>
                <a:latin typeface="Times-Roman" charset="0"/>
              </a:rPr>
              <a:t>1986</a:t>
            </a:r>
          </a:p>
          <a:p>
            <a:pPr eaLnBrk="1" hangingPunct="1"/>
            <a:r>
              <a:rPr lang="en-US">
                <a:solidFill>
                  <a:srgbClr val="0000EE"/>
                </a:solidFill>
                <a:latin typeface="Times-Roman" charset="0"/>
              </a:rPr>
              <a:t>Oil on canvas</a:t>
            </a:r>
          </a:p>
          <a:p>
            <a:pPr eaLnBrk="1" hangingPunct="1"/>
            <a:r>
              <a:rPr lang="en-US">
                <a:solidFill>
                  <a:srgbClr val="0000EE"/>
                </a:solidFill>
                <a:latin typeface="Times-Roman" charset="0"/>
              </a:rPr>
              <a:t>320 x 400 cm (126 x 157 1/2 in.)</a:t>
            </a:r>
          </a:p>
          <a:p>
            <a:pPr eaLnBrk="1" hangingPunct="1"/>
            <a:r>
              <a:rPr lang="en-US">
                <a:solidFill>
                  <a:srgbClr val="0000EE"/>
                </a:solidFill>
                <a:latin typeface="Times-Roman" charset="0"/>
              </a:rPr>
              <a:t>Musee des beaux-arts de Montrea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4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Software                                                                                                          </a:t>
            </a:r>
            <a:fld id="{7DAD494A-A0B7-CC49-8185-86C5F5DD470B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4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Software                                                                                                          </a:t>
            </a:r>
            <a:fld id="{D88B3588-61C4-1C4D-9CAF-7A08B0BAF343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4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Software                                                                                                          </a:t>
            </a:r>
            <a:fld id="{D6F4589B-2FB6-714D-8BC0-DE0BF3716B07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4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Software                                                                                                          </a:t>
            </a:r>
            <a:fld id="{DAA46C5D-650A-C14E-A1D4-DA5A5486ABE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4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Software                                                                                                          </a:t>
            </a:r>
            <a:fld id="{049BC4FC-52B2-8349-88E2-B18BD3A4F735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4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Software                                                                                                          </a:t>
            </a:r>
            <a:fld id="{9DEAE061-4CD2-0146-B763-04BE1A7BFF7B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4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Software                                                                                                          </a:t>
            </a:r>
            <a:fld id="{A26FE35E-C47A-2443-9402-477056C3651E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4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Software                                                                                                          </a:t>
            </a:r>
            <a:fld id="{481FBD85-0498-6446-8113-503B2390B7F7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4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Software                                                                                                          </a:t>
            </a:r>
            <a:fld id="{D8CE08EB-39AD-6F47-9423-6D084DB2E197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4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Software                                                                                                          </a:t>
            </a:r>
            <a:fld id="{DD036018-996E-DF4A-9556-40025FA2D0B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4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Software                                                                                                          </a:t>
            </a:r>
            <a:fld id="{419B504C-D997-C44C-8682-7ABC82680A3D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 Part 4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Software                                                                                                          </a:t>
            </a:r>
            <a:fld id="{A12EFE72-7B36-804E-91C7-DAD088DF5F9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rack.org/show.php?p=49&amp;a=1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bin"/><Relationship Id="rId2" Type="http://schemas.openxmlformats.org/officeDocument/2006/relationships/audio" Target="../media/audio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nford.edu/~blp/papers/asrandom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o.be/docs-free/morris-worm/worm/cracksome.c.txt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bin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enix.org/events/hotbots07/tech/full_papers/provos/provos.pdf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db.com/title/tt0151804/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etwright.com/drp/RiskAssess.htm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m.org/classics/sep95/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34205CD0-C567-344F-A094-DA506DD91258}" type="slidenum">
              <a:rPr lang="en-US" smtClean="0">
                <a:latin typeface="Times New Roman" charset="0"/>
              </a:rPr>
              <a:pPr/>
              <a:t>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0"/>
            <a:ext cx="76962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Part IV: Software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8200" y="2286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Original Source: http://www.cs.sjsu.edu/~stamp/infosec/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881A7B2A-1EE6-F740-A5A5-2C0836D083B5}" type="slidenum">
              <a:rPr lang="en-US" smtClean="0">
                <a:latin typeface="Times New Roman" charset="0"/>
              </a:rPr>
              <a:pPr/>
              <a:t>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962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dirty="0">
                <a:latin typeface="Courier" charset="0"/>
              </a:rPr>
              <a:t>		char array[10];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dirty="0">
                <a:latin typeface="Courier" charset="0"/>
              </a:rPr>
              <a:t>		</a:t>
            </a:r>
            <a:r>
              <a:rPr lang="en-US" sz="2400" dirty="0" err="1">
                <a:latin typeface="Courier" charset="0"/>
              </a:rPr>
              <a:t>for(i</a:t>
            </a:r>
            <a:r>
              <a:rPr lang="en-US" sz="2400" dirty="0">
                <a:latin typeface="Courier" charset="0"/>
              </a:rPr>
              <a:t> = 0; </a:t>
            </a:r>
            <a:r>
              <a:rPr lang="en-US" sz="2400" dirty="0" err="1">
                <a:latin typeface="Courier" charset="0"/>
              </a:rPr>
              <a:t>i</a:t>
            </a:r>
            <a:r>
              <a:rPr lang="en-US" sz="2400" dirty="0">
                <a:latin typeface="Courier" charset="0"/>
              </a:rPr>
              <a:t> &lt; 10; ++</a:t>
            </a:r>
            <a:r>
              <a:rPr lang="en-US" sz="2400" dirty="0" err="1">
                <a:latin typeface="Courier" charset="0"/>
              </a:rPr>
              <a:t>i</a:t>
            </a:r>
            <a:r>
              <a:rPr lang="en-US" sz="2400" dirty="0">
                <a:latin typeface="Courier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dirty="0">
                <a:latin typeface="Courier" charset="0"/>
              </a:rPr>
              <a:t>			</a:t>
            </a:r>
            <a:r>
              <a:rPr lang="en-US" sz="2400" dirty="0" err="1">
                <a:latin typeface="Courier" charset="0"/>
              </a:rPr>
              <a:t>array[i</a:t>
            </a:r>
            <a:r>
              <a:rPr lang="en-US" sz="2400" dirty="0">
                <a:latin typeface="Courier" charset="0"/>
              </a:rPr>
              <a:t>] = `A`;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400" dirty="0">
                <a:latin typeface="Courier" charset="0"/>
              </a:rPr>
              <a:t>		array[10] = `B`; </a:t>
            </a:r>
            <a:endParaRPr lang="en-US" sz="2400" dirty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447800" y="1295400"/>
            <a:ext cx="4724400" cy="17526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685800" y="3124200"/>
            <a:ext cx="7696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This program has an </a:t>
            </a:r>
            <a:r>
              <a:rPr lang="en-US" sz="2800" b="1" dirty="0">
                <a:solidFill>
                  <a:schemeClr val="accent2"/>
                </a:solidFill>
              </a:rPr>
              <a:t>error</a:t>
            </a:r>
            <a:endParaRPr lang="en-US" sz="28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This error might cause a </a:t>
            </a:r>
            <a:r>
              <a:rPr lang="en-US" sz="2800" b="1" dirty="0">
                <a:solidFill>
                  <a:schemeClr val="accent2"/>
                </a:solidFill>
              </a:rPr>
              <a:t>fault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ea typeface="ＭＳ Ｐゴシック" charset="-128"/>
                <a:cs typeface="ＭＳ Ｐゴシック" charset="-128"/>
              </a:rPr>
              <a:t>Incorrect internal state</a:t>
            </a:r>
            <a:endParaRPr lang="en-US" b="1" dirty="0">
              <a:ea typeface="ＭＳ Ｐゴシック" charset="-128"/>
              <a:cs typeface="ＭＳ Ｐゴシック" charset="-128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If a fault occurs, it might lead to a </a:t>
            </a:r>
            <a:r>
              <a:rPr lang="en-US" sz="2800" b="1" dirty="0">
                <a:solidFill>
                  <a:schemeClr val="accent2"/>
                </a:solidFill>
              </a:rPr>
              <a:t>failure</a:t>
            </a:r>
            <a:endParaRPr lang="en-US" sz="280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ea typeface="ＭＳ Ｐゴシック" charset="-128"/>
                <a:cs typeface="ＭＳ Ｐゴシック" charset="-128"/>
              </a:rPr>
              <a:t>Program behaves incorrectly (external)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We use the term </a:t>
            </a:r>
            <a:r>
              <a:rPr lang="en-US" sz="2800" b="1" dirty="0">
                <a:solidFill>
                  <a:schemeClr val="accent2"/>
                </a:solidFill>
              </a:rPr>
              <a:t>flaw</a:t>
            </a:r>
            <a:r>
              <a:rPr lang="en-US" sz="2800" dirty="0"/>
              <a:t> for all of the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E21A587B-20AB-3742-B498-B9B25C5F23A8}" type="slidenum">
              <a:rPr lang="en-US" smtClean="0">
                <a:latin typeface="Times New Roman" charset="0"/>
              </a:rPr>
              <a:pPr/>
              <a:t>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Secure Software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In software engineering, try to ensure that a program does what is intended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i="1" dirty="0"/>
              <a:t>Secure</a:t>
            </a:r>
            <a:r>
              <a:rPr lang="en-US" sz="2800" dirty="0"/>
              <a:t> software engineering requires that</a:t>
            </a:r>
            <a:r>
              <a:rPr lang="en-US" sz="2800" dirty="0" smtClean="0"/>
              <a:t> software </a:t>
            </a:r>
            <a:r>
              <a:rPr lang="en-US" sz="2800" b="1" dirty="0">
                <a:solidFill>
                  <a:schemeClr val="accent2"/>
                </a:solidFill>
              </a:rPr>
              <a:t>does what is </a:t>
            </a:r>
            <a:r>
              <a:rPr lang="en-US" sz="2800" b="1" dirty="0" smtClean="0">
                <a:solidFill>
                  <a:schemeClr val="accent2"/>
                </a:solidFill>
              </a:rPr>
              <a:t>intended…</a:t>
            </a:r>
            <a:endParaRPr lang="en-US" sz="28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 smtClean="0">
                <a:solidFill>
                  <a:srgbClr val="FF0000"/>
                </a:solidFill>
              </a:rPr>
              <a:t>…and nothing </a:t>
            </a:r>
            <a:r>
              <a:rPr lang="en-US" sz="2800" b="1" dirty="0">
                <a:solidFill>
                  <a:srgbClr val="FF0000"/>
                </a:solidFill>
              </a:rPr>
              <a:t>more</a:t>
            </a:r>
            <a:endParaRPr lang="en-US" sz="28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Absolutely secure software is impossible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But, absolute </a:t>
            </a:r>
            <a:r>
              <a:rPr lang="en-US" sz="2400" dirty="0"/>
              <a:t>security </a:t>
            </a:r>
            <a:r>
              <a:rPr lang="en-US" sz="2400" b="1" i="1" dirty="0"/>
              <a:t>anywhere</a:t>
            </a:r>
            <a:r>
              <a:rPr lang="en-US" sz="2400" dirty="0"/>
              <a:t> is impossible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How can we manage</a:t>
            </a:r>
            <a:r>
              <a:rPr lang="en-US" sz="2800" dirty="0" smtClean="0"/>
              <a:t> software </a:t>
            </a:r>
            <a:r>
              <a:rPr lang="en-US" sz="2800" dirty="0"/>
              <a:t>risks?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9B7A076F-771A-6C43-80BA-39A4E6CD37CD}" type="slidenum">
              <a:rPr lang="en-US" smtClean="0">
                <a:latin typeface="Times New Roman" charset="0"/>
              </a:rPr>
              <a:pPr/>
              <a:t>12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 Flaws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Program flaws are </a:t>
            </a:r>
            <a:r>
              <a:rPr lang="en-US" b="1" dirty="0">
                <a:solidFill>
                  <a:schemeClr val="hlink"/>
                </a:solidFill>
              </a:rPr>
              <a:t>unintentional</a:t>
            </a:r>
            <a:endParaRPr lang="en-US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But</a:t>
            </a:r>
            <a:r>
              <a:rPr lang="en-US" dirty="0" smtClean="0"/>
              <a:t> can still </a:t>
            </a:r>
            <a:r>
              <a:rPr lang="en-US" dirty="0"/>
              <a:t>create security risks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We’ll consider 3 types of flaws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Buffer overflow (smashing the stack)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Incomplete mediation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Race conditions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These are</a:t>
            </a:r>
            <a:r>
              <a:rPr lang="en-US" dirty="0" smtClean="0"/>
              <a:t> the most </a:t>
            </a:r>
            <a:r>
              <a:rPr lang="en-US" dirty="0"/>
              <a:t>common</a:t>
            </a:r>
            <a:r>
              <a:rPr lang="en-US" dirty="0" smtClean="0"/>
              <a:t> problems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19F81B7D-AB18-CA40-8329-91B684FD0C86}" type="slidenum">
              <a:rPr lang="en-US" smtClean="0">
                <a:latin typeface="Times New Roman" charset="0"/>
              </a:rPr>
              <a:pPr/>
              <a:t>13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Buffer Overflow</a:t>
            </a:r>
          </a:p>
        </p:txBody>
      </p:sp>
      <p:pic>
        <p:nvPicPr>
          <p:cNvPr id="25604" name="Picture 5" descr="Industrial 186.ti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209800"/>
            <a:ext cx="211296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20807513-8FF7-8E47-B855-CB00AB152756}" type="slidenum">
              <a:rPr lang="en-US" smtClean="0">
                <a:latin typeface="Times New Roman" charset="0"/>
              </a:rPr>
              <a:pPr/>
              <a:t>14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Possible Attack Scenario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Users enter data into a Web form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Web form is sent to server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Server writes data </a:t>
            </a:r>
            <a:r>
              <a:rPr lang="en-US" sz="2800" dirty="0" smtClean="0"/>
              <a:t>to array called </a:t>
            </a:r>
            <a:r>
              <a:rPr lang="en-US" sz="2800" dirty="0">
                <a:latin typeface="Times-Roman" charset="0"/>
              </a:rPr>
              <a:t>buffer</a:t>
            </a:r>
            <a:r>
              <a:rPr lang="en-US" sz="2800" dirty="0"/>
              <a:t>, without checking length of input data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Data “overflows</a:t>
            </a:r>
            <a:r>
              <a:rPr lang="en-US" sz="2800" dirty="0" smtClean="0"/>
              <a:t>” </a:t>
            </a:r>
            <a:r>
              <a:rPr lang="en-US" sz="2800" dirty="0">
                <a:latin typeface="Times-Roman" charset="0"/>
                <a:ea typeface="Times-Roman" charset="0"/>
                <a:cs typeface="Times-Roman" charset="0"/>
              </a:rPr>
              <a:t>buffer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Such </a:t>
            </a:r>
            <a:r>
              <a:rPr lang="en-US" sz="2400" dirty="0"/>
              <a:t>overflow</a:t>
            </a:r>
            <a:r>
              <a:rPr lang="en-US" sz="2400" dirty="0" smtClean="0"/>
              <a:t> might </a:t>
            </a:r>
            <a:r>
              <a:rPr lang="en-US" sz="2400" dirty="0"/>
              <a:t>enable an attack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If so, </a:t>
            </a:r>
            <a:r>
              <a:rPr lang="en-US" sz="2400" dirty="0"/>
              <a:t>attack could be carried out by anyone with</a:t>
            </a:r>
            <a:r>
              <a:rPr lang="en-US" sz="2400" dirty="0" smtClean="0"/>
              <a:t> Internet access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85C9792E-C5BA-4E4C-87C4-ED4D87E6DD3E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Buffer Overflow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00400"/>
            <a:ext cx="76200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</a:rPr>
              <a:t>Q:</a:t>
            </a:r>
            <a:r>
              <a:rPr lang="en-US" sz="2800" dirty="0"/>
              <a:t> What happens when</a:t>
            </a:r>
            <a:r>
              <a:rPr lang="en-US" sz="2800" dirty="0" smtClean="0"/>
              <a:t> code </a:t>
            </a:r>
            <a:r>
              <a:rPr lang="en-US" sz="2800" dirty="0"/>
              <a:t>is executed?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</a:rPr>
              <a:t>A:</a:t>
            </a:r>
            <a:r>
              <a:rPr lang="en-US" sz="2800" dirty="0"/>
              <a:t> Depending on what resides in memory at location “</a:t>
            </a:r>
            <a:r>
              <a:rPr lang="en-US" sz="2800" dirty="0">
                <a:latin typeface="Times-Roman" charset="0"/>
              </a:rPr>
              <a:t>buffer[20]</a:t>
            </a:r>
            <a:r>
              <a:rPr lang="en-US" sz="2800" dirty="0"/>
              <a:t>”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Might overwrite </a:t>
            </a:r>
            <a:r>
              <a:rPr lang="en-US" sz="2400" b="1" dirty="0">
                <a:solidFill>
                  <a:schemeClr val="accent2"/>
                </a:solidFill>
              </a:rPr>
              <a:t>user</a:t>
            </a:r>
            <a:r>
              <a:rPr lang="en-US" sz="2400" dirty="0"/>
              <a:t> data or code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Might overwrite </a:t>
            </a:r>
            <a:r>
              <a:rPr lang="en-US" sz="2400" b="1" dirty="0">
                <a:solidFill>
                  <a:schemeClr val="accent2"/>
                </a:solidFill>
              </a:rPr>
              <a:t>system</a:t>
            </a:r>
            <a:r>
              <a:rPr lang="en-US" sz="2400" dirty="0"/>
              <a:t> data or code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Or program could work just fine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2286000" y="1447800"/>
            <a:ext cx="4572000" cy="15240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905000" y="1600200"/>
            <a:ext cx="464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1800">
                <a:latin typeface="Courier" charset="0"/>
              </a:rPr>
              <a:t>		</a:t>
            </a:r>
            <a:r>
              <a:rPr lang="en-US" sz="2000">
                <a:latin typeface="Courier" charset="0"/>
              </a:rPr>
              <a:t>int main(){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Courier" charset="0"/>
              </a:rPr>
              <a:t>		    int buffer[10];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Courier" charset="0"/>
              </a:rPr>
              <a:t>		    buffer[20] = 37;}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69B4DB10-07AA-6548-97C7-800DE625DE6B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Simple Buffer Overflow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Consider </a:t>
            </a:r>
            <a:r>
              <a:rPr lang="en-US" sz="2800" dirty="0" err="1"/>
              <a:t>boolean</a:t>
            </a:r>
            <a:r>
              <a:rPr lang="en-US" sz="2800" dirty="0"/>
              <a:t> flag for authentication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Buffer overflow could overwrite flag allowing anyone to </a:t>
            </a:r>
            <a:r>
              <a:rPr lang="en-US" sz="2800" dirty="0" smtClean="0"/>
              <a:t>authenticate</a:t>
            </a:r>
            <a:endParaRPr lang="en-US" sz="2800" dirty="0"/>
          </a:p>
        </p:txBody>
      </p:sp>
      <p:pic>
        <p:nvPicPr>
          <p:cNvPr id="28677" name="Picture 5" descr=" buff.tiff                                                      000A0185Macintosh HD                   ABA78158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3886200"/>
            <a:ext cx="498475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511425" y="3651250"/>
            <a:ext cx="1146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buffer</a:t>
            </a:r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5116513" y="4130675"/>
            <a:ext cx="3698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2133600" y="4946650"/>
            <a:ext cx="2667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37" name="Rectangle 9"/>
          <p:cNvSpPr>
            <a:spLocks noChangeArrowheads="1"/>
          </p:cNvSpPr>
          <p:nvPr/>
        </p:nvSpPr>
        <p:spPr bwMode="auto">
          <a:xfrm>
            <a:off x="5105400" y="4130675"/>
            <a:ext cx="3968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8682" name="Rectangle 13"/>
          <p:cNvSpPr>
            <a:spLocks noChangeArrowheads="1"/>
          </p:cNvSpPr>
          <p:nvPr/>
        </p:nvSpPr>
        <p:spPr bwMode="auto">
          <a:xfrm>
            <a:off x="2286000" y="4124325"/>
            <a:ext cx="3698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8683" name="Rectangle 14"/>
          <p:cNvSpPr>
            <a:spLocks noChangeArrowheads="1"/>
          </p:cNvSpPr>
          <p:nvPr/>
        </p:nvSpPr>
        <p:spPr bwMode="auto">
          <a:xfrm>
            <a:off x="2641600" y="4124325"/>
            <a:ext cx="427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8684" name="Rectangle 15"/>
          <p:cNvSpPr>
            <a:spLocks noChangeArrowheads="1"/>
          </p:cNvSpPr>
          <p:nvPr/>
        </p:nvSpPr>
        <p:spPr bwMode="auto">
          <a:xfrm>
            <a:off x="2971800" y="4124325"/>
            <a:ext cx="4079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U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8685" name="Rectangle 16"/>
          <p:cNvSpPr>
            <a:spLocks noChangeArrowheads="1"/>
          </p:cNvSpPr>
          <p:nvPr/>
        </p:nvSpPr>
        <p:spPr bwMode="auto">
          <a:xfrm>
            <a:off x="3352800" y="4124325"/>
            <a:ext cx="3762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>
            <a:off x="3708400" y="4124325"/>
            <a:ext cx="3952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8687" name="Rectangle 18"/>
          <p:cNvSpPr>
            <a:spLocks noChangeArrowheads="1"/>
          </p:cNvSpPr>
          <p:nvPr/>
        </p:nvSpPr>
        <p:spPr bwMode="auto">
          <a:xfrm>
            <a:off x="4038600" y="4124325"/>
            <a:ext cx="368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8688" name="Rectangle 19"/>
          <p:cNvSpPr>
            <a:spLocks noChangeArrowheads="1"/>
          </p:cNvSpPr>
          <p:nvPr/>
        </p:nvSpPr>
        <p:spPr bwMode="auto">
          <a:xfrm>
            <a:off x="4572000" y="4124325"/>
            <a:ext cx="635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8689" name="Line 33"/>
          <p:cNvSpPr>
            <a:spLocks noChangeShapeType="1"/>
          </p:cNvSpPr>
          <p:nvPr/>
        </p:nvSpPr>
        <p:spPr bwMode="auto">
          <a:xfrm>
            <a:off x="5257800" y="3581400"/>
            <a:ext cx="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0" name="Rectangle 34"/>
          <p:cNvSpPr>
            <a:spLocks noChangeArrowheads="1"/>
          </p:cNvSpPr>
          <p:nvPr/>
        </p:nvSpPr>
        <p:spPr bwMode="auto">
          <a:xfrm>
            <a:off x="4419600" y="3048000"/>
            <a:ext cx="19097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Boolean flag</a:t>
            </a:r>
          </a:p>
        </p:txBody>
      </p:sp>
      <p:sp>
        <p:nvSpPr>
          <p:cNvPr id="150564" name="Rectangle 36"/>
          <p:cNvSpPr>
            <a:spLocks noChangeArrowheads="1"/>
          </p:cNvSpPr>
          <p:nvPr/>
        </p:nvSpPr>
        <p:spPr bwMode="auto">
          <a:xfrm>
            <a:off x="685800" y="5105400"/>
            <a:ext cx="7620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In some cases, Trudy need not be so lucky as in this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0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5" grpId="0" autoUpdateAnimBg="0"/>
      <p:bldP spid="150537" grpId="0" autoUpdateAnimBg="0"/>
      <p:bldP spid="15056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19B9B6AD-E983-6145-A3C9-A9184EEB541A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Memory Organization</a:t>
            </a:r>
          </a:p>
        </p:txBody>
      </p:sp>
      <p:sp>
        <p:nvSpPr>
          <p:cNvPr id="29700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4800600" cy="4267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800" b="1">
                <a:solidFill>
                  <a:schemeClr val="accent2"/>
                </a:solidFill>
              </a:rPr>
              <a:t>Text</a:t>
            </a: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==</a:t>
            </a:r>
            <a:r>
              <a:rPr lang="en-US" sz="2800"/>
              <a:t> code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b="1">
                <a:solidFill>
                  <a:schemeClr val="accent2"/>
                </a:solidFill>
              </a:rPr>
              <a:t>Data</a:t>
            </a: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==</a:t>
            </a:r>
            <a:r>
              <a:rPr lang="en-US" sz="2800"/>
              <a:t> static variables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b="1">
                <a:solidFill>
                  <a:schemeClr val="accent2"/>
                </a:solidFill>
              </a:rPr>
              <a:t>Heap</a:t>
            </a: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==</a:t>
            </a:r>
            <a:r>
              <a:rPr lang="en-US" sz="2800"/>
              <a:t> dynamic data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b="1">
                <a:solidFill>
                  <a:schemeClr val="accent2"/>
                </a:solidFill>
              </a:rPr>
              <a:t>Stack</a:t>
            </a:r>
            <a:r>
              <a:rPr lang="en-US" sz="2800"/>
              <a:t> </a:t>
            </a:r>
            <a:r>
              <a:rPr lang="en-US" sz="2800">
                <a:latin typeface="Times-Roman" charset="0"/>
              </a:rPr>
              <a:t>==</a:t>
            </a:r>
            <a:r>
              <a:rPr lang="en-US" sz="2800"/>
              <a:t> “scratch paper”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/>
              <a:t>Dynamic local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/>
              <a:t>Parameters to functions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/>
              <a:t>Return address</a:t>
            </a:r>
          </a:p>
        </p:txBody>
      </p:sp>
      <p:sp>
        <p:nvSpPr>
          <p:cNvPr id="29701" name="Rectangle 20"/>
          <p:cNvSpPr>
            <a:spLocks noChangeArrowheads="1"/>
          </p:cNvSpPr>
          <p:nvPr/>
        </p:nvSpPr>
        <p:spPr bwMode="auto">
          <a:xfrm>
            <a:off x="5334000" y="3243263"/>
            <a:ext cx="1752600" cy="1981200"/>
          </a:xfrm>
          <a:prstGeom prst="rect">
            <a:avLst/>
          </a:prstGeom>
          <a:solidFill>
            <a:srgbClr val="0F6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2" name="Rectangle 21"/>
          <p:cNvSpPr>
            <a:spLocks noChangeArrowheads="1"/>
          </p:cNvSpPr>
          <p:nvPr/>
        </p:nvSpPr>
        <p:spPr bwMode="auto">
          <a:xfrm>
            <a:off x="5751513" y="4706938"/>
            <a:ext cx="954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stack</a:t>
            </a:r>
          </a:p>
        </p:txBody>
      </p:sp>
      <p:sp>
        <p:nvSpPr>
          <p:cNvPr id="29703" name="Rectangle 22"/>
          <p:cNvSpPr>
            <a:spLocks noChangeArrowheads="1"/>
          </p:cNvSpPr>
          <p:nvPr/>
        </p:nvSpPr>
        <p:spPr bwMode="auto">
          <a:xfrm>
            <a:off x="5783263" y="3182938"/>
            <a:ext cx="8461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heap</a:t>
            </a:r>
          </a:p>
        </p:txBody>
      </p:sp>
      <p:sp>
        <p:nvSpPr>
          <p:cNvPr id="29704" name="Rectangle 23"/>
          <p:cNvSpPr>
            <a:spLocks noChangeArrowheads="1"/>
          </p:cNvSpPr>
          <p:nvPr/>
        </p:nvSpPr>
        <p:spPr bwMode="auto">
          <a:xfrm>
            <a:off x="6019800" y="3603625"/>
            <a:ext cx="3683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Symbol" charset="2"/>
              </a:rPr>
              <a:t></a:t>
            </a:r>
          </a:p>
          <a:p>
            <a:endParaRPr lang="en-US">
              <a:sym typeface="Symbol" charset="2"/>
            </a:endParaRPr>
          </a:p>
          <a:p>
            <a:r>
              <a:rPr lang="en-US">
                <a:sym typeface="Symbol" charset="2"/>
              </a:rPr>
              <a:t></a:t>
            </a:r>
            <a:endParaRPr lang="en-US"/>
          </a:p>
        </p:txBody>
      </p:sp>
      <p:sp>
        <p:nvSpPr>
          <p:cNvPr id="29705" name="Rectangle 24"/>
          <p:cNvSpPr>
            <a:spLocks noChangeArrowheads="1"/>
          </p:cNvSpPr>
          <p:nvPr/>
        </p:nvSpPr>
        <p:spPr bwMode="auto">
          <a:xfrm>
            <a:off x="5334000" y="2557463"/>
            <a:ext cx="1752600" cy="685800"/>
          </a:xfrm>
          <a:prstGeom prst="rect">
            <a:avLst/>
          </a:prstGeom>
          <a:solidFill>
            <a:srgbClr val="53FF0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Rectangle 25"/>
          <p:cNvSpPr>
            <a:spLocks noChangeArrowheads="1"/>
          </p:cNvSpPr>
          <p:nvPr/>
        </p:nvSpPr>
        <p:spPr bwMode="auto">
          <a:xfrm>
            <a:off x="5751513" y="2633663"/>
            <a:ext cx="819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29707" name="Rectangle 26"/>
          <p:cNvSpPr>
            <a:spLocks noChangeArrowheads="1"/>
          </p:cNvSpPr>
          <p:nvPr/>
        </p:nvSpPr>
        <p:spPr bwMode="auto">
          <a:xfrm>
            <a:off x="5334000" y="1871663"/>
            <a:ext cx="17526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8" name="Rectangle 27"/>
          <p:cNvSpPr>
            <a:spLocks noChangeArrowheads="1"/>
          </p:cNvSpPr>
          <p:nvPr/>
        </p:nvSpPr>
        <p:spPr bwMode="auto">
          <a:xfrm>
            <a:off x="5751513" y="1947863"/>
            <a:ext cx="8175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text</a:t>
            </a:r>
          </a:p>
        </p:txBody>
      </p:sp>
      <p:sp>
        <p:nvSpPr>
          <p:cNvPr id="29709" name="Rectangle 28"/>
          <p:cNvSpPr>
            <a:spLocks noChangeArrowheads="1"/>
          </p:cNvSpPr>
          <p:nvPr/>
        </p:nvSpPr>
        <p:spPr bwMode="auto">
          <a:xfrm>
            <a:off x="7239000" y="4838700"/>
            <a:ext cx="142398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Symbol" charset="2"/>
              <a:buChar char="¬"/>
            </a:pPr>
            <a:r>
              <a:rPr lang="en-US" sz="2000"/>
              <a:t> high  </a:t>
            </a:r>
          </a:p>
          <a:p>
            <a:pPr>
              <a:buFont typeface="Symbol" charset="2"/>
              <a:buNone/>
            </a:pPr>
            <a:r>
              <a:rPr lang="en-US" sz="2000"/>
              <a:t>    address</a:t>
            </a:r>
            <a:endParaRPr lang="en-US"/>
          </a:p>
        </p:txBody>
      </p:sp>
      <p:sp>
        <p:nvSpPr>
          <p:cNvPr id="29710" name="Rectangle 29"/>
          <p:cNvSpPr>
            <a:spLocks noChangeArrowheads="1"/>
          </p:cNvSpPr>
          <p:nvPr/>
        </p:nvSpPr>
        <p:spPr bwMode="auto">
          <a:xfrm>
            <a:off x="7239000" y="1736725"/>
            <a:ext cx="142398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Symbol" charset="2"/>
              <a:buChar char="¬"/>
            </a:pPr>
            <a:r>
              <a:rPr lang="en-US" sz="2000"/>
              <a:t> low  </a:t>
            </a:r>
          </a:p>
          <a:p>
            <a:pPr>
              <a:buFont typeface="Symbol" charset="2"/>
              <a:buNone/>
            </a:pPr>
            <a:r>
              <a:rPr lang="en-US" sz="2000"/>
              <a:t>    address</a:t>
            </a:r>
          </a:p>
        </p:txBody>
      </p:sp>
      <p:sp>
        <p:nvSpPr>
          <p:cNvPr id="29711" name="Rectangle 30"/>
          <p:cNvSpPr>
            <a:spLocks noChangeArrowheads="1"/>
          </p:cNvSpPr>
          <p:nvPr/>
        </p:nvSpPr>
        <p:spPr bwMode="auto">
          <a:xfrm>
            <a:off x="7239000" y="3832225"/>
            <a:ext cx="192981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Symbol" charset="2"/>
              <a:buChar char="¬"/>
            </a:pPr>
            <a:r>
              <a:rPr lang="en-US" sz="2000" dirty="0" smtClean="0"/>
              <a:t> </a:t>
            </a:r>
            <a:r>
              <a:rPr lang="en-US" sz="2000" dirty="0" smtClean="0">
                <a:latin typeface="+mn-lt"/>
              </a:rPr>
              <a:t>stack </a:t>
            </a:r>
          </a:p>
          <a:p>
            <a:r>
              <a:rPr lang="en-US" sz="2000" dirty="0" smtClean="0">
                <a:latin typeface="+mn-lt"/>
              </a:rPr>
              <a:t>    pointer (</a:t>
            </a:r>
            <a:r>
              <a:rPr lang="en-US" sz="2000" dirty="0" smtClean="0">
                <a:latin typeface="Times-Roman"/>
                <a:cs typeface="Times-Roman"/>
              </a:rPr>
              <a:t>SP</a:t>
            </a:r>
            <a:r>
              <a:rPr lang="en-US" sz="2000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AAF5577B-AFE0-EF49-9ADC-E8ED5E1237A1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Simplified Stack Example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5334000" y="3897313"/>
            <a:ext cx="1752600" cy="685800"/>
          </a:xfrm>
          <a:prstGeom prst="rect">
            <a:avLst/>
          </a:prstGeom>
          <a:solidFill>
            <a:srgbClr val="0F6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5334000" y="3211513"/>
            <a:ext cx="1752600" cy="685800"/>
          </a:xfrm>
          <a:prstGeom prst="rect">
            <a:avLst/>
          </a:prstGeom>
          <a:solidFill>
            <a:srgbClr val="0F69CC">
              <a:alpha val="988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4324350" y="5573713"/>
            <a:ext cx="10096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Symbol" charset="2"/>
              <a:buNone/>
            </a:pPr>
            <a:r>
              <a:rPr lang="en-US" sz="2000"/>
              <a:t>high </a:t>
            </a:r>
            <a:r>
              <a:rPr lang="en-US" sz="2000">
                <a:sym typeface="Symbol" charset="2"/>
              </a:rPr>
              <a:t></a:t>
            </a:r>
            <a:endParaRPr lang="en-US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152400" y="2286000"/>
            <a:ext cx="4267200" cy="2438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304800" y="2438400"/>
            <a:ext cx="419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Courier" charset="0"/>
              </a:rPr>
              <a:t>void func(int a, int b){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Courier" charset="0"/>
              </a:rPr>
              <a:t>	char buffer[10];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Courier" charset="0"/>
              </a:rPr>
              <a:t>}	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Courier" charset="0"/>
              </a:rPr>
              <a:t>void main(){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Courier" charset="0"/>
              </a:rPr>
              <a:t>	func(1, 2);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Courier" charset="0"/>
              </a:rPr>
              <a:t>}</a:t>
            </a: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5334000" y="4583113"/>
            <a:ext cx="1752600" cy="457200"/>
          </a:xfrm>
          <a:prstGeom prst="rect">
            <a:avLst/>
          </a:prstGeom>
          <a:solidFill>
            <a:srgbClr val="0F6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5334000" y="5040313"/>
            <a:ext cx="1752600" cy="457200"/>
          </a:xfrm>
          <a:prstGeom prst="rect">
            <a:avLst/>
          </a:prstGeom>
          <a:solidFill>
            <a:srgbClr val="0F6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5334000" y="5497513"/>
            <a:ext cx="1752600" cy="457200"/>
          </a:xfrm>
          <a:prstGeom prst="rect">
            <a:avLst/>
          </a:prstGeom>
          <a:solidFill>
            <a:srgbClr val="0F6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2" name="Rectangle 11"/>
          <p:cNvSpPr>
            <a:spLocks noChangeArrowheads="1"/>
          </p:cNvSpPr>
          <p:nvPr/>
        </p:nvSpPr>
        <p:spPr bwMode="auto">
          <a:xfrm>
            <a:off x="5334000" y="1763713"/>
            <a:ext cx="17526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3" name="Rectangle 12"/>
          <p:cNvSpPr>
            <a:spLocks noChangeArrowheads="1"/>
          </p:cNvSpPr>
          <p:nvPr/>
        </p:nvSpPr>
        <p:spPr bwMode="auto">
          <a:xfrm>
            <a:off x="6096000" y="2525713"/>
            <a:ext cx="315913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b="1"/>
              <a:t>:</a:t>
            </a:r>
          </a:p>
          <a:p>
            <a:pPr algn="ctr">
              <a:lnSpc>
                <a:spcPct val="60000"/>
              </a:lnSpc>
            </a:pPr>
            <a:r>
              <a:rPr lang="en-US" b="1"/>
              <a:t>:</a:t>
            </a:r>
          </a:p>
        </p:txBody>
      </p:sp>
      <p:sp>
        <p:nvSpPr>
          <p:cNvPr id="228365" name="Rectangle 13"/>
          <p:cNvSpPr>
            <a:spLocks noChangeArrowheads="1"/>
          </p:cNvSpPr>
          <p:nvPr/>
        </p:nvSpPr>
        <p:spPr bwMode="auto">
          <a:xfrm>
            <a:off x="5741988" y="3994150"/>
            <a:ext cx="963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-Roman" charset="0"/>
              </a:rPr>
              <a:t>buffer</a:t>
            </a:r>
          </a:p>
        </p:txBody>
      </p:sp>
      <p:sp>
        <p:nvSpPr>
          <p:cNvPr id="228366" name="Rectangle 14"/>
          <p:cNvSpPr>
            <a:spLocks noChangeArrowheads="1"/>
          </p:cNvSpPr>
          <p:nvPr/>
        </p:nvSpPr>
        <p:spPr bwMode="auto">
          <a:xfrm>
            <a:off x="5937250" y="4583113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-Roman" charset="0"/>
              </a:rPr>
              <a:t>ret</a:t>
            </a:r>
          </a:p>
        </p:txBody>
      </p:sp>
      <p:sp>
        <p:nvSpPr>
          <p:cNvPr id="228367" name="Rectangle 15"/>
          <p:cNvSpPr>
            <a:spLocks noChangeArrowheads="1"/>
          </p:cNvSpPr>
          <p:nvPr/>
        </p:nvSpPr>
        <p:spPr bwMode="auto">
          <a:xfrm>
            <a:off x="6019800" y="50403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-Roman" charset="0"/>
              </a:rPr>
              <a:t>a</a:t>
            </a:r>
          </a:p>
        </p:txBody>
      </p:sp>
      <p:sp>
        <p:nvSpPr>
          <p:cNvPr id="228368" name="Rectangle 16"/>
          <p:cNvSpPr>
            <a:spLocks noChangeArrowheads="1"/>
          </p:cNvSpPr>
          <p:nvPr/>
        </p:nvSpPr>
        <p:spPr bwMode="auto">
          <a:xfrm>
            <a:off x="6019800" y="54975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-Roman" charset="0"/>
              </a:rPr>
              <a:t>b</a:t>
            </a:r>
          </a:p>
        </p:txBody>
      </p:sp>
      <p:sp>
        <p:nvSpPr>
          <p:cNvPr id="228369" name="Rectangle 17"/>
          <p:cNvSpPr>
            <a:spLocks noChangeArrowheads="1"/>
          </p:cNvSpPr>
          <p:nvPr/>
        </p:nvSpPr>
        <p:spPr bwMode="auto">
          <a:xfrm>
            <a:off x="7162800" y="4576763"/>
            <a:ext cx="1500188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75000"/>
              </a:lnSpc>
              <a:buFont typeface="Symbol" charset="2"/>
              <a:buChar char="¬"/>
            </a:pPr>
            <a:r>
              <a:rPr lang="en-US" sz="2000"/>
              <a:t> return</a:t>
            </a:r>
          </a:p>
          <a:p>
            <a:pPr>
              <a:lnSpc>
                <a:spcPct val="75000"/>
              </a:lnSpc>
              <a:buFont typeface="Symbol" charset="2"/>
              <a:buNone/>
            </a:pPr>
            <a:r>
              <a:rPr lang="en-US" sz="2000"/>
              <a:t>     address</a:t>
            </a:r>
            <a:endParaRPr lang="en-US"/>
          </a:p>
        </p:txBody>
      </p:sp>
      <p:sp>
        <p:nvSpPr>
          <p:cNvPr id="30739" name="Rectangle 18"/>
          <p:cNvSpPr>
            <a:spLocks noChangeArrowheads="1"/>
          </p:cNvSpPr>
          <p:nvPr/>
        </p:nvSpPr>
        <p:spPr bwMode="auto">
          <a:xfrm>
            <a:off x="4446588" y="1687513"/>
            <a:ext cx="88741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Symbol" charset="2"/>
              <a:buNone/>
            </a:pPr>
            <a:r>
              <a:rPr lang="en-US" sz="2000"/>
              <a:t>low </a:t>
            </a:r>
            <a:r>
              <a:rPr lang="en-US" sz="2000">
                <a:sym typeface="Symbol" charset="2"/>
              </a:rPr>
              <a:t></a:t>
            </a:r>
            <a:endParaRPr lang="en-US"/>
          </a:p>
        </p:txBody>
      </p:sp>
      <p:sp>
        <p:nvSpPr>
          <p:cNvPr id="228371" name="Rectangle 19"/>
          <p:cNvSpPr>
            <a:spLocks noChangeArrowheads="1"/>
          </p:cNvSpPr>
          <p:nvPr/>
        </p:nvSpPr>
        <p:spPr bwMode="auto">
          <a:xfrm>
            <a:off x="7181850" y="5497513"/>
            <a:ext cx="849313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 typeface="Symbol" charset="2"/>
              <a:buChar char="¬"/>
            </a:pPr>
            <a:r>
              <a:rPr lang="en-US" sz="2000"/>
              <a:t> </a:t>
            </a:r>
            <a:r>
              <a:rPr lang="en-US" sz="2000">
                <a:latin typeface="Times-Roman" charset="0"/>
              </a:rPr>
              <a:t>SP</a:t>
            </a:r>
            <a:endParaRPr lang="en-US"/>
          </a:p>
        </p:txBody>
      </p:sp>
      <p:sp>
        <p:nvSpPr>
          <p:cNvPr id="228372" name="Rectangle 20"/>
          <p:cNvSpPr>
            <a:spLocks noChangeArrowheads="1"/>
          </p:cNvSpPr>
          <p:nvPr/>
        </p:nvSpPr>
        <p:spPr bwMode="auto">
          <a:xfrm>
            <a:off x="7162800" y="5040313"/>
            <a:ext cx="849313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 typeface="Symbol" charset="2"/>
              <a:buChar char="¬"/>
            </a:pPr>
            <a:r>
              <a:rPr lang="en-US" sz="2000"/>
              <a:t> </a:t>
            </a:r>
            <a:r>
              <a:rPr lang="en-US" sz="2000">
                <a:latin typeface="Times-Roman" charset="0"/>
              </a:rPr>
              <a:t>SP</a:t>
            </a:r>
            <a:endParaRPr lang="en-US"/>
          </a:p>
        </p:txBody>
      </p:sp>
      <p:sp>
        <p:nvSpPr>
          <p:cNvPr id="228373" name="Rectangle 21"/>
          <p:cNvSpPr>
            <a:spLocks noChangeArrowheads="1"/>
          </p:cNvSpPr>
          <p:nvPr/>
        </p:nvSpPr>
        <p:spPr bwMode="auto">
          <a:xfrm>
            <a:off x="7162800" y="4552950"/>
            <a:ext cx="84931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 typeface="Symbol" charset="2"/>
              <a:buChar char="¬"/>
            </a:pPr>
            <a:r>
              <a:rPr lang="en-US" sz="2000"/>
              <a:t> </a:t>
            </a:r>
            <a:r>
              <a:rPr lang="en-US" sz="2000">
                <a:latin typeface="Times-Roman" charset="0"/>
              </a:rPr>
              <a:t>SP</a:t>
            </a:r>
            <a:endParaRPr lang="en-US"/>
          </a:p>
        </p:txBody>
      </p:sp>
      <p:sp>
        <p:nvSpPr>
          <p:cNvPr id="228374" name="Rectangle 22"/>
          <p:cNvSpPr>
            <a:spLocks noChangeArrowheads="1"/>
          </p:cNvSpPr>
          <p:nvPr/>
        </p:nvSpPr>
        <p:spPr bwMode="auto">
          <a:xfrm>
            <a:off x="7162800" y="3856038"/>
            <a:ext cx="849313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 typeface="Symbol" charset="2"/>
              <a:buChar char="¬"/>
            </a:pPr>
            <a:r>
              <a:rPr lang="en-US" sz="2000" dirty="0"/>
              <a:t> </a:t>
            </a:r>
            <a:r>
              <a:rPr lang="en-US" sz="2000" dirty="0">
                <a:latin typeface="Times-Roman" charset="0"/>
              </a:rPr>
              <a:t>SP</a:t>
            </a:r>
            <a:endParaRPr lang="en-US" dirty="0"/>
          </a:p>
        </p:txBody>
      </p:sp>
      <p:sp>
        <p:nvSpPr>
          <p:cNvPr id="228375" name="Line 23"/>
          <p:cNvSpPr>
            <a:spLocks noChangeShapeType="1"/>
          </p:cNvSpPr>
          <p:nvPr/>
        </p:nvSpPr>
        <p:spPr bwMode="auto">
          <a:xfrm flipH="1">
            <a:off x="4800600" y="4800600"/>
            <a:ext cx="533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376" name="Line 24"/>
          <p:cNvSpPr>
            <a:spLocks noChangeShapeType="1"/>
          </p:cNvSpPr>
          <p:nvPr/>
        </p:nvSpPr>
        <p:spPr bwMode="auto">
          <a:xfrm flipV="1">
            <a:off x="4800600" y="2286000"/>
            <a:ext cx="0" cy="2514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377" name="Line 25"/>
          <p:cNvSpPr>
            <a:spLocks noChangeShapeType="1"/>
          </p:cNvSpPr>
          <p:nvPr/>
        </p:nvSpPr>
        <p:spPr bwMode="auto">
          <a:xfrm>
            <a:off x="4800600" y="2286000"/>
            <a:ext cx="533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8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8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5" grpId="0" autoUpdateAnimBg="0"/>
      <p:bldP spid="228366" grpId="0" autoUpdateAnimBg="0"/>
      <p:bldP spid="228367" grpId="0" autoUpdateAnimBg="0"/>
      <p:bldP spid="228368" grpId="0" autoUpdateAnimBg="0"/>
      <p:bldP spid="228369" grpId="0" autoUpdateAnimBg="0"/>
      <p:bldP spid="228371" grpId="0" autoUpdateAnimBg="0"/>
      <p:bldP spid="228371" grpId="1" autoUpdateAnimBg="0"/>
      <p:bldP spid="228372" grpId="0" autoUpdateAnimBg="0"/>
      <p:bldP spid="228372" grpId="1" autoUpdateAnimBg="0"/>
      <p:bldP spid="228373" grpId="0" autoUpdateAnimBg="0"/>
      <p:bldP spid="228373" grpId="1" autoUpdateAnimBg="0"/>
      <p:bldP spid="228374" grpId="0" autoUpdateAnimBg="0"/>
      <p:bldP spid="228375" grpId="0" animBg="1"/>
      <p:bldP spid="228376" grpId="0" animBg="1"/>
      <p:bldP spid="22837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1D0ED47F-2FA0-D044-A79F-4FDB6E08C429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9400" name="Rectangle 24"/>
          <p:cNvSpPr>
            <a:spLocks noChangeArrowheads="1"/>
          </p:cNvSpPr>
          <p:nvPr/>
        </p:nvSpPr>
        <p:spPr bwMode="auto">
          <a:xfrm>
            <a:off x="5334000" y="4572000"/>
            <a:ext cx="1752600" cy="457200"/>
          </a:xfrm>
          <a:prstGeom prst="rect">
            <a:avLst/>
          </a:prstGeom>
          <a:solidFill>
            <a:srgbClr val="FF180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408" name="Rectangle 32"/>
          <p:cNvSpPr>
            <a:spLocks noChangeArrowheads="1"/>
          </p:cNvSpPr>
          <p:nvPr/>
        </p:nvSpPr>
        <p:spPr bwMode="auto">
          <a:xfrm>
            <a:off x="5334000" y="5029200"/>
            <a:ext cx="1752600" cy="457200"/>
          </a:xfrm>
          <a:prstGeom prst="rect">
            <a:avLst/>
          </a:prstGeom>
          <a:solidFill>
            <a:srgbClr val="FF180C">
              <a:alpha val="9686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Smashing the Stack</a:t>
            </a:r>
          </a:p>
        </p:txBody>
      </p:sp>
      <p:sp>
        <p:nvSpPr>
          <p:cNvPr id="31750" name="Rectangle 3"/>
          <p:cNvSpPr>
            <a:spLocks noChangeArrowheads="1"/>
          </p:cNvSpPr>
          <p:nvPr/>
        </p:nvSpPr>
        <p:spPr bwMode="auto">
          <a:xfrm>
            <a:off x="5334000" y="3897313"/>
            <a:ext cx="1752600" cy="685800"/>
          </a:xfrm>
          <a:prstGeom prst="rect">
            <a:avLst/>
          </a:prstGeom>
          <a:solidFill>
            <a:srgbClr val="0F6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5334000" y="3211513"/>
            <a:ext cx="1752600" cy="685800"/>
          </a:xfrm>
          <a:prstGeom prst="rect">
            <a:avLst/>
          </a:prstGeom>
          <a:solidFill>
            <a:srgbClr val="0F6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2" name="Rectangle 5"/>
          <p:cNvSpPr>
            <a:spLocks noChangeArrowheads="1"/>
          </p:cNvSpPr>
          <p:nvPr/>
        </p:nvSpPr>
        <p:spPr bwMode="auto">
          <a:xfrm>
            <a:off x="4324350" y="5573713"/>
            <a:ext cx="10096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Symbol" charset="2"/>
              <a:buNone/>
            </a:pPr>
            <a:r>
              <a:rPr lang="en-US" sz="2000"/>
              <a:t>high </a:t>
            </a:r>
            <a:r>
              <a:rPr lang="en-US" sz="2000">
                <a:sym typeface="Symbol" charset="2"/>
              </a:rPr>
              <a:t></a:t>
            </a:r>
            <a:endParaRPr lang="en-US"/>
          </a:p>
        </p:txBody>
      </p:sp>
      <p:sp>
        <p:nvSpPr>
          <p:cNvPr id="31753" name="Rectangle 6"/>
          <p:cNvSpPr>
            <a:spLocks noChangeArrowheads="1"/>
          </p:cNvSpPr>
          <p:nvPr/>
        </p:nvSpPr>
        <p:spPr bwMode="auto">
          <a:xfrm>
            <a:off x="152400" y="2286000"/>
            <a:ext cx="4343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/>
              <a:t>What happens if </a:t>
            </a:r>
            <a:r>
              <a:rPr lang="en-US" sz="3200" dirty="0">
                <a:latin typeface="Times New Roman"/>
                <a:cs typeface="Times New Roman"/>
              </a:rPr>
              <a:t>buffer</a:t>
            </a:r>
            <a:r>
              <a:rPr lang="en-US" sz="3200" dirty="0"/>
              <a:t> overflows?</a:t>
            </a:r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5334000" y="4572000"/>
            <a:ext cx="1752600" cy="457200"/>
          </a:xfrm>
          <a:prstGeom prst="rect">
            <a:avLst/>
          </a:prstGeom>
          <a:solidFill>
            <a:srgbClr val="0F6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5334000" y="5040313"/>
            <a:ext cx="1752600" cy="457200"/>
          </a:xfrm>
          <a:prstGeom prst="rect">
            <a:avLst/>
          </a:prstGeom>
          <a:solidFill>
            <a:srgbClr val="0F6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6" name="Rectangle 9"/>
          <p:cNvSpPr>
            <a:spLocks noChangeArrowheads="1"/>
          </p:cNvSpPr>
          <p:nvPr/>
        </p:nvSpPr>
        <p:spPr bwMode="auto">
          <a:xfrm>
            <a:off x="5334000" y="5497513"/>
            <a:ext cx="1752600" cy="457200"/>
          </a:xfrm>
          <a:prstGeom prst="rect">
            <a:avLst/>
          </a:prstGeom>
          <a:solidFill>
            <a:srgbClr val="0F6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Rectangle 10"/>
          <p:cNvSpPr>
            <a:spLocks noChangeArrowheads="1"/>
          </p:cNvSpPr>
          <p:nvPr/>
        </p:nvSpPr>
        <p:spPr bwMode="auto">
          <a:xfrm>
            <a:off x="5334000" y="1763713"/>
            <a:ext cx="17526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8" name="Rectangle 11"/>
          <p:cNvSpPr>
            <a:spLocks noChangeArrowheads="1"/>
          </p:cNvSpPr>
          <p:nvPr/>
        </p:nvSpPr>
        <p:spPr bwMode="auto">
          <a:xfrm>
            <a:off x="6096000" y="2559050"/>
            <a:ext cx="3159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b="1"/>
              <a:t>:</a:t>
            </a:r>
          </a:p>
          <a:p>
            <a:pPr algn="ctr">
              <a:lnSpc>
                <a:spcPct val="50000"/>
              </a:lnSpc>
            </a:pPr>
            <a:r>
              <a:rPr lang="en-US" b="1"/>
              <a:t>:</a:t>
            </a:r>
          </a:p>
        </p:txBody>
      </p:sp>
      <p:sp>
        <p:nvSpPr>
          <p:cNvPr id="229388" name="Rectangle 12"/>
          <p:cNvSpPr>
            <a:spLocks noChangeArrowheads="1"/>
          </p:cNvSpPr>
          <p:nvPr/>
        </p:nvSpPr>
        <p:spPr bwMode="auto">
          <a:xfrm>
            <a:off x="5718175" y="3962400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-Roman" charset="0"/>
              </a:rPr>
              <a:t>buffer</a:t>
            </a:r>
          </a:p>
        </p:txBody>
      </p:sp>
      <p:sp>
        <p:nvSpPr>
          <p:cNvPr id="229389" name="Rectangle 13"/>
          <p:cNvSpPr>
            <a:spLocks noChangeArrowheads="1"/>
          </p:cNvSpPr>
          <p:nvPr/>
        </p:nvSpPr>
        <p:spPr bwMode="auto">
          <a:xfrm>
            <a:off x="6019800" y="50403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-Roman" charset="0"/>
              </a:rPr>
              <a:t>a</a:t>
            </a:r>
          </a:p>
        </p:txBody>
      </p:sp>
      <p:sp>
        <p:nvSpPr>
          <p:cNvPr id="229390" name="Rectangle 14"/>
          <p:cNvSpPr>
            <a:spLocks noChangeArrowheads="1"/>
          </p:cNvSpPr>
          <p:nvPr/>
        </p:nvSpPr>
        <p:spPr bwMode="auto">
          <a:xfrm>
            <a:off x="6019800" y="54975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-Roman" charset="0"/>
              </a:rPr>
              <a:t>b</a:t>
            </a:r>
          </a:p>
        </p:txBody>
      </p:sp>
      <p:sp>
        <p:nvSpPr>
          <p:cNvPr id="229391" name="Rectangle 15"/>
          <p:cNvSpPr>
            <a:spLocks noChangeArrowheads="1"/>
          </p:cNvSpPr>
          <p:nvPr/>
        </p:nvSpPr>
        <p:spPr bwMode="auto">
          <a:xfrm>
            <a:off x="7162800" y="4576763"/>
            <a:ext cx="106203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75000"/>
              </a:lnSpc>
              <a:buFont typeface="Symbol" charset="2"/>
              <a:buChar char="¬"/>
            </a:pPr>
            <a:r>
              <a:rPr lang="en-US" sz="2000"/>
              <a:t> </a:t>
            </a:r>
            <a:r>
              <a:rPr lang="en-US" sz="2000">
                <a:latin typeface="Times-Roman" charset="0"/>
              </a:rPr>
              <a:t>ret…</a:t>
            </a:r>
            <a:endParaRPr lang="en-US"/>
          </a:p>
        </p:txBody>
      </p:sp>
      <p:sp>
        <p:nvSpPr>
          <p:cNvPr id="31763" name="Rectangle 16"/>
          <p:cNvSpPr>
            <a:spLocks noChangeArrowheads="1"/>
          </p:cNvSpPr>
          <p:nvPr/>
        </p:nvSpPr>
        <p:spPr bwMode="auto">
          <a:xfrm>
            <a:off x="4446588" y="1687513"/>
            <a:ext cx="88741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Symbol" charset="2"/>
              <a:buNone/>
            </a:pPr>
            <a:r>
              <a:rPr lang="en-US" sz="2000"/>
              <a:t>low </a:t>
            </a:r>
            <a:r>
              <a:rPr lang="en-US" sz="2000">
                <a:sym typeface="Symbol" charset="2"/>
              </a:rPr>
              <a:t></a:t>
            </a:r>
            <a:endParaRPr lang="en-US"/>
          </a:p>
        </p:txBody>
      </p:sp>
      <p:sp>
        <p:nvSpPr>
          <p:cNvPr id="229393" name="Rectangle 17"/>
          <p:cNvSpPr>
            <a:spLocks noChangeArrowheads="1"/>
          </p:cNvSpPr>
          <p:nvPr/>
        </p:nvSpPr>
        <p:spPr bwMode="auto">
          <a:xfrm>
            <a:off x="7181850" y="5497513"/>
            <a:ext cx="849313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 typeface="Symbol" charset="2"/>
              <a:buChar char="¬"/>
            </a:pPr>
            <a:r>
              <a:rPr lang="en-US" sz="2000"/>
              <a:t> </a:t>
            </a:r>
            <a:r>
              <a:rPr lang="en-US" sz="2000">
                <a:latin typeface="Times-Roman" charset="0"/>
              </a:rPr>
              <a:t>SP</a:t>
            </a:r>
            <a:endParaRPr lang="en-US"/>
          </a:p>
        </p:txBody>
      </p:sp>
      <p:sp>
        <p:nvSpPr>
          <p:cNvPr id="229394" name="Rectangle 18"/>
          <p:cNvSpPr>
            <a:spLocks noChangeArrowheads="1"/>
          </p:cNvSpPr>
          <p:nvPr/>
        </p:nvSpPr>
        <p:spPr bwMode="auto">
          <a:xfrm>
            <a:off x="7162800" y="5040313"/>
            <a:ext cx="849313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 typeface="Symbol" charset="2"/>
              <a:buChar char="¬"/>
            </a:pPr>
            <a:r>
              <a:rPr lang="en-US" sz="2000"/>
              <a:t> </a:t>
            </a:r>
            <a:r>
              <a:rPr lang="en-US" sz="2000">
                <a:latin typeface="Times-Roman" charset="0"/>
              </a:rPr>
              <a:t>SP</a:t>
            </a:r>
            <a:endParaRPr lang="en-US"/>
          </a:p>
        </p:txBody>
      </p:sp>
      <p:sp>
        <p:nvSpPr>
          <p:cNvPr id="229395" name="Rectangle 19"/>
          <p:cNvSpPr>
            <a:spLocks noChangeArrowheads="1"/>
          </p:cNvSpPr>
          <p:nvPr/>
        </p:nvSpPr>
        <p:spPr bwMode="auto">
          <a:xfrm>
            <a:off x="7162800" y="4541838"/>
            <a:ext cx="849313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 typeface="Symbol" charset="2"/>
              <a:buChar char="¬"/>
            </a:pPr>
            <a:r>
              <a:rPr lang="en-US" sz="2000"/>
              <a:t> </a:t>
            </a:r>
            <a:r>
              <a:rPr lang="en-US" sz="2000">
                <a:latin typeface="Times-Roman" charset="0"/>
              </a:rPr>
              <a:t>SP</a:t>
            </a:r>
            <a:endParaRPr lang="en-US"/>
          </a:p>
        </p:txBody>
      </p: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7162800" y="3856038"/>
            <a:ext cx="849313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 typeface="Symbol" charset="2"/>
              <a:buChar char="¬"/>
            </a:pPr>
            <a:r>
              <a:rPr lang="en-US" sz="2000"/>
              <a:t> </a:t>
            </a:r>
            <a:r>
              <a:rPr lang="en-US" sz="2000">
                <a:latin typeface="Times-Roman" charset="0"/>
              </a:rPr>
              <a:t>SP</a:t>
            </a:r>
            <a:endParaRPr lang="en-US"/>
          </a:p>
        </p:txBody>
      </p:sp>
      <p:sp>
        <p:nvSpPr>
          <p:cNvPr id="229399" name="Rectangle 23"/>
          <p:cNvSpPr>
            <a:spLocks noChangeArrowheads="1"/>
          </p:cNvSpPr>
          <p:nvPr/>
        </p:nvSpPr>
        <p:spPr bwMode="auto">
          <a:xfrm>
            <a:off x="5911850" y="4572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-Roman" charset="0"/>
              </a:rPr>
              <a:t>ret</a:t>
            </a:r>
          </a:p>
        </p:txBody>
      </p:sp>
      <p:sp>
        <p:nvSpPr>
          <p:cNvPr id="229397" name="Rectangle 21"/>
          <p:cNvSpPr>
            <a:spLocks noChangeArrowheads="1"/>
          </p:cNvSpPr>
          <p:nvPr/>
        </p:nvSpPr>
        <p:spPr bwMode="auto">
          <a:xfrm>
            <a:off x="5524500" y="4572000"/>
            <a:ext cx="1319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-Roman" charset="0"/>
              </a:rPr>
              <a:t>overflow</a:t>
            </a:r>
          </a:p>
        </p:txBody>
      </p:sp>
      <p:sp>
        <p:nvSpPr>
          <p:cNvPr id="229401" name="Rectangle 25"/>
          <p:cNvSpPr>
            <a:spLocks noChangeArrowheads="1"/>
          </p:cNvSpPr>
          <p:nvPr/>
        </p:nvSpPr>
        <p:spPr bwMode="auto">
          <a:xfrm>
            <a:off x="152400" y="3505200"/>
            <a:ext cx="426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Program “returns” to wrong location</a:t>
            </a:r>
          </a:p>
        </p:txBody>
      </p:sp>
      <p:sp>
        <p:nvSpPr>
          <p:cNvPr id="229402" name="Rectangle 26"/>
          <p:cNvSpPr>
            <a:spLocks noChangeArrowheads="1"/>
          </p:cNvSpPr>
          <p:nvPr/>
        </p:nvSpPr>
        <p:spPr bwMode="auto">
          <a:xfrm>
            <a:off x="8093075" y="4595813"/>
            <a:ext cx="82232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75000"/>
              </a:lnSpc>
              <a:buFont typeface="Symbol" charset="2"/>
              <a:buNone/>
            </a:pPr>
            <a:r>
              <a:rPr lang="en-US" sz="2000"/>
              <a:t>NOT!</a:t>
            </a:r>
            <a:endParaRPr lang="en-US"/>
          </a:p>
        </p:txBody>
      </p:sp>
      <p:sp>
        <p:nvSpPr>
          <p:cNvPr id="229403" name="Line 27"/>
          <p:cNvSpPr>
            <a:spLocks noChangeShapeType="1"/>
          </p:cNvSpPr>
          <p:nvPr/>
        </p:nvSpPr>
        <p:spPr bwMode="auto">
          <a:xfrm flipH="1">
            <a:off x="4800600" y="4800600"/>
            <a:ext cx="533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404" name="Line 28"/>
          <p:cNvSpPr>
            <a:spLocks noChangeShapeType="1"/>
          </p:cNvSpPr>
          <p:nvPr/>
        </p:nvSpPr>
        <p:spPr bwMode="auto">
          <a:xfrm flipV="1">
            <a:off x="4800600" y="2819400"/>
            <a:ext cx="0" cy="1981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405" name="Line 29"/>
          <p:cNvSpPr>
            <a:spLocks noChangeShapeType="1"/>
          </p:cNvSpPr>
          <p:nvPr/>
        </p:nvSpPr>
        <p:spPr bwMode="auto">
          <a:xfrm>
            <a:off x="4800600" y="2819400"/>
            <a:ext cx="533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406" name="Rectangle 30"/>
          <p:cNvSpPr>
            <a:spLocks noChangeArrowheads="1"/>
          </p:cNvSpPr>
          <p:nvPr/>
        </p:nvSpPr>
        <p:spPr bwMode="auto">
          <a:xfrm>
            <a:off x="5334000" y="2590800"/>
            <a:ext cx="663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???</a:t>
            </a:r>
          </a:p>
        </p:txBody>
      </p:sp>
      <p:sp>
        <p:nvSpPr>
          <p:cNvPr id="229407" name="Rectangle 31"/>
          <p:cNvSpPr>
            <a:spLocks noChangeArrowheads="1"/>
          </p:cNvSpPr>
          <p:nvPr/>
        </p:nvSpPr>
        <p:spPr bwMode="auto">
          <a:xfrm>
            <a:off x="152400" y="4648200"/>
            <a:ext cx="426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/>
              <a:t>A crash is likely</a:t>
            </a:r>
          </a:p>
        </p:txBody>
      </p:sp>
      <p:sp>
        <p:nvSpPr>
          <p:cNvPr id="229409" name="Rectangle 33"/>
          <p:cNvSpPr>
            <a:spLocks noChangeArrowheads="1"/>
          </p:cNvSpPr>
          <p:nvPr/>
        </p:nvSpPr>
        <p:spPr bwMode="auto">
          <a:xfrm>
            <a:off x="5538788" y="5029200"/>
            <a:ext cx="1319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-Roman" charset="0"/>
              </a:rPr>
              <a:t>overflow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00" grpId="0" animBg="1"/>
      <p:bldP spid="229408" grpId="0" animBg="1"/>
      <p:bldP spid="229383" grpId="0" animBg="1"/>
      <p:bldP spid="229384" grpId="0" animBg="1"/>
      <p:bldP spid="229388" grpId="0" autoUpdateAnimBg="0"/>
      <p:bldP spid="229389" grpId="0" autoUpdateAnimBg="0"/>
      <p:bldP spid="229389" grpId="1" autoUpdateAnimBg="0"/>
      <p:bldP spid="229390" grpId="0" autoUpdateAnimBg="0"/>
      <p:bldP spid="229391" grpId="0" autoUpdateAnimBg="0"/>
      <p:bldP spid="229393" grpId="0" autoUpdateAnimBg="0"/>
      <p:bldP spid="229393" grpId="1" autoUpdateAnimBg="0"/>
      <p:bldP spid="229394" grpId="0" autoUpdateAnimBg="0"/>
      <p:bldP spid="229394" grpId="1" autoUpdateAnimBg="0"/>
      <p:bldP spid="229395" grpId="0" autoUpdateAnimBg="0"/>
      <p:bldP spid="229395" grpId="1" autoUpdateAnimBg="0"/>
      <p:bldP spid="229396" grpId="0" autoUpdateAnimBg="0"/>
      <p:bldP spid="229399" grpId="0" autoUpdateAnimBg="0"/>
      <p:bldP spid="229399" grpId="1" autoUpdateAnimBg="0"/>
      <p:bldP spid="229397" grpId="0" autoUpdateAnimBg="0"/>
      <p:bldP spid="229401" grpId="0" autoUpdateAnimBg="0"/>
      <p:bldP spid="229402" grpId="0" autoUpdateAnimBg="0"/>
      <p:bldP spid="229403" grpId="0" animBg="1"/>
      <p:bldP spid="229404" grpId="0" animBg="1"/>
      <p:bldP spid="229405" grpId="0" animBg="1"/>
      <p:bldP spid="229406" grpId="0" autoUpdateAnimBg="0"/>
      <p:bldP spid="229407" grpId="0" autoUpdateAnimBg="0"/>
      <p:bldP spid="22940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CDC60101-2632-6D47-90B8-72F8CD123AC4}" type="slidenum">
              <a:rPr lang="en-US" smtClean="0">
                <a:latin typeface="Times New Roman" charset="0"/>
              </a:rPr>
              <a:pPr/>
              <a:t>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Why Software?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Why is software as important to security as crypto, access control, protocols?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Virtually all of information security is implemented in software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If your software is subject to attack, your security can be broken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Regardless of strength of crypto, access control or protocols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Software is a poor foundation for security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26EC5CF9-4453-2048-9FE5-53C2ABA52683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2471" name="Rectangle 23"/>
          <p:cNvSpPr>
            <a:spLocks noChangeArrowheads="1"/>
          </p:cNvSpPr>
          <p:nvPr/>
        </p:nvSpPr>
        <p:spPr bwMode="auto">
          <a:xfrm>
            <a:off x="5624513" y="4572000"/>
            <a:ext cx="1752600" cy="457200"/>
          </a:xfrm>
          <a:prstGeom prst="rect">
            <a:avLst/>
          </a:prstGeom>
          <a:solidFill>
            <a:srgbClr val="FF180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469" name="Rectangle 21"/>
          <p:cNvSpPr>
            <a:spLocks noChangeArrowheads="1"/>
          </p:cNvSpPr>
          <p:nvPr/>
        </p:nvSpPr>
        <p:spPr bwMode="auto">
          <a:xfrm>
            <a:off x="5624513" y="3886200"/>
            <a:ext cx="1752600" cy="685800"/>
          </a:xfrm>
          <a:prstGeom prst="rect">
            <a:avLst/>
          </a:prstGeom>
          <a:solidFill>
            <a:srgbClr val="FF180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Smashing the Stack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5624513" y="3897313"/>
            <a:ext cx="1752600" cy="685800"/>
          </a:xfrm>
          <a:prstGeom prst="rect">
            <a:avLst/>
          </a:prstGeom>
          <a:solidFill>
            <a:srgbClr val="0F6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5624513" y="3211513"/>
            <a:ext cx="1752600" cy="685800"/>
          </a:xfrm>
          <a:prstGeom prst="rect">
            <a:avLst/>
          </a:prstGeom>
          <a:solidFill>
            <a:srgbClr val="0F6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6" name="Rectangle 5"/>
          <p:cNvSpPr>
            <a:spLocks noChangeArrowheads="1"/>
          </p:cNvSpPr>
          <p:nvPr/>
        </p:nvSpPr>
        <p:spPr bwMode="auto">
          <a:xfrm>
            <a:off x="4614863" y="5573713"/>
            <a:ext cx="10096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Symbol" charset="2"/>
              <a:buNone/>
            </a:pPr>
            <a:r>
              <a:rPr lang="en-US" sz="2000"/>
              <a:t>high </a:t>
            </a:r>
            <a:r>
              <a:rPr lang="en-US" sz="2000">
                <a:sym typeface="Symbol" charset="2"/>
              </a:rPr>
              <a:t></a:t>
            </a:r>
            <a:endParaRPr lang="en-US"/>
          </a:p>
        </p:txBody>
      </p:sp>
      <p:sp>
        <p:nvSpPr>
          <p:cNvPr id="32777" name="Rectangle 6"/>
          <p:cNvSpPr>
            <a:spLocks noChangeArrowheads="1"/>
          </p:cNvSpPr>
          <p:nvPr/>
        </p:nvSpPr>
        <p:spPr bwMode="auto">
          <a:xfrm>
            <a:off x="304800" y="1981200"/>
            <a:ext cx="365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/>
              <a:t>Trudy has a better idea…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5624513" y="4583113"/>
            <a:ext cx="1752600" cy="457200"/>
          </a:xfrm>
          <a:prstGeom prst="rect">
            <a:avLst/>
          </a:prstGeom>
          <a:solidFill>
            <a:srgbClr val="0F6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9" name="Rectangle 8"/>
          <p:cNvSpPr>
            <a:spLocks noChangeArrowheads="1"/>
          </p:cNvSpPr>
          <p:nvPr/>
        </p:nvSpPr>
        <p:spPr bwMode="auto">
          <a:xfrm>
            <a:off x="5624513" y="5040313"/>
            <a:ext cx="1752600" cy="457200"/>
          </a:xfrm>
          <a:prstGeom prst="rect">
            <a:avLst/>
          </a:prstGeom>
          <a:solidFill>
            <a:srgbClr val="0F6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0" name="Rectangle 9"/>
          <p:cNvSpPr>
            <a:spLocks noChangeArrowheads="1"/>
          </p:cNvSpPr>
          <p:nvPr/>
        </p:nvSpPr>
        <p:spPr bwMode="auto">
          <a:xfrm>
            <a:off x="5624513" y="5497513"/>
            <a:ext cx="1752600" cy="457200"/>
          </a:xfrm>
          <a:prstGeom prst="rect">
            <a:avLst/>
          </a:prstGeom>
          <a:solidFill>
            <a:srgbClr val="0F6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1" name="Rectangle 10"/>
          <p:cNvSpPr>
            <a:spLocks noChangeArrowheads="1"/>
          </p:cNvSpPr>
          <p:nvPr/>
        </p:nvSpPr>
        <p:spPr bwMode="auto">
          <a:xfrm>
            <a:off x="5624513" y="1763713"/>
            <a:ext cx="17526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2" name="Rectangle 11"/>
          <p:cNvSpPr>
            <a:spLocks noChangeArrowheads="1"/>
          </p:cNvSpPr>
          <p:nvPr/>
        </p:nvSpPr>
        <p:spPr bwMode="auto">
          <a:xfrm>
            <a:off x="6386513" y="2525713"/>
            <a:ext cx="3159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b="1"/>
              <a:t>:</a:t>
            </a:r>
          </a:p>
          <a:p>
            <a:pPr algn="ctr">
              <a:lnSpc>
                <a:spcPct val="60000"/>
              </a:lnSpc>
            </a:pPr>
            <a:r>
              <a:rPr lang="en-US" b="1"/>
              <a:t>:</a:t>
            </a:r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5748338" y="4038600"/>
            <a:ext cx="148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Times-Roman" charset="0"/>
              </a:rPr>
              <a:t>evil code</a:t>
            </a:r>
            <a:endParaRPr lang="en-US">
              <a:latin typeface="Times-Roman" charset="0"/>
            </a:endParaRPr>
          </a:p>
        </p:txBody>
      </p:sp>
      <p:sp>
        <p:nvSpPr>
          <p:cNvPr id="232461" name="Rectangle 13"/>
          <p:cNvSpPr>
            <a:spLocks noChangeArrowheads="1"/>
          </p:cNvSpPr>
          <p:nvPr/>
        </p:nvSpPr>
        <p:spPr bwMode="auto">
          <a:xfrm>
            <a:off x="6310313" y="50403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-Roman" charset="0"/>
              </a:rPr>
              <a:t>a</a:t>
            </a:r>
          </a:p>
        </p:txBody>
      </p:sp>
      <p:sp>
        <p:nvSpPr>
          <p:cNvPr id="232462" name="Rectangle 14"/>
          <p:cNvSpPr>
            <a:spLocks noChangeArrowheads="1"/>
          </p:cNvSpPr>
          <p:nvPr/>
        </p:nvSpPr>
        <p:spPr bwMode="auto">
          <a:xfrm>
            <a:off x="6310313" y="54975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-Roman" charset="0"/>
              </a:rPr>
              <a:t>b</a:t>
            </a:r>
          </a:p>
        </p:txBody>
      </p:sp>
      <p:sp>
        <p:nvSpPr>
          <p:cNvPr id="32786" name="Rectangle 15"/>
          <p:cNvSpPr>
            <a:spLocks noChangeArrowheads="1"/>
          </p:cNvSpPr>
          <p:nvPr/>
        </p:nvSpPr>
        <p:spPr bwMode="auto">
          <a:xfrm>
            <a:off x="4737100" y="1687513"/>
            <a:ext cx="88741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Symbol" charset="2"/>
              <a:buNone/>
            </a:pPr>
            <a:r>
              <a:rPr lang="en-US" sz="2000"/>
              <a:t>low </a:t>
            </a:r>
            <a:r>
              <a:rPr lang="en-US" sz="2000">
                <a:sym typeface="Symbol" charset="2"/>
              </a:rPr>
              <a:t></a:t>
            </a:r>
            <a:endParaRPr lang="en-US"/>
          </a:p>
        </p:txBody>
      </p:sp>
      <p:sp>
        <p:nvSpPr>
          <p:cNvPr id="232464" name="Rectangle 16"/>
          <p:cNvSpPr>
            <a:spLocks noChangeArrowheads="1"/>
          </p:cNvSpPr>
          <p:nvPr/>
        </p:nvSpPr>
        <p:spPr bwMode="auto">
          <a:xfrm>
            <a:off x="7456488" y="5497513"/>
            <a:ext cx="849312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 typeface="Symbol" charset="2"/>
              <a:buChar char="¬"/>
            </a:pPr>
            <a:r>
              <a:rPr lang="en-US" sz="2000"/>
              <a:t> </a:t>
            </a:r>
            <a:r>
              <a:rPr lang="en-US" sz="2000">
                <a:latin typeface="Times-Roman" charset="0"/>
              </a:rPr>
              <a:t>SP</a:t>
            </a:r>
            <a:endParaRPr lang="en-US"/>
          </a:p>
        </p:txBody>
      </p:sp>
      <p:sp>
        <p:nvSpPr>
          <p:cNvPr id="232465" name="Rectangle 17"/>
          <p:cNvSpPr>
            <a:spLocks noChangeArrowheads="1"/>
          </p:cNvSpPr>
          <p:nvPr/>
        </p:nvSpPr>
        <p:spPr bwMode="auto">
          <a:xfrm>
            <a:off x="7453313" y="5040313"/>
            <a:ext cx="849312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 typeface="Symbol" charset="2"/>
              <a:buChar char="¬"/>
            </a:pPr>
            <a:r>
              <a:rPr lang="en-US" sz="2000"/>
              <a:t> </a:t>
            </a:r>
            <a:r>
              <a:rPr lang="en-US" sz="2000">
                <a:latin typeface="Times-Roman" charset="0"/>
              </a:rPr>
              <a:t>SP</a:t>
            </a:r>
            <a:endParaRPr lang="en-US"/>
          </a:p>
        </p:txBody>
      </p:sp>
      <p:sp>
        <p:nvSpPr>
          <p:cNvPr id="232466" name="Rectangle 18"/>
          <p:cNvSpPr>
            <a:spLocks noChangeArrowheads="1"/>
          </p:cNvSpPr>
          <p:nvPr/>
        </p:nvSpPr>
        <p:spPr bwMode="auto">
          <a:xfrm>
            <a:off x="7453313" y="4618038"/>
            <a:ext cx="849312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 typeface="Symbol" charset="2"/>
              <a:buChar char="¬"/>
            </a:pPr>
            <a:r>
              <a:rPr lang="en-US" sz="2000"/>
              <a:t> </a:t>
            </a:r>
            <a:r>
              <a:rPr lang="en-US" sz="2000">
                <a:latin typeface="Times-Roman" charset="0"/>
              </a:rPr>
              <a:t>SP</a:t>
            </a:r>
            <a:endParaRPr lang="en-US"/>
          </a:p>
        </p:txBody>
      </p:sp>
      <p:sp>
        <p:nvSpPr>
          <p:cNvPr id="232467" name="Rectangle 19"/>
          <p:cNvSpPr>
            <a:spLocks noChangeArrowheads="1"/>
          </p:cNvSpPr>
          <p:nvPr/>
        </p:nvSpPr>
        <p:spPr bwMode="auto">
          <a:xfrm>
            <a:off x="7453313" y="3856038"/>
            <a:ext cx="849312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 typeface="Symbol" charset="2"/>
              <a:buChar char="¬"/>
            </a:pPr>
            <a:r>
              <a:rPr lang="en-US" sz="2000"/>
              <a:t> </a:t>
            </a:r>
            <a:r>
              <a:rPr lang="en-US" sz="2000">
                <a:latin typeface="Times-Roman" charset="0"/>
              </a:rPr>
              <a:t>SP</a:t>
            </a:r>
            <a:endParaRPr lang="en-US"/>
          </a:p>
        </p:txBody>
      </p:sp>
      <p:sp>
        <p:nvSpPr>
          <p:cNvPr id="232468" name="Rectangle 20"/>
          <p:cNvSpPr>
            <a:spLocks noChangeArrowheads="1"/>
          </p:cNvSpPr>
          <p:nvPr/>
        </p:nvSpPr>
        <p:spPr bwMode="auto">
          <a:xfrm>
            <a:off x="6194425" y="45720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Times-Roman" charset="0"/>
              </a:rPr>
              <a:t>ret</a:t>
            </a:r>
            <a:endParaRPr lang="en-US">
              <a:latin typeface="Times-Roman" charset="0"/>
            </a:endParaRPr>
          </a:p>
        </p:txBody>
      </p:sp>
      <p:sp>
        <p:nvSpPr>
          <p:cNvPr id="232470" name="Rectangle 22"/>
          <p:cNvSpPr>
            <a:spLocks noChangeArrowheads="1"/>
          </p:cNvSpPr>
          <p:nvPr/>
        </p:nvSpPr>
        <p:spPr bwMode="auto">
          <a:xfrm>
            <a:off x="6227763" y="4572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-Roman" charset="0"/>
              </a:rPr>
              <a:t>ret</a:t>
            </a:r>
          </a:p>
        </p:txBody>
      </p:sp>
      <p:sp>
        <p:nvSpPr>
          <p:cNvPr id="232472" name="Rectangle 24"/>
          <p:cNvSpPr>
            <a:spLocks noChangeArrowheads="1"/>
          </p:cNvSpPr>
          <p:nvPr/>
        </p:nvSpPr>
        <p:spPr bwMode="auto">
          <a:xfrm>
            <a:off x="304800" y="3048000"/>
            <a:ext cx="3962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b="1" dirty="0">
                <a:solidFill>
                  <a:schemeClr val="accent2"/>
                </a:solidFill>
              </a:rPr>
              <a:t>Code injection</a:t>
            </a:r>
            <a:endParaRPr lang="en-US" sz="3200" b="1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/>
              <a:t>Trudy can run code of her choosing…</a:t>
            </a:r>
            <a:endParaRPr lang="en-US" sz="3200" dirty="0" smtClean="0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sz="2800" dirty="0" smtClean="0">
                <a:ea typeface="ＭＳ Ｐゴシック" charset="-128"/>
                <a:cs typeface="ＭＳ Ｐゴシック" charset="-128"/>
              </a:rPr>
              <a:t>…on </a:t>
            </a:r>
            <a:r>
              <a:rPr lang="en-US" sz="2800" dirty="0">
                <a:ea typeface="ＭＳ Ｐゴシック" charset="-128"/>
                <a:cs typeface="ＭＳ Ｐゴシック" charset="-128"/>
              </a:rPr>
              <a:t>your </a:t>
            </a:r>
            <a:r>
              <a:rPr lang="en-US" sz="2800" dirty="0" smtClean="0">
                <a:ea typeface="ＭＳ Ｐゴシック" charset="-128"/>
                <a:cs typeface="ＭＳ Ｐゴシック" charset="-128"/>
              </a:rPr>
              <a:t>machine</a:t>
            </a:r>
            <a:endParaRPr lang="en-US" sz="2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2473" name="Line 25"/>
          <p:cNvSpPr>
            <a:spLocks noChangeShapeType="1"/>
          </p:cNvSpPr>
          <p:nvPr/>
        </p:nvSpPr>
        <p:spPr bwMode="auto">
          <a:xfrm flipH="1">
            <a:off x="5091113" y="4800600"/>
            <a:ext cx="533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474" name="Line 26"/>
          <p:cNvSpPr>
            <a:spLocks noChangeShapeType="1"/>
          </p:cNvSpPr>
          <p:nvPr/>
        </p:nvSpPr>
        <p:spPr bwMode="auto">
          <a:xfrm flipV="1">
            <a:off x="5091113" y="3962400"/>
            <a:ext cx="0" cy="838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475" name="Line 27"/>
          <p:cNvSpPr>
            <a:spLocks noChangeShapeType="1"/>
          </p:cNvSpPr>
          <p:nvPr/>
        </p:nvSpPr>
        <p:spPr bwMode="auto">
          <a:xfrm>
            <a:off x="5091113" y="3962400"/>
            <a:ext cx="533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2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2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2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2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71" grpId="0" animBg="1"/>
      <p:bldP spid="232469" grpId="0" animBg="1"/>
      <p:bldP spid="232451" grpId="0" animBg="1"/>
      <p:bldP spid="232455" grpId="0" animBg="1"/>
      <p:bldP spid="232460" grpId="0" autoUpdateAnimBg="0"/>
      <p:bldP spid="232461" grpId="0" autoUpdateAnimBg="0"/>
      <p:bldP spid="232462" grpId="0" autoUpdateAnimBg="0"/>
      <p:bldP spid="232464" grpId="0" autoUpdateAnimBg="0"/>
      <p:bldP spid="232464" grpId="1" autoUpdateAnimBg="0"/>
      <p:bldP spid="232465" grpId="0" autoUpdateAnimBg="0"/>
      <p:bldP spid="232465" grpId="1" autoUpdateAnimBg="0"/>
      <p:bldP spid="232466" grpId="0" autoUpdateAnimBg="0"/>
      <p:bldP spid="232466" grpId="1" autoUpdateAnimBg="0"/>
      <p:bldP spid="232467" grpId="0" autoUpdateAnimBg="0"/>
      <p:bldP spid="232468" grpId="0" autoUpdateAnimBg="0"/>
      <p:bldP spid="232470" grpId="0" autoUpdateAnimBg="0"/>
      <p:bldP spid="232470" grpId="1" autoUpdateAnimBg="0"/>
      <p:bldP spid="232472" grpId="0" build="p" autoUpdateAnimBg="0"/>
      <p:bldP spid="232473" grpId="0" animBg="1"/>
      <p:bldP spid="232474" grpId="0" animBg="1"/>
      <p:bldP spid="23247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D756B4B1-CD06-0847-9F03-6877958D6FC1}" type="slidenum">
              <a:rPr lang="en-US" smtClean="0">
                <a:latin typeface="Times New Roman" charset="0"/>
              </a:rPr>
              <a:pPr/>
              <a:t>21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Smashing the Stack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6248400" y="3482975"/>
            <a:ext cx="1752600" cy="685800"/>
          </a:xfrm>
          <a:prstGeom prst="rect">
            <a:avLst/>
          </a:prstGeom>
          <a:solidFill>
            <a:srgbClr val="FF180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228600" y="1828800"/>
            <a:ext cx="5181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609600" indent="-609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/>
              <a:t>Trudy may not know…</a:t>
            </a:r>
          </a:p>
          <a:p>
            <a:pPr marL="990600" lvl="1" indent="-5334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 typeface="Times" charset="0"/>
              <a:buAutoNum type="arabicParenR"/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Address of evil code</a:t>
            </a:r>
          </a:p>
          <a:p>
            <a:pPr marL="990600" lvl="1" indent="-5334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 typeface="Times" charset="0"/>
              <a:buAutoNum type="arabicParenR"/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Location of </a:t>
            </a:r>
            <a:r>
              <a:rPr lang="en-US" sz="2800" b="1" dirty="0">
                <a:solidFill>
                  <a:schemeClr val="hlink"/>
                </a:solidFill>
                <a:latin typeface="Times-Roman" charset="0"/>
                <a:ea typeface="ＭＳ Ｐゴシック" charset="-128"/>
                <a:cs typeface="ＭＳ Ｐゴシック" charset="-128"/>
              </a:rPr>
              <a:t>ret</a:t>
            </a:r>
            <a:r>
              <a:rPr lang="en-US" sz="2800" dirty="0">
                <a:ea typeface="ＭＳ Ｐゴシック" charset="-128"/>
                <a:cs typeface="ＭＳ Ｐゴシック" charset="-128"/>
              </a:rPr>
              <a:t> on stack</a:t>
            </a:r>
          </a:p>
          <a:p>
            <a:pPr marL="609600" indent="-609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/>
              <a:t>Solutions</a:t>
            </a:r>
          </a:p>
          <a:p>
            <a:pPr marL="990600" lvl="1" indent="-5334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 typeface="Times" charset="0"/>
              <a:buAutoNum type="arabicParenR"/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Precede evil code with NOP “landing pad” </a:t>
            </a:r>
          </a:p>
          <a:p>
            <a:pPr marL="990600" lvl="1" indent="-5334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 typeface="Times" charset="0"/>
              <a:buAutoNum type="arabicParenR"/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Insert</a:t>
            </a:r>
            <a:r>
              <a:rPr lang="en-US" sz="2800" b="1" dirty="0">
                <a:latin typeface="Times-Roman" charset="0"/>
                <a:ea typeface="ＭＳ Ｐゴシック" charset="-128"/>
                <a:cs typeface="ＭＳ Ｐゴシック" charset="-128"/>
              </a:rPr>
              <a:t> ret</a:t>
            </a:r>
            <a:r>
              <a:rPr lang="en-US" sz="2800" dirty="0">
                <a:ea typeface="ＭＳ Ｐゴシック" charset="-128"/>
                <a:cs typeface="ＭＳ Ｐゴシック" charset="-128"/>
              </a:rPr>
              <a:t> many times</a:t>
            </a:r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6248400" y="4168775"/>
            <a:ext cx="1752600" cy="457200"/>
          </a:xfrm>
          <a:prstGeom prst="rect">
            <a:avLst/>
          </a:prstGeom>
          <a:solidFill>
            <a:srgbClr val="FF180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412" name="Rectangle 12"/>
          <p:cNvSpPr>
            <a:spLocks noChangeArrowheads="1"/>
          </p:cNvSpPr>
          <p:nvPr/>
        </p:nvSpPr>
        <p:spPr bwMode="auto">
          <a:xfrm>
            <a:off x="6372225" y="3624263"/>
            <a:ext cx="148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Times-Roman" charset="0"/>
              </a:rPr>
              <a:t>evil code</a:t>
            </a:r>
            <a:endParaRPr lang="en-US">
              <a:latin typeface="Times-Roman" charset="0"/>
            </a:endParaRPr>
          </a:p>
        </p:txBody>
      </p:sp>
      <p:sp>
        <p:nvSpPr>
          <p:cNvPr id="230427" name="Line 27"/>
          <p:cNvSpPr>
            <a:spLocks noChangeShapeType="1"/>
          </p:cNvSpPr>
          <p:nvPr/>
        </p:nvSpPr>
        <p:spPr bwMode="auto">
          <a:xfrm flipH="1">
            <a:off x="5715000" y="4876800"/>
            <a:ext cx="533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428" name="Line 28"/>
          <p:cNvSpPr>
            <a:spLocks noChangeShapeType="1"/>
          </p:cNvSpPr>
          <p:nvPr/>
        </p:nvSpPr>
        <p:spPr bwMode="auto">
          <a:xfrm flipV="1">
            <a:off x="5715000" y="2743200"/>
            <a:ext cx="0" cy="2133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429" name="Line 29"/>
          <p:cNvSpPr>
            <a:spLocks noChangeShapeType="1"/>
          </p:cNvSpPr>
          <p:nvPr/>
        </p:nvSpPr>
        <p:spPr bwMode="auto">
          <a:xfrm>
            <a:off x="5715000" y="2743200"/>
            <a:ext cx="533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Rectangle 30"/>
          <p:cNvSpPr>
            <a:spLocks noChangeArrowheads="1"/>
          </p:cNvSpPr>
          <p:nvPr/>
        </p:nvSpPr>
        <p:spPr bwMode="auto">
          <a:xfrm>
            <a:off x="6248400" y="4614863"/>
            <a:ext cx="1752600" cy="457200"/>
          </a:xfrm>
          <a:prstGeom prst="rect">
            <a:avLst/>
          </a:prstGeom>
          <a:solidFill>
            <a:srgbClr val="FF180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Rectangle 31"/>
          <p:cNvSpPr>
            <a:spLocks noChangeArrowheads="1"/>
          </p:cNvSpPr>
          <p:nvPr/>
        </p:nvSpPr>
        <p:spPr bwMode="auto">
          <a:xfrm>
            <a:off x="6248400" y="5072063"/>
            <a:ext cx="1752600" cy="457200"/>
          </a:xfrm>
          <a:prstGeom prst="rect">
            <a:avLst/>
          </a:prstGeom>
          <a:solidFill>
            <a:srgbClr val="FF180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Rectangle 32"/>
          <p:cNvSpPr>
            <a:spLocks noChangeArrowheads="1"/>
          </p:cNvSpPr>
          <p:nvPr/>
        </p:nvSpPr>
        <p:spPr bwMode="auto">
          <a:xfrm>
            <a:off x="6248400" y="5529263"/>
            <a:ext cx="1752600" cy="457200"/>
          </a:xfrm>
          <a:prstGeom prst="rect">
            <a:avLst/>
          </a:prstGeom>
          <a:solidFill>
            <a:srgbClr val="FF180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Rectangle 33"/>
          <p:cNvSpPr>
            <a:spLocks noChangeArrowheads="1"/>
          </p:cNvSpPr>
          <p:nvPr/>
        </p:nvSpPr>
        <p:spPr bwMode="auto">
          <a:xfrm>
            <a:off x="6248400" y="3014663"/>
            <a:ext cx="1752600" cy="457200"/>
          </a:xfrm>
          <a:prstGeom prst="rect">
            <a:avLst/>
          </a:prstGeom>
          <a:solidFill>
            <a:srgbClr val="FF180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Rectangle 34"/>
          <p:cNvSpPr>
            <a:spLocks noChangeArrowheads="1"/>
          </p:cNvSpPr>
          <p:nvPr/>
        </p:nvSpPr>
        <p:spPr bwMode="auto">
          <a:xfrm>
            <a:off x="6248400" y="2557463"/>
            <a:ext cx="1752600" cy="457200"/>
          </a:xfrm>
          <a:prstGeom prst="rect">
            <a:avLst/>
          </a:prstGeom>
          <a:solidFill>
            <a:srgbClr val="FF180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Rectangle 35"/>
          <p:cNvSpPr>
            <a:spLocks noChangeArrowheads="1"/>
          </p:cNvSpPr>
          <p:nvPr/>
        </p:nvSpPr>
        <p:spPr bwMode="auto">
          <a:xfrm>
            <a:off x="6248400" y="2100263"/>
            <a:ext cx="1752600" cy="457200"/>
          </a:xfrm>
          <a:prstGeom prst="rect">
            <a:avLst/>
          </a:prstGeom>
          <a:solidFill>
            <a:srgbClr val="FF180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436" name="Rectangle 36"/>
          <p:cNvSpPr>
            <a:spLocks noChangeArrowheads="1"/>
          </p:cNvSpPr>
          <p:nvPr/>
        </p:nvSpPr>
        <p:spPr bwMode="auto">
          <a:xfrm>
            <a:off x="6934200" y="1600200"/>
            <a:ext cx="3159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b="1"/>
              <a:t>:</a:t>
            </a:r>
          </a:p>
          <a:p>
            <a:pPr algn="ctr">
              <a:lnSpc>
                <a:spcPct val="50000"/>
              </a:lnSpc>
            </a:pPr>
            <a:r>
              <a:rPr lang="en-US" b="1"/>
              <a:t>:</a:t>
            </a:r>
          </a:p>
        </p:txBody>
      </p:sp>
      <p:sp>
        <p:nvSpPr>
          <p:cNvPr id="230437" name="Rectangle 37"/>
          <p:cNvSpPr>
            <a:spLocks noChangeArrowheads="1"/>
          </p:cNvSpPr>
          <p:nvPr/>
        </p:nvSpPr>
        <p:spPr bwMode="auto">
          <a:xfrm>
            <a:off x="6934200" y="6019800"/>
            <a:ext cx="3159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b="1"/>
              <a:t>:</a:t>
            </a:r>
          </a:p>
          <a:p>
            <a:pPr algn="ctr">
              <a:lnSpc>
                <a:spcPct val="50000"/>
              </a:lnSpc>
            </a:pPr>
            <a:r>
              <a:rPr lang="en-US" b="1"/>
              <a:t>:</a:t>
            </a:r>
          </a:p>
        </p:txBody>
      </p:sp>
      <p:sp>
        <p:nvSpPr>
          <p:cNvPr id="230438" name="Rectangle 38"/>
          <p:cNvSpPr>
            <a:spLocks noChangeArrowheads="1"/>
          </p:cNvSpPr>
          <p:nvPr/>
        </p:nvSpPr>
        <p:spPr bwMode="auto">
          <a:xfrm>
            <a:off x="6818313" y="46482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Times-Roman" charset="0"/>
              </a:rPr>
              <a:t>ret</a:t>
            </a:r>
            <a:endParaRPr lang="en-US">
              <a:latin typeface="Times-Roman" charset="0"/>
            </a:endParaRPr>
          </a:p>
        </p:txBody>
      </p:sp>
      <p:sp>
        <p:nvSpPr>
          <p:cNvPr id="230439" name="Rectangle 39"/>
          <p:cNvSpPr>
            <a:spLocks noChangeArrowheads="1"/>
          </p:cNvSpPr>
          <p:nvPr/>
        </p:nvSpPr>
        <p:spPr bwMode="auto">
          <a:xfrm>
            <a:off x="6818313" y="55626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Times-Roman" charset="0"/>
              </a:rPr>
              <a:t>ret</a:t>
            </a:r>
            <a:endParaRPr lang="en-US">
              <a:solidFill>
                <a:schemeClr val="accent2"/>
              </a:solidFill>
              <a:latin typeface="Times-Roman" charset="0"/>
            </a:endParaRPr>
          </a:p>
        </p:txBody>
      </p:sp>
      <p:sp>
        <p:nvSpPr>
          <p:cNvPr id="230440" name="Rectangle 40"/>
          <p:cNvSpPr>
            <a:spLocks noChangeArrowheads="1"/>
          </p:cNvSpPr>
          <p:nvPr/>
        </p:nvSpPr>
        <p:spPr bwMode="auto">
          <a:xfrm>
            <a:off x="6934200" y="5181600"/>
            <a:ext cx="3159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b="1"/>
              <a:t>: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30442" name="Rectangle 42"/>
          <p:cNvSpPr>
            <a:spLocks noChangeArrowheads="1"/>
          </p:cNvSpPr>
          <p:nvPr/>
        </p:nvSpPr>
        <p:spPr bwMode="auto">
          <a:xfrm>
            <a:off x="6699250" y="30480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-Roman" charset="0"/>
              </a:rPr>
              <a:t>NOP</a:t>
            </a:r>
          </a:p>
        </p:txBody>
      </p:sp>
      <p:sp>
        <p:nvSpPr>
          <p:cNvPr id="230443" name="Rectangle 43"/>
          <p:cNvSpPr>
            <a:spLocks noChangeArrowheads="1"/>
          </p:cNvSpPr>
          <p:nvPr/>
        </p:nvSpPr>
        <p:spPr bwMode="auto">
          <a:xfrm>
            <a:off x="6705600" y="21336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-Roman" charset="0"/>
              </a:rPr>
              <a:t>NOP</a:t>
            </a:r>
          </a:p>
        </p:txBody>
      </p:sp>
      <p:sp>
        <p:nvSpPr>
          <p:cNvPr id="230444" name="Rectangle 44"/>
          <p:cNvSpPr>
            <a:spLocks noChangeArrowheads="1"/>
          </p:cNvSpPr>
          <p:nvPr/>
        </p:nvSpPr>
        <p:spPr bwMode="auto">
          <a:xfrm>
            <a:off x="6934200" y="2667000"/>
            <a:ext cx="3159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b="1"/>
              <a:t>: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30454" name="Rectangle 54"/>
          <p:cNvSpPr>
            <a:spLocks noChangeArrowheads="1"/>
          </p:cNvSpPr>
          <p:nvPr/>
        </p:nvSpPr>
        <p:spPr bwMode="auto">
          <a:xfrm>
            <a:off x="6818313" y="41910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Times-Roman" charset="0"/>
              </a:rPr>
              <a:t>ret</a:t>
            </a:r>
            <a:endParaRPr lang="en-US">
              <a:latin typeface="Times-Roman" charset="0"/>
            </a:endParaRPr>
          </a:p>
        </p:txBody>
      </p:sp>
      <p:sp>
        <p:nvSpPr>
          <p:cNvPr id="230455" name="Rectangle 55"/>
          <p:cNvSpPr>
            <a:spLocks noChangeArrowheads="1"/>
          </p:cNvSpPr>
          <p:nvPr/>
        </p:nvSpPr>
        <p:spPr bwMode="auto">
          <a:xfrm>
            <a:off x="8001000" y="4648200"/>
            <a:ext cx="10668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 typeface="Symbol" charset="2"/>
              <a:buChar char="¬"/>
            </a:pPr>
            <a:r>
              <a:rPr lang="en-US" sz="2000"/>
              <a:t> </a:t>
            </a:r>
            <a:r>
              <a:rPr lang="en-US" b="1">
                <a:latin typeface="Times-Roman" charset="0"/>
              </a:rPr>
              <a:t>ret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0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30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30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30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30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30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0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0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6" grpId="0" build="p" autoUpdateAnimBg="0"/>
      <p:bldP spid="230412" grpId="0" autoUpdateAnimBg="0"/>
      <p:bldP spid="230427" grpId="0" animBg="1"/>
      <p:bldP spid="230428" grpId="0" animBg="1"/>
      <p:bldP spid="230429" grpId="0" animBg="1"/>
      <p:bldP spid="230436" grpId="0" autoUpdateAnimBg="0"/>
      <p:bldP spid="230437" grpId="0" autoUpdateAnimBg="0"/>
      <p:bldP spid="230438" grpId="0" autoUpdateAnimBg="0"/>
      <p:bldP spid="230439" grpId="0" autoUpdateAnimBg="0"/>
      <p:bldP spid="230440" grpId="0" autoUpdateAnimBg="0"/>
      <p:bldP spid="230442" grpId="0" autoUpdateAnimBg="0"/>
      <p:bldP spid="230443" grpId="0" autoUpdateAnimBg="0"/>
      <p:bldP spid="230444" grpId="0" autoUpdateAnimBg="0"/>
      <p:bldP spid="230454" grpId="0" autoUpdateAnimBg="0"/>
      <p:bldP spid="23045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42CA03EF-C91B-4E47-9BEF-66E8F9BB6896}" type="slidenum">
              <a:rPr lang="en-US" smtClean="0">
                <a:latin typeface="Times New Roman" charset="0"/>
              </a:rPr>
              <a:pPr/>
              <a:t>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Stack Smashing Summary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 buffer overflow must exist in the code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Not all buffer overflows are exploitable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Things must align</a:t>
            </a:r>
            <a:r>
              <a:rPr lang="en-US" sz="2400" dirty="0" smtClean="0"/>
              <a:t> properly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If exploitable, attacker can </a:t>
            </a:r>
            <a:r>
              <a:rPr lang="en-US" sz="2800" b="1" dirty="0">
                <a:solidFill>
                  <a:schemeClr val="accent2"/>
                </a:solidFill>
              </a:rPr>
              <a:t>inject code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Trial and error is likely required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Fear not, lots of help</a:t>
            </a:r>
            <a:r>
              <a:rPr lang="en-US" sz="2400" dirty="0" smtClean="0"/>
              <a:t> is available online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>
                <a:hlinkClick r:id="rId2"/>
              </a:rPr>
              <a:t>Smashing the Stack for Fun and Profit</a:t>
            </a:r>
            <a:r>
              <a:rPr lang="en-US" sz="2400" dirty="0"/>
              <a:t>, Aleph One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Stack smashing is “attack of the decade”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Regardless of the</a:t>
            </a:r>
            <a:r>
              <a:rPr lang="en-US" sz="2400" dirty="0" smtClean="0"/>
              <a:t> current decade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Also heap </a:t>
            </a:r>
            <a:r>
              <a:rPr lang="en-US" sz="2400" dirty="0" smtClean="0"/>
              <a:t>overflow, </a:t>
            </a:r>
            <a:r>
              <a:rPr lang="en-US" sz="2400" dirty="0"/>
              <a:t>integer </a:t>
            </a:r>
            <a:r>
              <a:rPr lang="en-US" sz="2400" dirty="0" smtClean="0"/>
              <a:t>overflow, …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7B809811-1720-5044-B63E-EED1F5DB5552}" type="slidenum">
              <a:rPr lang="en-US" smtClean="0">
                <a:latin typeface="Times New Roman" charset="0"/>
              </a:rPr>
              <a:pPr/>
              <a:t>23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Stack Smashing Example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Program asks for a serial number that the attacker does not know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Attacker does </a:t>
            </a:r>
            <a:r>
              <a:rPr lang="en-US" sz="2800" b="1" dirty="0">
                <a:solidFill>
                  <a:schemeClr val="hlink"/>
                </a:solidFill>
              </a:rPr>
              <a:t>not</a:t>
            </a:r>
            <a:r>
              <a:rPr lang="en-US" sz="2800" dirty="0"/>
              <a:t> have source code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Attacker does have the executable (exe)</a:t>
            </a:r>
          </a:p>
        </p:txBody>
      </p:sp>
      <p:pic>
        <p:nvPicPr>
          <p:cNvPr id="335876" name="Picture 4" descr="out1.jpg                                                       00152429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581400"/>
            <a:ext cx="8153400" cy="182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685800" y="5562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Program quits on incorrect serial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2AD8C283-6B9E-D14F-A5D4-B9C53D6FAA95}" type="slidenum">
              <a:rPr lang="en-US" smtClean="0">
                <a:latin typeface="Times New Roman" charset="0"/>
              </a:rPr>
              <a:pPr/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Present?</a:t>
            </a:r>
            <a:endParaRPr lang="en-US" dirty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By trial and error, attacker discovers apparent buffer overflow</a:t>
            </a:r>
          </a:p>
        </p:txBody>
      </p:sp>
      <p:pic>
        <p:nvPicPr>
          <p:cNvPr id="336900" name="Picture 4" descr="&#10;error2.jpg                                                     00152429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810000"/>
            <a:ext cx="5164138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6901" name="Picture 5" descr="out2.jpg                                                       00152429Macintosh HD                   B7464D7A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133600"/>
            <a:ext cx="75438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6902" name="Rectangle 6"/>
          <p:cNvSpPr>
            <a:spLocks noChangeArrowheads="1"/>
          </p:cNvSpPr>
          <p:nvPr/>
        </p:nvSpPr>
        <p:spPr bwMode="auto">
          <a:xfrm>
            <a:off x="685800" y="5105400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Note that </a:t>
            </a:r>
            <a:r>
              <a:rPr lang="en-US" sz="2800" dirty="0">
                <a:latin typeface="Times-Roman" charset="0"/>
              </a:rPr>
              <a:t>0x41</a:t>
            </a:r>
            <a:r>
              <a:rPr lang="en-US" sz="2800" dirty="0"/>
              <a:t> is</a:t>
            </a:r>
            <a:r>
              <a:rPr lang="en-US" sz="2800" dirty="0" smtClean="0"/>
              <a:t> ASCII for “</a:t>
            </a:r>
            <a:r>
              <a:rPr lang="en-US" sz="2800" dirty="0"/>
              <a:t>A”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Looks like </a:t>
            </a:r>
            <a:r>
              <a:rPr lang="en-US" sz="2800" b="1" dirty="0">
                <a:solidFill>
                  <a:schemeClr val="accent2"/>
                </a:solidFill>
                <a:latin typeface="Times-Roman" charset="0"/>
              </a:rPr>
              <a:t>ret</a:t>
            </a:r>
            <a:r>
              <a:rPr lang="en-US" sz="2800" dirty="0"/>
              <a:t> overwritten by 2 bytes!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6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6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F08798EE-860E-4146-8462-63297BFA466A}" type="slidenum">
              <a:rPr lang="en-US" smtClean="0">
                <a:latin typeface="Times New Roman" charset="0"/>
              </a:rPr>
              <a:pPr/>
              <a:t>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Disassemble Code</a:t>
            </a:r>
            <a:endParaRPr lang="en-US" dirty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Next, disassemble </a:t>
            </a:r>
            <a:r>
              <a:rPr lang="en-US">
                <a:latin typeface="Times-Roman" charset="0"/>
              </a:rPr>
              <a:t>bo.exe</a:t>
            </a:r>
            <a:r>
              <a:rPr lang="en-US"/>
              <a:t> to find</a:t>
            </a:r>
          </a:p>
        </p:txBody>
      </p:sp>
      <p:pic>
        <p:nvPicPr>
          <p:cNvPr id="37893" name="Picture 5" descr="ida.jpg                                                        00152429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36788"/>
            <a:ext cx="7315200" cy="279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685800" y="5105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The goal is to exploit buffer overflow to jump to address </a:t>
            </a:r>
            <a:r>
              <a:rPr lang="en-US" sz="3200">
                <a:latin typeface="Times-Roman" charset="0"/>
              </a:rPr>
              <a:t>0x401034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7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031A0FCC-4238-D145-8FC3-ED36631025B9}" type="slidenum">
              <a:rPr lang="en-US" smtClean="0">
                <a:latin typeface="Times New Roman" charset="0"/>
              </a:rPr>
              <a:pPr/>
              <a:t>26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Attack</a:t>
            </a:r>
            <a:endParaRPr lang="en-US" dirty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609600"/>
          </a:xfrm>
        </p:spPr>
        <p:txBody>
          <a:bodyPr/>
          <a:lstStyle/>
          <a:p>
            <a:pPr eaLnBrk="1" hangingPunct="1"/>
            <a:r>
              <a:rPr lang="en-US" sz="2800"/>
              <a:t>Find that, in ASCII, </a:t>
            </a:r>
            <a:r>
              <a:rPr lang="en-US" sz="2800">
                <a:latin typeface="Times-Roman" charset="0"/>
              </a:rPr>
              <a:t>0x401034</a:t>
            </a:r>
            <a:r>
              <a:rPr lang="en-US" sz="2800"/>
              <a:t> is “</a:t>
            </a:r>
            <a:r>
              <a:rPr lang="en-US" sz="2800">
                <a:latin typeface="Times-Roman" charset="0"/>
              </a:rPr>
              <a:t>@^P4</a:t>
            </a:r>
            <a:r>
              <a:rPr lang="en-US" sz="2800"/>
              <a:t>”</a:t>
            </a:r>
          </a:p>
        </p:txBody>
      </p:sp>
      <p:pic>
        <p:nvPicPr>
          <p:cNvPr id="338948" name="Picture 4" descr="out3.jpg                                                       00152429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662940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949" name="Picture 5" descr="&#10;error3.jpg                                                     00152429Macintosh HD                   B7464D7A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1188" y="3756025"/>
            <a:ext cx="5129212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950" name="Rectangle 6"/>
          <p:cNvSpPr>
            <a:spLocks noChangeArrowheads="1"/>
          </p:cNvSpPr>
          <p:nvPr/>
        </p:nvSpPr>
        <p:spPr bwMode="auto">
          <a:xfrm>
            <a:off x="685800" y="51054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Byte order is reversed? Why?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X86 processors are “little-endian”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338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338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50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6AE0E3B3-2CF2-744A-A853-E55408687FB4}" type="slidenum">
              <a:rPr lang="en-US" smtClean="0">
                <a:latin typeface="Times New Roman" charset="0"/>
              </a:rPr>
              <a:pPr/>
              <a:t>27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Overflow Attack, Take 2</a:t>
            </a:r>
            <a:endParaRPr lang="en-US" dirty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685800"/>
          </a:xfrm>
        </p:spPr>
        <p:txBody>
          <a:bodyPr/>
          <a:lstStyle/>
          <a:p>
            <a:pPr eaLnBrk="1" hangingPunct="1"/>
            <a:r>
              <a:rPr lang="en-US" sz="2800"/>
              <a:t>Reverse the byte order to “</a:t>
            </a:r>
            <a:r>
              <a:rPr lang="en-US" sz="2800">
                <a:latin typeface="Times-Roman" charset="0"/>
              </a:rPr>
              <a:t>4^P@</a:t>
            </a:r>
            <a:r>
              <a:rPr lang="en-US" sz="2800"/>
              <a:t>” and…</a:t>
            </a:r>
          </a:p>
        </p:txBody>
      </p:sp>
      <p:pic>
        <p:nvPicPr>
          <p:cNvPr id="339972" name="Picture 4" descr="out4.jpg                                                       00152429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00100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685800" y="4038600"/>
            <a:ext cx="7924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Success! We’ve bypassed serial number check by exploiting a buffer overflow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What just happened?</a:t>
            </a:r>
            <a:endParaRPr lang="en-US" sz="2800" dirty="0" smtClean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Overwrote return </a:t>
            </a:r>
            <a:r>
              <a:rPr lang="en-US" dirty="0">
                <a:ea typeface="ＭＳ Ｐゴシック" charset="-128"/>
                <a:cs typeface="ＭＳ Ｐゴシック" charset="-128"/>
              </a:rPr>
              <a:t>address on the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39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9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9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3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888CA3EC-8070-7942-A0A4-F00D89CB8D88}" type="slidenum">
              <a:rPr lang="en-US" smtClean="0">
                <a:latin typeface="Times New Roman" charset="0"/>
              </a:rPr>
              <a:pPr/>
              <a:t>28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</a:t>
            </a:r>
            <a:endParaRPr lang="en-US" dirty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Attacker did </a:t>
            </a:r>
            <a:r>
              <a:rPr lang="en-US" b="1" dirty="0">
                <a:solidFill>
                  <a:schemeClr val="hlink"/>
                </a:solidFill>
              </a:rPr>
              <a:t>not</a:t>
            </a:r>
            <a:r>
              <a:rPr lang="en-US" dirty="0"/>
              <a:t> require access to the source code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Only tool used was a </a:t>
            </a:r>
            <a:r>
              <a:rPr lang="en-US" dirty="0" err="1"/>
              <a:t>disassembler</a:t>
            </a:r>
            <a:r>
              <a:rPr lang="en-US" dirty="0"/>
              <a:t> to determine address to jump to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Find desired address by trial and error?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Necessary if attacker does not have exe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For example, a remote attack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D0309315-8227-0E4D-8409-37815E72AB8E}" type="slidenum">
              <a:rPr lang="en-US" smtClean="0">
                <a:latin typeface="Times New Roman" charset="0"/>
              </a:rPr>
              <a:pPr/>
              <a:t>29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762000"/>
          </a:xfrm>
        </p:spPr>
        <p:txBody>
          <a:bodyPr/>
          <a:lstStyle/>
          <a:p>
            <a:pPr eaLnBrk="1" hangingPunct="1"/>
            <a:r>
              <a:rPr lang="en-US" dirty="0"/>
              <a:t>Source code</a:t>
            </a:r>
            <a:r>
              <a:rPr lang="en-US" dirty="0" smtClean="0"/>
              <a:t> for buffer overflow example</a:t>
            </a:r>
            <a:endParaRPr lang="en-US" dirty="0"/>
          </a:p>
        </p:txBody>
      </p:sp>
      <p:pic>
        <p:nvPicPr>
          <p:cNvPr id="41989" name="Picture 4" descr="&#10;source.jpg                                                     00152429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590800"/>
            <a:ext cx="5334000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228600" y="2286000"/>
            <a:ext cx="3048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/>
              <a:t>Flaw easily found by </a:t>
            </a:r>
            <a:r>
              <a:rPr lang="en-US" sz="3200" dirty="0" smtClean="0"/>
              <a:t>attacker…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b="1" dirty="0" smtClean="0">
                <a:solidFill>
                  <a:schemeClr val="accent2"/>
                </a:solidFill>
              </a:rPr>
              <a:t>…without access to source </a:t>
            </a:r>
            <a:r>
              <a:rPr lang="en-US" sz="3200" b="1" dirty="0">
                <a:solidFill>
                  <a:schemeClr val="accent2"/>
                </a:solidFill>
              </a:rPr>
              <a:t>code!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1991" name="Rectangle 9"/>
          <p:cNvSpPr>
            <a:spLocks noChangeArrowheads="1"/>
          </p:cNvSpPr>
          <p:nvPr/>
        </p:nvSpPr>
        <p:spPr bwMode="auto">
          <a:xfrm>
            <a:off x="3276600" y="2590800"/>
            <a:ext cx="5562600" cy="3200400"/>
          </a:xfrm>
          <a:prstGeom prst="rect">
            <a:avLst/>
          </a:prstGeom>
          <a:solidFill>
            <a:schemeClr val="bg1">
              <a:alpha val="0"/>
            </a:schemeClr>
          </a:solidFill>
          <a:ln w="476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828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Chapter 11: </a:t>
            </a:r>
            <a:br>
              <a:rPr lang="en-US" dirty="0" smtClean="0"/>
            </a:br>
            <a:r>
              <a:rPr lang="en-US" dirty="0" smtClean="0"/>
              <a:t>Software Flaws and 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077200" cy="3886200"/>
          </a:xfrm>
        </p:spPr>
        <p:txBody>
          <a:bodyPr/>
          <a:lstStyle/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If automobiles had followed the same development cycle as the computer, 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a Rolls-Royce would today cost $100, get a million miles per gallon, 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and explode once a year, killing everyone inside.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Robert X. </a:t>
            </a:r>
            <a:r>
              <a:rPr lang="en-US" sz="2000" dirty="0" err="1" smtClean="0">
                <a:latin typeface="Times New Roman"/>
                <a:cs typeface="Times New Roman"/>
              </a:rPr>
              <a:t>Cringely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algn="r">
              <a:buNone/>
            </a:pPr>
            <a:endParaRPr lang="en-US" sz="2400" i="1" dirty="0" smtClean="0">
              <a:latin typeface="Times New Roman"/>
              <a:cs typeface="Times New Roman"/>
            </a:endParaRPr>
          </a:p>
          <a:p>
            <a:pPr algn="r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My software never has bugs. It just develops random features.</a:t>
            </a:r>
          </a:p>
          <a:p>
            <a:pPr algn="r">
              <a:buNone/>
            </a:pP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Anonymous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Part 4 </a:t>
            </a:r>
            <a:r>
              <a:rPr lang="en-US" dirty="0" err="1" smtClean="0">
                <a:sym typeface="Symbol" charset="2"/>
              </a:rPr>
              <a:t></a:t>
            </a:r>
            <a:r>
              <a:rPr lang="en-US" dirty="0" smtClean="0"/>
              <a:t> Software                                                                                                          </a:t>
            </a:r>
            <a:fld id="{C20D8DFE-4F81-B54F-8DE4-394E9A60B123}" type="slidenum">
              <a:rPr lang="en-US" smtClean="0">
                <a:latin typeface="Times New Roman" charset="0"/>
              </a:rPr>
              <a:pPr>
                <a:defRPr/>
              </a:pPr>
              <a:t>3</a:t>
            </a:fld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454B17E3-B708-754A-90AC-0F5AB9B2135E}" type="slidenum">
              <a:rPr lang="en-US" smtClean="0">
                <a:latin typeface="Times New Roman" charset="0"/>
              </a:rPr>
              <a:pPr/>
              <a:t>30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Stack Smashing Defenses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dirty="0" smtClean="0"/>
              <a:t>Employ </a:t>
            </a:r>
            <a:r>
              <a:rPr lang="en-US" sz="2800" b="1" dirty="0" smtClean="0">
                <a:solidFill>
                  <a:schemeClr val="hlink"/>
                </a:solidFill>
              </a:rPr>
              <a:t>non-executable stack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“No execute” </a:t>
            </a:r>
            <a:r>
              <a:rPr lang="en-US" sz="2400" b="1" dirty="0" smtClean="0">
                <a:solidFill>
                  <a:schemeClr val="hlink"/>
                </a:solidFill>
              </a:rPr>
              <a:t>NX bit</a:t>
            </a:r>
            <a:r>
              <a:rPr lang="en-US" sz="2400" dirty="0" smtClean="0"/>
              <a:t> (if available) 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Seems like the logical thing to do, but some real code executes on the stack (Java, for example)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dirty="0" smtClean="0"/>
              <a:t>Use a </a:t>
            </a:r>
            <a:r>
              <a:rPr lang="en-US" sz="2800" b="1" dirty="0" smtClean="0">
                <a:solidFill>
                  <a:srgbClr val="FFF60D"/>
                </a:solidFill>
              </a:rPr>
              <a:t>canary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dirty="0" smtClean="0"/>
              <a:t>Address space layout randomization (</a:t>
            </a:r>
            <a:r>
              <a:rPr lang="en-US" sz="2800" b="1" dirty="0" smtClean="0">
                <a:solidFill>
                  <a:srgbClr val="3366FF"/>
                </a:solidFill>
              </a:rPr>
              <a:t>ASLR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dirty="0" smtClean="0"/>
              <a:t>Use </a:t>
            </a:r>
            <a:r>
              <a:rPr lang="en-US" sz="2800" b="1" dirty="0" smtClean="0">
                <a:solidFill>
                  <a:schemeClr val="hlink"/>
                </a:solidFill>
              </a:rPr>
              <a:t>safe languages</a:t>
            </a:r>
            <a:r>
              <a:rPr lang="en-US" sz="2800" dirty="0" smtClean="0"/>
              <a:t> (Java, C#)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dirty="0" smtClean="0"/>
              <a:t>Use </a:t>
            </a:r>
            <a:r>
              <a:rPr lang="en-US" sz="2800" b="1" dirty="0" smtClean="0">
                <a:solidFill>
                  <a:schemeClr val="hlink"/>
                </a:solidFill>
              </a:rPr>
              <a:t>safer C functions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For unsafe functions, safer versions exist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For example, </a:t>
            </a:r>
            <a:r>
              <a:rPr lang="en-US" sz="2400" dirty="0" err="1" smtClean="0">
                <a:latin typeface="Times-Roman" charset="0"/>
              </a:rPr>
              <a:t>strncpy</a:t>
            </a:r>
            <a:r>
              <a:rPr lang="en-US" sz="2400" dirty="0" smtClean="0"/>
              <a:t> instead of </a:t>
            </a:r>
            <a:r>
              <a:rPr lang="en-US" sz="2400" dirty="0" err="1" smtClean="0">
                <a:latin typeface="Times-Roman" charset="0"/>
              </a:rPr>
              <a:t>strcpy</a:t>
            </a:r>
            <a:endParaRPr lang="en-US" sz="2400" dirty="0" smtClean="0">
              <a:latin typeface="Times-Roman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37553C5B-DBD6-0F48-8265-84AC5C77BA29}" type="slidenum">
              <a:rPr lang="en-US" smtClean="0">
                <a:latin typeface="Times New Roman" charset="0"/>
              </a:rPr>
              <a:pPr/>
              <a:t>31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547883" name="Picture 43" descr="Animal Characters 35.tiff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9600" y="4191000"/>
            <a:ext cx="468313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6" name="Rectangle 42"/>
          <p:cNvSpPr>
            <a:spLocks noChangeArrowheads="1"/>
          </p:cNvSpPr>
          <p:nvPr/>
        </p:nvSpPr>
        <p:spPr bwMode="auto">
          <a:xfrm>
            <a:off x="6019800" y="4267200"/>
            <a:ext cx="1752600" cy="457200"/>
          </a:xfrm>
          <a:prstGeom prst="rect">
            <a:avLst/>
          </a:prstGeom>
          <a:solidFill>
            <a:srgbClr val="0F6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7" name="Rectangle 41"/>
          <p:cNvSpPr>
            <a:spLocks noChangeArrowheads="1"/>
          </p:cNvSpPr>
          <p:nvPr/>
        </p:nvSpPr>
        <p:spPr bwMode="auto">
          <a:xfrm>
            <a:off x="6019800" y="4724400"/>
            <a:ext cx="1752600" cy="457200"/>
          </a:xfrm>
          <a:prstGeom prst="rect">
            <a:avLst/>
          </a:prstGeom>
          <a:solidFill>
            <a:srgbClr val="0F6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8" name="Rectangle 40"/>
          <p:cNvSpPr>
            <a:spLocks noChangeArrowheads="1"/>
          </p:cNvSpPr>
          <p:nvPr/>
        </p:nvSpPr>
        <p:spPr bwMode="auto">
          <a:xfrm>
            <a:off x="6019800" y="4267200"/>
            <a:ext cx="1752600" cy="457200"/>
          </a:xfrm>
          <a:prstGeom prst="rect">
            <a:avLst/>
          </a:prstGeom>
          <a:solidFill>
            <a:srgbClr val="0F6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9" name="Rectangle 39"/>
          <p:cNvSpPr>
            <a:spLocks noChangeArrowheads="1"/>
          </p:cNvSpPr>
          <p:nvPr/>
        </p:nvSpPr>
        <p:spPr bwMode="auto">
          <a:xfrm>
            <a:off x="6019800" y="3810000"/>
            <a:ext cx="1752600" cy="457200"/>
          </a:xfrm>
          <a:prstGeom prst="rect">
            <a:avLst/>
          </a:prstGeom>
          <a:solidFill>
            <a:srgbClr val="0F6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7872" name="Rectangle 32"/>
          <p:cNvSpPr>
            <a:spLocks noChangeArrowheads="1"/>
          </p:cNvSpPr>
          <p:nvPr/>
        </p:nvSpPr>
        <p:spPr bwMode="auto">
          <a:xfrm>
            <a:off x="6019800" y="4724400"/>
            <a:ext cx="1752600" cy="457200"/>
          </a:xfrm>
          <a:prstGeom prst="rect">
            <a:avLst/>
          </a:prstGeom>
          <a:solidFill>
            <a:srgbClr val="FF180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7869" name="Rectangle 29"/>
          <p:cNvSpPr>
            <a:spLocks noChangeArrowheads="1"/>
          </p:cNvSpPr>
          <p:nvPr/>
        </p:nvSpPr>
        <p:spPr bwMode="auto">
          <a:xfrm>
            <a:off x="6019800" y="3810000"/>
            <a:ext cx="1752600" cy="457200"/>
          </a:xfrm>
          <a:prstGeom prst="rect">
            <a:avLst/>
          </a:prstGeom>
          <a:solidFill>
            <a:srgbClr val="FF180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2" name="Rectangle 33"/>
          <p:cNvSpPr>
            <a:spLocks noChangeArrowheads="1"/>
          </p:cNvSpPr>
          <p:nvPr/>
        </p:nvSpPr>
        <p:spPr bwMode="auto">
          <a:xfrm>
            <a:off x="6019800" y="5192713"/>
            <a:ext cx="1752600" cy="457200"/>
          </a:xfrm>
          <a:prstGeom prst="rect">
            <a:avLst/>
          </a:prstGeom>
          <a:solidFill>
            <a:srgbClr val="0F6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3" name="Rectangle 34"/>
          <p:cNvSpPr>
            <a:spLocks noChangeArrowheads="1"/>
          </p:cNvSpPr>
          <p:nvPr/>
        </p:nvSpPr>
        <p:spPr bwMode="auto">
          <a:xfrm>
            <a:off x="6019800" y="5649913"/>
            <a:ext cx="1752600" cy="457200"/>
          </a:xfrm>
          <a:prstGeom prst="rect">
            <a:avLst/>
          </a:prstGeom>
          <a:solidFill>
            <a:srgbClr val="0F6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Stack Smashing Defenses</a:t>
            </a:r>
          </a:p>
        </p:txBody>
      </p:sp>
      <p:sp>
        <p:nvSpPr>
          <p:cNvPr id="44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4953000" cy="3505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</a:rPr>
              <a:t>Canary</a:t>
            </a:r>
            <a:endParaRPr lang="en-US" dirty="0"/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Run-time stack check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Push canary onto stack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Canary value:</a:t>
            </a:r>
          </a:p>
          <a:p>
            <a:pPr lvl="2" eaLnBrk="1" hangingPunct="1">
              <a:spcAft>
                <a:spcPts val="600"/>
              </a:spcAft>
            </a:pPr>
            <a:r>
              <a:rPr lang="en-US" dirty="0"/>
              <a:t>Constant </a:t>
            </a:r>
            <a:r>
              <a:rPr lang="en-US" dirty="0">
                <a:latin typeface="Times-Roman" charset="0"/>
              </a:rPr>
              <a:t>0x000aff0d</a:t>
            </a:r>
            <a:endParaRPr lang="en-US" dirty="0"/>
          </a:p>
          <a:p>
            <a:pPr lvl="2" eaLnBrk="1" hangingPunct="1">
              <a:spcAft>
                <a:spcPts val="600"/>
              </a:spcAft>
            </a:pPr>
            <a:r>
              <a:rPr lang="en-US" dirty="0"/>
              <a:t>Or may depends on </a:t>
            </a:r>
            <a:r>
              <a:rPr lang="en-US" b="1" dirty="0">
                <a:latin typeface="Times-Roman" charset="0"/>
              </a:rPr>
              <a:t>ret</a:t>
            </a:r>
            <a:endParaRPr lang="en-US" dirty="0"/>
          </a:p>
        </p:txBody>
      </p:sp>
      <p:sp>
        <p:nvSpPr>
          <p:cNvPr id="547845" name="Rectangle 5"/>
          <p:cNvSpPr>
            <a:spLocks noChangeArrowheads="1"/>
          </p:cNvSpPr>
          <p:nvPr/>
        </p:nvSpPr>
        <p:spPr bwMode="auto">
          <a:xfrm>
            <a:off x="7772400" y="4313238"/>
            <a:ext cx="51117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 typeface="Symbol" charset="2"/>
              <a:buChar char="¬"/>
            </a:pPr>
            <a:r>
              <a:rPr lang="en-US" sz="2000"/>
              <a:t> </a:t>
            </a:r>
            <a:endParaRPr lang="en-US"/>
          </a:p>
        </p:txBody>
      </p:sp>
      <p:sp>
        <p:nvSpPr>
          <p:cNvPr id="44047" name="Rectangle 8"/>
          <p:cNvSpPr>
            <a:spLocks noChangeArrowheads="1"/>
          </p:cNvSpPr>
          <p:nvPr/>
        </p:nvSpPr>
        <p:spPr bwMode="auto">
          <a:xfrm>
            <a:off x="5029200" y="5649913"/>
            <a:ext cx="10096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Symbol" charset="2"/>
              <a:buNone/>
            </a:pPr>
            <a:r>
              <a:rPr lang="en-US" sz="2000"/>
              <a:t>high </a:t>
            </a:r>
            <a:r>
              <a:rPr lang="en-US" sz="2000">
                <a:sym typeface="Symbol" charset="2"/>
              </a:rPr>
              <a:t></a:t>
            </a:r>
            <a:endParaRPr lang="en-US"/>
          </a:p>
        </p:txBody>
      </p:sp>
      <p:sp>
        <p:nvSpPr>
          <p:cNvPr id="44048" name="Rectangle 13"/>
          <p:cNvSpPr>
            <a:spLocks noChangeArrowheads="1"/>
          </p:cNvSpPr>
          <p:nvPr/>
        </p:nvSpPr>
        <p:spPr bwMode="auto">
          <a:xfrm>
            <a:off x="6705600" y="1916113"/>
            <a:ext cx="3159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b="1"/>
              <a:t>:</a:t>
            </a:r>
          </a:p>
          <a:p>
            <a:pPr algn="ctr">
              <a:lnSpc>
                <a:spcPct val="50000"/>
              </a:lnSpc>
            </a:pPr>
            <a:r>
              <a:rPr lang="en-US" b="1"/>
              <a:t>:</a:t>
            </a:r>
          </a:p>
        </p:txBody>
      </p:sp>
      <p:sp>
        <p:nvSpPr>
          <p:cNvPr id="547854" name="Rectangle 14"/>
          <p:cNvSpPr>
            <a:spLocks noChangeArrowheads="1"/>
          </p:cNvSpPr>
          <p:nvPr/>
        </p:nvSpPr>
        <p:spPr bwMode="auto">
          <a:xfrm>
            <a:off x="6423025" y="3821113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-Roman" charset="0"/>
              </a:rPr>
              <a:t>buffer</a:t>
            </a:r>
          </a:p>
        </p:txBody>
      </p:sp>
      <p:sp>
        <p:nvSpPr>
          <p:cNvPr id="547855" name="Rectangle 15"/>
          <p:cNvSpPr>
            <a:spLocks noChangeArrowheads="1"/>
          </p:cNvSpPr>
          <p:nvPr/>
        </p:nvSpPr>
        <p:spPr bwMode="auto">
          <a:xfrm>
            <a:off x="6724650" y="51927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-Roman" charset="0"/>
              </a:rPr>
              <a:t>a</a:t>
            </a:r>
          </a:p>
        </p:txBody>
      </p:sp>
      <p:sp>
        <p:nvSpPr>
          <p:cNvPr id="547856" name="Rectangle 16"/>
          <p:cNvSpPr>
            <a:spLocks noChangeArrowheads="1"/>
          </p:cNvSpPr>
          <p:nvPr/>
        </p:nvSpPr>
        <p:spPr bwMode="auto">
          <a:xfrm>
            <a:off x="6724650" y="56499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-Roman" charset="0"/>
              </a:rPr>
              <a:t>b</a:t>
            </a:r>
          </a:p>
        </p:txBody>
      </p:sp>
      <p:sp>
        <p:nvSpPr>
          <p:cNvPr id="44052" name="Rectangle 17"/>
          <p:cNvSpPr>
            <a:spLocks noChangeArrowheads="1"/>
          </p:cNvSpPr>
          <p:nvPr/>
        </p:nvSpPr>
        <p:spPr bwMode="auto">
          <a:xfrm>
            <a:off x="5151438" y="1382713"/>
            <a:ext cx="88741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Symbol" charset="2"/>
              <a:buNone/>
            </a:pPr>
            <a:r>
              <a:rPr lang="en-US" sz="2000"/>
              <a:t>low </a:t>
            </a:r>
            <a:r>
              <a:rPr lang="en-US" sz="2000">
                <a:sym typeface="Symbol" charset="2"/>
              </a:rPr>
              <a:t></a:t>
            </a:r>
            <a:endParaRPr lang="en-US"/>
          </a:p>
        </p:txBody>
      </p:sp>
      <p:sp>
        <p:nvSpPr>
          <p:cNvPr id="547858" name="Rectangle 18"/>
          <p:cNvSpPr>
            <a:spLocks noChangeArrowheads="1"/>
          </p:cNvSpPr>
          <p:nvPr/>
        </p:nvSpPr>
        <p:spPr bwMode="auto">
          <a:xfrm>
            <a:off x="6229350" y="4724400"/>
            <a:ext cx="1319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-Roman" charset="0"/>
              </a:rPr>
              <a:t>overflow</a:t>
            </a:r>
          </a:p>
        </p:txBody>
      </p:sp>
      <p:sp>
        <p:nvSpPr>
          <p:cNvPr id="547860" name="Rectangle 20"/>
          <p:cNvSpPr>
            <a:spLocks noChangeArrowheads="1"/>
          </p:cNvSpPr>
          <p:nvPr/>
        </p:nvSpPr>
        <p:spPr bwMode="auto">
          <a:xfrm>
            <a:off x="6629400" y="47244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-Roman" charset="0"/>
              </a:rPr>
              <a:t>ret</a:t>
            </a:r>
          </a:p>
        </p:txBody>
      </p:sp>
      <p:sp>
        <p:nvSpPr>
          <p:cNvPr id="547863" name="AutoShape 23"/>
          <p:cNvSpPr>
            <a:spLocks noChangeArrowheads="1"/>
          </p:cNvSpPr>
          <p:nvPr/>
        </p:nvSpPr>
        <p:spPr bwMode="auto">
          <a:xfrm>
            <a:off x="8153400" y="4202113"/>
            <a:ext cx="6096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6" name="Rectangle 25"/>
          <p:cNvSpPr>
            <a:spLocks noChangeArrowheads="1"/>
          </p:cNvSpPr>
          <p:nvPr/>
        </p:nvSpPr>
        <p:spPr bwMode="auto">
          <a:xfrm>
            <a:off x="6019800" y="2449513"/>
            <a:ext cx="1752600" cy="457200"/>
          </a:xfrm>
          <a:prstGeom prst="rect">
            <a:avLst/>
          </a:prstGeom>
          <a:solidFill>
            <a:srgbClr val="0F6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7" name="Rectangle 26"/>
          <p:cNvSpPr>
            <a:spLocks noChangeArrowheads="1"/>
          </p:cNvSpPr>
          <p:nvPr/>
        </p:nvSpPr>
        <p:spPr bwMode="auto">
          <a:xfrm>
            <a:off x="6019800" y="1382713"/>
            <a:ext cx="17526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8" name="Rectangle 27"/>
          <p:cNvSpPr>
            <a:spLocks noChangeArrowheads="1"/>
          </p:cNvSpPr>
          <p:nvPr/>
        </p:nvSpPr>
        <p:spPr bwMode="auto">
          <a:xfrm>
            <a:off x="6019800" y="2906713"/>
            <a:ext cx="1752600" cy="457200"/>
          </a:xfrm>
          <a:prstGeom prst="rect">
            <a:avLst/>
          </a:prstGeom>
          <a:solidFill>
            <a:srgbClr val="0F6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9" name="Rectangle 28"/>
          <p:cNvSpPr>
            <a:spLocks noChangeArrowheads="1"/>
          </p:cNvSpPr>
          <p:nvPr/>
        </p:nvSpPr>
        <p:spPr bwMode="auto">
          <a:xfrm>
            <a:off x="6019800" y="3363913"/>
            <a:ext cx="1752600" cy="457200"/>
          </a:xfrm>
          <a:prstGeom prst="rect">
            <a:avLst/>
          </a:prstGeom>
          <a:solidFill>
            <a:srgbClr val="0F6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7871" name="Rectangle 31"/>
          <p:cNvSpPr>
            <a:spLocks noChangeArrowheads="1"/>
          </p:cNvSpPr>
          <p:nvPr/>
        </p:nvSpPr>
        <p:spPr bwMode="auto">
          <a:xfrm>
            <a:off x="6019800" y="4267200"/>
            <a:ext cx="1752600" cy="457200"/>
          </a:xfrm>
          <a:prstGeom prst="rect">
            <a:avLst/>
          </a:prstGeom>
          <a:solidFill>
            <a:srgbClr val="FFFB1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7876" name="Rectangle 36"/>
          <p:cNvSpPr>
            <a:spLocks noChangeArrowheads="1"/>
          </p:cNvSpPr>
          <p:nvPr/>
        </p:nvSpPr>
        <p:spPr bwMode="auto">
          <a:xfrm>
            <a:off x="6019800" y="4267200"/>
            <a:ext cx="1752600" cy="457200"/>
          </a:xfrm>
          <a:prstGeom prst="rect">
            <a:avLst/>
          </a:prstGeom>
          <a:solidFill>
            <a:srgbClr val="FF180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7878" name="Rectangle 38"/>
          <p:cNvSpPr>
            <a:spLocks noChangeArrowheads="1"/>
          </p:cNvSpPr>
          <p:nvPr/>
        </p:nvSpPr>
        <p:spPr bwMode="auto">
          <a:xfrm>
            <a:off x="6400800" y="42672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-Roman" charset="0"/>
              </a:rPr>
              <a:t>canary</a:t>
            </a:r>
          </a:p>
        </p:txBody>
      </p:sp>
      <p:sp>
        <p:nvSpPr>
          <p:cNvPr id="547875" name="Rectangle 35"/>
          <p:cNvSpPr>
            <a:spLocks noChangeArrowheads="1"/>
          </p:cNvSpPr>
          <p:nvPr/>
        </p:nvSpPr>
        <p:spPr bwMode="auto">
          <a:xfrm>
            <a:off x="6267450" y="4267200"/>
            <a:ext cx="1319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-Roman" charset="0"/>
              </a:rPr>
              <a:t>overflow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0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0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7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7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7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7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un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72" grpId="0" animBg="1"/>
      <p:bldP spid="547869" grpId="0" animBg="1"/>
      <p:bldP spid="547845" grpId="0" autoUpdateAnimBg="0"/>
      <p:bldP spid="547854" grpId="0" autoUpdateAnimBg="0"/>
      <p:bldP spid="547855" grpId="0" autoUpdateAnimBg="0"/>
      <p:bldP spid="547856" grpId="0" autoUpdateAnimBg="0"/>
      <p:bldP spid="547858" grpId="0" autoUpdateAnimBg="0"/>
      <p:bldP spid="547860" grpId="0" autoUpdateAnimBg="0"/>
      <p:bldP spid="547860" grpId="1" autoUpdateAnimBg="0"/>
      <p:bldP spid="547863" grpId="0" animBg="1"/>
      <p:bldP spid="547871" grpId="0" animBg="1"/>
      <p:bldP spid="547876" grpId="0" animBg="1"/>
      <p:bldP spid="547878" grpId="0" autoUpdateAnimBg="0"/>
      <p:bldP spid="547878" grpId="1" autoUpdateAnimBg="0"/>
      <p:bldP spid="54787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93920043-B62E-E948-AA0F-A5AA7ED33267}" type="slidenum">
              <a:rPr lang="en-US" smtClean="0">
                <a:latin typeface="Times New Roman" charset="0"/>
              </a:rPr>
              <a:pPr/>
              <a:t>32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Microsoft’s Canary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Microsoft added </a:t>
            </a:r>
            <a:r>
              <a:rPr lang="en-US" sz="2800" b="1" dirty="0">
                <a:solidFill>
                  <a:schemeClr val="accent2"/>
                </a:solidFill>
              </a:rPr>
              <a:t>buffer security check</a:t>
            </a:r>
            <a:r>
              <a:rPr lang="en-US" sz="2800" dirty="0"/>
              <a:t> feature to C++ with </a:t>
            </a:r>
            <a:r>
              <a:rPr lang="en-US" sz="2800" dirty="0">
                <a:latin typeface="Times-Roman" charset="0"/>
              </a:rPr>
              <a:t>/GS</a:t>
            </a:r>
            <a:r>
              <a:rPr lang="en-US" sz="2800" dirty="0"/>
              <a:t> compiler flag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Based on canary (or “security cookie”)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charset="2"/>
              <a:buNone/>
            </a:pPr>
            <a:r>
              <a:rPr lang="en-US" sz="2800" b="1" dirty="0">
                <a:solidFill>
                  <a:srgbClr val="FF0000"/>
                </a:solidFill>
              </a:rPr>
              <a:t>Q:</a:t>
            </a:r>
            <a:r>
              <a:rPr lang="en-US" sz="2800" dirty="0"/>
              <a:t> What to do when canary dies?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charset="2"/>
              <a:buNone/>
            </a:pPr>
            <a:r>
              <a:rPr lang="en-US" sz="2800" b="1" dirty="0">
                <a:solidFill>
                  <a:srgbClr val="FF0000"/>
                </a:solidFill>
              </a:rPr>
              <a:t>A:</a:t>
            </a:r>
            <a:r>
              <a:rPr lang="en-US" sz="2800" dirty="0"/>
              <a:t> Check for user-supplied “handler”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Handler shown to be subject to attack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Claim </a:t>
            </a:r>
            <a:r>
              <a:rPr lang="en-US" sz="2400" dirty="0"/>
              <a:t>that attacker can specify handler code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If so, formerly “safe” buffer overflows become exploitable when </a:t>
            </a:r>
            <a:r>
              <a:rPr lang="en-US" sz="2400" dirty="0">
                <a:latin typeface="Times-Roman" charset="0"/>
              </a:rPr>
              <a:t>/GS</a:t>
            </a:r>
            <a:r>
              <a:rPr lang="en-US" sz="2400" dirty="0"/>
              <a:t> is used!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A62C0CD8-197B-774E-B996-91E12940A677}" type="slidenum">
              <a:rPr lang="en-US" smtClean="0">
                <a:latin typeface="Times New Roman" charset="0"/>
              </a:rPr>
              <a:pPr/>
              <a:t>33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ASLR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Address Space Layout Randomization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Randomize place where code loaded in memory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Makes most buffer overflow attacks probabilistic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Windows Vista uses 256 random layouts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 about 1/256 chance buffer overflow works?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Similar thing in Mac</a:t>
            </a:r>
            <a:r>
              <a:rPr lang="en-US" sz="2800" dirty="0" smtClean="0"/>
              <a:t> OS X and </a:t>
            </a:r>
            <a:r>
              <a:rPr lang="en-US" sz="2800" dirty="0"/>
              <a:t>other </a:t>
            </a:r>
            <a:r>
              <a:rPr lang="en-US" sz="2800" dirty="0" err="1"/>
              <a:t>OSs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hlinkClick r:id="rId2"/>
              </a:rPr>
              <a:t>Attacks</a:t>
            </a:r>
            <a:r>
              <a:rPr lang="en-US" sz="2800" dirty="0"/>
              <a:t> against Microsoft’s ASLR do exist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Possible to “de-randomize”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94987F5A-15B8-AA43-B897-78CD047B8194}" type="slidenum">
              <a:rPr lang="en-US" smtClean="0">
                <a:latin typeface="Times New Roman" charset="0"/>
              </a:rPr>
              <a:pPr/>
              <a:t>34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Buffer Overflow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A </a:t>
            </a:r>
            <a:r>
              <a:rPr lang="en-US" sz="2800" dirty="0" smtClean="0"/>
              <a:t>major security </a:t>
            </a:r>
            <a:r>
              <a:rPr lang="en-US" sz="2800" dirty="0"/>
              <a:t>threat yesterday, today, and tomorrow</a:t>
            </a:r>
            <a:endParaRPr lang="en-US" sz="2800" dirty="0" smtClean="0"/>
          </a:p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The good news? 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It </a:t>
            </a:r>
            <a:r>
              <a:rPr lang="en-US" sz="2800" u="sng" dirty="0" smtClean="0"/>
              <a:t>is</a:t>
            </a:r>
            <a:r>
              <a:rPr lang="en-US" sz="2800" dirty="0" smtClean="0"/>
              <a:t> possible to </a:t>
            </a:r>
            <a:r>
              <a:rPr lang="en-US" sz="2800" dirty="0"/>
              <a:t>reduced overflow attacks</a:t>
            </a:r>
            <a:endParaRPr lang="en-US" sz="2800" dirty="0" smtClean="0"/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Safe </a:t>
            </a:r>
            <a:r>
              <a:rPr lang="en-US" sz="2400" dirty="0"/>
              <a:t>languages,</a:t>
            </a:r>
            <a:r>
              <a:rPr lang="en-US" sz="2400" dirty="0" smtClean="0"/>
              <a:t> NX bit, ASLR, education, etc.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The bad news?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Buffer </a:t>
            </a:r>
            <a:r>
              <a:rPr lang="en-US" sz="2800" dirty="0"/>
              <a:t>overflows will exist for a long time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Legacy </a:t>
            </a:r>
            <a:r>
              <a:rPr lang="en-US" sz="2400" dirty="0" smtClean="0"/>
              <a:t>code, bad </a:t>
            </a:r>
            <a:r>
              <a:rPr lang="en-US" sz="2400" dirty="0"/>
              <a:t>development </a:t>
            </a:r>
            <a:r>
              <a:rPr lang="en-US" sz="2400" dirty="0" smtClean="0"/>
              <a:t>practices, etc.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5CC69B49-9427-F849-9F76-51BABE528855}" type="slidenum">
              <a:rPr lang="en-US" smtClean="0">
                <a:latin typeface="Times New Roman" charset="0"/>
              </a:rPr>
              <a:pPr/>
              <a:t>35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Incomplete Mediation</a:t>
            </a:r>
          </a:p>
        </p:txBody>
      </p:sp>
      <p:pic>
        <p:nvPicPr>
          <p:cNvPr id="48132" name="Picture 5" descr="School Kids 44.tiff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4650" y="2667000"/>
            <a:ext cx="3257550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759C056F-7808-6141-9658-6E563E1855C5}" type="slidenum">
              <a:rPr lang="en-US" smtClean="0">
                <a:latin typeface="Times New Roman" charset="0"/>
              </a:rPr>
              <a:pPr/>
              <a:t>36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Input Validation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91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Consider: </a:t>
            </a:r>
            <a:r>
              <a:rPr lang="en-US" sz="2400" dirty="0" err="1">
                <a:latin typeface="Courier" charset="0"/>
              </a:rPr>
              <a:t>strcpy(buffer</a:t>
            </a:r>
            <a:r>
              <a:rPr lang="en-US" sz="2400" dirty="0">
                <a:latin typeface="Courier" charset="0"/>
              </a:rPr>
              <a:t>, argv[1])</a:t>
            </a:r>
            <a:endParaRPr lang="en-US" sz="2000" dirty="0">
              <a:latin typeface="Courier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A buffer overflow occurs if</a:t>
            </a:r>
          </a:p>
          <a:p>
            <a:pPr eaLnBrk="1" hangingPunct="1">
              <a:spcAft>
                <a:spcPts val="600"/>
              </a:spcAft>
              <a:buFont typeface="Wingdings" charset="2"/>
              <a:buNone/>
            </a:pPr>
            <a:r>
              <a:rPr lang="en-US" sz="2800" dirty="0"/>
              <a:t>	</a:t>
            </a:r>
            <a:r>
              <a:rPr lang="en-US" sz="2800" dirty="0" err="1">
                <a:latin typeface="Courier" charset="0"/>
              </a:rPr>
              <a:t>len(buffer</a:t>
            </a:r>
            <a:r>
              <a:rPr lang="en-US" sz="2800" dirty="0">
                <a:latin typeface="Courier" charset="0"/>
              </a:rPr>
              <a:t>) &lt; len(argv[1])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Software must </a:t>
            </a:r>
            <a:r>
              <a:rPr lang="en-US" sz="2800" b="1" dirty="0">
                <a:solidFill>
                  <a:schemeClr val="accent2"/>
                </a:solidFill>
              </a:rPr>
              <a:t>validate</a:t>
            </a:r>
            <a:r>
              <a:rPr lang="en-US" sz="2800" dirty="0"/>
              <a:t> the input by checking the length of </a:t>
            </a:r>
            <a:r>
              <a:rPr lang="en-US" sz="2800" dirty="0">
                <a:latin typeface="Courier" charset="0"/>
              </a:rPr>
              <a:t>argv[1]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Failure to do so is an example of a more general problem: </a:t>
            </a:r>
            <a:r>
              <a:rPr lang="en-US" sz="2800" b="1" dirty="0">
                <a:solidFill>
                  <a:schemeClr val="accent2"/>
                </a:solidFill>
              </a:rPr>
              <a:t>incomplete mediation</a:t>
            </a:r>
            <a:endParaRPr lang="en-US" sz="2400" dirty="0">
              <a:latin typeface="Courier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D196E7C5-3CD1-9F45-A0A4-7685C75C3678}" type="slidenum">
              <a:rPr lang="en-US" smtClean="0">
                <a:latin typeface="Times New Roman" charset="0"/>
              </a:rPr>
              <a:pPr/>
              <a:t>37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Input Validation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Consider web form data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Suppose input is validated on client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For example, the following is valid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" charset="0"/>
              </a:rPr>
              <a:t>http://</a:t>
            </a:r>
            <a:r>
              <a:rPr lang="en-US" sz="2000" dirty="0" err="1">
                <a:latin typeface="Courier" charset="0"/>
              </a:rPr>
              <a:t>www.things.com/orders/final&amp;custID</a:t>
            </a:r>
            <a:r>
              <a:rPr lang="en-US" sz="2000" dirty="0">
                <a:latin typeface="Courier" charset="0"/>
              </a:rPr>
              <a:t>=112&amp;num=55A&amp;qty=20&amp;price=10&amp;shipping=5&amp;total=205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Suppose input is not checked on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Why bother since input checked on client?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Then attacker could send http message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" charset="0"/>
              </a:rPr>
              <a:t>http://</a:t>
            </a:r>
            <a:r>
              <a:rPr lang="en-US" sz="2000" dirty="0" err="1">
                <a:latin typeface="Courier" charset="0"/>
              </a:rPr>
              <a:t>www.things.com/orders/final&amp;custID</a:t>
            </a:r>
            <a:r>
              <a:rPr lang="en-US" sz="2000" dirty="0">
                <a:latin typeface="Courier" charset="0"/>
              </a:rPr>
              <a:t>=112&amp;num=55A&amp;qty=20&amp;price=10&amp;shipping=5&amp;total=25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7E721FF9-58E4-3D48-B4BE-8CADF6307AAE}" type="slidenum">
              <a:rPr lang="en-US" smtClean="0">
                <a:latin typeface="Times New Roman" charset="0"/>
              </a:rPr>
              <a:pPr/>
              <a:t>38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Incomplete Mediation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Linux kernel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Research has revealed many buffer overflows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Many of these are due to incomplete mediation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Linux kernel is “good” software since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Open-source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Kernel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written by coding gurus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Tools exist to help find such problems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But incomplete mediation errors can be subtle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And tools useful to attackers too!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5211E7AE-0623-2B48-8515-67F729461DE1}" type="slidenum">
              <a:rPr lang="en-US" smtClean="0">
                <a:latin typeface="Times New Roman" charset="0"/>
              </a:rPr>
              <a:pPr/>
              <a:t>39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Race Conditions</a:t>
            </a:r>
          </a:p>
        </p:txBody>
      </p:sp>
      <p:pic>
        <p:nvPicPr>
          <p:cNvPr id="53252" name="Picture 5" descr="People 32447.tiff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7950" y="2743200"/>
            <a:ext cx="3752850" cy="22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6E1ED6CD-4610-8049-815A-00E7A97B1C62}" type="slidenum">
              <a:rPr lang="en-US" smtClean="0">
                <a:latin typeface="Times New Roman" charset="0"/>
              </a:rPr>
              <a:pPr/>
              <a:t>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Bad Software is Ubiquitous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NASA Mars Lander (cost $165 million)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Crashed into Mars due to…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…error in converting English and metric units of measure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Believe it or not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Denver airport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Baggage </a:t>
            </a:r>
            <a:r>
              <a:rPr lang="en-US" sz="2000" dirty="0"/>
              <a:t>handling </a:t>
            </a:r>
            <a:r>
              <a:rPr lang="en-US" sz="2000" dirty="0" smtClean="0"/>
              <a:t>system --- very buggy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Delayed airport opening by 11 months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Cost of delay exceeded $1 million/day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What happened to person responsible for this fiasco?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MV-22 Osprey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Advanced military aircraft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Faulty software can be fatal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8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8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0E9E0808-CD15-DF46-B4DE-4CCB7BEF0016}" type="slidenum">
              <a:rPr lang="en-US" smtClean="0">
                <a:latin typeface="Times New Roman" charset="0"/>
              </a:rPr>
              <a:pPr/>
              <a:t>40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Race Condition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Security processes should be </a:t>
            </a:r>
            <a:r>
              <a:rPr lang="en-US" sz="2800" b="1" dirty="0">
                <a:solidFill>
                  <a:schemeClr val="accent2"/>
                </a:solidFill>
              </a:rPr>
              <a:t>atomic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Occur “all at once”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Race conditions can arise when security-critical process occurs in stages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Attacker makes change between stages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Often, between stage that gives authorization, but before stage that transfers ownership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Example: Unix </a:t>
            </a:r>
            <a:r>
              <a:rPr lang="en-US" sz="2800" dirty="0" err="1">
                <a:latin typeface="Times-Roman" charset="0"/>
              </a:rPr>
              <a:t>mkdir</a:t>
            </a:r>
            <a:endParaRPr lang="en-US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A5348519-3B81-7A4E-AC3A-25D3D3D0E77E}" type="slidenum">
              <a:rPr lang="en-US" smtClean="0">
                <a:latin typeface="Times New Roman" charset="0"/>
              </a:rPr>
              <a:pPr/>
              <a:t>41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848600" cy="838200"/>
          </a:xfrm>
        </p:spPr>
        <p:txBody>
          <a:bodyPr/>
          <a:lstStyle/>
          <a:p>
            <a:pPr eaLnBrk="1" hangingPunct="1"/>
            <a:r>
              <a:rPr lang="en-US">
                <a:latin typeface="Times-Roman" charset="0"/>
              </a:rPr>
              <a:t>mkdir</a:t>
            </a:r>
            <a:r>
              <a:rPr lang="en-US"/>
              <a:t> Race Condition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685800" y="1905000"/>
            <a:ext cx="7924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 err="1">
                <a:latin typeface="Times-Roman" charset="0"/>
              </a:rPr>
              <a:t>mkdir</a:t>
            </a:r>
            <a:r>
              <a:rPr lang="en-US" sz="3200" dirty="0"/>
              <a:t> creates new directory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/>
              <a:t>How </a:t>
            </a:r>
            <a:r>
              <a:rPr lang="en-US" sz="3200" dirty="0" err="1">
                <a:latin typeface="Times-Roman" charset="0"/>
              </a:rPr>
              <a:t>mkdir</a:t>
            </a:r>
            <a:r>
              <a:rPr lang="en-US" sz="3200" dirty="0"/>
              <a:t> is supposed to work</a:t>
            </a: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5257800" y="4102100"/>
            <a:ext cx="14160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1. Allocate</a:t>
            </a:r>
          </a:p>
          <a:p>
            <a:r>
              <a:rPr lang="en-US" sz="2000"/>
              <a:t>   space</a:t>
            </a:r>
          </a:p>
        </p:txBody>
      </p:sp>
      <p:sp>
        <p:nvSpPr>
          <p:cNvPr id="196615" name="Rectangle 7"/>
          <p:cNvSpPr>
            <a:spLocks noChangeArrowheads="1"/>
          </p:cNvSpPr>
          <p:nvPr/>
        </p:nvSpPr>
        <p:spPr bwMode="auto">
          <a:xfrm>
            <a:off x="5181600" y="4038600"/>
            <a:ext cx="1600200" cy="914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2895600" y="4292600"/>
            <a:ext cx="2286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617" name="Rectangle 9"/>
          <p:cNvSpPr>
            <a:spLocks noChangeArrowheads="1"/>
          </p:cNvSpPr>
          <p:nvPr/>
        </p:nvSpPr>
        <p:spPr bwMode="auto">
          <a:xfrm>
            <a:off x="3538538" y="3886200"/>
            <a:ext cx="804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mkdir</a:t>
            </a:r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 flipH="1">
            <a:off x="2895600" y="4724400"/>
            <a:ext cx="2286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619" name="Rectangle 11"/>
          <p:cNvSpPr>
            <a:spLocks noChangeArrowheads="1"/>
          </p:cNvSpPr>
          <p:nvPr/>
        </p:nvSpPr>
        <p:spPr bwMode="auto">
          <a:xfrm>
            <a:off x="3200400" y="4724400"/>
            <a:ext cx="1666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2. Transfer</a:t>
            </a:r>
          </a:p>
          <a:p>
            <a:r>
              <a:rPr lang="en-US" sz="2000"/>
              <a:t>    ownership</a:t>
            </a:r>
          </a:p>
        </p:txBody>
      </p:sp>
      <p:pic>
        <p:nvPicPr>
          <p:cNvPr id="55307" name="Picture 18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9450" y="35814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3" grpId="0" autoUpdateAnimBg="0"/>
      <p:bldP spid="196615" grpId="0" animBg="1"/>
      <p:bldP spid="196616" grpId="0" animBg="1"/>
      <p:bldP spid="196617" grpId="0" autoUpdateAnimBg="0"/>
      <p:bldP spid="196618" grpId="0" animBg="1"/>
      <p:bldP spid="19661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4A527FB1-B9B4-4C46-A596-5030F99865C4}" type="slidenum">
              <a:rPr lang="en-US" smtClean="0">
                <a:latin typeface="Times New Roman" charset="0"/>
              </a:rPr>
              <a:pPr/>
              <a:t>42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4876800" y="3962400"/>
            <a:ext cx="2286000" cy="990600"/>
          </a:xfrm>
          <a:prstGeom prst="rect">
            <a:avLst/>
          </a:prstGeom>
          <a:solidFill>
            <a:srgbClr val="FF180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>
                <a:latin typeface="Times-Roman" charset="0"/>
              </a:rPr>
              <a:t>mkdir</a:t>
            </a:r>
            <a:r>
              <a:rPr lang="en-US"/>
              <a:t> Attack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685800" y="51054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Not really a “race”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sz="2800">
                <a:ea typeface="ＭＳ Ｐゴシック" charset="-128"/>
                <a:cs typeface="ＭＳ Ｐゴシック" charset="-128"/>
              </a:rPr>
              <a:t>But attacker’s timing is critical</a:t>
            </a:r>
            <a:endParaRPr lang="en-US" sz="2800">
              <a:solidFill>
                <a:schemeClr val="accent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5257800" y="2349500"/>
            <a:ext cx="14160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1. Allocate</a:t>
            </a:r>
          </a:p>
          <a:p>
            <a:r>
              <a:rPr lang="en-US" sz="2000"/>
              <a:t>   space</a:t>
            </a:r>
          </a:p>
        </p:txBody>
      </p:sp>
      <p:sp>
        <p:nvSpPr>
          <p:cNvPr id="197639" name="Rectangle 7"/>
          <p:cNvSpPr>
            <a:spLocks noChangeArrowheads="1"/>
          </p:cNvSpPr>
          <p:nvPr/>
        </p:nvSpPr>
        <p:spPr bwMode="auto">
          <a:xfrm>
            <a:off x="5181600" y="2286000"/>
            <a:ext cx="1600200" cy="914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640" name="Line 8"/>
          <p:cNvSpPr>
            <a:spLocks noChangeShapeType="1"/>
          </p:cNvSpPr>
          <p:nvPr/>
        </p:nvSpPr>
        <p:spPr bwMode="auto">
          <a:xfrm flipV="1">
            <a:off x="2895600" y="2540000"/>
            <a:ext cx="2286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641" name="Rectangle 9"/>
          <p:cNvSpPr>
            <a:spLocks noChangeArrowheads="1"/>
          </p:cNvSpPr>
          <p:nvPr/>
        </p:nvSpPr>
        <p:spPr bwMode="auto">
          <a:xfrm>
            <a:off x="3581400" y="2133600"/>
            <a:ext cx="80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mkdir</a:t>
            </a:r>
          </a:p>
        </p:txBody>
      </p:sp>
      <p:sp>
        <p:nvSpPr>
          <p:cNvPr id="197642" name="Line 10"/>
          <p:cNvSpPr>
            <a:spLocks noChangeShapeType="1"/>
          </p:cNvSpPr>
          <p:nvPr/>
        </p:nvSpPr>
        <p:spPr bwMode="auto">
          <a:xfrm flipH="1">
            <a:off x="2895600" y="2971800"/>
            <a:ext cx="2286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643" name="Rectangle 11"/>
          <p:cNvSpPr>
            <a:spLocks noChangeArrowheads="1"/>
          </p:cNvSpPr>
          <p:nvPr/>
        </p:nvSpPr>
        <p:spPr bwMode="auto">
          <a:xfrm>
            <a:off x="3200400" y="2971800"/>
            <a:ext cx="1666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3. Transfer</a:t>
            </a:r>
          </a:p>
          <a:p>
            <a:r>
              <a:rPr lang="en-US" sz="2000"/>
              <a:t>    ownership</a:t>
            </a:r>
          </a:p>
        </p:txBody>
      </p:sp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4953000" y="4038600"/>
            <a:ext cx="209708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2. Create link to</a:t>
            </a:r>
          </a:p>
          <a:p>
            <a:r>
              <a:rPr lang="en-US" sz="2000"/>
              <a:t>    password file</a:t>
            </a:r>
            <a:endParaRPr lang="en-US"/>
          </a:p>
        </p:txBody>
      </p:sp>
      <p:sp>
        <p:nvSpPr>
          <p:cNvPr id="197646" name="Line 14"/>
          <p:cNvSpPr>
            <a:spLocks noChangeShapeType="1"/>
          </p:cNvSpPr>
          <p:nvPr/>
        </p:nvSpPr>
        <p:spPr bwMode="auto">
          <a:xfrm flipV="1">
            <a:off x="6019800" y="3200400"/>
            <a:ext cx="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Rectangle 15"/>
          <p:cNvSpPr>
            <a:spLocks noChangeArrowheads="1"/>
          </p:cNvSpPr>
          <p:nvPr/>
        </p:nvSpPr>
        <p:spPr bwMode="auto">
          <a:xfrm>
            <a:off x="685800" y="1371600"/>
            <a:ext cx="7696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The </a:t>
            </a:r>
            <a:r>
              <a:rPr lang="en-US" sz="3200">
                <a:latin typeface="Times-Roman" charset="0"/>
              </a:rPr>
              <a:t>mkdir</a:t>
            </a:r>
            <a:r>
              <a:rPr lang="en-US" sz="3200"/>
              <a:t> </a:t>
            </a:r>
            <a:r>
              <a:rPr lang="en-US" sz="3200" b="1">
                <a:solidFill>
                  <a:schemeClr val="accent2"/>
                </a:solidFill>
              </a:rPr>
              <a:t>race condition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97650" name="Rectangle 18"/>
          <p:cNvSpPr>
            <a:spLocks noChangeArrowheads="1"/>
          </p:cNvSpPr>
          <p:nvPr/>
        </p:nvSpPr>
        <p:spPr bwMode="auto">
          <a:xfrm>
            <a:off x="4876800" y="3962400"/>
            <a:ext cx="2286000" cy="990600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6336" name="Picture 20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2763" y="2133600"/>
            <a:ext cx="111283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5" grpId="0" animBg="1"/>
      <p:bldP spid="197635" grpId="0" build="p" autoUpdateAnimBg="0"/>
      <p:bldP spid="197637" grpId="0" autoUpdateAnimBg="0"/>
      <p:bldP spid="197639" grpId="0" animBg="1"/>
      <p:bldP spid="197640" grpId="0" animBg="1"/>
      <p:bldP spid="197641" grpId="0" autoUpdateAnimBg="0"/>
      <p:bldP spid="197642" grpId="0" animBg="1"/>
      <p:bldP spid="197643" grpId="0" autoUpdateAnimBg="0"/>
      <p:bldP spid="197644" grpId="0" autoUpdateAnimBg="0"/>
      <p:bldP spid="197646" grpId="0" animBg="1"/>
      <p:bldP spid="19765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0BAF32AF-C148-4146-B028-57D16C9B088E}" type="slidenum">
              <a:rPr lang="en-US" smtClean="0">
                <a:latin typeface="Times New Roman" charset="0"/>
              </a:rPr>
              <a:pPr/>
              <a:t>43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Race Conditions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Race conditions are common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Race conditions may be more prevalent than buffer overflows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race conditions harder to exploit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Buffer overflow is “low hanging fruit” today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To prevent race conditions, make security-critical processes atomic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Occur all at once, not in stages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Not always easy to accomplish in practice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F0F858B8-7044-0849-BA9B-8556FE579C8D}" type="slidenum">
              <a:rPr lang="en-US" smtClean="0">
                <a:latin typeface="Times New Roman" charset="0"/>
              </a:rPr>
              <a:pPr/>
              <a:t>44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28800"/>
            <a:ext cx="7848600" cy="1524000"/>
          </a:xfrm>
        </p:spPr>
        <p:txBody>
          <a:bodyPr/>
          <a:lstStyle/>
          <a:p>
            <a:pPr eaLnBrk="1" hangingPunct="1"/>
            <a:r>
              <a:rPr lang="en-US"/>
              <a:t>Malware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942D8C0A-AB67-8E41-808F-3826B85DCF4E}" type="slidenum">
              <a:rPr lang="en-US" smtClean="0">
                <a:latin typeface="Times New Roman" charset="0"/>
              </a:rPr>
              <a:pPr/>
              <a:t>45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Malicious Software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343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Malware is not new…</a:t>
            </a:r>
          </a:p>
          <a:p>
            <a:pPr marL="1009650" lvl="1" indent="-6096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Fred Cohen’s initial virus work in 1980’</a:t>
            </a:r>
            <a:r>
              <a:rPr lang="en-US" sz="2400" dirty="0" smtClean="0"/>
              <a:t>s, used </a:t>
            </a:r>
            <a:r>
              <a:rPr lang="en-US" sz="2400" dirty="0"/>
              <a:t>viruses to break MLS systems</a:t>
            </a:r>
          </a:p>
          <a:p>
            <a:pPr marL="609600" indent="-6096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Types of malware (lots of overlap)</a:t>
            </a:r>
          </a:p>
          <a:p>
            <a:pPr marL="990600" lvl="1" indent="-533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Virus</a:t>
            </a:r>
            <a:r>
              <a:rPr lang="en-US" sz="2400" dirty="0"/>
              <a:t>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passive propagation</a:t>
            </a:r>
          </a:p>
          <a:p>
            <a:pPr marL="990600" lvl="1" indent="-533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Worm</a:t>
            </a:r>
            <a:r>
              <a:rPr lang="en-US" sz="2400" dirty="0"/>
              <a:t>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active propagation</a:t>
            </a:r>
          </a:p>
          <a:p>
            <a:pPr marL="990600" lvl="1" indent="-533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Trojan horse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unexpected functionality</a:t>
            </a:r>
          </a:p>
          <a:p>
            <a:pPr marL="990600" lvl="1" indent="-533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Trapdoor/backdoor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unauthorized access</a:t>
            </a:r>
          </a:p>
          <a:p>
            <a:pPr marL="990600" lvl="1" indent="-533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Rabbit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exhaust system resources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807215BB-4415-7748-A9FA-A1FFD96CA9A9}" type="slidenum">
              <a:rPr lang="en-US" smtClean="0">
                <a:latin typeface="Times New Roman" charset="0"/>
              </a:rPr>
              <a:pPr/>
              <a:t>46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Where do Viruses Live?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 smtClean="0"/>
              <a:t>They live just </a:t>
            </a:r>
            <a:r>
              <a:rPr lang="en-US" sz="2800" dirty="0"/>
              <a:t>about </a:t>
            </a:r>
            <a:r>
              <a:rPr lang="en-US" sz="2800" dirty="0" smtClean="0"/>
              <a:t>anywhere, such as…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Boot sector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Take control before anything else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Memory resident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Stays in memory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Applications, macros, data, etc.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Library routines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Compilers, debuggers, virus checker, etc.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These would be particularly nasty!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073DAD29-D639-5342-8804-0EA2F1225EB8}" type="slidenum">
              <a:rPr lang="en-US" smtClean="0">
                <a:latin typeface="Times New Roman" charset="0"/>
              </a:rPr>
              <a:pPr/>
              <a:t>47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Malware Examples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486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/>
              <a:t>Brain virus (1986)</a:t>
            </a:r>
          </a:p>
          <a:p>
            <a:pPr eaLnBrk="1" hangingPunct="1">
              <a:spcAft>
                <a:spcPts val="600"/>
              </a:spcAft>
            </a:pPr>
            <a:r>
              <a:rPr lang="en-US"/>
              <a:t>Morris worm (1988)</a:t>
            </a:r>
          </a:p>
          <a:p>
            <a:pPr eaLnBrk="1" hangingPunct="1">
              <a:spcAft>
                <a:spcPts val="600"/>
              </a:spcAft>
            </a:pPr>
            <a:r>
              <a:rPr lang="en-US"/>
              <a:t>Code Red (2001)</a:t>
            </a:r>
          </a:p>
          <a:p>
            <a:pPr eaLnBrk="1" hangingPunct="1">
              <a:spcAft>
                <a:spcPts val="600"/>
              </a:spcAft>
            </a:pPr>
            <a:r>
              <a:rPr lang="en-US"/>
              <a:t>SQL Slammer (2004)</a:t>
            </a:r>
          </a:p>
          <a:p>
            <a:pPr eaLnBrk="1" hangingPunct="1">
              <a:spcAft>
                <a:spcPts val="600"/>
              </a:spcAft>
            </a:pPr>
            <a:r>
              <a:rPr lang="en-US"/>
              <a:t>Botnets (currently fashionable)</a:t>
            </a:r>
          </a:p>
          <a:p>
            <a:pPr eaLnBrk="1" hangingPunct="1">
              <a:spcAft>
                <a:spcPts val="600"/>
              </a:spcAft>
            </a:pPr>
            <a:r>
              <a:rPr lang="en-US"/>
              <a:t>Future of malware?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DD28D971-EB8B-F246-821A-9E8F79848259}" type="slidenum">
              <a:rPr lang="en-US" smtClean="0">
                <a:latin typeface="Times New Roman" charset="0"/>
              </a:rPr>
              <a:pPr/>
              <a:t>48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Brain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spcAft>
                <a:spcPts val="600"/>
              </a:spcAft>
              <a:buFont typeface="Zapf Dingbats" charset="2"/>
              <a:buChar char="q"/>
            </a:pPr>
            <a:r>
              <a:rPr lang="en-US" sz="2800"/>
              <a:t>First appeared in 1986</a:t>
            </a:r>
          </a:p>
          <a:p>
            <a:pPr marL="609600" indent="-609600" eaLnBrk="1" hangingPunct="1">
              <a:lnSpc>
                <a:spcPct val="80000"/>
              </a:lnSpc>
              <a:spcAft>
                <a:spcPts val="600"/>
              </a:spcAft>
              <a:buFont typeface="Zapf Dingbats" charset="2"/>
              <a:buChar char="q"/>
            </a:pPr>
            <a:r>
              <a:rPr lang="en-US" sz="2800"/>
              <a:t>More annoying than harmful</a:t>
            </a:r>
          </a:p>
          <a:p>
            <a:pPr marL="609600" indent="-609600" eaLnBrk="1" hangingPunct="1">
              <a:lnSpc>
                <a:spcPct val="80000"/>
              </a:lnSpc>
              <a:spcAft>
                <a:spcPts val="600"/>
              </a:spcAft>
              <a:buFont typeface="Zapf Dingbats" charset="2"/>
              <a:buChar char="q"/>
            </a:pPr>
            <a:r>
              <a:rPr lang="en-US" sz="2800"/>
              <a:t>A prototype for later viruses</a:t>
            </a:r>
          </a:p>
          <a:p>
            <a:pPr marL="609600" indent="-609600" eaLnBrk="1" hangingPunct="1">
              <a:lnSpc>
                <a:spcPct val="80000"/>
              </a:lnSpc>
              <a:spcAft>
                <a:spcPts val="600"/>
              </a:spcAft>
              <a:buFont typeface="Zapf Dingbats" charset="2"/>
              <a:buChar char="q"/>
            </a:pPr>
            <a:r>
              <a:rPr lang="en-US" sz="2800"/>
              <a:t>Not much reaction by users</a:t>
            </a:r>
          </a:p>
          <a:p>
            <a:pPr marL="609600" indent="-609600" eaLnBrk="1" hangingPunct="1">
              <a:lnSpc>
                <a:spcPct val="80000"/>
              </a:lnSpc>
              <a:spcAft>
                <a:spcPts val="600"/>
              </a:spcAft>
              <a:buFont typeface="Zapf Dingbats" charset="2"/>
              <a:buChar char="q"/>
            </a:pPr>
            <a:r>
              <a:rPr lang="en-US" sz="2800"/>
              <a:t>What it did</a:t>
            </a:r>
          </a:p>
          <a:p>
            <a:pPr marL="990600" lvl="1" indent="-533400" eaLnBrk="1" hangingPunct="1">
              <a:lnSpc>
                <a:spcPct val="80000"/>
              </a:lnSpc>
              <a:spcAft>
                <a:spcPts val="600"/>
              </a:spcAft>
              <a:buFont typeface="Times" charset="0"/>
              <a:buAutoNum type="arabicPeriod"/>
            </a:pPr>
            <a:r>
              <a:rPr lang="en-US" sz="2400"/>
              <a:t>Placed itself in boot sector (and other places)</a:t>
            </a:r>
          </a:p>
          <a:p>
            <a:pPr marL="990600" lvl="1" indent="-533400" eaLnBrk="1" hangingPunct="1">
              <a:lnSpc>
                <a:spcPct val="80000"/>
              </a:lnSpc>
              <a:spcAft>
                <a:spcPts val="600"/>
              </a:spcAft>
              <a:buFont typeface="Times" charset="0"/>
              <a:buAutoNum type="arabicPeriod"/>
            </a:pPr>
            <a:r>
              <a:rPr lang="en-US" sz="2400"/>
              <a:t>Screened disk calls to avoid detection</a:t>
            </a:r>
          </a:p>
          <a:p>
            <a:pPr marL="990600" lvl="1" indent="-533400" eaLnBrk="1" hangingPunct="1">
              <a:lnSpc>
                <a:spcPct val="80000"/>
              </a:lnSpc>
              <a:spcAft>
                <a:spcPts val="600"/>
              </a:spcAft>
              <a:buFont typeface="Times" charset="0"/>
              <a:buAutoNum type="arabicPeriod"/>
            </a:pPr>
            <a:r>
              <a:rPr lang="en-US" sz="2400"/>
              <a:t>Each disk read, checked boot sector to see if boot sector infected; if not, goto 1</a:t>
            </a:r>
          </a:p>
          <a:p>
            <a:pPr marL="609600" indent="-609600" eaLnBrk="1" hangingPunct="1">
              <a:lnSpc>
                <a:spcPct val="80000"/>
              </a:lnSpc>
              <a:spcAft>
                <a:spcPts val="600"/>
              </a:spcAft>
              <a:buFont typeface="Zapf Dingbats" charset="2"/>
              <a:buChar char="q"/>
            </a:pPr>
            <a:r>
              <a:rPr lang="en-US" sz="2800"/>
              <a:t>Brain did nothing really malicious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01CF1547-8A71-DF4C-92C2-9A5E2162547F}" type="slidenum">
              <a:rPr lang="en-US" smtClean="0">
                <a:latin typeface="Times New Roman" charset="0"/>
              </a:rPr>
              <a:pPr/>
              <a:t>49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Morris Worm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800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First appeared in 1988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What it tried to do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Determine where it could spread, then…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…spread its infection and…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…remain undiscovered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Morris claimed his worm had a bug!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It tried to re-infect infected systems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Led to resource exhaustion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Effect was like a so-called rabbit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2AD8F3E6-FC49-EC49-A4FC-7EAF2D6D4129}" type="slidenum">
              <a:rPr lang="en-US" smtClean="0">
                <a:latin typeface="Times New Roman" charset="0"/>
              </a:rPr>
              <a:pPr/>
              <a:t>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Software Issues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0" y="1981200"/>
            <a:ext cx="39624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 b="1" dirty="0" smtClean="0">
                <a:solidFill>
                  <a:schemeClr val="accent2"/>
                </a:solidFill>
              </a:rPr>
              <a:t>Trudy </a:t>
            </a:r>
            <a:endParaRPr lang="en-US" sz="28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Actively </a:t>
            </a:r>
            <a:r>
              <a:rPr lang="en-US" sz="2800" dirty="0" smtClean="0"/>
              <a:t>looks </a:t>
            </a:r>
            <a:r>
              <a:rPr lang="en-US" sz="2800" dirty="0"/>
              <a:t>for bugs and flaws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Likes </a:t>
            </a:r>
            <a:r>
              <a:rPr lang="en-US" sz="2800" dirty="0"/>
              <a:t>bad software…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…and </a:t>
            </a:r>
            <a:r>
              <a:rPr lang="en-US" sz="2800" dirty="0" smtClean="0"/>
              <a:t>tries </a:t>
            </a:r>
            <a:r>
              <a:rPr lang="en-US" sz="2800" dirty="0"/>
              <a:t>to make it misbehave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Attacks systems via </a:t>
            </a:r>
            <a:r>
              <a:rPr lang="en-US" sz="2800" dirty="0"/>
              <a:t>bad software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457200" y="1981200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 b="1" dirty="0" smtClean="0">
                <a:solidFill>
                  <a:schemeClr val="accent2"/>
                </a:solidFill>
              </a:rPr>
              <a:t>Alice and Bob</a:t>
            </a:r>
            <a:endParaRPr lang="en-US" sz="28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Find bugs and flaws by accident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Hate bad software…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…but must learn to live with it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Must make bad software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9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9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9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  <p:bldP spid="199684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F2C17347-DF21-944D-B9F5-2B9B8BA1B111}" type="slidenum">
              <a:rPr lang="en-US" smtClean="0">
                <a:latin typeface="Times New Roman" charset="0"/>
              </a:rPr>
              <a:pPr/>
              <a:t>50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Morris Worm Spread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Obtained access to machines by…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User account </a:t>
            </a:r>
            <a:r>
              <a:rPr lang="en-US" b="1" dirty="0">
                <a:solidFill>
                  <a:schemeClr val="hlink"/>
                </a:solidFill>
                <a:hlinkClick r:id="rId2"/>
              </a:rPr>
              <a:t>password guessing</a:t>
            </a:r>
            <a:endParaRPr lang="en-US" dirty="0"/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Exploit </a:t>
            </a:r>
            <a:r>
              <a:rPr lang="en-US" b="1" dirty="0">
                <a:solidFill>
                  <a:schemeClr val="hlink"/>
                </a:solidFill>
              </a:rPr>
              <a:t>buffer overflow</a:t>
            </a:r>
            <a:r>
              <a:rPr lang="en-US" dirty="0"/>
              <a:t> in </a:t>
            </a:r>
            <a:r>
              <a:rPr lang="en-US" dirty="0" err="1">
                <a:latin typeface="Times-Roman" charset="0"/>
              </a:rPr>
              <a:t>fingerd</a:t>
            </a:r>
            <a:endParaRPr lang="en-US" dirty="0"/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Exploit </a:t>
            </a:r>
            <a:r>
              <a:rPr lang="en-US" b="1" dirty="0">
                <a:solidFill>
                  <a:schemeClr val="hlink"/>
                </a:solidFill>
              </a:rPr>
              <a:t>trapdoor</a:t>
            </a:r>
            <a:r>
              <a:rPr lang="en-US" dirty="0"/>
              <a:t> in </a:t>
            </a:r>
            <a:r>
              <a:rPr lang="en-US" dirty="0" err="1">
                <a:latin typeface="Times-Roman" charset="0"/>
              </a:rPr>
              <a:t>sendmail</a:t>
            </a:r>
            <a:endParaRPr lang="en-US" dirty="0"/>
          </a:p>
          <a:p>
            <a:pPr eaLnBrk="1" hangingPunct="1">
              <a:spcAft>
                <a:spcPts val="600"/>
              </a:spcAft>
            </a:pPr>
            <a:r>
              <a:rPr lang="en-US" dirty="0"/>
              <a:t>Flaws in </a:t>
            </a:r>
            <a:r>
              <a:rPr lang="en-US" dirty="0" err="1">
                <a:latin typeface="Times-Roman" charset="0"/>
              </a:rPr>
              <a:t>fingerd</a:t>
            </a:r>
            <a:r>
              <a:rPr lang="en-US" dirty="0"/>
              <a:t> and </a:t>
            </a:r>
            <a:r>
              <a:rPr lang="en-US" dirty="0" err="1">
                <a:latin typeface="Times-Roman" charset="0"/>
              </a:rPr>
              <a:t>sendmail</a:t>
            </a:r>
            <a:r>
              <a:rPr lang="en-US" dirty="0"/>
              <a:t> were well-known, but not widely patched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9FB1509E-C4F4-E241-A2AB-CDFC489D65BF}" type="slidenum">
              <a:rPr lang="en-US" smtClean="0">
                <a:latin typeface="Times New Roman" charset="0"/>
              </a:rPr>
              <a:pPr/>
              <a:t>51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Bootstrap Loader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9248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Once</a:t>
            </a:r>
            <a:r>
              <a:rPr lang="en-US" dirty="0" smtClean="0"/>
              <a:t> Morris worm </a:t>
            </a:r>
            <a:r>
              <a:rPr lang="en-US" dirty="0"/>
              <a:t>got access…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“Bootstrap loader” sent to victim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99 lines of C code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Victim compiled and executed code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Bootstrap loader fetched the worm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Victim </a:t>
            </a:r>
            <a:r>
              <a:rPr lang="en-US" b="1" dirty="0">
                <a:solidFill>
                  <a:schemeClr val="accent2"/>
                </a:solidFill>
              </a:rPr>
              <a:t>authenticated</a:t>
            </a:r>
            <a:r>
              <a:rPr lang="en-US" dirty="0"/>
              <a:t> sender!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Don’t want user to get a bad worm…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585A9A44-F04B-4A40-8AB3-C5B5337B8A97}" type="slidenum">
              <a:rPr lang="en-US" smtClean="0">
                <a:latin typeface="Times New Roman" charset="0"/>
              </a:rPr>
              <a:pPr/>
              <a:t>52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Remain Undetected?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91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/>
              <a:t>If transmission interrupted, code deleted</a:t>
            </a:r>
          </a:p>
          <a:p>
            <a:pPr eaLnBrk="1" hangingPunct="1">
              <a:spcAft>
                <a:spcPts val="600"/>
              </a:spcAft>
            </a:pPr>
            <a:r>
              <a:rPr lang="en-US"/>
              <a:t>Code encrypted when downloaded</a:t>
            </a:r>
          </a:p>
          <a:p>
            <a:pPr eaLnBrk="1" hangingPunct="1">
              <a:spcAft>
                <a:spcPts val="600"/>
              </a:spcAft>
            </a:pPr>
            <a:r>
              <a:rPr lang="en-US"/>
              <a:t>Code deleted after decrypt/compile</a:t>
            </a:r>
          </a:p>
          <a:p>
            <a:pPr eaLnBrk="1" hangingPunct="1">
              <a:spcAft>
                <a:spcPts val="600"/>
              </a:spcAft>
            </a:pPr>
            <a:r>
              <a:rPr lang="en-US"/>
              <a:t>When running, worm regularly changed name and process identifier (PID)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1D59A73D-BA59-984E-80A1-5C9F01653474}" type="slidenum">
              <a:rPr lang="en-US" smtClean="0">
                <a:latin typeface="Times New Roman" charset="0"/>
              </a:rPr>
              <a:pPr/>
              <a:t>53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Morris Worm: Bottom Line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Shock to Internet community of 1988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Internet of 1988 </a:t>
            </a:r>
            <a:r>
              <a:rPr lang="en-US" sz="2400" b="1" i="1">
                <a:solidFill>
                  <a:schemeClr val="hlink"/>
                </a:solidFill>
              </a:rPr>
              <a:t>much</a:t>
            </a:r>
            <a:r>
              <a:rPr lang="en-US" sz="2400"/>
              <a:t> different than today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Internet designed to withstand nuclear war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Yet, brought down by one graduate student!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At the time, Morris’ father worked at NSA…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Could have been much worse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Result? CERT, more security awareness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But should have been a wakeup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5D4D177E-B7B9-2F45-BB96-35E7FA0B3FAE}" type="slidenum">
              <a:rPr lang="en-US" smtClean="0">
                <a:latin typeface="Times New Roman" charset="0"/>
              </a:rPr>
              <a:pPr/>
              <a:t>54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Code Red Worm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Appeared in July 2001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Infected more than </a:t>
            </a:r>
            <a:r>
              <a:rPr lang="en-US" b="1" dirty="0">
                <a:solidFill>
                  <a:schemeClr val="accent2"/>
                </a:solidFill>
              </a:rPr>
              <a:t>250,000 systems in about 15 hours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Eventually infected 750,000 out of about 6,000,000 vulnerable systems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Exploited buffer overflow in Microsoft IIS server software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Then monitor traffic on port 80, looking for other susceptible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5767F0FB-0F7F-3744-A34C-7D8577712663}" type="slidenum">
              <a:rPr lang="en-US" smtClean="0">
                <a:latin typeface="Times New Roman" charset="0"/>
              </a:rPr>
              <a:pPr/>
              <a:t>55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Code Red: What it Did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419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/>
              <a:t>Day 1 to 19 of month: spread its infection</a:t>
            </a:r>
          </a:p>
          <a:p>
            <a:pPr eaLnBrk="1" hangingPunct="1">
              <a:spcAft>
                <a:spcPts val="600"/>
              </a:spcAft>
            </a:pPr>
            <a:r>
              <a:rPr lang="en-US" sz="2800"/>
              <a:t>Day 20 to 27: distributed denial of service attack (DDoS) on </a:t>
            </a:r>
            <a:r>
              <a:rPr lang="en-US" sz="2800">
                <a:latin typeface="Courier" charset="0"/>
              </a:rPr>
              <a:t>www.whitehouse.gov</a:t>
            </a:r>
            <a:endParaRPr lang="en-US" sz="2800"/>
          </a:p>
          <a:p>
            <a:pPr eaLnBrk="1" hangingPunct="1">
              <a:spcAft>
                <a:spcPts val="600"/>
              </a:spcAft>
            </a:pPr>
            <a:r>
              <a:rPr lang="en-US" sz="2800"/>
              <a:t>Later version (several variants)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/>
              <a:t>Included trapdoor for remote access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/>
              <a:t>Rebooted to flush worm, leaving only trapdoor</a:t>
            </a:r>
          </a:p>
          <a:p>
            <a:pPr eaLnBrk="1" hangingPunct="1">
              <a:spcAft>
                <a:spcPts val="600"/>
              </a:spcAft>
            </a:pPr>
            <a:r>
              <a:rPr lang="en-US" sz="2800"/>
              <a:t>Some say it was “beta test for info warfare”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/>
              <a:t>But no evidence to support this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CC1B6E85-7B3A-194C-B10E-49B92BAB5E34}" type="slidenum">
              <a:rPr lang="en-US" smtClean="0">
                <a:latin typeface="Times New Roman" charset="0"/>
              </a:rPr>
              <a:pPr/>
              <a:t>56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4191000" cy="914400"/>
          </a:xfrm>
        </p:spPr>
        <p:txBody>
          <a:bodyPr/>
          <a:lstStyle/>
          <a:p>
            <a:pPr eaLnBrk="1" hangingPunct="1"/>
            <a:r>
              <a:rPr lang="en-US"/>
              <a:t>SQL Slammer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49530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1200"/>
              </a:spcAft>
            </a:pPr>
            <a:r>
              <a:rPr lang="en-US" sz="2800"/>
              <a:t>Infected </a:t>
            </a:r>
            <a:r>
              <a:rPr lang="en-US" sz="2800" b="1">
                <a:solidFill>
                  <a:srgbClr val="FF0000"/>
                </a:solidFill>
              </a:rPr>
              <a:t>75,000 systems</a:t>
            </a:r>
            <a:r>
              <a:rPr lang="en-US" sz="2800"/>
              <a:t> </a:t>
            </a:r>
            <a:r>
              <a:rPr lang="en-US" sz="2800" b="1">
                <a:solidFill>
                  <a:srgbClr val="FF0000"/>
                </a:solidFill>
              </a:rPr>
              <a:t>in 10 minutes!</a:t>
            </a:r>
            <a:endParaRPr lang="en-US" sz="2800" b="1">
              <a:solidFill>
                <a:schemeClr val="accent2"/>
              </a:solidFill>
            </a:endParaRPr>
          </a:p>
          <a:p>
            <a:pPr eaLnBrk="1" hangingPunct="1">
              <a:lnSpc>
                <a:spcPct val="85000"/>
              </a:lnSpc>
              <a:spcAft>
                <a:spcPts val="1200"/>
              </a:spcAft>
            </a:pPr>
            <a:r>
              <a:rPr lang="en-US" sz="2800"/>
              <a:t>At its peak, infections doubled every 8.5 seconds</a:t>
            </a:r>
          </a:p>
          <a:p>
            <a:pPr eaLnBrk="1" hangingPunct="1">
              <a:lnSpc>
                <a:spcPct val="85000"/>
              </a:lnSpc>
              <a:spcAft>
                <a:spcPts val="1200"/>
              </a:spcAft>
            </a:pPr>
            <a:r>
              <a:rPr lang="en-US" sz="2800"/>
              <a:t>Spread “too fast”…</a:t>
            </a:r>
          </a:p>
          <a:p>
            <a:pPr eaLnBrk="1" hangingPunct="1">
              <a:lnSpc>
                <a:spcPct val="85000"/>
              </a:lnSpc>
              <a:spcAft>
                <a:spcPts val="1200"/>
              </a:spcAft>
            </a:pPr>
            <a:r>
              <a:rPr lang="en-US" sz="2800"/>
              <a:t>…so it “burned out” available bandwidth</a:t>
            </a:r>
          </a:p>
        </p:txBody>
      </p:sp>
      <p:pic>
        <p:nvPicPr>
          <p:cNvPr id="70661" name="Picture 6" descr="sapphire5min.gif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490913"/>
            <a:ext cx="3178175" cy="260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2" name="Picture 7" descr="newsapphire12hr.gif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514350"/>
            <a:ext cx="32766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DD12CEB1-8B05-5E4B-B7A2-28838F50F394}" type="slidenum">
              <a:rPr lang="en-US" smtClean="0">
                <a:latin typeface="Times New Roman" charset="0"/>
              </a:rPr>
              <a:pPr/>
              <a:t>57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/>
          <a:lstStyle/>
          <a:p>
            <a:pPr eaLnBrk="1" hangingPunct="1"/>
            <a:r>
              <a:rPr lang="en-US"/>
              <a:t>Why was Slammer Successful?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0010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Worm size: </a:t>
            </a:r>
            <a:r>
              <a:rPr lang="en-US" b="1">
                <a:solidFill>
                  <a:schemeClr val="accent2"/>
                </a:solidFill>
              </a:rPr>
              <a:t>one 376-byte UDP packet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Firewalls often let one packet thru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Then monitor ongoing “connections”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Expectation was that much more data required for an attack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So no need to worry about 1 small packet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Slammer defied “experts”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B2A421C4-DB89-3641-AFE9-C65CBD37607F}" type="slidenum">
              <a:rPr lang="en-US" smtClean="0">
                <a:latin typeface="Times New Roman" charset="0"/>
              </a:rPr>
              <a:pPr/>
              <a:t>58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Trojan Horse Example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6172200" cy="1905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/>
              <a:t>Trojan: unexpected functionality</a:t>
            </a:r>
          </a:p>
          <a:p>
            <a:pPr eaLnBrk="1" hangingPunct="1">
              <a:spcAft>
                <a:spcPts val="600"/>
              </a:spcAft>
            </a:pPr>
            <a:r>
              <a:rPr lang="en-US" sz="2800"/>
              <a:t>Prototype trojan for the Mac </a:t>
            </a:r>
          </a:p>
          <a:p>
            <a:pPr eaLnBrk="1" hangingPunct="1">
              <a:spcAft>
                <a:spcPts val="600"/>
              </a:spcAft>
            </a:pPr>
            <a:r>
              <a:rPr lang="en-US" sz="2800"/>
              <a:t>File icon for </a:t>
            </a:r>
            <a:r>
              <a:rPr lang="en-US" sz="2800">
                <a:latin typeface="Times-Roman" charset="0"/>
              </a:rPr>
              <a:t>freeMusic.mp3</a:t>
            </a:r>
            <a:r>
              <a:rPr lang="en-US" sz="2800"/>
              <a:t>: </a:t>
            </a:r>
          </a:p>
        </p:txBody>
      </p:sp>
      <p:sp>
        <p:nvSpPr>
          <p:cNvPr id="539654" name="Rectangle 6"/>
          <p:cNvSpPr>
            <a:spLocks noChangeArrowheads="1"/>
          </p:cNvSpPr>
          <p:nvPr/>
        </p:nvSpPr>
        <p:spPr bwMode="auto">
          <a:xfrm>
            <a:off x="685800" y="3657600"/>
            <a:ext cx="8001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For a real mp3, double click on icon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>
                <a:ea typeface="ＭＳ Ｐゴシック" charset="-128"/>
                <a:cs typeface="ＭＳ Ｐゴシック" charset="-128"/>
              </a:rPr>
              <a:t>iTunes opens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>
                <a:ea typeface="ＭＳ Ｐゴシック" charset="-128"/>
                <a:cs typeface="ＭＳ Ｐゴシック" charset="-128"/>
              </a:rPr>
              <a:t>Music in mp3 file plays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But for </a:t>
            </a:r>
            <a:r>
              <a:rPr lang="en-US" sz="2800">
                <a:latin typeface="Times-Roman" charset="0"/>
              </a:rPr>
              <a:t>freeMusic.mp3</a:t>
            </a:r>
            <a:r>
              <a:rPr lang="en-US" sz="2800"/>
              <a:t>, unexpected results…</a:t>
            </a:r>
          </a:p>
        </p:txBody>
      </p:sp>
      <p:pic>
        <p:nvPicPr>
          <p:cNvPr id="72710" name="Picture 7" descr="freeMusic.tiff                                                 000EFA5A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4000" y="2971800"/>
            <a:ext cx="13970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3422256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03422256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03422256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034222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0342225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0342225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034222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 autoUpdateAnimBg="0"/>
      <p:bldP spid="539654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D88A60E3-6688-ED48-B2CE-A63EF110C91F}" type="slidenum">
              <a:rPr lang="en-US" smtClean="0">
                <a:latin typeface="Times New Roman" charset="0"/>
              </a:rPr>
              <a:pPr/>
              <a:t>59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Mac Trojan</a:t>
            </a:r>
            <a:endParaRPr lang="en-US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2514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/>
              <a:t>Double click on </a:t>
            </a:r>
            <a:r>
              <a:rPr lang="en-US">
                <a:latin typeface="Times-Roman" charset="0"/>
              </a:rPr>
              <a:t>freeMusic.mp3</a:t>
            </a:r>
            <a:endParaRPr lang="en-US"/>
          </a:p>
          <a:p>
            <a:pPr lvl="1" eaLnBrk="1" hangingPunct="1">
              <a:spcAft>
                <a:spcPts val="600"/>
              </a:spcAft>
            </a:pPr>
            <a:r>
              <a:rPr lang="en-US"/>
              <a:t>iTunes opens (expected)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“Wild Laugh” (not expected)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Message box (not expected) </a:t>
            </a:r>
          </a:p>
        </p:txBody>
      </p:sp>
      <p:pic>
        <p:nvPicPr>
          <p:cNvPr id="73733" name="Picture 5" descr="window.tiff                                                    000EFA5A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241800"/>
            <a:ext cx="601980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202721F4-9915-2B42-89DD-0B2BA71774B0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Complexity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5438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“Complexity is the enemy of security”, Paul Kocher, Cryptography Research, Inc.</a:t>
            </a:r>
          </a:p>
        </p:txBody>
      </p:sp>
      <p:sp>
        <p:nvSpPr>
          <p:cNvPr id="201766" name="Rectangle 38"/>
          <p:cNvSpPr>
            <a:spLocks noChangeArrowheads="1"/>
          </p:cNvSpPr>
          <p:nvPr/>
        </p:nvSpPr>
        <p:spPr bwMode="auto">
          <a:xfrm>
            <a:off x="685800" y="518160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/>
              <a:t>A new car contains more LOC than was required to land the Apollo astronauts on the moon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71600" y="24384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Lines of Code (LOC)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Netscape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 million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Space Shuttle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million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Linux</a:t>
                      </a:r>
                      <a:r>
                        <a:rPr lang="en-US" baseline="0" dirty="0" smtClean="0"/>
                        <a:t> kernel 2.6.0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5 million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Windows 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 million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 OS X 10.4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 million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Boeing 777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7 million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66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5DC2AA3F-4B97-294E-AE19-6BB86CC3FA9E}" type="slidenum">
              <a:rPr lang="en-US" smtClean="0">
                <a:latin typeface="Times New Roman" charset="0"/>
              </a:rPr>
              <a:pPr/>
              <a:t>60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Trojan Example</a:t>
            </a:r>
            <a:endParaRPr lang="en-US" dirty="0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696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How does </a:t>
            </a:r>
            <a:r>
              <a:rPr lang="en-US" sz="2800" dirty="0">
                <a:latin typeface="Times-Roman" charset="0"/>
              </a:rPr>
              <a:t>freeMusic.mp3</a:t>
            </a:r>
            <a:r>
              <a:rPr lang="en-US" sz="2800" dirty="0"/>
              <a:t> </a:t>
            </a:r>
            <a:r>
              <a:rPr lang="en-US" sz="2800" dirty="0" err="1"/>
              <a:t>trojan</a:t>
            </a:r>
            <a:r>
              <a:rPr lang="en-US" sz="2800" dirty="0"/>
              <a:t> work?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This “mp3” is an application, not </a:t>
            </a:r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541701" name="Rectangle 5"/>
          <p:cNvSpPr>
            <a:spLocks noChangeArrowheads="1"/>
          </p:cNvSpPr>
          <p:nvPr/>
        </p:nvSpPr>
        <p:spPr bwMode="auto">
          <a:xfrm>
            <a:off x="685800" y="4648200"/>
            <a:ext cx="7924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This trojan is harmless, but…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…could have done anything user could do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>
                <a:ea typeface="ＭＳ Ｐゴシック" charset="-128"/>
                <a:cs typeface="ＭＳ Ｐゴシック" charset="-128"/>
              </a:rPr>
              <a:t>Delete files, download files, launch apps, etc.</a:t>
            </a:r>
          </a:p>
        </p:txBody>
      </p:sp>
      <p:pic>
        <p:nvPicPr>
          <p:cNvPr id="74758" name="Picture 6" descr="trojan.tiff                                                    000EFA5A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8350" y="2473325"/>
            <a:ext cx="7766050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337139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0337139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0337139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0337139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0337139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build="p" autoUpdateAnimBg="0"/>
      <p:bldP spid="541701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CCB2B6C7-CA1F-CD4D-87BE-A4F770A821C1}" type="slidenum">
              <a:rPr lang="en-US" smtClean="0">
                <a:latin typeface="Times New Roman" charset="0"/>
              </a:rPr>
              <a:pPr/>
              <a:t>61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Malware Detection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Three common detection methods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Signature detection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Change detection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Anomaly detection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We briefly discuss each of these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And consider advantages…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…and disadvantages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13E934A6-BA59-5C4D-BF07-E582034C25C1}" type="slidenum">
              <a:rPr lang="en-US" smtClean="0">
                <a:latin typeface="Times New Roman" charset="0"/>
              </a:rPr>
              <a:pPr/>
              <a:t>62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Signature Detection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 </a:t>
            </a:r>
            <a:r>
              <a:rPr lang="en-US" sz="2800" b="1" dirty="0">
                <a:solidFill>
                  <a:schemeClr val="accent2"/>
                </a:solidFill>
              </a:rPr>
              <a:t>signature</a:t>
            </a:r>
            <a:r>
              <a:rPr lang="en-US" sz="2800" dirty="0"/>
              <a:t> may be a string of bits in exe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Might also use wildcards, hash values, etc.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For example, W32/Beast virus has signature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charset="2"/>
              <a:buNone/>
            </a:pPr>
            <a:r>
              <a:rPr lang="en-US" sz="2800" dirty="0">
                <a:latin typeface="Times New Roman" charset="0"/>
                <a:ea typeface="Calibri" charset="0"/>
                <a:cs typeface="Calibri" charset="0"/>
              </a:rPr>
              <a:t>	83EB 0274 EB0E 740A 81EB 0301 0000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That is, this string of bits appears in virus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We can search for this signature in all files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If string found, have we found W32/Beast?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Not necessarily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string could appear elsewhere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At random, chance is only </a:t>
            </a:r>
            <a:r>
              <a:rPr lang="en-US" sz="2400" dirty="0">
                <a:latin typeface="Times-Roman" charset="0"/>
              </a:rPr>
              <a:t>1/2</a:t>
            </a:r>
            <a:r>
              <a:rPr lang="en-US" sz="2400" baseline="30000" dirty="0">
                <a:latin typeface="Times-Roman" charset="0"/>
              </a:rPr>
              <a:t>112</a:t>
            </a:r>
            <a:r>
              <a:rPr lang="en-US" sz="2400" dirty="0" smtClean="0">
                <a:latin typeface="Times-Roman" charset="0"/>
              </a:rPr>
              <a:t> 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But software </a:t>
            </a:r>
            <a:r>
              <a:rPr lang="en-US" sz="2400" dirty="0"/>
              <a:t>is not </a:t>
            </a:r>
            <a:r>
              <a:rPr lang="en-US" sz="2400" dirty="0" smtClean="0"/>
              <a:t>random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3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3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3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3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build="p" bldLvl="2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ADF1E7AE-91DA-D845-BFA2-947C53472932}" type="slidenum">
              <a:rPr lang="en-US" smtClean="0">
                <a:latin typeface="Times New Roman" charset="0"/>
              </a:rPr>
              <a:pPr/>
              <a:t>63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/>
              <a:t>Signature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Advantages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Effective on “ordinary” malware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Minimal burden for users/administrators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Disadvantages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Signature file can be large (</a:t>
            </a:r>
            <a:r>
              <a:rPr lang="en-US" sz="2400" dirty="0" smtClean="0"/>
              <a:t>10s of thousands)</a:t>
            </a:r>
            <a:r>
              <a:rPr lang="en-US" sz="2400" dirty="0"/>
              <a:t>…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…making scanning slow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Signature files must be kept up to date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b="1" i="1" dirty="0"/>
              <a:t>Cannot detect unknown viruses</a:t>
            </a:r>
            <a:endParaRPr lang="en-US" sz="24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Cannot detect some advanced types of malware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The most popular detection method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EAB518A0-8A46-104B-BB2C-1A6E06EEB1BA}" type="slidenum">
              <a:rPr lang="en-US" smtClean="0">
                <a:latin typeface="Times New Roman" charset="0"/>
              </a:rPr>
              <a:pPr/>
              <a:t>64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Change Detection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419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Viruses must live somewhere 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If</a:t>
            </a:r>
            <a:r>
              <a:rPr lang="en-US" dirty="0" smtClean="0"/>
              <a:t> you detect a </a:t>
            </a:r>
            <a:r>
              <a:rPr lang="en-US" dirty="0"/>
              <a:t>file has changed, it might have been infected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How to detect changes?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Hash files and (securely) store hash values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Periodically </a:t>
            </a:r>
            <a:r>
              <a:rPr lang="en-US" dirty="0" smtClean="0"/>
              <a:t>re-compute </a:t>
            </a:r>
            <a:r>
              <a:rPr lang="en-US" dirty="0"/>
              <a:t>hashes and compare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If hash changes, file </a:t>
            </a:r>
            <a:r>
              <a:rPr lang="en-US" b="1" dirty="0">
                <a:solidFill>
                  <a:schemeClr val="hlink"/>
                </a:solidFill>
              </a:rPr>
              <a:t>might</a:t>
            </a:r>
            <a:r>
              <a:rPr lang="en-US" dirty="0"/>
              <a:t> be infected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D85C8C7F-9A00-1E4F-B119-815E89A641AD}" type="slidenum">
              <a:rPr lang="en-US" smtClean="0">
                <a:latin typeface="Times New Roman" charset="0"/>
              </a:rPr>
              <a:pPr/>
              <a:t>65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Change Detection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Advantages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Virtually no false negatives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Can even detect previously unknown malware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Disadvantages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Many files change </a:t>
            </a:r>
            <a:r>
              <a:rPr lang="en-US" sz="2400">
                <a:sym typeface="Symbol" charset="2"/>
              </a:rPr>
              <a:t></a:t>
            </a:r>
            <a:r>
              <a:rPr lang="en-US" sz="2400"/>
              <a:t> and often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Many false alarms (false positives)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Heavy burden on users/administrators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If suspicious change detected, then what?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Might fall back on signature-based system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CCC0D059-ADE9-E84E-B875-F1EF3D1802E5}" type="slidenum">
              <a:rPr lang="en-US" smtClean="0">
                <a:latin typeface="Times New Roman" charset="0"/>
              </a:rPr>
              <a:pPr/>
              <a:t>66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Anomaly Detection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Monitor system for anything “unusual” or “virus-like” or potentially malicious or …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Examples of “unusual”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Files change in some unexpected way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System misbehaves in some way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Unexpected network activity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Unexpected file access, etc., etc., etc</a:t>
            </a:r>
            <a:r>
              <a:rPr lang="en-US" sz="2400" dirty="0" smtClean="0"/>
              <a:t>., etc.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But, we must first define “normal”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Normal can (and must) change over </a:t>
            </a:r>
            <a:r>
              <a:rPr lang="en-US" sz="2400" dirty="0" smtClean="0"/>
              <a:t>time</a:t>
            </a:r>
            <a:endParaRPr lang="en-US" sz="24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4E337D23-F886-2A4C-BAC5-29A26E6A17C2}" type="slidenum">
              <a:rPr lang="en-US" smtClean="0">
                <a:latin typeface="Times New Roman" charset="0"/>
              </a:rPr>
              <a:pPr/>
              <a:t>67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Anomaly Detection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Advantages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Chance of detecting unknown malware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Disadvantages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 proven track record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Trudy can make abnormal look normal (go slow)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Must be combined with another method (e.g., signature detection)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Also popular in intrusion detection (IDS)</a:t>
            </a:r>
            <a:endParaRPr lang="en-US" sz="2800" dirty="0" smtClean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Difficult </a:t>
            </a:r>
            <a:r>
              <a:rPr lang="en-US" sz="2800" dirty="0"/>
              <a:t>unsolved (unsolvable?) problem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Reminds me of AI…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26EAF878-9009-FE46-AC1F-F3865166C95F}" type="slidenum">
              <a:rPr lang="en-US" smtClean="0">
                <a:latin typeface="Times New Roman" charset="0"/>
              </a:rPr>
              <a:pPr/>
              <a:t>68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Future of Malware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572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Recent trends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Encrypted, polymorphic, metamorphic malware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Fast replication/Warhol worms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Flash worms, slow worms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 err="1"/>
              <a:t>Botnets</a:t>
            </a:r>
            <a:endParaRPr lang="en-US" sz="2400" dirty="0"/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The future is bright for malware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Good news for the bad guys…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…bad news for the good guys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Future of malware detection?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5C6CFDB9-E6B7-6448-AF94-400E16642FE2}" type="slidenum">
              <a:rPr lang="en-US" smtClean="0">
                <a:latin typeface="Times New Roman" charset="0"/>
              </a:rPr>
              <a:pPr/>
              <a:t>69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Encrypted Viruses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Virus</a:t>
            </a:r>
            <a:r>
              <a:rPr lang="en-US" sz="2800" dirty="0" smtClean="0"/>
              <a:t> writers </a:t>
            </a:r>
            <a:r>
              <a:rPr lang="en-US" sz="2800" dirty="0"/>
              <a:t>know </a:t>
            </a:r>
            <a:r>
              <a:rPr lang="en-US" sz="2800" b="1" dirty="0">
                <a:solidFill>
                  <a:schemeClr val="hlink"/>
                </a:solidFill>
              </a:rPr>
              <a:t>signature </a:t>
            </a:r>
            <a:r>
              <a:rPr lang="en-US" sz="2800" b="1" dirty="0" smtClean="0">
                <a:solidFill>
                  <a:schemeClr val="hlink"/>
                </a:solidFill>
              </a:rPr>
              <a:t>detection </a:t>
            </a:r>
            <a:r>
              <a:rPr lang="en-US" sz="2800" dirty="0" smtClean="0"/>
              <a:t>used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So, how to evade signature detection?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Encrypting the virus is a good approach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err="1"/>
              <a:t>Ciphertext</a:t>
            </a:r>
            <a:r>
              <a:rPr lang="en-US" sz="2400" dirty="0"/>
              <a:t> looks like random bits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Different key, then different “random” bits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So, different copies have no common signature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Encryption often used in viruses today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2AAEFCE4-4B53-D545-998E-705BF7BC97FD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Lines of Code and Bugs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Conservative estimate: 5 bugs/</a:t>
            </a:r>
            <a:r>
              <a:rPr lang="en-US" sz="2800" dirty="0" smtClean="0"/>
              <a:t>10,000 </a:t>
            </a:r>
            <a:r>
              <a:rPr lang="en-US" sz="2800" dirty="0"/>
              <a:t>LOC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Do the math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Typical computer: </a:t>
            </a:r>
            <a:r>
              <a:rPr lang="en-US" sz="2400" dirty="0" smtClean="0"/>
              <a:t>3k </a:t>
            </a:r>
            <a:r>
              <a:rPr lang="en-US" sz="2400" dirty="0" err="1"/>
              <a:t>exe’s</a:t>
            </a:r>
            <a:r>
              <a:rPr lang="en-US" sz="2400" dirty="0"/>
              <a:t> of </a:t>
            </a:r>
            <a:r>
              <a:rPr lang="en-US" sz="2400" dirty="0" smtClean="0"/>
              <a:t>100k LOC each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Conservative estimate: 50 bugs/exe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So, about 150k bugs per computer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So, 30,000-node network has 4.5 billion bugs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Maybe only 10% of bugs security-critical and only 10% of those remotely exploitable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Then “only” </a:t>
            </a:r>
            <a:r>
              <a:rPr lang="en-US" sz="2400" dirty="0" smtClean="0"/>
              <a:t>45 </a:t>
            </a:r>
            <a:r>
              <a:rPr lang="en-US" sz="2400" dirty="0"/>
              <a:t>million critical security flaws!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bldLvl="2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EDB1C3D5-F004-8F49-992B-3D3F50EBF6A5}" type="slidenum">
              <a:rPr lang="en-US" smtClean="0">
                <a:latin typeface="Times New Roman" charset="0"/>
              </a:rPr>
              <a:pPr/>
              <a:t>70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Encrypted Viruses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How to detect encrypted viruses?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Scan for the decryptor code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More-or-less standard signature detection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But may be more false alarms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Why not encrypt the decryptor code?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Then encrypt the decryptor of the decryptor (and so on…)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Encryption of limited value to virus writers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7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7DABC1F5-5D70-0342-8303-5DCBC0457146}" type="slidenum">
              <a:rPr lang="en-US" smtClean="0">
                <a:latin typeface="Times New Roman" charset="0"/>
              </a:rPr>
              <a:pPr/>
              <a:t>71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Polymorphic Malware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Polymorphic worm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Body of worm is encrypted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err="1"/>
              <a:t>Decryptor</a:t>
            </a:r>
            <a:r>
              <a:rPr lang="en-US" sz="2400" dirty="0"/>
              <a:t> code is “mutated” (or “morphed”) 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Trying to hide </a:t>
            </a:r>
            <a:r>
              <a:rPr lang="en-US" sz="2400" dirty="0" err="1"/>
              <a:t>decryptor</a:t>
            </a:r>
            <a:r>
              <a:rPr lang="en-US" sz="2400" dirty="0"/>
              <a:t> signature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Like an encrypted worm on steroids…</a:t>
            </a:r>
          </a:p>
          <a:p>
            <a:pPr eaLnBrk="1" hangingPunct="1">
              <a:spcAft>
                <a:spcPts val="600"/>
              </a:spcAft>
              <a:buFont typeface="Wingdings" charset="2"/>
              <a:buNone/>
            </a:pPr>
            <a:r>
              <a:rPr lang="en-US" sz="2800" b="1" dirty="0">
                <a:solidFill>
                  <a:schemeClr val="hlink"/>
                </a:solidFill>
              </a:rPr>
              <a:t>Q</a:t>
            </a:r>
            <a:r>
              <a:rPr lang="en-US" sz="2800" dirty="0"/>
              <a:t>: How to detect?</a:t>
            </a:r>
          </a:p>
          <a:p>
            <a:pPr eaLnBrk="1" hangingPunct="1">
              <a:spcAft>
                <a:spcPts val="600"/>
              </a:spcAft>
              <a:buFont typeface="Wingdings" charset="2"/>
              <a:buNone/>
            </a:pPr>
            <a:r>
              <a:rPr lang="en-US" sz="2800" b="1" dirty="0">
                <a:solidFill>
                  <a:schemeClr val="accent2"/>
                </a:solidFill>
              </a:rPr>
              <a:t>A</a:t>
            </a:r>
            <a:r>
              <a:rPr lang="en-US" sz="2800" dirty="0"/>
              <a:t>: Emulation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let the code decrypt itself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Slow, </a:t>
            </a:r>
            <a:r>
              <a:rPr lang="en-US" sz="2400" dirty="0"/>
              <a:t>and anti-emulation is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3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EBA0D131-1863-414A-8550-760E88DBC22B}" type="slidenum">
              <a:rPr lang="en-US" smtClean="0">
                <a:latin typeface="Times New Roman" charset="0"/>
              </a:rPr>
              <a:pPr/>
              <a:t>72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Metamorphic Malware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4419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/>
              <a:t>A metamorphic worm mutates before infecting a new system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/>
              <a:t>Sometimes called “body polymorphic”</a:t>
            </a:r>
          </a:p>
          <a:p>
            <a:pPr eaLnBrk="1" hangingPunct="1">
              <a:spcAft>
                <a:spcPts val="600"/>
              </a:spcAft>
            </a:pPr>
            <a:r>
              <a:rPr lang="en-US" sz="2800"/>
              <a:t>Such a worm can, in principle, evade signature-based detection</a:t>
            </a:r>
          </a:p>
          <a:p>
            <a:pPr eaLnBrk="1" hangingPunct="1">
              <a:spcAft>
                <a:spcPts val="600"/>
              </a:spcAft>
            </a:pPr>
            <a:r>
              <a:rPr lang="en-US" sz="2800"/>
              <a:t>Mutated worm must function the same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/>
              <a:t>And be “different enough” to avoid detection</a:t>
            </a:r>
          </a:p>
          <a:p>
            <a:pPr eaLnBrk="1" hangingPunct="1">
              <a:spcAft>
                <a:spcPts val="600"/>
              </a:spcAft>
            </a:pPr>
            <a:r>
              <a:rPr lang="en-US" sz="2800"/>
              <a:t>Detection is a difficult research problem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A70D21D7-9B2E-3840-A17A-70A12C9596F4}" type="slidenum">
              <a:rPr lang="en-US" smtClean="0">
                <a:latin typeface="Times New Roman" charset="0"/>
              </a:rPr>
              <a:pPr/>
              <a:t>73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Metamorphic Worm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sz="2800"/>
              <a:t>One approach to metamorphic replication… </a:t>
            </a: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sz="2400"/>
              <a:t>The worm is disassembled</a:t>
            </a: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sz="2400"/>
              <a:t>Worm then stripped to a base form</a:t>
            </a: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sz="2400"/>
              <a:t>Random variations inserted into code (permute the code, insert dead code, etc., etc.)</a:t>
            </a: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sz="2400"/>
              <a:t>Assemble the resulting code</a:t>
            </a:r>
          </a:p>
          <a:p>
            <a:pPr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sz="2800"/>
              <a:t>Result is a worm with same functionality as original, but different signature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708F52BB-BF43-C349-A495-2B4E97D8A1B6}" type="slidenum">
              <a:rPr lang="en-US" smtClean="0">
                <a:latin typeface="Times New Roman" charset="0"/>
              </a:rPr>
              <a:pPr/>
              <a:t>74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696200" cy="914400"/>
          </a:xfrm>
        </p:spPr>
        <p:txBody>
          <a:bodyPr/>
          <a:lstStyle/>
          <a:p>
            <a:pPr eaLnBrk="1" hangingPunct="1"/>
            <a:r>
              <a:rPr lang="en-US"/>
              <a:t>Warhol Worm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343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>
                <a:solidFill>
                  <a:srgbClr val="000020"/>
                </a:solidFill>
              </a:rPr>
              <a:t>“In the future everybody will be world-famous for 15 minutes” </a:t>
            </a:r>
            <a:r>
              <a:rPr lang="en-US">
                <a:sym typeface="Symbol" charset="2"/>
              </a:rPr>
              <a:t></a:t>
            </a:r>
            <a:r>
              <a:rPr lang="en-US" sz="2800">
                <a:solidFill>
                  <a:srgbClr val="000020"/>
                </a:solidFill>
              </a:rPr>
              <a:t> Andy Warhol</a:t>
            </a:r>
            <a:endParaRPr lang="en-US" sz="280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Warhol Worm is designed to infect the entire Internet in 15 minutes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Slammer infected 250,000 in 10 minutes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“Burned out” bandwidth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Could </a:t>
            </a:r>
            <a:r>
              <a:rPr lang="en-US" sz="2400" b="1">
                <a:solidFill>
                  <a:schemeClr val="accent2"/>
                </a:solidFill>
              </a:rPr>
              <a:t>not</a:t>
            </a:r>
            <a:r>
              <a:rPr lang="en-US" sz="2400"/>
              <a:t> have infected entire Internet in 15 minutes </a:t>
            </a:r>
            <a:r>
              <a:rPr lang="en-US">
                <a:sym typeface="Symbol" charset="2"/>
              </a:rPr>
              <a:t></a:t>
            </a:r>
            <a:r>
              <a:rPr lang="en-US" sz="2400"/>
              <a:t> too bandwidth intensive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Can rapid worm do “better” than Slammer?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EBB232F3-86B0-3F4E-AE18-583BF19B32CD}" type="slidenum">
              <a:rPr lang="en-US" smtClean="0">
                <a:latin typeface="Times New Roman" charset="0"/>
              </a:rPr>
              <a:pPr/>
              <a:t>75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696200" cy="914400"/>
          </a:xfrm>
        </p:spPr>
        <p:txBody>
          <a:bodyPr/>
          <a:lstStyle/>
          <a:p>
            <a:pPr eaLnBrk="1" hangingPunct="1"/>
            <a:r>
              <a:rPr lang="en-US"/>
              <a:t>A Possible Warhol Worm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Seed worm with an initial </a:t>
            </a:r>
            <a:r>
              <a:rPr lang="en-US" sz="2800" b="1" dirty="0">
                <a:solidFill>
                  <a:schemeClr val="accent2"/>
                </a:solidFill>
              </a:rPr>
              <a:t>hit list</a:t>
            </a:r>
            <a:r>
              <a:rPr lang="en-US" sz="2800" dirty="0"/>
              <a:t> containing a set of vulnerable IP addresses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Depends on the particular exploit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Tools exist for identifying vulnerable systems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Each successful initial infection would attack selected part of IP address </a:t>
            </a:r>
            <a:r>
              <a:rPr lang="en-US" sz="2800" dirty="0" smtClean="0"/>
              <a:t>space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Could infect entire Internet in 15 minutes!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No worm this sophisticated has yet been seen in the wild (as of </a:t>
            </a:r>
            <a:r>
              <a:rPr lang="en-US" sz="2800" dirty="0" smtClean="0"/>
              <a:t>2011)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Slammer generated random IP </a:t>
            </a:r>
            <a:r>
              <a:rPr lang="en-US" sz="2400" dirty="0" smtClean="0"/>
              <a:t>addresses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5831F3AC-D527-8845-A87F-BCEF561DA353}" type="slidenum">
              <a:rPr lang="en-US" smtClean="0">
                <a:latin typeface="Times New Roman" charset="0"/>
              </a:rPr>
              <a:pPr/>
              <a:t>76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Flash Worm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2672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 smtClean="0"/>
              <a:t>Can we </a:t>
            </a:r>
            <a:r>
              <a:rPr lang="en-US" sz="2800" dirty="0"/>
              <a:t>do “better” than Warhol worm?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Infect entire Internet in less than 15 minutes?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Searching for vulnerable IP addresses is the slow part of any worm attack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Searching might be bandwidth limited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Like Slammer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Flash worm</a:t>
            </a:r>
            <a:r>
              <a:rPr lang="en-US" sz="2800" dirty="0"/>
              <a:t> designed to infect entire Internet almost instantly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DADD92D6-88EE-5448-95AD-D0A67745F9CF}" type="slidenum">
              <a:rPr lang="en-US" smtClean="0">
                <a:latin typeface="Times New Roman" charset="0"/>
              </a:rPr>
              <a:pPr/>
              <a:t>77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/>
              <a:t>Flash Worm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2743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Predetermine </a:t>
            </a:r>
            <a:r>
              <a:rPr lang="en-US" sz="2800" b="1" dirty="0">
                <a:solidFill>
                  <a:schemeClr val="accent2"/>
                </a:solidFill>
              </a:rPr>
              <a:t>all</a:t>
            </a:r>
            <a:r>
              <a:rPr lang="en-US" sz="2800" dirty="0"/>
              <a:t> vulnerable IP addresses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Depends on details of the attack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Embed these addresses in </a:t>
            </a:r>
            <a:r>
              <a:rPr lang="en-US" sz="2800" dirty="0" err="1"/>
              <a:t>worm(s</a:t>
            </a:r>
            <a:r>
              <a:rPr lang="en-US" sz="2800" dirty="0"/>
              <a:t>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Results </a:t>
            </a:r>
            <a:r>
              <a:rPr lang="en-US" sz="2400" dirty="0" smtClean="0"/>
              <a:t>in </a:t>
            </a:r>
            <a:r>
              <a:rPr lang="en-US" sz="2400" dirty="0"/>
              <a:t>huge </a:t>
            </a:r>
            <a:r>
              <a:rPr lang="en-US" sz="2400" dirty="0" err="1"/>
              <a:t>worm(s</a:t>
            </a:r>
            <a:r>
              <a:rPr lang="en-US" sz="2400" dirty="0"/>
              <a:t>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But, the worm replicates, it splits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No wasted time or bandwidth!</a:t>
            </a:r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1905000" y="4267200"/>
            <a:ext cx="403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66" name="Line 5"/>
          <p:cNvSpPr>
            <a:spLocks noChangeShapeType="1"/>
          </p:cNvSpPr>
          <p:nvPr/>
        </p:nvSpPr>
        <p:spPr bwMode="auto">
          <a:xfrm flipH="1">
            <a:off x="2514600" y="4495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67" name="Line 6"/>
          <p:cNvSpPr>
            <a:spLocks noChangeShapeType="1"/>
          </p:cNvSpPr>
          <p:nvPr/>
        </p:nvSpPr>
        <p:spPr bwMode="auto">
          <a:xfrm>
            <a:off x="3962400" y="4495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68" name="Rectangle 7"/>
          <p:cNvSpPr>
            <a:spLocks noChangeArrowheads="1"/>
          </p:cNvSpPr>
          <p:nvPr/>
        </p:nvSpPr>
        <p:spPr bwMode="auto">
          <a:xfrm>
            <a:off x="1219200" y="4953000"/>
            <a:ext cx="2057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69" name="Rectangle 8"/>
          <p:cNvSpPr>
            <a:spLocks noChangeArrowheads="1"/>
          </p:cNvSpPr>
          <p:nvPr/>
        </p:nvSpPr>
        <p:spPr bwMode="auto">
          <a:xfrm>
            <a:off x="4648200" y="4953000"/>
            <a:ext cx="19050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70" name="Line 9"/>
          <p:cNvSpPr>
            <a:spLocks noChangeShapeType="1"/>
          </p:cNvSpPr>
          <p:nvPr/>
        </p:nvSpPr>
        <p:spPr bwMode="auto">
          <a:xfrm flipH="1">
            <a:off x="12192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71" name="Line 10"/>
          <p:cNvSpPr>
            <a:spLocks noChangeShapeType="1"/>
          </p:cNvSpPr>
          <p:nvPr/>
        </p:nvSpPr>
        <p:spPr bwMode="auto">
          <a:xfrm>
            <a:off x="2209800" y="5181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72" name="Line 11"/>
          <p:cNvSpPr>
            <a:spLocks noChangeShapeType="1"/>
          </p:cNvSpPr>
          <p:nvPr/>
        </p:nvSpPr>
        <p:spPr bwMode="auto">
          <a:xfrm>
            <a:off x="5715000" y="5181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73" name="Line 12"/>
          <p:cNvSpPr>
            <a:spLocks noChangeShapeType="1"/>
          </p:cNvSpPr>
          <p:nvPr/>
        </p:nvSpPr>
        <p:spPr bwMode="auto">
          <a:xfrm flipH="1">
            <a:off x="47244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74" name="Rectangle 13"/>
          <p:cNvSpPr>
            <a:spLocks noChangeArrowheads="1"/>
          </p:cNvSpPr>
          <p:nvPr/>
        </p:nvSpPr>
        <p:spPr bwMode="auto">
          <a:xfrm>
            <a:off x="685800" y="5562600"/>
            <a:ext cx="1066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75" name="Rectangle 14"/>
          <p:cNvSpPr>
            <a:spLocks noChangeArrowheads="1"/>
          </p:cNvSpPr>
          <p:nvPr/>
        </p:nvSpPr>
        <p:spPr bwMode="auto">
          <a:xfrm>
            <a:off x="2514600" y="5562600"/>
            <a:ext cx="1066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76" name="Rectangle 15"/>
          <p:cNvSpPr>
            <a:spLocks noChangeArrowheads="1"/>
          </p:cNvSpPr>
          <p:nvPr/>
        </p:nvSpPr>
        <p:spPr bwMode="auto">
          <a:xfrm>
            <a:off x="4191000" y="5562600"/>
            <a:ext cx="1066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77" name="Rectangle 16"/>
          <p:cNvSpPr>
            <a:spLocks noChangeArrowheads="1"/>
          </p:cNvSpPr>
          <p:nvPr/>
        </p:nvSpPr>
        <p:spPr bwMode="auto">
          <a:xfrm>
            <a:off x="6019800" y="5562600"/>
            <a:ext cx="1066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78" name="Rectangle 17"/>
          <p:cNvSpPr>
            <a:spLocks noChangeArrowheads="1"/>
          </p:cNvSpPr>
          <p:nvPr/>
        </p:nvSpPr>
        <p:spPr bwMode="auto">
          <a:xfrm>
            <a:off x="6096000" y="4125913"/>
            <a:ext cx="21304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Original worm(s)</a:t>
            </a:r>
            <a:endParaRPr lang="en-US"/>
          </a:p>
        </p:txBody>
      </p:sp>
      <p:sp>
        <p:nvSpPr>
          <p:cNvPr id="92179" name="Rectangle 18"/>
          <p:cNvSpPr>
            <a:spLocks noChangeArrowheads="1"/>
          </p:cNvSpPr>
          <p:nvPr/>
        </p:nvSpPr>
        <p:spPr bwMode="auto">
          <a:xfrm>
            <a:off x="6653213" y="4800600"/>
            <a:ext cx="18732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1st generation</a:t>
            </a:r>
            <a:endParaRPr lang="en-US"/>
          </a:p>
        </p:txBody>
      </p:sp>
      <p:sp>
        <p:nvSpPr>
          <p:cNvPr id="92180" name="Rectangle 19"/>
          <p:cNvSpPr>
            <a:spLocks noChangeArrowheads="1"/>
          </p:cNvSpPr>
          <p:nvPr/>
        </p:nvSpPr>
        <p:spPr bwMode="auto">
          <a:xfrm>
            <a:off x="7191375" y="5410200"/>
            <a:ext cx="19526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2nd generation</a:t>
            </a:r>
          </a:p>
        </p:txBody>
      </p:sp>
      <p:sp>
        <p:nvSpPr>
          <p:cNvPr id="92181" name="Line 20"/>
          <p:cNvSpPr>
            <a:spLocks noChangeShapeType="1"/>
          </p:cNvSpPr>
          <p:nvPr/>
        </p:nvSpPr>
        <p:spPr bwMode="auto">
          <a:xfrm flipH="1">
            <a:off x="762000" y="5791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82" name="Line 21"/>
          <p:cNvSpPr>
            <a:spLocks noChangeShapeType="1"/>
          </p:cNvSpPr>
          <p:nvPr/>
        </p:nvSpPr>
        <p:spPr bwMode="auto">
          <a:xfrm flipH="1">
            <a:off x="2667000" y="5791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83" name="Line 22"/>
          <p:cNvSpPr>
            <a:spLocks noChangeShapeType="1"/>
          </p:cNvSpPr>
          <p:nvPr/>
        </p:nvSpPr>
        <p:spPr bwMode="auto">
          <a:xfrm flipH="1">
            <a:off x="4267200" y="5791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84" name="Line 23"/>
          <p:cNvSpPr>
            <a:spLocks noChangeShapeType="1"/>
          </p:cNvSpPr>
          <p:nvPr/>
        </p:nvSpPr>
        <p:spPr bwMode="auto">
          <a:xfrm flipH="1">
            <a:off x="6172200" y="5791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85" name="Line 24"/>
          <p:cNvSpPr>
            <a:spLocks noChangeShapeType="1"/>
          </p:cNvSpPr>
          <p:nvPr/>
        </p:nvSpPr>
        <p:spPr bwMode="auto">
          <a:xfrm>
            <a:off x="1295400" y="5791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86" name="Line 25"/>
          <p:cNvSpPr>
            <a:spLocks noChangeShapeType="1"/>
          </p:cNvSpPr>
          <p:nvPr/>
        </p:nvSpPr>
        <p:spPr bwMode="auto">
          <a:xfrm>
            <a:off x="3200400" y="5791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87" name="Line 26"/>
          <p:cNvSpPr>
            <a:spLocks noChangeShapeType="1"/>
          </p:cNvSpPr>
          <p:nvPr/>
        </p:nvSpPr>
        <p:spPr bwMode="auto">
          <a:xfrm>
            <a:off x="4800600" y="5791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88" name="Line 27"/>
          <p:cNvSpPr>
            <a:spLocks noChangeShapeType="1"/>
          </p:cNvSpPr>
          <p:nvPr/>
        </p:nvSpPr>
        <p:spPr bwMode="auto">
          <a:xfrm>
            <a:off x="6705600" y="5791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0FC5F65F-F419-1845-9F63-C4CE55580490}" type="slidenum">
              <a:rPr lang="en-US" smtClean="0">
                <a:latin typeface="Times New Roman" charset="0"/>
              </a:rPr>
              <a:pPr/>
              <a:t>78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Flash Worm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Estimated that ideal flash worm could infect the entire Internet in </a:t>
            </a:r>
            <a:r>
              <a:rPr lang="en-US" sz="2800" b="1" dirty="0">
                <a:solidFill>
                  <a:srgbClr val="FF0000"/>
                </a:solidFill>
              </a:rPr>
              <a:t>15 seconds!</a:t>
            </a:r>
            <a:endParaRPr lang="en-US" sz="2800" dirty="0"/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Some debate as to actual time it would take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Estimates range from 2 seconds to 2 minutes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In any case…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…much faster than humans could respond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So, any defense must be fully automated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How to defend against such attacks?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DB6CBC95-4078-F949-92A0-AB0D1E26800F}" type="slidenum">
              <a:rPr lang="en-US" smtClean="0">
                <a:latin typeface="Times New Roman" charset="0"/>
              </a:rPr>
              <a:pPr/>
              <a:t>79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Rapid Malware Defenses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Master IDS watches over network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“Infection” proceeds on part of network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Determines whether an attack or not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If so, IDS saves most of the network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If not, only a slight delay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Beneficial worm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Disinfect faster than the worm infects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Other approaches?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8E59EC05-7CA0-FE47-A90B-CCA77B105E5C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Software Security Topics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Program flaws (unintentional)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Buffer overflow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Incomplete mediation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Race conditions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Malicious software (intentional)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Viruses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Worms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Other breeds of malware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D01DAC98-B5C5-104C-B9FA-91A5E371A0A1}" type="slidenum">
              <a:rPr lang="en-US" smtClean="0">
                <a:latin typeface="Times New Roman" charset="0"/>
              </a:rPr>
              <a:pPr/>
              <a:t>80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Push vs Pull Malware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Viruses/worms examples of “push”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Recently, a lot of “pull” malware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Scenario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A compromised web server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Visit a website at compromised server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Malware loaded on you machine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Good paper: </a:t>
            </a:r>
            <a:r>
              <a:rPr lang="en-US">
                <a:hlinkClick r:id="rId2"/>
              </a:rPr>
              <a:t>Ghost in the Browser</a:t>
            </a:r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28045145-20CC-3A4E-9767-5DFD2DCC3748}" type="slidenum">
              <a:rPr lang="en-US" smtClean="0">
                <a:latin typeface="Times New Roman" charset="0"/>
              </a:rPr>
              <a:pPr/>
              <a:t>81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Botnet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/>
              <a:t>Botnet</a:t>
            </a:r>
            <a:r>
              <a:rPr lang="en-US" sz="2800" dirty="0"/>
              <a:t>: a “network” of infected machines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Infected machines are “bots”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Victim is unaware of infection (stealthy)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/>
              <a:t>Botmaster</a:t>
            </a:r>
            <a:r>
              <a:rPr lang="en-US" sz="2800" dirty="0"/>
              <a:t> controls </a:t>
            </a:r>
            <a:r>
              <a:rPr lang="en-US" sz="2800" dirty="0" err="1"/>
              <a:t>botnet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Generally, using IRC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P2P </a:t>
            </a:r>
            <a:r>
              <a:rPr lang="en-US" sz="2400" dirty="0" err="1"/>
              <a:t>botnet</a:t>
            </a:r>
            <a:r>
              <a:rPr lang="en-US" sz="2400" dirty="0"/>
              <a:t> </a:t>
            </a:r>
            <a:r>
              <a:rPr lang="en-US" sz="2400" dirty="0" smtClean="0"/>
              <a:t>architectures exist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/>
              <a:t>Botnets</a:t>
            </a:r>
            <a:r>
              <a:rPr lang="en-US" sz="2800" dirty="0"/>
              <a:t> used for…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Spam, </a:t>
            </a:r>
            <a:r>
              <a:rPr lang="en-US" sz="2400" dirty="0" err="1"/>
              <a:t>DoS</a:t>
            </a:r>
            <a:r>
              <a:rPr lang="en-US" sz="2400" dirty="0"/>
              <a:t> attacks, </a:t>
            </a:r>
            <a:r>
              <a:rPr lang="en-US" sz="2400" dirty="0" err="1"/>
              <a:t>keylogging</a:t>
            </a:r>
            <a:r>
              <a:rPr lang="en-US" sz="2400" dirty="0"/>
              <a:t>, ID theft, etc.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9EB406F3-446A-644D-9C5E-602EBC0EB006}" type="slidenum">
              <a:rPr lang="en-US" smtClean="0">
                <a:latin typeface="Times New Roman" charset="0"/>
              </a:rPr>
              <a:pPr/>
              <a:t>82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Botnet Examples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XtremBot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Similar bots: Agobot, Forbot, Phatbot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Highly modular, easily modified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Source code readily available (GPL license)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UrXbot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Similar bots: SDBot, UrBot, Rbot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Less sophisticated than XtremBot type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GT-Bots and mIRC-based bots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mIRC is common IRC client for Windows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2F652AEF-6409-E14F-B9DA-02DA541A21E8}" type="slidenum">
              <a:rPr lang="en-US" smtClean="0">
                <a:latin typeface="Times New Roman" charset="0"/>
              </a:rPr>
              <a:pPr/>
              <a:t>83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More </a:t>
            </a:r>
            <a:r>
              <a:rPr lang="en-US" dirty="0" err="1" smtClean="0"/>
              <a:t>Botnet</a:t>
            </a:r>
            <a:r>
              <a:rPr lang="en-US" dirty="0" smtClean="0"/>
              <a:t> Examples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smtClean="0"/>
              <a:t>Mariposa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Used to steal credit card info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Creator arrested in July 2010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smtClean="0"/>
              <a:t>Conficker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Estimated 10M infected hosts (2009)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smtClean="0"/>
              <a:t>Kraken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Largest as of 2008 (400,000 infections)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smtClean="0"/>
              <a:t>Srizbi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For spam, one of largest as of 2008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21BFE700-FF22-D149-B186-2E09BCBDEA75}" type="slidenum">
              <a:rPr lang="en-US" smtClean="0">
                <a:latin typeface="Times New Roman" charset="0"/>
              </a:rPr>
              <a:pPr/>
              <a:t>84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19200"/>
          </a:xfrm>
        </p:spPr>
        <p:txBody>
          <a:bodyPr/>
          <a:lstStyle/>
          <a:p>
            <a:pPr eaLnBrk="1" hangingPunct="1"/>
            <a:r>
              <a:rPr lang="en-US"/>
              <a:t>Computer Infections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572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/>
              <a:t>Analogies are made between computer viruses/worms and biological diseases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/>
              <a:t>There are differences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/>
              <a:t>Computer infections are much quicker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/>
              <a:t>Ability to intervene in computer outbreak is more limited (vaccination?)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/>
              <a:t>Bio disease models often not applicable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/>
              <a:t>“Distance” almost meaningless on Internet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/>
              <a:t>But there are some similarities…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1DCBD357-BC82-A94E-9D95-B35F2E810D5B}" type="slidenum">
              <a:rPr lang="en-US" smtClean="0">
                <a:latin typeface="Times New Roman" charset="0"/>
              </a:rPr>
              <a:pPr/>
              <a:t>85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219200"/>
          </a:xfrm>
        </p:spPr>
        <p:txBody>
          <a:bodyPr/>
          <a:lstStyle/>
          <a:p>
            <a:pPr eaLnBrk="1" hangingPunct="1"/>
            <a:r>
              <a:rPr lang="en-US"/>
              <a:t>Computer Infections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53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Cyber “diseases” vs biological diseases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One similarity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In nature, too few susceptible individuals and disease will die out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In the Internet, too few susceptible systems and worm might fail to take hold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One difference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In nature, diseases attack more-or-less at random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Cyber attackers select most “desirable” targets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Cyber attacks are more focused and damaging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19BC4AB8-BC8D-644E-B4EC-01BB6722EB45}" type="slidenum">
              <a:rPr lang="en-US" smtClean="0">
                <a:latin typeface="Times New Roman" charset="0"/>
              </a:rPr>
              <a:pPr/>
              <a:t>86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1379" name="Rectangle 4"/>
          <p:cNvSpPr>
            <a:spLocks noChangeArrowheads="1"/>
          </p:cNvSpPr>
          <p:nvPr/>
        </p:nvSpPr>
        <p:spPr bwMode="auto">
          <a:xfrm>
            <a:off x="3200400" y="5105400"/>
            <a:ext cx="13716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Future Malware Detection?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Malware today outnumbers </a:t>
            </a:r>
            <a:r>
              <a:rPr lang="en-US" sz="2800" dirty="0"/>
              <a:t>“</a:t>
            </a:r>
            <a:r>
              <a:rPr lang="en-US" sz="2800" dirty="0" err="1"/>
              <a:t>goodware</a:t>
            </a:r>
            <a:r>
              <a:rPr lang="en-US" sz="2800" dirty="0"/>
              <a:t>”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Metamorphic copies of existing malware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Many</a:t>
            </a:r>
            <a:r>
              <a:rPr lang="en-US" sz="2400" dirty="0" smtClean="0"/>
              <a:t> virus </a:t>
            </a:r>
            <a:r>
              <a:rPr lang="en-US" sz="2400" dirty="0"/>
              <a:t>toolkits available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Trudy: recycle old viruses, different signature</a:t>
            </a:r>
            <a:endParaRPr lang="en-US" sz="2400" dirty="0" smtClean="0"/>
          </a:p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So, may </a:t>
            </a:r>
            <a:r>
              <a:rPr lang="en-US" sz="2800" dirty="0"/>
              <a:t>be better to “detect” good code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If code  not on “good” list, assume it’s bad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That is, use </a:t>
            </a:r>
            <a:r>
              <a:rPr lang="en-US" sz="2400" b="1" dirty="0" err="1">
                <a:solidFill>
                  <a:schemeClr val="bg1"/>
                </a:solidFill>
              </a:rPr>
              <a:t>whitelist</a:t>
            </a:r>
            <a:r>
              <a:rPr lang="en-US" sz="2400" dirty="0"/>
              <a:t> instead of </a:t>
            </a:r>
            <a:r>
              <a:rPr lang="en-US" sz="2400" b="1" dirty="0"/>
              <a:t>blacklist</a:t>
            </a:r>
            <a:endParaRPr lang="en-US" sz="24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1398E6A2-8C89-E441-BB0F-08CB55B646EA}" type="slidenum">
              <a:rPr lang="en-US" smtClean="0">
                <a:latin typeface="Times New Roman" charset="0"/>
              </a:rPr>
              <a:pPr/>
              <a:t>87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676400"/>
            <a:ext cx="6096000" cy="2971800"/>
          </a:xfrm>
        </p:spPr>
        <p:txBody>
          <a:bodyPr/>
          <a:lstStyle/>
          <a:p>
            <a:pPr eaLnBrk="1" hangingPunct="1"/>
            <a:r>
              <a:rPr lang="en-US"/>
              <a:t>Miscellaneous        Software-Based Attacks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65639A59-596C-954F-9C8D-8E655F9CF052}" type="slidenum">
              <a:rPr lang="en-US" smtClean="0">
                <a:latin typeface="Times New Roman" charset="0"/>
              </a:rPr>
              <a:pPr/>
              <a:t>88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Miscellaneous Attacks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Numerous attacks involve software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We’ll discuss a few issues that do not fit </a:t>
            </a:r>
            <a:r>
              <a:rPr lang="en-US" dirty="0" smtClean="0"/>
              <a:t>into </a:t>
            </a:r>
            <a:r>
              <a:rPr lang="en-US" dirty="0"/>
              <a:t>previous categories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Salami attack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Linearization attack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Time bomb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Can you ever trust software?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CBB254C0-9D3C-F040-B9CA-40F5436FFDF9}" type="slidenum">
              <a:rPr lang="en-US" smtClean="0">
                <a:latin typeface="Times New Roman" charset="0"/>
              </a:rPr>
              <a:pPr/>
              <a:t>89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Salami Attack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What is Salami attack?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Programmer “slices off” small amounts of money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Slices are hard for victim to detect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Example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Bank calculates interest on accounts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Programmer “slices off” any fraction of a cent and puts it in his own account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No customer notices missing partial cent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Bank may not notice any problem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Over time, programmer makes lots of money!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CC69E5EF-1409-6046-9773-6ED16E2263C4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 Flaws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An </a:t>
            </a:r>
            <a:r>
              <a:rPr lang="en-US" sz="2800" b="1">
                <a:solidFill>
                  <a:schemeClr val="accent2"/>
                </a:solidFill>
              </a:rPr>
              <a:t>error</a:t>
            </a:r>
            <a:r>
              <a:rPr lang="en-US" sz="2800"/>
              <a:t> is a programming mistake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To err is human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An error may lead to incorrect state: </a:t>
            </a:r>
            <a:r>
              <a:rPr lang="en-US" sz="2800" b="1">
                <a:solidFill>
                  <a:schemeClr val="accent2"/>
                </a:solidFill>
              </a:rPr>
              <a:t>fault</a:t>
            </a:r>
            <a:endParaRPr lang="en-US" sz="280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A fault is internal to the program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A fault may lead to a </a:t>
            </a:r>
            <a:r>
              <a:rPr lang="en-US" sz="2800" b="1">
                <a:solidFill>
                  <a:schemeClr val="accent2"/>
                </a:solidFill>
              </a:rPr>
              <a:t>failure</a:t>
            </a:r>
            <a:r>
              <a:rPr lang="en-US" sz="2800"/>
              <a:t>, where a system departs from its expected behavior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A failure is externally observable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998538" y="5502275"/>
            <a:ext cx="954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error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3886200" y="5487988"/>
            <a:ext cx="8937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fault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6696075" y="5487988"/>
            <a:ext cx="1152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failure</a:t>
            </a:r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1981200" y="5776913"/>
            <a:ext cx="1905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4800600" y="5776913"/>
            <a:ext cx="1905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utoUpdateAnimBg="0"/>
      <p:bldP spid="141317" grpId="0" autoUpdateAnimBg="0"/>
      <p:bldP spid="141318" grpId="0" autoUpdateAnimBg="0"/>
      <p:bldP spid="141319" grpId="0" animBg="1"/>
      <p:bldP spid="14132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3881E96D-CF47-A147-BABD-8C3882566FDD}" type="slidenum">
              <a:rPr lang="en-US" smtClean="0">
                <a:latin typeface="Times New Roman" charset="0"/>
              </a:rPr>
              <a:pPr/>
              <a:t>90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Salami Attack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Such attacks are possible for insiders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Do salami attacks actually occur?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Or just </a:t>
            </a:r>
            <a:r>
              <a:rPr lang="en-US" sz="2400" i="1">
                <a:solidFill>
                  <a:schemeClr val="hlink"/>
                </a:solidFill>
                <a:hlinkClick r:id="rId2"/>
              </a:rPr>
              <a:t>Office Space</a:t>
            </a:r>
            <a:r>
              <a:rPr lang="en-US" sz="2400">
                <a:hlinkClick r:id="rId2"/>
              </a:rPr>
              <a:t> </a:t>
            </a:r>
            <a:r>
              <a:rPr lang="en-US" sz="2400"/>
              <a:t>folklore?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Programmer added a few cents to every employee payroll tax withholding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But money credited to programmer’s tax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Programmer got a big tax refund!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Rent-a-car franchise in Florida inflated gas tank capacity to overcharge customers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15CE143F-D072-B444-B68E-7956EE8C5036}" type="slidenum">
              <a:rPr lang="en-US" smtClean="0">
                <a:latin typeface="Times New Roman" charset="0"/>
              </a:rPr>
              <a:pPr/>
              <a:t>91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Salami Attacks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Employee reprogrammed Taco Bell cash register: $2.99 item registered as $0.01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Employee pocketed $2.98 on each such item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A large “slice” of salami!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In LA, four men installed computer chip that overstated amount of gas pumped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Customers complained when they had to pay for more gas than tank could hold!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Hard to detect since chip programmed to give correct amount when 5 or 10 gallons purchased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Inspector usually asked for 5 or 10 gallons!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 bldLvl="2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B69CC04E-6761-EF48-9796-7E0E4A63AA68}" type="slidenum">
              <a:rPr lang="en-US" smtClean="0">
                <a:latin typeface="Times New Roman" charset="0"/>
              </a:rPr>
              <a:pPr/>
              <a:t>92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Linearization Attack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3810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Program checks for serial number </a:t>
            </a:r>
            <a:r>
              <a:rPr lang="en-US" sz="2800" dirty="0">
                <a:latin typeface="Times-Roman" charset="0"/>
              </a:rPr>
              <a:t>S123N456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For efficiency, check made one character at a time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Can attacker take advantage of this?</a:t>
            </a:r>
          </a:p>
        </p:txBody>
      </p:sp>
      <p:pic>
        <p:nvPicPr>
          <p:cNvPr id="107525" name="Picture 4" descr="001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3700" y="2209800"/>
            <a:ext cx="47879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6" name="Rectangle 5"/>
          <p:cNvSpPr>
            <a:spLocks noChangeArrowheads="1"/>
          </p:cNvSpPr>
          <p:nvPr/>
        </p:nvSpPr>
        <p:spPr bwMode="auto">
          <a:xfrm>
            <a:off x="4191000" y="2133600"/>
            <a:ext cx="4724400" cy="3505200"/>
          </a:xfrm>
          <a:prstGeom prst="rect">
            <a:avLst/>
          </a:prstGeom>
          <a:solidFill>
            <a:schemeClr val="bg1">
              <a:alpha val="0"/>
            </a:schemeClr>
          </a:solidFill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6A4DC5EB-BA50-BC41-89F3-8E9CBA15A021}" type="slidenum">
              <a:rPr lang="en-US" smtClean="0">
                <a:latin typeface="Times New Roman" charset="0"/>
              </a:rPr>
              <a:pPr/>
              <a:t>93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Linearization Attack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6482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Correct letters takes longer than incorrect 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Trudy tries all 1st characters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Find that </a:t>
            </a:r>
            <a:r>
              <a:rPr lang="en-US" dirty="0">
                <a:latin typeface="Times-Roman" charset="0"/>
              </a:rPr>
              <a:t>S</a:t>
            </a:r>
            <a:r>
              <a:rPr lang="en-US" sz="2400" dirty="0"/>
              <a:t> takes longest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Then she guesses all 2nd characters: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dirty="0">
                <a:latin typeface="Times-Roman" charset="0"/>
                <a:sym typeface="Symbol" charset="2"/>
              </a:rPr>
              <a:t></a:t>
            </a:r>
            <a:endParaRPr lang="en-US" sz="2800" dirty="0"/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Finds </a:t>
            </a:r>
            <a:r>
              <a:rPr lang="en-US" sz="2400" dirty="0">
                <a:latin typeface="Times-Roman" charset="0"/>
              </a:rPr>
              <a:t>S1</a:t>
            </a:r>
            <a:r>
              <a:rPr lang="en-US" sz="2400" dirty="0"/>
              <a:t> takes longest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And so on…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Trudy</a:t>
            </a:r>
            <a:r>
              <a:rPr lang="en-US" sz="2800" dirty="0" smtClean="0"/>
              <a:t> can recover </a:t>
            </a:r>
            <a:r>
              <a:rPr lang="en-US" sz="2800" dirty="0"/>
              <a:t>one character at a time!</a:t>
            </a:r>
            <a:endParaRPr lang="en-US" sz="2800" dirty="0" smtClean="0"/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 smtClean="0"/>
              <a:t>Same </a:t>
            </a:r>
            <a:r>
              <a:rPr lang="en-US" sz="2400" dirty="0"/>
              <a:t>principle</a:t>
            </a:r>
            <a:r>
              <a:rPr lang="en-US" sz="2400" dirty="0" smtClean="0"/>
              <a:t> as used </a:t>
            </a:r>
            <a:r>
              <a:rPr lang="en-US" sz="2400" dirty="0"/>
              <a:t>in lock picking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80A52DE9-F581-4647-82ED-3DF7266BE80F}" type="slidenum">
              <a:rPr lang="en-US" smtClean="0">
                <a:latin typeface="Times New Roman" charset="0"/>
              </a:rPr>
              <a:pPr/>
              <a:t>94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Linearization Attack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smtClean="0"/>
              <a:t>What is the advantage to attacking serial number one character at a time?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smtClean="0"/>
              <a:t>Suppose serial number is 8 characters and each has 128 possible values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Then 128</a:t>
            </a:r>
            <a:r>
              <a:rPr lang="en-US" sz="2400" baseline="30000" smtClean="0"/>
              <a:t>8</a:t>
            </a:r>
            <a:r>
              <a:rPr lang="en-US" sz="2400" smtClean="0"/>
              <a:t> = 2</a:t>
            </a:r>
            <a:r>
              <a:rPr lang="en-US" sz="2400" baseline="30000" smtClean="0"/>
              <a:t>56</a:t>
            </a:r>
            <a:r>
              <a:rPr lang="en-US" sz="2400" smtClean="0"/>
              <a:t> possible serial numbers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Attacker would guess the serial number in about 2</a:t>
            </a:r>
            <a:r>
              <a:rPr lang="en-US" sz="2400" baseline="30000" smtClean="0"/>
              <a:t>55</a:t>
            </a:r>
            <a:r>
              <a:rPr lang="en-US" sz="2400" smtClean="0"/>
              <a:t> tries </a:t>
            </a:r>
            <a:r>
              <a:rPr lang="en-US" sz="2400" smtClean="0">
                <a:sym typeface="Symbol" charset="2"/>
              </a:rPr>
              <a:t></a:t>
            </a:r>
            <a:r>
              <a:rPr lang="en-US" sz="2400" smtClean="0"/>
              <a:t> a lot of work!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Using the linearization attack, the work is about 8 </a:t>
            </a:r>
            <a:r>
              <a:rPr lang="en-US" sz="2400" smtClean="0">
                <a:sym typeface="Symbol" charset="2"/>
              </a:rPr>
              <a:t> (</a:t>
            </a:r>
            <a:r>
              <a:rPr lang="en-US" sz="2400" smtClean="0"/>
              <a:t>128/2) = 2</a:t>
            </a:r>
            <a:r>
              <a:rPr lang="en-US" sz="2400" baseline="30000" smtClean="0"/>
              <a:t>9</a:t>
            </a:r>
            <a:r>
              <a:rPr lang="en-US" sz="2400" smtClean="0"/>
              <a:t> which is trivial!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3ED5C8F2-912C-9847-ADCE-A18912697686}" type="slidenum">
              <a:rPr lang="en-US" smtClean="0">
                <a:latin typeface="Times New Roman" charset="0"/>
              </a:rPr>
              <a:pPr/>
              <a:t>95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Linearization Attack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114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A real-world linearization attack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TENEX (an ancient timeshare system)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Passwords checked one character at a time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Careful timing was</a:t>
            </a:r>
            <a:r>
              <a:rPr lang="en-US" sz="2400" dirty="0" smtClean="0"/>
              <a:t> </a:t>
            </a:r>
            <a:r>
              <a:rPr lang="en-US" sz="2400" b="1" i="1" dirty="0" smtClean="0"/>
              <a:t>not</a:t>
            </a:r>
            <a:r>
              <a:rPr lang="en-US" sz="2400" dirty="0" smtClean="0"/>
              <a:t> </a:t>
            </a:r>
            <a:r>
              <a:rPr lang="en-US" sz="2400" dirty="0"/>
              <a:t>necessary, instead…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…could arrange for a “page fault” when next unknown character guessed correctly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Page fault register was user accessible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Attack was very easy in practice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D32A6EF6-5CC2-5948-8737-ACD215FAFD76}" type="slidenum">
              <a:rPr lang="en-US" smtClean="0">
                <a:latin typeface="Times New Roman" charset="0"/>
              </a:rPr>
              <a:pPr/>
              <a:t>96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Time Bomb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In 1986 </a:t>
            </a:r>
            <a:r>
              <a:rPr lang="en-US" sz="2800" dirty="0">
                <a:hlinkClick r:id="rId2"/>
              </a:rPr>
              <a:t>Donald Gene Burleson</a:t>
            </a:r>
            <a:r>
              <a:rPr lang="en-US" sz="2800" dirty="0"/>
              <a:t> told employer to stop withholding taxes from his paycheck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His company refused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He planned to sue his company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He used company</a:t>
            </a:r>
            <a:r>
              <a:rPr lang="en-US" sz="2400" dirty="0" smtClean="0"/>
              <a:t> time </a:t>
            </a:r>
            <a:r>
              <a:rPr lang="en-US" sz="2400" dirty="0"/>
              <a:t>to prepare legal docs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Company found out and fired him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Burleson had been working on malware…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After being fired, his software “time bomb” deleted important company data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229F1398-6E2E-064B-8F0A-05653A2A8519}" type="slidenum">
              <a:rPr lang="en-US" smtClean="0">
                <a:latin typeface="Times New Roman" charset="0"/>
              </a:rPr>
              <a:pPr/>
              <a:t>97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696200" cy="990600"/>
          </a:xfrm>
        </p:spPr>
        <p:txBody>
          <a:bodyPr/>
          <a:lstStyle/>
          <a:p>
            <a:pPr eaLnBrk="1" hangingPunct="1"/>
            <a:r>
              <a:rPr lang="en-US"/>
              <a:t>Time Bomb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Company was reluctant to pursue the case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So Burleson sued company for back pay!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Then company finally sued Burleson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In 1988 Burleson fined $11,800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Case took years to </a:t>
            </a:r>
            <a:r>
              <a:rPr lang="en-US" sz="2400" dirty="0" smtClean="0"/>
              <a:t>prosecute…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Cost company thousands of </a:t>
            </a:r>
            <a:r>
              <a:rPr lang="en-US" sz="2400" dirty="0" smtClean="0"/>
              <a:t>dollars…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Resulted in a slap on the </a:t>
            </a:r>
            <a:r>
              <a:rPr lang="en-US" sz="2400" dirty="0" smtClean="0"/>
              <a:t>wrist for Burleson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One of the first computer crime cases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Many cases since follow a similar pattern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I.e., companies </a:t>
            </a:r>
            <a:r>
              <a:rPr lang="en-US" sz="2400" dirty="0"/>
              <a:t>reluctant to prosecute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69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C74BCEAF-D6BB-A244-9CAE-C0ED752F8312}" type="slidenum">
              <a:rPr lang="en-US" smtClean="0">
                <a:latin typeface="Times New Roman" charset="0"/>
              </a:rPr>
              <a:pPr/>
              <a:t>98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Trusting Software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Can you ever trust software?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See </a:t>
            </a:r>
            <a:r>
              <a:rPr lang="en-US" sz="2400">
                <a:hlinkClick r:id="rId2"/>
              </a:rPr>
              <a:t>Reflections on Trusting Trust</a:t>
            </a:r>
            <a:endParaRPr lang="en-US" sz="240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Consider the following thought experiment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Suppose C compiler has a virus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When compiling login program, virus creates backdoor (account with known password)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When recompiling the C compiler, virus incorporates itself into new C compiler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Difficult to get rid of this virus!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4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Software                                                                                                          </a:t>
            </a:r>
            <a:fld id="{B155C74B-9F34-F640-8A13-ACBFFC943C38}" type="slidenum">
              <a:rPr lang="en-US" smtClean="0">
                <a:latin typeface="Times New Roman" charset="0"/>
              </a:rPr>
              <a:pPr/>
              <a:t>99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Trusting Software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Suppose you notice something is wrong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So you start over from scratch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First, you recompile the C compiler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Then you recompile the OS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Including login program…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You have not gotten rid of the problem!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In the real world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Attackers try to hide viruses in virus scanner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Imagine damage that would be done by attack on virus signature updates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8710</TotalTime>
  <Words>5154</Words>
  <Application>Microsoft Office PowerPoint</Application>
  <PresentationFormat>On-screen Show (4:3)</PresentationFormat>
  <Paragraphs>951</Paragraphs>
  <Slides>99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0" baseType="lpstr">
      <vt:lpstr>Default Design</vt:lpstr>
      <vt:lpstr>Part IV: Software</vt:lpstr>
      <vt:lpstr>Why Software?</vt:lpstr>
      <vt:lpstr>Chapter 11:  Software Flaws and Malware</vt:lpstr>
      <vt:lpstr>Bad Software is Ubiquitous</vt:lpstr>
      <vt:lpstr>Software Issues</vt:lpstr>
      <vt:lpstr>Complexity</vt:lpstr>
      <vt:lpstr>Lines of Code and Bugs</vt:lpstr>
      <vt:lpstr>Software Security Topics</vt:lpstr>
      <vt:lpstr>Program Flaws</vt:lpstr>
      <vt:lpstr>Example</vt:lpstr>
      <vt:lpstr>Secure Software</vt:lpstr>
      <vt:lpstr>Program Flaws</vt:lpstr>
      <vt:lpstr>Buffer Overflow</vt:lpstr>
      <vt:lpstr>Possible Attack Scenario</vt:lpstr>
      <vt:lpstr>Buffer Overflow</vt:lpstr>
      <vt:lpstr>Simple Buffer Overflow</vt:lpstr>
      <vt:lpstr>Memory Organization</vt:lpstr>
      <vt:lpstr>Simplified Stack Example</vt:lpstr>
      <vt:lpstr>Smashing the Stack</vt:lpstr>
      <vt:lpstr>Smashing the Stack</vt:lpstr>
      <vt:lpstr>Smashing the Stack</vt:lpstr>
      <vt:lpstr>Stack Smashing Summary</vt:lpstr>
      <vt:lpstr>Stack Smashing Example</vt:lpstr>
      <vt:lpstr>Buffer Overflow Present?</vt:lpstr>
      <vt:lpstr>Disassemble Code</vt:lpstr>
      <vt:lpstr>Buffer Overflow Attack</vt:lpstr>
      <vt:lpstr>Overflow Attack, Take 2</vt:lpstr>
      <vt:lpstr>Buffer Overflow</vt:lpstr>
      <vt:lpstr>Source Code</vt:lpstr>
      <vt:lpstr>Stack Smashing Defenses</vt:lpstr>
      <vt:lpstr>Stack Smashing Defenses</vt:lpstr>
      <vt:lpstr>Microsoft’s Canary</vt:lpstr>
      <vt:lpstr>ASLR</vt:lpstr>
      <vt:lpstr>Buffer Overflow</vt:lpstr>
      <vt:lpstr>Incomplete Mediation</vt:lpstr>
      <vt:lpstr>Input Validation</vt:lpstr>
      <vt:lpstr>Input Validation</vt:lpstr>
      <vt:lpstr>Incomplete Mediation</vt:lpstr>
      <vt:lpstr>Race Conditions</vt:lpstr>
      <vt:lpstr>Race Condition</vt:lpstr>
      <vt:lpstr>mkdir Race Condition</vt:lpstr>
      <vt:lpstr>mkdir Attack</vt:lpstr>
      <vt:lpstr>Race Conditions</vt:lpstr>
      <vt:lpstr>Malware</vt:lpstr>
      <vt:lpstr>Malicious Software</vt:lpstr>
      <vt:lpstr>Where do Viruses Live?</vt:lpstr>
      <vt:lpstr>Malware Examples</vt:lpstr>
      <vt:lpstr>Brain</vt:lpstr>
      <vt:lpstr>Morris Worm</vt:lpstr>
      <vt:lpstr>How Morris Worm Spread</vt:lpstr>
      <vt:lpstr>Bootstrap Loader</vt:lpstr>
      <vt:lpstr>How to Remain Undetected?</vt:lpstr>
      <vt:lpstr>Morris Worm: Bottom Line</vt:lpstr>
      <vt:lpstr>Code Red Worm</vt:lpstr>
      <vt:lpstr>Code Red: What it Did</vt:lpstr>
      <vt:lpstr>SQL Slammer</vt:lpstr>
      <vt:lpstr>Why was Slammer Successful?</vt:lpstr>
      <vt:lpstr>Trojan Horse Example</vt:lpstr>
      <vt:lpstr>Mac Trojan</vt:lpstr>
      <vt:lpstr>Trojan Example</vt:lpstr>
      <vt:lpstr>Malware Detection</vt:lpstr>
      <vt:lpstr>Signature Detection</vt:lpstr>
      <vt:lpstr>Signature Detection</vt:lpstr>
      <vt:lpstr>Change Detection</vt:lpstr>
      <vt:lpstr>Change Detection</vt:lpstr>
      <vt:lpstr>Anomaly Detection</vt:lpstr>
      <vt:lpstr>Anomaly Detection</vt:lpstr>
      <vt:lpstr>Future of Malware</vt:lpstr>
      <vt:lpstr>Encrypted Viruses</vt:lpstr>
      <vt:lpstr>Encrypted Viruses</vt:lpstr>
      <vt:lpstr>Polymorphic Malware</vt:lpstr>
      <vt:lpstr>Metamorphic Malware</vt:lpstr>
      <vt:lpstr>Metamorphic Worm</vt:lpstr>
      <vt:lpstr>Warhol Worm</vt:lpstr>
      <vt:lpstr>A Possible Warhol Worm</vt:lpstr>
      <vt:lpstr>Flash Worm</vt:lpstr>
      <vt:lpstr>Flash Worm</vt:lpstr>
      <vt:lpstr>Flash Worm</vt:lpstr>
      <vt:lpstr>Rapid Malware Defenses</vt:lpstr>
      <vt:lpstr>Push vs Pull Malware</vt:lpstr>
      <vt:lpstr>Botnet</vt:lpstr>
      <vt:lpstr>Botnet Examples</vt:lpstr>
      <vt:lpstr>More Botnet Examples</vt:lpstr>
      <vt:lpstr>Computer Infections</vt:lpstr>
      <vt:lpstr>Computer Infections</vt:lpstr>
      <vt:lpstr>Future Malware Detection?</vt:lpstr>
      <vt:lpstr>Miscellaneous        Software-Based Attacks</vt:lpstr>
      <vt:lpstr>Miscellaneous Attacks</vt:lpstr>
      <vt:lpstr>Salami Attack</vt:lpstr>
      <vt:lpstr>Salami Attack</vt:lpstr>
      <vt:lpstr>Salami Attacks</vt:lpstr>
      <vt:lpstr>Linearization Attack</vt:lpstr>
      <vt:lpstr>Linearization Attack</vt:lpstr>
      <vt:lpstr>Linearization Attack</vt:lpstr>
      <vt:lpstr>Linearization Attack</vt:lpstr>
      <vt:lpstr>Time Bomb</vt:lpstr>
      <vt:lpstr>Time Bomb</vt:lpstr>
      <vt:lpstr>Trusting Software</vt:lpstr>
      <vt:lpstr>Trusting Software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subject/>
  <dc:creator>Mark Stamp</dc:creator>
  <cp:keywords/>
  <dc:description/>
  <cp:lastModifiedBy>zaung</cp:lastModifiedBy>
  <cp:revision>1377</cp:revision>
  <cp:lastPrinted>2005-01-22T21:32:15Z</cp:lastPrinted>
  <dcterms:created xsi:type="dcterms:W3CDTF">2012-05-08T13:42:12Z</dcterms:created>
  <dcterms:modified xsi:type="dcterms:W3CDTF">2013-11-20T13:08:26Z</dcterms:modified>
  <cp:category/>
</cp:coreProperties>
</file>