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sldIdLst>
    <p:sldId id="658" r:id="rId2"/>
    <p:sldId id="656" r:id="rId3"/>
    <p:sldId id="388" r:id="rId4"/>
    <p:sldId id="389" r:id="rId5"/>
    <p:sldId id="390" r:id="rId6"/>
    <p:sldId id="391" r:id="rId7"/>
    <p:sldId id="392" r:id="rId8"/>
    <p:sldId id="479" r:id="rId9"/>
    <p:sldId id="393" r:id="rId10"/>
    <p:sldId id="394" r:id="rId11"/>
    <p:sldId id="396" r:id="rId12"/>
    <p:sldId id="397" r:id="rId13"/>
    <p:sldId id="398" r:id="rId14"/>
    <p:sldId id="399" r:id="rId15"/>
    <p:sldId id="400" r:id="rId16"/>
    <p:sldId id="636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80" r:id="rId29"/>
    <p:sldId id="481" r:id="rId30"/>
    <p:sldId id="413" r:id="rId31"/>
    <p:sldId id="414" r:id="rId32"/>
    <p:sldId id="501" r:id="rId33"/>
    <p:sldId id="514" r:id="rId34"/>
    <p:sldId id="415" r:id="rId35"/>
    <p:sldId id="416" r:id="rId36"/>
    <p:sldId id="417" r:id="rId37"/>
    <p:sldId id="567" r:id="rId38"/>
    <p:sldId id="568" r:id="rId39"/>
    <p:sldId id="569" r:id="rId40"/>
    <p:sldId id="570" r:id="rId41"/>
    <p:sldId id="571" r:id="rId42"/>
    <p:sldId id="572" r:id="rId43"/>
    <p:sldId id="631" r:id="rId44"/>
    <p:sldId id="573" r:id="rId45"/>
    <p:sldId id="574" r:id="rId46"/>
    <p:sldId id="575" r:id="rId47"/>
    <p:sldId id="577" r:id="rId48"/>
    <p:sldId id="578" r:id="rId49"/>
    <p:sldId id="579" r:id="rId50"/>
    <p:sldId id="580" r:id="rId51"/>
    <p:sldId id="581" r:id="rId52"/>
    <p:sldId id="582" r:id="rId53"/>
    <p:sldId id="583" r:id="rId54"/>
    <p:sldId id="584" r:id="rId55"/>
    <p:sldId id="585" r:id="rId56"/>
    <p:sldId id="587" r:id="rId57"/>
    <p:sldId id="588" r:id="rId58"/>
    <p:sldId id="589" r:id="rId59"/>
    <p:sldId id="590" r:id="rId60"/>
    <p:sldId id="591" r:id="rId61"/>
    <p:sldId id="592" r:id="rId62"/>
    <p:sldId id="593" r:id="rId63"/>
    <p:sldId id="594" r:id="rId64"/>
    <p:sldId id="595" r:id="rId65"/>
    <p:sldId id="597" r:id="rId66"/>
    <p:sldId id="598" r:id="rId67"/>
    <p:sldId id="599" r:id="rId68"/>
    <p:sldId id="600" r:id="rId69"/>
    <p:sldId id="601" r:id="rId70"/>
    <p:sldId id="603" r:id="rId71"/>
    <p:sldId id="604" r:id="rId72"/>
    <p:sldId id="605" r:id="rId73"/>
    <p:sldId id="607" r:id="rId74"/>
    <p:sldId id="610" r:id="rId75"/>
    <p:sldId id="321" r:id="rId76"/>
    <p:sldId id="482" r:id="rId77"/>
    <p:sldId id="483" r:id="rId78"/>
    <p:sldId id="484" r:id="rId79"/>
    <p:sldId id="487" r:id="rId80"/>
    <p:sldId id="485" r:id="rId81"/>
    <p:sldId id="486" r:id="rId82"/>
    <p:sldId id="488" r:id="rId83"/>
    <p:sldId id="489" r:id="rId84"/>
    <p:sldId id="490" r:id="rId85"/>
    <p:sldId id="491" r:id="rId86"/>
    <p:sldId id="639" r:id="rId87"/>
    <p:sldId id="498" r:id="rId88"/>
    <p:sldId id="499" r:id="rId89"/>
    <p:sldId id="500" r:id="rId90"/>
    <p:sldId id="638" r:id="rId91"/>
    <p:sldId id="516" r:id="rId92"/>
    <p:sldId id="517" r:id="rId93"/>
    <p:sldId id="295" r:id="rId94"/>
    <p:sldId id="297" r:id="rId95"/>
    <p:sldId id="504" r:id="rId96"/>
    <p:sldId id="508" r:id="rId97"/>
    <p:sldId id="509" r:id="rId98"/>
    <p:sldId id="298" r:id="rId99"/>
    <p:sldId id="300" r:id="rId100"/>
    <p:sldId id="301" r:id="rId101"/>
    <p:sldId id="507" r:id="rId102"/>
    <p:sldId id="302" r:id="rId103"/>
    <p:sldId id="510" r:id="rId104"/>
    <p:sldId id="515" r:id="rId105"/>
    <p:sldId id="308" r:id="rId106"/>
    <p:sldId id="309" r:id="rId107"/>
    <p:sldId id="303" r:id="rId108"/>
    <p:sldId id="506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0D"/>
    <a:srgbClr val="FFFB10"/>
    <a:srgbClr val="FF180C"/>
    <a:srgbClr val="FF4135"/>
    <a:srgbClr val="0F69CC"/>
    <a:srgbClr val="53FF07"/>
    <a:srgbClr val="FFFFFF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7F1D39-506B-BC44-8B30-D69F589FB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3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9DE568-DF55-1C4F-B9CC-FBA912A9FE3E}" type="slidenum">
              <a:rPr lang="en-US"/>
              <a:pPr/>
              <a:t>48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1CC29-304B-9F41-98CD-4887249EDE33}" type="slidenum">
              <a:rPr lang="en-US"/>
              <a:pPr/>
              <a:t>49</a:t>
            </a:fld>
            <a:endParaRPr lang="en-US"/>
          </a:p>
        </p:txBody>
      </p:sp>
      <p:sp>
        <p:nvSpPr>
          <p:cNvPr id="164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7DAD494A-A0B7-CC49-8185-86C5F5DD470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88B3588-61C4-1C4D-9CAF-7A08B0BAF34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6F4589B-2FB6-714D-8BC0-DE0BF3716B0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AA46C5D-650A-C14E-A1D4-DA5A5486ABE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049BC4FC-52B2-8349-88E2-B18BD3A4F73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9DEAE061-4CD2-0146-B763-04BE1A7BFF7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A26FE35E-C47A-2443-9402-477056C3651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481FBD85-0498-6446-8113-503B2390B7F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8CE08EB-39AD-6F47-9423-6D084DB2E19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D036018-996E-DF4A-9556-40025FA2D0B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419B504C-D997-C44C-8682-7ABC82680A3D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A12EFE72-7B36-804E-91C7-DAD088DF5F9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sdom.weizmann.ac.il/~oded/p_obfuscat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.cam.ac.uk/ftp/users/rja14/toulouse.pdf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3 </a:t>
            </a:r>
            <a:r>
              <a:rPr lang="en-US" dirty="0" smtClean="0">
                <a:sym typeface="Symbol" charset="2"/>
              </a:rPr>
              <a:t></a:t>
            </a:r>
            <a:r>
              <a:rPr lang="en-US" dirty="0" smtClean="0"/>
              <a:t> </a:t>
            </a:r>
            <a:r>
              <a:rPr lang="en-US" dirty="0" smtClean="0"/>
              <a:t>Software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2667000"/>
          </a:xfrm>
        </p:spPr>
        <p:txBody>
          <a:bodyPr/>
          <a:lstStyle/>
          <a:p>
            <a:pPr eaLnBrk="1" hangingPunct="1"/>
            <a:r>
              <a:rPr lang="en-US" dirty="0" smtClean="0"/>
              <a:t>Part </a:t>
            </a:r>
            <a:r>
              <a:rPr lang="en-US" dirty="0" smtClean="0"/>
              <a:t>IV: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 smtClean="0"/>
              <a:t>12: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Insecurity in Software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66800" y="304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Original Source: http</a:t>
            </a:r>
            <a:r>
              <a:rPr lang="en-US" b="0" dirty="0"/>
              <a:t>://www.cs.sjsu.edu/~stamp/infosec/</a:t>
            </a:r>
          </a:p>
        </p:txBody>
      </p:sp>
    </p:spTree>
    <p:extLst>
      <p:ext uri="{BB962C8B-B14F-4D97-AF65-F5344CB8AC3E}">
        <p14:creationId xmlns:p14="http://schemas.microsoft.com/office/powerpoint/2010/main" val="9212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F2519BD-ACDE-DA43-A97D-FFA3E8339CC9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We consider a simple example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This example only requires </a:t>
            </a:r>
            <a:r>
              <a:rPr lang="en-US" sz="2800" dirty="0" err="1"/>
              <a:t>disassembler</a:t>
            </a:r>
            <a:r>
              <a:rPr lang="en-US" sz="2800" dirty="0"/>
              <a:t> (IDA Pro) and hex editor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Trudy disassembles to understand code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Trudy also wants to patch the code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For most real-world code,</a:t>
            </a:r>
            <a:r>
              <a:rPr lang="en-US" sz="2800" dirty="0" smtClean="0"/>
              <a:t> would also </a:t>
            </a:r>
            <a:r>
              <a:rPr lang="en-US" sz="2800" dirty="0"/>
              <a:t>need a debugger (</a:t>
            </a:r>
            <a:r>
              <a:rPr lang="en-US" sz="2800" dirty="0" err="1"/>
              <a:t>OllyDbg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28374D8-7C06-3D4D-8CB7-1E3200B17C4D}" type="slidenum">
              <a:rPr lang="en-US" smtClean="0">
                <a:latin typeface="Times New Roman" charset="0"/>
              </a:rPr>
              <a:pPr/>
              <a:t>100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7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371600"/>
          </a:xfrm>
        </p:spPr>
        <p:txBody>
          <a:bodyPr/>
          <a:lstStyle/>
          <a:p>
            <a:pPr eaLnBrk="1" hangingPunct="1"/>
            <a:r>
              <a:rPr lang="en-US"/>
              <a:t>Types of Testing</a:t>
            </a:r>
          </a:p>
        </p:txBody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Function testing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verify that system functions as it is supposed to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Performance testing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other requirements such as speed, resource use, 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Acceptance testing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customer involved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Installation testing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test at install time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Regression testing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test after any change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5BCBA5A-6940-594F-B838-625699D990B3}" type="slidenum">
              <a:rPr lang="en-US" smtClean="0">
                <a:latin typeface="Times New Roman" charset="0"/>
              </a:rPr>
              <a:pPr/>
              <a:t>101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Other Testing Issues</a:t>
            </a:r>
          </a:p>
        </p:txBody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9530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800" dirty="0"/>
              <a:t>Active fault detection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Don’t wait for system to fail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Actively try to make it fail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attackers will!</a:t>
            </a:r>
          </a:p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800" dirty="0"/>
              <a:t>Fault injection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Insert faults into the process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Even if no obvious way for such a fault to occur</a:t>
            </a:r>
          </a:p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800" dirty="0"/>
              <a:t>Bug injection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Insert bugs into code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See how many of injected bugs are found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Can use this to estimate number of bugs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Assumes injected bugs similar to unknown bugs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49E9A57-2D16-7340-8405-E16A96B068A4}" type="slidenum">
              <a:rPr lang="en-US" smtClean="0">
                <a:latin typeface="Times New Roman" charset="0"/>
              </a:rPr>
              <a:pPr/>
              <a:t>102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9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Testing Case History</a:t>
            </a:r>
          </a:p>
        </p:txBody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one system with 184,000 lines of code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Flaws found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17.3% inspecting system design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19.1% inspecting component design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15.1% code inspection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29.4% integration testing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16.6% system and regression testing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Conclusion: must do many kinds of testing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Overlapping testing is necessary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Provides a form of “defense in depth”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53BA686-6A10-0647-B82D-5252863EBA36}" type="slidenum">
              <a:rPr lang="en-US" smtClean="0">
                <a:latin typeface="Times New Roman" charset="0"/>
              </a:rPr>
              <a:pPr/>
              <a:t>103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447800"/>
          </a:xfrm>
        </p:spPr>
        <p:txBody>
          <a:bodyPr/>
          <a:lstStyle/>
          <a:p>
            <a:pPr eaLnBrk="1" hangingPunct="1"/>
            <a:r>
              <a:rPr lang="en-US"/>
              <a:t>Security Testing: The Bottom Line</a:t>
            </a:r>
          </a:p>
        </p:txBody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Security testing</a:t>
            </a:r>
            <a:r>
              <a:rPr lang="en-US" sz="2800" dirty="0"/>
              <a:t> is far more demanding than non-security testing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Non-security testing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800" dirty="0"/>
              <a:t> does system do what it is supposed to?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Security testing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800" dirty="0"/>
              <a:t> does system do what it is supposed to </a:t>
            </a:r>
            <a:r>
              <a:rPr lang="en-US" sz="2800" b="1" dirty="0">
                <a:solidFill>
                  <a:srgbClr val="FF0000"/>
                </a:solidFill>
              </a:rPr>
              <a:t>and nothing more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Usually impossible to do exhaustive testing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How much testing is enough?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75E9698-B17A-2544-A672-FACE92A42420}" type="slidenum">
              <a:rPr lang="en-US" smtClean="0">
                <a:latin typeface="Times New Roman" charset="0"/>
              </a:rPr>
              <a:pPr/>
              <a:t>104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447800"/>
          </a:xfrm>
        </p:spPr>
        <p:txBody>
          <a:bodyPr/>
          <a:lstStyle/>
          <a:p>
            <a:pPr eaLnBrk="1" hangingPunct="1"/>
            <a:r>
              <a:rPr lang="en-US"/>
              <a:t>Security Testing: The Bottom Line</a:t>
            </a:r>
          </a:p>
        </p:txBody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6962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How much testing is enough?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Recall </a:t>
            </a:r>
            <a:r>
              <a:rPr lang="en-US" sz="2800" dirty="0">
                <a:latin typeface="Times-Roman" charset="0"/>
              </a:rPr>
              <a:t>MTBF = </a:t>
            </a:r>
            <a:r>
              <a:rPr lang="en-US" sz="2800" dirty="0" err="1">
                <a:latin typeface="Times-Roman" charset="0"/>
              </a:rPr>
              <a:t>t</a:t>
            </a:r>
            <a:r>
              <a:rPr lang="en-US" sz="2800" dirty="0">
                <a:latin typeface="Times-Roman" charset="0"/>
              </a:rPr>
              <a:t>/K</a:t>
            </a:r>
            <a:endParaRPr lang="en-US" sz="2800" dirty="0"/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Seems to imply testing is nearly hopeless!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But there is some hope…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If we eliminate an entire class of flaws then statistical model breaks down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For example, if a single test (or a few tests) find all buffer overflows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FE9838A-D984-E34C-8E13-53DEA2266722}" type="slidenum">
              <a:rPr lang="en-US" smtClean="0">
                <a:latin typeface="Times New Roman" charset="0"/>
              </a:rPr>
              <a:pPr/>
              <a:t>105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Configuration Issues</a:t>
            </a:r>
          </a:p>
        </p:txBody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572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Types of changes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Minor changes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maintain daily functioning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Adaptive changes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modifications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Perfective changes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improvements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Preventive changes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no loss of performance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Any change can introduce new flaws!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2F32EB6-D669-2347-97FD-D55FB4E39CDF}" type="slidenum">
              <a:rPr lang="en-US" smtClean="0">
                <a:latin typeface="Times New Roman" charset="0"/>
              </a:rPr>
              <a:pPr/>
              <a:t>106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990600"/>
          </a:xfrm>
        </p:spPr>
        <p:txBody>
          <a:bodyPr/>
          <a:lstStyle/>
          <a:p>
            <a:pPr eaLnBrk="1" hangingPunct="1"/>
            <a:r>
              <a:rPr lang="en-US"/>
              <a:t>Postmortem</a:t>
            </a:r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After fixing any security flaw…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Carefully analyze the flaw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learn from a mistake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Mistake must be analyzed and understood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Must make effort to avoid repeating mistake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security, </a:t>
            </a:r>
            <a:r>
              <a:rPr lang="en-US" sz="2800" b="1" dirty="0">
                <a:solidFill>
                  <a:schemeClr val="accent2"/>
                </a:solidFill>
              </a:rPr>
              <a:t>always</a:t>
            </a:r>
            <a:r>
              <a:rPr lang="en-US" sz="2800" dirty="0"/>
              <a:t> learn more when things go wrong than when they go right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Postmortem may be the most under-used tool in all of security engineering!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608DC62-81BB-CC4E-A9AC-A820506CC39F}" type="slidenum">
              <a:rPr lang="en-US" smtClean="0">
                <a:latin typeface="Times New Roman" charset="0"/>
              </a:rPr>
              <a:pPr/>
              <a:t>107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Software Security</a:t>
            </a:r>
          </a:p>
        </p:txBody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First to market advantage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Also known as “network economics”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Security suffers as a result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Little economic incentive for secure software!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Penetrate and patch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Fix code as security flaws are found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Fix can result in worse problems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Mostly done </a:t>
            </a:r>
            <a:r>
              <a:rPr lang="en-US" sz="2400" b="1" dirty="0">
                <a:solidFill>
                  <a:schemeClr val="accent2"/>
                </a:solidFill>
              </a:rPr>
              <a:t>after</a:t>
            </a:r>
            <a:r>
              <a:rPr lang="en-US" sz="2400" dirty="0"/>
              <a:t> code delivered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Proper development can reduce flaws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costly and time-consuming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ED97092-B757-AA40-A88E-C32917952AA0}" type="slidenum">
              <a:rPr lang="en-US" smtClean="0">
                <a:latin typeface="Times New Roman" charset="0"/>
              </a:rPr>
              <a:pPr/>
              <a:t>108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Software and Security</a:t>
            </a:r>
          </a:p>
        </p:txBody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Even with best development practices, security flaws will still exist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Absolute security is (almost) never possible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So, it is not surprising that absolute software security is impossible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goal is to minimize and manage risks of software flaws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Do not expect dramatic improvements in consumer software security anytime soon!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2B4E4CA-EA1C-C24A-ACD8-7CC18470B9FB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Program requires serial number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But Trudy doesn’t know the serial number…</a:t>
            </a:r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685800" y="5257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Can Trudy get serial number from exe?</a:t>
            </a:r>
          </a:p>
        </p:txBody>
      </p:sp>
      <p:pic>
        <p:nvPicPr>
          <p:cNvPr id="123910" name="Picture 5" descr="win1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3124200"/>
            <a:ext cx="8482012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DE61C1F-1632-3345-BF13-BAC28755C928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IDA Pro disassembly</a:t>
            </a:r>
          </a:p>
        </p:txBody>
      </p:sp>
      <p:pic>
        <p:nvPicPr>
          <p:cNvPr id="124933" name="Picture 4" descr="ida1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87625"/>
            <a:ext cx="76962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685800" y="5181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Looks like serial number is </a:t>
            </a:r>
            <a:r>
              <a:rPr lang="en-US" sz="3200">
                <a:latin typeface="Times-Roman" charset="0"/>
              </a:rPr>
              <a:t>S123N456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2DC7477-6626-9549-A8B1-40324147CC4C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Try the serial number </a:t>
            </a:r>
            <a:r>
              <a:rPr lang="en-US">
                <a:latin typeface="Times-Roman" charset="0"/>
              </a:rPr>
              <a:t>S123N456</a:t>
            </a:r>
            <a:endParaRPr lang="en-US"/>
          </a:p>
        </p:txBody>
      </p:sp>
      <p:pic>
        <p:nvPicPr>
          <p:cNvPr id="125957" name="Picture 4" descr="win2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83820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685800" y="47244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It works!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Can Trudy do “better”?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7AD87D2-CA98-1246-B0A2-E784ABF12AAA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Again, IDA Pro disassembly</a:t>
            </a:r>
          </a:p>
        </p:txBody>
      </p:sp>
      <p:pic>
        <p:nvPicPr>
          <p:cNvPr id="126981" name="Picture 4" descr="ida1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7315200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2" name="Picture 5" descr="ida2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265738"/>
            <a:ext cx="66294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685800" y="4572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And hex view…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5BBD16D-A89F-F342-8632-1FD5935FAB37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28004" name="Rectangle 6"/>
          <p:cNvSpPr>
            <a:spLocks noChangeArrowheads="1"/>
          </p:cNvSpPr>
          <p:nvPr/>
        </p:nvSpPr>
        <p:spPr bwMode="auto">
          <a:xfrm>
            <a:off x="685800" y="3581400"/>
            <a:ext cx="792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 smtClean="0">
                <a:latin typeface="Times-Roman" charset="0"/>
              </a:rPr>
              <a:t>“test </a:t>
            </a:r>
            <a:r>
              <a:rPr lang="en-US" sz="2800" dirty="0" err="1">
                <a:latin typeface="Times-Roman" charset="0"/>
              </a:rPr>
              <a:t>eax,</a:t>
            </a:r>
            <a:r>
              <a:rPr lang="en-US" sz="2800" dirty="0" err="1" smtClean="0">
                <a:latin typeface="Times-Roman" charset="0"/>
              </a:rPr>
              <a:t>eax</a:t>
            </a:r>
            <a:r>
              <a:rPr lang="en-US" sz="2800" dirty="0" smtClean="0">
                <a:latin typeface="Times-Roman" charset="0"/>
              </a:rPr>
              <a:t>”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>
                <a:latin typeface="Times-Roman" charset="0"/>
              </a:rPr>
              <a:t>AND</a:t>
            </a:r>
            <a:r>
              <a:rPr lang="en-US" sz="2800" dirty="0"/>
              <a:t> of </a:t>
            </a:r>
            <a:r>
              <a:rPr lang="en-US" sz="2800" dirty="0" err="1">
                <a:latin typeface="Times-Roman" charset="0"/>
              </a:rPr>
              <a:t>eax</a:t>
            </a:r>
            <a:r>
              <a:rPr lang="en-US" sz="2800" dirty="0"/>
              <a:t> with itself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Flag bit set to 0 only if </a:t>
            </a:r>
            <a:r>
              <a:rPr lang="en-US" dirty="0" err="1">
                <a:latin typeface="Times-Roman" charset="0"/>
                <a:ea typeface="ＭＳ Ｐゴシック" charset="-128"/>
                <a:cs typeface="ＭＳ Ｐゴシック" charset="-128"/>
              </a:rPr>
              <a:t>eax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If </a:t>
            </a:r>
            <a:r>
              <a:rPr lang="en-US" dirty="0">
                <a:latin typeface="Times-Roman" charset="0"/>
                <a:ea typeface="ＭＳ Ｐゴシック" charset="-128"/>
                <a:cs typeface="ＭＳ Ｐゴシック" charset="-128"/>
              </a:rPr>
              <a:t>test</a:t>
            </a:r>
            <a:r>
              <a:rPr lang="en-US" dirty="0">
                <a:ea typeface="ＭＳ Ｐゴシック" charset="-128"/>
                <a:cs typeface="ＭＳ Ｐゴシック" charset="-128"/>
              </a:rPr>
              <a:t> yields 0, then </a:t>
            </a:r>
            <a:r>
              <a:rPr lang="en-US" dirty="0" err="1">
                <a:latin typeface="Times-Roman" charset="0"/>
                <a:ea typeface="ＭＳ Ｐゴシック" charset="-128"/>
                <a:cs typeface="ＭＳ Ｐゴシック" charset="-128"/>
              </a:rPr>
              <a:t>jz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true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Trudy wants </a:t>
            </a:r>
            <a:r>
              <a:rPr lang="en-US" sz="2800" dirty="0" err="1">
                <a:latin typeface="Times-ROman"/>
                <a:cs typeface="Times-ROman"/>
              </a:rPr>
              <a:t>jz</a:t>
            </a:r>
            <a:r>
              <a:rPr lang="en-US" sz="2800" dirty="0"/>
              <a:t> to always be </a:t>
            </a:r>
            <a:r>
              <a:rPr lang="en-US" sz="2800" dirty="0" smtClean="0"/>
              <a:t>true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Can Trudy patch exe so </a:t>
            </a:r>
            <a:r>
              <a:rPr lang="en-US" sz="2800" dirty="0" err="1">
                <a:latin typeface="Times-Roman" charset="0"/>
              </a:rPr>
              <a:t>jz</a:t>
            </a:r>
            <a:r>
              <a:rPr lang="en-US" sz="2800" dirty="0"/>
              <a:t> always holds?</a:t>
            </a:r>
          </a:p>
        </p:txBody>
      </p:sp>
      <p:pic>
        <p:nvPicPr>
          <p:cNvPr id="128005" name="Picture 7" descr="ida1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74788"/>
            <a:ext cx="6400800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48276C6-506A-8F49-8FBA-B7B12A14DC38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43400"/>
            <a:ext cx="66294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800" b="1">
                <a:solidFill>
                  <a:schemeClr val="accent2"/>
                </a:solidFill>
              </a:rPr>
              <a:t>Assembly</a:t>
            </a:r>
            <a:r>
              <a:rPr lang="en-US" sz="2800"/>
              <a:t>			</a:t>
            </a:r>
            <a:r>
              <a:rPr lang="en-US" sz="2800" b="1">
                <a:solidFill>
                  <a:schemeClr val="accent2"/>
                </a:solidFill>
              </a:rPr>
              <a:t>Hex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800">
                <a:latin typeface="Times-Roman" charset="0"/>
              </a:rPr>
              <a:t>test 	eax,eax 		85 C0 …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800">
                <a:latin typeface="Times-Roman" charset="0"/>
              </a:rPr>
              <a:t>xor	 	eax,eax 		33 C0 …</a:t>
            </a:r>
            <a:endParaRPr lang="en-US" sz="2800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1143000" y="4343400"/>
            <a:ext cx="62484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749" name="Line 5"/>
          <p:cNvSpPr>
            <a:spLocks noChangeShapeType="1"/>
          </p:cNvSpPr>
          <p:nvPr/>
        </p:nvSpPr>
        <p:spPr bwMode="auto">
          <a:xfrm>
            <a:off x="1143000" y="4876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Rectangle 6"/>
          <p:cNvSpPr>
            <a:spLocks noChangeArrowheads="1"/>
          </p:cNvSpPr>
          <p:nvPr/>
        </p:nvSpPr>
        <p:spPr bwMode="auto">
          <a:xfrm>
            <a:off x="685800" y="12954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Can Trudy patch exe so that </a:t>
            </a:r>
            <a:r>
              <a:rPr lang="en-US" sz="2800">
                <a:latin typeface="Times-Roman" charset="0"/>
              </a:rPr>
              <a:t>jz</a:t>
            </a:r>
            <a:r>
              <a:rPr lang="en-US" sz="2800"/>
              <a:t> always true?</a:t>
            </a:r>
          </a:p>
        </p:txBody>
      </p:sp>
      <p:pic>
        <p:nvPicPr>
          <p:cNvPr id="129032" name="Picture 7" descr="ida1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81200"/>
            <a:ext cx="64008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2776538" y="3352800"/>
            <a:ext cx="500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imes-Roman" charset="0"/>
              </a:rPr>
              <a:t>xor</a:t>
            </a:r>
            <a:endParaRPr lang="en-US"/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4495800" y="3435350"/>
            <a:ext cx="19986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ym typeface="Symbol" charset="2"/>
              </a:rPr>
              <a:t> </a:t>
            </a:r>
            <a:r>
              <a:rPr lang="en-US" sz="1600" b="1">
                <a:latin typeface="Times-Roman" charset="0"/>
                <a:sym typeface="Symbol" charset="2"/>
              </a:rPr>
              <a:t>jz</a:t>
            </a:r>
            <a:r>
              <a:rPr lang="en-US" sz="1600" b="1">
                <a:sym typeface="Symbol" charset="2"/>
              </a:rPr>
              <a:t> always true!!!</a:t>
            </a:r>
            <a:endParaRPr lang="en-US"/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4876800" y="4343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 autoUpdateAnimBg="0" advAuto="0"/>
      <p:bldP spid="543748" grpId="0" animBg="1"/>
      <p:bldP spid="543749" grpId="0" animBg="1"/>
      <p:bldP spid="543752" grpId="0" autoUpdateAnimBg="0"/>
      <p:bldP spid="543753" grpId="0" autoUpdateAnimBg="0"/>
      <p:bldP spid="5437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B1080BD-ED43-E54E-BD12-4803F883F3EE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Edit serial.exe with hex editor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420688" y="2968625"/>
            <a:ext cx="1331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serial.exe</a:t>
            </a:r>
            <a:endParaRPr lang="en-US"/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76200" y="4400550"/>
            <a:ext cx="19907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serialPatch.exe</a:t>
            </a:r>
            <a:endParaRPr lang="en-US"/>
          </a:p>
        </p:txBody>
      </p:sp>
      <p:sp>
        <p:nvSpPr>
          <p:cNvPr id="130055" name="Rectangle 6"/>
          <p:cNvSpPr>
            <a:spLocks noChangeArrowheads="1"/>
          </p:cNvSpPr>
          <p:nvPr/>
        </p:nvSpPr>
        <p:spPr bwMode="auto">
          <a:xfrm>
            <a:off x="685800" y="52578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Save as serialPatch.exe</a:t>
            </a:r>
          </a:p>
        </p:txBody>
      </p:sp>
      <p:sp>
        <p:nvSpPr>
          <p:cNvPr id="130056" name="Line 7"/>
          <p:cNvSpPr>
            <a:spLocks noChangeShapeType="1"/>
          </p:cNvSpPr>
          <p:nvPr/>
        </p:nvSpPr>
        <p:spPr bwMode="auto">
          <a:xfrm>
            <a:off x="685800" y="39624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0057" name="Picture 8" descr="hex1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67000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8" name="Picture 9" descr="hex2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138613"/>
            <a:ext cx="57150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8617961-B1A3-464A-9BF6-E9888DF11BF4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772400" cy="137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Any</a:t>
            </a:r>
            <a:r>
              <a:rPr lang="en-US" dirty="0"/>
              <a:t> “serial number” now works!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Very convenient for Trudy!</a:t>
            </a:r>
          </a:p>
        </p:txBody>
      </p:sp>
      <p:pic>
        <p:nvPicPr>
          <p:cNvPr id="131077" name="Picture 4" descr="win3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25650"/>
            <a:ext cx="8229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43AFE2E-5C51-2647-A337-143C90AEDE00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SRE Example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Back to IDA Pro disassembly…</a:t>
            </a:r>
          </a:p>
        </p:txBody>
      </p:sp>
      <p:pic>
        <p:nvPicPr>
          <p:cNvPr id="132101" name="Picture 4" descr="idaPatch.jpg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308475"/>
            <a:ext cx="64008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2" name="Picture 5" descr="ida1.jpg                                                       00146E0C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905000"/>
            <a:ext cx="64008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3" name="Rectangle 6"/>
          <p:cNvSpPr>
            <a:spLocks noChangeArrowheads="1"/>
          </p:cNvSpPr>
          <p:nvPr/>
        </p:nvSpPr>
        <p:spPr bwMode="auto">
          <a:xfrm>
            <a:off x="533400" y="2754313"/>
            <a:ext cx="13319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serial.exe</a:t>
            </a:r>
          </a:p>
        </p:txBody>
      </p:sp>
      <p:sp>
        <p:nvSpPr>
          <p:cNvPr id="132104" name="Rectangle 7"/>
          <p:cNvSpPr>
            <a:spLocks noChangeArrowheads="1"/>
          </p:cNvSpPr>
          <p:nvPr/>
        </p:nvSpPr>
        <p:spPr bwMode="auto">
          <a:xfrm>
            <a:off x="228600" y="4964113"/>
            <a:ext cx="19907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serialPatch.exe</a:t>
            </a:r>
          </a:p>
        </p:txBody>
      </p:sp>
      <p:sp>
        <p:nvSpPr>
          <p:cNvPr id="132105" name="Line 8"/>
          <p:cNvSpPr>
            <a:spLocks noChangeShapeType="1"/>
          </p:cNvSpPr>
          <p:nvPr/>
        </p:nvSpPr>
        <p:spPr bwMode="auto">
          <a:xfrm>
            <a:off x="304800" y="41148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00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12: </a:t>
            </a:r>
            <a:br>
              <a:rPr lang="en-US" dirty="0" smtClean="0"/>
            </a:br>
            <a:r>
              <a:rPr lang="en-US" dirty="0" smtClean="0"/>
              <a:t>Insecurity in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Every time I write about the impossibility of effectively protecting digital files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on a general-purpose computer, I get responses from people decrying the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death of copyright. “How will authors and artists get paid for their work?”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they ask me. Truth be told, I don’t know. I feel rather like the physicist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who just explained relativity to a group of would-be interstellar travelers,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only to be asked: “How do you expect us to get to the stars, then?”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I’m sorry, but I don't know that, either.</a:t>
            </a:r>
          </a:p>
          <a:p>
            <a:pPr algn="r">
              <a:buNone/>
            </a:pP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Bruce </a:t>
            </a:r>
            <a:r>
              <a:rPr lang="en-US" sz="2000" dirty="0" err="1" smtClean="0">
                <a:latin typeface="Times New Roman"/>
                <a:cs typeface="Times New Roman"/>
              </a:rPr>
              <a:t>Schneier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So much time and so little to do! Strike that. Reverse it. Thank you.</a:t>
            </a:r>
          </a:p>
          <a:p>
            <a:pPr algn="r">
              <a:buNone/>
            </a:pP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Willy </a:t>
            </a:r>
            <a:r>
              <a:rPr lang="en-US" sz="2000" dirty="0" err="1" smtClean="0">
                <a:latin typeface="Times New Roman"/>
                <a:cs typeface="Times New Roman"/>
              </a:rPr>
              <a:t>Wonka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Part 4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Software        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1383F96-B017-8548-ADBC-8D34D8A702BC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SRE Attack Mitigation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Impossible</a:t>
            </a:r>
            <a:r>
              <a:rPr lang="en-US" sz="2800"/>
              <a:t> to prevent SRE on open system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But can make such attacks more difficult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Anti-disassembly techniques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To confuse static view of code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Anti-debugging techniques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To confuse dynamic view of code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Tamper-resistance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Code checks itself to detect tampering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Code obfuscation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Make code more difficult to understand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A1BDA42-B370-1B4F-ABE8-EE5B92E6A328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Anti-disassembly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Anti-disassembly methods include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Encrypted or “packed” object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False disassembly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Self-modifying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Many other techniques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Encryption </a:t>
            </a:r>
            <a:r>
              <a:rPr lang="en-US" sz="2800" b="1" smtClean="0">
                <a:solidFill>
                  <a:schemeClr val="accent2"/>
                </a:solidFill>
              </a:rPr>
              <a:t>prevents</a:t>
            </a:r>
            <a:r>
              <a:rPr lang="en-US" sz="2800" smtClean="0"/>
              <a:t> disassembly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But still need plaintext code to decrypt code!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Same problem as with polymorphic viruses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9CCB54F-9029-FA47-AB77-606844E1EF34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Anti-disassembly Example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Suppose actual code instructions are</a:t>
            </a:r>
            <a:endParaRPr lang="en-US" sz="2800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What</a:t>
            </a:r>
            <a:r>
              <a:rPr lang="en-US" sz="3200" dirty="0" smtClean="0"/>
              <a:t> a “dumb” </a:t>
            </a:r>
            <a:r>
              <a:rPr lang="en-US" sz="3200" dirty="0" err="1"/>
              <a:t>disassembler</a:t>
            </a:r>
            <a:r>
              <a:rPr lang="en-US" sz="3200" dirty="0"/>
              <a:t> sees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128713" y="236696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1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3857625" y="23622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3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997075" y="2362200"/>
            <a:ext cx="59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jmp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2930525" y="236220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junk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4619625" y="23622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4</a:t>
            </a:r>
          </a:p>
        </p:txBody>
      </p:sp>
      <p:sp>
        <p:nvSpPr>
          <p:cNvPr id="135179" name="Rectangle 10"/>
          <p:cNvSpPr>
            <a:spLocks noChangeArrowheads="1"/>
          </p:cNvSpPr>
          <p:nvPr/>
        </p:nvSpPr>
        <p:spPr bwMode="auto">
          <a:xfrm>
            <a:off x="1066800" y="2286000"/>
            <a:ext cx="70104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0" name="Line 11"/>
          <p:cNvSpPr>
            <a:spLocks noChangeShapeType="1"/>
          </p:cNvSpPr>
          <p:nvPr/>
        </p:nvSpPr>
        <p:spPr bwMode="auto">
          <a:xfrm>
            <a:off x="19050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1" name="Line 12"/>
          <p:cNvSpPr>
            <a:spLocks noChangeShapeType="1"/>
          </p:cNvSpPr>
          <p:nvPr/>
        </p:nvSpPr>
        <p:spPr bwMode="auto">
          <a:xfrm>
            <a:off x="26670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2" name="Line 13"/>
          <p:cNvSpPr>
            <a:spLocks noChangeShapeType="1"/>
          </p:cNvSpPr>
          <p:nvPr/>
        </p:nvSpPr>
        <p:spPr bwMode="auto">
          <a:xfrm>
            <a:off x="3857625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3" name="Line 14"/>
          <p:cNvSpPr>
            <a:spLocks noChangeShapeType="1"/>
          </p:cNvSpPr>
          <p:nvPr/>
        </p:nvSpPr>
        <p:spPr bwMode="auto">
          <a:xfrm>
            <a:off x="4619625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4" name="Line 15"/>
          <p:cNvSpPr>
            <a:spLocks noChangeShapeType="1"/>
          </p:cNvSpPr>
          <p:nvPr/>
        </p:nvSpPr>
        <p:spPr bwMode="auto">
          <a:xfrm>
            <a:off x="5381625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5" name="Rectangle 16"/>
          <p:cNvSpPr>
            <a:spLocks noChangeArrowheads="1"/>
          </p:cNvSpPr>
          <p:nvPr/>
        </p:nvSpPr>
        <p:spPr bwMode="auto">
          <a:xfrm>
            <a:off x="556260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-Roman" charset="0"/>
              </a:rPr>
              <a:t>…</a:t>
            </a:r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1128713" y="411956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1</a:t>
            </a:r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4149725" y="4114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-Roman" charset="0"/>
              </a:rPr>
              <a:t>inst 5</a:t>
            </a:r>
            <a:endParaRPr lang="en-US" sz="2000">
              <a:latin typeface="Times-Roman" charset="0"/>
            </a:endParaRPr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1905000" y="41148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2</a:t>
            </a:r>
          </a:p>
        </p:txBody>
      </p:sp>
      <p:sp>
        <p:nvSpPr>
          <p:cNvPr id="296980" name="Rectangle 20"/>
          <p:cNvSpPr>
            <a:spLocks noChangeArrowheads="1"/>
          </p:cNvSpPr>
          <p:nvPr/>
        </p:nvSpPr>
        <p:spPr bwMode="auto">
          <a:xfrm>
            <a:off x="2622550" y="4114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-Roman" charset="0"/>
              </a:rPr>
              <a:t>inst 3</a:t>
            </a:r>
            <a:endParaRPr lang="en-US" sz="2000">
              <a:latin typeface="Times-Roman" charset="0"/>
            </a:endParaRPr>
          </a:p>
        </p:txBody>
      </p:sp>
      <p:sp>
        <p:nvSpPr>
          <p:cNvPr id="296981" name="Rectangle 21"/>
          <p:cNvSpPr>
            <a:spLocks noChangeArrowheads="1"/>
          </p:cNvSpPr>
          <p:nvPr/>
        </p:nvSpPr>
        <p:spPr bwMode="auto">
          <a:xfrm>
            <a:off x="3390900" y="4114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-Roman" charset="0"/>
              </a:rPr>
              <a:t>inst 4</a:t>
            </a:r>
            <a:endParaRPr lang="en-US" sz="2000">
              <a:latin typeface="Times-Roman" charset="0"/>
            </a:endParaRPr>
          </a:p>
        </p:txBody>
      </p:sp>
      <p:sp>
        <p:nvSpPr>
          <p:cNvPr id="296982" name="Rectangle 22"/>
          <p:cNvSpPr>
            <a:spLocks noChangeArrowheads="1"/>
          </p:cNvSpPr>
          <p:nvPr/>
        </p:nvSpPr>
        <p:spPr bwMode="auto">
          <a:xfrm>
            <a:off x="4908550" y="4114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-Roman" charset="0"/>
              </a:rPr>
              <a:t>inst 6</a:t>
            </a:r>
            <a:endParaRPr lang="en-US" sz="2000">
              <a:latin typeface="Times-Roman" charset="0"/>
            </a:endParaRPr>
          </a:p>
        </p:txBody>
      </p:sp>
      <p:sp>
        <p:nvSpPr>
          <p:cNvPr id="296983" name="Rectangle 23"/>
          <p:cNvSpPr>
            <a:spLocks noChangeArrowheads="1"/>
          </p:cNvSpPr>
          <p:nvPr/>
        </p:nvSpPr>
        <p:spPr bwMode="auto">
          <a:xfrm>
            <a:off x="1066800" y="4038600"/>
            <a:ext cx="70104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4" name="Line 24"/>
          <p:cNvSpPr>
            <a:spLocks noChangeShapeType="1"/>
          </p:cNvSpPr>
          <p:nvPr/>
        </p:nvSpPr>
        <p:spPr bwMode="auto">
          <a:xfrm>
            <a:off x="1905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5" name="Line 25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6" name="Line 26"/>
          <p:cNvSpPr>
            <a:spLocks noChangeShapeType="1"/>
          </p:cNvSpPr>
          <p:nvPr/>
        </p:nvSpPr>
        <p:spPr bwMode="auto">
          <a:xfrm>
            <a:off x="3429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7" name="Line 27"/>
          <p:cNvSpPr>
            <a:spLocks noChangeShapeType="1"/>
          </p:cNvSpPr>
          <p:nvPr/>
        </p:nvSpPr>
        <p:spPr bwMode="auto">
          <a:xfrm>
            <a:off x="4191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8" name="Line 28"/>
          <p:cNvSpPr>
            <a:spLocks noChangeShapeType="1"/>
          </p:cNvSpPr>
          <p:nvPr/>
        </p:nvSpPr>
        <p:spPr bwMode="auto">
          <a:xfrm>
            <a:off x="4953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9" name="Line 29"/>
          <p:cNvSpPr>
            <a:spLocks noChangeShapeType="1"/>
          </p:cNvSpPr>
          <p:nvPr/>
        </p:nvSpPr>
        <p:spPr bwMode="auto">
          <a:xfrm>
            <a:off x="5715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90" name="Rectangle 30"/>
          <p:cNvSpPr>
            <a:spLocks noChangeArrowheads="1"/>
          </p:cNvSpPr>
          <p:nvPr/>
        </p:nvSpPr>
        <p:spPr bwMode="auto">
          <a:xfrm>
            <a:off x="5835650" y="4038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-Roman" charset="0"/>
              </a:rPr>
              <a:t>…</a:t>
            </a:r>
          </a:p>
        </p:txBody>
      </p:sp>
      <p:sp>
        <p:nvSpPr>
          <p:cNvPr id="296991" name="Line 31"/>
          <p:cNvSpPr>
            <a:spLocks noChangeShapeType="1"/>
          </p:cNvSpPr>
          <p:nvPr/>
        </p:nvSpPr>
        <p:spPr bwMode="auto">
          <a:xfrm>
            <a:off x="23622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92" name="Line 32"/>
          <p:cNvSpPr>
            <a:spLocks noChangeShapeType="1"/>
          </p:cNvSpPr>
          <p:nvPr/>
        </p:nvSpPr>
        <p:spPr bwMode="auto">
          <a:xfrm>
            <a:off x="2362200" y="3048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93" name="Line 33"/>
          <p:cNvSpPr>
            <a:spLocks noChangeShapeType="1"/>
          </p:cNvSpPr>
          <p:nvPr/>
        </p:nvSpPr>
        <p:spPr bwMode="auto">
          <a:xfrm flipV="1">
            <a:off x="38862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94" name="Rectangle 34"/>
          <p:cNvSpPr>
            <a:spLocks noChangeArrowheads="1"/>
          </p:cNvSpPr>
          <p:nvPr/>
        </p:nvSpPr>
        <p:spPr bwMode="auto">
          <a:xfrm>
            <a:off x="685800" y="4876800"/>
            <a:ext cx="792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This is example of “false disassembly”</a:t>
            </a:r>
            <a:endParaRPr lang="en-US" sz="3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 smtClean="0"/>
              <a:t>But, clever </a:t>
            </a:r>
            <a:r>
              <a:rPr lang="en-US" sz="3200" dirty="0"/>
              <a:t>attacker will figure it </a:t>
            </a:r>
            <a:r>
              <a:rPr lang="en-US" sz="3200" dirty="0" smtClean="0"/>
              <a:t>out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autoUpdateAnimBg="0"/>
      <p:bldP spid="296965" grpId="0" autoUpdateAnimBg="0"/>
      <p:bldP spid="296966" grpId="0" autoUpdateAnimBg="0"/>
      <p:bldP spid="296967" grpId="0" autoUpdateAnimBg="0"/>
      <p:bldP spid="296968" grpId="0" autoUpdateAnimBg="0"/>
      <p:bldP spid="296969" grpId="0" autoUpdateAnimBg="0"/>
      <p:bldP spid="296977" grpId="0" autoUpdateAnimBg="0"/>
      <p:bldP spid="296978" grpId="0" autoUpdateAnimBg="0"/>
      <p:bldP spid="296979" grpId="0" autoUpdateAnimBg="0"/>
      <p:bldP spid="296980" grpId="0" autoUpdateAnimBg="0"/>
      <p:bldP spid="296981" grpId="0" autoUpdateAnimBg="0"/>
      <p:bldP spid="296982" grpId="0" autoUpdateAnimBg="0"/>
      <p:bldP spid="296983" grpId="0" animBg="1"/>
      <p:bldP spid="296984" grpId="0" animBg="1"/>
      <p:bldP spid="296985" grpId="0" animBg="1"/>
      <p:bldP spid="296986" grpId="0" animBg="1"/>
      <p:bldP spid="296987" grpId="0" animBg="1"/>
      <p:bldP spid="296988" grpId="0" animBg="1"/>
      <p:bldP spid="296989" grpId="0" animBg="1"/>
      <p:bldP spid="296990" grpId="0" autoUpdateAnimBg="0"/>
      <p:bldP spid="296991" grpId="0" animBg="1"/>
      <p:bldP spid="296992" grpId="0" animBg="1"/>
      <p:bldP spid="296993" grpId="0" animBg="1"/>
      <p:bldP spid="29699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0E6F7F3-0B43-B043-82BF-8555F81130F0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Anti-debugging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720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IsDebuggerPresent</a:t>
            </a:r>
            <a:r>
              <a:rPr lang="en-US" sz="2800" dirty="0" smtClean="0"/>
              <a:t>()</a:t>
            </a:r>
          </a:p>
          <a:p>
            <a:pPr eaLnBrk="1" hangingPunct="1"/>
            <a:r>
              <a:rPr lang="en-US" sz="2800" dirty="0" smtClean="0"/>
              <a:t>Can also monitor for </a:t>
            </a:r>
          </a:p>
          <a:p>
            <a:pPr lvl="1" eaLnBrk="1" hangingPunct="1"/>
            <a:r>
              <a:rPr lang="en-US" sz="2400" dirty="0" smtClean="0"/>
              <a:t>Use of debug registers</a:t>
            </a:r>
          </a:p>
          <a:p>
            <a:pPr lvl="1" eaLnBrk="1" hangingPunct="1"/>
            <a:r>
              <a:rPr lang="en-US" sz="2400" dirty="0" smtClean="0"/>
              <a:t>Inserted breakpoints</a:t>
            </a:r>
          </a:p>
          <a:p>
            <a:pPr eaLnBrk="1" hangingPunct="1"/>
            <a:r>
              <a:rPr lang="en-US" sz="2800" dirty="0" smtClean="0"/>
              <a:t>Debuggers don’t handle </a:t>
            </a:r>
            <a:r>
              <a:rPr lang="en-US" sz="2800" b="1" i="1" dirty="0" smtClean="0"/>
              <a:t>threads</a:t>
            </a:r>
            <a:r>
              <a:rPr lang="en-US" sz="2800" dirty="0" smtClean="0"/>
              <a:t> well</a:t>
            </a:r>
          </a:p>
          <a:p>
            <a:pPr lvl="1" eaLnBrk="1" hangingPunct="1"/>
            <a:r>
              <a:rPr lang="en-US" sz="2400" dirty="0" smtClean="0"/>
              <a:t>Interacting threads may confuse debugger</a:t>
            </a:r>
          </a:p>
          <a:p>
            <a:pPr lvl="1" eaLnBrk="1" hangingPunct="1"/>
            <a:r>
              <a:rPr lang="en-US" sz="2400" dirty="0" smtClean="0"/>
              <a:t>And therefore, confuse attacker</a:t>
            </a:r>
          </a:p>
          <a:p>
            <a:pPr eaLnBrk="1" hangingPunct="1"/>
            <a:r>
              <a:rPr lang="en-US" sz="2800" dirty="0" smtClean="0"/>
              <a:t>Many other debugger-unfriendly tricks</a:t>
            </a:r>
          </a:p>
          <a:p>
            <a:pPr lvl="1" eaLnBrk="1" hangingPunct="1"/>
            <a:r>
              <a:rPr lang="en-US" sz="2400" dirty="0" smtClean="0"/>
              <a:t>See next slide for one example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B9C5AF8-398A-B442-9DF8-CFEA2C26057A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Anti-debugger Example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848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when program gets </a:t>
            </a:r>
            <a:r>
              <a:rPr lang="en-US" sz="2800" dirty="0">
                <a:latin typeface="Times-Roman" charset="0"/>
              </a:rPr>
              <a:t>inst 1</a:t>
            </a:r>
            <a:r>
              <a:rPr lang="en-US" sz="2800" dirty="0"/>
              <a:t>, it pre-fetches </a:t>
            </a:r>
            <a:r>
              <a:rPr lang="en-US" sz="2800" dirty="0">
                <a:latin typeface="Times-Roman" charset="0"/>
              </a:rPr>
              <a:t>inst 2</a:t>
            </a:r>
            <a:r>
              <a:rPr lang="en-US" sz="2800" dirty="0"/>
              <a:t>, </a:t>
            </a:r>
            <a:r>
              <a:rPr lang="en-US" sz="2800" dirty="0">
                <a:latin typeface="Times-Roman" charset="0"/>
              </a:rPr>
              <a:t>inst 3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inst 4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This is done to increase efficiency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when debugger executes </a:t>
            </a:r>
            <a:r>
              <a:rPr lang="en-US" sz="2800" dirty="0">
                <a:latin typeface="Times-Roman" charset="0"/>
              </a:rPr>
              <a:t>inst 1</a:t>
            </a:r>
            <a:r>
              <a:rPr lang="en-US" sz="2800" dirty="0"/>
              <a:t>, it does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pre-fetch instructions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we use this difference to confuse the debugger?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1128713" y="206216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1</a:t>
            </a:r>
          </a:p>
        </p:txBody>
      </p:sp>
      <p:sp>
        <p:nvSpPr>
          <p:cNvPr id="137222" name="Rectangle 5"/>
          <p:cNvSpPr>
            <a:spLocks noChangeArrowheads="1"/>
          </p:cNvSpPr>
          <p:nvPr/>
        </p:nvSpPr>
        <p:spPr bwMode="auto">
          <a:xfrm>
            <a:off x="4191000" y="2057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5</a:t>
            </a:r>
          </a:p>
        </p:txBody>
      </p:sp>
      <p:sp>
        <p:nvSpPr>
          <p:cNvPr id="137223" name="Rectangle 6"/>
          <p:cNvSpPr>
            <a:spLocks noChangeArrowheads="1"/>
          </p:cNvSpPr>
          <p:nvPr/>
        </p:nvSpPr>
        <p:spPr bwMode="auto">
          <a:xfrm>
            <a:off x="1905000" y="2057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2</a:t>
            </a:r>
          </a:p>
        </p:txBody>
      </p:sp>
      <p:sp>
        <p:nvSpPr>
          <p:cNvPr id="137224" name="Rectangle 7"/>
          <p:cNvSpPr>
            <a:spLocks noChangeArrowheads="1"/>
          </p:cNvSpPr>
          <p:nvPr/>
        </p:nvSpPr>
        <p:spPr bwMode="auto">
          <a:xfrm>
            <a:off x="2659063" y="2057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3</a:t>
            </a:r>
          </a:p>
        </p:txBody>
      </p:sp>
      <p:sp>
        <p:nvSpPr>
          <p:cNvPr id="137225" name="Rectangle 8"/>
          <p:cNvSpPr>
            <a:spLocks noChangeArrowheads="1"/>
          </p:cNvSpPr>
          <p:nvPr/>
        </p:nvSpPr>
        <p:spPr bwMode="auto">
          <a:xfrm>
            <a:off x="3429000" y="2057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4</a:t>
            </a:r>
          </a:p>
        </p:txBody>
      </p:sp>
      <p:sp>
        <p:nvSpPr>
          <p:cNvPr id="137226" name="Rectangle 9"/>
          <p:cNvSpPr>
            <a:spLocks noChangeArrowheads="1"/>
          </p:cNvSpPr>
          <p:nvPr/>
        </p:nvSpPr>
        <p:spPr bwMode="auto">
          <a:xfrm>
            <a:off x="4953000" y="2057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6</a:t>
            </a:r>
          </a:p>
        </p:txBody>
      </p:sp>
      <p:sp>
        <p:nvSpPr>
          <p:cNvPr id="137227" name="Rectangle 10"/>
          <p:cNvSpPr>
            <a:spLocks noChangeArrowheads="1"/>
          </p:cNvSpPr>
          <p:nvPr/>
        </p:nvSpPr>
        <p:spPr bwMode="auto">
          <a:xfrm>
            <a:off x="1066800" y="1981200"/>
            <a:ext cx="70104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1"/>
          <p:cNvSpPr>
            <a:spLocks noChangeShapeType="1"/>
          </p:cNvSpPr>
          <p:nvPr/>
        </p:nvSpPr>
        <p:spPr bwMode="auto">
          <a:xfrm>
            <a:off x="1905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2"/>
          <p:cNvSpPr>
            <a:spLocks noChangeShapeType="1"/>
          </p:cNvSpPr>
          <p:nvPr/>
        </p:nvSpPr>
        <p:spPr bwMode="auto">
          <a:xfrm>
            <a:off x="2667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3"/>
          <p:cNvSpPr>
            <a:spLocks noChangeShapeType="1"/>
          </p:cNvSpPr>
          <p:nvPr/>
        </p:nvSpPr>
        <p:spPr bwMode="auto">
          <a:xfrm>
            <a:off x="3429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4"/>
          <p:cNvSpPr>
            <a:spLocks noChangeShapeType="1"/>
          </p:cNvSpPr>
          <p:nvPr/>
        </p:nvSpPr>
        <p:spPr bwMode="auto">
          <a:xfrm>
            <a:off x="4191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5"/>
          <p:cNvSpPr>
            <a:spLocks noChangeShapeType="1"/>
          </p:cNvSpPr>
          <p:nvPr/>
        </p:nvSpPr>
        <p:spPr bwMode="auto">
          <a:xfrm>
            <a:off x="4953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6"/>
          <p:cNvSpPr>
            <a:spLocks noChangeShapeType="1"/>
          </p:cNvSpPr>
          <p:nvPr/>
        </p:nvSpPr>
        <p:spPr bwMode="auto">
          <a:xfrm>
            <a:off x="5715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Rectangle 17"/>
          <p:cNvSpPr>
            <a:spLocks noChangeArrowheads="1"/>
          </p:cNvSpPr>
          <p:nvPr/>
        </p:nvSpPr>
        <p:spPr bwMode="auto">
          <a:xfrm>
            <a:off x="5835650" y="1981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-Roman" charset="0"/>
              </a:rPr>
              <a:t>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592153E-80DF-E049-84B6-F32F0EDC3F85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Anti-debugger Example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077200" cy="39624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dirty="0">
                <a:latin typeface="Times-Roman" charset="0"/>
              </a:rPr>
              <a:t>inst 1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overwrites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inst 4</a:t>
            </a:r>
            <a:r>
              <a:rPr lang="en-US" sz="2800" dirty="0"/>
              <a:t> in memory</a:t>
            </a:r>
          </a:p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800" dirty="0"/>
              <a:t>Then program (without debugger) will be OK since it fetched </a:t>
            </a:r>
            <a:r>
              <a:rPr lang="en-US" sz="2800" dirty="0">
                <a:latin typeface="Times-Roman" charset="0"/>
              </a:rPr>
              <a:t>inst 4</a:t>
            </a:r>
            <a:r>
              <a:rPr lang="en-US" sz="2800" dirty="0"/>
              <a:t> at same time as </a:t>
            </a:r>
            <a:r>
              <a:rPr lang="en-US" sz="2800" dirty="0">
                <a:latin typeface="Times-Roman" charset="0"/>
              </a:rPr>
              <a:t>inst 1</a:t>
            </a:r>
            <a:endParaRPr lang="en-US" sz="2800" dirty="0"/>
          </a:p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800" dirty="0"/>
              <a:t>Debugger will be confused when it reaches </a:t>
            </a:r>
            <a:r>
              <a:rPr lang="en-US" sz="2800" b="1" dirty="0">
                <a:solidFill>
                  <a:srgbClr val="FF0000"/>
                </a:solidFill>
                <a:latin typeface="Times-Roman"/>
                <a:cs typeface="Times-Roman"/>
              </a:rPr>
              <a:t>junk</a:t>
            </a:r>
            <a:r>
              <a:rPr lang="en-US" sz="2800" dirty="0"/>
              <a:t> where </a:t>
            </a:r>
            <a:r>
              <a:rPr lang="en-US" sz="2800" dirty="0">
                <a:latin typeface="Times-Roman" charset="0"/>
              </a:rPr>
              <a:t>inst 4</a:t>
            </a:r>
            <a:r>
              <a:rPr lang="en-US" sz="2800" dirty="0"/>
              <a:t> is supposed to be</a:t>
            </a:r>
          </a:p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800" dirty="0"/>
              <a:t>Problem</a:t>
            </a:r>
            <a:r>
              <a:rPr lang="en-US" sz="2800" dirty="0" smtClean="0"/>
              <a:t> if </a:t>
            </a:r>
            <a:r>
              <a:rPr lang="en-US" sz="2800" dirty="0"/>
              <a:t>this segment of code executed more than once!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400" dirty="0"/>
              <a:t>Also, code is very platform-dependent</a:t>
            </a:r>
          </a:p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US" sz="2800" dirty="0"/>
              <a:t>Again, clever attacker</a:t>
            </a:r>
            <a:r>
              <a:rPr lang="en-US" sz="2800" dirty="0" smtClean="0"/>
              <a:t> can </a:t>
            </a:r>
            <a:r>
              <a:rPr lang="en-US" sz="2800" dirty="0"/>
              <a:t>figure this </a:t>
            </a:r>
            <a:r>
              <a:rPr lang="en-US" sz="2800" dirty="0" smtClean="0"/>
              <a:t>out</a:t>
            </a:r>
            <a:endParaRPr lang="en-US" sz="2800" dirty="0"/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1128713" y="152876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1</a:t>
            </a:r>
          </a:p>
        </p:txBody>
      </p:sp>
      <p:sp>
        <p:nvSpPr>
          <p:cNvPr id="138246" name="Rectangle 5"/>
          <p:cNvSpPr>
            <a:spLocks noChangeArrowheads="1"/>
          </p:cNvSpPr>
          <p:nvPr/>
        </p:nvSpPr>
        <p:spPr bwMode="auto">
          <a:xfrm>
            <a:off x="4191000" y="1524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5</a:t>
            </a:r>
          </a:p>
        </p:txBody>
      </p:sp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1905000" y="1524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2</a:t>
            </a:r>
          </a:p>
        </p:txBody>
      </p:sp>
      <p:sp>
        <p:nvSpPr>
          <p:cNvPr id="138248" name="Rectangle 7"/>
          <p:cNvSpPr>
            <a:spLocks noChangeArrowheads="1"/>
          </p:cNvSpPr>
          <p:nvPr/>
        </p:nvSpPr>
        <p:spPr bwMode="auto">
          <a:xfrm>
            <a:off x="2659063" y="1524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3</a:t>
            </a: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auto">
          <a:xfrm>
            <a:off x="3429000" y="1524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4</a:t>
            </a:r>
          </a:p>
        </p:txBody>
      </p:sp>
      <p:sp>
        <p:nvSpPr>
          <p:cNvPr id="138250" name="Rectangle 9"/>
          <p:cNvSpPr>
            <a:spLocks noChangeArrowheads="1"/>
          </p:cNvSpPr>
          <p:nvPr/>
        </p:nvSpPr>
        <p:spPr bwMode="auto">
          <a:xfrm>
            <a:off x="4953000" y="1524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inst 6</a:t>
            </a:r>
          </a:p>
        </p:txBody>
      </p:sp>
      <p:sp>
        <p:nvSpPr>
          <p:cNvPr id="138251" name="Rectangle 10"/>
          <p:cNvSpPr>
            <a:spLocks noChangeArrowheads="1"/>
          </p:cNvSpPr>
          <p:nvPr/>
        </p:nvSpPr>
        <p:spPr bwMode="auto">
          <a:xfrm>
            <a:off x="1066800" y="1447800"/>
            <a:ext cx="70104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52" name="Line 11"/>
          <p:cNvSpPr>
            <a:spLocks noChangeShapeType="1"/>
          </p:cNvSpPr>
          <p:nvPr/>
        </p:nvSpPr>
        <p:spPr bwMode="auto">
          <a:xfrm>
            <a:off x="19050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53" name="Line 12"/>
          <p:cNvSpPr>
            <a:spLocks noChangeShapeType="1"/>
          </p:cNvSpPr>
          <p:nvPr/>
        </p:nvSpPr>
        <p:spPr bwMode="auto">
          <a:xfrm>
            <a:off x="26670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54" name="Line 13"/>
          <p:cNvSpPr>
            <a:spLocks noChangeShapeType="1"/>
          </p:cNvSpPr>
          <p:nvPr/>
        </p:nvSpPr>
        <p:spPr bwMode="auto">
          <a:xfrm>
            <a:off x="34290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55" name="Line 14"/>
          <p:cNvSpPr>
            <a:spLocks noChangeShapeType="1"/>
          </p:cNvSpPr>
          <p:nvPr/>
        </p:nvSpPr>
        <p:spPr bwMode="auto">
          <a:xfrm>
            <a:off x="41910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56" name="Line 15"/>
          <p:cNvSpPr>
            <a:spLocks noChangeShapeType="1"/>
          </p:cNvSpPr>
          <p:nvPr/>
        </p:nvSpPr>
        <p:spPr bwMode="auto">
          <a:xfrm>
            <a:off x="49530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57" name="Line 16"/>
          <p:cNvSpPr>
            <a:spLocks noChangeShapeType="1"/>
          </p:cNvSpPr>
          <p:nvPr/>
        </p:nvSpPr>
        <p:spPr bwMode="auto">
          <a:xfrm>
            <a:off x="57150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258" name="Rectangle 17"/>
          <p:cNvSpPr>
            <a:spLocks noChangeArrowheads="1"/>
          </p:cNvSpPr>
          <p:nvPr/>
        </p:nvSpPr>
        <p:spPr bwMode="auto">
          <a:xfrm>
            <a:off x="5835650" y="144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-Roman" charset="0"/>
              </a:rPr>
              <a:t>…</a:t>
            </a:r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15240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51" name="Line 19"/>
          <p:cNvSpPr>
            <a:spLocks noChangeShapeType="1"/>
          </p:cNvSpPr>
          <p:nvPr/>
        </p:nvSpPr>
        <p:spPr bwMode="auto">
          <a:xfrm>
            <a:off x="15240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 flipV="1">
            <a:off x="38100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53" name="Rectangle 21"/>
          <p:cNvSpPr>
            <a:spLocks noChangeArrowheads="1"/>
          </p:cNvSpPr>
          <p:nvPr/>
        </p:nvSpPr>
        <p:spPr bwMode="auto">
          <a:xfrm>
            <a:off x="3484563" y="1524000"/>
            <a:ext cx="706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junk</a:t>
            </a:r>
            <a:endParaRPr lang="en-US" sz="2000" dirty="0">
              <a:latin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autoUpdateAnimBg="0"/>
      <p:bldP spid="300040" grpId="0" autoUpdateAnimBg="0"/>
      <p:bldP spid="300050" grpId="0" animBg="1"/>
      <p:bldP spid="300051" grpId="0" animBg="1"/>
      <p:bldP spid="300052" grpId="0" animBg="1"/>
      <p:bldP spid="30005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35C1DCA-5503-A746-A677-16B698FC39F3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Tamper-resistance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Goal is to make patching more difficult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Code can </a:t>
            </a:r>
            <a:r>
              <a:rPr lang="en-US" sz="2800" b="1" dirty="0">
                <a:solidFill>
                  <a:schemeClr val="accent2"/>
                </a:solidFill>
              </a:rPr>
              <a:t>hash</a:t>
            </a:r>
            <a:r>
              <a:rPr lang="en-US" sz="2800" dirty="0"/>
              <a:t> parts of itself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tampering occurs, hash check fails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Research has </a:t>
            </a:r>
            <a:r>
              <a:rPr lang="en-US" sz="2800" dirty="0" smtClean="0"/>
              <a:t>shown, </a:t>
            </a:r>
            <a:r>
              <a:rPr lang="en-US" sz="2800" dirty="0"/>
              <a:t>can get good coverage of code with small performance penalty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don’t want all checks to look similar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Or else easy for attacker to remove checks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approach sometimes called “guards”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AA39D43-EC95-F545-999F-FC857C492EE9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Code Obfuscation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Goal is to make code hard to understand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Opposite of good software engineering!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Simple example: spaghetti code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Much research into more robust obfuscation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Example: </a:t>
            </a:r>
            <a:r>
              <a:rPr lang="en-US" sz="2400" b="1" dirty="0">
                <a:solidFill>
                  <a:schemeClr val="accent2"/>
                </a:solidFill>
              </a:rPr>
              <a:t>opaque predicate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int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x,y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	: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if((x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 err="1">
                <a:latin typeface="Times-Roman" charset="0"/>
              </a:rPr>
              <a:t>y)</a:t>
            </a:r>
            <a:r>
              <a:rPr lang="en-US" sz="2400" dirty="0" err="1">
                <a:latin typeface="Times-Roman" charset="0"/>
                <a:sym typeface="Symbol" charset="2"/>
              </a:rPr>
              <a:t></a:t>
            </a:r>
            <a:r>
              <a:rPr lang="en-US" sz="2400" dirty="0" err="1">
                <a:latin typeface="Times-Roman" charset="0"/>
              </a:rPr>
              <a:t>(x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 err="1">
                <a:latin typeface="Times-Roman" charset="0"/>
              </a:rPr>
              <a:t>y</a:t>
            </a:r>
            <a:r>
              <a:rPr lang="en-US" sz="2400" dirty="0">
                <a:latin typeface="Times-Roman" charset="0"/>
              </a:rPr>
              <a:t>) &gt; (x</a:t>
            </a:r>
            <a:r>
              <a:rPr lang="en-US" sz="2400" dirty="0">
                <a:latin typeface="Times-Roman" charset="0"/>
                <a:sym typeface="Symbol" charset="2"/>
              </a:rPr>
              <a:t></a:t>
            </a:r>
            <a:r>
              <a:rPr lang="en-US" sz="2400" dirty="0">
                <a:latin typeface="Times-Roman" charset="0"/>
              </a:rPr>
              <a:t>x</a:t>
            </a:r>
            <a:r>
              <a:rPr lang="en-US" sz="2400" dirty="0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  <a:sym typeface="Symbol" charset="2"/>
              </a:rPr>
              <a:t></a:t>
            </a:r>
            <a:r>
              <a:rPr lang="en-US" sz="2400" dirty="0">
                <a:latin typeface="Times-Roman" charset="0"/>
              </a:rPr>
              <a:t>x</a:t>
            </a:r>
            <a:r>
              <a:rPr lang="en-US" sz="2400" dirty="0">
                <a:latin typeface="Times-Roman" charset="0"/>
                <a:sym typeface="Symbol" charset="2"/>
              </a:rPr>
              <a:t></a:t>
            </a:r>
            <a:r>
              <a:rPr lang="en-US" sz="2400" dirty="0">
                <a:latin typeface="Times-Roman" charset="0"/>
              </a:rPr>
              <a:t>y+y</a:t>
            </a:r>
            <a:r>
              <a:rPr lang="en-US" sz="2400" dirty="0">
                <a:latin typeface="Times-Roman" charset="0"/>
                <a:sym typeface="Symbol" charset="2"/>
              </a:rPr>
              <a:t></a:t>
            </a:r>
            <a:r>
              <a:rPr lang="en-US" sz="2400" dirty="0">
                <a:latin typeface="Times-Roman" charset="0"/>
              </a:rPr>
              <a:t>y)){…}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latin typeface="Times-Roman" charset="0"/>
              </a:rPr>
              <a:t>if()</a:t>
            </a:r>
            <a:r>
              <a:rPr lang="en-US" sz="2400" dirty="0"/>
              <a:t> conditional is always false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Attacker</a:t>
            </a:r>
            <a:r>
              <a:rPr lang="en-US" sz="2800" dirty="0" smtClean="0"/>
              <a:t> wastes </a:t>
            </a:r>
            <a:r>
              <a:rPr lang="en-US" sz="2800" dirty="0"/>
              <a:t>time analyzing dead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162C34F-84A5-DD44-9C04-71C815D6C2E0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Code Obfuscation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Code obfuscation sometimes promoted as a powerful security technique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err="1"/>
              <a:t>Diffie</a:t>
            </a:r>
            <a:r>
              <a:rPr lang="en-US" sz="2800" dirty="0"/>
              <a:t> and Hellman’s original ideas for public key crypto were based on </a:t>
            </a:r>
            <a:r>
              <a:rPr lang="en-US" sz="2800" dirty="0" smtClean="0"/>
              <a:t>obfuscation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But it didn’t work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Recently it has been shown that obfuscation probably cannot provide “strong” security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>
                <a:hlinkClick r:id="rId2"/>
              </a:rPr>
              <a:t>On the (im)possibility of obfuscating programs</a:t>
            </a:r>
            <a:endParaRPr lang="en-US" sz="2400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Obfuscation </a:t>
            </a:r>
            <a:r>
              <a:rPr lang="en-US" sz="2800" dirty="0"/>
              <a:t>might still have practical uses!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Even if it can never be as strong as crypto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67B5CFA-F0A8-2140-B469-E7F95AC332DA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Authentication Example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Software used to determine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Ultimately, authentication is 1-bit decision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Regardless of method used (</a:t>
            </a:r>
            <a:r>
              <a:rPr lang="en-US" sz="2400" dirty="0" err="1"/>
              <a:t>pwd</a:t>
            </a:r>
            <a:r>
              <a:rPr lang="en-US" sz="2400" dirty="0"/>
              <a:t>, biometric, …)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Somewhere in authentication software, a single bit determines success/failure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</a:t>
            </a:r>
            <a:r>
              <a:rPr lang="en-US" sz="2800" dirty="0" smtClean="0"/>
              <a:t> Trudy </a:t>
            </a:r>
            <a:r>
              <a:rPr lang="en-US" sz="2800" dirty="0"/>
              <a:t>can find this bit,</a:t>
            </a:r>
            <a:r>
              <a:rPr lang="en-US" sz="2800" dirty="0" smtClean="0"/>
              <a:t> she </a:t>
            </a:r>
            <a:r>
              <a:rPr lang="en-US" sz="2800" dirty="0"/>
              <a:t>can force authentication to always succeed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Obfuscation makes it more difficult for attacker to find this all-important bit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7EC9CF1-4827-014B-991F-01464E7C79DB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696200" cy="2209800"/>
          </a:xfrm>
        </p:spPr>
        <p:txBody>
          <a:bodyPr/>
          <a:lstStyle/>
          <a:p>
            <a:pPr eaLnBrk="1" hangingPunct="1"/>
            <a:r>
              <a:rPr lang="en-US"/>
              <a:t>Software Reverse Engineering (SRE)</a:t>
            </a:r>
          </a:p>
        </p:txBody>
      </p:sp>
      <p:pic>
        <p:nvPicPr>
          <p:cNvPr id="115716" name="Picture 3" descr="reverse.jpg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0" y="1673225"/>
            <a:ext cx="24193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13661F3-CDA5-E640-BE74-8AC1AA8EC9EB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838200"/>
          </a:xfrm>
        </p:spPr>
        <p:txBody>
          <a:bodyPr/>
          <a:lstStyle/>
          <a:p>
            <a:pPr eaLnBrk="1" hangingPunct="1"/>
            <a:r>
              <a:rPr lang="en-US"/>
              <a:t>Obfuscation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Obfuscation forces attacker to analyze larger amounts of code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Method could be combined with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Anti-disassembly techniques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Anti-debugging techniques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Code tamper-checking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All of these increase work (and pain) for attacker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But a persistent attacker can ultimately win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51E83C9-3D3E-3A43-A668-FD39D30AC62F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Software Cloning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Suppose we write a piece of software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We then distribute an identical copy (or clone) to each customers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If an attack is found on one copy, the same attack works on all copies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This approach has no resistance to “break once, break everywhere” (BOBE)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This is the usual situation in software development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0A3344E-217D-6040-98A2-91DD36F5F9A7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Metamorphic Software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Metamorphism is used in malware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Can metamorphism also be used for good?</a:t>
            </a:r>
            <a:r>
              <a:rPr lang="en-US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Suppose we write a piece of software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Each copy we distribute is different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This is an example of metamorphic software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Two levels of metamorphism are possible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All instances are functionally distinct (only possible in certain application)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All instances are functionally identical but differ internally (always possible)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We consider the latter case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CB3B532-282D-8141-B25A-B72CEEDF2512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Metamorphic Software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If we distribute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copies of cloned software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One successful attack breaks all </a:t>
            </a:r>
            <a:r>
              <a:rPr lang="en-US" sz="2400" dirty="0">
                <a:latin typeface="Times-Roman" charset="0"/>
              </a:rPr>
              <a:t>N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If we distribute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metamorphic copies, where each of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instances is functionally identical, but they differ internally…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An attack on one instance does not necessarily work against other instances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In the best case,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times as much work is required to break all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instances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FF12394-49F7-D34C-80A4-5DF85678D474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Metamorphic Software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/>
              <a:t>We cannot prevent SRE attacks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/>
              <a:t>The best we can hope for is BOBE resistance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/>
              <a:t>Metamorphism can improve BOBE resistance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/>
              <a:t>Consider the analogy to genetic diversity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/>
              <a:t>If all plants in a field are genetically identical, one disease can kill </a:t>
            </a:r>
            <a:r>
              <a:rPr lang="en-US" sz="2400" b="1">
                <a:solidFill>
                  <a:schemeClr val="accent2"/>
                </a:solidFill>
              </a:rPr>
              <a:t>all</a:t>
            </a:r>
            <a:r>
              <a:rPr lang="en-US" sz="2400"/>
              <a:t> of the plants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/>
              <a:t>If the plants in a field are genetically diverse, one disease can only kill </a:t>
            </a:r>
            <a:r>
              <a:rPr lang="en-US" sz="2400" b="1">
                <a:solidFill>
                  <a:schemeClr val="accent2"/>
                </a:solidFill>
              </a:rPr>
              <a:t>some</a:t>
            </a:r>
            <a:r>
              <a:rPr lang="en-US" sz="2400"/>
              <a:t> of the plants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088A037-0504-944F-88FA-7B093A99E6A1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Cloning vs Metamorphism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Spse our software has a buffer overflow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Cloned</a:t>
            </a:r>
            <a:r>
              <a:rPr lang="en-US" sz="2800"/>
              <a:t> software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Same buffer overflow attack will work against </a:t>
            </a:r>
            <a:r>
              <a:rPr lang="en-US" sz="2400" b="1">
                <a:solidFill>
                  <a:schemeClr val="accent2"/>
                </a:solidFill>
              </a:rPr>
              <a:t>all</a:t>
            </a:r>
            <a:r>
              <a:rPr lang="en-US" sz="2400"/>
              <a:t> cloned copies of the software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Metamorphic</a:t>
            </a:r>
            <a:r>
              <a:rPr lang="en-US" sz="2800"/>
              <a:t> software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Unique instances </a:t>
            </a:r>
            <a:r>
              <a:rPr lang="en-US" sz="2400">
                <a:sym typeface="Symbol" charset="2"/>
              </a:rPr>
              <a:t></a:t>
            </a:r>
            <a:r>
              <a:rPr lang="en-US" sz="2400"/>
              <a:t> all are functionally the same, but they differ in internal structure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Buffer overflow likely exists in all instances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But a specific buffer overflow attack will only work against </a:t>
            </a:r>
            <a:r>
              <a:rPr lang="en-US" sz="2400" b="1">
                <a:solidFill>
                  <a:schemeClr val="accent2"/>
                </a:solidFill>
              </a:rPr>
              <a:t>some</a:t>
            </a:r>
            <a:r>
              <a:rPr lang="en-US" sz="2400"/>
              <a:t> instances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Buffer overflow attacks are delicate!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A843728-421B-3941-A13A-09EF683DBD42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Metamorphic Software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Metamorphic software is intriguing concept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 raises concerns regarding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Software development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Software upgrades, etc.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Metamorphism does not prevent SRE, but could make it infeasible on a large scale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Metamorphism might be a practical tool for increasing BOBE resistance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Metamorphism currently used in malware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 metamorphism not just for </a:t>
            </a:r>
            <a:r>
              <a:rPr lang="en-US" sz="2800" dirty="0" smtClean="0"/>
              <a:t>evil!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0EA9E91-D654-8C4D-A5BC-4C2A214C3F0F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Digital Rights Management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5E5D68B-591A-164E-A5E9-710AF995411F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Digital Rights Management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DRM is a good example of limitations of doing security in software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We’ll discuss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What is DRM?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PDF document protection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DRM for streaming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DRM in P2P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DRM within an enterprise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94071D4-0C98-5348-98B5-C1014EE75299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What is DRM?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“Remote control”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Distribute digital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Retain some control on its use, </a:t>
            </a:r>
            <a:r>
              <a:rPr lang="en-US" sz="2400" b="1">
                <a:solidFill>
                  <a:schemeClr val="accent2"/>
                </a:solidFill>
              </a:rPr>
              <a:t>after delivery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chemeClr val="accent2"/>
                </a:solidFill>
              </a:rPr>
              <a:t>Digital book</a:t>
            </a:r>
            <a:r>
              <a:rPr lang="en-US" sz="2800"/>
              <a:t>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Digital book sold online could have huge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But might only sell 1 copy!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Trivial to make perfect digital copies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fundamental change from pre-digital era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Similar comments for digital music, video, etc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9953317-050E-B04C-8052-472A8D427F55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SRE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Software Reverse Engineering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Also known as Reverse Code Engineering (RCE)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Or simply “reversing”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Can be used for </a:t>
            </a:r>
            <a:r>
              <a:rPr lang="en-US" sz="2800" b="1" dirty="0">
                <a:solidFill>
                  <a:schemeClr val="accent2"/>
                </a:solidFill>
              </a:rPr>
              <a:t>good</a:t>
            </a:r>
            <a:r>
              <a:rPr lang="en-US" sz="2800" dirty="0"/>
              <a:t>...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Understand malware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Understand legacy code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…or </a:t>
            </a:r>
            <a:r>
              <a:rPr lang="en-US" sz="2800" b="1" dirty="0">
                <a:solidFill>
                  <a:schemeClr val="accent2"/>
                </a:solidFill>
              </a:rPr>
              <a:t>not-so-good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Remove usage restrictions from software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Find and exploit flaws in software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Cheat at games,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D37C76A-1C5A-1D47-8782-F99A468B4A9C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Persistent Protection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“Persistent protection” is the fundamental problem in DRM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How to enforce restrictions on use of content </a:t>
            </a:r>
            <a:r>
              <a:rPr lang="en-US" sz="2400" b="1">
                <a:solidFill>
                  <a:schemeClr val="accent2"/>
                </a:solidFill>
              </a:rPr>
              <a:t>after</a:t>
            </a:r>
            <a:r>
              <a:rPr lang="en-US" sz="2400" i="1"/>
              <a:t> </a:t>
            </a:r>
            <a:r>
              <a:rPr lang="en-US" sz="2400"/>
              <a:t>delivery?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Examples of such restrictions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 copying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Limited number of reads/plays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Time limits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 forwarding,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5A0A1B1-0919-0242-AE3A-70EFF9FAADCA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85800"/>
          </a:xfrm>
        </p:spPr>
        <p:txBody>
          <a:bodyPr/>
          <a:lstStyle/>
          <a:p>
            <a:pPr eaLnBrk="1" hangingPunct="1"/>
            <a:r>
              <a:rPr lang="en-US"/>
              <a:t>What Can be Done?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honor system?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Example: Stephen King’s, </a:t>
            </a:r>
            <a:r>
              <a:rPr lang="en-US" sz="2400" i="1"/>
              <a:t>The Plant</a:t>
            </a: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Give up?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Internet sales? Regulatory compliance?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Lame software-based DRM?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standard DRM system today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Better software-based DRM?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MediaSnap’s goal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Tamper-resistant hardware?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Closed systems: Game Cube,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Open systems: TCG/NGSCB for PCs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CDEC6B3-86D6-D943-95B9-6A2303CE910C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Is Crypto the Answer?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3505200"/>
            <a:ext cx="7772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Attacker’s goal is to recover the </a:t>
            </a:r>
            <a:r>
              <a:rPr lang="en-US" sz="2400" b="1">
                <a:solidFill>
                  <a:schemeClr val="accent2"/>
                </a:solidFill>
              </a:rPr>
              <a:t>key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standard crypto scenario, attacker has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Ciphertext, some plaintext, side-channel info,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DRM scenario, attacker has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Everything in the box (at least)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Crypto was not designed for this problem!</a:t>
            </a:r>
          </a:p>
        </p:txBody>
      </p:sp>
      <p:pic>
        <p:nvPicPr>
          <p:cNvPr id="155653" name="Picture 5" descr="enc.tif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14463"/>
            <a:ext cx="62484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AF47B96-0D33-B749-8284-2B1742864D89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Is Crypto the Answer?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038600"/>
          </a:xfrm>
          <a:noFill/>
        </p:spPr>
        <p:txBody>
          <a:bodyPr/>
          <a:lstStyle/>
          <a:p>
            <a:pPr eaLnBrk="1" hangingPunct="1"/>
            <a:r>
              <a:rPr lang="en-US" sz="2800"/>
              <a:t>But crypto is necessary</a:t>
            </a:r>
          </a:p>
          <a:p>
            <a:pPr lvl="1" eaLnBrk="1" hangingPunct="1"/>
            <a:r>
              <a:rPr lang="en-US" sz="2400"/>
              <a:t>To securely deliver the bits</a:t>
            </a:r>
          </a:p>
          <a:p>
            <a:pPr lvl="1" eaLnBrk="1" hangingPunct="1"/>
            <a:r>
              <a:rPr lang="en-US" sz="2400"/>
              <a:t>To prevent trivial attacks</a:t>
            </a:r>
          </a:p>
          <a:p>
            <a:pPr eaLnBrk="1" hangingPunct="1"/>
            <a:r>
              <a:rPr lang="en-US" sz="2800"/>
              <a:t>Then attacker will not try to directly attack crypto</a:t>
            </a:r>
          </a:p>
          <a:p>
            <a:pPr eaLnBrk="1" hangingPunct="1"/>
            <a:r>
              <a:rPr lang="en-US" sz="2800"/>
              <a:t>Attacker will try to find keys in software</a:t>
            </a:r>
          </a:p>
          <a:p>
            <a:pPr lvl="1" eaLnBrk="1" hangingPunct="1"/>
            <a:r>
              <a:rPr lang="en-US" sz="2400"/>
              <a:t>DRM is “hide and seek” with keys in software!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B1E0027-8058-244E-9B36-C4255B1407A9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Current State of DRM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At best, </a:t>
            </a:r>
            <a:r>
              <a:rPr lang="en-US" sz="2800" b="1">
                <a:solidFill>
                  <a:schemeClr val="accent2"/>
                </a:solidFill>
              </a:rPr>
              <a:t>security by obscurity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derogatory term in security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Secret designs</a:t>
            </a:r>
          </a:p>
          <a:p>
            <a:pPr lvl="1" eaLnBrk="1" hangingPunct="1">
              <a:lnSpc>
                <a:spcPct val="90000"/>
              </a:lnSpc>
              <a:buSzPct val="100000"/>
            </a:pPr>
            <a:r>
              <a:rPr lang="en-US" sz="2400"/>
              <a:t>In violation of </a:t>
            </a:r>
            <a:r>
              <a:rPr lang="en-US" sz="2400" b="1">
                <a:solidFill>
                  <a:schemeClr val="accent2"/>
                </a:solidFill>
              </a:rPr>
              <a:t>Kerckhoffs Principle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Over-reliance on crypto</a:t>
            </a:r>
          </a:p>
          <a:p>
            <a:pPr lvl="1" eaLnBrk="1" hangingPunct="1">
              <a:lnSpc>
                <a:spcPct val="90000"/>
              </a:lnSpc>
              <a:buSzPct val="100000"/>
            </a:pPr>
            <a:r>
              <a:rPr lang="en-US" sz="2400"/>
              <a:t>“Whoever thinks his problem can be solved using cryptography, doesn’t understand his problem and doesn’t understand cryptography.”    </a:t>
            </a:r>
            <a:r>
              <a:rPr lang="en-US" sz="2400">
                <a:sym typeface="Symbol" charset="2"/>
              </a:rPr>
              <a:t></a:t>
            </a:r>
            <a:r>
              <a:rPr lang="en-US" sz="2400"/>
              <a:t> </a:t>
            </a:r>
            <a:r>
              <a:rPr lang="en-US" sz="1600"/>
              <a:t>Attributed by Roger Needham and Butler Lampson to each other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E1994F9-79A2-B641-AE2A-6C5186129E72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DRM Limitations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chemeClr val="accent2"/>
                </a:solidFill>
              </a:rPr>
              <a:t>analog hole</a:t>
            </a:r>
            <a:endParaRPr lang="en-US" sz="2800"/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When content is rendered, it can be captured in analog form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DRM </a:t>
            </a:r>
            <a:r>
              <a:rPr lang="en-US" sz="2400" b="1">
                <a:solidFill>
                  <a:srgbClr val="FF0000"/>
                </a:solidFill>
              </a:rPr>
              <a:t>cannot</a:t>
            </a:r>
            <a:r>
              <a:rPr lang="en-US" sz="2400"/>
              <a:t> prevent such an attack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1">
                <a:solidFill>
                  <a:schemeClr val="accent2"/>
                </a:solidFill>
              </a:rPr>
              <a:t>Human nature</a:t>
            </a:r>
            <a:r>
              <a:rPr lang="en-US" sz="2800"/>
              <a:t> matters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Absolute DRM security is impossible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Want something that “works” in practice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What works depends on context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DRM is not strictly a technical problem!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2C9F655-049C-FC4E-BA85-BE1A45B2AB1E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Software-based DRM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Strong software-based DRM is impossible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We can’t really hide a secret in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We cannot prevent SRE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User with full admin privilege can eventually break any anti-SRE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Bottom line: </a:t>
            </a:r>
            <a:r>
              <a:rPr lang="en-US" sz="2800" b="1">
                <a:solidFill>
                  <a:schemeClr val="accent2"/>
                </a:solidFill>
              </a:rPr>
              <a:t>The</a:t>
            </a:r>
            <a:r>
              <a:rPr lang="en-US" sz="2800"/>
              <a:t> killer attack on software-based DRM is SRE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CDC1476-C07E-9047-A32F-37EF7C40A5C4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DRM for PDF Documents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Based on design of MediaSnap, Inc., a small Silicon Valley startup company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Developed a DRM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Designed to protect PDF documents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Two parts to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Server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Secure Document Server (SDS)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Client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PDF Reader “plugin” software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76A871B-E5D5-D84E-9A88-21547BAD8B5C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pPr eaLnBrk="1" hangingPunct="1"/>
            <a:r>
              <a:rPr lang="en-US"/>
              <a:t>Protecting a Document</a:t>
            </a:r>
          </a:p>
        </p:txBody>
      </p:sp>
      <p:sp>
        <p:nvSpPr>
          <p:cNvPr id="479246" name="Rectangle 14"/>
          <p:cNvSpPr>
            <a:spLocks noChangeArrowheads="1"/>
          </p:cNvSpPr>
          <p:nvPr/>
        </p:nvSpPr>
        <p:spPr bwMode="auto">
          <a:xfrm>
            <a:off x="4114800" y="5376863"/>
            <a:ext cx="106838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479247" name="Text Box 15"/>
          <p:cNvSpPr txBox="1">
            <a:spLocks noChangeArrowheads="1"/>
          </p:cNvSpPr>
          <p:nvPr/>
        </p:nvSpPr>
        <p:spPr bwMode="auto">
          <a:xfrm>
            <a:off x="4114800" y="3222625"/>
            <a:ext cx="1143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SDS</a:t>
            </a:r>
          </a:p>
        </p:txBody>
      </p:sp>
      <p:sp>
        <p:nvSpPr>
          <p:cNvPr id="479248" name="Text Box 16"/>
          <p:cNvSpPr txBox="1">
            <a:spLocks noChangeArrowheads="1"/>
          </p:cNvSpPr>
          <p:nvPr/>
        </p:nvSpPr>
        <p:spPr bwMode="auto">
          <a:xfrm>
            <a:off x="7239000" y="3222625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Bob</a:t>
            </a:r>
          </a:p>
        </p:txBody>
      </p:sp>
      <p:sp>
        <p:nvSpPr>
          <p:cNvPr id="479249" name="Text Box 17"/>
          <p:cNvSpPr txBox="1">
            <a:spLocks noChangeArrowheads="1"/>
          </p:cNvSpPr>
          <p:nvPr/>
        </p:nvSpPr>
        <p:spPr bwMode="auto">
          <a:xfrm>
            <a:off x="1143000" y="3233738"/>
            <a:ext cx="1066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Alice</a:t>
            </a: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2286000" y="2667000"/>
            <a:ext cx="175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251" name="Line 19"/>
          <p:cNvSpPr>
            <a:spLocks noChangeShapeType="1"/>
          </p:cNvSpPr>
          <p:nvPr/>
        </p:nvSpPr>
        <p:spPr bwMode="auto">
          <a:xfrm>
            <a:off x="5105400" y="26670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252" name="Text Box 20"/>
          <p:cNvSpPr txBox="1">
            <a:spLocks noChangeArrowheads="1"/>
          </p:cNvSpPr>
          <p:nvPr/>
        </p:nvSpPr>
        <p:spPr bwMode="auto">
          <a:xfrm>
            <a:off x="2438400" y="2149475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encrypt</a:t>
            </a:r>
          </a:p>
        </p:txBody>
      </p:sp>
      <p:sp>
        <p:nvSpPr>
          <p:cNvPr id="479253" name="Text Box 21"/>
          <p:cNvSpPr txBox="1">
            <a:spLocks noChangeArrowheads="1"/>
          </p:cNvSpPr>
          <p:nvPr/>
        </p:nvSpPr>
        <p:spPr bwMode="auto">
          <a:xfrm>
            <a:off x="5105400" y="2133600"/>
            <a:ext cx="1676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25000"/>
              </a:lnSpc>
              <a:spcBef>
                <a:spcPct val="50000"/>
              </a:spcBef>
            </a:pPr>
            <a:r>
              <a:rPr lang="en-US" sz="2000"/>
              <a:t>persistent</a:t>
            </a:r>
          </a:p>
          <a:p>
            <a:pPr algn="ctr" eaLnBrk="0" hangingPunct="0">
              <a:lnSpc>
                <a:spcPct val="25000"/>
              </a:lnSpc>
              <a:spcBef>
                <a:spcPct val="50000"/>
              </a:spcBef>
            </a:pPr>
            <a:r>
              <a:rPr lang="en-US" sz="2000"/>
              <a:t>protection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61804" name="Rectangle 22"/>
          <p:cNvSpPr>
            <a:spLocks noChangeArrowheads="1"/>
          </p:cNvSpPr>
          <p:nvPr/>
        </p:nvSpPr>
        <p:spPr bwMode="auto">
          <a:xfrm>
            <a:off x="609600" y="40386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Alice creates PDF document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Document encrypted and sent to SDS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SDS applies desired “persistent protection”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Document sent to Bob</a:t>
            </a:r>
          </a:p>
        </p:txBody>
      </p:sp>
      <p:pic>
        <p:nvPicPr>
          <p:cNvPr id="161805" name="Picture 2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7287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6" name="Picture 2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7" name="Picture 2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54488" y="1905000"/>
            <a:ext cx="950912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46" grpId="0" autoUpdateAnimBg="0"/>
      <p:bldP spid="479247" grpId="0" autoUpdateAnimBg="0"/>
      <p:bldP spid="479248" grpId="0" autoUpdateAnimBg="0"/>
      <p:bldP spid="479249" grpId="0" autoUpdateAnimBg="0"/>
      <p:bldP spid="479250" grpId="0" animBg="1"/>
      <p:bldP spid="479251" grpId="0" animBg="1"/>
      <p:bldP spid="479252" grpId="0" build="p" autoUpdateAnimBg="0" advAuto="0"/>
      <p:bldP spid="479253" grpId="0" build="p" autoUpdateAnimBg="0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92B339F-7563-2C48-8403-DD60CFAECC22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96200" cy="1447800"/>
          </a:xfrm>
        </p:spPr>
        <p:txBody>
          <a:bodyPr/>
          <a:lstStyle/>
          <a:p>
            <a:pPr eaLnBrk="1" hangingPunct="1"/>
            <a:r>
              <a:rPr lang="en-US"/>
              <a:t>Accessing a Document</a:t>
            </a:r>
          </a:p>
        </p:txBody>
      </p:sp>
      <p:sp>
        <p:nvSpPr>
          <p:cNvPr id="163844" name="Rectangle 14"/>
          <p:cNvSpPr>
            <a:spLocks noChangeArrowheads="1"/>
          </p:cNvSpPr>
          <p:nvPr/>
        </p:nvSpPr>
        <p:spPr bwMode="auto">
          <a:xfrm>
            <a:off x="4114800" y="3360738"/>
            <a:ext cx="106838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481298" name="Line 18"/>
          <p:cNvSpPr>
            <a:spLocks noChangeShapeType="1"/>
          </p:cNvSpPr>
          <p:nvPr/>
        </p:nvSpPr>
        <p:spPr bwMode="auto">
          <a:xfrm flipH="1" flipV="1">
            <a:off x="5105400" y="23622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299" name="Line 19"/>
          <p:cNvSpPr>
            <a:spLocks noChangeShapeType="1"/>
          </p:cNvSpPr>
          <p:nvPr/>
        </p:nvSpPr>
        <p:spPr bwMode="auto">
          <a:xfrm>
            <a:off x="5118100" y="2827338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00" name="Text Box 20"/>
          <p:cNvSpPr txBox="1">
            <a:spLocks noChangeArrowheads="1"/>
          </p:cNvSpPr>
          <p:nvPr/>
        </p:nvSpPr>
        <p:spPr bwMode="auto">
          <a:xfrm>
            <a:off x="5715000" y="2743200"/>
            <a:ext cx="838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key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481301" name="Text Box 21"/>
          <p:cNvSpPr txBox="1">
            <a:spLocks noChangeArrowheads="1"/>
          </p:cNvSpPr>
          <p:nvPr/>
        </p:nvSpPr>
        <p:spPr bwMode="auto">
          <a:xfrm>
            <a:off x="5181600" y="2057400"/>
            <a:ext cx="19050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/>
              <a:t>Request key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3849" name="Rectangle 22"/>
          <p:cNvSpPr>
            <a:spLocks noChangeArrowheads="1"/>
          </p:cNvSpPr>
          <p:nvPr/>
        </p:nvSpPr>
        <p:spPr bwMode="auto">
          <a:xfrm>
            <a:off x="609600" y="4114800"/>
            <a:ext cx="800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Bob authenticates to SDS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Bob requests key from SDS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Bob can then access document, but only thru special DRM software </a:t>
            </a:r>
          </a:p>
        </p:txBody>
      </p:sp>
      <p:sp>
        <p:nvSpPr>
          <p:cNvPr id="481303" name="Text Box 23"/>
          <p:cNvSpPr txBox="1">
            <a:spLocks noChangeArrowheads="1"/>
          </p:cNvSpPr>
          <p:nvPr/>
        </p:nvSpPr>
        <p:spPr bwMode="auto">
          <a:xfrm>
            <a:off x="4114800" y="3352800"/>
            <a:ext cx="1143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SDS</a:t>
            </a:r>
          </a:p>
        </p:txBody>
      </p:sp>
      <p:sp>
        <p:nvSpPr>
          <p:cNvPr id="481304" name="Text Box 24"/>
          <p:cNvSpPr txBox="1">
            <a:spLocks noChangeArrowheads="1"/>
          </p:cNvSpPr>
          <p:nvPr/>
        </p:nvSpPr>
        <p:spPr bwMode="auto">
          <a:xfrm>
            <a:off x="7239000" y="335280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Bob</a:t>
            </a:r>
          </a:p>
        </p:txBody>
      </p:sp>
      <p:sp>
        <p:nvSpPr>
          <p:cNvPr id="481305" name="Text Box 25"/>
          <p:cNvSpPr txBox="1">
            <a:spLocks noChangeArrowheads="1"/>
          </p:cNvSpPr>
          <p:nvPr/>
        </p:nvSpPr>
        <p:spPr bwMode="auto">
          <a:xfrm>
            <a:off x="1143000" y="3363913"/>
            <a:ext cx="1066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Alice</a:t>
            </a:r>
          </a:p>
        </p:txBody>
      </p:sp>
      <p:pic>
        <p:nvPicPr>
          <p:cNvPr id="163853" name="Picture 2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04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4" name="Picture 2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5" name="Picture 2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54488" y="1905000"/>
            <a:ext cx="950912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470035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8" grpId="0" animBg="1"/>
      <p:bldP spid="481299" grpId="0" animBg="1"/>
      <p:bldP spid="481300" grpId="0" autoUpdateAnimBg="0"/>
      <p:bldP spid="481301" grpId="0" autoUpdateAnimBg="0"/>
      <p:bldP spid="481303" grpId="0" autoUpdateAnimBg="0"/>
      <p:bldP spid="481304" grpId="0" autoUpdateAnimBg="0"/>
      <p:bldP spid="4813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8A20D45-94AC-B440-9A39-1256BD3E00E2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SRE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 assume…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Reverse engineer is an attacker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only has exe (no source code)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Not </a:t>
            </a:r>
            <a:r>
              <a:rPr lang="en-US" sz="2400" dirty="0" err="1"/>
              <a:t>bytecode</a:t>
            </a:r>
            <a:r>
              <a:rPr lang="en-US" sz="2400" dirty="0"/>
              <a:t> (i.e., no Java</a:t>
            </a:r>
            <a:r>
              <a:rPr lang="en-US" sz="2400" dirty="0" smtClean="0"/>
              <a:t>, </a:t>
            </a:r>
            <a:r>
              <a:rPr lang="en-US" sz="2400" dirty="0"/>
              <a:t>.Net)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might want to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Understand the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Modify</a:t>
            </a:r>
            <a:r>
              <a:rPr lang="en-US" sz="2400" dirty="0" smtClean="0"/>
              <a:t> (“patch”) the </a:t>
            </a:r>
            <a:r>
              <a:rPr lang="en-US" sz="2400" dirty="0"/>
              <a:t>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SRE usually focused on Windows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 </a:t>
            </a:r>
            <a:r>
              <a:rPr lang="en-US" sz="2400" dirty="0" smtClean="0"/>
              <a:t>we </a:t>
            </a:r>
            <a:r>
              <a:rPr lang="en-US" sz="2400" dirty="0"/>
              <a:t>focus on Windows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FDB385D-2A63-7244-88AB-5749BE84D94A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Issues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 Server side (SDS)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Protect keys, authentication data,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Apply persistent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 Client side (PDF plugin)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Protect keys, authenticate user,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Enforce persistent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 Remaining discussion concerns </a:t>
            </a:r>
            <a:r>
              <a:rPr lang="en-US" b="1">
                <a:solidFill>
                  <a:schemeClr val="accent2"/>
                </a:solidFill>
              </a:rPr>
              <a:t>client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F1DEE99-09F8-7445-9CD5-7BE6F3AB3E4A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14400"/>
          </a:xfrm>
        </p:spPr>
        <p:txBody>
          <a:bodyPr/>
          <a:lstStyle/>
          <a:p>
            <a:pPr eaLnBrk="1" hangingPunct="1"/>
            <a:r>
              <a:rPr lang="en-US"/>
              <a:t>Security Overview</a:t>
            </a:r>
          </a:p>
        </p:txBody>
      </p:sp>
      <p:sp>
        <p:nvSpPr>
          <p:cNvPr id="166916" name="Oval 3"/>
          <p:cNvSpPr>
            <a:spLocks noChangeArrowheads="1"/>
          </p:cNvSpPr>
          <p:nvPr/>
        </p:nvSpPr>
        <p:spPr bwMode="auto">
          <a:xfrm>
            <a:off x="1828800" y="1828800"/>
            <a:ext cx="5105400" cy="2819400"/>
          </a:xfrm>
          <a:prstGeom prst="ellipse">
            <a:avLst/>
          </a:prstGeom>
          <a:solidFill>
            <a:srgbClr val="FF180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17" name="AutoShape 4"/>
          <p:cNvSpPr>
            <a:spLocks noChangeArrowheads="1"/>
          </p:cNvSpPr>
          <p:nvPr/>
        </p:nvSpPr>
        <p:spPr bwMode="auto">
          <a:xfrm>
            <a:off x="2895600" y="2895600"/>
            <a:ext cx="2971800" cy="1066800"/>
          </a:xfrm>
          <a:prstGeom prst="roundRect">
            <a:avLst>
              <a:gd name="adj" fmla="val 16667"/>
            </a:avLst>
          </a:prstGeom>
          <a:solidFill>
            <a:srgbClr val="FFFB1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918" name="Text Box 5"/>
          <p:cNvSpPr txBox="1">
            <a:spLocks noChangeArrowheads="1"/>
          </p:cNvSpPr>
          <p:nvPr/>
        </p:nvSpPr>
        <p:spPr bwMode="auto">
          <a:xfrm>
            <a:off x="3276600" y="3124200"/>
            <a:ext cx="2590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Obfuscation</a:t>
            </a:r>
          </a:p>
        </p:txBody>
      </p:sp>
      <p:sp>
        <p:nvSpPr>
          <p:cNvPr id="166919" name="Text Box 6"/>
          <p:cNvSpPr txBox="1">
            <a:spLocks noChangeArrowheads="1"/>
          </p:cNvSpPr>
          <p:nvPr/>
        </p:nvSpPr>
        <p:spPr bwMode="auto">
          <a:xfrm>
            <a:off x="2667000" y="2209800"/>
            <a:ext cx="3810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Tamper-resistance</a:t>
            </a:r>
          </a:p>
        </p:txBody>
      </p:sp>
      <p:sp>
        <p:nvSpPr>
          <p:cNvPr id="166920" name="Rectangle 7"/>
          <p:cNvSpPr>
            <a:spLocks noChangeArrowheads="1"/>
          </p:cNvSpPr>
          <p:nvPr/>
        </p:nvSpPr>
        <p:spPr bwMode="auto">
          <a:xfrm>
            <a:off x="838200" y="5105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 tamper-resistant outer layer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Software obfuscation applied within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2E81421-357E-9D49-8BFD-8FA0D058739C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7939" name="Text Box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0"/>
            <a:ext cx="2971800" cy="609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r>
              <a:rPr lang="en-US">
                <a:solidFill>
                  <a:schemeClr val="tx2"/>
                </a:solidFill>
              </a:rPr>
              <a:t>Anti-debugger</a:t>
            </a:r>
          </a:p>
        </p:txBody>
      </p:sp>
      <p:sp>
        <p:nvSpPr>
          <p:cNvPr id="167940" name="Text Box 3"/>
          <p:cNvSpPr txBox="1">
            <a:spLocks noChangeArrowheads="1"/>
          </p:cNvSpPr>
          <p:nvPr/>
        </p:nvSpPr>
        <p:spPr bwMode="auto">
          <a:xfrm>
            <a:off x="5562600" y="2236788"/>
            <a:ext cx="3276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Encrypted code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485380" name="Line 4"/>
          <p:cNvSpPr>
            <a:spLocks noChangeShapeType="1"/>
          </p:cNvSpPr>
          <p:nvPr/>
        </p:nvSpPr>
        <p:spPr bwMode="auto">
          <a:xfrm>
            <a:off x="3276600" y="2362200"/>
            <a:ext cx="2209800" cy="0"/>
          </a:xfrm>
          <a:prstGeom prst="line">
            <a:avLst/>
          </a:prstGeom>
          <a:noFill/>
          <a:ln w="76200">
            <a:solidFill>
              <a:srgbClr val="AC210D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 flipH="1" flipV="1">
            <a:off x="3276600" y="2819400"/>
            <a:ext cx="2133600" cy="0"/>
          </a:xfrm>
          <a:prstGeom prst="line">
            <a:avLst/>
          </a:prstGeom>
          <a:noFill/>
          <a:ln w="76200">
            <a:solidFill>
              <a:srgbClr val="AC210D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Tamper-Resistance</a:t>
            </a:r>
          </a:p>
        </p:txBody>
      </p:sp>
      <p:sp>
        <p:nvSpPr>
          <p:cNvPr id="167944" name="Rectangle 7"/>
          <p:cNvSpPr>
            <a:spLocks noChangeArrowheads="1"/>
          </p:cNvSpPr>
          <p:nvPr/>
        </p:nvSpPr>
        <p:spPr bwMode="auto">
          <a:xfrm>
            <a:off x="762000" y="3352800"/>
            <a:ext cx="792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Encrypted code will prevent static analysis of PDF plugin software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Anti-debugging to prevent dynamic analysis of PDF plugin software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These two designed to protect each other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But the persistent attacker will get thru!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4760496" presetClass="entr" presetSubtype="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04760496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  <p:bldP spid="48538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FE61E55-78A5-1540-A5CC-6519D70B475D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Obfuscation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Obfuscation can be used for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Key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Caching (keys and authentication info)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Encryption and “scrambling”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Key parts (data and/or code)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Multiple keys/key parts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Obfuscation can only slow the attacker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persistent attacker still wins!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1F2CF41-6086-7045-AFAE-CEE2E07C76DB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Other Security Features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Code tamper checking (hashing)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To validate all code executing on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Anti-screen capture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To prevent obvious attack on digital documents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Watermarking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theory, can trace stolen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practice, of limited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Metamorphism (or individualization)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 BOBE-resistance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D452293-B5CF-FA42-B1C1-99FE13E2F003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Not Implemented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/>
              <a:t>More general code obfuscation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Code “fragilization”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/>
              <a:t>Code that hash checks itself</a:t>
            </a:r>
          </a:p>
          <a:p>
            <a:pPr lvl="1" eaLnBrk="1" hangingPunct="1">
              <a:lnSpc>
                <a:spcPct val="85000"/>
              </a:lnSpc>
            </a:pPr>
            <a:r>
              <a:rPr lang="en-US"/>
              <a:t>Tampering should cause code to break</a:t>
            </a:r>
          </a:p>
          <a:p>
            <a:pPr eaLnBrk="1" hangingPunct="1">
              <a:lnSpc>
                <a:spcPct val="85000"/>
              </a:lnSpc>
            </a:pPr>
            <a:r>
              <a:rPr lang="en-US"/>
              <a:t>OS cannot be trusted</a:t>
            </a:r>
          </a:p>
          <a:p>
            <a:pPr lvl="1" eaLnBrk="1" hangingPunct="1">
              <a:lnSpc>
                <a:spcPct val="85000"/>
              </a:lnSpc>
            </a:pPr>
            <a:r>
              <a:rPr lang="en-US"/>
              <a:t>How to protect against “bad” OS?</a:t>
            </a:r>
          </a:p>
          <a:p>
            <a:pPr lvl="1" eaLnBrk="1" hangingPunct="1">
              <a:lnSpc>
                <a:spcPct val="85000"/>
              </a:lnSpc>
            </a:pPr>
            <a:r>
              <a:rPr lang="en-US"/>
              <a:t>Not an easy problem!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8365799-9EA3-1747-AB18-68D8CFDCC61B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DRM for Streaming Media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Stream digital content over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Usually audio or video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Viewed in real time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Want to charge money for the content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Can we protect content from capture?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So content can’t be redistributed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We want to make money!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E4F6AFF-D780-DC41-9D74-27FE93B777BA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Attacks on Streaming Media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Spoof the stream between endpoints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Man in the middle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Replay and/or redistribute data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</a:rPr>
              <a:t>Capture the plaintext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is the threat we are concerned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Must prevent malicious software from capturing plaintext stream at client end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6446FCD-E73F-014A-821C-05FD8CF8AD37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Design Features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Scrambling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Encryption-like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Many distinct algorithms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strong form of metamorphism!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Negotiation of scrambling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Server and client must both know the algorithm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Decryption at receiver 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To remove the strong encryption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De-scrambling in device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De-scramble just prior to rendering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5205DE5-DE2A-214E-8604-469EAB8624BA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Scrambling Algorithms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Server has a large set of scrambling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Suppose </a:t>
            </a:r>
            <a:r>
              <a:rPr lang="en-US">
                <a:latin typeface="Times-Roman" charset="0"/>
              </a:rPr>
              <a:t>N</a:t>
            </a:r>
            <a:r>
              <a:rPr lang="en-US"/>
              <a:t> of these numbered 1 thru </a:t>
            </a:r>
            <a:r>
              <a:rPr lang="en-US">
                <a:latin typeface="Times-Roman" charset="0"/>
              </a:rPr>
              <a:t>N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Each client has a subset of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For example: </a:t>
            </a:r>
            <a:r>
              <a:rPr lang="en-US">
                <a:latin typeface="Times-Roman" charset="0"/>
              </a:rPr>
              <a:t>LIST = {12,45,2,37,23,31}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The</a:t>
            </a:r>
            <a:r>
              <a:rPr lang="en-US">
                <a:latin typeface="Times-Roman" charset="0"/>
              </a:rPr>
              <a:t> LIST</a:t>
            </a:r>
            <a:r>
              <a:rPr lang="en-US"/>
              <a:t> is stored on client, encrypted with server’s key: </a:t>
            </a:r>
            <a:r>
              <a:rPr lang="en-US">
                <a:latin typeface="Times-Roman" charset="0"/>
              </a:rPr>
              <a:t>E(LIST,K</a:t>
            </a:r>
            <a:r>
              <a:rPr lang="en-US" baseline="-25000">
                <a:latin typeface="Times-Roman" charset="0"/>
              </a:rPr>
              <a:t>server</a:t>
            </a:r>
            <a:r>
              <a:rPr lang="en-US">
                <a:latin typeface="Times-Roman" charset="0"/>
              </a:rPr>
              <a:t>)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14090C7-62B4-9847-9735-416A7BD612FB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SRE Tools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err="1"/>
              <a:t>Disassembler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Converts exe to assembly </a:t>
            </a:r>
            <a:r>
              <a:rPr lang="en-US" sz="2400" dirty="0">
                <a:sym typeface="Symbol" charset="2"/>
              </a:rPr>
              <a:t>(</a:t>
            </a:r>
            <a:r>
              <a:rPr lang="en-US" sz="2400" dirty="0"/>
              <a:t>as best it can)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Cannot always disassemble 100% correctly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 general, it is not possible to re-assemble disassembly into working exe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Debugger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Must step thru code to completely understand it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Labor intensive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>
                <a:sym typeface="Symbol" charset="2"/>
              </a:rPr>
              <a:t> lack of useful tools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Hex Editor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To </a:t>
            </a:r>
            <a:r>
              <a:rPr lang="en-US" sz="2400" b="1" dirty="0">
                <a:solidFill>
                  <a:schemeClr val="accent2"/>
                </a:solidFill>
              </a:rPr>
              <a:t>patch</a:t>
            </a:r>
            <a:r>
              <a:rPr lang="en-US" sz="2400" dirty="0"/>
              <a:t> (modify) exe file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Process Monitor, </a:t>
            </a:r>
            <a:r>
              <a:rPr lang="en-US" sz="2800" dirty="0"/>
              <a:t>VMware, etc.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729A7F4-15F6-D341-807D-58E1D3929689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Server-side Scrambling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/>
              <a:t>On server side</a:t>
            </a: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04800" y="2420938"/>
            <a:ext cx="846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data</a:t>
            </a:r>
            <a:endParaRPr lang="en-US"/>
          </a:p>
        </p:txBody>
      </p:sp>
      <p:sp>
        <p:nvSpPr>
          <p:cNvPr id="494597" name="Rectangle 5"/>
          <p:cNvSpPr>
            <a:spLocks noChangeArrowheads="1"/>
          </p:cNvSpPr>
          <p:nvPr/>
        </p:nvSpPr>
        <p:spPr bwMode="auto">
          <a:xfrm>
            <a:off x="3078163" y="2266950"/>
            <a:ext cx="1655762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>
                <a:solidFill>
                  <a:schemeClr val="accent2"/>
                </a:solidFill>
              </a:rPr>
              <a:t>scrambled</a:t>
            </a:r>
          </a:p>
          <a:p>
            <a:pPr algn="ctr">
              <a:lnSpc>
                <a:spcPct val="85000"/>
              </a:lnSpc>
            </a:pPr>
            <a:r>
              <a:rPr lang="en-US" b="1">
                <a:solidFill>
                  <a:schemeClr val="accent2"/>
                </a:solidFill>
              </a:rPr>
              <a:t>data</a:t>
            </a:r>
          </a:p>
        </p:txBody>
      </p:sp>
      <p:sp>
        <p:nvSpPr>
          <p:cNvPr id="494598" name="Rectangle 6"/>
          <p:cNvSpPr>
            <a:spLocks noChangeArrowheads="1"/>
          </p:cNvSpPr>
          <p:nvPr/>
        </p:nvSpPr>
        <p:spPr bwMode="auto">
          <a:xfrm>
            <a:off x="6627813" y="2209800"/>
            <a:ext cx="2363787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encrypted</a:t>
            </a:r>
          </a:p>
          <a:p>
            <a:pPr algn="ctr">
              <a:lnSpc>
                <a:spcPct val="85000"/>
              </a:lnSpc>
            </a:pPr>
            <a:r>
              <a:rPr lang="en-US"/>
              <a:t>scrambled data</a:t>
            </a:r>
          </a:p>
        </p:txBody>
      </p:sp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1219200" y="2725738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>
            <a:off x="4724400" y="2725738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685800" y="32004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Server must scramble data with an algorithm the client supports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Client must send server list of algorithms it supports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Server must securely communicate algorithm choice to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 autoUpdateAnimBg="0"/>
      <p:bldP spid="494596" grpId="0" autoUpdateAnimBg="0"/>
      <p:bldP spid="494597" grpId="0" autoUpdateAnimBg="0"/>
      <p:bldP spid="494598" grpId="0" autoUpdateAnimBg="0"/>
      <p:bldP spid="494599" grpId="0" animBg="1"/>
      <p:bldP spid="494600" grpId="0" animBg="1"/>
      <p:bldP spid="49460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5F46A38-1F24-6C48-8416-CAD97B921BB2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Select Scrambling Algorithm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80010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/>
              <a:t> is a session key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>
                <a:latin typeface="Times-Roman" charset="0"/>
              </a:rPr>
              <a:t>LIST</a:t>
            </a:r>
            <a:r>
              <a:rPr lang="en-US" sz="2800"/>
              <a:t> is unreadable by client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Reminiscent of Kerberos TGT</a:t>
            </a:r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 flipV="1">
            <a:off x="20574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flipH="1" flipV="1">
            <a:off x="19812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159" name="Rectangle 8"/>
          <p:cNvSpPr>
            <a:spLocks noChangeArrowheads="1"/>
          </p:cNvSpPr>
          <p:nvPr/>
        </p:nvSpPr>
        <p:spPr bwMode="auto">
          <a:xfrm>
            <a:off x="625475" y="3556000"/>
            <a:ext cx="12033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/>
              <a:t>Alice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/>
              <a:t>(client)</a:t>
            </a:r>
          </a:p>
        </p:txBody>
      </p:sp>
      <p:sp>
        <p:nvSpPr>
          <p:cNvPr id="177160" name="Rectangle 9"/>
          <p:cNvSpPr>
            <a:spLocks noChangeArrowheads="1"/>
          </p:cNvSpPr>
          <p:nvPr/>
        </p:nvSpPr>
        <p:spPr bwMode="auto">
          <a:xfrm>
            <a:off x="6899275" y="3527425"/>
            <a:ext cx="13303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/>
              <a:t>Bob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/>
              <a:t>(server)</a:t>
            </a:r>
          </a:p>
        </p:txBody>
      </p:sp>
      <p:sp>
        <p:nvSpPr>
          <p:cNvPr id="495626" name="Rectangle 10"/>
          <p:cNvSpPr>
            <a:spLocks noChangeArrowheads="1"/>
          </p:cNvSpPr>
          <p:nvPr/>
        </p:nvSpPr>
        <p:spPr bwMode="auto">
          <a:xfrm>
            <a:off x="3200400" y="19050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E(LIST, K</a:t>
            </a:r>
            <a:r>
              <a:rPr lang="en-US" baseline="-25000">
                <a:latin typeface="Times-Roman" charset="0"/>
              </a:rPr>
              <a:t>server</a:t>
            </a:r>
            <a:r>
              <a:rPr lang="en-US">
                <a:latin typeface="Times-Roman" charset="0"/>
              </a:rPr>
              <a:t>)</a:t>
            </a:r>
            <a:endParaRPr lang="en-US"/>
          </a:p>
        </p:txBody>
      </p:sp>
      <p:sp>
        <p:nvSpPr>
          <p:cNvPr id="495627" name="Rectangle 11"/>
          <p:cNvSpPr>
            <a:spLocks noChangeArrowheads="1"/>
          </p:cNvSpPr>
          <p:nvPr/>
        </p:nvSpPr>
        <p:spPr bwMode="auto">
          <a:xfrm>
            <a:off x="3581400" y="25146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-Roman" charset="0"/>
              </a:rPr>
              <a:t>E(m,K)</a:t>
            </a:r>
            <a:endParaRPr lang="en-US"/>
          </a:p>
        </p:txBody>
      </p:sp>
      <p:sp>
        <p:nvSpPr>
          <p:cNvPr id="495628" name="Rectangle 12"/>
          <p:cNvSpPr>
            <a:spLocks noChangeArrowheads="1"/>
          </p:cNvSpPr>
          <p:nvPr/>
        </p:nvSpPr>
        <p:spPr bwMode="auto">
          <a:xfrm>
            <a:off x="2516188" y="3162300"/>
            <a:ext cx="3911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>
                <a:latin typeface="Times-Roman" charset="0"/>
              </a:rPr>
              <a:t>scramble (encrypted) data</a:t>
            </a:r>
          </a:p>
          <a:p>
            <a:pPr eaLnBrk="0" hangingPunct="0">
              <a:lnSpc>
                <a:spcPct val="110000"/>
              </a:lnSpc>
            </a:pPr>
            <a:r>
              <a:rPr lang="en-US">
                <a:latin typeface="Times-Roman" charset="0"/>
              </a:rPr>
              <a:t>using Alice’s m-th algorithm</a:t>
            </a:r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flipH="1" flipV="1">
            <a:off x="19812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7165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81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66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75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 autoUpdateAnimBg="0"/>
      <p:bldP spid="495622" grpId="0" animBg="1"/>
      <p:bldP spid="495623" grpId="0" animBg="1"/>
      <p:bldP spid="495626" grpId="0" autoUpdateAnimBg="0"/>
      <p:bldP spid="495627" grpId="0" autoUpdateAnimBg="0"/>
      <p:bldP spid="495628" grpId="0" autoUpdateAnimBg="0"/>
      <p:bldP spid="4956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71F7592-8439-1145-AE3A-B70DE4BC89EB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Client-side De-scrambling</a:t>
            </a:r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85800" y="1600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On client side</a:t>
            </a:r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8020050" y="2516188"/>
            <a:ext cx="846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4411663" y="2363788"/>
            <a:ext cx="1655762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>
                <a:solidFill>
                  <a:schemeClr val="accent2"/>
                </a:solidFill>
              </a:rPr>
              <a:t>scrambled</a:t>
            </a:r>
          </a:p>
          <a:p>
            <a:pPr algn="ctr">
              <a:lnSpc>
                <a:spcPct val="85000"/>
              </a:lnSpc>
            </a:pPr>
            <a:r>
              <a:rPr lang="en-US" b="1">
                <a:solidFill>
                  <a:schemeClr val="accent2"/>
                </a:solidFill>
              </a:rPr>
              <a:t>data</a:t>
            </a:r>
          </a:p>
        </p:txBody>
      </p:sp>
      <p:sp>
        <p:nvSpPr>
          <p:cNvPr id="496646" name="Rectangle 6"/>
          <p:cNvSpPr>
            <a:spLocks noChangeArrowheads="1"/>
          </p:cNvSpPr>
          <p:nvPr/>
        </p:nvSpPr>
        <p:spPr bwMode="auto">
          <a:xfrm>
            <a:off x="76200" y="2362200"/>
            <a:ext cx="23637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encrypted</a:t>
            </a:r>
          </a:p>
          <a:p>
            <a:pPr algn="ctr">
              <a:lnSpc>
                <a:spcPct val="85000"/>
              </a:lnSpc>
            </a:pPr>
            <a:r>
              <a:rPr lang="en-US"/>
              <a:t>scrambled data</a:t>
            </a:r>
          </a:p>
        </p:txBody>
      </p:sp>
      <p:sp>
        <p:nvSpPr>
          <p:cNvPr id="496647" name="Line 7"/>
          <p:cNvSpPr>
            <a:spLocks noChangeShapeType="1"/>
          </p:cNvSpPr>
          <p:nvPr/>
        </p:nvSpPr>
        <p:spPr bwMode="auto">
          <a:xfrm>
            <a:off x="2514600" y="2820988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648" name="Line 8"/>
          <p:cNvSpPr>
            <a:spLocks noChangeShapeType="1"/>
          </p:cNvSpPr>
          <p:nvPr/>
        </p:nvSpPr>
        <p:spPr bwMode="auto">
          <a:xfrm>
            <a:off x="6096000" y="2820988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685800" y="35052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Try to keep plaintext away from potential attacker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“Proprietary” device driver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>
                <a:ea typeface="ＭＳ Ｐゴシック" charset="-128"/>
                <a:cs typeface="ＭＳ Ｐゴシック" charset="-128"/>
              </a:rPr>
              <a:t>Scrambling algorithms “baked in”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>
                <a:ea typeface="ＭＳ Ｐゴシック" charset="-128"/>
                <a:cs typeface="ＭＳ Ｐゴシック" charset="-128"/>
              </a:rPr>
              <a:t>Able to de-scramble at last moment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5" grpId="0" autoUpdateAnimBg="0"/>
      <p:bldP spid="496646" grpId="0" autoUpdateAnimBg="0"/>
      <p:bldP spid="496647" grpId="0" animBg="1"/>
      <p:bldP spid="496648" grpId="0" animBg="1"/>
      <p:bldP spid="49664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7903AB9-1EEB-2448-A3F8-05CE51B2FF7A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Why Scrambling?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pPr eaLnBrk="1" hangingPunct="1"/>
            <a:r>
              <a:rPr lang="en-US" sz="2800" b="1">
                <a:solidFill>
                  <a:schemeClr val="accent2"/>
                </a:solidFill>
              </a:rPr>
              <a:t>Metamorphism</a:t>
            </a:r>
            <a:r>
              <a:rPr lang="en-US" sz="2800"/>
              <a:t> deeply embedded in system</a:t>
            </a:r>
          </a:p>
          <a:p>
            <a:pPr eaLnBrk="1" hangingPunct="1"/>
            <a:r>
              <a:rPr lang="en-US" sz="2800"/>
              <a:t>If a scrambling algorithm is known to be broken, server will not choose it</a:t>
            </a:r>
          </a:p>
          <a:p>
            <a:pPr eaLnBrk="1" hangingPunct="1"/>
            <a:r>
              <a:rPr lang="en-US" sz="2800"/>
              <a:t>If client has too many broken algorithms, server can force software upgrade</a:t>
            </a:r>
          </a:p>
          <a:p>
            <a:pPr eaLnBrk="1" hangingPunct="1"/>
            <a:r>
              <a:rPr lang="en-US" sz="2800"/>
              <a:t>Proprietary algorithm harder for SRE</a:t>
            </a:r>
          </a:p>
          <a:p>
            <a:pPr eaLnBrk="1" hangingPunct="1"/>
            <a:r>
              <a:rPr lang="en-US" sz="2800"/>
              <a:t>We cannot trust crypto strength of proprietary algorithms, so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we also encrypt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54E8F38-23F5-8242-B454-0CB70ED8B465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Why Metamorphism?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most serious threat is </a:t>
            </a:r>
            <a:r>
              <a:rPr lang="en-US" sz="2800" b="1">
                <a:solidFill>
                  <a:schemeClr val="accent2"/>
                </a:solidFill>
              </a:rPr>
              <a:t>SRE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Attacker does not need to reverse engineer any standard crypto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Attacker only needs to find the key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Reverse engineering a scrambling algorithm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is just </a:t>
            </a:r>
            <a:r>
              <a:rPr lang="en-US" sz="2800" b="1">
                <a:solidFill>
                  <a:schemeClr val="accent2"/>
                </a:solidFill>
              </a:rPr>
              <a:t>security by obscurity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But appears to help with BOBE-resistance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7D9F59C-BEB4-E741-A493-E400EF8A0CFF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DRM for a P2P Application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267200"/>
          </a:xfrm>
        </p:spPr>
        <p:txBody>
          <a:bodyPr/>
          <a:lstStyle/>
          <a:p>
            <a:pPr eaLnBrk="1" hangingPunct="1"/>
            <a:r>
              <a:rPr lang="en-US" sz="2800"/>
              <a:t>Today, much digital content is delivered via peer-to-peer (P2P) networks</a:t>
            </a:r>
          </a:p>
          <a:p>
            <a:pPr lvl="1" eaLnBrk="1" hangingPunct="1"/>
            <a:r>
              <a:rPr lang="en-US" sz="2400"/>
              <a:t>P2P networks contain lots of pirated music</a:t>
            </a:r>
          </a:p>
          <a:p>
            <a:pPr eaLnBrk="1" hangingPunct="1"/>
            <a:r>
              <a:rPr lang="en-US" sz="2800"/>
              <a:t>Is it possible to get people to pay for digital content on such P2P networks?</a:t>
            </a:r>
          </a:p>
          <a:p>
            <a:pPr eaLnBrk="1" hangingPunct="1"/>
            <a:r>
              <a:rPr lang="en-US" sz="2800"/>
              <a:t>How can this possibly work?</a:t>
            </a:r>
          </a:p>
          <a:p>
            <a:pPr eaLnBrk="1" hangingPunct="1"/>
            <a:r>
              <a:rPr lang="en-US" sz="2800"/>
              <a:t>A peer offering service (POS) is one idea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6631B97-A3B5-EE4D-8F09-252D33234846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P2P File Sharing: Query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13716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2800"/>
              <a:t>Suppose Alice requests “Hey Jude”</a:t>
            </a:r>
          </a:p>
          <a:p>
            <a:pPr eaLnBrk="1" hangingPunct="1">
              <a:lnSpc>
                <a:spcPct val="75000"/>
              </a:lnSpc>
            </a:pPr>
            <a:r>
              <a:rPr lang="en-US" sz="2800" b="1"/>
              <a:t>Black</a:t>
            </a:r>
            <a:r>
              <a:rPr lang="en-US" sz="2800"/>
              <a:t> arrows: query flooding</a:t>
            </a:r>
          </a:p>
          <a:p>
            <a:pPr eaLnBrk="1" hangingPunct="1">
              <a:lnSpc>
                <a:spcPct val="75000"/>
              </a:lnSpc>
            </a:pPr>
            <a:r>
              <a:rPr lang="en-US" sz="2800" b="1">
                <a:solidFill>
                  <a:srgbClr val="FF0000"/>
                </a:solidFill>
              </a:rPr>
              <a:t>Red</a:t>
            </a:r>
            <a:r>
              <a:rPr lang="en-US" sz="2800"/>
              <a:t> arrows: positive responses</a:t>
            </a:r>
          </a:p>
        </p:txBody>
      </p:sp>
      <p:sp>
        <p:nvSpPr>
          <p:cNvPr id="182277" name="Rectangle 13"/>
          <p:cNvSpPr>
            <a:spLocks noChangeArrowheads="1"/>
          </p:cNvSpPr>
          <p:nvPr/>
        </p:nvSpPr>
        <p:spPr bwMode="auto">
          <a:xfrm>
            <a:off x="609600" y="3825875"/>
            <a:ext cx="792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Frank</a:t>
            </a:r>
          </a:p>
        </p:txBody>
      </p:sp>
      <p:sp>
        <p:nvSpPr>
          <p:cNvPr id="182278" name="Rectangle 14"/>
          <p:cNvSpPr>
            <a:spLocks noChangeArrowheads="1"/>
          </p:cNvSpPr>
          <p:nvPr/>
        </p:nvSpPr>
        <p:spPr bwMode="auto">
          <a:xfrm>
            <a:off x="1260475" y="4922838"/>
            <a:ext cx="5984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Ted</a:t>
            </a:r>
          </a:p>
        </p:txBody>
      </p:sp>
      <p:sp>
        <p:nvSpPr>
          <p:cNvPr id="182279" name="Rectangle 15"/>
          <p:cNvSpPr>
            <a:spLocks noChangeArrowheads="1"/>
          </p:cNvSpPr>
          <p:nvPr/>
        </p:nvSpPr>
        <p:spPr bwMode="auto">
          <a:xfrm>
            <a:off x="3124200" y="4846638"/>
            <a:ext cx="73183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Carol</a:t>
            </a:r>
          </a:p>
        </p:txBody>
      </p:sp>
      <p:sp>
        <p:nvSpPr>
          <p:cNvPr id="182280" name="Rectangle 16"/>
          <p:cNvSpPr>
            <a:spLocks noChangeArrowheads="1"/>
          </p:cNvSpPr>
          <p:nvPr/>
        </p:nvSpPr>
        <p:spPr bwMode="auto">
          <a:xfrm>
            <a:off x="5029200" y="4816475"/>
            <a:ext cx="5270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Pat</a:t>
            </a:r>
          </a:p>
        </p:txBody>
      </p:sp>
      <p:sp>
        <p:nvSpPr>
          <p:cNvPr id="182281" name="Rectangle 17"/>
          <p:cNvSpPr>
            <a:spLocks noChangeArrowheads="1"/>
          </p:cNvSpPr>
          <p:nvPr/>
        </p:nvSpPr>
        <p:spPr bwMode="auto">
          <a:xfrm>
            <a:off x="7391400" y="3856038"/>
            <a:ext cx="97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Marilyn</a:t>
            </a:r>
          </a:p>
        </p:txBody>
      </p:sp>
      <p:sp>
        <p:nvSpPr>
          <p:cNvPr id="182282" name="Rectangle 18"/>
          <p:cNvSpPr>
            <a:spLocks noChangeArrowheads="1"/>
          </p:cNvSpPr>
          <p:nvPr/>
        </p:nvSpPr>
        <p:spPr bwMode="auto">
          <a:xfrm>
            <a:off x="5638800" y="3779838"/>
            <a:ext cx="584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Bob</a:t>
            </a:r>
          </a:p>
        </p:txBody>
      </p:sp>
      <p:sp>
        <p:nvSpPr>
          <p:cNvPr id="182283" name="Rectangle 19"/>
          <p:cNvSpPr>
            <a:spLocks noChangeArrowheads="1"/>
          </p:cNvSpPr>
          <p:nvPr/>
        </p:nvSpPr>
        <p:spPr bwMode="auto">
          <a:xfrm>
            <a:off x="2209800" y="3759200"/>
            <a:ext cx="7207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Alice</a:t>
            </a:r>
          </a:p>
        </p:txBody>
      </p:sp>
      <p:sp>
        <p:nvSpPr>
          <p:cNvPr id="182284" name="Rectangle 20"/>
          <p:cNvSpPr>
            <a:spLocks noChangeArrowheads="1"/>
          </p:cNvSpPr>
          <p:nvPr/>
        </p:nvSpPr>
        <p:spPr bwMode="auto">
          <a:xfrm>
            <a:off x="3962400" y="3825875"/>
            <a:ext cx="711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Dean</a:t>
            </a:r>
          </a:p>
        </p:txBody>
      </p:sp>
      <p:sp>
        <p:nvSpPr>
          <p:cNvPr id="182285" name="Rectangle 21"/>
          <p:cNvSpPr>
            <a:spLocks noChangeArrowheads="1"/>
          </p:cNvSpPr>
          <p:nvPr/>
        </p:nvSpPr>
        <p:spPr bwMode="auto">
          <a:xfrm>
            <a:off x="6781800" y="4826000"/>
            <a:ext cx="6921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Fred</a:t>
            </a:r>
          </a:p>
        </p:txBody>
      </p:sp>
      <p:sp>
        <p:nvSpPr>
          <p:cNvPr id="501782" name="Rectangle 22"/>
          <p:cNvSpPr>
            <a:spLocks noChangeArrowheads="1"/>
          </p:cNvSpPr>
          <p:nvPr/>
        </p:nvSpPr>
        <p:spPr bwMode="auto">
          <a:xfrm>
            <a:off x="685800" y="5486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Alice can select from: </a:t>
            </a:r>
            <a:r>
              <a:rPr lang="en-US" sz="2800" b="1">
                <a:solidFill>
                  <a:srgbClr val="FF0000"/>
                </a:solidFill>
              </a:rPr>
              <a:t>Carol</a:t>
            </a:r>
            <a:r>
              <a:rPr lang="en-US" sz="2800"/>
              <a:t>, </a:t>
            </a:r>
            <a:r>
              <a:rPr lang="en-US" sz="2800" b="1">
                <a:solidFill>
                  <a:srgbClr val="FF0000"/>
                </a:solidFill>
              </a:rPr>
              <a:t>Pat</a:t>
            </a:r>
            <a:endParaRPr lang="en-US" sz="2800"/>
          </a:p>
        </p:txBody>
      </p:sp>
      <p:sp>
        <p:nvSpPr>
          <p:cNvPr id="501783" name="Line 23"/>
          <p:cNvSpPr>
            <a:spLocks noChangeShapeType="1"/>
          </p:cNvSpPr>
          <p:nvPr/>
        </p:nvSpPr>
        <p:spPr bwMode="auto">
          <a:xfrm flipH="1">
            <a:off x="1447800" y="3627438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4" name="Line 24"/>
          <p:cNvSpPr>
            <a:spLocks noChangeShapeType="1"/>
          </p:cNvSpPr>
          <p:nvPr/>
        </p:nvSpPr>
        <p:spPr bwMode="auto">
          <a:xfrm flipH="1">
            <a:off x="1905000" y="39322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5" name="Line 25"/>
          <p:cNvSpPr>
            <a:spLocks noChangeShapeType="1"/>
          </p:cNvSpPr>
          <p:nvPr/>
        </p:nvSpPr>
        <p:spPr bwMode="auto">
          <a:xfrm flipV="1">
            <a:off x="2057400" y="4618038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6" name="Line 26"/>
          <p:cNvSpPr>
            <a:spLocks noChangeShapeType="1"/>
          </p:cNvSpPr>
          <p:nvPr/>
        </p:nvSpPr>
        <p:spPr bwMode="auto">
          <a:xfrm flipV="1">
            <a:off x="2133600" y="3779838"/>
            <a:ext cx="1752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7" name="Line 27"/>
          <p:cNvSpPr>
            <a:spLocks noChangeShapeType="1"/>
          </p:cNvSpPr>
          <p:nvPr/>
        </p:nvSpPr>
        <p:spPr bwMode="auto">
          <a:xfrm>
            <a:off x="4876800" y="37036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8" name="Line 28"/>
          <p:cNvSpPr>
            <a:spLocks noChangeShapeType="1"/>
          </p:cNvSpPr>
          <p:nvPr/>
        </p:nvSpPr>
        <p:spPr bwMode="auto">
          <a:xfrm>
            <a:off x="4800600" y="40084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9" name="Line 29"/>
          <p:cNvSpPr>
            <a:spLocks noChangeShapeType="1"/>
          </p:cNvSpPr>
          <p:nvPr/>
        </p:nvSpPr>
        <p:spPr bwMode="auto">
          <a:xfrm>
            <a:off x="6553200" y="36274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90" name="Line 30"/>
          <p:cNvSpPr>
            <a:spLocks noChangeShapeType="1"/>
          </p:cNvSpPr>
          <p:nvPr/>
        </p:nvSpPr>
        <p:spPr bwMode="auto">
          <a:xfrm>
            <a:off x="6553200" y="38560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91" name="Line 31"/>
          <p:cNvSpPr>
            <a:spLocks noChangeShapeType="1"/>
          </p:cNvSpPr>
          <p:nvPr/>
        </p:nvSpPr>
        <p:spPr bwMode="auto">
          <a:xfrm flipH="1" flipV="1">
            <a:off x="3048000" y="3779838"/>
            <a:ext cx="19812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92" name="Line 32"/>
          <p:cNvSpPr>
            <a:spLocks noChangeShapeType="1"/>
          </p:cNvSpPr>
          <p:nvPr/>
        </p:nvSpPr>
        <p:spPr bwMode="auto">
          <a:xfrm flipH="1" flipV="1">
            <a:off x="2895600" y="3932238"/>
            <a:ext cx="381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93" name="Rectangle 33"/>
          <p:cNvSpPr>
            <a:spLocks noChangeArrowheads="1"/>
          </p:cNvSpPr>
          <p:nvPr/>
        </p:nvSpPr>
        <p:spPr bwMode="auto">
          <a:xfrm>
            <a:off x="3117850" y="4044950"/>
            <a:ext cx="6826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Carol</a:t>
            </a:r>
            <a:endParaRPr lang="en-US" sz="1600"/>
          </a:p>
        </p:txBody>
      </p:sp>
      <p:sp>
        <p:nvSpPr>
          <p:cNvPr id="501794" name="Rectangle 34"/>
          <p:cNvSpPr>
            <a:spLocks noChangeArrowheads="1"/>
          </p:cNvSpPr>
          <p:nvPr/>
        </p:nvSpPr>
        <p:spPr bwMode="auto">
          <a:xfrm>
            <a:off x="4159250" y="4343400"/>
            <a:ext cx="5016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Pat</a:t>
            </a:r>
            <a:endParaRPr lang="en-US" sz="1600"/>
          </a:p>
        </p:txBody>
      </p:sp>
      <p:pic>
        <p:nvPicPr>
          <p:cNvPr id="182299" name="Picture 35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25" y="33655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300" name="Picture 36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4196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301" name="Picture 37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4958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302" name="Picture 38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3528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303" name="Picture 39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2766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304" name="Picture 40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9525" y="44196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305" name="Picture 41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8325" y="44196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306" name="Picture 42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2766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307" name="Picture 43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0325" y="33528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2" grpId="0" autoUpdateAnimBg="0"/>
      <p:bldP spid="501783" grpId="0" animBg="1"/>
      <p:bldP spid="501784" grpId="0" animBg="1"/>
      <p:bldP spid="501785" grpId="0" animBg="1"/>
      <p:bldP spid="501786" grpId="0" animBg="1"/>
      <p:bldP spid="501787" grpId="0" animBg="1"/>
      <p:bldP spid="501788" grpId="0" animBg="1"/>
      <p:bldP spid="501789" grpId="0" animBg="1"/>
      <p:bldP spid="501790" grpId="0" animBg="1"/>
      <p:bldP spid="501791" grpId="0" animBg="1"/>
      <p:bldP spid="501792" grpId="0" animBg="1"/>
      <p:bldP spid="501793" grpId="0" autoUpdateAnimBg="0"/>
      <p:bldP spid="50179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1E41D1A-A30C-D54A-807D-DC88DDCB9518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P2P File Sharing with POS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13716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2800"/>
              <a:t>Suppose Alice requests “Hey Jude”</a:t>
            </a:r>
          </a:p>
          <a:p>
            <a:pPr eaLnBrk="1" hangingPunct="1">
              <a:lnSpc>
                <a:spcPct val="75000"/>
              </a:lnSpc>
            </a:pPr>
            <a:r>
              <a:rPr lang="en-US" sz="2800" b="1"/>
              <a:t>Black</a:t>
            </a:r>
            <a:r>
              <a:rPr lang="en-US" sz="2800"/>
              <a:t> arrow: query</a:t>
            </a:r>
          </a:p>
          <a:p>
            <a:pPr eaLnBrk="1" hangingPunct="1">
              <a:lnSpc>
                <a:spcPct val="75000"/>
              </a:lnSpc>
            </a:pPr>
            <a:r>
              <a:rPr lang="en-US" sz="2800" b="1">
                <a:solidFill>
                  <a:srgbClr val="FF0000"/>
                </a:solidFill>
              </a:rPr>
              <a:t>Red</a:t>
            </a:r>
            <a:r>
              <a:rPr lang="en-US" sz="2800"/>
              <a:t> arrow: positive response</a:t>
            </a:r>
          </a:p>
        </p:txBody>
      </p:sp>
      <p:sp>
        <p:nvSpPr>
          <p:cNvPr id="183301" name="Rectangle 13"/>
          <p:cNvSpPr>
            <a:spLocks noChangeArrowheads="1"/>
          </p:cNvSpPr>
          <p:nvPr/>
        </p:nvSpPr>
        <p:spPr bwMode="auto">
          <a:xfrm>
            <a:off x="604838" y="3724275"/>
            <a:ext cx="6445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POS</a:t>
            </a:r>
          </a:p>
        </p:txBody>
      </p:sp>
      <p:sp>
        <p:nvSpPr>
          <p:cNvPr id="183302" name="Rectangle 14"/>
          <p:cNvSpPr>
            <a:spLocks noChangeArrowheads="1"/>
          </p:cNvSpPr>
          <p:nvPr/>
        </p:nvSpPr>
        <p:spPr bwMode="auto">
          <a:xfrm>
            <a:off x="1260475" y="4770438"/>
            <a:ext cx="5984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Ted</a:t>
            </a:r>
          </a:p>
        </p:txBody>
      </p:sp>
      <p:sp>
        <p:nvSpPr>
          <p:cNvPr id="183303" name="Rectangle 15"/>
          <p:cNvSpPr>
            <a:spLocks noChangeArrowheads="1"/>
          </p:cNvSpPr>
          <p:nvPr/>
        </p:nvSpPr>
        <p:spPr bwMode="auto">
          <a:xfrm>
            <a:off x="3124200" y="4694238"/>
            <a:ext cx="73183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Carol</a:t>
            </a:r>
          </a:p>
        </p:txBody>
      </p:sp>
      <p:sp>
        <p:nvSpPr>
          <p:cNvPr id="183304" name="Rectangle 16"/>
          <p:cNvSpPr>
            <a:spLocks noChangeArrowheads="1"/>
          </p:cNvSpPr>
          <p:nvPr/>
        </p:nvSpPr>
        <p:spPr bwMode="auto">
          <a:xfrm>
            <a:off x="5029200" y="4664075"/>
            <a:ext cx="5270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Pat</a:t>
            </a:r>
          </a:p>
        </p:txBody>
      </p:sp>
      <p:sp>
        <p:nvSpPr>
          <p:cNvPr id="183305" name="Rectangle 17"/>
          <p:cNvSpPr>
            <a:spLocks noChangeArrowheads="1"/>
          </p:cNvSpPr>
          <p:nvPr/>
        </p:nvSpPr>
        <p:spPr bwMode="auto">
          <a:xfrm>
            <a:off x="7391400" y="3703638"/>
            <a:ext cx="97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Marilyn</a:t>
            </a:r>
          </a:p>
        </p:txBody>
      </p:sp>
      <p:sp>
        <p:nvSpPr>
          <p:cNvPr id="183306" name="Rectangle 18"/>
          <p:cNvSpPr>
            <a:spLocks noChangeArrowheads="1"/>
          </p:cNvSpPr>
          <p:nvPr/>
        </p:nvSpPr>
        <p:spPr bwMode="auto">
          <a:xfrm>
            <a:off x="5638800" y="3627438"/>
            <a:ext cx="584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Bob</a:t>
            </a:r>
          </a:p>
        </p:txBody>
      </p:sp>
      <p:sp>
        <p:nvSpPr>
          <p:cNvPr id="183307" name="Rectangle 19"/>
          <p:cNvSpPr>
            <a:spLocks noChangeArrowheads="1"/>
          </p:cNvSpPr>
          <p:nvPr/>
        </p:nvSpPr>
        <p:spPr bwMode="auto">
          <a:xfrm>
            <a:off x="2209800" y="3606800"/>
            <a:ext cx="7207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Alice</a:t>
            </a:r>
          </a:p>
        </p:txBody>
      </p:sp>
      <p:sp>
        <p:nvSpPr>
          <p:cNvPr id="183308" name="Rectangle 20"/>
          <p:cNvSpPr>
            <a:spLocks noChangeArrowheads="1"/>
          </p:cNvSpPr>
          <p:nvPr/>
        </p:nvSpPr>
        <p:spPr bwMode="auto">
          <a:xfrm>
            <a:off x="3962400" y="3673475"/>
            <a:ext cx="711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Dean</a:t>
            </a:r>
          </a:p>
        </p:txBody>
      </p:sp>
      <p:sp>
        <p:nvSpPr>
          <p:cNvPr id="183309" name="Rectangle 21"/>
          <p:cNvSpPr>
            <a:spLocks noChangeArrowheads="1"/>
          </p:cNvSpPr>
          <p:nvPr/>
        </p:nvSpPr>
        <p:spPr bwMode="auto">
          <a:xfrm>
            <a:off x="6781800" y="4673600"/>
            <a:ext cx="6921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Fred</a:t>
            </a:r>
          </a:p>
        </p:txBody>
      </p:sp>
      <p:sp>
        <p:nvSpPr>
          <p:cNvPr id="502806" name="Rectangle 22"/>
          <p:cNvSpPr>
            <a:spLocks noChangeArrowheads="1"/>
          </p:cNvSpPr>
          <p:nvPr/>
        </p:nvSpPr>
        <p:spPr bwMode="auto">
          <a:xfrm>
            <a:off x="685800" y="518160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Alice selects from: </a:t>
            </a:r>
            <a:r>
              <a:rPr lang="en-US" sz="2800" b="1">
                <a:solidFill>
                  <a:srgbClr val="FF0000"/>
                </a:solidFill>
              </a:rPr>
              <a:t>Bill</a:t>
            </a:r>
            <a:r>
              <a:rPr lang="en-US" sz="2800"/>
              <a:t>, </a:t>
            </a:r>
            <a:r>
              <a:rPr lang="en-US" sz="2800" b="1">
                <a:solidFill>
                  <a:srgbClr val="FF0000"/>
                </a:solidFill>
              </a:rPr>
              <a:t>Ben</a:t>
            </a:r>
            <a:r>
              <a:rPr lang="en-US" sz="2800"/>
              <a:t>, </a:t>
            </a:r>
            <a:r>
              <a:rPr lang="en-US" sz="2800" b="1">
                <a:solidFill>
                  <a:srgbClr val="FF0000"/>
                </a:solidFill>
              </a:rPr>
              <a:t>Carol</a:t>
            </a:r>
            <a:r>
              <a:rPr lang="en-US" sz="2800"/>
              <a:t>, </a:t>
            </a:r>
            <a:r>
              <a:rPr lang="en-US" sz="2800" b="1">
                <a:solidFill>
                  <a:srgbClr val="FF0000"/>
                </a:solidFill>
              </a:rPr>
              <a:t>Joe</a:t>
            </a:r>
            <a:r>
              <a:rPr lang="en-US" sz="2800"/>
              <a:t>, </a:t>
            </a:r>
            <a:r>
              <a:rPr lang="en-US" sz="2800" b="1">
                <a:solidFill>
                  <a:srgbClr val="FF0000"/>
                </a:solidFill>
              </a:rPr>
              <a:t>Pat</a:t>
            </a:r>
            <a:endParaRPr lang="en-US" sz="280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1">
                <a:solidFill>
                  <a:srgbClr val="FF0000"/>
                </a:solidFill>
              </a:rPr>
              <a:t>Bill</a:t>
            </a:r>
            <a:r>
              <a:rPr lang="en-US" sz="2800"/>
              <a:t>, </a:t>
            </a:r>
            <a:r>
              <a:rPr lang="en-US" sz="2800" b="1">
                <a:solidFill>
                  <a:srgbClr val="FF0000"/>
                </a:solidFill>
              </a:rPr>
              <a:t>Ben</a:t>
            </a:r>
            <a:r>
              <a:rPr lang="en-US" sz="2800"/>
              <a:t>, and </a:t>
            </a:r>
            <a:r>
              <a:rPr lang="en-US" sz="2800" b="1">
                <a:solidFill>
                  <a:srgbClr val="FF0000"/>
                </a:solidFill>
              </a:rPr>
              <a:t>Joe</a:t>
            </a:r>
            <a:r>
              <a:rPr lang="en-US" sz="2800"/>
              <a:t> have legal content!</a:t>
            </a:r>
          </a:p>
        </p:txBody>
      </p:sp>
      <p:sp>
        <p:nvSpPr>
          <p:cNvPr id="502807" name="Line 23"/>
          <p:cNvSpPr>
            <a:spLocks noChangeShapeType="1"/>
          </p:cNvSpPr>
          <p:nvPr/>
        </p:nvSpPr>
        <p:spPr bwMode="auto">
          <a:xfrm flipH="1">
            <a:off x="1447800" y="3475038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08" name="Line 24"/>
          <p:cNvSpPr>
            <a:spLocks noChangeShapeType="1"/>
          </p:cNvSpPr>
          <p:nvPr/>
        </p:nvSpPr>
        <p:spPr bwMode="auto">
          <a:xfrm flipH="1">
            <a:off x="1905000" y="37798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 flipV="1">
            <a:off x="2057400" y="4465638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0" name="Line 26"/>
          <p:cNvSpPr>
            <a:spLocks noChangeShapeType="1"/>
          </p:cNvSpPr>
          <p:nvPr/>
        </p:nvSpPr>
        <p:spPr bwMode="auto">
          <a:xfrm flipV="1">
            <a:off x="2133600" y="3627438"/>
            <a:ext cx="1752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1" name="Line 27"/>
          <p:cNvSpPr>
            <a:spLocks noChangeShapeType="1"/>
          </p:cNvSpPr>
          <p:nvPr/>
        </p:nvSpPr>
        <p:spPr bwMode="auto">
          <a:xfrm>
            <a:off x="4876800" y="35512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2" name="Line 28"/>
          <p:cNvSpPr>
            <a:spLocks noChangeShapeType="1"/>
          </p:cNvSpPr>
          <p:nvPr/>
        </p:nvSpPr>
        <p:spPr bwMode="auto">
          <a:xfrm>
            <a:off x="4800600" y="385603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3" name="Line 29"/>
          <p:cNvSpPr>
            <a:spLocks noChangeShapeType="1"/>
          </p:cNvSpPr>
          <p:nvPr/>
        </p:nvSpPr>
        <p:spPr bwMode="auto">
          <a:xfrm>
            <a:off x="6553200" y="34750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4" name="Line 30"/>
          <p:cNvSpPr>
            <a:spLocks noChangeShapeType="1"/>
          </p:cNvSpPr>
          <p:nvPr/>
        </p:nvSpPr>
        <p:spPr bwMode="auto">
          <a:xfrm>
            <a:off x="6553200" y="37036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5" name="Line 31"/>
          <p:cNvSpPr>
            <a:spLocks noChangeShapeType="1"/>
          </p:cNvSpPr>
          <p:nvPr/>
        </p:nvSpPr>
        <p:spPr bwMode="auto">
          <a:xfrm flipH="1" flipV="1">
            <a:off x="3048000" y="3627438"/>
            <a:ext cx="19812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6" name="Line 32"/>
          <p:cNvSpPr>
            <a:spLocks noChangeShapeType="1"/>
          </p:cNvSpPr>
          <p:nvPr/>
        </p:nvSpPr>
        <p:spPr bwMode="auto">
          <a:xfrm flipH="1" flipV="1">
            <a:off x="2895600" y="3779838"/>
            <a:ext cx="381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7" name="Line 33"/>
          <p:cNvSpPr>
            <a:spLocks noChangeShapeType="1"/>
          </p:cNvSpPr>
          <p:nvPr/>
        </p:nvSpPr>
        <p:spPr bwMode="auto">
          <a:xfrm>
            <a:off x="1371600" y="31242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8" name="Line 34"/>
          <p:cNvSpPr>
            <a:spLocks noChangeShapeType="1"/>
          </p:cNvSpPr>
          <p:nvPr/>
        </p:nvSpPr>
        <p:spPr bwMode="auto">
          <a:xfrm>
            <a:off x="1371600" y="3352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19" name="Line 35"/>
          <p:cNvSpPr>
            <a:spLocks noChangeShapeType="1"/>
          </p:cNvSpPr>
          <p:nvPr/>
        </p:nvSpPr>
        <p:spPr bwMode="auto">
          <a:xfrm>
            <a:off x="1371600" y="3581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20" name="Rectangle 36"/>
          <p:cNvSpPr>
            <a:spLocks noChangeArrowheads="1"/>
          </p:cNvSpPr>
          <p:nvPr/>
        </p:nvSpPr>
        <p:spPr bwMode="auto">
          <a:xfrm>
            <a:off x="1500188" y="2819400"/>
            <a:ext cx="4810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Bill</a:t>
            </a:r>
          </a:p>
        </p:txBody>
      </p:sp>
      <p:sp>
        <p:nvSpPr>
          <p:cNvPr id="502821" name="Rectangle 37"/>
          <p:cNvSpPr>
            <a:spLocks noChangeArrowheads="1"/>
          </p:cNvSpPr>
          <p:nvPr/>
        </p:nvSpPr>
        <p:spPr bwMode="auto">
          <a:xfrm>
            <a:off x="1500188" y="3048000"/>
            <a:ext cx="5318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Ben</a:t>
            </a:r>
          </a:p>
        </p:txBody>
      </p:sp>
      <p:sp>
        <p:nvSpPr>
          <p:cNvPr id="502822" name="Rectangle 38"/>
          <p:cNvSpPr>
            <a:spLocks noChangeArrowheads="1"/>
          </p:cNvSpPr>
          <p:nvPr/>
        </p:nvSpPr>
        <p:spPr bwMode="auto">
          <a:xfrm>
            <a:off x="1500188" y="3282950"/>
            <a:ext cx="5397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Joe</a:t>
            </a:r>
          </a:p>
        </p:txBody>
      </p:sp>
      <p:sp>
        <p:nvSpPr>
          <p:cNvPr id="502823" name="Rectangle 39"/>
          <p:cNvSpPr>
            <a:spLocks noChangeArrowheads="1"/>
          </p:cNvSpPr>
          <p:nvPr/>
        </p:nvSpPr>
        <p:spPr bwMode="auto">
          <a:xfrm>
            <a:off x="3117850" y="3892550"/>
            <a:ext cx="6826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Carol</a:t>
            </a:r>
            <a:endParaRPr lang="en-US" sz="1600"/>
          </a:p>
        </p:txBody>
      </p:sp>
      <p:sp>
        <p:nvSpPr>
          <p:cNvPr id="502824" name="Rectangle 40"/>
          <p:cNvSpPr>
            <a:spLocks noChangeArrowheads="1"/>
          </p:cNvSpPr>
          <p:nvPr/>
        </p:nvSpPr>
        <p:spPr bwMode="auto">
          <a:xfrm>
            <a:off x="4052888" y="4114800"/>
            <a:ext cx="5016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Pat</a:t>
            </a:r>
            <a:endParaRPr lang="en-US" sz="1600"/>
          </a:p>
        </p:txBody>
      </p:sp>
      <p:pic>
        <p:nvPicPr>
          <p:cNvPr id="183329" name="Picture 41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5" y="31369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30" name="Picture 42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434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31" name="Picture 43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1242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32" name="Picture 44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0725" y="42799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33" name="Picture 45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8925" y="32004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34" name="Picture 46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9525" y="42672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35" name="Picture 47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2004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36" name="Picture 48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42037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337" name="Picture 49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3200400"/>
            <a:ext cx="4730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2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2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06" grpId="0" build="p" autoUpdateAnimBg="0"/>
      <p:bldP spid="502807" grpId="0" animBg="1"/>
      <p:bldP spid="502808" grpId="0" animBg="1"/>
      <p:bldP spid="502809" grpId="0" animBg="1"/>
      <p:bldP spid="502810" grpId="0" animBg="1"/>
      <p:bldP spid="502811" grpId="0" animBg="1"/>
      <p:bldP spid="502812" grpId="0" animBg="1"/>
      <p:bldP spid="502813" grpId="0" animBg="1"/>
      <p:bldP spid="502814" grpId="0" animBg="1"/>
      <p:bldP spid="502815" grpId="0" animBg="1"/>
      <p:bldP spid="502816" grpId="0" animBg="1"/>
      <p:bldP spid="502817" grpId="0" animBg="1"/>
      <p:bldP spid="502818" grpId="0" animBg="1"/>
      <p:bldP spid="502819" grpId="0" animBg="1"/>
      <p:bldP spid="502820" grpId="0" autoUpdateAnimBg="0"/>
      <p:bldP spid="502821" grpId="0" autoUpdateAnimBg="0"/>
      <p:bldP spid="502822" grpId="0" autoUpdateAnimBg="0"/>
      <p:bldP spid="502823" grpId="0" autoUpdateAnimBg="0"/>
      <p:bldP spid="50282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78D6A95-FC2C-3E4B-BBF3-B016D3046B3E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POS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/>
              <a:t>Bill, Ben and Joe must appear normal to Alice</a:t>
            </a:r>
          </a:p>
          <a:p>
            <a:pPr eaLnBrk="1" hangingPunct="1">
              <a:lnSpc>
                <a:spcPct val="95000"/>
              </a:lnSpc>
            </a:pPr>
            <a:r>
              <a:rPr lang="en-US" sz="2800"/>
              <a:t>If “victim” (Alice) clicks POS response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/>
              <a:t>DRM protected (legal) content downloaded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b="1">
                <a:solidFill>
                  <a:schemeClr val="accent2"/>
                </a:solidFill>
              </a:rPr>
              <a:t>Then</a:t>
            </a:r>
            <a:r>
              <a:rPr lang="en-US" sz="2400"/>
              <a:t> small payment required to play</a:t>
            </a:r>
          </a:p>
          <a:p>
            <a:pPr eaLnBrk="1" hangingPunct="1">
              <a:lnSpc>
                <a:spcPct val="95000"/>
              </a:lnSpc>
            </a:pPr>
            <a:r>
              <a:rPr lang="en-US" sz="2800"/>
              <a:t>Alice can choose not to pay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/>
              <a:t>But then she must download again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/>
              <a:t>Is it worth the hassle to avoid paying small fee?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/>
              <a:t>POS content can also offer extras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C0C5922-EA7A-B74B-BE23-ABFA24236D46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POS Conclusions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very clever idea!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Piggybacking on existing P2P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Weak DRM works very well 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Pirated content already exists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DRM only needs to be more hassle to break than the hassle of clicking and waiting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Current state of POS?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Very little interest from the music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Considerable interest from the “adult”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56779FD-EE66-5749-B3A6-96EF28D6DED1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1143000"/>
          </a:xfrm>
        </p:spPr>
        <p:txBody>
          <a:bodyPr/>
          <a:lstStyle/>
          <a:p>
            <a:pPr eaLnBrk="1" hangingPunct="1"/>
            <a:r>
              <a:rPr lang="en-US"/>
              <a:t>SRE Tools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IDA Pro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top-rated </a:t>
            </a:r>
            <a:r>
              <a:rPr lang="en-US" sz="2800" dirty="0" err="1"/>
              <a:t>disassembler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Cost is a few hundred dollars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Converts binary to assembly (as best it can)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rgbClr val="FF180C"/>
                </a:solidFill>
              </a:rPr>
              <a:t>OllyDbg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 smtClean="0"/>
              <a:t> high</a:t>
            </a:r>
            <a:r>
              <a:rPr lang="en-US" sz="2800" dirty="0"/>
              <a:t>-quality shareware debugger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Includes a good </a:t>
            </a:r>
            <a:r>
              <a:rPr lang="en-US" sz="2400" dirty="0" err="1"/>
              <a:t>disassembler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Hex editor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to view/modify bits of exe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err="1"/>
              <a:t>UltraEdit</a:t>
            </a:r>
            <a:r>
              <a:rPr lang="en-US" sz="2400" dirty="0"/>
              <a:t> is good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freeware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HIEW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useful for patching exe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Process Monitor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/>
              <a:t>freeware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10F390B-F569-DA42-85FA-45B8C946E141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DRM in the Enterprise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Why enterpise DRM?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Health Insurance Portability and Accountability Act (HIPAA)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Medical records must be protected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Fines of up to $10,000 “per incident”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Sarbanes-Oxley Act (SOA)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Must preserve documents of interest to SEC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DRM-like protections needed by corporations for </a:t>
            </a:r>
            <a:r>
              <a:rPr lang="en-US" sz="2800" b="1">
                <a:solidFill>
                  <a:schemeClr val="accent2"/>
                </a:solidFill>
              </a:rPr>
              <a:t>regulatory compliance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8319C9D-5549-094E-BEAE-6A6F3933FB61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447800"/>
          </a:xfrm>
        </p:spPr>
        <p:txBody>
          <a:bodyPr/>
          <a:lstStyle/>
          <a:p>
            <a:pPr eaLnBrk="1" hangingPunct="1"/>
            <a:r>
              <a:rPr lang="en-US"/>
              <a:t>What’s Different in Enterprise DRM?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Technically, similar to e-commerce 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But motivation for DRM is different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Regulatory compliance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To satisfy a legal requirement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Not to make money </a:t>
            </a:r>
            <a:r>
              <a:rPr lang="en-US" sz="2400">
                <a:sym typeface="Symbol" charset="2"/>
              </a:rPr>
              <a:t> </a:t>
            </a:r>
            <a:r>
              <a:rPr lang="en-US" sz="2400"/>
              <a:t>to avoid losing money!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Human dimension is completely different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/>
              <a:t>Legal threats are far more plausible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Legally, corporation is OK provided an </a:t>
            </a:r>
            <a:r>
              <a:rPr lang="en-US" sz="2800" b="1">
                <a:solidFill>
                  <a:schemeClr val="accent2"/>
                </a:solidFill>
              </a:rPr>
              <a:t>active attack</a:t>
            </a:r>
            <a:r>
              <a:rPr lang="en-US" sz="2800"/>
              <a:t> on DRM is required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FE22B63-B7EE-B84A-A152-241C384037B7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Enterprise DRM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Moderate DRM security is sufficient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chemeClr val="accent2"/>
                </a:solidFill>
              </a:rPr>
              <a:t>Policy management issues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Easy to set policies for groups, roles,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Yet policies must be flexible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chemeClr val="accent2"/>
                </a:solidFill>
              </a:rPr>
              <a:t>Authentication issues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Must interface with existing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Must prevent network authentication spoofing (authenticate the authentication server)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Enterprise DRM is a solvable problem!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DE49BC6-0179-414B-9344-61EF420E2F2B}" type="slidenum">
              <a:rPr lang="en-US" smtClean="0">
                <a:latin typeface="Times New Roman" charset="0"/>
              </a:rPr>
              <a:pPr/>
              <a:t>73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DRM Failures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Many examples of DRM failures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One system defeated by a felt-tip 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One defeated my holding down shift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Secure Digital Music Initiative (SDMI) completely broken before it was finished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Adobe eBooks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Microsoft MS-DRM (version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Many, many others!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6118475-FB8F-F346-AF32-EAF8116209A4}" type="slidenum">
              <a:rPr lang="en-US" smtClean="0">
                <a:latin typeface="Times New Roman" charset="0"/>
              </a:rPr>
              <a:pPr/>
              <a:t>74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DRM Conclusions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DRM nicely illustrates limitations of doing security in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Software in a hostile environment is extremely vulnerable to attack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Protection options are very limited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Attacker has enormous advantage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Tamper-resistant hardware and a trusted OS can make a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We’ll discuss this more later: TCG/NGSCB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F4AB054-89DD-224D-B376-23790A15EDE7}" type="slidenum">
              <a:rPr lang="en-US" smtClean="0">
                <a:latin typeface="Times New Roman" charset="0"/>
              </a:rPr>
              <a:pPr/>
              <a:t>75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676400"/>
          </a:xfrm>
        </p:spPr>
        <p:txBody>
          <a:bodyPr/>
          <a:lstStyle/>
          <a:p>
            <a:pPr eaLnBrk="1" hangingPunct="1"/>
            <a:r>
              <a:rPr lang="en-US"/>
              <a:t>Secure Software Development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9DE3CF9-9DAC-154F-8B8D-54E8518EC35A}" type="slidenum">
              <a:rPr lang="en-US" smtClean="0">
                <a:latin typeface="Times New Roman" charset="0"/>
              </a:rPr>
              <a:pPr/>
              <a:t>76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Penetrate and Patch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038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Usual approach to software development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Develop product as quickly as 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Release it without adequate testing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Patch the code as flaws are discovered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In security, this is “penetrate and patch”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accent2"/>
                </a:solidFill>
              </a:rPr>
              <a:t>bad</a:t>
            </a:r>
            <a:r>
              <a:rPr lang="en-US" sz="2400" dirty="0"/>
              <a:t> approach to software development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chemeClr val="accent2"/>
                </a:solidFill>
              </a:rPr>
              <a:t>even worse</a:t>
            </a:r>
            <a:r>
              <a:rPr lang="en-US" sz="2400" dirty="0"/>
              <a:t> approach to secure software!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AF178BF-086D-4D46-894E-024419A31651}" type="slidenum">
              <a:rPr lang="en-US" smtClean="0">
                <a:latin typeface="Times New Roman" charset="0"/>
              </a:rPr>
              <a:pPr/>
              <a:t>77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Penetrate and Patch?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First to market advantage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First to market likely to become market leader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Market leader has huge advantage in software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Users find it safer to “follow the leader”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Boss won’t complain if your system has a flaw, as long as everybody else has same flaw…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User can ask more people for support, 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Sometimes called “network economics”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AD0A468-F57D-F848-AFDB-D87659A9590C}" type="slidenum">
              <a:rPr lang="en-US" smtClean="0">
                <a:latin typeface="Times New Roman" charset="0"/>
              </a:rPr>
              <a:pPr/>
              <a:t>78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Penetrate and Patch?</a:t>
            </a: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Secure software development is hard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Costly and time consuming development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Costly and time consuming testing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Cheaper to let customers do the work!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 serious economic disincentive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Even if software flaw causes major losses, the software vendor is not liable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Is any other product sold this way?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Would it matter if vendors were legally liable?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9333C8C-A37E-B841-9775-9F7486AE9E61}" type="slidenum">
              <a:rPr lang="en-US" smtClean="0">
                <a:latin typeface="Times New Roman" charset="0"/>
              </a:rPr>
              <a:pPr/>
              <a:t>79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Penetrate and Patch Fallacy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Fallacy:</a:t>
            </a:r>
            <a:r>
              <a:rPr lang="en-US" sz="2800" dirty="0"/>
              <a:t> If you keep patching software, eventually it will be secure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Why is this a fallacy?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Empirical evidence to the contrary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Patches often add new flaws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Software is a moving target: new versions, features, changing environment, new uses,…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990AB98-4731-784D-8A4F-2F8ADF76500D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Why is</a:t>
            </a:r>
            <a:r>
              <a:rPr lang="en-US" dirty="0" smtClean="0"/>
              <a:t> Debugger </a:t>
            </a:r>
            <a:r>
              <a:rPr lang="en-US" dirty="0"/>
              <a:t>Needed?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err="1"/>
              <a:t>Disassembler</a:t>
            </a:r>
            <a:r>
              <a:rPr lang="en-US" sz="2800" dirty="0"/>
              <a:t> gives </a:t>
            </a:r>
            <a:r>
              <a:rPr lang="en-US" sz="2800" b="1" dirty="0">
                <a:solidFill>
                  <a:schemeClr val="accent2"/>
                </a:solidFill>
              </a:rPr>
              <a:t>static</a:t>
            </a:r>
            <a:r>
              <a:rPr lang="en-US" sz="2800" dirty="0"/>
              <a:t> results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Good overview of program logic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User must “mentally execute” program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Difficult to jump to specific place in the code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Debugger is </a:t>
            </a:r>
            <a:r>
              <a:rPr lang="en-US" sz="2800" b="1" dirty="0">
                <a:solidFill>
                  <a:schemeClr val="accent2"/>
                </a:solidFill>
              </a:rPr>
              <a:t>dynamic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Can set break points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Can treat complex code as “black box”</a:t>
            </a:r>
            <a:endParaRPr lang="en-US" sz="24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And code </a:t>
            </a:r>
            <a:r>
              <a:rPr lang="en-US" sz="2400" dirty="0"/>
              <a:t>not</a:t>
            </a:r>
            <a:r>
              <a:rPr lang="en-US" sz="2400" dirty="0" smtClean="0"/>
              <a:t> always disassembled </a:t>
            </a:r>
            <a:r>
              <a:rPr lang="en-US" sz="2400" dirty="0"/>
              <a:t>correctly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err="1"/>
              <a:t>Disassembler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and</a:t>
            </a:r>
            <a:r>
              <a:rPr lang="en-US" sz="2800" dirty="0"/>
              <a:t> debugger both required for any serious SRE task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6382D83-B5CD-0E48-AAE6-FADC793DF0CA}" type="slidenum">
              <a:rPr lang="en-US" smtClean="0">
                <a:latin typeface="Times New Roman" charset="0"/>
              </a:rPr>
              <a:pPr/>
              <a:t>80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 vs Closed Source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Open source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source code is available to user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example, Linux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Closed source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source code is not available to user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example, Windows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What are the security implications?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C6A8758-EF79-C040-B5D7-5AC506906BF3}" type="slidenum">
              <a:rPr lang="en-US" smtClean="0">
                <a:latin typeface="Times New Roman" charset="0"/>
              </a:rPr>
              <a:pPr/>
              <a:t>81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Open Source Security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Claimed advantages of open source is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More eyeballs:</a:t>
            </a:r>
            <a:r>
              <a:rPr lang="en-US" sz="2400" dirty="0"/>
              <a:t> more people looking at the code should imply fewer flaws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 variant on </a:t>
            </a:r>
            <a:r>
              <a:rPr lang="en-US" sz="2400" dirty="0" err="1"/>
              <a:t>Kerchoffs</a:t>
            </a:r>
            <a:r>
              <a:rPr lang="en-US" sz="2400" dirty="0"/>
              <a:t> Principle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Is this valid?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How many “eyeballs” looking for security flaws?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How many “eyeballs” focused on boring parts?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How many “eyeballs” belong to security experts?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Attackers can also look for flaws!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Evil coder might be able to insert a flaw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7106BD9-7318-0147-96D9-CEBFEFDC63C5}" type="slidenum">
              <a:rPr lang="en-US" smtClean="0">
                <a:latin typeface="Times New Roman" charset="0"/>
              </a:rPr>
              <a:pPr/>
              <a:t>82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 Source Security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Open source example: </a:t>
            </a:r>
            <a:r>
              <a:rPr lang="en-US" sz="2800" dirty="0" err="1">
                <a:latin typeface="Times-Roman" charset="0"/>
              </a:rPr>
              <a:t>wu</a:t>
            </a:r>
            <a:r>
              <a:rPr lang="en-US" sz="2800" dirty="0">
                <a:latin typeface="Times-Roman" charset="0"/>
              </a:rPr>
              <a:t>-ftp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About 8,000 lines of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 security-critical application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Was deployed and widely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After 10 years, serious security flaws discovered!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More generally, open source software has done little to reduce security flaws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Why?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Open source follows penetrate and patch model!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6CCDCD5-9C71-FF47-8866-E3D11E4E4BF7}" type="slidenum">
              <a:rPr lang="en-US" smtClean="0">
                <a:latin typeface="Times New Roman" charset="0"/>
              </a:rPr>
              <a:pPr/>
              <a:t>83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Closed Source Security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Claimed advantage of closed source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Security flaws not as visible to attacker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This is a form of “security by obscurity”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valid?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exploits do not require source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Possible to analyze closed source code…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…though it is a lot of work!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Is “security by obscurity” real security?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3F1E5FE-0EFF-3E4E-A9A9-FBB1D88DE02A}" type="slidenum">
              <a:rPr lang="en-US" smtClean="0">
                <a:latin typeface="Times New Roman" charset="0"/>
              </a:rPr>
              <a:pPr/>
              <a:t>84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 vs Closed Source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91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Advocates of open source often cite the </a:t>
            </a:r>
            <a:r>
              <a:rPr lang="en-US" sz="2800" b="1" dirty="0">
                <a:solidFill>
                  <a:schemeClr val="accent2"/>
                </a:solidFill>
              </a:rPr>
              <a:t>Microsoft fallacy</a:t>
            </a:r>
            <a:r>
              <a:rPr lang="en-US" sz="2800" dirty="0"/>
              <a:t> which states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Microsoft makes bad software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Microsoft software is closed source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Therefore all closed source software is bad</a:t>
            </a:r>
          </a:p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is this a fallacy?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logically correct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More relevant is the fact that Microsoft follows the penetrate and patch model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6429BE1-B1CE-CF43-8968-2D6085766F24}" type="slidenum">
              <a:rPr lang="en-US" smtClean="0">
                <a:latin typeface="Times New Roman" charset="0"/>
              </a:rPr>
              <a:pPr/>
              <a:t>85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Open vs Closed Source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No obvious security advantage to either open or closed source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More significant than open </a:t>
            </a:r>
            <a:r>
              <a:rPr lang="en-US" dirty="0" err="1"/>
              <a:t>vs</a:t>
            </a:r>
            <a:r>
              <a:rPr lang="en-US" dirty="0"/>
              <a:t> closed source is software development practices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Both open and closed source follow the “penetrate and patch” model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B37D37F-2E2E-C444-9F61-48C1745CB284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Open </a:t>
            </a:r>
            <a:r>
              <a:rPr lang="en-US" dirty="0" err="1"/>
              <a:t>vs</a:t>
            </a:r>
            <a:r>
              <a:rPr lang="en-US" dirty="0"/>
              <a:t> Closed Source</a:t>
            </a: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 there is no security difference, why is Microsoft software attacked so often?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Microsoft is a big target!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Attacker wants most “bang for the buck”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Few exploits against Mac OS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because OS X is inherently more secure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 OS X attack would do less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Would bring less “glory” to attacker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Next, </a:t>
            </a:r>
            <a:r>
              <a:rPr lang="en-US" sz="2800" dirty="0" smtClean="0"/>
              <a:t>we </a:t>
            </a:r>
            <a:r>
              <a:rPr lang="en-US" sz="2800" dirty="0"/>
              <a:t>consider the theoretical </a:t>
            </a:r>
            <a:r>
              <a:rPr lang="en-US" sz="2800" dirty="0" smtClean="0"/>
              <a:t>differences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hlinkClick r:id="rId2"/>
              </a:rPr>
              <a:t>See</a:t>
            </a:r>
            <a:r>
              <a:rPr lang="en-US" sz="2400" dirty="0" smtClean="0">
                <a:hlinkClick r:id="rId2"/>
              </a:rPr>
              <a:t> this </a:t>
            </a:r>
            <a:r>
              <a:rPr lang="en-US" sz="2400" dirty="0">
                <a:hlinkClick r:id="rId2"/>
              </a:rPr>
              <a:t>paper</a:t>
            </a:r>
            <a:endParaRPr lang="en-US" sz="1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E025761-8169-8846-B31D-7BAD388F6607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and Testing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Can be shown that probability of a security failure after </a:t>
            </a:r>
            <a:r>
              <a:rPr lang="en-US" sz="2800" dirty="0" err="1">
                <a:latin typeface="Times-Roman" charset="0"/>
              </a:rPr>
              <a:t>t</a:t>
            </a:r>
            <a:r>
              <a:rPr lang="en-US" sz="2800" dirty="0"/>
              <a:t> units of testing is about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	</a:t>
            </a:r>
            <a:r>
              <a:rPr lang="en-US" sz="2800" dirty="0">
                <a:latin typeface="Times-Roman" charset="0"/>
              </a:rPr>
              <a:t>E = K/</a:t>
            </a:r>
            <a:r>
              <a:rPr lang="en-US" sz="2800" dirty="0" err="1">
                <a:latin typeface="Times-Roman" charset="0"/>
              </a:rPr>
              <a:t>t</a:t>
            </a:r>
            <a:r>
              <a:rPr lang="en-US" sz="2800" dirty="0"/>
              <a:t>	where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is a constant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This approximation holds over large range of </a:t>
            </a:r>
            <a:r>
              <a:rPr lang="en-US" sz="2800" dirty="0" err="1">
                <a:latin typeface="Times-Roman" charset="0"/>
              </a:rPr>
              <a:t>t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Then the “mean time between failures” is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	</a:t>
            </a:r>
            <a:r>
              <a:rPr lang="en-US" sz="2800" dirty="0">
                <a:latin typeface="Times-Roman" charset="0"/>
              </a:rPr>
              <a:t>MTBF = </a:t>
            </a:r>
            <a:r>
              <a:rPr lang="en-US" sz="2800" dirty="0" err="1">
                <a:latin typeface="Times-Roman" charset="0"/>
              </a:rPr>
              <a:t>t</a:t>
            </a:r>
            <a:r>
              <a:rPr lang="en-US" sz="2800" dirty="0">
                <a:latin typeface="Times-Roman" charset="0"/>
              </a:rPr>
              <a:t>/K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 good news: security improves with testing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 bad news: security only improves </a:t>
            </a:r>
            <a:r>
              <a:rPr lang="en-US" sz="2800" b="1" dirty="0">
                <a:solidFill>
                  <a:schemeClr val="accent2"/>
                </a:solidFill>
              </a:rPr>
              <a:t>linearly</a:t>
            </a:r>
            <a:r>
              <a:rPr lang="en-US" sz="2800" dirty="0"/>
              <a:t> with testing!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63C5F99-CE50-6540-BFE3-F5558150C767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Security and Testing</a:t>
            </a:r>
          </a:p>
        </p:txBody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648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0"/>
              </a:spcAft>
            </a:pPr>
            <a:r>
              <a:rPr lang="en-US" sz="2800" dirty="0"/>
              <a:t>The “mean time between failures” is approximately</a:t>
            </a:r>
          </a:p>
          <a:p>
            <a:pPr eaLnBrk="1" hangingPunct="1">
              <a:lnSpc>
                <a:spcPct val="95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/>
              <a:t>		</a:t>
            </a:r>
            <a:r>
              <a:rPr lang="en-US" sz="2800" dirty="0">
                <a:latin typeface="Times-Roman" charset="0"/>
              </a:rPr>
              <a:t>MTBF = </a:t>
            </a:r>
            <a:r>
              <a:rPr lang="en-US" sz="2800" dirty="0" err="1">
                <a:latin typeface="Times-Roman" charset="0"/>
              </a:rPr>
              <a:t>t</a:t>
            </a:r>
            <a:r>
              <a:rPr lang="en-US" sz="2800" dirty="0">
                <a:latin typeface="Times-Roman" charset="0"/>
              </a:rPr>
              <a:t>/K</a:t>
            </a:r>
            <a:endParaRPr lang="en-US" sz="2800" dirty="0"/>
          </a:p>
          <a:p>
            <a:pPr eaLnBrk="1" hangingPunct="1">
              <a:lnSpc>
                <a:spcPct val="95000"/>
              </a:lnSpc>
              <a:spcAft>
                <a:spcPts val="0"/>
              </a:spcAft>
            </a:pPr>
            <a:r>
              <a:rPr lang="en-US" sz="2800" dirty="0"/>
              <a:t>To have 1,000,000 hours between security failures, must test</a:t>
            </a:r>
            <a:r>
              <a:rPr lang="en-US" sz="2800" dirty="0" smtClean="0"/>
              <a:t> 1,000,000 </a:t>
            </a:r>
            <a:r>
              <a:rPr lang="en-US" sz="2800" dirty="0"/>
              <a:t>hours!</a:t>
            </a:r>
          </a:p>
          <a:p>
            <a:pPr eaLnBrk="1" hangingPunct="1">
              <a:lnSpc>
                <a:spcPct val="95000"/>
              </a:lnSpc>
              <a:spcAft>
                <a:spcPts val="0"/>
              </a:spcAft>
            </a:pPr>
            <a:r>
              <a:rPr lang="en-US" sz="2800" dirty="0"/>
              <a:t>Suppose </a:t>
            </a:r>
            <a:r>
              <a:rPr lang="en-US" sz="2800" b="1" dirty="0">
                <a:solidFill>
                  <a:schemeClr val="hlink"/>
                </a:solidFill>
              </a:rPr>
              <a:t>open source</a:t>
            </a:r>
            <a:r>
              <a:rPr lang="en-US" sz="2800" dirty="0"/>
              <a:t> project has </a:t>
            </a:r>
            <a:r>
              <a:rPr lang="en-US" sz="2800" dirty="0">
                <a:latin typeface="Times-Roman" charset="0"/>
              </a:rPr>
              <a:t>MTBF = </a:t>
            </a:r>
            <a:r>
              <a:rPr lang="en-US" sz="2800" dirty="0" err="1">
                <a:latin typeface="Times-Roman" charset="0"/>
              </a:rPr>
              <a:t>t</a:t>
            </a:r>
            <a:r>
              <a:rPr lang="en-US" sz="2800" dirty="0">
                <a:latin typeface="Times-Roman" charset="0"/>
              </a:rPr>
              <a:t>/K</a:t>
            </a:r>
          </a:p>
          <a:p>
            <a:pPr eaLnBrk="1" hangingPunct="1">
              <a:lnSpc>
                <a:spcPct val="95000"/>
              </a:lnSpc>
              <a:spcAft>
                <a:spcPts val="0"/>
              </a:spcAft>
            </a:pPr>
            <a:r>
              <a:rPr lang="en-US" sz="2800" dirty="0"/>
              <a:t>If flaws in </a:t>
            </a:r>
            <a:r>
              <a:rPr lang="en-US" sz="2800" b="1" dirty="0">
                <a:solidFill>
                  <a:schemeClr val="hlink"/>
                </a:solidFill>
              </a:rPr>
              <a:t>closed source</a:t>
            </a:r>
            <a:r>
              <a:rPr lang="en-US" sz="2800" dirty="0"/>
              <a:t> are twice as hard to find, do we then have </a:t>
            </a:r>
            <a:r>
              <a:rPr lang="en-US" sz="2800" dirty="0">
                <a:latin typeface="Times-Roman" charset="0"/>
              </a:rPr>
              <a:t>MTBF = 2t/K 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95000"/>
              </a:lnSpc>
              <a:spcAft>
                <a:spcPts val="0"/>
              </a:spcAft>
            </a:pPr>
            <a:r>
              <a:rPr lang="en-US" sz="2400" dirty="0"/>
              <a:t>No! Testing</a:t>
            </a:r>
            <a:r>
              <a:rPr lang="en-US" sz="2400" dirty="0" smtClean="0"/>
              <a:t> not as effective </a:t>
            </a:r>
            <a:r>
              <a:rPr lang="en-US" sz="2400" dirty="0" smtClean="0">
                <a:latin typeface="Times-Roman" charset="0"/>
              </a:rPr>
              <a:t>MTBF </a:t>
            </a:r>
            <a:r>
              <a:rPr lang="en-US" sz="2400" dirty="0">
                <a:latin typeface="Times-Roman" charset="0"/>
              </a:rPr>
              <a:t>= 2(t/2)/K = </a:t>
            </a:r>
            <a:r>
              <a:rPr lang="en-US" sz="2400" dirty="0" err="1">
                <a:latin typeface="Times-Roman" charset="0"/>
              </a:rPr>
              <a:t>t</a:t>
            </a:r>
            <a:r>
              <a:rPr lang="en-US" sz="2400" dirty="0">
                <a:latin typeface="Times-Roman" charset="0"/>
              </a:rPr>
              <a:t>/K</a:t>
            </a:r>
            <a:endParaRPr lang="en-US" sz="2400" dirty="0"/>
          </a:p>
          <a:p>
            <a:pPr eaLnBrk="1" hangingPunct="1">
              <a:lnSpc>
                <a:spcPct val="95000"/>
              </a:lnSpc>
              <a:spcAft>
                <a:spcPts val="0"/>
              </a:spcAft>
            </a:pPr>
            <a:r>
              <a:rPr lang="en-US" sz="2800" dirty="0"/>
              <a:t>The same result for open and closed source!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FE610B6-8B1D-5E41-A419-FC1ED63155C1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Security and Testing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Closed source advocates might argue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Closed source has “open source” alpha testing, where flaws found at (higher) open source rate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Followed by closed source beta testing and use, giving attackers the (lower) closed source rate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Does this give closed source an advantage?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Alpha testing is minor part of total testing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Recall, first to market advantage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Products rushed to market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Probably no real advantage for closed source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8F27A12-DBC2-AD4C-B02E-2139E1DA164D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SRE Necessary Skills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Working knowledge of target assembly code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Experience with the tools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IDA Pro </a:t>
            </a:r>
            <a:r>
              <a:rPr lang="en-US" sz="2000">
                <a:sym typeface="Symbol" charset="2"/>
              </a:rPr>
              <a:t></a:t>
            </a:r>
            <a:r>
              <a:rPr lang="en-US" sz="2400"/>
              <a:t> sophisticated and complex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chemeClr val="hlink"/>
                </a:solidFill>
              </a:rPr>
              <a:t>OllyDbg</a:t>
            </a:r>
            <a:r>
              <a:rPr lang="en-US" sz="2400"/>
              <a:t> </a:t>
            </a:r>
            <a:r>
              <a:rPr lang="en-US" sz="2000">
                <a:sym typeface="Symbol" charset="2"/>
              </a:rPr>
              <a:t> </a:t>
            </a:r>
            <a:r>
              <a:rPr lang="en-US" sz="2400">
                <a:sym typeface="Symbol" charset="2"/>
              </a:rPr>
              <a:t>best choice for this class</a:t>
            </a:r>
            <a:endParaRPr lang="en-US" sz="240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Knowledge of Windows </a:t>
            </a:r>
            <a:r>
              <a:rPr lang="en-US" sz="2800" b="1">
                <a:solidFill>
                  <a:schemeClr val="accent2"/>
                </a:solidFill>
              </a:rPr>
              <a:t>Portable Executable</a:t>
            </a:r>
            <a:r>
              <a:rPr lang="en-US" sz="2800"/>
              <a:t> (PE) file format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Boundless patience and optimism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SRE is a tedious, labor-intensive process!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BD2B087-C4D7-0649-AA22-41238F0C5C28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and Testing</a:t>
            </a:r>
          </a:p>
        </p:txBody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No security difference between open and closed source?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Provided that flaws are found “linearly”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Is this valid?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Empirical results show security improves linearly with testing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Conventional wisdom is that this is the case for large and complex software systems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75BF83D-3719-844D-B823-E22359ADBF2D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and Testing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fundamental problem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Good guys must find (almost) all flaws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Bad guy only needs 1 (exploitable) flaw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Software reliability far more difficult in security than elsewhere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much more difficult?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See the next slide…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A11C675-2835-564B-9AEE-3A892C02CB17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/>
          <a:lstStyle/>
          <a:p>
            <a:pPr eaLnBrk="1" hangingPunct="1"/>
            <a:r>
              <a:rPr lang="en-US"/>
              <a:t>Security Testing: Do the Math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Recall that </a:t>
            </a:r>
            <a:r>
              <a:rPr lang="en-US" sz="2400" dirty="0">
                <a:latin typeface="Times-Roman" charset="0"/>
              </a:rPr>
              <a:t>MTBF = </a:t>
            </a:r>
            <a:r>
              <a:rPr lang="en-US" sz="2400" dirty="0" err="1">
                <a:latin typeface="Times-Roman" charset="0"/>
              </a:rPr>
              <a:t>t</a:t>
            </a:r>
            <a:r>
              <a:rPr lang="en-US" sz="2400" dirty="0">
                <a:latin typeface="Times-Roman" charset="0"/>
              </a:rPr>
              <a:t>/K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Suppose 10</a:t>
            </a:r>
            <a:r>
              <a:rPr lang="en-US" sz="2400" baseline="30000" dirty="0"/>
              <a:t>6</a:t>
            </a:r>
            <a:r>
              <a:rPr lang="en-US" sz="2400" dirty="0"/>
              <a:t> security flaws in some software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000" dirty="0"/>
              <a:t>Say, Windows XP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Suppose each bug has </a:t>
            </a:r>
            <a:r>
              <a:rPr lang="en-US" sz="2400" dirty="0">
                <a:latin typeface="Times-Roman" charset="0"/>
              </a:rPr>
              <a:t>MTBF</a:t>
            </a:r>
            <a:r>
              <a:rPr lang="en-US" sz="2400" dirty="0"/>
              <a:t> of 10</a:t>
            </a:r>
            <a:r>
              <a:rPr lang="en-US" sz="2400" baseline="30000" dirty="0"/>
              <a:t>9</a:t>
            </a:r>
            <a:r>
              <a:rPr lang="en-US" sz="2400" dirty="0"/>
              <a:t> hours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Expect to find 1 bug for every 10</a:t>
            </a:r>
            <a:r>
              <a:rPr lang="en-US" sz="2400" baseline="30000" dirty="0"/>
              <a:t>3</a:t>
            </a:r>
            <a:r>
              <a:rPr lang="en-US" sz="2400" dirty="0"/>
              <a:t> hours testing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Good guys spend 10</a:t>
            </a:r>
            <a:r>
              <a:rPr lang="en-US" sz="2400" baseline="30000" dirty="0"/>
              <a:t>7</a:t>
            </a:r>
            <a:r>
              <a:rPr lang="en-US" sz="2400" dirty="0"/>
              <a:t> hours testing: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find 10</a:t>
            </a:r>
            <a:r>
              <a:rPr lang="en-US" sz="2400" b="1" baseline="30000" dirty="0">
                <a:solidFill>
                  <a:schemeClr val="accent2"/>
                </a:solidFill>
              </a:rPr>
              <a:t>4</a:t>
            </a:r>
            <a:r>
              <a:rPr lang="en-US" sz="2400" b="1" dirty="0">
                <a:solidFill>
                  <a:schemeClr val="accent2"/>
                </a:solidFill>
              </a:rPr>
              <a:t> bugs</a:t>
            </a:r>
            <a:endParaRPr lang="en-US" sz="2400" dirty="0"/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000" dirty="0"/>
              <a:t>Good guys have found 1% of all the bugs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Trudy spends 10</a:t>
            </a:r>
            <a:r>
              <a:rPr lang="en-US" sz="2400" baseline="30000" dirty="0"/>
              <a:t>3</a:t>
            </a:r>
            <a:r>
              <a:rPr lang="en-US" sz="2400" dirty="0"/>
              <a:t> hours of testing: </a:t>
            </a:r>
            <a:r>
              <a:rPr lang="en-US" sz="2400" b="1" dirty="0">
                <a:solidFill>
                  <a:schemeClr val="accent2"/>
                </a:solidFill>
              </a:rPr>
              <a:t>finds 1 bug</a:t>
            </a: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Chance good guys found Trudy’s bug is only </a:t>
            </a:r>
            <a:r>
              <a:rPr lang="en-US" sz="2400" b="1" dirty="0">
                <a:solidFill>
                  <a:srgbClr val="FF0000"/>
                </a:solidFill>
              </a:rPr>
              <a:t>1%</a:t>
            </a:r>
            <a:r>
              <a:rPr lang="en-US" sz="2400" dirty="0"/>
              <a:t> !!!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bldLvl="2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B56AD02-BBC9-CB4E-810F-7AD2ABB96C01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Software Development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010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General software development model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Specify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Design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Implement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Review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Document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Maintain</a:t>
            </a:r>
          </a:p>
        </p:txBody>
      </p:sp>
      <p:pic>
        <p:nvPicPr>
          <p:cNvPr id="209925" name="Picture 6" descr="Communication 167.tiff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865438"/>
            <a:ext cx="3048000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9707900-4292-8A48-9546-A5F59C79C92C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pPr eaLnBrk="1" hangingPunct="1"/>
            <a:r>
              <a:rPr lang="en-US"/>
              <a:t>Secure Software Development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Goal: move away from “penetrate and patch”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Penetrate and patch will always exist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 if more care taken in development, then fewer and less severe flaws to patch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Secure software development not easy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Much more time and effort required thru entire development process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Today, little economic incentive for this!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DD66E1A-C383-774E-8DA8-E9E11B40F838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600200"/>
          </a:xfrm>
        </p:spPr>
        <p:txBody>
          <a:bodyPr/>
          <a:lstStyle/>
          <a:p>
            <a:pPr eaLnBrk="1" hangingPunct="1"/>
            <a:r>
              <a:rPr lang="en-US"/>
              <a:t>Secure Software Development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briefly discuss the following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Design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Hazard analysis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Peer review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Testing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Configuration management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Postmortem for mistakes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D55B7E5-7190-D04C-9F62-E8DBE80FB94F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Design</a:t>
            </a: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Careful initial design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Try to avoid high-level errors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Such errors may be impossible to correct later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Certainly costly to correct these errors later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Verify assumptions, protocols,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Usually informal approach is used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Formal methods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Possible to rigorously </a:t>
            </a:r>
            <a:r>
              <a:rPr lang="en-US" sz="2400" b="1" dirty="0">
                <a:solidFill>
                  <a:schemeClr val="accent2"/>
                </a:solidFill>
              </a:rPr>
              <a:t>prove</a:t>
            </a:r>
            <a:r>
              <a:rPr lang="en-US" sz="2400" dirty="0"/>
              <a:t> design is correct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 practice, only works in simple cases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D8C3FDF-2020-AC4B-A0A5-FFBF34B9EE77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371600"/>
          </a:xfrm>
        </p:spPr>
        <p:txBody>
          <a:bodyPr/>
          <a:lstStyle/>
          <a:p>
            <a:pPr eaLnBrk="1" hangingPunct="1"/>
            <a:r>
              <a:rPr lang="en-US"/>
              <a:t>Hazard Analysis</a:t>
            </a:r>
          </a:p>
        </p:txBody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Hazard analysis (or threat modeling)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Develop hazard list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List of what ifs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Schneier’s</a:t>
            </a:r>
            <a:r>
              <a:rPr lang="en-US" sz="2400" dirty="0"/>
              <a:t> “attack tree”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Many formal approaches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Hazard and operability studies (HAZOP)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Failure modes and effective analysis (FMEA)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Fault tree analysis (FTA)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4FC121C-802C-0B4A-8D7D-353F51EE6AAB}" type="slidenum">
              <a:rPr lang="en-US" smtClean="0">
                <a:latin typeface="Times New Roman" charset="0"/>
              </a:rPr>
              <a:pPr/>
              <a:t>98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447800"/>
          </a:xfrm>
        </p:spPr>
        <p:txBody>
          <a:bodyPr/>
          <a:lstStyle/>
          <a:p>
            <a:pPr eaLnBrk="1" hangingPunct="1"/>
            <a:r>
              <a:rPr lang="en-US"/>
              <a:t>Peer Review</a:t>
            </a:r>
          </a:p>
        </p:txBody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Three levels of peer review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Review (informal)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Walk-through (semi-formal)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Inspection (formal)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Each level of review is important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Much evidence that peer review is effective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Although programmers might not like it!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8A58F27-22BD-A541-81BB-504A74B3262C}" type="slidenum">
              <a:rPr lang="en-US" smtClean="0">
                <a:latin typeface="Times New Roman" charset="0"/>
              </a:rPr>
              <a:pPr/>
              <a:t>99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Levels of Testing</a:t>
            </a:r>
          </a:p>
        </p:txBody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Module testing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test each small section of code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Component testing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test combinations of a few modules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Unit testing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combine several components for testing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Integration testing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put everything together and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5655</Words>
  <Application>Microsoft Office PowerPoint</Application>
  <PresentationFormat>On-screen Show (4:3)</PresentationFormat>
  <Paragraphs>993</Paragraphs>
  <Slides>108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Default Design</vt:lpstr>
      <vt:lpstr>Part IV: Software  Chapter 12: Insecurity in Software</vt:lpstr>
      <vt:lpstr>Chapter 12:  Insecurity in Software</vt:lpstr>
      <vt:lpstr>Software Reverse Engineering (SRE)</vt:lpstr>
      <vt:lpstr>SRE</vt:lpstr>
      <vt:lpstr>SRE</vt:lpstr>
      <vt:lpstr>SRE Tools</vt:lpstr>
      <vt:lpstr>SRE Tools</vt:lpstr>
      <vt:lpstr>Why is Debugger Needed?</vt:lpstr>
      <vt:lpstr>SRE Necessary Skills</vt:lpstr>
      <vt:lpstr>SRE Example</vt:lpstr>
      <vt:lpstr>SRE Example</vt:lpstr>
      <vt:lpstr>SRE Example</vt:lpstr>
      <vt:lpstr>SRE Example</vt:lpstr>
      <vt:lpstr>SRE Example</vt:lpstr>
      <vt:lpstr>SRE Example</vt:lpstr>
      <vt:lpstr>SRE Example</vt:lpstr>
      <vt:lpstr>SRE Example</vt:lpstr>
      <vt:lpstr>SRE Example</vt:lpstr>
      <vt:lpstr>SRE Example</vt:lpstr>
      <vt:lpstr>SRE Attack Mitigation</vt:lpstr>
      <vt:lpstr>Anti-disassembly</vt:lpstr>
      <vt:lpstr>Anti-disassembly Example</vt:lpstr>
      <vt:lpstr>Anti-debugging</vt:lpstr>
      <vt:lpstr>Anti-debugger Example</vt:lpstr>
      <vt:lpstr>Anti-debugger Example</vt:lpstr>
      <vt:lpstr>Tamper-resistance</vt:lpstr>
      <vt:lpstr>Code Obfuscation</vt:lpstr>
      <vt:lpstr>Code Obfuscation</vt:lpstr>
      <vt:lpstr>Authentication Example</vt:lpstr>
      <vt:lpstr>Obfuscation</vt:lpstr>
      <vt:lpstr>Software Cloning</vt:lpstr>
      <vt:lpstr>Metamorphic Software</vt:lpstr>
      <vt:lpstr>Metamorphic Software</vt:lpstr>
      <vt:lpstr>Metamorphic Software</vt:lpstr>
      <vt:lpstr>Cloning vs Metamorphism</vt:lpstr>
      <vt:lpstr>Metamorphic Software</vt:lpstr>
      <vt:lpstr>Digital Rights Management</vt:lpstr>
      <vt:lpstr>Digital Rights Management</vt:lpstr>
      <vt:lpstr>What is DRM?</vt:lpstr>
      <vt:lpstr>Persistent Protection</vt:lpstr>
      <vt:lpstr>What Can be Done?</vt:lpstr>
      <vt:lpstr>Is Crypto the Answer?</vt:lpstr>
      <vt:lpstr>Is Crypto the Answer?</vt:lpstr>
      <vt:lpstr>Current State of DRM</vt:lpstr>
      <vt:lpstr>DRM Limitations</vt:lpstr>
      <vt:lpstr>Software-based DRM</vt:lpstr>
      <vt:lpstr>DRM for PDF Documents</vt:lpstr>
      <vt:lpstr>Protecting a Document</vt:lpstr>
      <vt:lpstr>Accessing a Document</vt:lpstr>
      <vt:lpstr>Security Issues</vt:lpstr>
      <vt:lpstr>Security Overview</vt:lpstr>
      <vt:lpstr>Tamper-Resistance</vt:lpstr>
      <vt:lpstr>Obfuscation</vt:lpstr>
      <vt:lpstr>Other Security Features</vt:lpstr>
      <vt:lpstr>Security Not Implemented</vt:lpstr>
      <vt:lpstr>DRM for Streaming Media</vt:lpstr>
      <vt:lpstr>Attacks on Streaming Media</vt:lpstr>
      <vt:lpstr>Design Features</vt:lpstr>
      <vt:lpstr>Scrambling Algorithms</vt:lpstr>
      <vt:lpstr>Server-side Scrambling</vt:lpstr>
      <vt:lpstr>Select Scrambling Algorithm</vt:lpstr>
      <vt:lpstr>Client-side De-scrambling</vt:lpstr>
      <vt:lpstr>Why Scrambling?</vt:lpstr>
      <vt:lpstr>Why Metamorphism?</vt:lpstr>
      <vt:lpstr>DRM for a P2P Application</vt:lpstr>
      <vt:lpstr>P2P File Sharing: Query</vt:lpstr>
      <vt:lpstr>P2P File Sharing with POS</vt:lpstr>
      <vt:lpstr>POS</vt:lpstr>
      <vt:lpstr>POS Conclusions</vt:lpstr>
      <vt:lpstr>DRM in the Enterprise</vt:lpstr>
      <vt:lpstr>What’s Different in Enterprise DRM?</vt:lpstr>
      <vt:lpstr>Enterprise DRM</vt:lpstr>
      <vt:lpstr>DRM Failures</vt:lpstr>
      <vt:lpstr>DRM Conclusions</vt:lpstr>
      <vt:lpstr>Secure Software Development</vt:lpstr>
      <vt:lpstr>Penetrate and Patch</vt:lpstr>
      <vt:lpstr>Why Penetrate and Patch?</vt:lpstr>
      <vt:lpstr>Why Penetrate and Patch?</vt:lpstr>
      <vt:lpstr>Penetrate and Patch Fallacy</vt:lpstr>
      <vt:lpstr>Open vs Closed Source</vt:lpstr>
      <vt:lpstr>Open Source Security</vt:lpstr>
      <vt:lpstr>Open Source Security</vt:lpstr>
      <vt:lpstr>Closed Source Security</vt:lpstr>
      <vt:lpstr>Open vs Closed Source</vt:lpstr>
      <vt:lpstr>Open vs Closed Source</vt:lpstr>
      <vt:lpstr>Open vs Closed Source</vt:lpstr>
      <vt:lpstr>Security and Testing</vt:lpstr>
      <vt:lpstr>Security and Testing</vt:lpstr>
      <vt:lpstr>Security and Testing</vt:lpstr>
      <vt:lpstr>Security and Testing</vt:lpstr>
      <vt:lpstr>Security and Testing</vt:lpstr>
      <vt:lpstr>Security Testing: Do the Math</vt:lpstr>
      <vt:lpstr>Software Development</vt:lpstr>
      <vt:lpstr>Secure Software Development</vt:lpstr>
      <vt:lpstr>Secure Software Development</vt:lpstr>
      <vt:lpstr>Design</vt:lpstr>
      <vt:lpstr>Hazard Analysis</vt:lpstr>
      <vt:lpstr>Peer Review</vt:lpstr>
      <vt:lpstr>Levels of Testing</vt:lpstr>
      <vt:lpstr>Types of Testing</vt:lpstr>
      <vt:lpstr>Other Testing Issues</vt:lpstr>
      <vt:lpstr>Testing Case History</vt:lpstr>
      <vt:lpstr>Security Testing: The Bottom Line</vt:lpstr>
      <vt:lpstr>Security Testing: The Bottom Line</vt:lpstr>
      <vt:lpstr>Configuration Issues</vt:lpstr>
      <vt:lpstr>Postmortem</vt:lpstr>
      <vt:lpstr>Software Security</vt:lpstr>
      <vt:lpstr>Software and Security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subject/>
  <dc:creator>Mark Stamp</dc:creator>
  <cp:keywords/>
  <dc:description/>
  <cp:lastModifiedBy>zaung</cp:lastModifiedBy>
  <cp:revision>1376</cp:revision>
  <cp:lastPrinted>2005-01-22T21:32:15Z</cp:lastPrinted>
  <dcterms:created xsi:type="dcterms:W3CDTF">2012-05-08T13:42:12Z</dcterms:created>
  <dcterms:modified xsi:type="dcterms:W3CDTF">2013-11-20T13:10:37Z</dcterms:modified>
  <cp:category/>
</cp:coreProperties>
</file>