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658" r:id="rId2"/>
    <p:sldId id="657" r:id="rId3"/>
    <p:sldId id="347" r:id="rId4"/>
    <p:sldId id="348" r:id="rId5"/>
    <p:sldId id="349" r:id="rId6"/>
    <p:sldId id="350" r:id="rId7"/>
    <p:sldId id="352" r:id="rId8"/>
    <p:sldId id="353" r:id="rId9"/>
    <p:sldId id="354" r:id="rId10"/>
    <p:sldId id="355" r:id="rId11"/>
    <p:sldId id="356" r:id="rId12"/>
    <p:sldId id="357" r:id="rId13"/>
    <p:sldId id="358" r:id="rId14"/>
    <p:sldId id="359" r:id="rId15"/>
    <p:sldId id="360" r:id="rId16"/>
    <p:sldId id="361" r:id="rId17"/>
    <p:sldId id="362" r:id="rId18"/>
    <p:sldId id="566" r:id="rId19"/>
    <p:sldId id="511" r:id="rId20"/>
    <p:sldId id="518"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9" r:id="rId35"/>
    <p:sldId id="382" r:id="rId36"/>
    <p:sldId id="383" r:id="rId37"/>
    <p:sldId id="384" r:id="rId38"/>
    <p:sldId id="513"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651" r:id="rId62"/>
    <p:sldId id="441" r:id="rId63"/>
    <p:sldId id="442" r:id="rId64"/>
    <p:sldId id="563" r:id="rId65"/>
    <p:sldId id="564" r:id="rId66"/>
    <p:sldId id="565" r:id="rId67"/>
    <p:sldId id="637" r:id="rId6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0D"/>
    <a:srgbClr val="FFFB10"/>
    <a:srgbClr val="FF180C"/>
    <a:srgbClr val="FF4135"/>
    <a:srgbClr val="0F69CC"/>
    <a:srgbClr val="53FF07"/>
    <a:srgbClr val="FFFFFF"/>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77F1D39-506B-BC44-8B30-D69F589FB4C2}" type="slidenum">
              <a:rPr lang="en-US"/>
              <a:pPr>
                <a:defRPr/>
              </a:pPr>
              <a:t>‹#›</a:t>
            </a:fld>
            <a:endParaRPr lang="en-US"/>
          </a:p>
        </p:txBody>
      </p:sp>
    </p:spTree>
    <p:extLst>
      <p:ext uri="{BB962C8B-B14F-4D97-AF65-F5344CB8AC3E}">
        <p14:creationId xmlns:p14="http://schemas.microsoft.com/office/powerpoint/2010/main" val="1409023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7DAD494A-A0B7-CC49-8185-86C5F5DD470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88B3588-61C4-1C4D-9CAF-7A08B0BAF34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6F4589B-2FB6-714D-8BC0-DE0BF3716B0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AA46C5D-650A-C14E-A1D4-DA5A5486ABE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049BC4FC-52B2-8349-88E2-B18BD3A4F73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9DEAE061-4CD2-0146-B763-04BE1A7BFF7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A26FE35E-C47A-2443-9402-477056C3651E}"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481FBD85-0498-6446-8113-503B2390B7F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8CE08EB-39AD-6F47-9423-6D084DB2E19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D036018-996E-DF4A-9556-40025FA2D0B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419B504C-D997-C44C-8682-7ABC82680A3D}"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4 </a:t>
            </a:r>
            <a:r>
              <a:rPr lang="en-US">
                <a:sym typeface="Symbol" charset="2"/>
              </a:rPr>
              <a:t></a:t>
            </a:r>
            <a:r>
              <a:rPr lang="en-US"/>
              <a:t> Software                                                                                                          </a:t>
            </a:r>
            <a:fld id="{A12EFE72-7B36-804E-91C7-DAD088DF5F94}"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theregister.co.uk/content/4/29039.html" TargetMode="External"/><Relationship Id="rId2" Type="http://schemas.openxmlformats.org/officeDocument/2006/relationships/slideLayout" Target="../slideLayouts/slideLayout2.xml"/><Relationship Id="rId1" Type="http://schemas.openxmlformats.org/officeDocument/2006/relationships/audio" Target="../media/audio4.bin"/><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hyperlink" Target="http://www.cl.cam.ac.uk/~rja14/tcpa-faq.html" TargetMode="External"/><Relationship Id="rId2" Type="http://schemas.openxmlformats.org/officeDocument/2006/relationships/hyperlink" Target="http://www.microsoft.com/resources/ngscb/default.msp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smtClean="0"/>
              <a:t> Part 3 </a:t>
            </a:r>
            <a:r>
              <a:rPr lang="en-US" dirty="0" smtClean="0">
                <a:sym typeface="Symbol" charset="2"/>
              </a:rPr>
              <a:t></a:t>
            </a:r>
            <a:r>
              <a:rPr lang="en-US" dirty="0" smtClean="0"/>
              <a:t> Software</a:t>
            </a:r>
            <a:endParaRPr lang="en-US" dirty="0" smtClean="0">
              <a:latin typeface="Times New Roman" charset="0"/>
            </a:endParaRPr>
          </a:p>
        </p:txBody>
      </p:sp>
      <p:sp>
        <p:nvSpPr>
          <p:cNvPr id="14339" name="Rectangle 2"/>
          <p:cNvSpPr>
            <a:spLocks noGrp="1" noChangeArrowheads="1"/>
          </p:cNvSpPr>
          <p:nvPr>
            <p:ph type="title"/>
          </p:nvPr>
        </p:nvSpPr>
        <p:spPr>
          <a:xfrm>
            <a:off x="685800" y="1676400"/>
            <a:ext cx="7848600" cy="3581400"/>
          </a:xfrm>
        </p:spPr>
        <p:txBody>
          <a:bodyPr/>
          <a:lstStyle/>
          <a:p>
            <a:pPr eaLnBrk="1" hangingPunct="1"/>
            <a:r>
              <a:rPr lang="en-US" dirty="0" smtClean="0"/>
              <a:t>Part IV: Software</a:t>
            </a:r>
            <a:br>
              <a:rPr lang="en-US" dirty="0" smtClean="0"/>
            </a:br>
            <a:r>
              <a:rPr lang="en-US" dirty="0"/>
              <a:t/>
            </a:r>
            <a:br>
              <a:rPr lang="en-US" dirty="0"/>
            </a:br>
            <a:r>
              <a:rPr lang="en-US" dirty="0"/>
              <a:t>Chapter </a:t>
            </a:r>
            <a:r>
              <a:rPr lang="en-US" dirty="0" smtClean="0"/>
              <a:t>13:</a:t>
            </a:r>
            <a:r>
              <a:rPr lang="en-US" dirty="0"/>
              <a:t/>
            </a:r>
            <a:br>
              <a:rPr lang="en-US" dirty="0"/>
            </a:br>
            <a:r>
              <a:rPr lang="en-US" dirty="0" smtClean="0"/>
              <a:t>Operating Systems and Security</a:t>
            </a:r>
            <a:endParaRPr lang="en-US" dirty="0" smtClean="0"/>
          </a:p>
        </p:txBody>
      </p:sp>
      <p:sp>
        <p:nvSpPr>
          <p:cNvPr id="3" name="Rectangle 2"/>
          <p:cNvSpPr/>
          <p:nvPr/>
        </p:nvSpPr>
        <p:spPr>
          <a:xfrm>
            <a:off x="1066800" y="304800"/>
            <a:ext cx="7620000" cy="830997"/>
          </a:xfrm>
          <a:prstGeom prst="rect">
            <a:avLst/>
          </a:prstGeom>
        </p:spPr>
        <p:txBody>
          <a:bodyPr wrap="square">
            <a:spAutoFit/>
          </a:bodyPr>
          <a:lstStyle/>
          <a:p>
            <a:r>
              <a:rPr lang="en-US" b="0" dirty="0" smtClean="0"/>
              <a:t>Original Source: http</a:t>
            </a:r>
            <a:r>
              <a:rPr lang="en-US" b="0" dirty="0"/>
              <a:t>://www.cs.sjsu.edu/~stamp/infosec/</a:t>
            </a:r>
          </a:p>
        </p:txBody>
      </p:sp>
    </p:spTree>
    <p:extLst>
      <p:ext uri="{BB962C8B-B14F-4D97-AF65-F5344CB8AC3E}">
        <p14:creationId xmlns:p14="http://schemas.microsoft.com/office/powerpoint/2010/main" val="44297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40C80A-E35F-F546-8080-CED703186F43}" type="slidenum">
              <a:rPr lang="en-US" smtClean="0">
                <a:latin typeface="Times New Roman" charset="0"/>
              </a:rPr>
              <a:pPr/>
              <a:t>10</a:t>
            </a:fld>
            <a:endParaRPr lang="en-US" smtClean="0">
              <a:latin typeface="Times New Roman" charset="0"/>
            </a:endParaRPr>
          </a:p>
        </p:txBody>
      </p:sp>
      <p:sp>
        <p:nvSpPr>
          <p:cNvPr id="234499" name="Rectangle 2"/>
          <p:cNvSpPr>
            <a:spLocks noGrp="1" noChangeArrowheads="1"/>
          </p:cNvSpPr>
          <p:nvPr>
            <p:ph type="title"/>
          </p:nvPr>
        </p:nvSpPr>
        <p:spPr>
          <a:xfrm>
            <a:off x="685800" y="152400"/>
            <a:ext cx="7772400" cy="1143000"/>
          </a:xfrm>
        </p:spPr>
        <p:txBody>
          <a:bodyPr/>
          <a:lstStyle/>
          <a:p>
            <a:pPr eaLnBrk="1" hangingPunct="1"/>
            <a:r>
              <a:rPr lang="en-US"/>
              <a:t>Segmentation</a:t>
            </a:r>
          </a:p>
        </p:txBody>
      </p:sp>
      <p:sp>
        <p:nvSpPr>
          <p:cNvPr id="234500" name="Rectangle 3"/>
          <p:cNvSpPr>
            <a:spLocks noChangeArrowheads="1"/>
          </p:cNvSpPr>
          <p:nvPr/>
        </p:nvSpPr>
        <p:spPr bwMode="auto">
          <a:xfrm>
            <a:off x="1828800" y="2743200"/>
            <a:ext cx="1752600" cy="4572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234501" name="Rectangle 4"/>
          <p:cNvSpPr>
            <a:spLocks noChangeArrowheads="1"/>
          </p:cNvSpPr>
          <p:nvPr/>
        </p:nvSpPr>
        <p:spPr bwMode="auto">
          <a:xfrm>
            <a:off x="1828800" y="3200400"/>
            <a:ext cx="17526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34502" name="Rectangle 5"/>
          <p:cNvSpPr>
            <a:spLocks noChangeArrowheads="1"/>
          </p:cNvSpPr>
          <p:nvPr/>
        </p:nvSpPr>
        <p:spPr bwMode="auto">
          <a:xfrm>
            <a:off x="1828800" y="3733800"/>
            <a:ext cx="1752600" cy="12192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34503" name="Rectangle 6"/>
          <p:cNvSpPr>
            <a:spLocks noChangeArrowheads="1"/>
          </p:cNvSpPr>
          <p:nvPr/>
        </p:nvSpPr>
        <p:spPr bwMode="auto">
          <a:xfrm>
            <a:off x="1828800" y="4953000"/>
            <a:ext cx="1752600" cy="762000"/>
          </a:xfrm>
          <a:prstGeom prst="rec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34504" name="Rectangle 7"/>
          <p:cNvSpPr>
            <a:spLocks noChangeArrowheads="1"/>
          </p:cNvSpPr>
          <p:nvPr/>
        </p:nvSpPr>
        <p:spPr bwMode="auto">
          <a:xfrm>
            <a:off x="1998663" y="2225675"/>
            <a:ext cx="1354137" cy="517525"/>
          </a:xfrm>
          <a:prstGeom prst="rect">
            <a:avLst/>
          </a:prstGeom>
          <a:noFill/>
          <a:ln w="9525">
            <a:noFill/>
            <a:miter lim="800000"/>
            <a:headEnd/>
            <a:tailEnd/>
          </a:ln>
        </p:spPr>
        <p:txBody>
          <a:bodyPr wrap="none">
            <a:prstTxWarp prst="textNoShape">
              <a:avLst/>
            </a:prstTxWarp>
            <a:spAutoFit/>
          </a:bodyPr>
          <a:lstStyle/>
          <a:p>
            <a:r>
              <a:rPr lang="en-US"/>
              <a:t>program</a:t>
            </a:r>
          </a:p>
        </p:txBody>
      </p:sp>
      <p:sp>
        <p:nvSpPr>
          <p:cNvPr id="244744" name="Rectangle 8"/>
          <p:cNvSpPr>
            <a:spLocks noChangeArrowheads="1"/>
          </p:cNvSpPr>
          <p:nvPr/>
        </p:nvSpPr>
        <p:spPr bwMode="auto">
          <a:xfrm>
            <a:off x="5791200" y="6096000"/>
            <a:ext cx="1752600" cy="4572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244745" name="Rectangle 9"/>
          <p:cNvSpPr>
            <a:spLocks noChangeArrowheads="1"/>
          </p:cNvSpPr>
          <p:nvPr/>
        </p:nvSpPr>
        <p:spPr bwMode="auto">
          <a:xfrm>
            <a:off x="5791200" y="1600200"/>
            <a:ext cx="17526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44746" name="Rectangle 10"/>
          <p:cNvSpPr>
            <a:spLocks noChangeArrowheads="1"/>
          </p:cNvSpPr>
          <p:nvPr/>
        </p:nvSpPr>
        <p:spPr bwMode="auto">
          <a:xfrm>
            <a:off x="5791200" y="3276600"/>
            <a:ext cx="1752600" cy="12192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44747" name="Rectangle 11"/>
          <p:cNvSpPr>
            <a:spLocks noChangeArrowheads="1"/>
          </p:cNvSpPr>
          <p:nvPr/>
        </p:nvSpPr>
        <p:spPr bwMode="auto">
          <a:xfrm>
            <a:off x="5791200" y="4953000"/>
            <a:ext cx="1752600" cy="762000"/>
          </a:xfrm>
          <a:prstGeom prst="rec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34509" name="Rectangle 12"/>
          <p:cNvSpPr>
            <a:spLocks noChangeArrowheads="1"/>
          </p:cNvSpPr>
          <p:nvPr/>
        </p:nvSpPr>
        <p:spPr bwMode="auto">
          <a:xfrm>
            <a:off x="5791200" y="1600200"/>
            <a:ext cx="1752600" cy="4953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4752" name="Line 16"/>
          <p:cNvSpPr>
            <a:spLocks noChangeShapeType="1"/>
          </p:cNvSpPr>
          <p:nvPr/>
        </p:nvSpPr>
        <p:spPr bwMode="auto">
          <a:xfrm>
            <a:off x="3581400" y="2971800"/>
            <a:ext cx="2209800" cy="33528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4753" name="Line 17"/>
          <p:cNvSpPr>
            <a:spLocks noChangeShapeType="1"/>
          </p:cNvSpPr>
          <p:nvPr/>
        </p:nvSpPr>
        <p:spPr bwMode="auto">
          <a:xfrm flipV="1">
            <a:off x="3581400" y="1828800"/>
            <a:ext cx="2209800" cy="16002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4754" name="Line 18"/>
          <p:cNvSpPr>
            <a:spLocks noChangeShapeType="1"/>
          </p:cNvSpPr>
          <p:nvPr/>
        </p:nvSpPr>
        <p:spPr bwMode="auto">
          <a:xfrm flipV="1">
            <a:off x="3581400" y="3810000"/>
            <a:ext cx="2209800" cy="533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4755" name="Line 19"/>
          <p:cNvSpPr>
            <a:spLocks noChangeShapeType="1"/>
          </p:cNvSpPr>
          <p:nvPr/>
        </p:nvSpPr>
        <p:spPr bwMode="auto">
          <a:xfrm>
            <a:off x="3581400" y="53340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34514" name="Rectangle 20"/>
          <p:cNvSpPr>
            <a:spLocks noChangeArrowheads="1"/>
          </p:cNvSpPr>
          <p:nvPr/>
        </p:nvSpPr>
        <p:spPr bwMode="auto">
          <a:xfrm>
            <a:off x="6019800" y="1082675"/>
            <a:ext cx="1290638" cy="517525"/>
          </a:xfrm>
          <a:prstGeom prst="rect">
            <a:avLst/>
          </a:prstGeom>
          <a:noFill/>
          <a:ln w="9525">
            <a:noFill/>
            <a:miter lim="800000"/>
            <a:headEnd/>
            <a:tailEnd/>
          </a:ln>
        </p:spPr>
        <p:txBody>
          <a:bodyPr wrap="none">
            <a:prstTxWarp prst="textNoShape">
              <a:avLst/>
            </a:prstTxWarp>
            <a:spAutoFit/>
          </a:bodyPr>
          <a:lstStyle/>
          <a:p>
            <a:r>
              <a:rPr lang="en-US"/>
              <a:t>memory</a:t>
            </a:r>
          </a:p>
        </p:txBody>
      </p:sp>
      <p:sp>
        <p:nvSpPr>
          <p:cNvPr id="234515" name="Rectangle 22"/>
          <p:cNvSpPr>
            <a:spLocks noChangeArrowheads="1"/>
          </p:cNvSpPr>
          <p:nvPr/>
        </p:nvSpPr>
        <p:spPr bwMode="auto">
          <a:xfrm>
            <a:off x="5791200" y="4648200"/>
            <a:ext cx="1752600" cy="304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4516" name="Rectangle 23"/>
          <p:cNvSpPr>
            <a:spLocks noChangeArrowheads="1"/>
          </p:cNvSpPr>
          <p:nvPr/>
        </p:nvSpPr>
        <p:spPr bwMode="auto">
          <a:xfrm>
            <a:off x="5791200" y="5715000"/>
            <a:ext cx="1752600" cy="3810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4517" name="Rectangle 24"/>
          <p:cNvSpPr>
            <a:spLocks noChangeArrowheads="1"/>
          </p:cNvSpPr>
          <p:nvPr/>
        </p:nvSpPr>
        <p:spPr bwMode="auto">
          <a:xfrm>
            <a:off x="5791200" y="2514600"/>
            <a:ext cx="1752600" cy="7620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4475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47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4475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447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475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447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44755"/>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44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4" grpId="0" animBg="1"/>
      <p:bldP spid="244745" grpId="0" animBg="1"/>
      <p:bldP spid="244746" grpId="0" animBg="1"/>
      <p:bldP spid="244747" grpId="0" animBg="1"/>
      <p:bldP spid="244752" grpId="0" animBg="1"/>
      <p:bldP spid="244753" grpId="0" animBg="1"/>
      <p:bldP spid="244754" grpId="0" animBg="1"/>
      <p:bldP spid="2447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ECD9D59-73EA-6C4E-A909-ACCF59308655}" type="slidenum">
              <a:rPr lang="en-US" smtClean="0">
                <a:latin typeface="Times New Roman" charset="0"/>
              </a:rPr>
              <a:pPr/>
              <a:t>11</a:t>
            </a:fld>
            <a:endParaRPr lang="en-US" smtClean="0">
              <a:latin typeface="Times New Roman" charset="0"/>
            </a:endParaRPr>
          </a:p>
        </p:txBody>
      </p:sp>
      <p:sp>
        <p:nvSpPr>
          <p:cNvPr id="235523" name="Rectangle 2"/>
          <p:cNvSpPr>
            <a:spLocks noGrp="1" noChangeArrowheads="1"/>
          </p:cNvSpPr>
          <p:nvPr>
            <p:ph type="title"/>
          </p:nvPr>
        </p:nvSpPr>
        <p:spPr/>
        <p:txBody>
          <a:bodyPr/>
          <a:lstStyle/>
          <a:p>
            <a:pPr eaLnBrk="1" hangingPunct="1"/>
            <a:r>
              <a:rPr lang="en-US"/>
              <a:t>Segmentation</a:t>
            </a:r>
          </a:p>
        </p:txBody>
      </p:sp>
      <p:sp>
        <p:nvSpPr>
          <p:cNvPr id="235524" name="Rectangle 3"/>
          <p:cNvSpPr>
            <a:spLocks noGrp="1" noChangeArrowheads="1"/>
          </p:cNvSpPr>
          <p:nvPr>
            <p:ph type="body" idx="1"/>
          </p:nvPr>
        </p:nvSpPr>
        <p:spPr/>
        <p:txBody>
          <a:bodyPr/>
          <a:lstStyle/>
          <a:p>
            <a:pPr eaLnBrk="1" hangingPunct="1"/>
            <a:r>
              <a:rPr lang="en-US"/>
              <a:t>OS can place segments anywhere</a:t>
            </a:r>
          </a:p>
          <a:p>
            <a:pPr eaLnBrk="1" hangingPunct="1"/>
            <a:r>
              <a:rPr lang="en-US"/>
              <a:t>OS keeps track of segment locations as </a:t>
            </a:r>
            <a:r>
              <a:rPr lang="en-US">
                <a:latin typeface="Times-Roman" charset="0"/>
              </a:rPr>
              <a:t>&lt;segment,offset&gt;</a:t>
            </a:r>
            <a:endParaRPr lang="en-US"/>
          </a:p>
          <a:p>
            <a:pPr eaLnBrk="1" hangingPunct="1"/>
            <a:r>
              <a:rPr lang="en-US"/>
              <a:t>Segments can be moved in memory</a:t>
            </a:r>
          </a:p>
          <a:p>
            <a:pPr eaLnBrk="1" hangingPunct="1"/>
            <a:r>
              <a:rPr lang="en-US"/>
              <a:t>Segments can move out of memory</a:t>
            </a:r>
          </a:p>
          <a:p>
            <a:pPr eaLnBrk="1" hangingPunct="1"/>
            <a:r>
              <a:rPr lang="en-US"/>
              <a:t>All address references go thru 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EEE0D99-2517-554F-A9A5-F532FDC3E96F}" type="slidenum">
              <a:rPr lang="en-US" smtClean="0">
                <a:latin typeface="Times New Roman" charset="0"/>
              </a:rPr>
              <a:pPr/>
              <a:t>12</a:t>
            </a:fld>
            <a:endParaRPr lang="en-US" smtClean="0">
              <a:latin typeface="Times New Roman" charset="0"/>
            </a:endParaRPr>
          </a:p>
        </p:txBody>
      </p:sp>
      <p:sp>
        <p:nvSpPr>
          <p:cNvPr id="236547" name="Rectangle 2"/>
          <p:cNvSpPr>
            <a:spLocks noGrp="1" noChangeArrowheads="1"/>
          </p:cNvSpPr>
          <p:nvPr>
            <p:ph type="title"/>
          </p:nvPr>
        </p:nvSpPr>
        <p:spPr/>
        <p:txBody>
          <a:bodyPr/>
          <a:lstStyle/>
          <a:p>
            <a:pPr eaLnBrk="1" hangingPunct="1"/>
            <a:r>
              <a:rPr lang="en-US"/>
              <a:t>Segmentation Advantages</a:t>
            </a:r>
          </a:p>
        </p:txBody>
      </p:sp>
      <p:sp>
        <p:nvSpPr>
          <p:cNvPr id="236548" name="Rectangle 3"/>
          <p:cNvSpPr>
            <a:spLocks noGrp="1" noChangeArrowheads="1"/>
          </p:cNvSpPr>
          <p:nvPr>
            <p:ph type="body" idx="1"/>
          </p:nvPr>
        </p:nvSpPr>
        <p:spPr/>
        <p:txBody>
          <a:bodyPr/>
          <a:lstStyle/>
          <a:p>
            <a:pPr eaLnBrk="1" hangingPunct="1"/>
            <a:r>
              <a:rPr lang="en-US" sz="2800"/>
              <a:t>Every address reference can be checked</a:t>
            </a:r>
          </a:p>
          <a:p>
            <a:pPr lvl="1" eaLnBrk="1" hangingPunct="1"/>
            <a:r>
              <a:rPr lang="en-US" sz="2400"/>
              <a:t>Possible to achieve </a:t>
            </a:r>
            <a:r>
              <a:rPr lang="en-US" sz="2400" b="1">
                <a:solidFill>
                  <a:schemeClr val="hlink"/>
                </a:solidFill>
              </a:rPr>
              <a:t>complete mediation</a:t>
            </a:r>
            <a:endParaRPr lang="en-US" sz="2400"/>
          </a:p>
          <a:p>
            <a:pPr eaLnBrk="1" hangingPunct="1"/>
            <a:r>
              <a:rPr lang="en-US" sz="2800"/>
              <a:t>Different protection can be applied to different segments</a:t>
            </a:r>
          </a:p>
          <a:p>
            <a:pPr eaLnBrk="1" hangingPunct="1"/>
            <a:r>
              <a:rPr lang="en-US" sz="2800"/>
              <a:t>Users can share access to segments</a:t>
            </a:r>
          </a:p>
          <a:p>
            <a:pPr eaLnBrk="1" hangingPunct="1"/>
            <a:r>
              <a:rPr lang="en-US" sz="2800"/>
              <a:t>Specific users can be restricted to specific segments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1D9944-E437-8846-B22C-84B3A40E0EBD}" type="slidenum">
              <a:rPr lang="en-US" smtClean="0">
                <a:latin typeface="Times New Roman" charset="0"/>
              </a:rPr>
              <a:pPr/>
              <a:t>13</a:t>
            </a:fld>
            <a:endParaRPr lang="en-US" smtClean="0">
              <a:latin typeface="Times New Roman" charset="0"/>
            </a:endParaRPr>
          </a:p>
        </p:txBody>
      </p:sp>
      <p:sp>
        <p:nvSpPr>
          <p:cNvPr id="237571" name="Rectangle 2"/>
          <p:cNvSpPr>
            <a:spLocks noGrp="1" noChangeArrowheads="1"/>
          </p:cNvSpPr>
          <p:nvPr>
            <p:ph type="title"/>
          </p:nvPr>
        </p:nvSpPr>
        <p:spPr>
          <a:xfrm>
            <a:off x="685800" y="381000"/>
            <a:ext cx="7772400" cy="1143000"/>
          </a:xfrm>
        </p:spPr>
        <p:txBody>
          <a:bodyPr/>
          <a:lstStyle/>
          <a:p>
            <a:pPr eaLnBrk="1" hangingPunct="1"/>
            <a:r>
              <a:rPr lang="en-US"/>
              <a:t>Segmentation Disadvantages</a:t>
            </a:r>
          </a:p>
        </p:txBody>
      </p:sp>
      <p:sp>
        <p:nvSpPr>
          <p:cNvPr id="237572" name="Rectangle 3"/>
          <p:cNvSpPr>
            <a:spLocks noGrp="1" noChangeArrowheads="1"/>
          </p:cNvSpPr>
          <p:nvPr>
            <p:ph type="body" idx="1"/>
          </p:nvPr>
        </p:nvSpPr>
        <p:spPr>
          <a:xfrm>
            <a:off x="533400" y="1600200"/>
            <a:ext cx="8305800" cy="4648200"/>
          </a:xfrm>
        </p:spPr>
        <p:txBody>
          <a:bodyPr/>
          <a:lstStyle/>
          <a:p>
            <a:pPr eaLnBrk="1" hangingPunct="1">
              <a:lnSpc>
                <a:spcPct val="85000"/>
              </a:lnSpc>
            </a:pPr>
            <a:r>
              <a:rPr lang="en-US" sz="2800"/>
              <a:t>How to reference </a:t>
            </a:r>
            <a:r>
              <a:rPr lang="en-US" sz="2800">
                <a:latin typeface="Times-Roman" charset="0"/>
              </a:rPr>
              <a:t>&lt;segment,offset&gt;</a:t>
            </a:r>
            <a:r>
              <a:rPr lang="en-US" sz="2800"/>
              <a:t> ?</a:t>
            </a:r>
          </a:p>
          <a:p>
            <a:pPr lvl="1" eaLnBrk="1" hangingPunct="1">
              <a:lnSpc>
                <a:spcPct val="85000"/>
              </a:lnSpc>
            </a:pPr>
            <a:r>
              <a:rPr lang="en-US" sz="2400"/>
              <a:t>OS must know </a:t>
            </a:r>
            <a:r>
              <a:rPr lang="en-US" sz="2400">
                <a:latin typeface="Times-Roman" charset="0"/>
              </a:rPr>
              <a:t>segment</a:t>
            </a:r>
            <a:r>
              <a:rPr lang="en-US" sz="2400"/>
              <a:t> </a:t>
            </a:r>
            <a:r>
              <a:rPr lang="en-US" sz="2400" b="1">
                <a:solidFill>
                  <a:schemeClr val="accent2"/>
                </a:solidFill>
              </a:rPr>
              <a:t>size</a:t>
            </a:r>
            <a:r>
              <a:rPr lang="en-US" sz="2400"/>
              <a:t> to verify access is within </a:t>
            </a:r>
            <a:r>
              <a:rPr lang="en-US" sz="2400">
                <a:latin typeface="Times-Roman" charset="0"/>
              </a:rPr>
              <a:t>segment</a:t>
            </a:r>
            <a:endParaRPr lang="en-US" sz="2400"/>
          </a:p>
          <a:p>
            <a:pPr lvl="1" eaLnBrk="1" hangingPunct="1">
              <a:lnSpc>
                <a:spcPct val="85000"/>
              </a:lnSpc>
            </a:pPr>
            <a:r>
              <a:rPr lang="en-US" sz="2400"/>
              <a:t>But some segments can grow during execution (for example, dynamic memory allocation)</a:t>
            </a:r>
          </a:p>
          <a:p>
            <a:pPr lvl="1" eaLnBrk="1" hangingPunct="1">
              <a:lnSpc>
                <a:spcPct val="85000"/>
              </a:lnSpc>
            </a:pPr>
            <a:r>
              <a:rPr lang="en-US" sz="2400"/>
              <a:t>OS must keep track of </a:t>
            </a:r>
            <a:r>
              <a:rPr lang="en-US" sz="2400" b="1">
                <a:solidFill>
                  <a:schemeClr val="accent2"/>
                </a:solidFill>
              </a:rPr>
              <a:t>variable</a:t>
            </a:r>
            <a:r>
              <a:rPr lang="en-US" sz="2400">
                <a:solidFill>
                  <a:schemeClr val="accent2"/>
                </a:solidFill>
              </a:rPr>
              <a:t> </a:t>
            </a:r>
            <a:r>
              <a:rPr lang="en-US" sz="2400"/>
              <a:t>segment sizes</a:t>
            </a:r>
          </a:p>
          <a:p>
            <a:pPr eaLnBrk="1" hangingPunct="1">
              <a:lnSpc>
                <a:spcPct val="85000"/>
              </a:lnSpc>
            </a:pPr>
            <a:r>
              <a:rPr lang="en-US" sz="2800"/>
              <a:t>Memory fragmentation is also a problem</a:t>
            </a:r>
          </a:p>
          <a:p>
            <a:pPr lvl="1" eaLnBrk="1" hangingPunct="1">
              <a:lnSpc>
                <a:spcPct val="85000"/>
              </a:lnSpc>
            </a:pPr>
            <a:r>
              <a:rPr lang="en-US" sz="2400"/>
              <a:t>Compacting memory changes tables</a:t>
            </a:r>
          </a:p>
          <a:p>
            <a:pPr eaLnBrk="1" hangingPunct="1">
              <a:lnSpc>
                <a:spcPct val="85000"/>
              </a:lnSpc>
            </a:pPr>
            <a:r>
              <a:rPr lang="en-US" sz="2800"/>
              <a:t>A lot of work for the  OS</a:t>
            </a:r>
          </a:p>
          <a:p>
            <a:pPr eaLnBrk="1" hangingPunct="1">
              <a:lnSpc>
                <a:spcPct val="85000"/>
              </a:lnSpc>
            </a:pPr>
            <a:r>
              <a:rPr lang="en-US" sz="2800"/>
              <a:t>More complex </a:t>
            </a:r>
            <a:r>
              <a:rPr lang="en-US" sz="2800">
                <a:sym typeface="Symbol" charset="2"/>
              </a:rPr>
              <a:t> </a:t>
            </a:r>
            <a:r>
              <a:rPr lang="en-US" sz="2800"/>
              <a:t>more chance for mistakes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CD03064-CAD2-114D-8185-31BD586D9B06}" type="slidenum">
              <a:rPr lang="en-US" smtClean="0">
                <a:latin typeface="Times New Roman" charset="0"/>
              </a:rPr>
              <a:pPr/>
              <a:t>14</a:t>
            </a:fld>
            <a:endParaRPr lang="en-US" smtClean="0">
              <a:latin typeface="Times New Roman" charset="0"/>
            </a:endParaRPr>
          </a:p>
        </p:txBody>
      </p:sp>
      <p:sp>
        <p:nvSpPr>
          <p:cNvPr id="238595" name="Rectangle 2"/>
          <p:cNvSpPr>
            <a:spLocks noGrp="1" noChangeArrowheads="1"/>
          </p:cNvSpPr>
          <p:nvPr>
            <p:ph type="title"/>
          </p:nvPr>
        </p:nvSpPr>
        <p:spPr>
          <a:xfrm>
            <a:off x="685800" y="304800"/>
            <a:ext cx="7772400" cy="1143000"/>
          </a:xfrm>
        </p:spPr>
        <p:txBody>
          <a:bodyPr/>
          <a:lstStyle/>
          <a:p>
            <a:pPr eaLnBrk="1" hangingPunct="1"/>
            <a:r>
              <a:rPr lang="en-US"/>
              <a:t>Paging</a:t>
            </a:r>
          </a:p>
        </p:txBody>
      </p:sp>
      <p:sp>
        <p:nvSpPr>
          <p:cNvPr id="238596" name="Rectangle 3"/>
          <p:cNvSpPr>
            <a:spLocks noGrp="1" noChangeArrowheads="1"/>
          </p:cNvSpPr>
          <p:nvPr>
            <p:ph type="body" idx="1"/>
          </p:nvPr>
        </p:nvSpPr>
        <p:spPr>
          <a:xfrm>
            <a:off x="685800" y="1600200"/>
            <a:ext cx="8077200" cy="4495800"/>
          </a:xfrm>
        </p:spPr>
        <p:txBody>
          <a:bodyPr/>
          <a:lstStyle/>
          <a:p>
            <a:pPr eaLnBrk="1" hangingPunct="1"/>
            <a:r>
              <a:rPr lang="en-US" sz="2800"/>
              <a:t>Like segmentation, but fixed-size segments</a:t>
            </a:r>
          </a:p>
          <a:p>
            <a:pPr eaLnBrk="1" hangingPunct="1"/>
            <a:r>
              <a:rPr lang="en-US" sz="2800"/>
              <a:t>Access via </a:t>
            </a:r>
            <a:r>
              <a:rPr lang="en-US" sz="2800">
                <a:latin typeface="Times-Roman" charset="0"/>
              </a:rPr>
              <a:t>&lt;page,offset&gt;</a:t>
            </a:r>
            <a:endParaRPr lang="en-US" sz="2800"/>
          </a:p>
          <a:p>
            <a:pPr eaLnBrk="1" hangingPunct="1"/>
            <a:r>
              <a:rPr lang="en-US" sz="2800"/>
              <a:t>Plusses and minuses</a:t>
            </a:r>
          </a:p>
          <a:p>
            <a:pPr lvl="1" eaLnBrk="1" hangingPunct="1">
              <a:buFontTx/>
              <a:buNone/>
            </a:pPr>
            <a:r>
              <a:rPr lang="en-US" sz="2400" b="1">
                <a:solidFill>
                  <a:schemeClr val="accent2"/>
                </a:solidFill>
              </a:rPr>
              <a:t>+</a:t>
            </a:r>
            <a:r>
              <a:rPr lang="en-US" sz="2400"/>
              <a:t> Avoids fragmentation, improved efficiency</a:t>
            </a:r>
          </a:p>
          <a:p>
            <a:pPr lvl="1" eaLnBrk="1" hangingPunct="1">
              <a:buFontTx/>
              <a:buNone/>
            </a:pPr>
            <a:r>
              <a:rPr lang="en-US" sz="2400" b="1">
                <a:solidFill>
                  <a:schemeClr val="accent2"/>
                </a:solidFill>
              </a:rPr>
              <a:t>+</a:t>
            </a:r>
            <a:r>
              <a:rPr lang="en-US" sz="2400"/>
              <a:t> OS need not keep track of variable segment sizes</a:t>
            </a:r>
          </a:p>
          <a:p>
            <a:pPr lvl="1" eaLnBrk="1" hangingPunct="1">
              <a:buFontTx/>
              <a:buNone/>
            </a:pPr>
            <a:r>
              <a:rPr lang="en-US" sz="2400" b="1">
                <a:solidFill>
                  <a:srgbClr val="FF0000"/>
                </a:solidFill>
              </a:rPr>
              <a:t>-</a:t>
            </a:r>
            <a:r>
              <a:rPr lang="en-US" sz="2400"/>
              <a:t> No logical unity to pages</a:t>
            </a:r>
          </a:p>
          <a:p>
            <a:pPr lvl="1" eaLnBrk="1" hangingPunct="1">
              <a:buFontTx/>
              <a:buNone/>
            </a:pPr>
            <a:r>
              <a:rPr lang="en-US" sz="2400" b="1">
                <a:solidFill>
                  <a:srgbClr val="FF0000"/>
                </a:solidFill>
              </a:rPr>
              <a:t>-</a:t>
            </a:r>
            <a:r>
              <a:rPr lang="en-US" sz="2400"/>
              <a:t> What protection to apply to a given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E1B6A8B-9217-E34B-B7E9-4E47DF20969F}" type="slidenum">
              <a:rPr lang="en-US" smtClean="0">
                <a:latin typeface="Times New Roman" charset="0"/>
              </a:rPr>
              <a:pPr/>
              <a:t>15</a:t>
            </a:fld>
            <a:endParaRPr lang="en-US" smtClean="0">
              <a:latin typeface="Times New Roman" charset="0"/>
            </a:endParaRPr>
          </a:p>
        </p:txBody>
      </p:sp>
      <p:sp>
        <p:nvSpPr>
          <p:cNvPr id="239619" name="Rectangle 2"/>
          <p:cNvSpPr>
            <a:spLocks noGrp="1" noChangeArrowheads="1"/>
          </p:cNvSpPr>
          <p:nvPr>
            <p:ph type="title"/>
          </p:nvPr>
        </p:nvSpPr>
        <p:spPr>
          <a:xfrm>
            <a:off x="685800" y="304800"/>
            <a:ext cx="7772400" cy="1143000"/>
          </a:xfrm>
        </p:spPr>
        <p:txBody>
          <a:bodyPr/>
          <a:lstStyle/>
          <a:p>
            <a:pPr eaLnBrk="1" hangingPunct="1"/>
            <a:r>
              <a:rPr lang="en-US"/>
              <a:t>Paging</a:t>
            </a:r>
          </a:p>
        </p:txBody>
      </p:sp>
      <p:sp>
        <p:nvSpPr>
          <p:cNvPr id="239620" name="Rectangle 3"/>
          <p:cNvSpPr>
            <a:spLocks noChangeArrowheads="1"/>
          </p:cNvSpPr>
          <p:nvPr/>
        </p:nvSpPr>
        <p:spPr bwMode="auto">
          <a:xfrm>
            <a:off x="2362200" y="22701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1" name="Rectangle 4"/>
          <p:cNvSpPr>
            <a:spLocks noChangeArrowheads="1"/>
          </p:cNvSpPr>
          <p:nvPr/>
        </p:nvSpPr>
        <p:spPr bwMode="auto">
          <a:xfrm>
            <a:off x="2532063" y="1736725"/>
            <a:ext cx="1354137" cy="517525"/>
          </a:xfrm>
          <a:prstGeom prst="rect">
            <a:avLst/>
          </a:prstGeom>
          <a:noFill/>
          <a:ln w="9525">
            <a:noFill/>
            <a:miter lim="800000"/>
            <a:headEnd/>
            <a:tailEnd/>
          </a:ln>
        </p:spPr>
        <p:txBody>
          <a:bodyPr wrap="none">
            <a:prstTxWarp prst="textNoShape">
              <a:avLst/>
            </a:prstTxWarp>
            <a:spAutoFit/>
          </a:bodyPr>
          <a:lstStyle/>
          <a:p>
            <a:r>
              <a:rPr lang="en-US"/>
              <a:t>program</a:t>
            </a:r>
          </a:p>
        </p:txBody>
      </p:sp>
      <p:sp>
        <p:nvSpPr>
          <p:cNvPr id="239622" name="Rectangle 5"/>
          <p:cNvSpPr>
            <a:spLocks noChangeArrowheads="1"/>
          </p:cNvSpPr>
          <p:nvPr/>
        </p:nvSpPr>
        <p:spPr bwMode="auto">
          <a:xfrm>
            <a:off x="6553200" y="685800"/>
            <a:ext cx="1290638" cy="517525"/>
          </a:xfrm>
          <a:prstGeom prst="rect">
            <a:avLst/>
          </a:prstGeom>
          <a:noFill/>
          <a:ln w="9525">
            <a:noFill/>
            <a:miter lim="800000"/>
            <a:headEnd/>
            <a:tailEnd/>
          </a:ln>
        </p:spPr>
        <p:txBody>
          <a:bodyPr wrap="none">
            <a:prstTxWarp prst="textNoShape">
              <a:avLst/>
            </a:prstTxWarp>
            <a:spAutoFit/>
          </a:bodyPr>
          <a:lstStyle/>
          <a:p>
            <a:r>
              <a:rPr lang="en-US"/>
              <a:t>memory</a:t>
            </a:r>
          </a:p>
        </p:txBody>
      </p:sp>
      <p:sp>
        <p:nvSpPr>
          <p:cNvPr id="239623" name="Rectangle 6"/>
          <p:cNvSpPr>
            <a:spLocks noChangeArrowheads="1"/>
          </p:cNvSpPr>
          <p:nvPr/>
        </p:nvSpPr>
        <p:spPr bwMode="auto">
          <a:xfrm>
            <a:off x="2362200" y="27273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4" name="Rectangle 7"/>
          <p:cNvSpPr>
            <a:spLocks noChangeArrowheads="1"/>
          </p:cNvSpPr>
          <p:nvPr/>
        </p:nvSpPr>
        <p:spPr bwMode="auto">
          <a:xfrm>
            <a:off x="2362200" y="31845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5" name="Rectangle 8"/>
          <p:cNvSpPr>
            <a:spLocks noChangeArrowheads="1"/>
          </p:cNvSpPr>
          <p:nvPr/>
        </p:nvSpPr>
        <p:spPr bwMode="auto">
          <a:xfrm>
            <a:off x="2362200" y="36417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6" name="Rectangle 9"/>
          <p:cNvSpPr>
            <a:spLocks noChangeArrowheads="1"/>
          </p:cNvSpPr>
          <p:nvPr/>
        </p:nvSpPr>
        <p:spPr bwMode="auto">
          <a:xfrm>
            <a:off x="2362200" y="40989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7" name="Rectangle 10"/>
          <p:cNvSpPr>
            <a:spLocks noChangeArrowheads="1"/>
          </p:cNvSpPr>
          <p:nvPr/>
        </p:nvSpPr>
        <p:spPr bwMode="auto">
          <a:xfrm>
            <a:off x="6324600" y="12033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28" name="Rectangle 11"/>
          <p:cNvSpPr>
            <a:spLocks noChangeArrowheads="1"/>
          </p:cNvSpPr>
          <p:nvPr/>
        </p:nvSpPr>
        <p:spPr bwMode="auto">
          <a:xfrm>
            <a:off x="6324600" y="16605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9" name="Rectangle 12"/>
          <p:cNvSpPr>
            <a:spLocks noChangeArrowheads="1"/>
          </p:cNvSpPr>
          <p:nvPr/>
        </p:nvSpPr>
        <p:spPr bwMode="auto">
          <a:xfrm>
            <a:off x="6324600" y="21177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30" name="Rectangle 13"/>
          <p:cNvSpPr>
            <a:spLocks noChangeArrowheads="1"/>
          </p:cNvSpPr>
          <p:nvPr/>
        </p:nvSpPr>
        <p:spPr bwMode="auto">
          <a:xfrm>
            <a:off x="6324600" y="25749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1" name="Rectangle 14"/>
          <p:cNvSpPr>
            <a:spLocks noChangeArrowheads="1"/>
          </p:cNvSpPr>
          <p:nvPr/>
        </p:nvSpPr>
        <p:spPr bwMode="auto">
          <a:xfrm>
            <a:off x="6324600" y="30321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2" name="Rectangle 15"/>
          <p:cNvSpPr>
            <a:spLocks noChangeArrowheads="1"/>
          </p:cNvSpPr>
          <p:nvPr/>
        </p:nvSpPr>
        <p:spPr bwMode="auto">
          <a:xfrm>
            <a:off x="6324600" y="34893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33" name="Rectangle 16"/>
          <p:cNvSpPr>
            <a:spLocks noChangeArrowheads="1"/>
          </p:cNvSpPr>
          <p:nvPr/>
        </p:nvSpPr>
        <p:spPr bwMode="auto">
          <a:xfrm>
            <a:off x="6324600" y="39465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4" name="Rectangle 17"/>
          <p:cNvSpPr>
            <a:spLocks noChangeArrowheads="1"/>
          </p:cNvSpPr>
          <p:nvPr/>
        </p:nvSpPr>
        <p:spPr bwMode="auto">
          <a:xfrm>
            <a:off x="6324600" y="4403725"/>
            <a:ext cx="1752600" cy="457200"/>
          </a:xfrm>
          <a:prstGeom prst="rect">
            <a:avLst/>
          </a:prstGeom>
          <a:solidFill>
            <a:schemeClr val="bg2">
              <a:alpha val="98822"/>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5" name="Rectangle 18"/>
          <p:cNvSpPr>
            <a:spLocks noChangeArrowheads="1"/>
          </p:cNvSpPr>
          <p:nvPr/>
        </p:nvSpPr>
        <p:spPr bwMode="auto">
          <a:xfrm>
            <a:off x="6324600" y="53181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6" name="Rectangle 19"/>
          <p:cNvSpPr>
            <a:spLocks noChangeArrowheads="1"/>
          </p:cNvSpPr>
          <p:nvPr/>
        </p:nvSpPr>
        <p:spPr bwMode="auto">
          <a:xfrm>
            <a:off x="6324600" y="57753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37" name="Rectangle 20"/>
          <p:cNvSpPr>
            <a:spLocks noChangeArrowheads="1"/>
          </p:cNvSpPr>
          <p:nvPr/>
        </p:nvSpPr>
        <p:spPr bwMode="auto">
          <a:xfrm>
            <a:off x="2743200" y="2738438"/>
            <a:ext cx="911225" cy="446087"/>
          </a:xfrm>
          <a:prstGeom prst="rect">
            <a:avLst/>
          </a:prstGeom>
          <a:noFill/>
          <a:ln w="9525">
            <a:noFill/>
            <a:miter lim="800000"/>
            <a:headEnd/>
            <a:tailEnd/>
          </a:ln>
        </p:spPr>
        <p:txBody>
          <a:bodyPr wrap="none">
            <a:prstTxWarp prst="textNoShape">
              <a:avLst/>
            </a:prstTxWarp>
            <a:spAutoFit/>
          </a:bodyPr>
          <a:lstStyle/>
          <a:p>
            <a:r>
              <a:rPr lang="en-US" sz="2000"/>
              <a:t>Page 1</a:t>
            </a:r>
            <a:endParaRPr lang="en-US"/>
          </a:p>
        </p:txBody>
      </p:sp>
      <p:sp>
        <p:nvSpPr>
          <p:cNvPr id="239638" name="Rectangle 21"/>
          <p:cNvSpPr>
            <a:spLocks noChangeArrowheads="1"/>
          </p:cNvSpPr>
          <p:nvPr/>
        </p:nvSpPr>
        <p:spPr bwMode="auto">
          <a:xfrm>
            <a:off x="2741613" y="2270125"/>
            <a:ext cx="950912" cy="446088"/>
          </a:xfrm>
          <a:prstGeom prst="rect">
            <a:avLst/>
          </a:prstGeom>
          <a:noFill/>
          <a:ln w="9525">
            <a:noFill/>
            <a:miter lim="800000"/>
            <a:headEnd/>
            <a:tailEnd/>
          </a:ln>
        </p:spPr>
        <p:txBody>
          <a:bodyPr wrap="none">
            <a:prstTxWarp prst="textNoShape">
              <a:avLst/>
            </a:prstTxWarp>
            <a:spAutoFit/>
          </a:bodyPr>
          <a:lstStyle/>
          <a:p>
            <a:r>
              <a:rPr lang="en-US" sz="2000"/>
              <a:t>Page 0</a:t>
            </a:r>
            <a:endParaRPr lang="en-US"/>
          </a:p>
        </p:txBody>
      </p:sp>
      <p:sp>
        <p:nvSpPr>
          <p:cNvPr id="239639" name="Rectangle 22"/>
          <p:cNvSpPr>
            <a:spLocks noChangeArrowheads="1"/>
          </p:cNvSpPr>
          <p:nvPr/>
        </p:nvSpPr>
        <p:spPr bwMode="auto">
          <a:xfrm>
            <a:off x="2741613" y="3184525"/>
            <a:ext cx="950912" cy="446088"/>
          </a:xfrm>
          <a:prstGeom prst="rect">
            <a:avLst/>
          </a:prstGeom>
          <a:noFill/>
          <a:ln w="9525">
            <a:noFill/>
            <a:miter lim="800000"/>
            <a:headEnd/>
            <a:tailEnd/>
          </a:ln>
        </p:spPr>
        <p:txBody>
          <a:bodyPr wrap="none">
            <a:prstTxWarp prst="textNoShape">
              <a:avLst/>
            </a:prstTxWarp>
            <a:spAutoFit/>
          </a:bodyPr>
          <a:lstStyle/>
          <a:p>
            <a:r>
              <a:rPr lang="en-US" sz="2000"/>
              <a:t>Page 2</a:t>
            </a:r>
            <a:endParaRPr lang="en-US"/>
          </a:p>
        </p:txBody>
      </p:sp>
      <p:sp>
        <p:nvSpPr>
          <p:cNvPr id="239640" name="Rectangle 23"/>
          <p:cNvSpPr>
            <a:spLocks noChangeArrowheads="1"/>
          </p:cNvSpPr>
          <p:nvPr/>
        </p:nvSpPr>
        <p:spPr bwMode="auto">
          <a:xfrm>
            <a:off x="2741613" y="3652838"/>
            <a:ext cx="950912" cy="446087"/>
          </a:xfrm>
          <a:prstGeom prst="rect">
            <a:avLst/>
          </a:prstGeom>
          <a:noFill/>
          <a:ln w="9525">
            <a:noFill/>
            <a:miter lim="800000"/>
            <a:headEnd/>
            <a:tailEnd/>
          </a:ln>
        </p:spPr>
        <p:txBody>
          <a:bodyPr wrap="none">
            <a:prstTxWarp prst="textNoShape">
              <a:avLst/>
            </a:prstTxWarp>
            <a:spAutoFit/>
          </a:bodyPr>
          <a:lstStyle/>
          <a:p>
            <a:r>
              <a:rPr lang="en-US" sz="2000"/>
              <a:t>Page 3</a:t>
            </a:r>
            <a:endParaRPr lang="en-US"/>
          </a:p>
        </p:txBody>
      </p:sp>
      <p:sp>
        <p:nvSpPr>
          <p:cNvPr id="239641" name="Rectangle 24"/>
          <p:cNvSpPr>
            <a:spLocks noChangeArrowheads="1"/>
          </p:cNvSpPr>
          <p:nvPr/>
        </p:nvSpPr>
        <p:spPr bwMode="auto">
          <a:xfrm>
            <a:off x="2741613" y="4098925"/>
            <a:ext cx="950912" cy="446088"/>
          </a:xfrm>
          <a:prstGeom prst="rect">
            <a:avLst/>
          </a:prstGeom>
          <a:noFill/>
          <a:ln w="9525">
            <a:noFill/>
            <a:miter lim="800000"/>
            <a:headEnd/>
            <a:tailEnd/>
          </a:ln>
        </p:spPr>
        <p:txBody>
          <a:bodyPr wrap="none">
            <a:prstTxWarp prst="textNoShape">
              <a:avLst/>
            </a:prstTxWarp>
            <a:spAutoFit/>
          </a:bodyPr>
          <a:lstStyle/>
          <a:p>
            <a:r>
              <a:rPr lang="en-US" sz="2000"/>
              <a:t>Page 4</a:t>
            </a:r>
            <a:endParaRPr lang="en-US"/>
          </a:p>
        </p:txBody>
      </p:sp>
      <p:sp>
        <p:nvSpPr>
          <p:cNvPr id="249881" name="Rectangle 25"/>
          <p:cNvSpPr>
            <a:spLocks noChangeArrowheads="1"/>
          </p:cNvSpPr>
          <p:nvPr/>
        </p:nvSpPr>
        <p:spPr bwMode="auto">
          <a:xfrm>
            <a:off x="6705600" y="2574925"/>
            <a:ext cx="950913" cy="446088"/>
          </a:xfrm>
          <a:prstGeom prst="rect">
            <a:avLst/>
          </a:prstGeom>
          <a:noFill/>
          <a:ln w="9525">
            <a:noFill/>
            <a:miter lim="800000"/>
            <a:headEnd/>
            <a:tailEnd/>
          </a:ln>
        </p:spPr>
        <p:txBody>
          <a:bodyPr wrap="none">
            <a:prstTxWarp prst="textNoShape">
              <a:avLst/>
            </a:prstTxWarp>
            <a:spAutoFit/>
          </a:bodyPr>
          <a:lstStyle/>
          <a:p>
            <a:r>
              <a:rPr lang="en-US" sz="2000"/>
              <a:t>Page 2</a:t>
            </a:r>
            <a:endParaRPr lang="en-US"/>
          </a:p>
        </p:txBody>
      </p:sp>
      <p:sp>
        <p:nvSpPr>
          <p:cNvPr id="249882" name="Rectangle 26"/>
          <p:cNvSpPr>
            <a:spLocks noChangeArrowheads="1"/>
          </p:cNvSpPr>
          <p:nvPr/>
        </p:nvSpPr>
        <p:spPr bwMode="auto">
          <a:xfrm>
            <a:off x="6705600" y="1660525"/>
            <a:ext cx="911225" cy="446088"/>
          </a:xfrm>
          <a:prstGeom prst="rect">
            <a:avLst/>
          </a:prstGeom>
          <a:noFill/>
          <a:ln w="9525">
            <a:noFill/>
            <a:miter lim="800000"/>
            <a:headEnd/>
            <a:tailEnd/>
          </a:ln>
        </p:spPr>
        <p:txBody>
          <a:bodyPr wrap="none">
            <a:prstTxWarp prst="textNoShape">
              <a:avLst/>
            </a:prstTxWarp>
            <a:spAutoFit/>
          </a:bodyPr>
          <a:lstStyle/>
          <a:p>
            <a:r>
              <a:rPr lang="en-US" sz="2000"/>
              <a:t>Page 1</a:t>
            </a:r>
            <a:endParaRPr lang="en-US"/>
          </a:p>
        </p:txBody>
      </p:sp>
      <p:sp>
        <p:nvSpPr>
          <p:cNvPr id="249883" name="Rectangle 27"/>
          <p:cNvSpPr>
            <a:spLocks noChangeArrowheads="1"/>
          </p:cNvSpPr>
          <p:nvPr/>
        </p:nvSpPr>
        <p:spPr bwMode="auto">
          <a:xfrm>
            <a:off x="6705600" y="3032125"/>
            <a:ext cx="950913" cy="446088"/>
          </a:xfrm>
          <a:prstGeom prst="rect">
            <a:avLst/>
          </a:prstGeom>
          <a:noFill/>
          <a:ln w="9525">
            <a:noFill/>
            <a:miter lim="800000"/>
            <a:headEnd/>
            <a:tailEnd/>
          </a:ln>
        </p:spPr>
        <p:txBody>
          <a:bodyPr wrap="none">
            <a:prstTxWarp prst="textNoShape">
              <a:avLst/>
            </a:prstTxWarp>
            <a:spAutoFit/>
          </a:bodyPr>
          <a:lstStyle/>
          <a:p>
            <a:r>
              <a:rPr lang="en-US" sz="2000"/>
              <a:t>Page 0</a:t>
            </a:r>
            <a:endParaRPr lang="en-US"/>
          </a:p>
        </p:txBody>
      </p:sp>
      <p:sp>
        <p:nvSpPr>
          <p:cNvPr id="249884" name="Rectangle 28"/>
          <p:cNvSpPr>
            <a:spLocks noChangeArrowheads="1"/>
          </p:cNvSpPr>
          <p:nvPr/>
        </p:nvSpPr>
        <p:spPr bwMode="auto">
          <a:xfrm>
            <a:off x="6705600" y="5318125"/>
            <a:ext cx="950913" cy="446088"/>
          </a:xfrm>
          <a:prstGeom prst="rect">
            <a:avLst/>
          </a:prstGeom>
          <a:noFill/>
          <a:ln w="9525">
            <a:noFill/>
            <a:miter lim="800000"/>
            <a:headEnd/>
            <a:tailEnd/>
          </a:ln>
        </p:spPr>
        <p:txBody>
          <a:bodyPr wrap="none">
            <a:prstTxWarp prst="textNoShape">
              <a:avLst/>
            </a:prstTxWarp>
            <a:spAutoFit/>
          </a:bodyPr>
          <a:lstStyle/>
          <a:p>
            <a:r>
              <a:rPr lang="en-US" sz="2000"/>
              <a:t>Page 3</a:t>
            </a:r>
            <a:endParaRPr lang="en-US"/>
          </a:p>
        </p:txBody>
      </p:sp>
      <p:sp>
        <p:nvSpPr>
          <p:cNvPr id="249885" name="Rectangle 29"/>
          <p:cNvSpPr>
            <a:spLocks noChangeArrowheads="1"/>
          </p:cNvSpPr>
          <p:nvPr/>
        </p:nvSpPr>
        <p:spPr bwMode="auto">
          <a:xfrm>
            <a:off x="6705600" y="3946525"/>
            <a:ext cx="950913" cy="446088"/>
          </a:xfrm>
          <a:prstGeom prst="rect">
            <a:avLst/>
          </a:prstGeom>
          <a:noFill/>
          <a:ln w="9525">
            <a:noFill/>
            <a:miter lim="800000"/>
            <a:headEnd/>
            <a:tailEnd/>
          </a:ln>
        </p:spPr>
        <p:txBody>
          <a:bodyPr wrap="none">
            <a:prstTxWarp prst="textNoShape">
              <a:avLst/>
            </a:prstTxWarp>
            <a:spAutoFit/>
          </a:bodyPr>
          <a:lstStyle/>
          <a:p>
            <a:r>
              <a:rPr lang="en-US" sz="2000"/>
              <a:t>Page 4</a:t>
            </a:r>
            <a:endParaRPr lang="en-US"/>
          </a:p>
        </p:txBody>
      </p:sp>
      <p:sp>
        <p:nvSpPr>
          <p:cNvPr id="249886" name="Line 30"/>
          <p:cNvSpPr>
            <a:spLocks noChangeShapeType="1"/>
          </p:cNvSpPr>
          <p:nvPr/>
        </p:nvSpPr>
        <p:spPr bwMode="auto">
          <a:xfrm>
            <a:off x="4114800" y="2498725"/>
            <a:ext cx="2209800" cy="762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87" name="Line 31"/>
          <p:cNvSpPr>
            <a:spLocks noChangeShapeType="1"/>
          </p:cNvSpPr>
          <p:nvPr/>
        </p:nvSpPr>
        <p:spPr bwMode="auto">
          <a:xfrm flipV="1">
            <a:off x="4114800" y="1812925"/>
            <a:ext cx="2209800" cy="1143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88" name="Line 32"/>
          <p:cNvSpPr>
            <a:spLocks noChangeShapeType="1"/>
          </p:cNvSpPr>
          <p:nvPr/>
        </p:nvSpPr>
        <p:spPr bwMode="auto">
          <a:xfrm flipV="1">
            <a:off x="4114800" y="2803525"/>
            <a:ext cx="2209800" cy="6096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89" name="Line 33"/>
          <p:cNvSpPr>
            <a:spLocks noChangeShapeType="1"/>
          </p:cNvSpPr>
          <p:nvPr/>
        </p:nvSpPr>
        <p:spPr bwMode="auto">
          <a:xfrm>
            <a:off x="4114800" y="3870325"/>
            <a:ext cx="2209800" cy="1676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90" name="Line 34"/>
          <p:cNvSpPr>
            <a:spLocks noChangeShapeType="1"/>
          </p:cNvSpPr>
          <p:nvPr/>
        </p:nvSpPr>
        <p:spPr bwMode="auto">
          <a:xfrm flipV="1">
            <a:off x="4114800" y="4175125"/>
            <a:ext cx="2209800" cy="152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39652" name="Rectangle 35"/>
          <p:cNvSpPr>
            <a:spLocks noChangeArrowheads="1"/>
          </p:cNvSpPr>
          <p:nvPr/>
        </p:nvSpPr>
        <p:spPr bwMode="auto">
          <a:xfrm>
            <a:off x="6324600" y="4860925"/>
            <a:ext cx="1752600" cy="457200"/>
          </a:xfrm>
          <a:prstGeom prst="rect">
            <a:avLst/>
          </a:prstGeom>
          <a:solidFill>
            <a:schemeClr val="bg2">
              <a:alpha val="98822"/>
            </a:schemeClr>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4988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988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4988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498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9888"/>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4988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49889"/>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498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9890"/>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49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81" grpId="0" autoUpdateAnimBg="0"/>
      <p:bldP spid="249882" grpId="0" autoUpdateAnimBg="0"/>
      <p:bldP spid="249883" grpId="0" autoUpdateAnimBg="0"/>
      <p:bldP spid="249884" grpId="0" autoUpdateAnimBg="0"/>
      <p:bldP spid="249885" grpId="0" autoUpdateAnimBg="0"/>
      <p:bldP spid="249886" grpId="0" animBg="1"/>
      <p:bldP spid="249887" grpId="0" animBg="1"/>
      <p:bldP spid="249888" grpId="0" animBg="1"/>
      <p:bldP spid="249889" grpId="0" animBg="1"/>
      <p:bldP spid="24989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C79B3BB-6D7A-544F-9456-15BE9EE41B7E}" type="slidenum">
              <a:rPr lang="en-US" smtClean="0">
                <a:latin typeface="Times New Roman" charset="0"/>
              </a:rPr>
              <a:pPr/>
              <a:t>16</a:t>
            </a:fld>
            <a:endParaRPr lang="en-US" smtClean="0">
              <a:latin typeface="Times New Roman" charset="0"/>
            </a:endParaRPr>
          </a:p>
        </p:txBody>
      </p:sp>
      <p:sp>
        <p:nvSpPr>
          <p:cNvPr id="240643" name="Rectangle 2"/>
          <p:cNvSpPr>
            <a:spLocks noGrp="1" noChangeArrowheads="1"/>
          </p:cNvSpPr>
          <p:nvPr>
            <p:ph type="title"/>
          </p:nvPr>
        </p:nvSpPr>
        <p:spPr>
          <a:xfrm>
            <a:off x="685800" y="381000"/>
            <a:ext cx="7924800" cy="1219200"/>
          </a:xfrm>
        </p:spPr>
        <p:txBody>
          <a:bodyPr/>
          <a:lstStyle/>
          <a:p>
            <a:pPr eaLnBrk="1" hangingPunct="1"/>
            <a:r>
              <a:rPr lang="en-US"/>
              <a:t>Other OS Security Functions</a:t>
            </a:r>
          </a:p>
        </p:txBody>
      </p:sp>
      <p:sp>
        <p:nvSpPr>
          <p:cNvPr id="240644" name="Rectangle 3"/>
          <p:cNvSpPr>
            <a:spLocks noGrp="1" noChangeArrowheads="1"/>
          </p:cNvSpPr>
          <p:nvPr>
            <p:ph type="body" idx="1"/>
          </p:nvPr>
        </p:nvSpPr>
        <p:spPr>
          <a:xfrm>
            <a:off x="685800" y="1600200"/>
            <a:ext cx="7696200" cy="4572000"/>
          </a:xfrm>
        </p:spPr>
        <p:txBody>
          <a:bodyPr/>
          <a:lstStyle/>
          <a:p>
            <a:pPr eaLnBrk="1" hangingPunct="1">
              <a:lnSpc>
                <a:spcPct val="90000"/>
              </a:lnSpc>
            </a:pPr>
            <a:r>
              <a:rPr lang="en-US" sz="2800"/>
              <a:t>OS must enforce access control</a:t>
            </a:r>
          </a:p>
          <a:p>
            <a:pPr eaLnBrk="1" hangingPunct="1">
              <a:lnSpc>
                <a:spcPct val="90000"/>
              </a:lnSpc>
            </a:pPr>
            <a:r>
              <a:rPr lang="en-US" sz="2800"/>
              <a:t>Authentication</a:t>
            </a:r>
          </a:p>
          <a:p>
            <a:pPr lvl="1" eaLnBrk="1" hangingPunct="1">
              <a:lnSpc>
                <a:spcPct val="90000"/>
              </a:lnSpc>
            </a:pPr>
            <a:r>
              <a:rPr lang="en-US" sz="2400"/>
              <a:t>Passwords, biometrics</a:t>
            </a:r>
          </a:p>
          <a:p>
            <a:pPr lvl="1" eaLnBrk="1" hangingPunct="1">
              <a:lnSpc>
                <a:spcPct val="90000"/>
              </a:lnSpc>
            </a:pPr>
            <a:r>
              <a:rPr lang="en-US" sz="2400"/>
              <a:t>Single sign-on, etc.</a:t>
            </a:r>
          </a:p>
          <a:p>
            <a:pPr eaLnBrk="1" hangingPunct="1">
              <a:lnSpc>
                <a:spcPct val="90000"/>
              </a:lnSpc>
            </a:pPr>
            <a:r>
              <a:rPr lang="en-US" sz="2800"/>
              <a:t>Authorization</a:t>
            </a:r>
          </a:p>
          <a:p>
            <a:pPr lvl="1" eaLnBrk="1" hangingPunct="1">
              <a:lnSpc>
                <a:spcPct val="90000"/>
              </a:lnSpc>
            </a:pPr>
            <a:r>
              <a:rPr lang="en-US" sz="2400"/>
              <a:t>ACL</a:t>
            </a:r>
          </a:p>
          <a:p>
            <a:pPr lvl="1" eaLnBrk="1" hangingPunct="1">
              <a:lnSpc>
                <a:spcPct val="90000"/>
              </a:lnSpc>
            </a:pPr>
            <a:r>
              <a:rPr lang="en-US" sz="2400"/>
              <a:t>Capabilities</a:t>
            </a:r>
          </a:p>
          <a:p>
            <a:pPr eaLnBrk="1" hangingPunct="1">
              <a:lnSpc>
                <a:spcPct val="90000"/>
              </a:lnSpc>
            </a:pPr>
            <a:r>
              <a:rPr lang="en-US" sz="2800"/>
              <a:t>These topics discussed previously</a:t>
            </a:r>
          </a:p>
          <a:p>
            <a:pPr eaLnBrk="1" hangingPunct="1">
              <a:lnSpc>
                <a:spcPct val="90000"/>
              </a:lnSpc>
            </a:pPr>
            <a:r>
              <a:rPr lang="en-US" sz="2800"/>
              <a:t>OS is an attractive target for attack!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C145AF-BAAD-394E-8DE7-FAAC7F334B3B}" type="slidenum">
              <a:rPr lang="en-US" smtClean="0">
                <a:latin typeface="Times New Roman" charset="0"/>
              </a:rPr>
              <a:pPr/>
              <a:t>17</a:t>
            </a:fld>
            <a:endParaRPr lang="en-US" smtClean="0">
              <a:latin typeface="Times New Roman" charset="0"/>
            </a:endParaRPr>
          </a:p>
        </p:txBody>
      </p:sp>
      <p:sp>
        <p:nvSpPr>
          <p:cNvPr id="241667" name="Rectangle 2"/>
          <p:cNvSpPr>
            <a:spLocks noGrp="1" noChangeArrowheads="1"/>
          </p:cNvSpPr>
          <p:nvPr>
            <p:ph type="title"/>
          </p:nvPr>
        </p:nvSpPr>
        <p:spPr>
          <a:xfrm>
            <a:off x="685800" y="1981200"/>
            <a:ext cx="7772400" cy="1143000"/>
          </a:xfrm>
        </p:spPr>
        <p:txBody>
          <a:bodyPr/>
          <a:lstStyle/>
          <a:p>
            <a:pPr eaLnBrk="1" hangingPunct="1"/>
            <a:r>
              <a:rPr lang="en-US"/>
              <a:t>Trusted Operating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EEE9D0C-CD81-894D-A6A9-1C8058F0F5DB}" type="slidenum">
              <a:rPr lang="en-US" smtClean="0">
                <a:latin typeface="Times New Roman" charset="0"/>
              </a:rPr>
              <a:pPr/>
              <a:t>18</a:t>
            </a:fld>
            <a:endParaRPr lang="en-US" smtClean="0">
              <a:latin typeface="Times New Roman" charset="0"/>
            </a:endParaRPr>
          </a:p>
        </p:txBody>
      </p:sp>
      <p:sp>
        <p:nvSpPr>
          <p:cNvPr id="242691" name="Rectangle 2"/>
          <p:cNvSpPr>
            <a:spLocks noGrp="1" noChangeArrowheads="1"/>
          </p:cNvSpPr>
          <p:nvPr>
            <p:ph type="title"/>
          </p:nvPr>
        </p:nvSpPr>
        <p:spPr/>
        <p:txBody>
          <a:bodyPr/>
          <a:lstStyle/>
          <a:p>
            <a:pPr eaLnBrk="1" hangingPunct="1"/>
            <a:r>
              <a:rPr lang="en-US"/>
              <a:t>Trusted Operating System</a:t>
            </a:r>
          </a:p>
        </p:txBody>
      </p:sp>
      <p:sp>
        <p:nvSpPr>
          <p:cNvPr id="242692" name="Rectangle 3"/>
          <p:cNvSpPr>
            <a:spLocks noGrp="1" noChangeArrowheads="1"/>
          </p:cNvSpPr>
          <p:nvPr>
            <p:ph type="body" idx="1"/>
          </p:nvPr>
        </p:nvSpPr>
        <p:spPr/>
        <p:txBody>
          <a:bodyPr/>
          <a:lstStyle/>
          <a:p>
            <a:pPr eaLnBrk="1" hangingPunct="1">
              <a:lnSpc>
                <a:spcPct val="90000"/>
              </a:lnSpc>
            </a:pPr>
            <a:r>
              <a:rPr lang="en-US" sz="2800"/>
              <a:t>An OS is </a:t>
            </a:r>
            <a:r>
              <a:rPr lang="en-US" sz="2800" b="1">
                <a:solidFill>
                  <a:schemeClr val="accent2"/>
                </a:solidFill>
              </a:rPr>
              <a:t>trusted</a:t>
            </a:r>
            <a:r>
              <a:rPr lang="en-US" sz="2800"/>
              <a:t> if we rely on it for</a:t>
            </a:r>
          </a:p>
          <a:p>
            <a:pPr lvl="1" eaLnBrk="1" hangingPunct="1">
              <a:lnSpc>
                <a:spcPct val="90000"/>
              </a:lnSpc>
            </a:pPr>
            <a:r>
              <a:rPr lang="en-US" sz="2400"/>
              <a:t>Memory protection</a:t>
            </a:r>
          </a:p>
          <a:p>
            <a:pPr lvl="1" eaLnBrk="1" hangingPunct="1">
              <a:lnSpc>
                <a:spcPct val="90000"/>
              </a:lnSpc>
            </a:pPr>
            <a:r>
              <a:rPr lang="en-US" sz="2400"/>
              <a:t>File protection</a:t>
            </a:r>
          </a:p>
          <a:p>
            <a:pPr lvl="1" eaLnBrk="1" hangingPunct="1">
              <a:lnSpc>
                <a:spcPct val="90000"/>
              </a:lnSpc>
            </a:pPr>
            <a:r>
              <a:rPr lang="en-US" sz="2400"/>
              <a:t>Authentication</a:t>
            </a:r>
          </a:p>
          <a:p>
            <a:pPr lvl="1" eaLnBrk="1" hangingPunct="1">
              <a:lnSpc>
                <a:spcPct val="90000"/>
              </a:lnSpc>
            </a:pPr>
            <a:r>
              <a:rPr lang="en-US" sz="2400"/>
              <a:t>Authorization</a:t>
            </a:r>
          </a:p>
          <a:p>
            <a:pPr eaLnBrk="1" hangingPunct="1">
              <a:lnSpc>
                <a:spcPct val="90000"/>
              </a:lnSpc>
            </a:pPr>
            <a:r>
              <a:rPr lang="en-US" sz="2800"/>
              <a:t>Every OS does these things</a:t>
            </a:r>
          </a:p>
          <a:p>
            <a:pPr eaLnBrk="1" hangingPunct="1">
              <a:lnSpc>
                <a:spcPct val="90000"/>
              </a:lnSpc>
            </a:pPr>
            <a:r>
              <a:rPr lang="en-US" sz="2800"/>
              <a:t>But if a trusted OS fails to provide these, our security fails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42A296-FEC7-4B4D-B7C4-45A4A41EE492}" type="slidenum">
              <a:rPr lang="en-US" smtClean="0">
                <a:latin typeface="Times New Roman" charset="0"/>
              </a:rPr>
              <a:pPr/>
              <a:t>19</a:t>
            </a:fld>
            <a:endParaRPr lang="en-US" smtClean="0">
              <a:latin typeface="Times New Roman" charset="0"/>
            </a:endParaRPr>
          </a:p>
        </p:txBody>
      </p:sp>
      <p:sp>
        <p:nvSpPr>
          <p:cNvPr id="243715" name="Rectangle 2"/>
          <p:cNvSpPr>
            <a:spLocks noGrp="1" noChangeArrowheads="1"/>
          </p:cNvSpPr>
          <p:nvPr>
            <p:ph type="title"/>
          </p:nvPr>
        </p:nvSpPr>
        <p:spPr>
          <a:xfrm>
            <a:off x="685800" y="381000"/>
            <a:ext cx="7772400" cy="1143000"/>
          </a:xfrm>
        </p:spPr>
        <p:txBody>
          <a:bodyPr/>
          <a:lstStyle/>
          <a:p>
            <a:pPr eaLnBrk="1" hangingPunct="1"/>
            <a:r>
              <a:rPr lang="en-US"/>
              <a:t>Trust vs Security</a:t>
            </a:r>
          </a:p>
        </p:txBody>
      </p:sp>
      <p:sp>
        <p:nvSpPr>
          <p:cNvPr id="408579" name="Rectangle 3"/>
          <p:cNvSpPr>
            <a:spLocks noGrp="1" noChangeArrowheads="1"/>
          </p:cNvSpPr>
          <p:nvPr>
            <p:ph type="body" idx="1"/>
          </p:nvPr>
        </p:nvSpPr>
        <p:spPr>
          <a:xfrm>
            <a:off x="4800600" y="1676400"/>
            <a:ext cx="3962400" cy="3581400"/>
          </a:xfrm>
        </p:spPr>
        <p:txBody>
          <a:bodyPr/>
          <a:lstStyle/>
          <a:p>
            <a:pPr eaLnBrk="1" hangingPunct="1">
              <a:lnSpc>
                <a:spcPct val="90000"/>
              </a:lnSpc>
            </a:pPr>
            <a:r>
              <a:rPr lang="en-US" sz="2800" b="1">
                <a:solidFill>
                  <a:schemeClr val="accent2"/>
                </a:solidFill>
              </a:rPr>
              <a:t>Security</a:t>
            </a:r>
            <a:r>
              <a:rPr lang="en-US" sz="2800"/>
              <a:t> is a judgment of effectiveness</a:t>
            </a:r>
          </a:p>
          <a:p>
            <a:pPr eaLnBrk="1" hangingPunct="1">
              <a:lnSpc>
                <a:spcPct val="90000"/>
              </a:lnSpc>
            </a:pPr>
            <a:r>
              <a:rPr lang="en-US" sz="2800"/>
              <a:t>Judge based on specified policy</a:t>
            </a:r>
          </a:p>
          <a:p>
            <a:pPr eaLnBrk="1" hangingPunct="1">
              <a:lnSpc>
                <a:spcPct val="90000"/>
              </a:lnSpc>
            </a:pPr>
            <a:r>
              <a:rPr lang="en-US" sz="2800"/>
              <a:t>Security depends on trust relationships</a:t>
            </a:r>
          </a:p>
        </p:txBody>
      </p:sp>
      <p:sp>
        <p:nvSpPr>
          <p:cNvPr id="408580" name="Rectangle 4"/>
          <p:cNvSpPr>
            <a:spLocks noChangeArrowheads="1"/>
          </p:cNvSpPr>
          <p:nvPr/>
        </p:nvSpPr>
        <p:spPr bwMode="auto">
          <a:xfrm>
            <a:off x="381000" y="1752600"/>
            <a:ext cx="4267200" cy="3352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b="1">
                <a:solidFill>
                  <a:schemeClr val="accent2"/>
                </a:solidFill>
              </a:rPr>
              <a:t>Trust </a:t>
            </a:r>
            <a:r>
              <a:rPr lang="en-US" sz="2800"/>
              <a:t>implies</a:t>
            </a:r>
            <a:r>
              <a:rPr lang="en-US" sz="2800" b="1" i="1"/>
              <a:t> </a:t>
            </a:r>
            <a:r>
              <a:rPr lang="en-US" sz="2800"/>
              <a:t>reliance</a:t>
            </a:r>
          </a:p>
          <a:p>
            <a:pPr marL="342900" indent="-342900">
              <a:lnSpc>
                <a:spcPct val="90000"/>
              </a:lnSpc>
              <a:spcBef>
                <a:spcPct val="20000"/>
              </a:spcBef>
              <a:buClr>
                <a:schemeClr val="accent2"/>
              </a:buClr>
              <a:buSzPct val="75000"/>
              <a:buFont typeface="Wingdings" charset="2"/>
              <a:buChar char="q"/>
            </a:pPr>
            <a:r>
              <a:rPr lang="en-US" sz="2800"/>
              <a:t>Trust is binary</a:t>
            </a:r>
          </a:p>
          <a:p>
            <a:pPr marL="342900" indent="-342900">
              <a:lnSpc>
                <a:spcPct val="90000"/>
              </a:lnSpc>
              <a:spcBef>
                <a:spcPct val="20000"/>
              </a:spcBef>
              <a:buClr>
                <a:schemeClr val="accent2"/>
              </a:buClr>
              <a:buSzPct val="75000"/>
              <a:buFont typeface="Wingdings" charset="2"/>
              <a:buChar char="q"/>
            </a:pPr>
            <a:r>
              <a:rPr lang="en-US" sz="2800"/>
              <a:t>Ideally, only trust secure systems</a:t>
            </a:r>
          </a:p>
          <a:p>
            <a:pPr marL="342900" indent="-342900">
              <a:lnSpc>
                <a:spcPct val="90000"/>
              </a:lnSpc>
              <a:spcBef>
                <a:spcPct val="20000"/>
              </a:spcBef>
              <a:buClr>
                <a:schemeClr val="accent2"/>
              </a:buClr>
              <a:buSzPct val="75000"/>
              <a:buFont typeface="Wingdings" charset="2"/>
              <a:buChar char="q"/>
            </a:pPr>
            <a:r>
              <a:rPr lang="en-US" sz="2800"/>
              <a:t>All trust relationships should be explicit</a:t>
            </a:r>
            <a:endParaRPr lang="en-US" sz="3200"/>
          </a:p>
        </p:txBody>
      </p:sp>
      <p:sp>
        <p:nvSpPr>
          <p:cNvPr id="408581" name="Rectangle 5"/>
          <p:cNvSpPr>
            <a:spLocks noChangeArrowheads="1"/>
          </p:cNvSpPr>
          <p:nvPr/>
        </p:nvSpPr>
        <p:spPr bwMode="auto">
          <a:xfrm>
            <a:off x="457200" y="5410200"/>
            <a:ext cx="83820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Note: Some authors use different terminology!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box(out)">
                                      <p:cBhvr>
                                        <p:cTn id="7" dur="500"/>
                                        <p:tgtEl>
                                          <p:spTgt spid="408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Effect transition="in" filter="box(out)">
                                      <p:cBhvr>
                                        <p:cTn id="12" dur="500"/>
                                        <p:tgtEl>
                                          <p:spTgt spid="408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Effect transition="in" filter="box(out)">
                                      <p:cBhvr>
                                        <p:cTn id="17" dur="500"/>
                                        <p:tgtEl>
                                          <p:spTgt spid="408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08580">
                                            <p:txEl>
                                              <p:pRg st="0" end="0"/>
                                            </p:txEl>
                                          </p:spTgt>
                                        </p:tgtEl>
                                        <p:attrNameLst>
                                          <p:attrName>style.visibility</p:attrName>
                                        </p:attrNameLst>
                                      </p:cBhvr>
                                      <p:to>
                                        <p:strVal val="visible"/>
                                      </p:to>
                                    </p:set>
                                    <p:animEffect transition="in" filter="box(out)">
                                      <p:cBhvr>
                                        <p:cTn id="22" dur="500"/>
                                        <p:tgtEl>
                                          <p:spTgt spid="4085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08580">
                                            <p:txEl>
                                              <p:pRg st="1" end="1"/>
                                            </p:txEl>
                                          </p:spTgt>
                                        </p:tgtEl>
                                        <p:attrNameLst>
                                          <p:attrName>style.visibility</p:attrName>
                                        </p:attrNameLst>
                                      </p:cBhvr>
                                      <p:to>
                                        <p:strVal val="visible"/>
                                      </p:to>
                                    </p:set>
                                    <p:animEffect transition="in" filter="box(out)">
                                      <p:cBhvr>
                                        <p:cTn id="27" dur="500"/>
                                        <p:tgtEl>
                                          <p:spTgt spid="40858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08580">
                                            <p:txEl>
                                              <p:pRg st="2" end="2"/>
                                            </p:txEl>
                                          </p:spTgt>
                                        </p:tgtEl>
                                        <p:attrNameLst>
                                          <p:attrName>style.visibility</p:attrName>
                                        </p:attrNameLst>
                                      </p:cBhvr>
                                      <p:to>
                                        <p:strVal val="visible"/>
                                      </p:to>
                                    </p:set>
                                    <p:animEffect transition="in" filter="box(out)">
                                      <p:cBhvr>
                                        <p:cTn id="32" dur="500"/>
                                        <p:tgtEl>
                                          <p:spTgt spid="40858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08580">
                                            <p:txEl>
                                              <p:pRg st="3" end="3"/>
                                            </p:txEl>
                                          </p:spTgt>
                                        </p:tgtEl>
                                        <p:attrNameLst>
                                          <p:attrName>style.visibility</p:attrName>
                                        </p:attrNameLst>
                                      </p:cBhvr>
                                      <p:to>
                                        <p:strVal val="visible"/>
                                      </p:to>
                                    </p:set>
                                    <p:animEffect transition="in" filter="box(out)">
                                      <p:cBhvr>
                                        <p:cTn id="37" dur="500"/>
                                        <p:tgtEl>
                                          <p:spTgt spid="40858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08581">
                                            <p:txEl>
                                              <p:pRg st="0" end="0"/>
                                            </p:txEl>
                                          </p:spTgt>
                                        </p:tgtEl>
                                        <p:attrNameLst>
                                          <p:attrName>style.visibility</p:attrName>
                                        </p:attrNameLst>
                                      </p:cBhvr>
                                      <p:to>
                                        <p:strVal val="visible"/>
                                      </p:to>
                                    </p:set>
                                    <p:animEffect transition="in" filter="box(out)">
                                      <p:cBhvr>
                                        <p:cTn id="42" dur="500"/>
                                        <p:tgtEl>
                                          <p:spTgt spid="4085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bldLvl="2" autoUpdateAnimBg="0"/>
      <p:bldP spid="408580" grpId="0" build="p" bldLvl="2" autoUpdateAnimBg="0"/>
      <p:bldP spid="40858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2362200"/>
          </a:xfrm>
        </p:spPr>
        <p:txBody>
          <a:bodyPr/>
          <a:lstStyle/>
          <a:p>
            <a:pPr>
              <a:spcAft>
                <a:spcPts val="1200"/>
              </a:spcAft>
            </a:pPr>
            <a:r>
              <a:rPr lang="en-US" dirty="0" smtClean="0"/>
              <a:t>Chapter 13: </a:t>
            </a:r>
            <a:br>
              <a:rPr lang="en-US" dirty="0" smtClean="0"/>
            </a:br>
            <a:r>
              <a:rPr lang="en-US" dirty="0" smtClean="0"/>
              <a:t>Operating Systems and Security</a:t>
            </a:r>
            <a:endParaRPr lang="en-US" dirty="0"/>
          </a:p>
        </p:txBody>
      </p:sp>
      <p:sp>
        <p:nvSpPr>
          <p:cNvPr id="3" name="Content Placeholder 2"/>
          <p:cNvSpPr>
            <a:spLocks noGrp="1"/>
          </p:cNvSpPr>
          <p:nvPr>
            <p:ph idx="1"/>
          </p:nvPr>
        </p:nvSpPr>
        <p:spPr>
          <a:xfrm>
            <a:off x="609600" y="2743200"/>
            <a:ext cx="7924800" cy="3352800"/>
          </a:xfrm>
        </p:spPr>
        <p:txBody>
          <a:bodyPr/>
          <a:lstStyle/>
          <a:p>
            <a:pPr algn="r">
              <a:buNone/>
            </a:pPr>
            <a:r>
              <a:rPr lang="en-US" sz="2400" dirty="0" smtClean="0">
                <a:latin typeface="Times New Roman"/>
                <a:cs typeface="Times New Roman"/>
              </a:rPr>
              <a:t>UNIX is basically a simple operating system,</a:t>
            </a:r>
          </a:p>
          <a:p>
            <a:pPr algn="r">
              <a:buNone/>
            </a:pPr>
            <a:r>
              <a:rPr lang="en-US" sz="2400" dirty="0" smtClean="0">
                <a:latin typeface="Times New Roman"/>
                <a:cs typeface="Times New Roman"/>
              </a:rPr>
              <a:t>but you have to be a genius to understand the simplicity.</a:t>
            </a:r>
          </a:p>
          <a:p>
            <a:pPr algn="r">
              <a:buFont typeface="Symbol" charset="2"/>
              <a:buChar char="¾"/>
            </a:pPr>
            <a:r>
              <a:rPr lang="en-US" sz="2400" dirty="0" smtClean="0">
                <a:latin typeface="Times New Roman"/>
                <a:cs typeface="Times New Roman"/>
              </a:rPr>
              <a:t>Dennis Ritchie</a:t>
            </a:r>
            <a:endParaRPr lang="en-US" sz="2400" i="1" dirty="0" smtClean="0">
              <a:latin typeface="Times New Roman"/>
              <a:cs typeface="Times New Roman"/>
            </a:endParaRPr>
          </a:p>
          <a:p>
            <a:pPr algn="r">
              <a:buFont typeface="Symbol" charset="2"/>
              <a:buChar char="¾"/>
            </a:pPr>
            <a:endParaRPr lang="en-US" sz="2000" dirty="0" smtClean="0">
              <a:latin typeface="Times New Roman"/>
              <a:cs typeface="Times New Roman"/>
            </a:endParaRPr>
          </a:p>
          <a:p>
            <a:pPr algn="r">
              <a:buNone/>
            </a:pPr>
            <a:r>
              <a:rPr lang="en-US" sz="2400" dirty="0" smtClean="0">
                <a:latin typeface="Times New Roman"/>
                <a:cs typeface="Times New Roman"/>
              </a:rPr>
              <a:t>And it is a mark of prudence never to trust wholly</a:t>
            </a:r>
          </a:p>
          <a:p>
            <a:pPr algn="r">
              <a:buNone/>
            </a:pPr>
            <a:r>
              <a:rPr lang="en-US" sz="2400" dirty="0" smtClean="0">
                <a:latin typeface="Times New Roman"/>
                <a:cs typeface="Times New Roman"/>
              </a:rPr>
              <a:t>in those things which have once deceived us.</a:t>
            </a:r>
          </a:p>
          <a:p>
            <a:pPr algn="r">
              <a:buNone/>
            </a:pP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a:cs typeface="Times New Roman"/>
              </a:rPr>
              <a:t>Rene Descartes</a:t>
            </a:r>
            <a:endParaRPr lang="en-US" sz="24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dirty="0" smtClean="0"/>
              <a:t> Part 4 </a:t>
            </a:r>
            <a:r>
              <a:rPr lang="en-US" dirty="0" err="1" smtClean="0">
                <a:sym typeface="Symbol" charset="2"/>
              </a:rPr>
              <a:t></a:t>
            </a:r>
            <a:r>
              <a:rPr lang="en-US" dirty="0" smtClean="0"/>
              <a:t> Software                                                                                                          </a:t>
            </a:r>
            <a:fld id="{C20D8DFE-4F81-B54F-8DE4-394E9A60B123}" type="slidenum">
              <a:rPr lang="en-US" smtClean="0">
                <a:latin typeface="Times New Roman" charset="0"/>
              </a:rPr>
              <a:pPr>
                <a:defRPr/>
              </a:pPr>
              <a:t>2</a:t>
            </a:fld>
            <a:endParaRPr lang="en-US" dirty="0">
              <a:latin typeface="Times New Roman"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734ED39-D22C-C245-89C1-617C46F0E6CC}" type="slidenum">
              <a:rPr lang="en-US" smtClean="0">
                <a:latin typeface="Times New Roman" charset="0"/>
              </a:rPr>
              <a:pPr/>
              <a:t>20</a:t>
            </a:fld>
            <a:endParaRPr lang="en-US" smtClean="0">
              <a:latin typeface="Times New Roman" charset="0"/>
            </a:endParaRPr>
          </a:p>
        </p:txBody>
      </p:sp>
      <p:sp>
        <p:nvSpPr>
          <p:cNvPr id="244739" name="Rectangle 2"/>
          <p:cNvSpPr>
            <a:spLocks noGrp="1" noChangeArrowheads="1"/>
          </p:cNvSpPr>
          <p:nvPr>
            <p:ph type="title"/>
          </p:nvPr>
        </p:nvSpPr>
        <p:spPr>
          <a:xfrm>
            <a:off x="685800" y="304800"/>
            <a:ext cx="7772400" cy="1143000"/>
          </a:xfrm>
        </p:spPr>
        <p:txBody>
          <a:bodyPr/>
          <a:lstStyle/>
          <a:p>
            <a:pPr eaLnBrk="1" hangingPunct="1"/>
            <a:r>
              <a:rPr lang="en-US"/>
              <a:t>Trusted Systems</a:t>
            </a:r>
          </a:p>
        </p:txBody>
      </p:sp>
      <p:sp>
        <p:nvSpPr>
          <p:cNvPr id="415747" name="Rectangle 3"/>
          <p:cNvSpPr>
            <a:spLocks noGrp="1" noChangeArrowheads="1"/>
          </p:cNvSpPr>
          <p:nvPr>
            <p:ph type="body" idx="1"/>
          </p:nvPr>
        </p:nvSpPr>
        <p:spPr>
          <a:xfrm>
            <a:off x="609600" y="1600200"/>
            <a:ext cx="7924800" cy="4572000"/>
          </a:xfrm>
        </p:spPr>
        <p:txBody>
          <a:bodyPr/>
          <a:lstStyle/>
          <a:p>
            <a:pPr eaLnBrk="1" hangingPunct="1"/>
            <a:r>
              <a:rPr lang="en-US" sz="2800" b="1">
                <a:solidFill>
                  <a:schemeClr val="accent2"/>
                </a:solidFill>
              </a:rPr>
              <a:t>Trust </a:t>
            </a:r>
            <a:r>
              <a:rPr lang="en-US" sz="2800"/>
              <a:t>implies reliance</a:t>
            </a:r>
          </a:p>
          <a:p>
            <a:pPr eaLnBrk="1" hangingPunct="1"/>
            <a:r>
              <a:rPr lang="en-US" sz="2800"/>
              <a:t>A trusted system is relied on for security</a:t>
            </a:r>
          </a:p>
          <a:p>
            <a:pPr eaLnBrk="1" hangingPunct="1"/>
            <a:r>
              <a:rPr lang="en-US" sz="2800"/>
              <a:t>An untrusted system is not relied on for security</a:t>
            </a:r>
          </a:p>
          <a:p>
            <a:pPr eaLnBrk="1" hangingPunct="1"/>
            <a:r>
              <a:rPr lang="en-US" sz="2800"/>
              <a:t>If all untrusted systems are compromised, your security is unaffected</a:t>
            </a:r>
          </a:p>
          <a:p>
            <a:pPr eaLnBrk="1" hangingPunct="1"/>
            <a:r>
              <a:rPr lang="en-US" sz="2800"/>
              <a:t>Ironically,</a:t>
            </a:r>
            <a:r>
              <a:rPr lang="en-US" sz="2800" b="1">
                <a:solidFill>
                  <a:srgbClr val="FF0000"/>
                </a:solidFill>
              </a:rPr>
              <a:t> only a trusted system can break your 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Effect transition="in" filter="box(out)">
                                      <p:cBhvr>
                                        <p:cTn id="7" dur="500"/>
                                        <p:tgtEl>
                                          <p:spTgt spid="415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Effect transition="in" filter="box(out)">
                                      <p:cBhvr>
                                        <p:cTn id="12" dur="500"/>
                                        <p:tgtEl>
                                          <p:spTgt spid="415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Effect transition="in" filter="box(out)">
                                      <p:cBhvr>
                                        <p:cTn id="17" dur="500"/>
                                        <p:tgtEl>
                                          <p:spTgt spid="415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5747">
                                            <p:txEl>
                                              <p:pRg st="3" end="3"/>
                                            </p:txEl>
                                          </p:spTgt>
                                        </p:tgtEl>
                                        <p:attrNameLst>
                                          <p:attrName>style.visibility</p:attrName>
                                        </p:attrNameLst>
                                      </p:cBhvr>
                                      <p:to>
                                        <p:strVal val="visible"/>
                                      </p:to>
                                    </p:set>
                                    <p:animEffect transition="in" filter="box(out)">
                                      <p:cBhvr>
                                        <p:cTn id="22" dur="500"/>
                                        <p:tgtEl>
                                          <p:spTgt spid="415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15747">
                                            <p:txEl>
                                              <p:pRg st="4" end="4"/>
                                            </p:txEl>
                                          </p:spTgt>
                                        </p:tgtEl>
                                        <p:attrNameLst>
                                          <p:attrName>style.visibility</p:attrName>
                                        </p:attrNameLst>
                                      </p:cBhvr>
                                      <p:to>
                                        <p:strVal val="visible"/>
                                      </p:to>
                                    </p:set>
                                    <p:animEffect transition="in" filter="box(out)">
                                      <p:cBhvr>
                                        <p:cTn id="27" dur="500"/>
                                        <p:tgtEl>
                                          <p:spTgt spid="415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BD2B965-74C3-3C4C-8FDC-63EE4DF12F15}" type="slidenum">
              <a:rPr lang="en-US" smtClean="0">
                <a:latin typeface="Times New Roman" charset="0"/>
              </a:rPr>
              <a:pPr/>
              <a:t>21</a:t>
            </a:fld>
            <a:endParaRPr lang="en-US" smtClean="0">
              <a:latin typeface="Times New Roman" charset="0"/>
            </a:endParaRPr>
          </a:p>
        </p:txBody>
      </p:sp>
      <p:sp>
        <p:nvSpPr>
          <p:cNvPr id="245763" name="Rectangle 2"/>
          <p:cNvSpPr>
            <a:spLocks noGrp="1" noChangeArrowheads="1"/>
          </p:cNvSpPr>
          <p:nvPr>
            <p:ph type="title"/>
          </p:nvPr>
        </p:nvSpPr>
        <p:spPr/>
        <p:txBody>
          <a:bodyPr/>
          <a:lstStyle/>
          <a:p>
            <a:pPr eaLnBrk="1" hangingPunct="1"/>
            <a:r>
              <a:rPr lang="en-US"/>
              <a:t>Trusted OS</a:t>
            </a:r>
          </a:p>
        </p:txBody>
      </p:sp>
      <p:sp>
        <p:nvSpPr>
          <p:cNvPr id="245764" name="Rectangle 3"/>
          <p:cNvSpPr>
            <a:spLocks noGrp="1" noChangeArrowheads="1"/>
          </p:cNvSpPr>
          <p:nvPr>
            <p:ph type="body" idx="1"/>
          </p:nvPr>
        </p:nvSpPr>
        <p:spPr/>
        <p:txBody>
          <a:bodyPr/>
          <a:lstStyle/>
          <a:p>
            <a:pPr eaLnBrk="1" hangingPunct="1"/>
            <a:r>
              <a:rPr lang="en-US"/>
              <a:t>OS mediates interactions between subjects (users) and objects (resources)</a:t>
            </a:r>
          </a:p>
          <a:p>
            <a:pPr eaLnBrk="1" hangingPunct="1"/>
            <a:r>
              <a:rPr lang="en-US"/>
              <a:t>Trusted OS must decide</a:t>
            </a:r>
          </a:p>
          <a:p>
            <a:pPr lvl="1" eaLnBrk="1" hangingPunct="1"/>
            <a:r>
              <a:rPr lang="en-US"/>
              <a:t>Which objects to protect and how</a:t>
            </a:r>
          </a:p>
          <a:p>
            <a:pPr lvl="1" eaLnBrk="1" hangingPunct="1"/>
            <a:r>
              <a:rPr lang="en-US"/>
              <a:t>Which subjects are allowed to do what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E58ECB2-58F2-074D-9A02-DD04E4D75339}" type="slidenum">
              <a:rPr lang="en-US" smtClean="0">
                <a:latin typeface="Times New Roman" charset="0"/>
              </a:rPr>
              <a:pPr/>
              <a:t>22</a:t>
            </a:fld>
            <a:endParaRPr lang="en-US" smtClean="0">
              <a:latin typeface="Times New Roman" charset="0"/>
            </a:endParaRPr>
          </a:p>
        </p:txBody>
      </p:sp>
      <p:sp>
        <p:nvSpPr>
          <p:cNvPr id="246787" name="Rectangle 2"/>
          <p:cNvSpPr>
            <a:spLocks noGrp="1" noChangeArrowheads="1"/>
          </p:cNvSpPr>
          <p:nvPr>
            <p:ph type="title"/>
          </p:nvPr>
        </p:nvSpPr>
        <p:spPr>
          <a:xfrm>
            <a:off x="685800" y="457200"/>
            <a:ext cx="7772400" cy="1143000"/>
          </a:xfrm>
        </p:spPr>
        <p:txBody>
          <a:bodyPr/>
          <a:lstStyle/>
          <a:p>
            <a:pPr eaLnBrk="1" hangingPunct="1"/>
            <a:r>
              <a:rPr lang="en-US"/>
              <a:t>General Security Principles</a:t>
            </a:r>
          </a:p>
        </p:txBody>
      </p:sp>
      <p:sp>
        <p:nvSpPr>
          <p:cNvPr id="246788" name="Rectangle 3"/>
          <p:cNvSpPr>
            <a:spLocks noGrp="1" noChangeArrowheads="1"/>
          </p:cNvSpPr>
          <p:nvPr>
            <p:ph type="body" idx="1"/>
          </p:nvPr>
        </p:nvSpPr>
        <p:spPr>
          <a:xfrm>
            <a:off x="685800" y="1752600"/>
            <a:ext cx="7848600" cy="4343400"/>
          </a:xfrm>
        </p:spPr>
        <p:txBody>
          <a:bodyPr/>
          <a:lstStyle/>
          <a:p>
            <a:pPr eaLnBrk="1" hangingPunct="1">
              <a:lnSpc>
                <a:spcPct val="80000"/>
              </a:lnSpc>
            </a:pPr>
            <a:r>
              <a:rPr lang="en-US" sz="2800"/>
              <a:t>Least privilege </a:t>
            </a:r>
            <a:r>
              <a:rPr lang="en-US" sz="2800">
                <a:sym typeface="Symbol" charset="2"/>
              </a:rPr>
              <a:t></a:t>
            </a:r>
            <a:r>
              <a:rPr lang="en-US" sz="2800"/>
              <a:t> like “low watermark”</a:t>
            </a:r>
          </a:p>
          <a:p>
            <a:pPr eaLnBrk="1" hangingPunct="1">
              <a:lnSpc>
                <a:spcPct val="80000"/>
              </a:lnSpc>
            </a:pPr>
            <a:r>
              <a:rPr lang="en-US" sz="2800"/>
              <a:t>Simplicity</a:t>
            </a:r>
          </a:p>
          <a:p>
            <a:pPr eaLnBrk="1" hangingPunct="1">
              <a:lnSpc>
                <a:spcPct val="80000"/>
              </a:lnSpc>
            </a:pPr>
            <a:r>
              <a:rPr lang="en-US" sz="2800"/>
              <a:t>Open design (Kerchoffs Principle)</a:t>
            </a:r>
          </a:p>
          <a:p>
            <a:pPr eaLnBrk="1" hangingPunct="1">
              <a:lnSpc>
                <a:spcPct val="80000"/>
              </a:lnSpc>
            </a:pPr>
            <a:r>
              <a:rPr lang="en-US" sz="2800"/>
              <a:t>Complete mediation</a:t>
            </a:r>
          </a:p>
          <a:p>
            <a:pPr eaLnBrk="1" hangingPunct="1">
              <a:lnSpc>
                <a:spcPct val="80000"/>
              </a:lnSpc>
            </a:pPr>
            <a:r>
              <a:rPr lang="en-US" sz="2800"/>
              <a:t>White listing (preferable to black listing)</a:t>
            </a:r>
          </a:p>
          <a:p>
            <a:pPr eaLnBrk="1" hangingPunct="1">
              <a:lnSpc>
                <a:spcPct val="80000"/>
              </a:lnSpc>
            </a:pPr>
            <a:r>
              <a:rPr lang="en-US" sz="2800"/>
              <a:t>Separation</a:t>
            </a:r>
          </a:p>
          <a:p>
            <a:pPr eaLnBrk="1" hangingPunct="1">
              <a:lnSpc>
                <a:spcPct val="80000"/>
              </a:lnSpc>
            </a:pPr>
            <a:r>
              <a:rPr lang="en-US" sz="2800"/>
              <a:t>Ease of use</a:t>
            </a:r>
          </a:p>
          <a:p>
            <a:pPr eaLnBrk="1" hangingPunct="1">
              <a:lnSpc>
                <a:spcPct val="80000"/>
              </a:lnSpc>
            </a:pPr>
            <a:r>
              <a:rPr lang="en-US" sz="2800"/>
              <a:t>But commercial OSs emphasize </a:t>
            </a:r>
            <a:r>
              <a:rPr lang="en-US" sz="2800" b="1">
                <a:solidFill>
                  <a:schemeClr val="accent2"/>
                </a:solidFill>
              </a:rPr>
              <a:t>features</a:t>
            </a:r>
            <a:endParaRPr lang="en-US" sz="2800"/>
          </a:p>
          <a:p>
            <a:pPr lvl="1" eaLnBrk="1" hangingPunct="1">
              <a:lnSpc>
                <a:spcPct val="80000"/>
              </a:lnSpc>
            </a:pPr>
            <a:r>
              <a:rPr lang="en-US" sz="2400"/>
              <a:t>Results in </a:t>
            </a:r>
            <a:r>
              <a:rPr lang="en-US" sz="2400">
                <a:sym typeface="Symbol" charset="2"/>
              </a:rPr>
              <a:t>complexity and poor security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4EFE6C-EBF5-7D40-83CD-8C62D1C97795}" type="slidenum">
              <a:rPr lang="en-US" smtClean="0">
                <a:latin typeface="Times New Roman" charset="0"/>
              </a:rPr>
              <a:pPr/>
              <a:t>23</a:t>
            </a:fld>
            <a:endParaRPr lang="en-US" smtClean="0">
              <a:latin typeface="Times New Roman" charset="0"/>
            </a:endParaRPr>
          </a:p>
        </p:txBody>
      </p:sp>
      <p:sp>
        <p:nvSpPr>
          <p:cNvPr id="247811" name="Rectangle 2"/>
          <p:cNvSpPr>
            <a:spLocks noGrp="1" noChangeArrowheads="1"/>
          </p:cNvSpPr>
          <p:nvPr>
            <p:ph type="title"/>
          </p:nvPr>
        </p:nvSpPr>
        <p:spPr/>
        <p:txBody>
          <a:bodyPr/>
          <a:lstStyle/>
          <a:p>
            <a:pPr eaLnBrk="1" hangingPunct="1"/>
            <a:r>
              <a:rPr lang="en-US"/>
              <a:t>OS Security</a:t>
            </a:r>
          </a:p>
        </p:txBody>
      </p:sp>
      <p:sp>
        <p:nvSpPr>
          <p:cNvPr id="247812" name="Rectangle 3"/>
          <p:cNvSpPr>
            <a:spLocks noGrp="1" noChangeArrowheads="1"/>
          </p:cNvSpPr>
          <p:nvPr>
            <p:ph type="body" idx="1"/>
          </p:nvPr>
        </p:nvSpPr>
        <p:spPr>
          <a:xfrm>
            <a:off x="685800" y="1828800"/>
            <a:ext cx="7924800" cy="4114800"/>
          </a:xfrm>
        </p:spPr>
        <p:txBody>
          <a:bodyPr/>
          <a:lstStyle/>
          <a:p>
            <a:pPr eaLnBrk="1" hangingPunct="1"/>
            <a:r>
              <a:rPr lang="en-US" sz="2800"/>
              <a:t>Any OS must provide some degree of</a:t>
            </a:r>
          </a:p>
          <a:p>
            <a:pPr lvl="1" eaLnBrk="1" hangingPunct="1"/>
            <a:r>
              <a:rPr lang="en-US" sz="2400"/>
              <a:t>Authentication</a:t>
            </a:r>
          </a:p>
          <a:p>
            <a:pPr lvl="1" eaLnBrk="1" hangingPunct="1"/>
            <a:r>
              <a:rPr lang="en-US" sz="2400"/>
              <a:t>Authorization (users, devices and data)</a:t>
            </a:r>
          </a:p>
          <a:p>
            <a:pPr lvl="1" eaLnBrk="1" hangingPunct="1"/>
            <a:r>
              <a:rPr lang="en-US" sz="2400"/>
              <a:t>Memory protection</a:t>
            </a:r>
          </a:p>
          <a:p>
            <a:pPr lvl="1" eaLnBrk="1" hangingPunct="1"/>
            <a:r>
              <a:rPr lang="en-US" sz="2400"/>
              <a:t>Sharing</a:t>
            </a:r>
          </a:p>
          <a:p>
            <a:pPr lvl="1" eaLnBrk="1" hangingPunct="1"/>
            <a:r>
              <a:rPr lang="en-US" sz="2400"/>
              <a:t>Fairness</a:t>
            </a:r>
          </a:p>
          <a:p>
            <a:pPr lvl="1" eaLnBrk="1" hangingPunct="1"/>
            <a:r>
              <a:rPr lang="en-US" sz="2400"/>
              <a:t>Inter-process communication/synchronization</a:t>
            </a:r>
          </a:p>
          <a:p>
            <a:pPr lvl="1" eaLnBrk="1" hangingPunct="1"/>
            <a:r>
              <a:rPr lang="en-US" sz="2400"/>
              <a:t>OS protection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F5B9083-9DFB-0845-9507-4D2DCA9DB67C}" type="slidenum">
              <a:rPr lang="en-US" smtClean="0">
                <a:latin typeface="Times New Roman" charset="0"/>
              </a:rPr>
              <a:pPr/>
              <a:t>24</a:t>
            </a:fld>
            <a:endParaRPr lang="en-US" smtClean="0">
              <a:latin typeface="Times New Roman" charset="0"/>
            </a:endParaRPr>
          </a:p>
        </p:txBody>
      </p:sp>
      <p:sp>
        <p:nvSpPr>
          <p:cNvPr id="248835" name="Rectangle 9"/>
          <p:cNvSpPr>
            <a:spLocks noChangeArrowheads="1"/>
          </p:cNvSpPr>
          <p:nvPr/>
        </p:nvSpPr>
        <p:spPr bwMode="auto">
          <a:xfrm>
            <a:off x="1676400" y="3044825"/>
            <a:ext cx="19050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48836" name="Rectangle 18"/>
          <p:cNvSpPr>
            <a:spLocks noChangeArrowheads="1"/>
          </p:cNvSpPr>
          <p:nvPr/>
        </p:nvSpPr>
        <p:spPr bwMode="auto">
          <a:xfrm>
            <a:off x="6099175" y="4648200"/>
            <a:ext cx="2209800" cy="12954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48837" name="Rectangle 15"/>
          <p:cNvSpPr>
            <a:spLocks noChangeArrowheads="1"/>
          </p:cNvSpPr>
          <p:nvPr/>
        </p:nvSpPr>
        <p:spPr bwMode="auto">
          <a:xfrm>
            <a:off x="6172200" y="1828800"/>
            <a:ext cx="2209800" cy="19050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48838" name="Rectangle 2"/>
          <p:cNvSpPr>
            <a:spLocks noGrp="1" noChangeArrowheads="1"/>
          </p:cNvSpPr>
          <p:nvPr>
            <p:ph type="title"/>
          </p:nvPr>
        </p:nvSpPr>
        <p:spPr>
          <a:xfrm>
            <a:off x="685800" y="304800"/>
            <a:ext cx="7772400" cy="1143000"/>
          </a:xfrm>
        </p:spPr>
        <p:txBody>
          <a:bodyPr/>
          <a:lstStyle/>
          <a:p>
            <a:pPr eaLnBrk="1" hangingPunct="1"/>
            <a:r>
              <a:rPr lang="en-US"/>
              <a:t>OS Services</a:t>
            </a:r>
          </a:p>
        </p:txBody>
      </p:sp>
      <p:pic>
        <p:nvPicPr>
          <p:cNvPr id="248839" name="Picture 3" descr="CarGla30.gif                                                   0007DDCBMacintosh HD                   B7464D7A:"/>
          <p:cNvPicPr>
            <a:picLocks noChangeAspect="1" noChangeArrowheads="1"/>
          </p:cNvPicPr>
          <p:nvPr/>
        </p:nvPicPr>
        <p:blipFill>
          <a:blip r:embed="rId2"/>
          <a:srcRect/>
          <a:stretch>
            <a:fillRect/>
          </a:stretch>
        </p:blipFill>
        <p:spPr bwMode="auto">
          <a:xfrm>
            <a:off x="1620838" y="2155825"/>
            <a:ext cx="512762" cy="495300"/>
          </a:xfrm>
          <a:prstGeom prst="rect">
            <a:avLst/>
          </a:prstGeom>
          <a:noFill/>
          <a:ln w="9525">
            <a:noFill/>
            <a:miter lim="800000"/>
            <a:headEnd/>
            <a:tailEnd/>
          </a:ln>
        </p:spPr>
      </p:pic>
      <p:pic>
        <p:nvPicPr>
          <p:cNvPr id="248840" name="Picture 4" descr="CarGla28.gif                                                   0007DDCBMacintosh HD                   B7464D7A:"/>
          <p:cNvPicPr>
            <a:picLocks noChangeAspect="1" noChangeArrowheads="1"/>
          </p:cNvPicPr>
          <p:nvPr/>
        </p:nvPicPr>
        <p:blipFill>
          <a:blip r:embed="rId3"/>
          <a:srcRect/>
          <a:stretch>
            <a:fillRect/>
          </a:stretch>
        </p:blipFill>
        <p:spPr bwMode="auto">
          <a:xfrm>
            <a:off x="2108200" y="2155825"/>
            <a:ext cx="558800" cy="519113"/>
          </a:xfrm>
          <a:prstGeom prst="rect">
            <a:avLst/>
          </a:prstGeom>
          <a:noFill/>
          <a:ln w="9525">
            <a:noFill/>
            <a:miter lim="800000"/>
            <a:headEnd/>
            <a:tailEnd/>
          </a:ln>
        </p:spPr>
      </p:pic>
      <p:pic>
        <p:nvPicPr>
          <p:cNvPr id="248841" name="Picture 5" descr="CarGla34.gif                                                   0007DDCBMacintosh HD                   B7464D7A:"/>
          <p:cNvPicPr>
            <a:picLocks noChangeAspect="1" noChangeArrowheads="1"/>
          </p:cNvPicPr>
          <p:nvPr/>
        </p:nvPicPr>
        <p:blipFill>
          <a:blip r:embed="rId4"/>
          <a:srcRect/>
          <a:stretch>
            <a:fillRect/>
          </a:stretch>
        </p:blipFill>
        <p:spPr bwMode="auto">
          <a:xfrm>
            <a:off x="2667000" y="2155825"/>
            <a:ext cx="523875" cy="506413"/>
          </a:xfrm>
          <a:prstGeom prst="rect">
            <a:avLst/>
          </a:prstGeom>
          <a:noFill/>
          <a:ln w="9525">
            <a:noFill/>
            <a:miter lim="800000"/>
            <a:headEnd/>
            <a:tailEnd/>
          </a:ln>
        </p:spPr>
      </p:pic>
      <p:pic>
        <p:nvPicPr>
          <p:cNvPr id="248842" name="Picture 6" descr="CarGla35.gif                                                   0007DDCBMacintosh HD                   B7464D7A:"/>
          <p:cNvPicPr>
            <a:picLocks noChangeAspect="1" noChangeArrowheads="1"/>
          </p:cNvPicPr>
          <p:nvPr/>
        </p:nvPicPr>
        <p:blipFill>
          <a:blip r:embed="rId5"/>
          <a:srcRect/>
          <a:stretch>
            <a:fillRect/>
          </a:stretch>
        </p:blipFill>
        <p:spPr bwMode="auto">
          <a:xfrm>
            <a:off x="3200400" y="2133600"/>
            <a:ext cx="533400" cy="506413"/>
          </a:xfrm>
          <a:prstGeom prst="rect">
            <a:avLst/>
          </a:prstGeom>
          <a:noFill/>
          <a:ln w="9525">
            <a:noFill/>
            <a:miter lim="800000"/>
            <a:headEnd/>
            <a:tailEnd/>
          </a:ln>
        </p:spPr>
      </p:pic>
      <p:sp>
        <p:nvSpPr>
          <p:cNvPr id="248843" name="Rectangle 7"/>
          <p:cNvSpPr>
            <a:spLocks noChangeArrowheads="1"/>
          </p:cNvSpPr>
          <p:nvPr/>
        </p:nvSpPr>
        <p:spPr bwMode="auto">
          <a:xfrm>
            <a:off x="2286000" y="1687513"/>
            <a:ext cx="825500" cy="446087"/>
          </a:xfrm>
          <a:prstGeom prst="rect">
            <a:avLst/>
          </a:prstGeom>
          <a:noFill/>
          <a:ln w="9525">
            <a:noFill/>
            <a:miter lim="800000"/>
            <a:headEnd/>
            <a:tailEnd/>
          </a:ln>
        </p:spPr>
        <p:txBody>
          <a:bodyPr wrap="none">
            <a:prstTxWarp prst="textNoShape">
              <a:avLst/>
            </a:prstTxWarp>
            <a:spAutoFit/>
          </a:bodyPr>
          <a:lstStyle/>
          <a:p>
            <a:r>
              <a:rPr lang="en-US" sz="2000"/>
              <a:t>users</a:t>
            </a:r>
          </a:p>
        </p:txBody>
      </p:sp>
      <p:sp>
        <p:nvSpPr>
          <p:cNvPr id="248844" name="Rectangle 8"/>
          <p:cNvSpPr>
            <a:spLocks noChangeArrowheads="1"/>
          </p:cNvSpPr>
          <p:nvPr/>
        </p:nvSpPr>
        <p:spPr bwMode="auto">
          <a:xfrm>
            <a:off x="1676400" y="3055938"/>
            <a:ext cx="1946275" cy="446087"/>
          </a:xfrm>
          <a:prstGeom prst="rect">
            <a:avLst/>
          </a:prstGeom>
          <a:noFill/>
          <a:ln w="9525">
            <a:noFill/>
            <a:miter lim="800000"/>
            <a:headEnd/>
            <a:tailEnd/>
          </a:ln>
        </p:spPr>
        <p:txBody>
          <a:bodyPr wrap="none">
            <a:prstTxWarp prst="textNoShape">
              <a:avLst/>
            </a:prstTxWarp>
            <a:spAutoFit/>
          </a:bodyPr>
          <a:lstStyle/>
          <a:p>
            <a:r>
              <a:rPr lang="en-US" sz="2000"/>
              <a:t>User interface</a:t>
            </a:r>
            <a:endParaRPr lang="en-US"/>
          </a:p>
        </p:txBody>
      </p:sp>
      <p:sp>
        <p:nvSpPr>
          <p:cNvPr id="248845" name="Rectangle 10"/>
          <p:cNvSpPr>
            <a:spLocks noChangeArrowheads="1"/>
          </p:cNvSpPr>
          <p:nvPr/>
        </p:nvSpPr>
        <p:spPr bwMode="auto">
          <a:xfrm>
            <a:off x="1525588" y="4046538"/>
            <a:ext cx="2284412" cy="446087"/>
          </a:xfrm>
          <a:prstGeom prst="rect">
            <a:avLst/>
          </a:prstGeom>
          <a:noFill/>
          <a:ln w="9525">
            <a:noFill/>
            <a:miter lim="800000"/>
            <a:headEnd/>
            <a:tailEnd/>
          </a:ln>
        </p:spPr>
        <p:txBody>
          <a:bodyPr wrap="none">
            <a:prstTxWarp prst="textNoShape">
              <a:avLst/>
            </a:prstTxWarp>
            <a:spAutoFit/>
          </a:bodyPr>
          <a:lstStyle/>
          <a:p>
            <a:r>
              <a:rPr lang="en-US" sz="2000"/>
              <a:t>Operating system</a:t>
            </a:r>
            <a:endParaRPr lang="en-US"/>
          </a:p>
        </p:txBody>
      </p:sp>
      <p:sp>
        <p:nvSpPr>
          <p:cNvPr id="248846" name="Rectangle 11"/>
          <p:cNvSpPr>
            <a:spLocks noChangeArrowheads="1"/>
          </p:cNvSpPr>
          <p:nvPr/>
        </p:nvSpPr>
        <p:spPr bwMode="auto">
          <a:xfrm>
            <a:off x="1371600" y="3959225"/>
            <a:ext cx="2514600" cy="6858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8847" name="Line 12"/>
          <p:cNvSpPr>
            <a:spLocks noChangeShapeType="1"/>
          </p:cNvSpPr>
          <p:nvPr/>
        </p:nvSpPr>
        <p:spPr bwMode="auto">
          <a:xfrm flipV="1">
            <a:off x="3886200" y="2743200"/>
            <a:ext cx="2286000" cy="1524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48" name="Rectangle 13"/>
          <p:cNvSpPr>
            <a:spLocks noChangeArrowheads="1"/>
          </p:cNvSpPr>
          <p:nvPr/>
        </p:nvSpPr>
        <p:spPr bwMode="auto">
          <a:xfrm rot="-2034185">
            <a:off x="4495800" y="2982913"/>
            <a:ext cx="1157288" cy="446087"/>
          </a:xfrm>
          <a:prstGeom prst="rect">
            <a:avLst/>
          </a:prstGeom>
          <a:noFill/>
          <a:ln w="9525">
            <a:noFill/>
            <a:miter lim="800000"/>
            <a:headEnd/>
            <a:tailEnd/>
          </a:ln>
        </p:spPr>
        <p:txBody>
          <a:bodyPr wrap="none">
            <a:prstTxWarp prst="textNoShape">
              <a:avLst/>
            </a:prstTxWarp>
            <a:spAutoFit/>
          </a:bodyPr>
          <a:lstStyle/>
          <a:p>
            <a:r>
              <a:rPr lang="en-US" sz="2000"/>
              <a:t>services</a:t>
            </a:r>
          </a:p>
        </p:txBody>
      </p:sp>
      <p:sp>
        <p:nvSpPr>
          <p:cNvPr id="248849" name="Rectangle 14"/>
          <p:cNvSpPr>
            <a:spLocks noChangeArrowheads="1"/>
          </p:cNvSpPr>
          <p:nvPr/>
        </p:nvSpPr>
        <p:spPr bwMode="auto">
          <a:xfrm>
            <a:off x="6257925" y="1882775"/>
            <a:ext cx="2085975" cy="1862138"/>
          </a:xfrm>
          <a:prstGeom prst="rect">
            <a:avLst/>
          </a:prstGeom>
          <a:noFill/>
          <a:ln w="9525">
            <a:noFill/>
            <a:miter lim="800000"/>
            <a:headEnd/>
            <a:tailEnd/>
          </a:ln>
        </p:spPr>
        <p:txBody>
          <a:bodyPr wrap="none">
            <a:prstTxWarp prst="textNoShape">
              <a:avLst/>
            </a:prstTxWarp>
            <a:spAutoFit/>
          </a:bodyPr>
          <a:lstStyle/>
          <a:p>
            <a:r>
              <a:rPr lang="en-US" sz="2000"/>
              <a:t>Synchronization</a:t>
            </a:r>
          </a:p>
          <a:p>
            <a:r>
              <a:rPr lang="en-US" sz="2000"/>
              <a:t>Concurrency</a:t>
            </a:r>
          </a:p>
          <a:p>
            <a:r>
              <a:rPr lang="en-US" sz="2000"/>
              <a:t>Deadlock</a:t>
            </a:r>
          </a:p>
          <a:p>
            <a:r>
              <a:rPr lang="en-US" sz="2000"/>
              <a:t>Communication</a:t>
            </a:r>
          </a:p>
          <a:p>
            <a:r>
              <a:rPr lang="en-US" sz="2000"/>
              <a:t>Audit trail, etc.</a:t>
            </a:r>
          </a:p>
        </p:txBody>
      </p:sp>
      <p:sp>
        <p:nvSpPr>
          <p:cNvPr id="248850" name="Rectangle 16"/>
          <p:cNvSpPr>
            <a:spLocks noChangeArrowheads="1"/>
          </p:cNvSpPr>
          <p:nvPr/>
        </p:nvSpPr>
        <p:spPr bwMode="auto">
          <a:xfrm rot="1070883">
            <a:off x="4333875" y="4887913"/>
            <a:ext cx="1304925" cy="446087"/>
          </a:xfrm>
          <a:prstGeom prst="rect">
            <a:avLst/>
          </a:prstGeom>
          <a:noFill/>
          <a:ln w="9525">
            <a:noFill/>
            <a:miter lim="800000"/>
            <a:headEnd/>
            <a:tailEnd/>
          </a:ln>
        </p:spPr>
        <p:txBody>
          <a:bodyPr wrap="none">
            <a:prstTxWarp prst="textNoShape">
              <a:avLst/>
            </a:prstTxWarp>
            <a:spAutoFit/>
          </a:bodyPr>
          <a:lstStyle/>
          <a:p>
            <a:r>
              <a:rPr lang="en-US" sz="2000"/>
              <a:t>allocation</a:t>
            </a:r>
          </a:p>
        </p:txBody>
      </p:sp>
      <p:sp>
        <p:nvSpPr>
          <p:cNvPr id="248851" name="Rectangle 17"/>
          <p:cNvSpPr>
            <a:spLocks noChangeArrowheads="1"/>
          </p:cNvSpPr>
          <p:nvPr/>
        </p:nvSpPr>
        <p:spPr bwMode="auto">
          <a:xfrm>
            <a:off x="6175375" y="4713288"/>
            <a:ext cx="2206625" cy="1154112"/>
          </a:xfrm>
          <a:prstGeom prst="rect">
            <a:avLst/>
          </a:prstGeom>
          <a:noFill/>
          <a:ln w="9525">
            <a:noFill/>
            <a:miter lim="800000"/>
            <a:headEnd/>
            <a:tailEnd/>
          </a:ln>
        </p:spPr>
        <p:txBody>
          <a:bodyPr wrap="none">
            <a:prstTxWarp prst="textNoShape">
              <a:avLst/>
            </a:prstTxWarp>
            <a:spAutoFit/>
          </a:bodyPr>
          <a:lstStyle/>
          <a:p>
            <a:r>
              <a:rPr lang="en-US" sz="2000"/>
              <a:t>Data, programs,</a:t>
            </a:r>
          </a:p>
          <a:p>
            <a:r>
              <a:rPr lang="en-US" sz="2000"/>
              <a:t>CPU, memory,</a:t>
            </a:r>
          </a:p>
          <a:p>
            <a:r>
              <a:rPr lang="en-US" sz="2000"/>
              <a:t>I/O devices, etc.</a:t>
            </a:r>
          </a:p>
        </p:txBody>
      </p:sp>
      <p:sp>
        <p:nvSpPr>
          <p:cNvPr id="248852" name="Line 19"/>
          <p:cNvSpPr>
            <a:spLocks noChangeShapeType="1"/>
          </p:cNvSpPr>
          <p:nvPr/>
        </p:nvSpPr>
        <p:spPr bwMode="auto">
          <a:xfrm>
            <a:off x="3886200" y="4495800"/>
            <a:ext cx="2209800" cy="762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3" name="Line 20"/>
          <p:cNvSpPr>
            <a:spLocks noChangeShapeType="1"/>
          </p:cNvSpPr>
          <p:nvPr/>
        </p:nvSpPr>
        <p:spPr bwMode="auto">
          <a:xfrm>
            <a:off x="2590800" y="35131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4" name="Line 21"/>
          <p:cNvSpPr>
            <a:spLocks noChangeShapeType="1"/>
          </p:cNvSpPr>
          <p:nvPr/>
        </p:nvSpPr>
        <p:spPr bwMode="auto">
          <a:xfrm>
            <a:off x="18288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5" name="Line 22"/>
          <p:cNvSpPr>
            <a:spLocks noChangeShapeType="1"/>
          </p:cNvSpPr>
          <p:nvPr/>
        </p:nvSpPr>
        <p:spPr bwMode="auto">
          <a:xfrm>
            <a:off x="2362200" y="2674938"/>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6" name="Line 23"/>
          <p:cNvSpPr>
            <a:spLocks noChangeShapeType="1"/>
          </p:cNvSpPr>
          <p:nvPr/>
        </p:nvSpPr>
        <p:spPr bwMode="auto">
          <a:xfrm>
            <a:off x="28956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7" name="Line 24"/>
          <p:cNvSpPr>
            <a:spLocks noChangeShapeType="1"/>
          </p:cNvSpPr>
          <p:nvPr/>
        </p:nvSpPr>
        <p:spPr bwMode="auto">
          <a:xfrm>
            <a:off x="34290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8" name="Rectangle 25"/>
          <p:cNvSpPr>
            <a:spLocks noChangeArrowheads="1"/>
          </p:cNvSpPr>
          <p:nvPr/>
        </p:nvSpPr>
        <p:spPr bwMode="auto">
          <a:xfrm rot="1184823">
            <a:off x="4495800" y="4506913"/>
            <a:ext cx="1263650" cy="446087"/>
          </a:xfrm>
          <a:prstGeom prst="rect">
            <a:avLst/>
          </a:prstGeom>
          <a:noFill/>
          <a:ln w="9525">
            <a:noFill/>
            <a:miter lim="800000"/>
            <a:headEnd/>
            <a:tailEnd/>
          </a:ln>
        </p:spPr>
        <p:txBody>
          <a:bodyPr wrap="none">
            <a:prstTxWarp prst="textNoShape">
              <a:avLst/>
            </a:prstTxWarp>
            <a:spAutoFit/>
          </a:bodyPr>
          <a:lstStyle/>
          <a:p>
            <a:r>
              <a:rPr lang="en-US" sz="2000"/>
              <a:t>Resource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146BFDC-1416-BD43-B0D4-BEDF691970AE}" type="slidenum">
              <a:rPr lang="en-US" smtClean="0">
                <a:latin typeface="Times New Roman" charset="0"/>
              </a:rPr>
              <a:pPr/>
              <a:t>25</a:t>
            </a:fld>
            <a:endParaRPr lang="en-US" smtClean="0">
              <a:latin typeface="Times New Roman" charset="0"/>
            </a:endParaRPr>
          </a:p>
        </p:txBody>
      </p:sp>
      <p:sp>
        <p:nvSpPr>
          <p:cNvPr id="249859" name="Rectangle 2"/>
          <p:cNvSpPr>
            <a:spLocks noGrp="1" noChangeArrowheads="1"/>
          </p:cNvSpPr>
          <p:nvPr>
            <p:ph type="title"/>
          </p:nvPr>
        </p:nvSpPr>
        <p:spPr>
          <a:xfrm>
            <a:off x="685800" y="533400"/>
            <a:ext cx="7772400" cy="1143000"/>
          </a:xfrm>
        </p:spPr>
        <p:txBody>
          <a:bodyPr/>
          <a:lstStyle/>
          <a:p>
            <a:pPr eaLnBrk="1" hangingPunct="1"/>
            <a:r>
              <a:rPr lang="en-US"/>
              <a:t>Trusted OS</a:t>
            </a:r>
          </a:p>
        </p:txBody>
      </p:sp>
      <p:sp>
        <p:nvSpPr>
          <p:cNvPr id="249860" name="Rectangle 3"/>
          <p:cNvSpPr>
            <a:spLocks noGrp="1" noChangeArrowheads="1"/>
          </p:cNvSpPr>
          <p:nvPr>
            <p:ph type="body" idx="1"/>
          </p:nvPr>
        </p:nvSpPr>
        <p:spPr>
          <a:xfrm>
            <a:off x="685800" y="1828800"/>
            <a:ext cx="7848600" cy="4191000"/>
          </a:xfrm>
        </p:spPr>
        <p:txBody>
          <a:bodyPr/>
          <a:lstStyle/>
          <a:p>
            <a:pPr eaLnBrk="1" hangingPunct="1"/>
            <a:r>
              <a:rPr lang="en-US" sz="2800"/>
              <a:t>A trusted OS also provides some or all of</a:t>
            </a:r>
          </a:p>
          <a:p>
            <a:pPr lvl="1" eaLnBrk="1" hangingPunct="1"/>
            <a:r>
              <a:rPr lang="en-US" sz="2400"/>
              <a:t>User authentication/authorization</a:t>
            </a:r>
          </a:p>
          <a:p>
            <a:pPr lvl="1" eaLnBrk="1" hangingPunct="1"/>
            <a:r>
              <a:rPr lang="en-US" sz="2400"/>
              <a:t>Mandatory access control (</a:t>
            </a:r>
            <a:r>
              <a:rPr lang="en-US" sz="2400" b="1">
                <a:solidFill>
                  <a:schemeClr val="accent2"/>
                </a:solidFill>
              </a:rPr>
              <a:t>MAC</a:t>
            </a:r>
            <a:r>
              <a:rPr lang="en-US" sz="2400"/>
              <a:t>)</a:t>
            </a:r>
          </a:p>
          <a:p>
            <a:pPr lvl="1" eaLnBrk="1" hangingPunct="1"/>
            <a:r>
              <a:rPr lang="en-US" sz="2400"/>
              <a:t>Discretionary access control (</a:t>
            </a:r>
            <a:r>
              <a:rPr lang="en-US" sz="2400" b="1">
                <a:solidFill>
                  <a:schemeClr val="accent2"/>
                </a:solidFill>
              </a:rPr>
              <a:t>DAC</a:t>
            </a:r>
            <a:r>
              <a:rPr lang="en-US" sz="2400"/>
              <a:t>)</a:t>
            </a:r>
          </a:p>
          <a:p>
            <a:pPr lvl="1" eaLnBrk="1" hangingPunct="1"/>
            <a:r>
              <a:rPr lang="en-US" sz="2400"/>
              <a:t>Object reuse protection</a:t>
            </a:r>
          </a:p>
          <a:p>
            <a:pPr lvl="1" eaLnBrk="1" hangingPunct="1"/>
            <a:r>
              <a:rPr lang="en-US" sz="2400"/>
              <a:t>Complete mediation </a:t>
            </a:r>
            <a:r>
              <a:rPr lang="en-US" sz="2400">
                <a:sym typeface="Symbol" charset="2"/>
              </a:rPr>
              <a:t></a:t>
            </a:r>
            <a:r>
              <a:rPr lang="en-US" sz="2400"/>
              <a:t> access control</a:t>
            </a:r>
          </a:p>
          <a:p>
            <a:pPr lvl="1" eaLnBrk="1" hangingPunct="1"/>
            <a:r>
              <a:rPr lang="en-US" sz="2400"/>
              <a:t>Trusted path</a:t>
            </a:r>
          </a:p>
          <a:p>
            <a:pPr lvl="1" eaLnBrk="1" hangingPunct="1"/>
            <a:r>
              <a:rPr lang="en-US" sz="2400"/>
              <a:t>Audit/logs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A279112-8DCE-4E41-894B-FB241C8A29C7}" type="slidenum">
              <a:rPr lang="en-US" smtClean="0">
                <a:latin typeface="Times New Roman" charset="0"/>
              </a:rPr>
              <a:pPr/>
              <a:t>26</a:t>
            </a:fld>
            <a:endParaRPr lang="en-US" smtClean="0">
              <a:latin typeface="Times New Roman" charset="0"/>
            </a:endParaRPr>
          </a:p>
        </p:txBody>
      </p:sp>
      <p:sp>
        <p:nvSpPr>
          <p:cNvPr id="250883" name="Rectangle 30"/>
          <p:cNvSpPr>
            <a:spLocks noChangeArrowheads="1"/>
          </p:cNvSpPr>
          <p:nvPr/>
        </p:nvSpPr>
        <p:spPr bwMode="auto">
          <a:xfrm rot="370980">
            <a:off x="4267200" y="5181600"/>
            <a:ext cx="1905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50884" name="Rectangle 28"/>
          <p:cNvSpPr>
            <a:spLocks noChangeArrowheads="1"/>
          </p:cNvSpPr>
          <p:nvPr/>
        </p:nvSpPr>
        <p:spPr bwMode="auto">
          <a:xfrm rot="-2392666">
            <a:off x="3962400" y="3048000"/>
            <a:ext cx="1905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50885" name="Rectangle 26"/>
          <p:cNvSpPr>
            <a:spLocks noChangeArrowheads="1"/>
          </p:cNvSpPr>
          <p:nvPr/>
        </p:nvSpPr>
        <p:spPr bwMode="auto">
          <a:xfrm>
            <a:off x="1676400" y="3505200"/>
            <a:ext cx="1905000" cy="5334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50886" name="Rectangle 9"/>
          <p:cNvSpPr>
            <a:spLocks noChangeArrowheads="1"/>
          </p:cNvSpPr>
          <p:nvPr/>
        </p:nvSpPr>
        <p:spPr bwMode="auto">
          <a:xfrm>
            <a:off x="1676400" y="3044825"/>
            <a:ext cx="19050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50887" name="Rectangle 18"/>
          <p:cNvSpPr>
            <a:spLocks noChangeArrowheads="1"/>
          </p:cNvSpPr>
          <p:nvPr/>
        </p:nvSpPr>
        <p:spPr bwMode="auto">
          <a:xfrm>
            <a:off x="6477000" y="4648200"/>
            <a:ext cx="2209800" cy="12954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50888" name="Rectangle 15"/>
          <p:cNvSpPr>
            <a:spLocks noChangeArrowheads="1"/>
          </p:cNvSpPr>
          <p:nvPr/>
        </p:nvSpPr>
        <p:spPr bwMode="auto">
          <a:xfrm>
            <a:off x="6172200" y="1828800"/>
            <a:ext cx="2209800" cy="19050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50889" name="Rectangle 2"/>
          <p:cNvSpPr>
            <a:spLocks noGrp="1" noChangeArrowheads="1"/>
          </p:cNvSpPr>
          <p:nvPr>
            <p:ph type="title"/>
          </p:nvPr>
        </p:nvSpPr>
        <p:spPr>
          <a:xfrm>
            <a:off x="685800" y="304800"/>
            <a:ext cx="7772400" cy="1143000"/>
          </a:xfrm>
        </p:spPr>
        <p:txBody>
          <a:bodyPr/>
          <a:lstStyle/>
          <a:p>
            <a:pPr eaLnBrk="1" hangingPunct="1"/>
            <a:r>
              <a:rPr lang="en-US"/>
              <a:t>Trusted OS Services</a:t>
            </a:r>
          </a:p>
        </p:txBody>
      </p:sp>
      <p:pic>
        <p:nvPicPr>
          <p:cNvPr id="250890" name="Picture 3" descr="CarGla30.gif                                                   0007DDCBMacintosh HD                   B7464D7A:"/>
          <p:cNvPicPr>
            <a:picLocks noChangeAspect="1" noChangeArrowheads="1"/>
          </p:cNvPicPr>
          <p:nvPr/>
        </p:nvPicPr>
        <p:blipFill>
          <a:blip r:embed="rId2"/>
          <a:srcRect/>
          <a:stretch>
            <a:fillRect/>
          </a:stretch>
        </p:blipFill>
        <p:spPr bwMode="auto">
          <a:xfrm>
            <a:off x="1620838" y="2155825"/>
            <a:ext cx="512762" cy="495300"/>
          </a:xfrm>
          <a:prstGeom prst="rect">
            <a:avLst/>
          </a:prstGeom>
          <a:noFill/>
          <a:ln w="9525">
            <a:noFill/>
            <a:miter lim="800000"/>
            <a:headEnd/>
            <a:tailEnd/>
          </a:ln>
        </p:spPr>
      </p:pic>
      <p:pic>
        <p:nvPicPr>
          <p:cNvPr id="250891" name="Picture 4" descr="CarGla28.gif                                                   0007DDCBMacintosh HD                   B7464D7A:"/>
          <p:cNvPicPr>
            <a:picLocks noChangeAspect="1" noChangeArrowheads="1"/>
          </p:cNvPicPr>
          <p:nvPr/>
        </p:nvPicPr>
        <p:blipFill>
          <a:blip r:embed="rId3"/>
          <a:srcRect/>
          <a:stretch>
            <a:fillRect/>
          </a:stretch>
        </p:blipFill>
        <p:spPr bwMode="auto">
          <a:xfrm>
            <a:off x="2108200" y="2155825"/>
            <a:ext cx="558800" cy="519113"/>
          </a:xfrm>
          <a:prstGeom prst="rect">
            <a:avLst/>
          </a:prstGeom>
          <a:noFill/>
          <a:ln w="9525">
            <a:noFill/>
            <a:miter lim="800000"/>
            <a:headEnd/>
            <a:tailEnd/>
          </a:ln>
        </p:spPr>
      </p:pic>
      <p:pic>
        <p:nvPicPr>
          <p:cNvPr id="250892" name="Picture 5" descr="CarGla34.gif                                                   0007DDCBMacintosh HD                   B7464D7A:"/>
          <p:cNvPicPr>
            <a:picLocks noChangeAspect="1" noChangeArrowheads="1"/>
          </p:cNvPicPr>
          <p:nvPr/>
        </p:nvPicPr>
        <p:blipFill>
          <a:blip r:embed="rId4"/>
          <a:srcRect/>
          <a:stretch>
            <a:fillRect/>
          </a:stretch>
        </p:blipFill>
        <p:spPr bwMode="auto">
          <a:xfrm>
            <a:off x="2667000" y="2155825"/>
            <a:ext cx="523875" cy="506413"/>
          </a:xfrm>
          <a:prstGeom prst="rect">
            <a:avLst/>
          </a:prstGeom>
          <a:noFill/>
          <a:ln w="9525">
            <a:noFill/>
            <a:miter lim="800000"/>
            <a:headEnd/>
            <a:tailEnd/>
          </a:ln>
        </p:spPr>
      </p:pic>
      <p:pic>
        <p:nvPicPr>
          <p:cNvPr id="250893" name="Picture 6" descr="CarGla35.gif                                                   0007DDCBMacintosh HD                   B7464D7A:"/>
          <p:cNvPicPr>
            <a:picLocks noChangeAspect="1" noChangeArrowheads="1"/>
          </p:cNvPicPr>
          <p:nvPr/>
        </p:nvPicPr>
        <p:blipFill>
          <a:blip r:embed="rId5"/>
          <a:srcRect/>
          <a:stretch>
            <a:fillRect/>
          </a:stretch>
        </p:blipFill>
        <p:spPr bwMode="auto">
          <a:xfrm>
            <a:off x="3200400" y="2133600"/>
            <a:ext cx="533400" cy="506413"/>
          </a:xfrm>
          <a:prstGeom prst="rect">
            <a:avLst/>
          </a:prstGeom>
          <a:noFill/>
          <a:ln w="9525">
            <a:noFill/>
            <a:miter lim="800000"/>
            <a:headEnd/>
            <a:tailEnd/>
          </a:ln>
        </p:spPr>
      </p:pic>
      <p:sp>
        <p:nvSpPr>
          <p:cNvPr id="250894" name="Rectangle 7"/>
          <p:cNvSpPr>
            <a:spLocks noChangeArrowheads="1"/>
          </p:cNvSpPr>
          <p:nvPr/>
        </p:nvSpPr>
        <p:spPr bwMode="auto">
          <a:xfrm>
            <a:off x="2286000" y="1687513"/>
            <a:ext cx="825500" cy="446087"/>
          </a:xfrm>
          <a:prstGeom prst="rect">
            <a:avLst/>
          </a:prstGeom>
          <a:noFill/>
          <a:ln w="9525">
            <a:noFill/>
            <a:miter lim="800000"/>
            <a:headEnd/>
            <a:tailEnd/>
          </a:ln>
        </p:spPr>
        <p:txBody>
          <a:bodyPr wrap="none">
            <a:prstTxWarp prst="textNoShape">
              <a:avLst/>
            </a:prstTxWarp>
            <a:spAutoFit/>
          </a:bodyPr>
          <a:lstStyle/>
          <a:p>
            <a:r>
              <a:rPr lang="en-US" sz="2000"/>
              <a:t>users</a:t>
            </a:r>
          </a:p>
        </p:txBody>
      </p:sp>
      <p:sp>
        <p:nvSpPr>
          <p:cNvPr id="250895" name="Rectangle 8"/>
          <p:cNvSpPr>
            <a:spLocks noChangeArrowheads="1"/>
          </p:cNvSpPr>
          <p:nvPr/>
        </p:nvSpPr>
        <p:spPr bwMode="auto">
          <a:xfrm>
            <a:off x="1676400" y="3055938"/>
            <a:ext cx="1946275" cy="446087"/>
          </a:xfrm>
          <a:prstGeom prst="rect">
            <a:avLst/>
          </a:prstGeom>
          <a:noFill/>
          <a:ln w="9525">
            <a:noFill/>
            <a:miter lim="800000"/>
            <a:headEnd/>
            <a:tailEnd/>
          </a:ln>
        </p:spPr>
        <p:txBody>
          <a:bodyPr wrap="none">
            <a:prstTxWarp prst="textNoShape">
              <a:avLst/>
            </a:prstTxWarp>
            <a:spAutoFit/>
          </a:bodyPr>
          <a:lstStyle/>
          <a:p>
            <a:r>
              <a:rPr lang="en-US" sz="2000"/>
              <a:t>User interface</a:t>
            </a:r>
            <a:endParaRPr lang="en-US"/>
          </a:p>
        </p:txBody>
      </p:sp>
      <p:sp>
        <p:nvSpPr>
          <p:cNvPr id="250896" name="Rectangle 10"/>
          <p:cNvSpPr>
            <a:spLocks noChangeArrowheads="1"/>
          </p:cNvSpPr>
          <p:nvPr/>
        </p:nvSpPr>
        <p:spPr bwMode="auto">
          <a:xfrm>
            <a:off x="1525588" y="4572000"/>
            <a:ext cx="2284412" cy="446088"/>
          </a:xfrm>
          <a:prstGeom prst="rect">
            <a:avLst/>
          </a:prstGeom>
          <a:noFill/>
          <a:ln w="9525">
            <a:noFill/>
            <a:miter lim="800000"/>
            <a:headEnd/>
            <a:tailEnd/>
          </a:ln>
        </p:spPr>
        <p:txBody>
          <a:bodyPr wrap="none">
            <a:prstTxWarp prst="textNoShape">
              <a:avLst/>
            </a:prstTxWarp>
            <a:spAutoFit/>
          </a:bodyPr>
          <a:lstStyle/>
          <a:p>
            <a:r>
              <a:rPr lang="en-US" sz="2000"/>
              <a:t>Operating system</a:t>
            </a:r>
            <a:endParaRPr lang="en-US"/>
          </a:p>
        </p:txBody>
      </p:sp>
      <p:sp>
        <p:nvSpPr>
          <p:cNvPr id="250897" name="Rectangle 11"/>
          <p:cNvSpPr>
            <a:spLocks noChangeArrowheads="1"/>
          </p:cNvSpPr>
          <p:nvPr/>
        </p:nvSpPr>
        <p:spPr bwMode="auto">
          <a:xfrm>
            <a:off x="1371600" y="4484688"/>
            <a:ext cx="2514600" cy="6858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50898" name="Line 12"/>
          <p:cNvSpPr>
            <a:spLocks noChangeShapeType="1"/>
          </p:cNvSpPr>
          <p:nvPr/>
        </p:nvSpPr>
        <p:spPr bwMode="auto">
          <a:xfrm flipV="1">
            <a:off x="3886200" y="2743200"/>
            <a:ext cx="228600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899" name="Rectangle 13"/>
          <p:cNvSpPr>
            <a:spLocks noChangeArrowheads="1"/>
          </p:cNvSpPr>
          <p:nvPr/>
        </p:nvSpPr>
        <p:spPr bwMode="auto">
          <a:xfrm rot="-2317582">
            <a:off x="4710113" y="3516313"/>
            <a:ext cx="1157287" cy="446087"/>
          </a:xfrm>
          <a:prstGeom prst="rect">
            <a:avLst/>
          </a:prstGeom>
          <a:noFill/>
          <a:ln w="9525">
            <a:noFill/>
            <a:miter lim="800000"/>
            <a:headEnd/>
            <a:tailEnd/>
          </a:ln>
        </p:spPr>
        <p:txBody>
          <a:bodyPr wrap="none">
            <a:prstTxWarp prst="textNoShape">
              <a:avLst/>
            </a:prstTxWarp>
            <a:spAutoFit/>
          </a:bodyPr>
          <a:lstStyle/>
          <a:p>
            <a:r>
              <a:rPr lang="en-US" sz="2000"/>
              <a:t>services</a:t>
            </a:r>
          </a:p>
        </p:txBody>
      </p:sp>
      <p:sp>
        <p:nvSpPr>
          <p:cNvPr id="250900" name="Rectangle 14"/>
          <p:cNvSpPr>
            <a:spLocks noChangeArrowheads="1"/>
          </p:cNvSpPr>
          <p:nvPr/>
        </p:nvSpPr>
        <p:spPr bwMode="auto">
          <a:xfrm>
            <a:off x="6257925" y="1882775"/>
            <a:ext cx="2085975" cy="1862138"/>
          </a:xfrm>
          <a:prstGeom prst="rect">
            <a:avLst/>
          </a:prstGeom>
          <a:noFill/>
          <a:ln w="9525">
            <a:noFill/>
            <a:miter lim="800000"/>
            <a:headEnd/>
            <a:tailEnd/>
          </a:ln>
        </p:spPr>
        <p:txBody>
          <a:bodyPr wrap="none">
            <a:prstTxWarp prst="textNoShape">
              <a:avLst/>
            </a:prstTxWarp>
            <a:spAutoFit/>
          </a:bodyPr>
          <a:lstStyle/>
          <a:p>
            <a:r>
              <a:rPr lang="en-US" sz="2000"/>
              <a:t>Synchronization</a:t>
            </a:r>
          </a:p>
          <a:p>
            <a:r>
              <a:rPr lang="en-US" sz="2000"/>
              <a:t>Concurrency</a:t>
            </a:r>
          </a:p>
          <a:p>
            <a:r>
              <a:rPr lang="en-US" sz="2000"/>
              <a:t>Deadlock</a:t>
            </a:r>
          </a:p>
          <a:p>
            <a:r>
              <a:rPr lang="en-US" sz="2000"/>
              <a:t>Communication</a:t>
            </a:r>
          </a:p>
          <a:p>
            <a:r>
              <a:rPr lang="en-US" sz="2000"/>
              <a:t>Audit trail, etc.</a:t>
            </a:r>
          </a:p>
        </p:txBody>
      </p:sp>
      <p:sp>
        <p:nvSpPr>
          <p:cNvPr id="250901" name="Rectangle 16"/>
          <p:cNvSpPr>
            <a:spLocks noChangeArrowheads="1"/>
          </p:cNvSpPr>
          <p:nvPr/>
        </p:nvSpPr>
        <p:spPr bwMode="auto">
          <a:xfrm rot="447937">
            <a:off x="4789488" y="4419600"/>
            <a:ext cx="1304925" cy="800100"/>
          </a:xfrm>
          <a:prstGeom prst="rect">
            <a:avLst/>
          </a:prstGeom>
          <a:noFill/>
          <a:ln w="9525">
            <a:noFill/>
            <a:miter lim="800000"/>
            <a:headEnd/>
            <a:tailEnd/>
          </a:ln>
        </p:spPr>
        <p:txBody>
          <a:bodyPr>
            <a:prstTxWarp prst="textNoShape">
              <a:avLst/>
            </a:prstTxWarp>
            <a:spAutoFit/>
          </a:bodyPr>
          <a:lstStyle/>
          <a:p>
            <a:r>
              <a:rPr lang="en-US" sz="2000"/>
              <a:t>Resource</a:t>
            </a:r>
          </a:p>
          <a:p>
            <a:r>
              <a:rPr lang="en-US" sz="2000"/>
              <a:t>allocation</a:t>
            </a:r>
          </a:p>
        </p:txBody>
      </p:sp>
      <p:sp>
        <p:nvSpPr>
          <p:cNvPr id="250902" name="Rectangle 17"/>
          <p:cNvSpPr>
            <a:spLocks noChangeArrowheads="1"/>
          </p:cNvSpPr>
          <p:nvPr/>
        </p:nvSpPr>
        <p:spPr bwMode="auto">
          <a:xfrm>
            <a:off x="6556375" y="4713288"/>
            <a:ext cx="2206625" cy="1154112"/>
          </a:xfrm>
          <a:prstGeom prst="rect">
            <a:avLst/>
          </a:prstGeom>
          <a:noFill/>
          <a:ln w="9525">
            <a:noFill/>
            <a:miter lim="800000"/>
            <a:headEnd/>
            <a:tailEnd/>
          </a:ln>
        </p:spPr>
        <p:txBody>
          <a:bodyPr wrap="none">
            <a:prstTxWarp prst="textNoShape">
              <a:avLst/>
            </a:prstTxWarp>
            <a:spAutoFit/>
          </a:bodyPr>
          <a:lstStyle/>
          <a:p>
            <a:r>
              <a:rPr lang="en-US" sz="2000"/>
              <a:t>Data, programs,</a:t>
            </a:r>
          </a:p>
          <a:p>
            <a:r>
              <a:rPr lang="en-US" sz="2000"/>
              <a:t>CPU, memory,</a:t>
            </a:r>
          </a:p>
          <a:p>
            <a:r>
              <a:rPr lang="en-US" sz="2000"/>
              <a:t>I/O devices, etc.</a:t>
            </a:r>
          </a:p>
        </p:txBody>
      </p:sp>
      <p:sp>
        <p:nvSpPr>
          <p:cNvPr id="250903" name="Line 19"/>
          <p:cNvSpPr>
            <a:spLocks noChangeShapeType="1"/>
          </p:cNvSpPr>
          <p:nvPr/>
        </p:nvSpPr>
        <p:spPr bwMode="auto">
          <a:xfrm>
            <a:off x="3886200" y="4953000"/>
            <a:ext cx="2590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4" name="Line 20"/>
          <p:cNvSpPr>
            <a:spLocks noChangeShapeType="1"/>
          </p:cNvSpPr>
          <p:nvPr/>
        </p:nvSpPr>
        <p:spPr bwMode="auto">
          <a:xfrm>
            <a:off x="2590800" y="40386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5" name="Line 21"/>
          <p:cNvSpPr>
            <a:spLocks noChangeShapeType="1"/>
          </p:cNvSpPr>
          <p:nvPr/>
        </p:nvSpPr>
        <p:spPr bwMode="auto">
          <a:xfrm>
            <a:off x="18288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6" name="Line 22"/>
          <p:cNvSpPr>
            <a:spLocks noChangeShapeType="1"/>
          </p:cNvSpPr>
          <p:nvPr/>
        </p:nvSpPr>
        <p:spPr bwMode="auto">
          <a:xfrm>
            <a:off x="2362200" y="2674938"/>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7" name="Line 23"/>
          <p:cNvSpPr>
            <a:spLocks noChangeShapeType="1"/>
          </p:cNvSpPr>
          <p:nvPr/>
        </p:nvSpPr>
        <p:spPr bwMode="auto">
          <a:xfrm>
            <a:off x="2895600" y="2590800"/>
            <a:ext cx="0" cy="46513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8" name="Line 24"/>
          <p:cNvSpPr>
            <a:spLocks noChangeShapeType="1"/>
          </p:cNvSpPr>
          <p:nvPr/>
        </p:nvSpPr>
        <p:spPr bwMode="auto">
          <a:xfrm>
            <a:off x="34290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9" name="Rectangle 25"/>
          <p:cNvSpPr>
            <a:spLocks noChangeArrowheads="1"/>
          </p:cNvSpPr>
          <p:nvPr/>
        </p:nvSpPr>
        <p:spPr bwMode="auto">
          <a:xfrm>
            <a:off x="1676400" y="3581400"/>
            <a:ext cx="1949450" cy="446088"/>
          </a:xfrm>
          <a:prstGeom prst="rect">
            <a:avLst/>
          </a:prstGeom>
          <a:noFill/>
          <a:ln w="9525">
            <a:noFill/>
            <a:miter lim="800000"/>
            <a:headEnd/>
            <a:tailEnd/>
          </a:ln>
        </p:spPr>
        <p:txBody>
          <a:bodyPr wrap="none">
            <a:prstTxWarp prst="textNoShape">
              <a:avLst/>
            </a:prstTxWarp>
            <a:spAutoFit/>
          </a:bodyPr>
          <a:lstStyle/>
          <a:p>
            <a:r>
              <a:rPr lang="en-US" sz="2000">
                <a:solidFill>
                  <a:srgbClr val="FF0000"/>
                </a:solidFill>
              </a:rPr>
              <a:t>Authentication</a:t>
            </a:r>
          </a:p>
        </p:txBody>
      </p:sp>
      <p:sp>
        <p:nvSpPr>
          <p:cNvPr id="250910" name="Rectangle 27"/>
          <p:cNvSpPr>
            <a:spLocks noChangeArrowheads="1"/>
          </p:cNvSpPr>
          <p:nvPr/>
        </p:nvSpPr>
        <p:spPr bwMode="auto">
          <a:xfrm rot="-2390936">
            <a:off x="3962400" y="3048000"/>
            <a:ext cx="1935163" cy="446088"/>
          </a:xfrm>
          <a:prstGeom prst="rect">
            <a:avLst/>
          </a:prstGeom>
          <a:noFill/>
          <a:ln w="9525">
            <a:noFill/>
            <a:miter lim="800000"/>
            <a:headEnd/>
            <a:tailEnd/>
          </a:ln>
        </p:spPr>
        <p:txBody>
          <a:bodyPr wrap="none">
            <a:prstTxWarp prst="textNoShape">
              <a:avLst/>
            </a:prstTxWarp>
            <a:spAutoFit/>
          </a:bodyPr>
          <a:lstStyle/>
          <a:p>
            <a:r>
              <a:rPr lang="en-US" sz="2000">
                <a:solidFill>
                  <a:srgbClr val="FF0000"/>
                </a:solidFill>
              </a:rPr>
              <a:t>Access control</a:t>
            </a:r>
          </a:p>
        </p:txBody>
      </p:sp>
      <p:sp>
        <p:nvSpPr>
          <p:cNvPr id="250911" name="Rectangle 29"/>
          <p:cNvSpPr>
            <a:spLocks noChangeArrowheads="1"/>
          </p:cNvSpPr>
          <p:nvPr/>
        </p:nvSpPr>
        <p:spPr bwMode="auto">
          <a:xfrm rot="417138">
            <a:off x="4267200" y="5268913"/>
            <a:ext cx="1935163" cy="446087"/>
          </a:xfrm>
          <a:prstGeom prst="rect">
            <a:avLst/>
          </a:prstGeom>
          <a:noFill/>
          <a:ln w="9525">
            <a:noFill/>
            <a:miter lim="800000"/>
            <a:headEnd/>
            <a:tailEnd/>
          </a:ln>
        </p:spPr>
        <p:txBody>
          <a:bodyPr wrap="none">
            <a:prstTxWarp prst="textNoShape">
              <a:avLst/>
            </a:prstTxWarp>
            <a:spAutoFit/>
          </a:bodyPr>
          <a:lstStyle/>
          <a:p>
            <a:r>
              <a:rPr lang="en-US" sz="2000">
                <a:solidFill>
                  <a:srgbClr val="FF0000"/>
                </a:solidFill>
              </a:rPr>
              <a:t>Access 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77DD542-C60E-C545-B5E7-D59FC5B8D8ED}" type="slidenum">
              <a:rPr lang="en-US" smtClean="0">
                <a:latin typeface="Times New Roman" charset="0"/>
              </a:rPr>
              <a:pPr/>
              <a:t>27</a:t>
            </a:fld>
            <a:endParaRPr lang="en-US" smtClean="0">
              <a:latin typeface="Times New Roman" charset="0"/>
            </a:endParaRPr>
          </a:p>
        </p:txBody>
      </p:sp>
      <p:sp>
        <p:nvSpPr>
          <p:cNvPr id="251907" name="Rectangle 2"/>
          <p:cNvSpPr>
            <a:spLocks noGrp="1" noChangeArrowheads="1"/>
          </p:cNvSpPr>
          <p:nvPr>
            <p:ph type="title"/>
          </p:nvPr>
        </p:nvSpPr>
        <p:spPr>
          <a:xfrm>
            <a:off x="685800" y="381000"/>
            <a:ext cx="7772400" cy="1371600"/>
          </a:xfrm>
        </p:spPr>
        <p:txBody>
          <a:bodyPr/>
          <a:lstStyle/>
          <a:p>
            <a:pPr eaLnBrk="1" hangingPunct="1"/>
            <a:r>
              <a:rPr lang="en-US"/>
              <a:t>MAC and DAC</a:t>
            </a:r>
          </a:p>
        </p:txBody>
      </p:sp>
      <p:sp>
        <p:nvSpPr>
          <p:cNvPr id="261123" name="Rectangle 3"/>
          <p:cNvSpPr>
            <a:spLocks noGrp="1" noChangeArrowheads="1"/>
          </p:cNvSpPr>
          <p:nvPr>
            <p:ph type="body" idx="1"/>
          </p:nvPr>
        </p:nvSpPr>
        <p:spPr>
          <a:xfrm>
            <a:off x="685800" y="1828800"/>
            <a:ext cx="7620000" cy="4267200"/>
          </a:xfrm>
        </p:spPr>
        <p:txBody>
          <a:bodyPr/>
          <a:lstStyle/>
          <a:p>
            <a:pPr eaLnBrk="1" hangingPunct="1"/>
            <a:r>
              <a:rPr lang="en-US" sz="2800"/>
              <a:t>Mandatory Access Control (MAC)</a:t>
            </a:r>
          </a:p>
          <a:p>
            <a:pPr lvl="1" eaLnBrk="1" hangingPunct="1"/>
            <a:r>
              <a:rPr lang="en-US" sz="2400"/>
              <a:t>Access not controlled by owner of object</a:t>
            </a:r>
          </a:p>
          <a:p>
            <a:pPr lvl="1" eaLnBrk="1" hangingPunct="1"/>
            <a:r>
              <a:rPr lang="en-US" sz="2400"/>
              <a:t>Example: User does not decide who holds a </a:t>
            </a:r>
            <a:r>
              <a:rPr lang="en-US" sz="2400" b="1">
                <a:latin typeface="Times-Roman" charset="0"/>
              </a:rPr>
              <a:t>TOP SECRET </a:t>
            </a:r>
            <a:r>
              <a:rPr lang="en-US" sz="2400"/>
              <a:t>clearance</a:t>
            </a:r>
          </a:p>
          <a:p>
            <a:pPr eaLnBrk="1" hangingPunct="1"/>
            <a:r>
              <a:rPr lang="en-US" sz="2800"/>
              <a:t>Discretionary Access Control (DAC)</a:t>
            </a:r>
          </a:p>
          <a:p>
            <a:pPr lvl="1" eaLnBrk="1" hangingPunct="1"/>
            <a:r>
              <a:rPr lang="en-US" sz="2400"/>
              <a:t>Owner of object determines access</a:t>
            </a:r>
          </a:p>
          <a:p>
            <a:pPr lvl="1" eaLnBrk="1" hangingPunct="1"/>
            <a:r>
              <a:rPr lang="en-US" sz="2400"/>
              <a:t>Example: UNIX/Windows file protection</a:t>
            </a:r>
          </a:p>
          <a:p>
            <a:pPr eaLnBrk="1" hangingPunct="1"/>
            <a:r>
              <a:rPr lang="en-US" sz="2800"/>
              <a:t>If DAC and MAC both apply, MAC wins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box(out)">
                                      <p:cBhvr>
                                        <p:cTn id="7" dur="500"/>
                                        <p:tgtEl>
                                          <p:spTgt spid="2611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box(out)">
                                      <p:cBhvr>
                                        <p:cTn id="12" dur="500"/>
                                        <p:tgtEl>
                                          <p:spTgt spid="2611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box(out)">
                                      <p:cBhvr>
                                        <p:cTn id="17" dur="500"/>
                                        <p:tgtEl>
                                          <p:spTgt spid="2611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box(out)">
                                      <p:cBhvr>
                                        <p:cTn id="22" dur="500"/>
                                        <p:tgtEl>
                                          <p:spTgt spid="2611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1123">
                                            <p:txEl>
                                              <p:pRg st="4" end="4"/>
                                            </p:txEl>
                                          </p:spTgt>
                                        </p:tgtEl>
                                        <p:attrNameLst>
                                          <p:attrName>style.visibility</p:attrName>
                                        </p:attrNameLst>
                                      </p:cBhvr>
                                      <p:to>
                                        <p:strVal val="visible"/>
                                      </p:to>
                                    </p:set>
                                    <p:animEffect transition="in" filter="box(out)">
                                      <p:cBhvr>
                                        <p:cTn id="27" dur="500"/>
                                        <p:tgtEl>
                                          <p:spTgt spid="2611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1123">
                                            <p:txEl>
                                              <p:pRg st="5" end="5"/>
                                            </p:txEl>
                                          </p:spTgt>
                                        </p:tgtEl>
                                        <p:attrNameLst>
                                          <p:attrName>style.visibility</p:attrName>
                                        </p:attrNameLst>
                                      </p:cBhvr>
                                      <p:to>
                                        <p:strVal val="visible"/>
                                      </p:to>
                                    </p:set>
                                    <p:animEffect transition="in" filter="box(out)">
                                      <p:cBhvr>
                                        <p:cTn id="32" dur="500"/>
                                        <p:tgtEl>
                                          <p:spTgt spid="2611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1123">
                                            <p:txEl>
                                              <p:pRg st="6" end="6"/>
                                            </p:txEl>
                                          </p:spTgt>
                                        </p:tgtEl>
                                        <p:attrNameLst>
                                          <p:attrName>style.visibility</p:attrName>
                                        </p:attrNameLst>
                                      </p:cBhvr>
                                      <p:to>
                                        <p:strVal val="visible"/>
                                      </p:to>
                                    </p:set>
                                    <p:animEffect transition="in" filter="box(out)">
                                      <p:cBhvr>
                                        <p:cTn id="37" dur="500"/>
                                        <p:tgtEl>
                                          <p:spTgt spid="26112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31A01A-1EBB-5644-9019-5B0010D43A84}" type="slidenum">
              <a:rPr lang="en-US" smtClean="0">
                <a:latin typeface="Times New Roman" charset="0"/>
              </a:rPr>
              <a:pPr/>
              <a:t>28</a:t>
            </a:fld>
            <a:endParaRPr lang="en-US" smtClean="0">
              <a:latin typeface="Times New Roman" charset="0"/>
            </a:endParaRPr>
          </a:p>
        </p:txBody>
      </p:sp>
      <p:sp>
        <p:nvSpPr>
          <p:cNvPr id="252931" name="Rectangle 2"/>
          <p:cNvSpPr>
            <a:spLocks noGrp="1" noChangeArrowheads="1"/>
          </p:cNvSpPr>
          <p:nvPr>
            <p:ph type="title"/>
          </p:nvPr>
        </p:nvSpPr>
        <p:spPr/>
        <p:txBody>
          <a:bodyPr/>
          <a:lstStyle/>
          <a:p>
            <a:pPr eaLnBrk="1" hangingPunct="1"/>
            <a:r>
              <a:rPr lang="en-US"/>
              <a:t>Object Reuse Protection</a:t>
            </a:r>
          </a:p>
        </p:txBody>
      </p:sp>
      <p:sp>
        <p:nvSpPr>
          <p:cNvPr id="252932" name="Rectangle 3"/>
          <p:cNvSpPr>
            <a:spLocks noGrp="1" noChangeArrowheads="1"/>
          </p:cNvSpPr>
          <p:nvPr>
            <p:ph type="body" idx="1"/>
          </p:nvPr>
        </p:nvSpPr>
        <p:spPr>
          <a:xfrm>
            <a:off x="685800" y="1905000"/>
            <a:ext cx="7772400" cy="4114800"/>
          </a:xfrm>
        </p:spPr>
        <p:txBody>
          <a:bodyPr/>
          <a:lstStyle/>
          <a:p>
            <a:pPr eaLnBrk="1" hangingPunct="1">
              <a:lnSpc>
                <a:spcPct val="90000"/>
              </a:lnSpc>
            </a:pPr>
            <a:r>
              <a:rPr lang="en-US"/>
              <a:t>OS must prevent leaking of info</a:t>
            </a:r>
          </a:p>
          <a:p>
            <a:pPr eaLnBrk="1" hangingPunct="1">
              <a:lnSpc>
                <a:spcPct val="90000"/>
              </a:lnSpc>
            </a:pPr>
            <a:r>
              <a:rPr lang="en-US"/>
              <a:t>Example</a:t>
            </a:r>
          </a:p>
          <a:p>
            <a:pPr lvl="1" eaLnBrk="1" hangingPunct="1">
              <a:lnSpc>
                <a:spcPct val="90000"/>
              </a:lnSpc>
            </a:pPr>
            <a:r>
              <a:rPr lang="en-US"/>
              <a:t>User creates a file</a:t>
            </a:r>
          </a:p>
          <a:p>
            <a:pPr lvl="1" eaLnBrk="1" hangingPunct="1">
              <a:lnSpc>
                <a:spcPct val="90000"/>
              </a:lnSpc>
            </a:pPr>
            <a:r>
              <a:rPr lang="en-US"/>
              <a:t>Space allocated on disk</a:t>
            </a:r>
          </a:p>
          <a:p>
            <a:pPr lvl="1" eaLnBrk="1" hangingPunct="1">
              <a:lnSpc>
                <a:spcPct val="90000"/>
              </a:lnSpc>
            </a:pPr>
            <a:r>
              <a:rPr lang="en-US"/>
              <a:t>But same space previously used</a:t>
            </a:r>
          </a:p>
          <a:p>
            <a:pPr lvl="1" eaLnBrk="1" hangingPunct="1">
              <a:lnSpc>
                <a:spcPct val="90000"/>
              </a:lnSpc>
            </a:pPr>
            <a:r>
              <a:rPr lang="en-US"/>
              <a:t>“Leftover” bits could leak information</a:t>
            </a:r>
          </a:p>
          <a:p>
            <a:pPr lvl="1" eaLnBrk="1" hangingPunct="1">
              <a:lnSpc>
                <a:spcPct val="90000"/>
              </a:lnSpc>
            </a:pPr>
            <a:r>
              <a:rPr lang="en-US"/>
              <a:t>Magnetic remanence is a related issue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E62F11B-2F16-5B44-A944-CB9DEA4FE3EA}" type="slidenum">
              <a:rPr lang="en-US" smtClean="0">
                <a:latin typeface="Times New Roman" charset="0"/>
              </a:rPr>
              <a:pPr/>
              <a:t>29</a:t>
            </a:fld>
            <a:endParaRPr lang="en-US" smtClean="0">
              <a:latin typeface="Times New Roman" charset="0"/>
            </a:endParaRPr>
          </a:p>
        </p:txBody>
      </p:sp>
      <p:sp>
        <p:nvSpPr>
          <p:cNvPr id="253955" name="Rectangle 2"/>
          <p:cNvSpPr>
            <a:spLocks noGrp="1" noChangeArrowheads="1"/>
          </p:cNvSpPr>
          <p:nvPr>
            <p:ph type="title"/>
          </p:nvPr>
        </p:nvSpPr>
        <p:spPr>
          <a:xfrm>
            <a:off x="685800" y="457200"/>
            <a:ext cx="7772400" cy="1143000"/>
          </a:xfrm>
        </p:spPr>
        <p:txBody>
          <a:bodyPr/>
          <a:lstStyle/>
          <a:p>
            <a:pPr eaLnBrk="1" hangingPunct="1"/>
            <a:r>
              <a:rPr lang="en-US"/>
              <a:t>Trusted Path</a:t>
            </a:r>
          </a:p>
        </p:txBody>
      </p:sp>
      <p:sp>
        <p:nvSpPr>
          <p:cNvPr id="263171" name="Rectangle 3"/>
          <p:cNvSpPr>
            <a:spLocks noGrp="1" noChangeArrowheads="1"/>
          </p:cNvSpPr>
          <p:nvPr>
            <p:ph type="body" idx="1"/>
          </p:nvPr>
        </p:nvSpPr>
        <p:spPr>
          <a:xfrm>
            <a:off x="685800" y="1524000"/>
            <a:ext cx="7772400" cy="4648200"/>
          </a:xfrm>
        </p:spPr>
        <p:txBody>
          <a:bodyPr/>
          <a:lstStyle/>
          <a:p>
            <a:pPr eaLnBrk="1" hangingPunct="1">
              <a:lnSpc>
                <a:spcPct val="90000"/>
              </a:lnSpc>
            </a:pPr>
            <a:r>
              <a:rPr lang="en-US" sz="2800" dirty="0"/>
              <a:t>Suppose you type in your password</a:t>
            </a:r>
          </a:p>
          <a:p>
            <a:pPr lvl="1" eaLnBrk="1" hangingPunct="1">
              <a:lnSpc>
                <a:spcPct val="90000"/>
              </a:lnSpc>
            </a:pPr>
            <a:r>
              <a:rPr lang="en-US" sz="2400" dirty="0"/>
              <a:t>What happens to the password?</a:t>
            </a:r>
          </a:p>
          <a:p>
            <a:pPr eaLnBrk="1" hangingPunct="1">
              <a:lnSpc>
                <a:spcPct val="90000"/>
              </a:lnSpc>
            </a:pPr>
            <a:r>
              <a:rPr lang="en-US" sz="2800" dirty="0"/>
              <a:t>Depends on the software!</a:t>
            </a:r>
          </a:p>
          <a:p>
            <a:pPr eaLnBrk="1" hangingPunct="1">
              <a:lnSpc>
                <a:spcPct val="90000"/>
              </a:lnSpc>
            </a:pPr>
            <a:r>
              <a:rPr lang="en-US" sz="2800" dirty="0"/>
              <a:t>How can you be sure software is not evil? </a:t>
            </a:r>
          </a:p>
          <a:p>
            <a:pPr eaLnBrk="1" hangingPunct="1">
              <a:lnSpc>
                <a:spcPct val="90000"/>
              </a:lnSpc>
            </a:pPr>
            <a:r>
              <a:rPr lang="en-US" sz="2800" dirty="0"/>
              <a:t>Trusted path </a:t>
            </a:r>
            <a:r>
              <a:rPr lang="en-US" sz="2800" dirty="0" smtClean="0"/>
              <a:t>problem:</a:t>
            </a:r>
          </a:p>
          <a:p>
            <a:pPr lvl="1" eaLnBrk="1" hangingPunct="1">
              <a:lnSpc>
                <a:spcPct val="90000"/>
              </a:lnSpc>
              <a:buFontTx/>
              <a:buNone/>
            </a:pPr>
            <a:r>
              <a:rPr lang="en-US" sz="2000" dirty="0">
                <a:solidFill>
                  <a:srgbClr val="A52A2A"/>
                </a:solidFill>
              </a:rPr>
              <a:t>	</a:t>
            </a:r>
            <a:r>
              <a:rPr lang="en-US" sz="2000" dirty="0">
                <a:solidFill>
                  <a:schemeClr val="tx2"/>
                </a:solidFill>
              </a:rPr>
              <a:t>“I don't  know how to to be confident even of a digital signature I make on my own PC, and I've worked in security for over fifteen years. Checking all of the software in the critical path between the display and the signature software is way beyond my patience. ”</a:t>
            </a:r>
          </a:p>
          <a:p>
            <a:pPr lvl="1" eaLnBrk="1" hangingPunct="1">
              <a:lnSpc>
                <a:spcPct val="90000"/>
              </a:lnSpc>
              <a:buFontTx/>
              <a:buNone/>
            </a:pPr>
            <a:r>
              <a:rPr lang="en-US" sz="2000" dirty="0">
                <a:solidFill>
                  <a:schemeClr val="tx2"/>
                </a:solidFill>
              </a:rPr>
              <a:t>			 </a:t>
            </a:r>
            <a:r>
              <a:rPr lang="en-US" sz="2400" dirty="0" err="1">
                <a:solidFill>
                  <a:schemeClr val="tx2"/>
                </a:solidFill>
                <a:sym typeface="Symbol" charset="2"/>
              </a:rPr>
              <a:t></a:t>
            </a:r>
            <a:r>
              <a:rPr lang="en-US" sz="2000" dirty="0">
                <a:solidFill>
                  <a:schemeClr val="tx2"/>
                </a:solidFill>
              </a:rPr>
              <a:t> Ross Anderson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263171">
                                            <p:txEl>
                                              <p:pRg st="1" end="1"/>
                                            </p:txEl>
                                          </p:spTgt>
                                        </p:tgtEl>
                                        <p:attrNameLst>
                                          <p:attrName>style.visibility</p:attrName>
                                        </p:attrNameLst>
                                      </p:cBhvr>
                                      <p:to>
                                        <p:strVal val="visible"/>
                                      </p:to>
                                    </p:set>
                                    <p:anim calcmode="lin" valueType="num">
                                      <p:cBhvr additive="base">
                                        <p:cTn id="11" dur="500" fill="hold"/>
                                        <p:tgtEl>
                                          <p:spTgt spid="2631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31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3171">
                                            <p:txEl>
                                              <p:pRg st="2" end="2"/>
                                            </p:txEl>
                                          </p:spTgt>
                                        </p:tgtEl>
                                        <p:attrNameLst>
                                          <p:attrName>style.visibility</p:attrName>
                                        </p:attrNameLst>
                                      </p:cBhvr>
                                      <p:to>
                                        <p:strVal val="visible"/>
                                      </p:to>
                                    </p:set>
                                    <p:anim calcmode="lin" valueType="num">
                                      <p:cBhvr additive="base">
                                        <p:cTn id="17" dur="500" fill="hold"/>
                                        <p:tgtEl>
                                          <p:spTgt spid="2631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31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3171">
                                            <p:txEl>
                                              <p:pRg st="3" end="3"/>
                                            </p:txEl>
                                          </p:spTgt>
                                        </p:tgtEl>
                                        <p:attrNameLst>
                                          <p:attrName>style.visibility</p:attrName>
                                        </p:attrNameLst>
                                      </p:cBhvr>
                                      <p:to>
                                        <p:strVal val="visible"/>
                                      </p:to>
                                    </p:set>
                                    <p:anim calcmode="lin" valueType="num">
                                      <p:cBhvr additive="base">
                                        <p:cTn id="23" dur="500" fill="hold"/>
                                        <p:tgtEl>
                                          <p:spTgt spid="26317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31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3171">
                                            <p:txEl>
                                              <p:pRg st="4" end="4"/>
                                            </p:txEl>
                                          </p:spTgt>
                                        </p:tgtEl>
                                        <p:attrNameLst>
                                          <p:attrName>style.visibility</p:attrName>
                                        </p:attrNameLst>
                                      </p:cBhvr>
                                      <p:to>
                                        <p:strVal val="visible"/>
                                      </p:to>
                                    </p:set>
                                    <p:anim calcmode="lin" valueType="num">
                                      <p:cBhvr additive="base">
                                        <p:cTn id="29" dur="500" fill="hold"/>
                                        <p:tgtEl>
                                          <p:spTgt spid="263171">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631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263171">
                                            <p:txEl>
                                              <p:pRg st="5" end="5"/>
                                            </p:txEl>
                                          </p:spTgt>
                                        </p:tgtEl>
                                        <p:attrNameLst>
                                          <p:attrName>style.visibility</p:attrName>
                                        </p:attrNameLst>
                                      </p:cBhvr>
                                      <p:to>
                                        <p:strVal val="visible"/>
                                      </p:to>
                                    </p:set>
                                    <p:anim calcmode="lin" valueType="num">
                                      <p:cBhvr additive="base">
                                        <p:cTn id="33" dur="500" fill="hold"/>
                                        <p:tgtEl>
                                          <p:spTgt spid="26317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631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263171">
                                            <p:txEl>
                                              <p:pRg st="6" end="6"/>
                                            </p:txEl>
                                          </p:spTgt>
                                        </p:tgtEl>
                                        <p:attrNameLst>
                                          <p:attrName>style.visibility</p:attrName>
                                        </p:attrNameLst>
                                      </p:cBhvr>
                                      <p:to>
                                        <p:strVal val="visible"/>
                                      </p:to>
                                    </p:set>
                                    <p:anim calcmode="lin" valueType="num">
                                      <p:cBhvr additive="base">
                                        <p:cTn id="37" dur="500" fill="hold"/>
                                        <p:tgtEl>
                                          <p:spTgt spid="26317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31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57B58C6-B91B-0D41-B252-E50286863D2F}" type="slidenum">
              <a:rPr lang="en-US" smtClean="0">
                <a:latin typeface="Times New Roman" charset="0"/>
              </a:rPr>
              <a:pPr/>
              <a:t>3</a:t>
            </a:fld>
            <a:endParaRPr lang="en-US" smtClean="0">
              <a:latin typeface="Times New Roman" charset="0"/>
            </a:endParaRPr>
          </a:p>
        </p:txBody>
      </p:sp>
      <p:sp>
        <p:nvSpPr>
          <p:cNvPr id="227331" name="Rectangle 2"/>
          <p:cNvSpPr>
            <a:spLocks noGrp="1" noChangeArrowheads="1"/>
          </p:cNvSpPr>
          <p:nvPr>
            <p:ph type="title"/>
          </p:nvPr>
        </p:nvSpPr>
        <p:spPr/>
        <p:txBody>
          <a:bodyPr/>
          <a:lstStyle/>
          <a:p>
            <a:pPr eaLnBrk="1" hangingPunct="1"/>
            <a:r>
              <a:rPr lang="en-US"/>
              <a:t>OS</a:t>
            </a:r>
            <a:r>
              <a:rPr lang="en-US" smtClean="0"/>
              <a:t> and Security</a:t>
            </a:r>
            <a:endParaRPr lang="en-US" dirty="0"/>
          </a:p>
        </p:txBody>
      </p:sp>
      <p:sp>
        <p:nvSpPr>
          <p:cNvPr id="227332" name="Rectangle 3"/>
          <p:cNvSpPr>
            <a:spLocks noGrp="1" noChangeArrowheads="1"/>
          </p:cNvSpPr>
          <p:nvPr>
            <p:ph type="body" idx="1"/>
          </p:nvPr>
        </p:nvSpPr>
        <p:spPr/>
        <p:txBody>
          <a:bodyPr/>
          <a:lstStyle/>
          <a:p>
            <a:pPr eaLnBrk="1" hangingPunct="1">
              <a:lnSpc>
                <a:spcPct val="90000"/>
              </a:lnSpc>
            </a:pPr>
            <a:r>
              <a:rPr lang="en-US" sz="2800"/>
              <a:t>OSs are large, complex programs</a:t>
            </a:r>
          </a:p>
          <a:p>
            <a:pPr lvl="1" eaLnBrk="1" hangingPunct="1">
              <a:lnSpc>
                <a:spcPct val="90000"/>
              </a:lnSpc>
            </a:pPr>
            <a:r>
              <a:rPr lang="en-US" sz="2400"/>
              <a:t>Many bugs in any such program</a:t>
            </a:r>
          </a:p>
          <a:p>
            <a:pPr lvl="1" eaLnBrk="1" hangingPunct="1">
              <a:lnSpc>
                <a:spcPct val="90000"/>
              </a:lnSpc>
            </a:pPr>
            <a:r>
              <a:rPr lang="en-US" sz="2400"/>
              <a:t>We have seen that bugs can be security threats</a:t>
            </a:r>
          </a:p>
          <a:p>
            <a:pPr eaLnBrk="1" hangingPunct="1">
              <a:lnSpc>
                <a:spcPct val="90000"/>
              </a:lnSpc>
            </a:pPr>
            <a:r>
              <a:rPr lang="en-US" sz="2800"/>
              <a:t>Here we are concerned with security provided by OS</a:t>
            </a:r>
          </a:p>
          <a:p>
            <a:pPr lvl="1" eaLnBrk="1" hangingPunct="1">
              <a:lnSpc>
                <a:spcPct val="90000"/>
              </a:lnSpc>
            </a:pPr>
            <a:r>
              <a:rPr lang="en-US" sz="2400"/>
              <a:t>Not concerned with threat of bad OS software </a:t>
            </a:r>
          </a:p>
          <a:p>
            <a:pPr eaLnBrk="1" hangingPunct="1">
              <a:lnSpc>
                <a:spcPct val="90000"/>
              </a:lnSpc>
            </a:pPr>
            <a:r>
              <a:rPr lang="en-US" sz="2800"/>
              <a:t>Concerned with OS as security </a:t>
            </a:r>
            <a:r>
              <a:rPr lang="en-US" sz="2800" b="1">
                <a:solidFill>
                  <a:schemeClr val="accent2"/>
                </a:solidFill>
              </a:rPr>
              <a:t>enforcer</a:t>
            </a:r>
            <a:endParaRPr lang="en-US" sz="2800"/>
          </a:p>
          <a:p>
            <a:pPr eaLnBrk="1" hangingPunct="1">
              <a:lnSpc>
                <a:spcPct val="90000"/>
              </a:lnSpc>
            </a:pPr>
            <a:r>
              <a:rPr lang="en-US" sz="2800"/>
              <a:t>In this section we only scratch the surface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B26B4E8-C6E5-DD45-9C57-89964F47CBC7}" type="slidenum">
              <a:rPr lang="en-US" smtClean="0">
                <a:latin typeface="Times New Roman" charset="0"/>
              </a:rPr>
              <a:pPr/>
              <a:t>30</a:t>
            </a:fld>
            <a:endParaRPr lang="en-US" smtClean="0">
              <a:latin typeface="Times New Roman" charset="0"/>
            </a:endParaRPr>
          </a:p>
        </p:txBody>
      </p:sp>
      <p:sp>
        <p:nvSpPr>
          <p:cNvPr id="254979" name="Rectangle 2"/>
          <p:cNvSpPr>
            <a:spLocks noGrp="1" noChangeArrowheads="1"/>
          </p:cNvSpPr>
          <p:nvPr>
            <p:ph type="title"/>
          </p:nvPr>
        </p:nvSpPr>
        <p:spPr>
          <a:xfrm>
            <a:off x="685800" y="381000"/>
            <a:ext cx="7772400" cy="1143000"/>
          </a:xfrm>
        </p:spPr>
        <p:txBody>
          <a:bodyPr/>
          <a:lstStyle/>
          <a:p>
            <a:pPr eaLnBrk="1" hangingPunct="1"/>
            <a:r>
              <a:rPr lang="en-US"/>
              <a:t>Audit</a:t>
            </a:r>
          </a:p>
        </p:txBody>
      </p:sp>
      <p:sp>
        <p:nvSpPr>
          <p:cNvPr id="264195" name="Rectangle 3"/>
          <p:cNvSpPr>
            <a:spLocks noGrp="1" noChangeArrowheads="1"/>
          </p:cNvSpPr>
          <p:nvPr>
            <p:ph type="body" idx="1"/>
          </p:nvPr>
        </p:nvSpPr>
        <p:spPr>
          <a:xfrm>
            <a:off x="685800" y="1524000"/>
            <a:ext cx="7772400" cy="4572000"/>
          </a:xfrm>
        </p:spPr>
        <p:txBody>
          <a:bodyPr/>
          <a:lstStyle/>
          <a:p>
            <a:pPr eaLnBrk="1" hangingPunct="1">
              <a:lnSpc>
                <a:spcPct val="90000"/>
              </a:lnSpc>
            </a:pPr>
            <a:r>
              <a:rPr lang="en-US" sz="2800"/>
              <a:t>System should log security-related events</a:t>
            </a:r>
          </a:p>
          <a:p>
            <a:pPr eaLnBrk="1" hangingPunct="1">
              <a:lnSpc>
                <a:spcPct val="90000"/>
              </a:lnSpc>
            </a:pPr>
            <a:r>
              <a:rPr lang="en-US" sz="2800"/>
              <a:t>Necessary for postmortem</a:t>
            </a:r>
          </a:p>
          <a:p>
            <a:pPr eaLnBrk="1" hangingPunct="1">
              <a:lnSpc>
                <a:spcPct val="90000"/>
              </a:lnSpc>
            </a:pPr>
            <a:r>
              <a:rPr lang="en-US" sz="2800"/>
              <a:t>What to log?</a:t>
            </a:r>
          </a:p>
          <a:p>
            <a:pPr lvl="1" eaLnBrk="1" hangingPunct="1">
              <a:lnSpc>
                <a:spcPct val="90000"/>
              </a:lnSpc>
            </a:pPr>
            <a:r>
              <a:rPr lang="en-US" sz="2400"/>
              <a:t>Everything? Who (or what) will look at it?</a:t>
            </a:r>
          </a:p>
          <a:p>
            <a:pPr lvl="1" eaLnBrk="1" hangingPunct="1">
              <a:lnSpc>
                <a:spcPct val="90000"/>
              </a:lnSpc>
            </a:pPr>
            <a:r>
              <a:rPr lang="en-US" sz="2400"/>
              <a:t>Don’t want to overwhelm administrator</a:t>
            </a:r>
          </a:p>
          <a:p>
            <a:pPr lvl="1" eaLnBrk="1" hangingPunct="1">
              <a:lnSpc>
                <a:spcPct val="90000"/>
              </a:lnSpc>
            </a:pPr>
            <a:r>
              <a:rPr lang="en-US" sz="2400"/>
              <a:t>Needle in haystack problem</a:t>
            </a:r>
          </a:p>
          <a:p>
            <a:pPr eaLnBrk="1" hangingPunct="1">
              <a:lnSpc>
                <a:spcPct val="90000"/>
              </a:lnSpc>
            </a:pPr>
            <a:r>
              <a:rPr lang="en-US" sz="2800"/>
              <a:t>Should we log incorrect passwords?</a:t>
            </a:r>
          </a:p>
          <a:p>
            <a:pPr lvl="1" eaLnBrk="1" hangingPunct="1">
              <a:lnSpc>
                <a:spcPct val="90000"/>
              </a:lnSpc>
            </a:pPr>
            <a:r>
              <a:rPr lang="en-US" sz="2400"/>
              <a:t>“Almost” passwords in log file?</a:t>
            </a:r>
          </a:p>
          <a:p>
            <a:pPr eaLnBrk="1" hangingPunct="1">
              <a:lnSpc>
                <a:spcPct val="90000"/>
              </a:lnSpc>
            </a:pPr>
            <a:r>
              <a:rPr lang="en-US" sz="2800"/>
              <a:t>Logging is not a trivial matter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ox(out)">
                                      <p:cBhvr>
                                        <p:cTn id="7" dur="500"/>
                                        <p:tgtEl>
                                          <p:spTgt spid="26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box(out)">
                                      <p:cBhvr>
                                        <p:cTn id="12" dur="500"/>
                                        <p:tgtEl>
                                          <p:spTgt spid="264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box(out)">
                                      <p:cBhvr>
                                        <p:cTn id="17" dur="500"/>
                                        <p:tgtEl>
                                          <p:spTgt spid="264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box(out)">
                                      <p:cBhvr>
                                        <p:cTn id="22" dur="500"/>
                                        <p:tgtEl>
                                          <p:spTgt spid="264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Effect transition="in" filter="box(out)">
                                      <p:cBhvr>
                                        <p:cTn id="27" dur="500"/>
                                        <p:tgtEl>
                                          <p:spTgt spid="264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4195">
                                            <p:txEl>
                                              <p:pRg st="5" end="5"/>
                                            </p:txEl>
                                          </p:spTgt>
                                        </p:tgtEl>
                                        <p:attrNameLst>
                                          <p:attrName>style.visibility</p:attrName>
                                        </p:attrNameLst>
                                      </p:cBhvr>
                                      <p:to>
                                        <p:strVal val="visible"/>
                                      </p:to>
                                    </p:set>
                                    <p:animEffect transition="in" filter="box(out)">
                                      <p:cBhvr>
                                        <p:cTn id="32" dur="500"/>
                                        <p:tgtEl>
                                          <p:spTgt spid="264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4195">
                                            <p:txEl>
                                              <p:pRg st="6" end="6"/>
                                            </p:txEl>
                                          </p:spTgt>
                                        </p:tgtEl>
                                        <p:attrNameLst>
                                          <p:attrName>style.visibility</p:attrName>
                                        </p:attrNameLst>
                                      </p:cBhvr>
                                      <p:to>
                                        <p:strVal val="visible"/>
                                      </p:to>
                                    </p:set>
                                    <p:animEffect transition="in" filter="box(out)">
                                      <p:cBhvr>
                                        <p:cTn id="37" dur="500"/>
                                        <p:tgtEl>
                                          <p:spTgt spid="264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64195">
                                            <p:txEl>
                                              <p:pRg st="7" end="7"/>
                                            </p:txEl>
                                          </p:spTgt>
                                        </p:tgtEl>
                                        <p:attrNameLst>
                                          <p:attrName>style.visibility</p:attrName>
                                        </p:attrNameLst>
                                      </p:cBhvr>
                                      <p:to>
                                        <p:strVal val="visible"/>
                                      </p:to>
                                    </p:set>
                                    <p:animEffect transition="in" filter="box(out)">
                                      <p:cBhvr>
                                        <p:cTn id="42" dur="500"/>
                                        <p:tgtEl>
                                          <p:spTgt spid="264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64195">
                                            <p:txEl>
                                              <p:pRg st="8" end="8"/>
                                            </p:txEl>
                                          </p:spTgt>
                                        </p:tgtEl>
                                        <p:attrNameLst>
                                          <p:attrName>style.visibility</p:attrName>
                                        </p:attrNameLst>
                                      </p:cBhvr>
                                      <p:to>
                                        <p:strVal val="visible"/>
                                      </p:to>
                                    </p:set>
                                    <p:animEffect transition="in" filter="box(out)">
                                      <p:cBhvr>
                                        <p:cTn id="47" dur="500"/>
                                        <p:tgtEl>
                                          <p:spTgt spid="264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03BF8F7-1907-B64F-AE6A-1DA19CE55FF8}" type="slidenum">
              <a:rPr lang="en-US" smtClean="0">
                <a:latin typeface="Times New Roman" charset="0"/>
              </a:rPr>
              <a:pPr/>
              <a:t>31</a:t>
            </a:fld>
            <a:endParaRPr lang="en-US" smtClean="0">
              <a:latin typeface="Times New Roman" charset="0"/>
            </a:endParaRPr>
          </a:p>
        </p:txBody>
      </p:sp>
      <p:sp>
        <p:nvSpPr>
          <p:cNvPr id="256003" name="Rectangle 2"/>
          <p:cNvSpPr>
            <a:spLocks noGrp="1" noChangeArrowheads="1"/>
          </p:cNvSpPr>
          <p:nvPr>
            <p:ph type="title"/>
          </p:nvPr>
        </p:nvSpPr>
        <p:spPr>
          <a:xfrm>
            <a:off x="685800" y="304800"/>
            <a:ext cx="7772400" cy="1143000"/>
          </a:xfrm>
        </p:spPr>
        <p:txBody>
          <a:bodyPr/>
          <a:lstStyle/>
          <a:p>
            <a:pPr eaLnBrk="1" hangingPunct="1"/>
            <a:r>
              <a:rPr lang="en-US"/>
              <a:t>Security Kernel</a:t>
            </a:r>
          </a:p>
        </p:txBody>
      </p:sp>
      <p:sp>
        <p:nvSpPr>
          <p:cNvPr id="256004"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sz="2800" b="1">
                <a:solidFill>
                  <a:schemeClr val="accent2"/>
                </a:solidFill>
              </a:rPr>
              <a:t>Kernel</a:t>
            </a:r>
            <a:r>
              <a:rPr lang="en-US" sz="2800"/>
              <a:t> is the lowest-level part of the OS</a:t>
            </a:r>
          </a:p>
          <a:p>
            <a:pPr eaLnBrk="1" hangingPunct="1">
              <a:lnSpc>
                <a:spcPct val="90000"/>
              </a:lnSpc>
            </a:pPr>
            <a:r>
              <a:rPr lang="en-US" sz="2800"/>
              <a:t>Kernel is responsible for</a:t>
            </a:r>
          </a:p>
          <a:p>
            <a:pPr lvl="1" eaLnBrk="1" hangingPunct="1">
              <a:lnSpc>
                <a:spcPct val="90000"/>
              </a:lnSpc>
            </a:pPr>
            <a:r>
              <a:rPr lang="en-US" sz="2400"/>
              <a:t>Synchronization</a:t>
            </a:r>
          </a:p>
          <a:p>
            <a:pPr lvl="1" eaLnBrk="1" hangingPunct="1">
              <a:lnSpc>
                <a:spcPct val="90000"/>
              </a:lnSpc>
            </a:pPr>
            <a:r>
              <a:rPr lang="en-US" sz="2400"/>
              <a:t>Inter-process communication</a:t>
            </a:r>
          </a:p>
          <a:p>
            <a:pPr lvl="1" eaLnBrk="1" hangingPunct="1">
              <a:lnSpc>
                <a:spcPct val="90000"/>
              </a:lnSpc>
            </a:pPr>
            <a:r>
              <a:rPr lang="en-US" sz="2400"/>
              <a:t>Message passing</a:t>
            </a:r>
          </a:p>
          <a:p>
            <a:pPr lvl="1" eaLnBrk="1" hangingPunct="1">
              <a:lnSpc>
                <a:spcPct val="90000"/>
              </a:lnSpc>
            </a:pPr>
            <a:r>
              <a:rPr lang="en-US" sz="2400"/>
              <a:t>Interrupt handling</a:t>
            </a:r>
          </a:p>
          <a:p>
            <a:pPr eaLnBrk="1" hangingPunct="1">
              <a:lnSpc>
                <a:spcPct val="90000"/>
              </a:lnSpc>
            </a:pPr>
            <a:r>
              <a:rPr lang="en-US" sz="2800"/>
              <a:t>The </a:t>
            </a:r>
            <a:r>
              <a:rPr lang="en-US" sz="2800" b="1">
                <a:solidFill>
                  <a:schemeClr val="accent2"/>
                </a:solidFill>
              </a:rPr>
              <a:t>security kernel</a:t>
            </a:r>
            <a:r>
              <a:rPr lang="en-US" sz="2800"/>
              <a:t> is the part of the kernel that deals with security</a:t>
            </a:r>
          </a:p>
          <a:p>
            <a:pPr eaLnBrk="1" hangingPunct="1">
              <a:lnSpc>
                <a:spcPct val="90000"/>
              </a:lnSpc>
            </a:pPr>
            <a:r>
              <a:rPr lang="en-US" sz="2800"/>
              <a:t>Security kernel contained within the kernel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DDB7495-1494-E14E-9A43-0CE9091B66A2}" type="slidenum">
              <a:rPr lang="en-US" smtClean="0">
                <a:latin typeface="Times New Roman" charset="0"/>
              </a:rPr>
              <a:pPr/>
              <a:t>32</a:t>
            </a:fld>
            <a:endParaRPr lang="en-US" smtClean="0">
              <a:latin typeface="Times New Roman" charset="0"/>
            </a:endParaRPr>
          </a:p>
        </p:txBody>
      </p:sp>
      <p:sp>
        <p:nvSpPr>
          <p:cNvPr id="257027" name="Rectangle 2"/>
          <p:cNvSpPr>
            <a:spLocks noGrp="1" noChangeArrowheads="1"/>
          </p:cNvSpPr>
          <p:nvPr>
            <p:ph type="title"/>
          </p:nvPr>
        </p:nvSpPr>
        <p:spPr/>
        <p:txBody>
          <a:bodyPr/>
          <a:lstStyle/>
          <a:p>
            <a:pPr eaLnBrk="1" hangingPunct="1"/>
            <a:r>
              <a:rPr lang="en-US"/>
              <a:t>Security Kernel</a:t>
            </a:r>
          </a:p>
        </p:txBody>
      </p:sp>
      <p:sp>
        <p:nvSpPr>
          <p:cNvPr id="257028" name="Rectangle 3"/>
          <p:cNvSpPr>
            <a:spLocks noGrp="1" noChangeArrowheads="1"/>
          </p:cNvSpPr>
          <p:nvPr>
            <p:ph type="body" idx="1"/>
          </p:nvPr>
        </p:nvSpPr>
        <p:spPr>
          <a:xfrm>
            <a:off x="685800" y="1752600"/>
            <a:ext cx="7848600" cy="4343400"/>
          </a:xfrm>
        </p:spPr>
        <p:txBody>
          <a:bodyPr/>
          <a:lstStyle/>
          <a:p>
            <a:pPr eaLnBrk="1" hangingPunct="1"/>
            <a:r>
              <a:rPr lang="en-US" sz="2800"/>
              <a:t>Why have a security kernel?</a:t>
            </a:r>
          </a:p>
          <a:p>
            <a:pPr eaLnBrk="1" hangingPunct="1"/>
            <a:r>
              <a:rPr lang="en-US" sz="2800"/>
              <a:t>All accesses go thru kernel</a:t>
            </a:r>
          </a:p>
          <a:p>
            <a:pPr lvl="1" eaLnBrk="1" hangingPunct="1"/>
            <a:r>
              <a:rPr lang="en-US" sz="2400"/>
              <a:t>Ideal place for access control</a:t>
            </a:r>
          </a:p>
          <a:p>
            <a:pPr eaLnBrk="1" hangingPunct="1"/>
            <a:r>
              <a:rPr lang="en-US" sz="2800"/>
              <a:t>Security-critical functions in one location</a:t>
            </a:r>
          </a:p>
          <a:p>
            <a:pPr lvl="1" eaLnBrk="1" hangingPunct="1"/>
            <a:r>
              <a:rPr lang="en-US" sz="2400"/>
              <a:t>Easier to analyze and test </a:t>
            </a:r>
          </a:p>
          <a:p>
            <a:pPr lvl="1" eaLnBrk="1" hangingPunct="1"/>
            <a:r>
              <a:rPr lang="en-US" sz="2400"/>
              <a:t>Easier to modify</a:t>
            </a:r>
          </a:p>
          <a:p>
            <a:pPr eaLnBrk="1" hangingPunct="1"/>
            <a:r>
              <a:rPr lang="en-US" sz="2800"/>
              <a:t>More difficult for attacker to get in “below” security functions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88FB0D8-30E7-4444-84EA-F332179D4BF9}" type="slidenum">
              <a:rPr lang="en-US" smtClean="0">
                <a:latin typeface="Times New Roman" charset="0"/>
              </a:rPr>
              <a:pPr/>
              <a:t>33</a:t>
            </a:fld>
            <a:endParaRPr lang="en-US" smtClean="0">
              <a:latin typeface="Times New Roman" charset="0"/>
            </a:endParaRPr>
          </a:p>
        </p:txBody>
      </p:sp>
      <p:sp>
        <p:nvSpPr>
          <p:cNvPr id="258051" name="Rectangle 2"/>
          <p:cNvSpPr>
            <a:spLocks noGrp="1" noChangeArrowheads="1"/>
          </p:cNvSpPr>
          <p:nvPr>
            <p:ph type="title"/>
          </p:nvPr>
        </p:nvSpPr>
        <p:spPr>
          <a:xfrm>
            <a:off x="685800" y="457200"/>
            <a:ext cx="7772400" cy="914400"/>
          </a:xfrm>
        </p:spPr>
        <p:txBody>
          <a:bodyPr/>
          <a:lstStyle/>
          <a:p>
            <a:pPr eaLnBrk="1" hangingPunct="1"/>
            <a:r>
              <a:rPr lang="en-US"/>
              <a:t>Reference Monitor</a:t>
            </a:r>
          </a:p>
        </p:txBody>
      </p:sp>
      <p:sp>
        <p:nvSpPr>
          <p:cNvPr id="258052" name="Rectangle 3"/>
          <p:cNvSpPr>
            <a:spLocks noGrp="1" noChangeArrowheads="1"/>
          </p:cNvSpPr>
          <p:nvPr>
            <p:ph type="body" idx="1"/>
          </p:nvPr>
        </p:nvSpPr>
        <p:spPr>
          <a:xfrm>
            <a:off x="685800" y="1600200"/>
            <a:ext cx="7543800" cy="2362200"/>
          </a:xfrm>
        </p:spPr>
        <p:txBody>
          <a:bodyPr/>
          <a:lstStyle/>
          <a:p>
            <a:pPr eaLnBrk="1" hangingPunct="1">
              <a:lnSpc>
                <a:spcPct val="90000"/>
              </a:lnSpc>
            </a:pPr>
            <a:r>
              <a:rPr lang="en-US" sz="2800"/>
              <a:t>The part of the security kernel that deals with access control</a:t>
            </a:r>
          </a:p>
          <a:p>
            <a:pPr lvl="1" eaLnBrk="1" hangingPunct="1">
              <a:lnSpc>
                <a:spcPct val="90000"/>
              </a:lnSpc>
            </a:pPr>
            <a:r>
              <a:rPr lang="en-US" sz="2400"/>
              <a:t>Mediates access of subjects to objects</a:t>
            </a:r>
          </a:p>
          <a:p>
            <a:pPr lvl="1" eaLnBrk="1" hangingPunct="1">
              <a:lnSpc>
                <a:spcPct val="90000"/>
              </a:lnSpc>
            </a:pPr>
            <a:r>
              <a:rPr lang="en-US" sz="2400"/>
              <a:t>Tamper-resistant </a:t>
            </a:r>
          </a:p>
          <a:p>
            <a:pPr lvl="1" eaLnBrk="1" hangingPunct="1">
              <a:lnSpc>
                <a:spcPct val="90000"/>
              </a:lnSpc>
            </a:pPr>
            <a:r>
              <a:rPr lang="en-US" sz="2400"/>
              <a:t>Analyzable (small, simple, etc.)</a:t>
            </a:r>
          </a:p>
        </p:txBody>
      </p:sp>
      <p:sp>
        <p:nvSpPr>
          <p:cNvPr id="258053" name="Rectangle 4"/>
          <p:cNvSpPr>
            <a:spLocks noChangeArrowheads="1"/>
          </p:cNvSpPr>
          <p:nvPr/>
        </p:nvSpPr>
        <p:spPr bwMode="auto">
          <a:xfrm>
            <a:off x="685800" y="4659313"/>
            <a:ext cx="1346200" cy="517525"/>
          </a:xfrm>
          <a:prstGeom prst="rect">
            <a:avLst/>
          </a:prstGeom>
          <a:noFill/>
          <a:ln w="9525">
            <a:noFill/>
            <a:miter lim="800000"/>
            <a:headEnd/>
            <a:tailEnd/>
          </a:ln>
        </p:spPr>
        <p:txBody>
          <a:bodyPr wrap="none">
            <a:prstTxWarp prst="textNoShape">
              <a:avLst/>
            </a:prstTxWarp>
            <a:spAutoFit/>
          </a:bodyPr>
          <a:lstStyle/>
          <a:p>
            <a:pPr eaLnBrk="0" hangingPunct="0"/>
            <a:r>
              <a:rPr lang="en-US"/>
              <a:t>Objects</a:t>
            </a:r>
          </a:p>
        </p:txBody>
      </p:sp>
      <p:sp>
        <p:nvSpPr>
          <p:cNvPr id="258054" name="Rectangle 5"/>
          <p:cNvSpPr>
            <a:spLocks noChangeArrowheads="1"/>
          </p:cNvSpPr>
          <p:nvPr/>
        </p:nvSpPr>
        <p:spPr bwMode="auto">
          <a:xfrm>
            <a:off x="609600" y="4506913"/>
            <a:ext cx="1600200" cy="838200"/>
          </a:xfrm>
          <a:prstGeom prst="rect">
            <a:avLst/>
          </a:prstGeom>
          <a:solidFill>
            <a:schemeClr val="bg1">
              <a:alpha val="0"/>
            </a:schemeClr>
          </a:solidFill>
          <a:ln w="31750">
            <a:solidFill>
              <a:schemeClr val="tx1"/>
            </a:solidFill>
            <a:miter lim="800000"/>
            <a:headEnd/>
            <a:tailEnd/>
          </a:ln>
        </p:spPr>
        <p:txBody>
          <a:bodyPr wrap="none" anchor="ctr">
            <a:prstTxWarp prst="textNoShape">
              <a:avLst/>
            </a:prstTxWarp>
          </a:bodyPr>
          <a:lstStyle/>
          <a:p>
            <a:endParaRPr lang="en-US"/>
          </a:p>
        </p:txBody>
      </p:sp>
      <p:sp>
        <p:nvSpPr>
          <p:cNvPr id="258055" name="Rectangle 6"/>
          <p:cNvSpPr>
            <a:spLocks noChangeArrowheads="1"/>
          </p:cNvSpPr>
          <p:nvPr/>
        </p:nvSpPr>
        <p:spPr bwMode="auto">
          <a:xfrm>
            <a:off x="6781800" y="4659313"/>
            <a:ext cx="1473200" cy="517525"/>
          </a:xfrm>
          <a:prstGeom prst="rect">
            <a:avLst/>
          </a:prstGeom>
          <a:noFill/>
          <a:ln w="9525">
            <a:noFill/>
            <a:miter lim="800000"/>
            <a:headEnd/>
            <a:tailEnd/>
          </a:ln>
        </p:spPr>
        <p:txBody>
          <a:bodyPr wrap="none">
            <a:prstTxWarp prst="textNoShape">
              <a:avLst/>
            </a:prstTxWarp>
            <a:spAutoFit/>
          </a:bodyPr>
          <a:lstStyle/>
          <a:p>
            <a:pPr eaLnBrk="0" hangingPunct="0"/>
            <a:r>
              <a:rPr lang="en-US"/>
              <a:t>Subjects</a:t>
            </a:r>
          </a:p>
        </p:txBody>
      </p:sp>
      <p:sp>
        <p:nvSpPr>
          <p:cNvPr id="258056" name="Rectangle 7"/>
          <p:cNvSpPr>
            <a:spLocks noChangeArrowheads="1"/>
          </p:cNvSpPr>
          <p:nvPr/>
        </p:nvSpPr>
        <p:spPr bwMode="auto">
          <a:xfrm>
            <a:off x="6629400" y="4506913"/>
            <a:ext cx="1828800" cy="838200"/>
          </a:xfrm>
          <a:prstGeom prst="rect">
            <a:avLst/>
          </a:prstGeom>
          <a:solidFill>
            <a:schemeClr val="bg1">
              <a:alpha val="0"/>
            </a:schemeClr>
          </a:solidFill>
          <a:ln w="31750">
            <a:solidFill>
              <a:schemeClr val="tx1"/>
            </a:solidFill>
            <a:miter lim="800000"/>
            <a:headEnd/>
            <a:tailEnd/>
          </a:ln>
        </p:spPr>
        <p:txBody>
          <a:bodyPr wrap="none" anchor="ctr">
            <a:prstTxWarp prst="textNoShape">
              <a:avLst/>
            </a:prstTxWarp>
          </a:bodyPr>
          <a:lstStyle/>
          <a:p>
            <a:endParaRPr lang="en-US"/>
          </a:p>
        </p:txBody>
      </p:sp>
      <p:sp>
        <p:nvSpPr>
          <p:cNvPr id="258057" name="Rectangle 8"/>
          <p:cNvSpPr>
            <a:spLocks noChangeArrowheads="1"/>
          </p:cNvSpPr>
          <p:nvPr/>
        </p:nvSpPr>
        <p:spPr bwMode="auto">
          <a:xfrm>
            <a:off x="3276600" y="5802313"/>
            <a:ext cx="2401888" cy="446087"/>
          </a:xfrm>
          <a:prstGeom prst="rect">
            <a:avLst/>
          </a:prstGeom>
          <a:noFill/>
          <a:ln w="9525">
            <a:noFill/>
            <a:miter lim="800000"/>
            <a:headEnd/>
            <a:tailEnd/>
          </a:ln>
        </p:spPr>
        <p:txBody>
          <a:bodyPr wrap="none">
            <a:prstTxWarp prst="textNoShape">
              <a:avLst/>
            </a:prstTxWarp>
            <a:spAutoFit/>
          </a:bodyPr>
          <a:lstStyle/>
          <a:p>
            <a:pPr eaLnBrk="0" hangingPunct="0"/>
            <a:r>
              <a:rPr lang="en-US" sz="2000"/>
              <a:t>Reference monitor</a:t>
            </a:r>
            <a:endParaRPr lang="en-US"/>
          </a:p>
        </p:txBody>
      </p:sp>
      <p:sp>
        <p:nvSpPr>
          <p:cNvPr id="267273" name="Line 9"/>
          <p:cNvSpPr>
            <a:spLocks noChangeShapeType="1"/>
          </p:cNvSpPr>
          <p:nvPr/>
        </p:nvSpPr>
        <p:spPr bwMode="auto">
          <a:xfrm flipH="1">
            <a:off x="2362200" y="4735513"/>
            <a:ext cx="4114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67274" name="Line 10"/>
          <p:cNvSpPr>
            <a:spLocks noChangeShapeType="1"/>
          </p:cNvSpPr>
          <p:nvPr/>
        </p:nvSpPr>
        <p:spPr bwMode="auto">
          <a:xfrm>
            <a:off x="2362200" y="5116513"/>
            <a:ext cx="4114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258060" name="Picture 11" descr="Architecture 1739.tiff                                         00118CF0Macintosh HD                   BC93A1CC:"/>
          <p:cNvPicPr>
            <a:picLocks noChangeAspect="1" noChangeArrowheads="1"/>
          </p:cNvPicPr>
          <p:nvPr/>
        </p:nvPicPr>
        <p:blipFill>
          <a:blip r:embed="rId3"/>
          <a:srcRect/>
          <a:stretch>
            <a:fillRect/>
          </a:stretch>
        </p:blipFill>
        <p:spPr bwMode="auto">
          <a:xfrm>
            <a:off x="3600450" y="4049713"/>
            <a:ext cx="1733550" cy="172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2" fill="hold" grpId="0" nodeType="clickEffect">
                                  <p:stCondLst>
                                    <p:cond delay="0"/>
                                  </p:stCondLst>
                                  <p:childTnLst>
                                    <p:set>
                                      <p:cBhvr>
                                        <p:cTn id="6" dur="1" fill="hold">
                                          <p:stCondLst>
                                            <p:cond delay="499"/>
                                          </p:stCondLst>
                                        </p:cTn>
                                        <p:tgtEl>
                                          <p:spTgt spid="26727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67274"/>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3" grpId="0" animBg="1"/>
      <p:bldP spid="2672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99F2B40-A338-E544-97BE-39AEAA0341D8}" type="slidenum">
              <a:rPr lang="en-US" smtClean="0">
                <a:latin typeface="Times New Roman" charset="0"/>
              </a:rPr>
              <a:pPr/>
              <a:t>34</a:t>
            </a:fld>
            <a:endParaRPr lang="en-US" smtClean="0">
              <a:latin typeface="Times New Roman" charset="0"/>
            </a:endParaRPr>
          </a:p>
        </p:txBody>
      </p:sp>
      <p:sp>
        <p:nvSpPr>
          <p:cNvPr id="259075" name="Rectangle 2"/>
          <p:cNvSpPr>
            <a:spLocks noGrp="1" noChangeArrowheads="1"/>
          </p:cNvSpPr>
          <p:nvPr>
            <p:ph type="title"/>
          </p:nvPr>
        </p:nvSpPr>
        <p:spPr/>
        <p:txBody>
          <a:bodyPr/>
          <a:lstStyle/>
          <a:p>
            <a:pPr eaLnBrk="1" hangingPunct="1"/>
            <a:r>
              <a:rPr lang="en-US"/>
              <a:t>Trusted Computing Base</a:t>
            </a:r>
          </a:p>
        </p:txBody>
      </p:sp>
      <p:sp>
        <p:nvSpPr>
          <p:cNvPr id="259076" name="Rectangle 3"/>
          <p:cNvSpPr>
            <a:spLocks noGrp="1" noChangeArrowheads="1"/>
          </p:cNvSpPr>
          <p:nvPr>
            <p:ph type="body" idx="1"/>
          </p:nvPr>
        </p:nvSpPr>
        <p:spPr>
          <a:xfrm>
            <a:off x="685800" y="1752600"/>
            <a:ext cx="7772400" cy="4343400"/>
          </a:xfrm>
        </p:spPr>
        <p:txBody>
          <a:bodyPr/>
          <a:lstStyle/>
          <a:p>
            <a:pPr eaLnBrk="1" hangingPunct="1">
              <a:lnSpc>
                <a:spcPct val="90000"/>
              </a:lnSpc>
            </a:pPr>
            <a:r>
              <a:rPr lang="en-US" sz="2800" b="1">
                <a:solidFill>
                  <a:schemeClr val="accent2"/>
                </a:solidFill>
              </a:rPr>
              <a:t>TCB</a:t>
            </a:r>
            <a:r>
              <a:rPr lang="en-US" sz="2800"/>
              <a:t> </a:t>
            </a:r>
            <a:r>
              <a:rPr lang="en-US" sz="2800">
                <a:sym typeface="Symbol" charset="2"/>
              </a:rPr>
              <a:t> everything in the OS that we rely on to enforce security</a:t>
            </a:r>
          </a:p>
          <a:p>
            <a:pPr eaLnBrk="1" hangingPunct="1">
              <a:lnSpc>
                <a:spcPct val="90000"/>
              </a:lnSpc>
            </a:pPr>
            <a:r>
              <a:rPr lang="en-US" sz="2800"/>
              <a:t>If everything outside TCB is subverted, trusted OS would still be trusted</a:t>
            </a:r>
          </a:p>
          <a:p>
            <a:pPr eaLnBrk="1" hangingPunct="1">
              <a:lnSpc>
                <a:spcPct val="90000"/>
              </a:lnSpc>
            </a:pPr>
            <a:r>
              <a:rPr lang="en-US" sz="2800"/>
              <a:t>TCB protects users from each other</a:t>
            </a:r>
          </a:p>
          <a:p>
            <a:pPr lvl="1" eaLnBrk="1" hangingPunct="1">
              <a:lnSpc>
                <a:spcPct val="90000"/>
              </a:lnSpc>
            </a:pPr>
            <a:r>
              <a:rPr lang="en-US" sz="2400"/>
              <a:t>Context switching between users</a:t>
            </a:r>
          </a:p>
          <a:p>
            <a:pPr lvl="1" eaLnBrk="1" hangingPunct="1">
              <a:lnSpc>
                <a:spcPct val="90000"/>
              </a:lnSpc>
            </a:pPr>
            <a:r>
              <a:rPr lang="en-US" sz="2400"/>
              <a:t>Shared processes</a:t>
            </a:r>
          </a:p>
          <a:p>
            <a:pPr lvl="1" eaLnBrk="1" hangingPunct="1">
              <a:lnSpc>
                <a:spcPct val="90000"/>
              </a:lnSpc>
            </a:pPr>
            <a:r>
              <a:rPr lang="en-US" sz="2400"/>
              <a:t>Memory protection for users</a:t>
            </a:r>
          </a:p>
          <a:p>
            <a:pPr lvl="1" eaLnBrk="1" hangingPunct="1">
              <a:lnSpc>
                <a:spcPct val="90000"/>
              </a:lnSpc>
            </a:pPr>
            <a:r>
              <a:rPr lang="en-US" sz="2400"/>
              <a:t>I/O operations, etc.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D615631-6612-A74C-BD65-4D44D66D3C23}" type="slidenum">
              <a:rPr lang="en-US" smtClean="0">
                <a:latin typeface="Times New Roman" charset="0"/>
              </a:rPr>
              <a:pPr/>
              <a:t>35</a:t>
            </a:fld>
            <a:endParaRPr lang="en-US" smtClean="0">
              <a:latin typeface="Times New Roman" charset="0"/>
            </a:endParaRPr>
          </a:p>
        </p:txBody>
      </p:sp>
      <p:sp>
        <p:nvSpPr>
          <p:cNvPr id="260099" name="Rectangle 2"/>
          <p:cNvSpPr>
            <a:spLocks noGrp="1" noChangeArrowheads="1"/>
          </p:cNvSpPr>
          <p:nvPr>
            <p:ph type="title"/>
          </p:nvPr>
        </p:nvSpPr>
        <p:spPr/>
        <p:txBody>
          <a:bodyPr/>
          <a:lstStyle/>
          <a:p>
            <a:pPr eaLnBrk="1" hangingPunct="1"/>
            <a:r>
              <a:rPr lang="en-US"/>
              <a:t>TCB Implementation</a:t>
            </a:r>
          </a:p>
        </p:txBody>
      </p:sp>
      <p:sp>
        <p:nvSpPr>
          <p:cNvPr id="260100" name="Rectangle 3"/>
          <p:cNvSpPr>
            <a:spLocks noGrp="1" noChangeArrowheads="1"/>
          </p:cNvSpPr>
          <p:nvPr>
            <p:ph type="body" idx="1"/>
          </p:nvPr>
        </p:nvSpPr>
        <p:spPr>
          <a:xfrm>
            <a:off x="685800" y="1828800"/>
            <a:ext cx="7772400" cy="4343400"/>
          </a:xfrm>
        </p:spPr>
        <p:txBody>
          <a:bodyPr/>
          <a:lstStyle/>
          <a:p>
            <a:pPr eaLnBrk="1" hangingPunct="1"/>
            <a:r>
              <a:rPr lang="en-US" sz="2800"/>
              <a:t>Security may occur many places within OS</a:t>
            </a:r>
          </a:p>
          <a:p>
            <a:pPr eaLnBrk="1" hangingPunct="1"/>
            <a:r>
              <a:rPr lang="en-US" sz="2800"/>
              <a:t>Ideally, design security kernel first, and build the OS around it</a:t>
            </a:r>
          </a:p>
          <a:p>
            <a:pPr lvl="1" eaLnBrk="1" hangingPunct="1"/>
            <a:r>
              <a:rPr lang="en-US" sz="2400"/>
              <a:t>Reality is usually the other way around</a:t>
            </a:r>
          </a:p>
          <a:p>
            <a:pPr eaLnBrk="1" hangingPunct="1"/>
            <a:r>
              <a:rPr lang="en-US" sz="2800"/>
              <a:t>Example of a trusted OS: </a:t>
            </a:r>
            <a:r>
              <a:rPr lang="en-US" sz="2800" b="1">
                <a:solidFill>
                  <a:schemeClr val="hlink"/>
                </a:solidFill>
              </a:rPr>
              <a:t>SCOMP</a:t>
            </a:r>
            <a:endParaRPr lang="en-US" sz="2800"/>
          </a:p>
          <a:p>
            <a:pPr lvl="1" eaLnBrk="1" hangingPunct="1"/>
            <a:r>
              <a:rPr lang="en-US" sz="2400"/>
              <a:t>Developed by Honeywell</a:t>
            </a:r>
          </a:p>
          <a:p>
            <a:pPr lvl="1" eaLnBrk="1" hangingPunct="1"/>
            <a:r>
              <a:rPr lang="en-US" sz="2400"/>
              <a:t>Less than 10,000 LOC in SCOMP security kernel</a:t>
            </a:r>
          </a:p>
          <a:p>
            <a:pPr lvl="1" eaLnBrk="1" hangingPunct="1"/>
            <a:r>
              <a:rPr lang="en-US" sz="2400"/>
              <a:t>Win XP has 40,000,000 lines of code!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00813B1-8201-DF4D-9A03-A738735C1E64}" type="slidenum">
              <a:rPr lang="en-US" smtClean="0">
                <a:latin typeface="Times New Roman" charset="0"/>
              </a:rPr>
              <a:pPr/>
              <a:t>36</a:t>
            </a:fld>
            <a:endParaRPr lang="en-US" smtClean="0">
              <a:latin typeface="Times New Roman" charset="0"/>
            </a:endParaRPr>
          </a:p>
        </p:txBody>
      </p:sp>
      <p:sp>
        <p:nvSpPr>
          <p:cNvPr id="261123" name="Rectangle 2"/>
          <p:cNvSpPr>
            <a:spLocks noGrp="1" noChangeArrowheads="1"/>
          </p:cNvSpPr>
          <p:nvPr>
            <p:ph type="title"/>
          </p:nvPr>
        </p:nvSpPr>
        <p:spPr>
          <a:xfrm>
            <a:off x="685800" y="304800"/>
            <a:ext cx="7772400" cy="990600"/>
          </a:xfrm>
        </p:spPr>
        <p:txBody>
          <a:bodyPr/>
          <a:lstStyle/>
          <a:p>
            <a:pPr eaLnBrk="1" hangingPunct="1"/>
            <a:r>
              <a:rPr lang="en-US"/>
              <a:t>Poor TCB Design</a:t>
            </a:r>
          </a:p>
        </p:txBody>
      </p:sp>
      <p:sp>
        <p:nvSpPr>
          <p:cNvPr id="261124" name="Oval 3"/>
          <p:cNvSpPr>
            <a:spLocks noChangeArrowheads="1"/>
          </p:cNvSpPr>
          <p:nvPr/>
        </p:nvSpPr>
        <p:spPr bwMode="auto">
          <a:xfrm>
            <a:off x="2667000" y="2895600"/>
            <a:ext cx="914400" cy="9144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5" name="Oval 4"/>
          <p:cNvSpPr>
            <a:spLocks noChangeArrowheads="1"/>
          </p:cNvSpPr>
          <p:nvPr/>
        </p:nvSpPr>
        <p:spPr bwMode="auto">
          <a:xfrm>
            <a:off x="2133600" y="2438400"/>
            <a:ext cx="1905000" cy="18288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6" name="Oval 5"/>
          <p:cNvSpPr>
            <a:spLocks noChangeArrowheads="1"/>
          </p:cNvSpPr>
          <p:nvPr/>
        </p:nvSpPr>
        <p:spPr bwMode="auto">
          <a:xfrm>
            <a:off x="1676400" y="1981200"/>
            <a:ext cx="2819400" cy="27432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7" name="Oval 6"/>
          <p:cNvSpPr>
            <a:spLocks noChangeArrowheads="1"/>
          </p:cNvSpPr>
          <p:nvPr/>
        </p:nvSpPr>
        <p:spPr bwMode="auto">
          <a:xfrm>
            <a:off x="1143000" y="1447800"/>
            <a:ext cx="3886200" cy="38100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8" name="Rectangle 7"/>
          <p:cNvSpPr>
            <a:spLocks noChangeArrowheads="1"/>
          </p:cNvSpPr>
          <p:nvPr/>
        </p:nvSpPr>
        <p:spPr bwMode="auto">
          <a:xfrm>
            <a:off x="5867400" y="1939925"/>
            <a:ext cx="2703513" cy="1793875"/>
          </a:xfrm>
          <a:prstGeom prst="rect">
            <a:avLst/>
          </a:prstGeom>
          <a:noFill/>
          <a:ln w="9525">
            <a:noFill/>
            <a:miter lim="800000"/>
            <a:headEnd/>
            <a:tailEnd/>
          </a:ln>
        </p:spPr>
        <p:txBody>
          <a:bodyPr wrap="none">
            <a:prstTxWarp prst="textNoShape">
              <a:avLst/>
            </a:prstTxWarp>
            <a:spAutoFit/>
          </a:bodyPr>
          <a:lstStyle/>
          <a:p>
            <a:r>
              <a:rPr lang="en-US"/>
              <a:t>Hardware</a:t>
            </a:r>
          </a:p>
          <a:p>
            <a:r>
              <a:rPr lang="en-US"/>
              <a:t>OS kernel</a:t>
            </a:r>
          </a:p>
          <a:p>
            <a:r>
              <a:rPr lang="en-US"/>
              <a:t>Operating system</a:t>
            </a:r>
          </a:p>
          <a:p>
            <a:r>
              <a:rPr lang="en-US"/>
              <a:t>User space</a:t>
            </a:r>
          </a:p>
        </p:txBody>
      </p:sp>
      <p:sp>
        <p:nvSpPr>
          <p:cNvPr id="261129" name="Line 8"/>
          <p:cNvSpPr>
            <a:spLocks noChangeShapeType="1"/>
          </p:cNvSpPr>
          <p:nvPr/>
        </p:nvSpPr>
        <p:spPr bwMode="auto">
          <a:xfrm flipH="1">
            <a:off x="3200400" y="2209800"/>
            <a:ext cx="2667000" cy="11430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0" name="Line 9"/>
          <p:cNvSpPr>
            <a:spLocks noChangeShapeType="1"/>
          </p:cNvSpPr>
          <p:nvPr/>
        </p:nvSpPr>
        <p:spPr bwMode="auto">
          <a:xfrm flipH="1">
            <a:off x="3733800" y="2667000"/>
            <a:ext cx="2133600" cy="6858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1" name="Line 10"/>
          <p:cNvSpPr>
            <a:spLocks noChangeShapeType="1"/>
          </p:cNvSpPr>
          <p:nvPr/>
        </p:nvSpPr>
        <p:spPr bwMode="auto">
          <a:xfrm flipH="1">
            <a:off x="4191000" y="3048000"/>
            <a:ext cx="1676400" cy="4572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2" name="Line 11"/>
          <p:cNvSpPr>
            <a:spLocks noChangeShapeType="1"/>
          </p:cNvSpPr>
          <p:nvPr/>
        </p:nvSpPr>
        <p:spPr bwMode="auto">
          <a:xfrm flipH="1">
            <a:off x="4648200" y="3505200"/>
            <a:ext cx="1219200" cy="228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3" name="Oval 12"/>
          <p:cNvSpPr>
            <a:spLocks noChangeArrowheads="1"/>
          </p:cNvSpPr>
          <p:nvPr/>
        </p:nvSpPr>
        <p:spPr bwMode="auto">
          <a:xfrm>
            <a:off x="5181600" y="46482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4" name="Rectangle 13"/>
          <p:cNvSpPr>
            <a:spLocks noChangeArrowheads="1"/>
          </p:cNvSpPr>
          <p:nvPr/>
        </p:nvSpPr>
        <p:spPr bwMode="auto">
          <a:xfrm>
            <a:off x="5486400" y="4495800"/>
            <a:ext cx="3303588" cy="446088"/>
          </a:xfrm>
          <a:prstGeom prst="rect">
            <a:avLst/>
          </a:prstGeom>
          <a:noFill/>
          <a:ln w="9525">
            <a:noFill/>
            <a:miter lim="800000"/>
            <a:headEnd/>
            <a:tailEnd/>
          </a:ln>
        </p:spPr>
        <p:txBody>
          <a:bodyPr wrap="none">
            <a:prstTxWarp prst="textNoShape">
              <a:avLst/>
            </a:prstTxWarp>
            <a:spAutoFit/>
          </a:bodyPr>
          <a:lstStyle/>
          <a:p>
            <a:r>
              <a:rPr lang="en-US" sz="2000"/>
              <a:t>Security critical activities</a:t>
            </a:r>
            <a:endParaRPr lang="en-US"/>
          </a:p>
        </p:txBody>
      </p:sp>
      <p:sp>
        <p:nvSpPr>
          <p:cNvPr id="261135" name="Oval 14"/>
          <p:cNvSpPr>
            <a:spLocks noChangeArrowheads="1"/>
          </p:cNvSpPr>
          <p:nvPr/>
        </p:nvSpPr>
        <p:spPr bwMode="auto">
          <a:xfrm>
            <a:off x="3276600" y="21336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6" name="Oval 15"/>
          <p:cNvSpPr>
            <a:spLocks noChangeArrowheads="1"/>
          </p:cNvSpPr>
          <p:nvPr/>
        </p:nvSpPr>
        <p:spPr bwMode="auto">
          <a:xfrm>
            <a:off x="2438400" y="36576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7" name="Oval 16"/>
          <p:cNvSpPr>
            <a:spLocks noChangeArrowheads="1"/>
          </p:cNvSpPr>
          <p:nvPr/>
        </p:nvSpPr>
        <p:spPr bwMode="auto">
          <a:xfrm>
            <a:off x="2057400" y="25146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8" name="Oval 17"/>
          <p:cNvSpPr>
            <a:spLocks noChangeArrowheads="1"/>
          </p:cNvSpPr>
          <p:nvPr/>
        </p:nvSpPr>
        <p:spPr bwMode="auto">
          <a:xfrm>
            <a:off x="2819400" y="20574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9" name="Oval 18"/>
          <p:cNvSpPr>
            <a:spLocks noChangeArrowheads="1"/>
          </p:cNvSpPr>
          <p:nvPr/>
        </p:nvSpPr>
        <p:spPr bwMode="auto">
          <a:xfrm>
            <a:off x="3429000" y="42672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40" name="Oval 19"/>
          <p:cNvSpPr>
            <a:spLocks noChangeArrowheads="1"/>
          </p:cNvSpPr>
          <p:nvPr/>
        </p:nvSpPr>
        <p:spPr bwMode="auto">
          <a:xfrm>
            <a:off x="2819400" y="38862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41" name="Rectangle 20"/>
          <p:cNvSpPr>
            <a:spLocks noChangeArrowheads="1"/>
          </p:cNvSpPr>
          <p:nvPr/>
        </p:nvSpPr>
        <p:spPr bwMode="auto">
          <a:xfrm>
            <a:off x="1066800" y="5486400"/>
            <a:ext cx="5556250" cy="587375"/>
          </a:xfrm>
          <a:prstGeom prst="rect">
            <a:avLst/>
          </a:prstGeom>
          <a:noFill/>
          <a:ln w="9525">
            <a:noFill/>
            <a:miter lim="800000"/>
            <a:headEnd/>
            <a:tailEnd/>
          </a:ln>
        </p:spPr>
        <p:txBody>
          <a:bodyPr wrap="none">
            <a:prstTxWarp prst="textNoShape">
              <a:avLst/>
            </a:prstTxWarp>
            <a:spAutoFit/>
          </a:bodyPr>
          <a:lstStyle/>
          <a:p>
            <a:r>
              <a:rPr lang="en-US" sz="2800"/>
              <a:t>Problem: No clear security </a:t>
            </a:r>
            <a:r>
              <a:rPr lang="en-US" sz="2800" b="1">
                <a:solidFill>
                  <a:schemeClr val="accent2"/>
                </a:solidFill>
              </a:rPr>
              <a:t>layer</a:t>
            </a:r>
            <a:endParaRPr 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DBC93E-0C3F-1847-B079-E0BC56529C0D}" type="slidenum">
              <a:rPr lang="en-US" smtClean="0">
                <a:latin typeface="Times New Roman" charset="0"/>
              </a:rPr>
              <a:pPr/>
              <a:t>37</a:t>
            </a:fld>
            <a:endParaRPr lang="en-US" smtClean="0">
              <a:latin typeface="Times New Roman" charset="0"/>
            </a:endParaRPr>
          </a:p>
        </p:txBody>
      </p:sp>
      <p:sp>
        <p:nvSpPr>
          <p:cNvPr id="262147" name="Rectangle 2"/>
          <p:cNvSpPr>
            <a:spLocks noGrp="1" noChangeArrowheads="1"/>
          </p:cNvSpPr>
          <p:nvPr>
            <p:ph type="title"/>
          </p:nvPr>
        </p:nvSpPr>
        <p:spPr>
          <a:xfrm>
            <a:off x="685800" y="304800"/>
            <a:ext cx="7772400" cy="990600"/>
          </a:xfrm>
        </p:spPr>
        <p:txBody>
          <a:bodyPr/>
          <a:lstStyle/>
          <a:p>
            <a:pPr eaLnBrk="1" hangingPunct="1"/>
            <a:r>
              <a:rPr lang="en-US"/>
              <a:t>Better TCB Design</a:t>
            </a:r>
          </a:p>
        </p:txBody>
      </p:sp>
      <p:sp>
        <p:nvSpPr>
          <p:cNvPr id="262148" name="Oval 3"/>
          <p:cNvSpPr>
            <a:spLocks noChangeArrowheads="1"/>
          </p:cNvSpPr>
          <p:nvPr/>
        </p:nvSpPr>
        <p:spPr bwMode="auto">
          <a:xfrm>
            <a:off x="2133600" y="2514600"/>
            <a:ext cx="1905000" cy="1828800"/>
          </a:xfrm>
          <a:prstGeom prst="ellipse">
            <a:avLst/>
          </a:prstGeom>
          <a:solidFill>
            <a:srgbClr val="53FF07"/>
          </a:solidFill>
          <a:ln w="38100">
            <a:solidFill>
              <a:schemeClr val="tx1"/>
            </a:solidFill>
            <a:round/>
            <a:headEnd/>
            <a:tailEnd/>
          </a:ln>
        </p:spPr>
        <p:txBody>
          <a:bodyPr wrap="none" anchor="ctr">
            <a:prstTxWarp prst="textNoShape">
              <a:avLst/>
            </a:prstTxWarp>
          </a:bodyPr>
          <a:lstStyle/>
          <a:p>
            <a:endParaRPr lang="en-US"/>
          </a:p>
        </p:txBody>
      </p:sp>
      <p:sp>
        <p:nvSpPr>
          <p:cNvPr id="262149" name="Oval 4"/>
          <p:cNvSpPr>
            <a:spLocks noChangeArrowheads="1"/>
          </p:cNvSpPr>
          <p:nvPr/>
        </p:nvSpPr>
        <p:spPr bwMode="auto">
          <a:xfrm>
            <a:off x="1635125" y="2057400"/>
            <a:ext cx="2819400" cy="27432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2150" name="Oval 5"/>
          <p:cNvSpPr>
            <a:spLocks noChangeArrowheads="1"/>
          </p:cNvSpPr>
          <p:nvPr/>
        </p:nvSpPr>
        <p:spPr bwMode="auto">
          <a:xfrm>
            <a:off x="1143000" y="1524000"/>
            <a:ext cx="3886200" cy="38100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2151" name="Rectangle 6"/>
          <p:cNvSpPr>
            <a:spLocks noChangeArrowheads="1"/>
          </p:cNvSpPr>
          <p:nvPr/>
        </p:nvSpPr>
        <p:spPr bwMode="auto">
          <a:xfrm>
            <a:off x="5867400" y="2016125"/>
            <a:ext cx="2703513" cy="1793875"/>
          </a:xfrm>
          <a:prstGeom prst="rect">
            <a:avLst/>
          </a:prstGeom>
          <a:noFill/>
          <a:ln w="9525">
            <a:noFill/>
            <a:miter lim="800000"/>
            <a:headEnd/>
            <a:tailEnd/>
          </a:ln>
        </p:spPr>
        <p:txBody>
          <a:bodyPr wrap="none">
            <a:prstTxWarp prst="textNoShape">
              <a:avLst/>
            </a:prstTxWarp>
            <a:spAutoFit/>
          </a:bodyPr>
          <a:lstStyle/>
          <a:p>
            <a:r>
              <a:rPr lang="en-US"/>
              <a:t>Hardware</a:t>
            </a:r>
          </a:p>
          <a:p>
            <a:r>
              <a:rPr lang="en-US"/>
              <a:t>Security kernel</a:t>
            </a:r>
          </a:p>
          <a:p>
            <a:r>
              <a:rPr lang="en-US"/>
              <a:t>Operating system</a:t>
            </a:r>
          </a:p>
          <a:p>
            <a:r>
              <a:rPr lang="en-US"/>
              <a:t>User space</a:t>
            </a:r>
          </a:p>
        </p:txBody>
      </p:sp>
      <p:sp>
        <p:nvSpPr>
          <p:cNvPr id="262152" name="Line 7"/>
          <p:cNvSpPr>
            <a:spLocks noChangeShapeType="1"/>
          </p:cNvSpPr>
          <p:nvPr/>
        </p:nvSpPr>
        <p:spPr bwMode="auto">
          <a:xfrm flipH="1">
            <a:off x="3505200" y="2286000"/>
            <a:ext cx="2362200" cy="990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3" name="Line 8"/>
          <p:cNvSpPr>
            <a:spLocks noChangeShapeType="1"/>
          </p:cNvSpPr>
          <p:nvPr/>
        </p:nvSpPr>
        <p:spPr bwMode="auto">
          <a:xfrm flipH="1">
            <a:off x="4038600" y="2743200"/>
            <a:ext cx="1828800" cy="609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4" name="Line 9"/>
          <p:cNvSpPr>
            <a:spLocks noChangeShapeType="1"/>
          </p:cNvSpPr>
          <p:nvPr/>
        </p:nvSpPr>
        <p:spPr bwMode="auto">
          <a:xfrm flipH="1">
            <a:off x="4419600" y="3124200"/>
            <a:ext cx="1447800" cy="3810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5" name="Line 10"/>
          <p:cNvSpPr>
            <a:spLocks noChangeShapeType="1"/>
          </p:cNvSpPr>
          <p:nvPr/>
        </p:nvSpPr>
        <p:spPr bwMode="auto">
          <a:xfrm flipH="1">
            <a:off x="5029200" y="3581400"/>
            <a:ext cx="838200" cy="762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6" name="Oval 11"/>
          <p:cNvSpPr>
            <a:spLocks noChangeArrowheads="1"/>
          </p:cNvSpPr>
          <p:nvPr/>
        </p:nvSpPr>
        <p:spPr bwMode="auto">
          <a:xfrm>
            <a:off x="2622550" y="2971800"/>
            <a:ext cx="914400" cy="914400"/>
          </a:xfrm>
          <a:prstGeom prst="ellipse">
            <a:avLst/>
          </a:prstGeom>
          <a:solidFill>
            <a:schemeClr val="bg1"/>
          </a:solidFill>
          <a:ln w="38100">
            <a:solidFill>
              <a:schemeClr val="tx1"/>
            </a:solidFill>
            <a:round/>
            <a:headEnd/>
            <a:tailEnd/>
          </a:ln>
        </p:spPr>
        <p:txBody>
          <a:bodyPr wrap="none" anchor="ctr">
            <a:prstTxWarp prst="textNoShape">
              <a:avLst/>
            </a:prstTxWarp>
          </a:bodyPr>
          <a:lstStyle/>
          <a:p>
            <a:endParaRPr lang="en-US"/>
          </a:p>
        </p:txBody>
      </p:sp>
      <p:sp>
        <p:nvSpPr>
          <p:cNvPr id="262157" name="Rectangle 12"/>
          <p:cNvSpPr>
            <a:spLocks noChangeArrowheads="1"/>
          </p:cNvSpPr>
          <p:nvPr/>
        </p:nvSpPr>
        <p:spPr bwMode="auto">
          <a:xfrm>
            <a:off x="1143000" y="5508625"/>
            <a:ext cx="6216650" cy="587375"/>
          </a:xfrm>
          <a:prstGeom prst="rect">
            <a:avLst/>
          </a:prstGeom>
          <a:noFill/>
          <a:ln w="9525">
            <a:noFill/>
            <a:miter lim="800000"/>
            <a:headEnd/>
            <a:tailEnd/>
          </a:ln>
        </p:spPr>
        <p:txBody>
          <a:bodyPr wrap="none">
            <a:prstTxWarp prst="textNoShape">
              <a:avLst/>
            </a:prstTxWarp>
            <a:spAutoFit/>
          </a:bodyPr>
          <a:lstStyle/>
          <a:p>
            <a:r>
              <a:rPr lang="en-US" sz="2800"/>
              <a:t>Security kernel is </a:t>
            </a:r>
            <a:r>
              <a:rPr lang="en-US" sz="2800" b="1">
                <a:solidFill>
                  <a:schemeClr val="accent2"/>
                </a:solidFill>
              </a:rPr>
              <a:t>the</a:t>
            </a:r>
            <a:r>
              <a:rPr lang="en-US" sz="2800"/>
              <a:t> security layer</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38038AE-80AA-D14C-88C5-2314972E15F8}" type="slidenum">
              <a:rPr lang="en-US" smtClean="0">
                <a:latin typeface="Times New Roman" charset="0"/>
              </a:rPr>
              <a:pPr/>
              <a:t>38</a:t>
            </a:fld>
            <a:endParaRPr lang="en-US" smtClean="0">
              <a:latin typeface="Times New Roman" charset="0"/>
            </a:endParaRPr>
          </a:p>
        </p:txBody>
      </p:sp>
      <p:sp>
        <p:nvSpPr>
          <p:cNvPr id="263171" name="Rectangle 2"/>
          <p:cNvSpPr>
            <a:spLocks noGrp="1" noChangeArrowheads="1"/>
          </p:cNvSpPr>
          <p:nvPr>
            <p:ph type="title"/>
          </p:nvPr>
        </p:nvSpPr>
        <p:spPr/>
        <p:txBody>
          <a:bodyPr/>
          <a:lstStyle/>
          <a:p>
            <a:pPr eaLnBrk="1" hangingPunct="1"/>
            <a:r>
              <a:rPr lang="en-US"/>
              <a:t>Trusted OS Summary</a:t>
            </a:r>
          </a:p>
        </p:txBody>
      </p:sp>
      <p:sp>
        <p:nvSpPr>
          <p:cNvPr id="263172" name="Rectangle 3"/>
          <p:cNvSpPr>
            <a:spLocks noGrp="1" noChangeArrowheads="1"/>
          </p:cNvSpPr>
          <p:nvPr>
            <p:ph type="body" idx="1"/>
          </p:nvPr>
        </p:nvSpPr>
        <p:spPr>
          <a:xfrm>
            <a:off x="533400" y="1752600"/>
            <a:ext cx="4800600" cy="4343400"/>
          </a:xfrm>
        </p:spPr>
        <p:txBody>
          <a:bodyPr/>
          <a:lstStyle/>
          <a:p>
            <a:pPr eaLnBrk="1" hangingPunct="1">
              <a:lnSpc>
                <a:spcPct val="90000"/>
              </a:lnSpc>
            </a:pPr>
            <a:r>
              <a:rPr lang="en-US" sz="2800"/>
              <a:t>Trust implies reliance</a:t>
            </a:r>
          </a:p>
          <a:p>
            <a:pPr eaLnBrk="1" hangingPunct="1">
              <a:lnSpc>
                <a:spcPct val="90000"/>
              </a:lnSpc>
            </a:pPr>
            <a:r>
              <a:rPr lang="en-US" sz="2800"/>
              <a:t>TCB (trusted computing base) is everything in OS we rely on for security</a:t>
            </a:r>
          </a:p>
          <a:p>
            <a:pPr eaLnBrk="1" hangingPunct="1">
              <a:lnSpc>
                <a:spcPct val="90000"/>
              </a:lnSpc>
            </a:pPr>
            <a:r>
              <a:rPr lang="en-US" sz="2800"/>
              <a:t>If everything outside TCB is subverted, we still have trusted system</a:t>
            </a:r>
          </a:p>
          <a:p>
            <a:pPr eaLnBrk="1" hangingPunct="1">
              <a:lnSpc>
                <a:spcPct val="90000"/>
              </a:lnSpc>
            </a:pPr>
            <a:r>
              <a:rPr lang="en-US" sz="2800"/>
              <a:t>If TCB subverted, security is broken</a:t>
            </a:r>
          </a:p>
        </p:txBody>
      </p:sp>
      <p:sp>
        <p:nvSpPr>
          <p:cNvPr id="263173" name="Rectangle 4"/>
          <p:cNvSpPr>
            <a:spLocks noChangeArrowheads="1"/>
          </p:cNvSpPr>
          <p:nvPr/>
        </p:nvSpPr>
        <p:spPr bwMode="auto">
          <a:xfrm>
            <a:off x="6905625" y="2209800"/>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263174" name="Rectangle 5"/>
          <p:cNvSpPr>
            <a:spLocks noChangeArrowheads="1"/>
          </p:cNvSpPr>
          <p:nvPr/>
        </p:nvSpPr>
        <p:spPr bwMode="auto">
          <a:xfrm>
            <a:off x="6513513" y="3673475"/>
            <a:ext cx="1687512"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OS Kernel</a:t>
            </a:r>
            <a:endParaRPr lang="en-US"/>
          </a:p>
        </p:txBody>
      </p:sp>
      <p:sp>
        <p:nvSpPr>
          <p:cNvPr id="263175" name="Rectangle 6"/>
          <p:cNvSpPr>
            <a:spLocks noChangeArrowheads="1"/>
          </p:cNvSpPr>
          <p:nvPr/>
        </p:nvSpPr>
        <p:spPr bwMode="auto">
          <a:xfrm>
            <a:off x="6121400" y="5121275"/>
            <a:ext cx="2473325"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Security Kernel</a:t>
            </a:r>
            <a:endParaRPr lang="en-US"/>
          </a:p>
        </p:txBody>
      </p:sp>
      <p:sp>
        <p:nvSpPr>
          <p:cNvPr id="263176" name="Line 7"/>
          <p:cNvSpPr>
            <a:spLocks noChangeShapeType="1"/>
          </p:cNvSpPr>
          <p:nvPr/>
        </p:nvSpPr>
        <p:spPr bwMode="auto">
          <a:xfrm>
            <a:off x="7239000" y="2819400"/>
            <a:ext cx="0" cy="762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63177" name="Line 8"/>
          <p:cNvSpPr>
            <a:spLocks noChangeShapeType="1"/>
          </p:cNvSpPr>
          <p:nvPr/>
        </p:nvSpPr>
        <p:spPr bwMode="auto">
          <a:xfrm>
            <a:off x="7239000" y="4267200"/>
            <a:ext cx="0" cy="762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AA1884-1F96-2443-8A2A-F99EFA4D2531}" type="slidenum">
              <a:rPr lang="en-US" smtClean="0">
                <a:latin typeface="Times New Roman" charset="0"/>
              </a:rPr>
              <a:pPr/>
              <a:t>39</a:t>
            </a:fld>
            <a:endParaRPr lang="en-US" smtClean="0">
              <a:latin typeface="Times New Roman" charset="0"/>
            </a:endParaRPr>
          </a:p>
        </p:txBody>
      </p:sp>
      <p:sp>
        <p:nvSpPr>
          <p:cNvPr id="264195" name="Rectangle 2"/>
          <p:cNvSpPr>
            <a:spLocks noGrp="1" noChangeArrowheads="1"/>
          </p:cNvSpPr>
          <p:nvPr>
            <p:ph type="title"/>
          </p:nvPr>
        </p:nvSpPr>
        <p:spPr>
          <a:xfrm>
            <a:off x="685800" y="1752600"/>
            <a:ext cx="7772400" cy="1752600"/>
          </a:xfrm>
        </p:spPr>
        <p:txBody>
          <a:bodyPr/>
          <a:lstStyle/>
          <a:p>
            <a:pPr eaLnBrk="1" hangingPunct="1"/>
            <a:r>
              <a:rPr lang="en-US"/>
              <a:t>NGSCB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06F28CF-A4DB-A446-A7A4-5F26E465DED3}" type="slidenum">
              <a:rPr lang="en-US" smtClean="0">
                <a:latin typeface="Times New Roman" charset="0"/>
              </a:rPr>
              <a:pPr/>
              <a:t>4</a:t>
            </a:fld>
            <a:endParaRPr lang="en-US" smtClean="0">
              <a:latin typeface="Times New Roman" charset="0"/>
            </a:endParaRPr>
          </a:p>
        </p:txBody>
      </p:sp>
      <p:sp>
        <p:nvSpPr>
          <p:cNvPr id="228355" name="Rectangle 2"/>
          <p:cNvSpPr>
            <a:spLocks noGrp="1" noChangeArrowheads="1"/>
          </p:cNvSpPr>
          <p:nvPr>
            <p:ph type="title"/>
          </p:nvPr>
        </p:nvSpPr>
        <p:spPr>
          <a:xfrm>
            <a:off x="685800" y="381000"/>
            <a:ext cx="7772400" cy="990600"/>
          </a:xfrm>
        </p:spPr>
        <p:txBody>
          <a:bodyPr/>
          <a:lstStyle/>
          <a:p>
            <a:pPr eaLnBrk="1" hangingPunct="1"/>
            <a:r>
              <a:rPr lang="en-US"/>
              <a:t>OS Security Challenges</a:t>
            </a:r>
          </a:p>
        </p:txBody>
      </p:sp>
      <p:sp>
        <p:nvSpPr>
          <p:cNvPr id="228356" name="Rectangle 3"/>
          <p:cNvSpPr>
            <a:spLocks noGrp="1" noChangeArrowheads="1"/>
          </p:cNvSpPr>
          <p:nvPr>
            <p:ph type="body" idx="1"/>
          </p:nvPr>
        </p:nvSpPr>
        <p:spPr>
          <a:xfrm>
            <a:off x="609600" y="1524000"/>
            <a:ext cx="7924800" cy="4648200"/>
          </a:xfrm>
        </p:spPr>
        <p:txBody>
          <a:bodyPr/>
          <a:lstStyle/>
          <a:p>
            <a:pPr eaLnBrk="1" hangingPunct="1">
              <a:lnSpc>
                <a:spcPct val="85000"/>
              </a:lnSpc>
            </a:pPr>
            <a:r>
              <a:rPr lang="en-US" sz="2800"/>
              <a:t>Modern OS is</a:t>
            </a:r>
            <a:r>
              <a:rPr lang="en-US" sz="2800" b="1">
                <a:solidFill>
                  <a:schemeClr val="accent2"/>
                </a:solidFill>
              </a:rPr>
              <a:t> multi-user</a:t>
            </a:r>
            <a:r>
              <a:rPr lang="en-US" sz="2800"/>
              <a:t> and </a:t>
            </a:r>
            <a:r>
              <a:rPr lang="en-US" sz="2800" b="1">
                <a:solidFill>
                  <a:schemeClr val="accent2"/>
                </a:solidFill>
              </a:rPr>
              <a:t>multi-tasking </a:t>
            </a:r>
          </a:p>
          <a:p>
            <a:pPr eaLnBrk="1" hangingPunct="1">
              <a:lnSpc>
                <a:spcPct val="85000"/>
              </a:lnSpc>
            </a:pPr>
            <a:r>
              <a:rPr lang="en-US" sz="2800"/>
              <a:t>OS </a:t>
            </a:r>
            <a:r>
              <a:rPr lang="en-US" sz="2800">
                <a:sym typeface="Symbol" charset="2"/>
              </a:rPr>
              <a:t>must deal with</a:t>
            </a:r>
          </a:p>
          <a:p>
            <a:pPr lvl="1" eaLnBrk="1" hangingPunct="1">
              <a:lnSpc>
                <a:spcPct val="85000"/>
              </a:lnSpc>
            </a:pPr>
            <a:r>
              <a:rPr lang="en-US" sz="2400"/>
              <a:t>Memory</a:t>
            </a:r>
          </a:p>
          <a:p>
            <a:pPr lvl="1" eaLnBrk="1" hangingPunct="1">
              <a:lnSpc>
                <a:spcPct val="85000"/>
              </a:lnSpc>
            </a:pPr>
            <a:r>
              <a:rPr lang="en-US" sz="2400"/>
              <a:t>I/O devices (disk, printer, etc.)</a:t>
            </a:r>
          </a:p>
          <a:p>
            <a:pPr lvl="1" eaLnBrk="1" hangingPunct="1">
              <a:lnSpc>
                <a:spcPct val="85000"/>
              </a:lnSpc>
            </a:pPr>
            <a:r>
              <a:rPr lang="en-US" sz="2400"/>
              <a:t>Programs, threads</a:t>
            </a:r>
          </a:p>
          <a:p>
            <a:pPr lvl="1" eaLnBrk="1" hangingPunct="1">
              <a:lnSpc>
                <a:spcPct val="85000"/>
              </a:lnSpc>
            </a:pPr>
            <a:r>
              <a:rPr lang="en-US" sz="2400"/>
              <a:t>Network issues</a:t>
            </a:r>
          </a:p>
          <a:p>
            <a:pPr lvl="1" eaLnBrk="1" hangingPunct="1">
              <a:lnSpc>
                <a:spcPct val="85000"/>
              </a:lnSpc>
            </a:pPr>
            <a:r>
              <a:rPr lang="en-US" sz="2400"/>
              <a:t>Data, etc.</a:t>
            </a:r>
          </a:p>
          <a:p>
            <a:pPr eaLnBrk="1" hangingPunct="1">
              <a:lnSpc>
                <a:spcPct val="85000"/>
              </a:lnSpc>
            </a:pPr>
            <a:r>
              <a:rPr lang="en-US" sz="2800"/>
              <a:t>OS must protect processes from other processes and users from other users</a:t>
            </a:r>
          </a:p>
          <a:p>
            <a:pPr lvl="1" eaLnBrk="1" hangingPunct="1">
              <a:lnSpc>
                <a:spcPct val="85000"/>
              </a:lnSpc>
            </a:pPr>
            <a:r>
              <a:rPr lang="en-US" sz="2400"/>
              <a:t>Whether accidental or malicious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E0A4D6D-541F-DD4B-9B6C-152334271B4E}" type="slidenum">
              <a:rPr lang="en-US" smtClean="0">
                <a:latin typeface="Times New Roman" charset="0"/>
              </a:rPr>
              <a:pPr/>
              <a:t>40</a:t>
            </a:fld>
            <a:endParaRPr lang="en-US" smtClean="0">
              <a:latin typeface="Times New Roman" charset="0"/>
            </a:endParaRPr>
          </a:p>
        </p:txBody>
      </p:sp>
      <p:sp>
        <p:nvSpPr>
          <p:cNvPr id="265219" name="Rectangle 2"/>
          <p:cNvSpPr>
            <a:spLocks noGrp="1" noChangeArrowheads="1"/>
          </p:cNvSpPr>
          <p:nvPr>
            <p:ph type="title"/>
          </p:nvPr>
        </p:nvSpPr>
        <p:spPr>
          <a:xfrm>
            <a:off x="685800" y="152400"/>
            <a:ext cx="7772400" cy="1676400"/>
          </a:xfrm>
        </p:spPr>
        <p:txBody>
          <a:bodyPr/>
          <a:lstStyle/>
          <a:p>
            <a:pPr eaLnBrk="1" hangingPunct="1"/>
            <a:r>
              <a:rPr lang="en-US"/>
              <a:t>Next Generation Secure Computing Base</a:t>
            </a:r>
          </a:p>
        </p:txBody>
      </p:sp>
      <p:sp>
        <p:nvSpPr>
          <p:cNvPr id="265220" name="Rectangle 3"/>
          <p:cNvSpPr>
            <a:spLocks noGrp="1" noChangeArrowheads="1"/>
          </p:cNvSpPr>
          <p:nvPr>
            <p:ph type="body" idx="1"/>
          </p:nvPr>
        </p:nvSpPr>
        <p:spPr>
          <a:xfrm>
            <a:off x="762000" y="1828800"/>
            <a:ext cx="8001000" cy="4343400"/>
          </a:xfrm>
        </p:spPr>
        <p:txBody>
          <a:bodyPr/>
          <a:lstStyle/>
          <a:p>
            <a:pPr eaLnBrk="1" hangingPunct="1">
              <a:lnSpc>
                <a:spcPct val="85000"/>
              </a:lnSpc>
            </a:pPr>
            <a:r>
              <a:rPr lang="en-US" sz="2800" b="1">
                <a:solidFill>
                  <a:schemeClr val="accent2"/>
                </a:solidFill>
              </a:rPr>
              <a:t>NGSCB</a:t>
            </a:r>
            <a:r>
              <a:rPr lang="en-US" sz="2800"/>
              <a:t> pronounced “n-scub” (the G is silent)</a:t>
            </a:r>
          </a:p>
          <a:p>
            <a:pPr eaLnBrk="1" hangingPunct="1">
              <a:lnSpc>
                <a:spcPct val="85000"/>
              </a:lnSpc>
            </a:pPr>
            <a:r>
              <a:rPr lang="en-US" sz="2800"/>
              <a:t>Was supposed to be part of Vista OS</a:t>
            </a:r>
          </a:p>
          <a:p>
            <a:pPr lvl="1" eaLnBrk="1" hangingPunct="1">
              <a:lnSpc>
                <a:spcPct val="85000"/>
              </a:lnSpc>
            </a:pPr>
            <a:r>
              <a:rPr lang="en-US" sz="2400"/>
              <a:t>Vista was once known as </a:t>
            </a:r>
            <a:r>
              <a:rPr lang="en-US" sz="2400" b="1">
                <a:solidFill>
                  <a:srgbClr val="11C400"/>
                </a:solidFill>
              </a:rPr>
              <a:t>Longhorn…</a:t>
            </a:r>
            <a:endParaRPr lang="en-US" sz="2400"/>
          </a:p>
          <a:p>
            <a:pPr eaLnBrk="1" hangingPunct="1">
              <a:lnSpc>
                <a:spcPct val="85000"/>
              </a:lnSpc>
            </a:pPr>
            <a:r>
              <a:rPr lang="en-US" sz="2800" b="1">
                <a:solidFill>
                  <a:schemeClr val="accent2"/>
                </a:solidFill>
              </a:rPr>
              <a:t>TCG</a:t>
            </a:r>
            <a:r>
              <a:rPr lang="en-US" sz="2800"/>
              <a:t> (Trusted Computing Group) </a:t>
            </a:r>
          </a:p>
          <a:p>
            <a:pPr lvl="1" eaLnBrk="1" hangingPunct="1">
              <a:lnSpc>
                <a:spcPct val="85000"/>
              </a:lnSpc>
            </a:pPr>
            <a:r>
              <a:rPr lang="en-US" sz="2400"/>
              <a:t>Led by Intel, TCG makes special hardware</a:t>
            </a:r>
          </a:p>
          <a:p>
            <a:pPr eaLnBrk="1" hangingPunct="1">
              <a:lnSpc>
                <a:spcPct val="85000"/>
              </a:lnSpc>
            </a:pPr>
            <a:r>
              <a:rPr lang="en-US" sz="2800"/>
              <a:t>NGSCB is the part of Windows that will interface with TCG hardware</a:t>
            </a:r>
          </a:p>
          <a:p>
            <a:pPr eaLnBrk="1" hangingPunct="1">
              <a:lnSpc>
                <a:spcPct val="85000"/>
              </a:lnSpc>
            </a:pPr>
            <a:r>
              <a:rPr lang="en-US" sz="2800"/>
              <a:t>TCG/NGSCB formerly TCPA/Palladium</a:t>
            </a:r>
          </a:p>
          <a:p>
            <a:pPr lvl="1" eaLnBrk="1" hangingPunct="1">
              <a:lnSpc>
                <a:spcPct val="85000"/>
              </a:lnSpc>
            </a:pPr>
            <a:r>
              <a:rPr lang="en-US" sz="2400">
                <a:hlinkClick r:id="rId3"/>
              </a:rPr>
              <a:t>Why the name changes? </a:t>
            </a:r>
            <a:endParaRPr lang="en-US" sz="2400"/>
          </a:p>
        </p:txBody>
      </p:sp>
      <p:pic>
        <p:nvPicPr>
          <p:cNvPr id="311300" name="Picture 4">
            <a:hlinkClick r:id="" action="ppaction://media"/>
          </p:cNvPr>
          <p:cNvPicPr>
            <a:picLocks noRot="1" noChangeAspect="1" noChangeArrowheads="1"/>
          </p:cNvPicPr>
          <p:nvPr>
            <a:wavAudioFile r:embed="rId1" name="Embedded Sound 2"/>
          </p:nvPr>
        </p:nvPicPr>
        <p:blipFill>
          <a:blip r:embed="rId4"/>
          <a:srcRect/>
          <a:stretch>
            <a:fillRect/>
          </a:stretch>
        </p:blipFill>
        <p:spPr bwMode="auto">
          <a:xfrm>
            <a:off x="8001000" y="3200400"/>
            <a:ext cx="76200" cy="76200"/>
          </a:xfrm>
          <a:prstGeom prst="rect">
            <a:avLst/>
          </a:prstGeom>
          <a:noFill/>
          <a:ln w="9525">
            <a:noFill/>
            <a:miter lim="800000"/>
            <a:headEnd/>
            <a:tailEnd/>
          </a:ln>
        </p:spPr>
      </p:pic>
      <p:pic>
        <p:nvPicPr>
          <p:cNvPr id="311301" name="Picture 5" descr="&#10;classichd.gif                                                  0007DDCBMacintosh HD                   B7464D7A:"/>
          <p:cNvPicPr>
            <a:picLocks noChangeAspect="1" noChangeArrowheads="1"/>
          </p:cNvPicPr>
          <p:nvPr/>
        </p:nvPicPr>
        <p:blipFill>
          <a:blip r:embed="rId5"/>
          <a:srcRect/>
          <a:stretch>
            <a:fillRect/>
          </a:stretch>
        </p:blipFill>
        <p:spPr bwMode="auto">
          <a:xfrm>
            <a:off x="6553200" y="2895600"/>
            <a:ext cx="2097088" cy="922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Embedded Sound 2"/>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311300"/>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817" fill="hold"/>
                                        <p:tgtEl>
                                          <p:spTgt spid="311300"/>
                                        </p:tgtEl>
                                      </p:cBhvr>
                                    </p:cmd>
                                  </p:childTnLst>
                                </p:cTn>
                              </p:par>
                            </p:childTnLst>
                          </p:cTn>
                        </p:par>
                      </p:childTnLst>
                    </p:cTn>
                  </p:par>
                </p:childTnLst>
              </p:cTn>
              <p:nextCondLst>
                <p:cond evt="onClick" delay="0">
                  <p:tgtEl>
                    <p:spTgt spid="311300"/>
                  </p:tgtEl>
                </p:cond>
              </p:nextCondLst>
            </p:seq>
            <p:audio>
              <p:cMediaNode>
                <p:cTn id="14" fill="hold" display="0">
                  <p:stCondLst>
                    <p:cond delay="indefinite"/>
                  </p:stCondLst>
                  <p:endCondLst>
                    <p:cond evt="onNext" delay="0">
                      <p:tgtEl>
                        <p:sldTgt/>
                      </p:tgtEl>
                    </p:cond>
                    <p:cond evt="onPrev" delay="0">
                      <p:tgtEl>
                        <p:sldTgt/>
                      </p:tgtEl>
                    </p:cond>
                    <p:cond evt="onStopAudio" delay="0">
                      <p:tgtEl>
                        <p:sldTgt/>
                      </p:tgtEl>
                    </p:cond>
                  </p:endCondLst>
                </p:cTn>
                <p:tgtEl>
                  <p:spTgt spid="311300"/>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6CFBCA1-913C-C644-B1CC-04CC176DE562}" type="slidenum">
              <a:rPr lang="en-US" smtClean="0">
                <a:latin typeface="Times New Roman" charset="0"/>
              </a:rPr>
              <a:pPr/>
              <a:t>41</a:t>
            </a:fld>
            <a:endParaRPr lang="en-US" smtClean="0">
              <a:latin typeface="Times New Roman" charset="0"/>
            </a:endParaRPr>
          </a:p>
        </p:txBody>
      </p:sp>
      <p:sp>
        <p:nvSpPr>
          <p:cNvPr id="266243" name="Rectangle 2"/>
          <p:cNvSpPr>
            <a:spLocks noGrp="1" noChangeArrowheads="1"/>
          </p:cNvSpPr>
          <p:nvPr>
            <p:ph type="title"/>
          </p:nvPr>
        </p:nvSpPr>
        <p:spPr>
          <a:xfrm>
            <a:off x="685800" y="457200"/>
            <a:ext cx="7772400" cy="1143000"/>
          </a:xfrm>
        </p:spPr>
        <p:txBody>
          <a:bodyPr/>
          <a:lstStyle/>
          <a:p>
            <a:pPr eaLnBrk="1" hangingPunct="1"/>
            <a:r>
              <a:rPr lang="en-US"/>
              <a:t>NGSCB</a:t>
            </a:r>
          </a:p>
        </p:txBody>
      </p:sp>
      <p:sp>
        <p:nvSpPr>
          <p:cNvPr id="266244" name="Rectangle 3"/>
          <p:cNvSpPr>
            <a:spLocks noGrp="1" noChangeArrowheads="1"/>
          </p:cNvSpPr>
          <p:nvPr>
            <p:ph type="body" idx="1"/>
          </p:nvPr>
        </p:nvSpPr>
        <p:spPr>
          <a:xfrm>
            <a:off x="685800" y="1676400"/>
            <a:ext cx="7772400" cy="4419600"/>
          </a:xfrm>
        </p:spPr>
        <p:txBody>
          <a:bodyPr/>
          <a:lstStyle/>
          <a:p>
            <a:pPr eaLnBrk="1" hangingPunct="1"/>
            <a:r>
              <a:rPr lang="en-US" sz="2800"/>
              <a:t>The original motivation for TCPA/Palladium was digital rights management (DRM)</a:t>
            </a:r>
          </a:p>
          <a:p>
            <a:pPr eaLnBrk="1" hangingPunct="1"/>
            <a:r>
              <a:rPr lang="en-US" sz="2800"/>
              <a:t>Today, TCG/NGSCB is promoted as general security-enhancing technology</a:t>
            </a:r>
          </a:p>
          <a:p>
            <a:pPr lvl="1" eaLnBrk="1" hangingPunct="1"/>
            <a:r>
              <a:rPr lang="en-US" sz="2400"/>
              <a:t>DRM just one of many potential applications</a:t>
            </a:r>
          </a:p>
          <a:p>
            <a:pPr eaLnBrk="1" hangingPunct="1"/>
            <a:r>
              <a:rPr lang="en-US" sz="2800"/>
              <a:t>Depending on who you ask, TCG/NGSCB is</a:t>
            </a:r>
          </a:p>
          <a:p>
            <a:pPr lvl="1" eaLnBrk="1" hangingPunct="1"/>
            <a:r>
              <a:rPr lang="en-US" sz="2400">
                <a:hlinkClick r:id="rId2"/>
              </a:rPr>
              <a:t>Trusted computing</a:t>
            </a:r>
            <a:endParaRPr lang="en-US" sz="2400"/>
          </a:p>
          <a:p>
            <a:pPr lvl="1" eaLnBrk="1" hangingPunct="1"/>
            <a:r>
              <a:rPr lang="en-US" sz="2400">
                <a:hlinkClick r:id="rId3"/>
              </a:rPr>
              <a:t>Treacherous computing</a:t>
            </a:r>
            <a:endParaRPr 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EA8C78F-29F7-5F4F-97F7-6464B73143DE}" type="slidenum">
              <a:rPr lang="en-US" smtClean="0">
                <a:latin typeface="Times New Roman" charset="0"/>
              </a:rPr>
              <a:pPr/>
              <a:t>42</a:t>
            </a:fld>
            <a:endParaRPr lang="en-US" smtClean="0">
              <a:latin typeface="Times New Roman" charset="0"/>
            </a:endParaRPr>
          </a:p>
        </p:txBody>
      </p:sp>
      <p:sp>
        <p:nvSpPr>
          <p:cNvPr id="267267" name="Rectangle 2"/>
          <p:cNvSpPr>
            <a:spLocks noGrp="1" noChangeArrowheads="1"/>
          </p:cNvSpPr>
          <p:nvPr>
            <p:ph type="title"/>
          </p:nvPr>
        </p:nvSpPr>
        <p:spPr>
          <a:xfrm>
            <a:off x="685800" y="381000"/>
            <a:ext cx="7772400" cy="914400"/>
          </a:xfrm>
        </p:spPr>
        <p:txBody>
          <a:bodyPr/>
          <a:lstStyle/>
          <a:p>
            <a:pPr eaLnBrk="1" hangingPunct="1"/>
            <a:r>
              <a:rPr lang="en-US"/>
              <a:t>Motivation for TCG/NGSCB</a:t>
            </a:r>
          </a:p>
        </p:txBody>
      </p:sp>
      <p:sp>
        <p:nvSpPr>
          <p:cNvPr id="267268" name="Rectangle 3"/>
          <p:cNvSpPr>
            <a:spLocks noGrp="1" noChangeArrowheads="1"/>
          </p:cNvSpPr>
          <p:nvPr>
            <p:ph type="body" idx="1"/>
          </p:nvPr>
        </p:nvSpPr>
        <p:spPr>
          <a:xfrm>
            <a:off x="609600" y="1371600"/>
            <a:ext cx="8229600" cy="4800600"/>
          </a:xfrm>
        </p:spPr>
        <p:txBody>
          <a:bodyPr/>
          <a:lstStyle/>
          <a:p>
            <a:pPr eaLnBrk="1" hangingPunct="1">
              <a:lnSpc>
                <a:spcPct val="85000"/>
              </a:lnSpc>
            </a:pPr>
            <a:r>
              <a:rPr lang="en-US" sz="2800" b="1">
                <a:solidFill>
                  <a:schemeClr val="accent2"/>
                </a:solidFill>
              </a:rPr>
              <a:t>Closed systems: </a:t>
            </a:r>
            <a:r>
              <a:rPr lang="en-US" sz="2800"/>
              <a:t>Game consoles, etc.</a:t>
            </a:r>
          </a:p>
          <a:p>
            <a:pPr lvl="1" eaLnBrk="1" hangingPunct="1">
              <a:lnSpc>
                <a:spcPct val="85000"/>
              </a:lnSpc>
            </a:pPr>
            <a:r>
              <a:rPr lang="en-US" sz="2400"/>
              <a:t>Good at protecting secrets (tamper resistant)</a:t>
            </a:r>
          </a:p>
          <a:p>
            <a:pPr lvl="1" eaLnBrk="1" hangingPunct="1">
              <a:lnSpc>
                <a:spcPct val="85000"/>
              </a:lnSpc>
            </a:pPr>
            <a:r>
              <a:rPr lang="en-US" sz="2400"/>
              <a:t>Good at forcing people to pay for software</a:t>
            </a:r>
          </a:p>
          <a:p>
            <a:pPr lvl="1" eaLnBrk="1" hangingPunct="1">
              <a:lnSpc>
                <a:spcPct val="85000"/>
              </a:lnSpc>
            </a:pPr>
            <a:r>
              <a:rPr lang="en-US" sz="2400"/>
              <a:t>Limited flexibility</a:t>
            </a:r>
            <a:endParaRPr lang="en-US" sz="2400" b="1">
              <a:solidFill>
                <a:schemeClr val="accent2"/>
              </a:solidFill>
            </a:endParaRPr>
          </a:p>
          <a:p>
            <a:pPr eaLnBrk="1" hangingPunct="1">
              <a:lnSpc>
                <a:spcPct val="85000"/>
              </a:lnSpc>
            </a:pPr>
            <a:r>
              <a:rPr lang="en-US" sz="2800" b="1">
                <a:solidFill>
                  <a:schemeClr val="accent2"/>
                </a:solidFill>
              </a:rPr>
              <a:t>Open systems: </a:t>
            </a:r>
            <a:r>
              <a:rPr lang="en-US" sz="2800"/>
              <a:t>PCs</a:t>
            </a:r>
          </a:p>
          <a:p>
            <a:pPr lvl="1" eaLnBrk="1" hangingPunct="1">
              <a:lnSpc>
                <a:spcPct val="85000"/>
              </a:lnSpc>
            </a:pPr>
            <a:r>
              <a:rPr lang="en-US" sz="2400"/>
              <a:t>Incredible flexibility</a:t>
            </a:r>
          </a:p>
          <a:p>
            <a:pPr lvl="1" eaLnBrk="1" hangingPunct="1">
              <a:lnSpc>
                <a:spcPct val="85000"/>
              </a:lnSpc>
            </a:pPr>
            <a:r>
              <a:rPr lang="en-US" sz="2400"/>
              <a:t>Poor at protecting secrets</a:t>
            </a:r>
          </a:p>
          <a:p>
            <a:pPr lvl="1" eaLnBrk="1" hangingPunct="1">
              <a:lnSpc>
                <a:spcPct val="85000"/>
              </a:lnSpc>
            </a:pPr>
            <a:r>
              <a:rPr lang="en-US" sz="2400"/>
              <a:t>Very poor at defending their own software</a:t>
            </a:r>
          </a:p>
          <a:p>
            <a:pPr eaLnBrk="1" hangingPunct="1">
              <a:lnSpc>
                <a:spcPct val="85000"/>
              </a:lnSpc>
            </a:pPr>
            <a:r>
              <a:rPr lang="en-US" sz="2800"/>
              <a:t>TCG: closed system security on open platform</a:t>
            </a:r>
          </a:p>
          <a:p>
            <a:pPr eaLnBrk="1" hangingPunct="1">
              <a:lnSpc>
                <a:spcPct val="85000"/>
              </a:lnSpc>
            </a:pPr>
            <a:r>
              <a:rPr lang="en-US" sz="2800"/>
              <a:t>“virtual set-top box inside your PC” </a:t>
            </a:r>
            <a:r>
              <a:rPr lang="en-US">
                <a:sym typeface="Symbol" charset="2"/>
              </a:rPr>
              <a:t></a:t>
            </a:r>
            <a:r>
              <a:rPr lang="en-US" sz="2800"/>
              <a:t> Rivest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8DE6A1D-4239-4B4C-9070-A17F0D7E8C5B}" type="slidenum">
              <a:rPr lang="en-US" smtClean="0">
                <a:latin typeface="Times New Roman" charset="0"/>
              </a:rPr>
              <a:pPr/>
              <a:t>43</a:t>
            </a:fld>
            <a:endParaRPr lang="en-US" smtClean="0">
              <a:latin typeface="Times New Roman" charset="0"/>
            </a:endParaRPr>
          </a:p>
        </p:txBody>
      </p:sp>
      <p:sp>
        <p:nvSpPr>
          <p:cNvPr id="268291" name="Rectangle 2"/>
          <p:cNvSpPr>
            <a:spLocks noGrp="1" noChangeArrowheads="1"/>
          </p:cNvSpPr>
          <p:nvPr>
            <p:ph type="title"/>
          </p:nvPr>
        </p:nvSpPr>
        <p:spPr>
          <a:xfrm>
            <a:off x="685800" y="381000"/>
            <a:ext cx="7772400" cy="1143000"/>
          </a:xfrm>
        </p:spPr>
        <p:txBody>
          <a:bodyPr/>
          <a:lstStyle/>
          <a:p>
            <a:pPr eaLnBrk="1" hangingPunct="1"/>
            <a:r>
              <a:rPr lang="en-US"/>
              <a:t>TCG/NGSCB</a:t>
            </a:r>
          </a:p>
        </p:txBody>
      </p:sp>
      <p:sp>
        <p:nvSpPr>
          <p:cNvPr id="268292" name="Rectangle 3"/>
          <p:cNvSpPr>
            <a:spLocks noGrp="1" noChangeArrowheads="1"/>
          </p:cNvSpPr>
          <p:nvPr>
            <p:ph type="body" idx="1"/>
          </p:nvPr>
        </p:nvSpPr>
        <p:spPr>
          <a:xfrm>
            <a:off x="685800" y="1752600"/>
            <a:ext cx="7772400" cy="4343400"/>
          </a:xfrm>
        </p:spPr>
        <p:txBody>
          <a:bodyPr/>
          <a:lstStyle/>
          <a:p>
            <a:pPr eaLnBrk="1" hangingPunct="1">
              <a:lnSpc>
                <a:spcPct val="90000"/>
              </a:lnSpc>
            </a:pPr>
            <a:r>
              <a:rPr lang="en-US" sz="2800"/>
              <a:t>TCG provides tamper-resistant hardware</a:t>
            </a:r>
          </a:p>
          <a:p>
            <a:pPr lvl="1" eaLnBrk="1" hangingPunct="1">
              <a:lnSpc>
                <a:spcPct val="90000"/>
              </a:lnSpc>
            </a:pPr>
            <a:r>
              <a:rPr lang="en-US" sz="2400"/>
              <a:t>Secure place to store cryptographic key</a:t>
            </a:r>
          </a:p>
          <a:p>
            <a:pPr lvl="1" eaLnBrk="1" hangingPunct="1">
              <a:lnSpc>
                <a:spcPct val="90000"/>
              </a:lnSpc>
            </a:pPr>
            <a:r>
              <a:rPr lang="en-US" sz="2400"/>
              <a:t>Key secure from a user with admin privileges!</a:t>
            </a:r>
          </a:p>
          <a:p>
            <a:pPr eaLnBrk="1" hangingPunct="1">
              <a:lnSpc>
                <a:spcPct val="90000"/>
              </a:lnSpc>
            </a:pPr>
            <a:r>
              <a:rPr lang="en-US" sz="2800"/>
              <a:t>TCG hardware is in addition to ordinary hardware, not in place of it</a:t>
            </a:r>
          </a:p>
          <a:p>
            <a:pPr eaLnBrk="1" hangingPunct="1">
              <a:lnSpc>
                <a:spcPct val="90000"/>
              </a:lnSpc>
            </a:pPr>
            <a:r>
              <a:rPr lang="en-US" sz="2800"/>
              <a:t>PC has two OSs </a:t>
            </a:r>
            <a:r>
              <a:rPr lang="en-US" sz="2800">
                <a:sym typeface="Symbol" charset="2"/>
              </a:rPr>
              <a:t></a:t>
            </a:r>
            <a:r>
              <a:rPr lang="en-US" sz="2800"/>
              <a:t> regular OS and special </a:t>
            </a:r>
            <a:r>
              <a:rPr lang="en-US" sz="2800" b="1">
                <a:solidFill>
                  <a:schemeClr val="hlink"/>
                </a:solidFill>
              </a:rPr>
              <a:t>trusted</a:t>
            </a:r>
            <a:r>
              <a:rPr lang="en-US" sz="2800"/>
              <a:t> OS to deal with TCG hardware</a:t>
            </a:r>
          </a:p>
          <a:p>
            <a:pPr eaLnBrk="1" hangingPunct="1">
              <a:lnSpc>
                <a:spcPct val="90000"/>
              </a:lnSpc>
            </a:pPr>
            <a:r>
              <a:rPr lang="en-US" sz="2800"/>
              <a:t>NGSCB is Microsoft’s trusted OS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C93845-2F88-FF4B-845E-7D2143941950}" type="slidenum">
              <a:rPr lang="en-US" smtClean="0">
                <a:latin typeface="Times New Roman" charset="0"/>
              </a:rPr>
              <a:pPr/>
              <a:t>44</a:t>
            </a:fld>
            <a:endParaRPr lang="en-US" smtClean="0">
              <a:latin typeface="Times New Roman" charset="0"/>
            </a:endParaRPr>
          </a:p>
        </p:txBody>
      </p:sp>
      <p:sp>
        <p:nvSpPr>
          <p:cNvPr id="269315" name="Rectangle 2"/>
          <p:cNvSpPr>
            <a:spLocks noGrp="1" noChangeArrowheads="1"/>
          </p:cNvSpPr>
          <p:nvPr>
            <p:ph type="title"/>
          </p:nvPr>
        </p:nvSpPr>
        <p:spPr>
          <a:xfrm>
            <a:off x="685800" y="381000"/>
            <a:ext cx="7772400" cy="1371600"/>
          </a:xfrm>
        </p:spPr>
        <p:txBody>
          <a:bodyPr/>
          <a:lstStyle/>
          <a:p>
            <a:pPr eaLnBrk="1" hangingPunct="1"/>
            <a:r>
              <a:rPr lang="en-US"/>
              <a:t>NGSCB Design Goals</a:t>
            </a:r>
          </a:p>
        </p:txBody>
      </p:sp>
      <p:sp>
        <p:nvSpPr>
          <p:cNvPr id="269316" name="Rectangle 3"/>
          <p:cNvSpPr>
            <a:spLocks noGrp="1" noChangeArrowheads="1"/>
          </p:cNvSpPr>
          <p:nvPr>
            <p:ph type="body" idx="1"/>
          </p:nvPr>
        </p:nvSpPr>
        <p:spPr>
          <a:xfrm>
            <a:off x="609600" y="1981200"/>
            <a:ext cx="7772400" cy="4114800"/>
          </a:xfrm>
        </p:spPr>
        <p:txBody>
          <a:bodyPr/>
          <a:lstStyle/>
          <a:p>
            <a:pPr eaLnBrk="1" hangingPunct="1"/>
            <a:r>
              <a:rPr lang="en-US" sz="2800"/>
              <a:t>Provide </a:t>
            </a:r>
            <a:r>
              <a:rPr lang="en-US" sz="2800" b="1">
                <a:solidFill>
                  <a:schemeClr val="hlink"/>
                </a:solidFill>
              </a:rPr>
              <a:t>high assurance</a:t>
            </a:r>
            <a:endParaRPr lang="en-US" sz="2800"/>
          </a:p>
          <a:p>
            <a:pPr lvl="1" eaLnBrk="1" hangingPunct="1"/>
            <a:r>
              <a:rPr lang="en-US" sz="2400"/>
              <a:t>High confidence that system behaves correctly</a:t>
            </a:r>
          </a:p>
          <a:p>
            <a:pPr lvl="1" eaLnBrk="1" hangingPunct="1"/>
            <a:r>
              <a:rPr lang="en-US" sz="2400"/>
              <a:t>Correct behavior even if system is under attack</a:t>
            </a:r>
          </a:p>
          <a:p>
            <a:pPr eaLnBrk="1" hangingPunct="1"/>
            <a:r>
              <a:rPr lang="en-US" sz="2800"/>
              <a:t>Provide </a:t>
            </a:r>
            <a:r>
              <a:rPr lang="en-US" sz="2800" b="1">
                <a:solidFill>
                  <a:schemeClr val="hlink"/>
                </a:solidFill>
              </a:rPr>
              <a:t>authenticated operation</a:t>
            </a:r>
            <a:endParaRPr lang="en-US" sz="2800"/>
          </a:p>
          <a:p>
            <a:pPr lvl="1" eaLnBrk="1" hangingPunct="1"/>
            <a:r>
              <a:rPr lang="en-US" sz="2400"/>
              <a:t>Authenticate “things” (software, devices, etc.)</a:t>
            </a:r>
          </a:p>
          <a:p>
            <a:pPr eaLnBrk="1" hangingPunct="1"/>
            <a:r>
              <a:rPr lang="en-US" sz="2800"/>
              <a:t>Protection against hardware tampering is concern of TCG, not NGSCB</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0F2815B-81E9-CB41-8E66-0C0A26144B74}" type="slidenum">
              <a:rPr lang="en-US" smtClean="0">
                <a:latin typeface="Times New Roman" charset="0"/>
              </a:rPr>
              <a:pPr/>
              <a:t>45</a:t>
            </a:fld>
            <a:endParaRPr lang="en-US" smtClean="0">
              <a:latin typeface="Times New Roman" charset="0"/>
            </a:endParaRPr>
          </a:p>
        </p:txBody>
      </p:sp>
      <p:sp>
        <p:nvSpPr>
          <p:cNvPr id="270339" name="Rectangle 2"/>
          <p:cNvSpPr>
            <a:spLocks noGrp="1" noChangeArrowheads="1"/>
          </p:cNvSpPr>
          <p:nvPr>
            <p:ph type="title"/>
          </p:nvPr>
        </p:nvSpPr>
        <p:spPr/>
        <p:txBody>
          <a:bodyPr/>
          <a:lstStyle/>
          <a:p>
            <a:pPr eaLnBrk="1" hangingPunct="1"/>
            <a:r>
              <a:rPr lang="en-US"/>
              <a:t>NGSCB Disclaimer</a:t>
            </a:r>
          </a:p>
        </p:txBody>
      </p:sp>
      <p:sp>
        <p:nvSpPr>
          <p:cNvPr id="270340" name="Rectangle 3"/>
          <p:cNvSpPr>
            <a:spLocks noGrp="1" noChangeArrowheads="1"/>
          </p:cNvSpPr>
          <p:nvPr>
            <p:ph type="body" idx="1"/>
          </p:nvPr>
        </p:nvSpPr>
        <p:spPr/>
        <p:txBody>
          <a:bodyPr/>
          <a:lstStyle/>
          <a:p>
            <a:pPr eaLnBrk="1" hangingPunct="1">
              <a:lnSpc>
                <a:spcPct val="90000"/>
              </a:lnSpc>
            </a:pPr>
            <a:r>
              <a:rPr lang="en-US" sz="2800"/>
              <a:t>Specific details are sketchy</a:t>
            </a:r>
          </a:p>
          <a:p>
            <a:pPr eaLnBrk="1" hangingPunct="1">
              <a:lnSpc>
                <a:spcPct val="90000"/>
              </a:lnSpc>
            </a:pPr>
            <a:r>
              <a:rPr lang="en-US" sz="2800"/>
              <a:t>Based on available info, Microsoft may not have resolved all of the details</a:t>
            </a:r>
          </a:p>
          <a:p>
            <a:pPr lvl="1" eaLnBrk="1" hangingPunct="1">
              <a:lnSpc>
                <a:spcPct val="90000"/>
              </a:lnSpc>
            </a:pPr>
            <a:r>
              <a:rPr lang="en-US" sz="2400"/>
              <a:t>Maybe un-resolvable?</a:t>
            </a:r>
          </a:p>
          <a:p>
            <a:pPr eaLnBrk="1" hangingPunct="1">
              <a:lnSpc>
                <a:spcPct val="90000"/>
              </a:lnSpc>
            </a:pPr>
            <a:r>
              <a:rPr lang="en-US" sz="2800"/>
              <a:t>What follows: author’s best guesses</a:t>
            </a:r>
          </a:p>
          <a:p>
            <a:pPr eaLnBrk="1" hangingPunct="1">
              <a:lnSpc>
                <a:spcPct val="90000"/>
              </a:lnSpc>
            </a:pPr>
            <a:r>
              <a:rPr lang="en-US" sz="2800"/>
              <a:t>This should all become much clearer in the not-too-distant future</a:t>
            </a:r>
          </a:p>
          <a:p>
            <a:pPr lvl="1" eaLnBrk="1" hangingPunct="1">
              <a:lnSpc>
                <a:spcPct val="90000"/>
              </a:lnSpc>
            </a:pPr>
            <a:r>
              <a:rPr lang="en-US" sz="2400"/>
              <a:t>At least I thought so a couple of years ago…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0A91E0C-D71F-5149-A485-006A111B4865}" type="slidenum">
              <a:rPr lang="en-US" smtClean="0">
                <a:latin typeface="Times New Roman" charset="0"/>
              </a:rPr>
              <a:pPr/>
              <a:t>46</a:t>
            </a:fld>
            <a:endParaRPr lang="en-US" smtClean="0">
              <a:latin typeface="Times New Roman" charset="0"/>
            </a:endParaRPr>
          </a:p>
        </p:txBody>
      </p:sp>
      <p:sp>
        <p:nvSpPr>
          <p:cNvPr id="271363" name="Rectangle 4"/>
          <p:cNvSpPr>
            <a:spLocks noChangeArrowheads="1"/>
          </p:cNvSpPr>
          <p:nvPr/>
        </p:nvSpPr>
        <p:spPr bwMode="auto">
          <a:xfrm>
            <a:off x="1447800" y="1600200"/>
            <a:ext cx="6629400" cy="3048000"/>
          </a:xfrm>
          <a:prstGeom prst="rect">
            <a:avLst/>
          </a:prstGeom>
          <a:solidFill>
            <a:srgbClr val="0F69CC"/>
          </a:solidFill>
          <a:ln w="50800">
            <a:solidFill>
              <a:schemeClr val="tx1"/>
            </a:solidFill>
            <a:miter lim="800000"/>
            <a:headEnd/>
            <a:tailEnd/>
          </a:ln>
        </p:spPr>
        <p:txBody>
          <a:bodyPr wrap="none" anchor="ctr">
            <a:prstTxWarp prst="textNoShape">
              <a:avLst/>
            </a:prstTxWarp>
          </a:bodyPr>
          <a:lstStyle/>
          <a:p>
            <a:endParaRPr lang="en-US"/>
          </a:p>
        </p:txBody>
      </p:sp>
      <p:sp>
        <p:nvSpPr>
          <p:cNvPr id="271364" name="Rectangle 2"/>
          <p:cNvSpPr>
            <a:spLocks noGrp="1" noChangeArrowheads="1"/>
          </p:cNvSpPr>
          <p:nvPr>
            <p:ph type="title"/>
          </p:nvPr>
        </p:nvSpPr>
        <p:spPr>
          <a:xfrm>
            <a:off x="685800" y="152400"/>
            <a:ext cx="7772400" cy="990600"/>
          </a:xfrm>
        </p:spPr>
        <p:txBody>
          <a:bodyPr/>
          <a:lstStyle/>
          <a:p>
            <a:pPr eaLnBrk="1" hangingPunct="1"/>
            <a:r>
              <a:rPr lang="en-US"/>
              <a:t>NGSCB Architecture</a:t>
            </a:r>
          </a:p>
        </p:txBody>
      </p:sp>
      <p:sp>
        <p:nvSpPr>
          <p:cNvPr id="271365" name="Rectangle 3"/>
          <p:cNvSpPr>
            <a:spLocks noGrp="1" noChangeArrowheads="1"/>
          </p:cNvSpPr>
          <p:nvPr>
            <p:ph type="body" idx="1"/>
          </p:nvPr>
        </p:nvSpPr>
        <p:spPr>
          <a:xfrm>
            <a:off x="685800" y="4953000"/>
            <a:ext cx="7772400" cy="1219200"/>
          </a:xfrm>
        </p:spPr>
        <p:txBody>
          <a:bodyPr/>
          <a:lstStyle/>
          <a:p>
            <a:pPr eaLnBrk="1" hangingPunct="1">
              <a:lnSpc>
                <a:spcPct val="90000"/>
              </a:lnSpc>
            </a:pPr>
            <a:r>
              <a:rPr lang="en-US" sz="2400" b="1">
                <a:solidFill>
                  <a:schemeClr val="accent2"/>
                </a:solidFill>
              </a:rPr>
              <a:t>Nexus</a:t>
            </a:r>
            <a:r>
              <a:rPr lang="en-US" sz="2400"/>
              <a:t> is the Trusted Computing Base in NGSCB</a:t>
            </a:r>
          </a:p>
          <a:p>
            <a:pPr eaLnBrk="1" hangingPunct="1">
              <a:lnSpc>
                <a:spcPct val="90000"/>
              </a:lnSpc>
            </a:pPr>
            <a:r>
              <a:rPr lang="en-US" sz="2400"/>
              <a:t>The </a:t>
            </a:r>
            <a:r>
              <a:rPr lang="en-US" sz="2400" b="1">
                <a:solidFill>
                  <a:schemeClr val="accent2"/>
                </a:solidFill>
              </a:rPr>
              <a:t>NCA</a:t>
            </a:r>
            <a:r>
              <a:rPr lang="en-US" sz="2400"/>
              <a:t> (Nexus Computing Agents) talk to Nexus and LHS</a:t>
            </a:r>
          </a:p>
        </p:txBody>
      </p:sp>
      <p:sp>
        <p:nvSpPr>
          <p:cNvPr id="271366" name="Rectangle 5"/>
          <p:cNvSpPr>
            <a:spLocks noChangeArrowheads="1"/>
          </p:cNvSpPr>
          <p:nvPr/>
        </p:nvSpPr>
        <p:spPr bwMode="auto">
          <a:xfrm>
            <a:off x="1524000" y="1066800"/>
            <a:ext cx="3213100" cy="517525"/>
          </a:xfrm>
          <a:prstGeom prst="rect">
            <a:avLst/>
          </a:prstGeom>
          <a:noFill/>
          <a:ln w="9525">
            <a:noFill/>
            <a:miter lim="800000"/>
            <a:headEnd/>
            <a:tailEnd/>
          </a:ln>
        </p:spPr>
        <p:txBody>
          <a:bodyPr wrap="none">
            <a:prstTxWarp prst="textNoShape">
              <a:avLst/>
            </a:prstTxWarp>
            <a:spAutoFit/>
          </a:bodyPr>
          <a:lstStyle/>
          <a:p>
            <a:r>
              <a:rPr lang="en-US"/>
              <a:t>Left-hand side (LHS)</a:t>
            </a:r>
          </a:p>
        </p:txBody>
      </p:sp>
      <p:sp>
        <p:nvSpPr>
          <p:cNvPr id="271367" name="Rectangle 6"/>
          <p:cNvSpPr>
            <a:spLocks noChangeArrowheads="1"/>
          </p:cNvSpPr>
          <p:nvPr/>
        </p:nvSpPr>
        <p:spPr bwMode="auto">
          <a:xfrm>
            <a:off x="4800600" y="1066800"/>
            <a:ext cx="3362325" cy="517525"/>
          </a:xfrm>
          <a:prstGeom prst="rect">
            <a:avLst/>
          </a:prstGeom>
          <a:noFill/>
          <a:ln w="9525">
            <a:noFill/>
            <a:miter lim="800000"/>
            <a:headEnd/>
            <a:tailEnd/>
          </a:ln>
        </p:spPr>
        <p:txBody>
          <a:bodyPr wrap="none">
            <a:prstTxWarp prst="textNoShape">
              <a:avLst/>
            </a:prstTxWarp>
            <a:spAutoFit/>
          </a:bodyPr>
          <a:lstStyle/>
          <a:p>
            <a:r>
              <a:rPr lang="en-US"/>
              <a:t>Right-hand side (RHS)</a:t>
            </a:r>
            <a:endParaRPr lang="en-US">
              <a:solidFill>
                <a:schemeClr val="accent2"/>
              </a:solidFill>
            </a:endParaRPr>
          </a:p>
        </p:txBody>
      </p:sp>
      <p:sp>
        <p:nvSpPr>
          <p:cNvPr id="271368" name="Rectangle 7"/>
          <p:cNvSpPr>
            <a:spLocks noChangeArrowheads="1"/>
          </p:cNvSpPr>
          <p:nvPr/>
        </p:nvSpPr>
        <p:spPr bwMode="auto">
          <a:xfrm>
            <a:off x="1008063" y="1793875"/>
            <a:ext cx="363537" cy="2778125"/>
          </a:xfrm>
          <a:prstGeom prst="rect">
            <a:avLst/>
          </a:prstGeom>
          <a:noFill/>
          <a:ln w="9525">
            <a:noFill/>
            <a:miter lim="800000"/>
            <a:headEnd/>
            <a:tailEnd/>
          </a:ln>
        </p:spPr>
        <p:txBody>
          <a:bodyPr wrap="none">
            <a:prstTxWarp prst="textNoShape">
              <a:avLst/>
            </a:prstTxWarp>
            <a:spAutoFit/>
          </a:bodyPr>
          <a:lstStyle/>
          <a:p>
            <a:pPr algn="ctr">
              <a:lnSpc>
                <a:spcPct val="70000"/>
              </a:lnSpc>
            </a:pPr>
            <a:r>
              <a:rPr lang="en-US"/>
              <a:t>u</a:t>
            </a:r>
          </a:p>
          <a:p>
            <a:pPr algn="ctr">
              <a:lnSpc>
                <a:spcPct val="70000"/>
              </a:lnSpc>
            </a:pPr>
            <a:r>
              <a:rPr lang="en-US"/>
              <a:t>n</a:t>
            </a:r>
          </a:p>
          <a:p>
            <a:pPr algn="ctr">
              <a:lnSpc>
                <a:spcPct val="70000"/>
              </a:lnSpc>
            </a:pPr>
            <a:r>
              <a:rPr lang="en-US"/>
              <a:t>t</a:t>
            </a:r>
          </a:p>
          <a:p>
            <a:pPr algn="ctr">
              <a:lnSpc>
                <a:spcPct val="70000"/>
              </a:lnSpc>
            </a:pPr>
            <a:r>
              <a:rPr lang="en-US"/>
              <a:t>r</a:t>
            </a:r>
          </a:p>
          <a:p>
            <a:pPr algn="ctr">
              <a:lnSpc>
                <a:spcPct val="70000"/>
              </a:lnSpc>
            </a:pPr>
            <a:r>
              <a:rPr lang="en-US"/>
              <a:t>u</a:t>
            </a:r>
          </a:p>
          <a:p>
            <a:pPr algn="ctr">
              <a:lnSpc>
                <a:spcPct val="70000"/>
              </a:lnSpc>
            </a:pPr>
            <a:r>
              <a:rPr lang="en-US"/>
              <a:t>s</a:t>
            </a:r>
          </a:p>
          <a:p>
            <a:pPr algn="ctr">
              <a:lnSpc>
                <a:spcPct val="70000"/>
              </a:lnSpc>
            </a:pPr>
            <a:r>
              <a:rPr lang="en-US"/>
              <a:t>t</a:t>
            </a:r>
          </a:p>
          <a:p>
            <a:pPr algn="ctr">
              <a:lnSpc>
                <a:spcPct val="70000"/>
              </a:lnSpc>
            </a:pPr>
            <a:r>
              <a:rPr lang="en-US"/>
              <a:t>e</a:t>
            </a:r>
          </a:p>
          <a:p>
            <a:pPr algn="ctr">
              <a:lnSpc>
                <a:spcPct val="70000"/>
              </a:lnSpc>
            </a:pPr>
            <a:r>
              <a:rPr lang="en-US"/>
              <a:t>d</a:t>
            </a:r>
            <a:endParaRPr lang="en-US">
              <a:solidFill>
                <a:srgbClr val="53FF07"/>
              </a:solidFill>
            </a:endParaRPr>
          </a:p>
        </p:txBody>
      </p:sp>
      <p:sp>
        <p:nvSpPr>
          <p:cNvPr id="271369" name="Rectangle 8"/>
          <p:cNvSpPr>
            <a:spLocks noChangeArrowheads="1"/>
          </p:cNvSpPr>
          <p:nvPr/>
        </p:nvSpPr>
        <p:spPr bwMode="auto">
          <a:xfrm>
            <a:off x="8094663" y="2009775"/>
            <a:ext cx="363537" cy="2181225"/>
          </a:xfrm>
          <a:prstGeom prst="rect">
            <a:avLst/>
          </a:prstGeom>
          <a:noFill/>
          <a:ln w="9525">
            <a:noFill/>
            <a:miter lim="800000"/>
            <a:headEnd/>
            <a:tailEnd/>
          </a:ln>
        </p:spPr>
        <p:txBody>
          <a:bodyPr wrap="none">
            <a:prstTxWarp prst="textNoShape">
              <a:avLst/>
            </a:prstTxWarp>
            <a:spAutoFit/>
          </a:bodyPr>
          <a:lstStyle/>
          <a:p>
            <a:pPr algn="ctr">
              <a:lnSpc>
                <a:spcPct val="70000"/>
              </a:lnSpc>
            </a:pPr>
            <a:r>
              <a:rPr lang="en-US">
                <a:solidFill>
                  <a:srgbClr val="FF0000"/>
                </a:solidFill>
              </a:rPr>
              <a:t>t</a:t>
            </a:r>
          </a:p>
          <a:p>
            <a:pPr algn="ctr">
              <a:lnSpc>
                <a:spcPct val="70000"/>
              </a:lnSpc>
            </a:pPr>
            <a:r>
              <a:rPr lang="en-US">
                <a:solidFill>
                  <a:srgbClr val="FF0000"/>
                </a:solidFill>
              </a:rPr>
              <a:t>r</a:t>
            </a:r>
          </a:p>
          <a:p>
            <a:pPr algn="ctr">
              <a:lnSpc>
                <a:spcPct val="70000"/>
              </a:lnSpc>
            </a:pPr>
            <a:r>
              <a:rPr lang="en-US">
                <a:solidFill>
                  <a:srgbClr val="FF0000"/>
                </a:solidFill>
              </a:rPr>
              <a:t>u</a:t>
            </a:r>
          </a:p>
          <a:p>
            <a:pPr algn="ctr">
              <a:lnSpc>
                <a:spcPct val="70000"/>
              </a:lnSpc>
            </a:pPr>
            <a:r>
              <a:rPr lang="en-US">
                <a:solidFill>
                  <a:srgbClr val="FF0000"/>
                </a:solidFill>
              </a:rPr>
              <a:t>s</a:t>
            </a:r>
          </a:p>
          <a:p>
            <a:pPr algn="ctr">
              <a:lnSpc>
                <a:spcPct val="70000"/>
              </a:lnSpc>
            </a:pPr>
            <a:r>
              <a:rPr lang="en-US">
                <a:solidFill>
                  <a:srgbClr val="FF0000"/>
                </a:solidFill>
              </a:rPr>
              <a:t>t</a:t>
            </a:r>
          </a:p>
          <a:p>
            <a:pPr algn="ctr">
              <a:lnSpc>
                <a:spcPct val="70000"/>
              </a:lnSpc>
            </a:pPr>
            <a:r>
              <a:rPr lang="en-US">
                <a:solidFill>
                  <a:srgbClr val="FF0000"/>
                </a:solidFill>
              </a:rPr>
              <a:t>e</a:t>
            </a:r>
          </a:p>
          <a:p>
            <a:pPr algn="ctr">
              <a:lnSpc>
                <a:spcPct val="70000"/>
              </a:lnSpc>
            </a:pPr>
            <a:r>
              <a:rPr lang="en-US">
                <a:solidFill>
                  <a:srgbClr val="FF0000"/>
                </a:solidFill>
              </a:rPr>
              <a:t>d</a:t>
            </a:r>
          </a:p>
        </p:txBody>
      </p:sp>
      <p:sp>
        <p:nvSpPr>
          <p:cNvPr id="271370" name="Line 9"/>
          <p:cNvSpPr>
            <a:spLocks noChangeShapeType="1"/>
          </p:cNvSpPr>
          <p:nvPr/>
        </p:nvSpPr>
        <p:spPr bwMode="auto">
          <a:xfrm>
            <a:off x="1447800" y="3124200"/>
            <a:ext cx="6629400" cy="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271371" name="Line 10"/>
          <p:cNvSpPr>
            <a:spLocks noChangeShapeType="1"/>
          </p:cNvSpPr>
          <p:nvPr/>
        </p:nvSpPr>
        <p:spPr bwMode="auto">
          <a:xfrm>
            <a:off x="4800600" y="1676400"/>
            <a:ext cx="0" cy="3048000"/>
          </a:xfrm>
          <a:prstGeom prst="line">
            <a:avLst/>
          </a:prstGeom>
          <a:noFill/>
          <a:ln w="50800">
            <a:solidFill>
              <a:schemeClr val="tx1"/>
            </a:solidFill>
            <a:prstDash val="dash"/>
            <a:round/>
            <a:headEnd/>
            <a:tailEnd/>
          </a:ln>
        </p:spPr>
        <p:txBody>
          <a:bodyPr wrap="none" anchor="ctr">
            <a:prstTxWarp prst="textNoShape">
              <a:avLst/>
            </a:prstTxWarp>
          </a:bodyPr>
          <a:lstStyle/>
          <a:p>
            <a:endParaRPr lang="en-US"/>
          </a:p>
        </p:txBody>
      </p:sp>
      <p:sp>
        <p:nvSpPr>
          <p:cNvPr id="271372" name="Rectangle 14"/>
          <p:cNvSpPr>
            <a:spLocks noChangeArrowheads="1"/>
          </p:cNvSpPr>
          <p:nvPr/>
        </p:nvSpPr>
        <p:spPr bwMode="auto">
          <a:xfrm>
            <a:off x="6553200" y="1905000"/>
            <a:ext cx="9144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71373" name="Rectangle 15"/>
          <p:cNvSpPr>
            <a:spLocks noChangeArrowheads="1"/>
          </p:cNvSpPr>
          <p:nvPr/>
        </p:nvSpPr>
        <p:spPr bwMode="auto">
          <a:xfrm>
            <a:off x="5334000" y="2133600"/>
            <a:ext cx="9144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71374" name="Rectangle 16"/>
          <p:cNvSpPr>
            <a:spLocks noChangeArrowheads="1"/>
          </p:cNvSpPr>
          <p:nvPr/>
        </p:nvSpPr>
        <p:spPr bwMode="auto">
          <a:xfrm>
            <a:off x="6434138" y="2667000"/>
            <a:ext cx="1490662" cy="446088"/>
          </a:xfrm>
          <a:prstGeom prst="rect">
            <a:avLst/>
          </a:prstGeom>
          <a:noFill/>
          <a:ln w="9525">
            <a:noFill/>
            <a:miter lim="800000"/>
            <a:headEnd/>
            <a:tailEnd/>
          </a:ln>
        </p:spPr>
        <p:txBody>
          <a:bodyPr wrap="none">
            <a:prstTxWarp prst="textNoShape">
              <a:avLst/>
            </a:prstTxWarp>
            <a:spAutoFit/>
          </a:bodyPr>
          <a:lstStyle/>
          <a:p>
            <a:r>
              <a:rPr lang="en-US" sz="2000"/>
              <a:t>User space</a:t>
            </a:r>
          </a:p>
        </p:txBody>
      </p:sp>
      <p:sp>
        <p:nvSpPr>
          <p:cNvPr id="271375" name="Rectangle 17"/>
          <p:cNvSpPr>
            <a:spLocks noChangeArrowheads="1"/>
          </p:cNvSpPr>
          <p:nvPr/>
        </p:nvSpPr>
        <p:spPr bwMode="auto">
          <a:xfrm>
            <a:off x="6934200" y="3124200"/>
            <a:ext cx="942975" cy="446088"/>
          </a:xfrm>
          <a:prstGeom prst="rect">
            <a:avLst/>
          </a:prstGeom>
          <a:noFill/>
          <a:ln w="9525">
            <a:noFill/>
            <a:miter lim="800000"/>
            <a:headEnd/>
            <a:tailEnd/>
          </a:ln>
        </p:spPr>
        <p:txBody>
          <a:bodyPr wrap="none">
            <a:prstTxWarp prst="textNoShape">
              <a:avLst/>
            </a:prstTxWarp>
            <a:spAutoFit/>
          </a:bodyPr>
          <a:lstStyle/>
          <a:p>
            <a:r>
              <a:rPr lang="en-US" sz="2000"/>
              <a:t>Kernel</a:t>
            </a:r>
          </a:p>
        </p:txBody>
      </p:sp>
      <p:sp>
        <p:nvSpPr>
          <p:cNvPr id="271376" name="Rectangle 23"/>
          <p:cNvSpPr>
            <a:spLocks noChangeArrowheads="1"/>
          </p:cNvSpPr>
          <p:nvPr/>
        </p:nvSpPr>
        <p:spPr bwMode="auto">
          <a:xfrm>
            <a:off x="1524000" y="1752600"/>
            <a:ext cx="1600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77" name="Rectangle 24"/>
          <p:cNvSpPr>
            <a:spLocks noChangeArrowheads="1"/>
          </p:cNvSpPr>
          <p:nvPr/>
        </p:nvSpPr>
        <p:spPr bwMode="auto">
          <a:xfrm>
            <a:off x="3124200" y="2438400"/>
            <a:ext cx="1600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78" name="Rectangle 25"/>
          <p:cNvSpPr>
            <a:spLocks noChangeArrowheads="1"/>
          </p:cNvSpPr>
          <p:nvPr/>
        </p:nvSpPr>
        <p:spPr bwMode="auto">
          <a:xfrm>
            <a:off x="1600200" y="3200400"/>
            <a:ext cx="1600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79" name="Rectangle 26"/>
          <p:cNvSpPr>
            <a:spLocks noChangeArrowheads="1"/>
          </p:cNvSpPr>
          <p:nvPr/>
        </p:nvSpPr>
        <p:spPr bwMode="auto">
          <a:xfrm>
            <a:off x="3200400" y="3962400"/>
            <a:ext cx="1219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80" name="Rectangle 18"/>
          <p:cNvSpPr>
            <a:spLocks noChangeArrowheads="1"/>
          </p:cNvSpPr>
          <p:nvPr/>
        </p:nvSpPr>
        <p:spPr bwMode="auto">
          <a:xfrm>
            <a:off x="5334000" y="3352800"/>
            <a:ext cx="1524000" cy="10668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71381" name="Rectangle 11"/>
          <p:cNvSpPr>
            <a:spLocks noChangeArrowheads="1"/>
          </p:cNvSpPr>
          <p:nvPr/>
        </p:nvSpPr>
        <p:spPr bwMode="auto">
          <a:xfrm>
            <a:off x="5691188" y="3662363"/>
            <a:ext cx="931862" cy="446087"/>
          </a:xfrm>
          <a:prstGeom prst="rect">
            <a:avLst/>
          </a:prstGeom>
          <a:noFill/>
          <a:ln w="9525">
            <a:noFill/>
            <a:miter lim="800000"/>
            <a:headEnd/>
            <a:tailEnd/>
          </a:ln>
        </p:spPr>
        <p:txBody>
          <a:bodyPr wrap="none">
            <a:prstTxWarp prst="textNoShape">
              <a:avLst/>
            </a:prstTxWarp>
            <a:spAutoFit/>
          </a:bodyPr>
          <a:lstStyle/>
          <a:p>
            <a:r>
              <a:rPr lang="en-US" sz="2000"/>
              <a:t>Nexus</a:t>
            </a:r>
          </a:p>
        </p:txBody>
      </p:sp>
      <p:sp>
        <p:nvSpPr>
          <p:cNvPr id="271382" name="Rectangle 13"/>
          <p:cNvSpPr>
            <a:spLocks noChangeArrowheads="1"/>
          </p:cNvSpPr>
          <p:nvPr/>
        </p:nvSpPr>
        <p:spPr bwMode="auto">
          <a:xfrm>
            <a:off x="6665913" y="1916113"/>
            <a:ext cx="725487" cy="446087"/>
          </a:xfrm>
          <a:prstGeom prst="rect">
            <a:avLst/>
          </a:prstGeom>
          <a:noFill/>
          <a:ln w="9525">
            <a:noFill/>
            <a:miter lim="800000"/>
            <a:headEnd/>
            <a:tailEnd/>
          </a:ln>
        </p:spPr>
        <p:txBody>
          <a:bodyPr wrap="none">
            <a:prstTxWarp prst="textNoShape">
              <a:avLst/>
            </a:prstTxWarp>
            <a:spAutoFit/>
          </a:bodyPr>
          <a:lstStyle/>
          <a:p>
            <a:r>
              <a:rPr lang="en-US" sz="2000"/>
              <a:t>NCA</a:t>
            </a:r>
          </a:p>
        </p:txBody>
      </p:sp>
      <p:sp>
        <p:nvSpPr>
          <p:cNvPr id="271383" name="Rectangle 12"/>
          <p:cNvSpPr>
            <a:spLocks noChangeArrowheads="1"/>
          </p:cNvSpPr>
          <p:nvPr/>
        </p:nvSpPr>
        <p:spPr bwMode="auto">
          <a:xfrm>
            <a:off x="5446713" y="2133600"/>
            <a:ext cx="725487" cy="446088"/>
          </a:xfrm>
          <a:prstGeom prst="rect">
            <a:avLst/>
          </a:prstGeom>
          <a:noFill/>
          <a:ln w="9525">
            <a:noFill/>
            <a:miter lim="800000"/>
            <a:headEnd/>
            <a:tailEnd/>
          </a:ln>
        </p:spPr>
        <p:txBody>
          <a:bodyPr wrap="none">
            <a:prstTxWarp prst="textNoShape">
              <a:avLst/>
            </a:prstTxWarp>
            <a:spAutoFit/>
          </a:bodyPr>
          <a:lstStyle/>
          <a:p>
            <a:r>
              <a:rPr lang="en-US" sz="2000"/>
              <a:t>NCA</a:t>
            </a:r>
          </a:p>
        </p:txBody>
      </p:sp>
      <p:sp>
        <p:nvSpPr>
          <p:cNvPr id="271384" name="Rectangle 19"/>
          <p:cNvSpPr>
            <a:spLocks noChangeArrowheads="1"/>
          </p:cNvSpPr>
          <p:nvPr/>
        </p:nvSpPr>
        <p:spPr bwMode="auto">
          <a:xfrm>
            <a:off x="1676400" y="3276600"/>
            <a:ext cx="1525588" cy="446088"/>
          </a:xfrm>
          <a:prstGeom prst="rect">
            <a:avLst/>
          </a:prstGeom>
          <a:noFill/>
          <a:ln w="9525">
            <a:noFill/>
            <a:miter lim="800000"/>
            <a:headEnd/>
            <a:tailEnd/>
          </a:ln>
        </p:spPr>
        <p:txBody>
          <a:bodyPr wrap="none">
            <a:prstTxWarp prst="textNoShape">
              <a:avLst/>
            </a:prstTxWarp>
            <a:spAutoFit/>
          </a:bodyPr>
          <a:lstStyle/>
          <a:p>
            <a:r>
              <a:rPr lang="en-US" sz="2000"/>
              <a:t>Regular OS</a:t>
            </a:r>
          </a:p>
        </p:txBody>
      </p:sp>
      <p:sp>
        <p:nvSpPr>
          <p:cNvPr id="271385" name="Rectangle 20"/>
          <p:cNvSpPr>
            <a:spLocks noChangeArrowheads="1"/>
          </p:cNvSpPr>
          <p:nvPr/>
        </p:nvSpPr>
        <p:spPr bwMode="auto">
          <a:xfrm>
            <a:off x="3276600" y="4049713"/>
            <a:ext cx="1068388" cy="446087"/>
          </a:xfrm>
          <a:prstGeom prst="rect">
            <a:avLst/>
          </a:prstGeom>
          <a:noFill/>
          <a:ln w="9525">
            <a:noFill/>
            <a:miter lim="800000"/>
            <a:headEnd/>
            <a:tailEnd/>
          </a:ln>
        </p:spPr>
        <p:txBody>
          <a:bodyPr wrap="none">
            <a:prstTxWarp prst="textNoShape">
              <a:avLst/>
            </a:prstTxWarp>
            <a:spAutoFit/>
          </a:bodyPr>
          <a:lstStyle/>
          <a:p>
            <a:r>
              <a:rPr lang="en-US" sz="2000"/>
              <a:t>Drivers</a:t>
            </a:r>
          </a:p>
        </p:txBody>
      </p:sp>
      <p:sp>
        <p:nvSpPr>
          <p:cNvPr id="271386" name="Rectangle 21"/>
          <p:cNvSpPr>
            <a:spLocks noChangeArrowheads="1"/>
          </p:cNvSpPr>
          <p:nvPr/>
        </p:nvSpPr>
        <p:spPr bwMode="auto">
          <a:xfrm>
            <a:off x="3124200" y="2514600"/>
            <a:ext cx="1500188" cy="446088"/>
          </a:xfrm>
          <a:prstGeom prst="rect">
            <a:avLst/>
          </a:prstGeom>
          <a:noFill/>
          <a:ln w="9525">
            <a:noFill/>
            <a:miter lim="800000"/>
            <a:headEnd/>
            <a:tailEnd/>
          </a:ln>
        </p:spPr>
        <p:txBody>
          <a:bodyPr wrap="none">
            <a:prstTxWarp prst="textNoShape">
              <a:avLst/>
            </a:prstTxWarp>
            <a:spAutoFit/>
          </a:bodyPr>
          <a:lstStyle/>
          <a:p>
            <a:r>
              <a:rPr lang="en-US" sz="2000"/>
              <a:t>Application</a:t>
            </a:r>
          </a:p>
        </p:txBody>
      </p:sp>
      <p:sp>
        <p:nvSpPr>
          <p:cNvPr id="271387" name="Rectangle 22"/>
          <p:cNvSpPr>
            <a:spLocks noChangeArrowheads="1"/>
          </p:cNvSpPr>
          <p:nvPr/>
        </p:nvSpPr>
        <p:spPr bwMode="auto">
          <a:xfrm>
            <a:off x="1600200" y="1828800"/>
            <a:ext cx="1500188" cy="446088"/>
          </a:xfrm>
          <a:prstGeom prst="rect">
            <a:avLst/>
          </a:prstGeom>
          <a:noFill/>
          <a:ln w="9525">
            <a:noFill/>
            <a:miter lim="800000"/>
            <a:headEnd/>
            <a:tailEnd/>
          </a:ln>
        </p:spPr>
        <p:txBody>
          <a:bodyPr wrap="none">
            <a:prstTxWarp prst="textNoShape">
              <a:avLst/>
            </a:prstTxWarp>
            <a:spAutoFit/>
          </a:bodyPr>
          <a:lstStyle/>
          <a:p>
            <a:r>
              <a:rPr lang="en-US" sz="2000"/>
              <a:t>Application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23C967D-4378-E948-B729-4C5EE9B120F7}" type="slidenum">
              <a:rPr lang="en-US" smtClean="0">
                <a:latin typeface="Times New Roman" charset="0"/>
              </a:rPr>
              <a:pPr/>
              <a:t>47</a:t>
            </a:fld>
            <a:endParaRPr lang="en-US" smtClean="0">
              <a:latin typeface="Times New Roman" charset="0"/>
            </a:endParaRPr>
          </a:p>
        </p:txBody>
      </p:sp>
      <p:sp>
        <p:nvSpPr>
          <p:cNvPr id="272387" name="Rectangle 2"/>
          <p:cNvSpPr>
            <a:spLocks noGrp="1" noChangeArrowheads="1"/>
          </p:cNvSpPr>
          <p:nvPr>
            <p:ph type="title"/>
          </p:nvPr>
        </p:nvSpPr>
        <p:spPr>
          <a:xfrm>
            <a:off x="609600" y="228600"/>
            <a:ext cx="7848600" cy="990600"/>
          </a:xfrm>
        </p:spPr>
        <p:txBody>
          <a:bodyPr/>
          <a:lstStyle/>
          <a:p>
            <a:pPr eaLnBrk="1" hangingPunct="1"/>
            <a:r>
              <a:rPr lang="en-US"/>
              <a:t>NGSCB</a:t>
            </a:r>
          </a:p>
        </p:txBody>
      </p:sp>
      <p:sp>
        <p:nvSpPr>
          <p:cNvPr id="272388" name="Rectangle 3"/>
          <p:cNvSpPr>
            <a:spLocks noGrp="1" noChangeArrowheads="1"/>
          </p:cNvSpPr>
          <p:nvPr>
            <p:ph type="body" idx="1"/>
          </p:nvPr>
        </p:nvSpPr>
        <p:spPr>
          <a:xfrm>
            <a:off x="685800" y="1295400"/>
            <a:ext cx="7924800" cy="4876800"/>
          </a:xfrm>
        </p:spPr>
        <p:txBody>
          <a:bodyPr/>
          <a:lstStyle/>
          <a:p>
            <a:pPr marL="609600" indent="-609600" eaLnBrk="1" hangingPunct="1">
              <a:lnSpc>
                <a:spcPct val="80000"/>
              </a:lnSpc>
            </a:pPr>
            <a:r>
              <a:rPr lang="en-US" sz="2800"/>
              <a:t>NGSCB has 4 “feature groups”</a:t>
            </a:r>
          </a:p>
          <a:p>
            <a:pPr marL="990600" lvl="1" indent="-533400" eaLnBrk="1" hangingPunct="1">
              <a:lnSpc>
                <a:spcPct val="80000"/>
              </a:lnSpc>
              <a:buFont typeface="Times" charset="0"/>
              <a:buAutoNum type="arabicPeriod"/>
            </a:pPr>
            <a:r>
              <a:rPr lang="en-US" sz="2400" b="1">
                <a:solidFill>
                  <a:schemeClr val="accent2"/>
                </a:solidFill>
              </a:rPr>
              <a:t>Strong process isolation</a:t>
            </a:r>
            <a:endParaRPr lang="en-US" sz="2400"/>
          </a:p>
          <a:p>
            <a:pPr marL="1371600" lvl="2" indent="-457200" eaLnBrk="1" hangingPunct="1">
              <a:lnSpc>
                <a:spcPct val="80000"/>
              </a:lnSpc>
              <a:buFontTx/>
              <a:buChar char="o"/>
            </a:pPr>
            <a:r>
              <a:rPr lang="en-US" sz="2000"/>
              <a:t>Processes do not interfere with each other</a:t>
            </a:r>
          </a:p>
          <a:p>
            <a:pPr marL="990600" lvl="1" indent="-533400" eaLnBrk="1" hangingPunct="1">
              <a:lnSpc>
                <a:spcPct val="80000"/>
              </a:lnSpc>
              <a:buFont typeface="Times" charset="0"/>
              <a:buAutoNum type="arabicPeriod"/>
            </a:pPr>
            <a:r>
              <a:rPr lang="en-US" sz="2400" b="1">
                <a:solidFill>
                  <a:schemeClr val="accent2"/>
                </a:solidFill>
              </a:rPr>
              <a:t>Sealed storage</a:t>
            </a:r>
            <a:endParaRPr lang="en-US" sz="2400"/>
          </a:p>
          <a:p>
            <a:pPr marL="1371600" lvl="2" indent="-457200" eaLnBrk="1" hangingPunct="1">
              <a:lnSpc>
                <a:spcPct val="80000"/>
              </a:lnSpc>
              <a:buFontTx/>
              <a:buChar char="o"/>
            </a:pPr>
            <a:r>
              <a:rPr lang="en-US" sz="2000"/>
              <a:t>Data protected (tamper resistant hardware)</a:t>
            </a:r>
          </a:p>
          <a:p>
            <a:pPr marL="990600" lvl="1" indent="-533400" eaLnBrk="1" hangingPunct="1">
              <a:lnSpc>
                <a:spcPct val="80000"/>
              </a:lnSpc>
              <a:buFont typeface="Times" charset="0"/>
              <a:buAutoNum type="arabicPeriod"/>
            </a:pPr>
            <a:r>
              <a:rPr lang="en-US" sz="2400" b="1">
                <a:solidFill>
                  <a:schemeClr val="accent2"/>
                </a:solidFill>
              </a:rPr>
              <a:t>Secure path</a:t>
            </a:r>
            <a:endParaRPr lang="en-US" sz="2400"/>
          </a:p>
          <a:p>
            <a:pPr marL="1371600" lvl="2" indent="-457200" eaLnBrk="1" hangingPunct="1">
              <a:lnSpc>
                <a:spcPct val="80000"/>
              </a:lnSpc>
              <a:buFontTx/>
              <a:buChar char="o"/>
            </a:pPr>
            <a:r>
              <a:rPr lang="en-US" sz="2000"/>
              <a:t>Data to and from I/O protected</a:t>
            </a:r>
          </a:p>
          <a:p>
            <a:pPr marL="990600" lvl="1" indent="-533400" eaLnBrk="1" hangingPunct="1">
              <a:lnSpc>
                <a:spcPct val="80000"/>
              </a:lnSpc>
              <a:buFont typeface="Times" charset="0"/>
              <a:buAutoNum type="arabicPeriod"/>
            </a:pPr>
            <a:r>
              <a:rPr lang="en-US" sz="2400" b="1">
                <a:solidFill>
                  <a:schemeClr val="accent2"/>
                </a:solidFill>
              </a:rPr>
              <a:t>Attestation</a:t>
            </a:r>
          </a:p>
          <a:p>
            <a:pPr marL="1371600" lvl="2" indent="-457200" eaLnBrk="1" hangingPunct="1">
              <a:lnSpc>
                <a:spcPct val="80000"/>
              </a:lnSpc>
              <a:buFontTx/>
              <a:buChar char="o"/>
            </a:pPr>
            <a:r>
              <a:rPr lang="en-US" sz="2000"/>
              <a:t>“Things” securely authenticated </a:t>
            </a:r>
          </a:p>
          <a:p>
            <a:pPr marL="1371600" lvl="2" indent="-457200" eaLnBrk="1" hangingPunct="1">
              <a:lnSpc>
                <a:spcPct val="80000"/>
              </a:lnSpc>
              <a:buFontTx/>
              <a:buChar char="o"/>
            </a:pPr>
            <a:r>
              <a:rPr lang="en-US" sz="2000"/>
              <a:t>Allows TCB to be extended via NCAs</a:t>
            </a:r>
          </a:p>
          <a:p>
            <a:pPr marL="609600" indent="-609600" eaLnBrk="1" hangingPunct="1">
              <a:lnSpc>
                <a:spcPct val="80000"/>
              </a:lnSpc>
              <a:buFont typeface="Zapf Dingbats" charset="2"/>
              <a:buChar char="r"/>
            </a:pPr>
            <a:r>
              <a:rPr lang="en-US" sz="2800"/>
              <a:t>All are aimed at malicious code</a:t>
            </a:r>
          </a:p>
          <a:p>
            <a:pPr marL="609600" indent="-609600" eaLnBrk="1" hangingPunct="1">
              <a:lnSpc>
                <a:spcPct val="80000"/>
              </a:lnSpc>
              <a:buFont typeface="Zapf Dingbats" charset="2"/>
              <a:buChar char="r"/>
            </a:pPr>
            <a:r>
              <a:rPr lang="en-US" sz="2800"/>
              <a:t>4. also provides (secure) extensibility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976283F-6EA3-0843-A0E0-FF3C4A6CB80E}" type="slidenum">
              <a:rPr lang="en-US" smtClean="0">
                <a:latin typeface="Times New Roman" charset="0"/>
              </a:rPr>
              <a:pPr/>
              <a:t>48</a:t>
            </a:fld>
            <a:endParaRPr lang="en-US" smtClean="0">
              <a:latin typeface="Times New Roman" charset="0"/>
            </a:endParaRPr>
          </a:p>
        </p:txBody>
      </p:sp>
      <p:sp>
        <p:nvSpPr>
          <p:cNvPr id="273411" name="Rectangle 2"/>
          <p:cNvSpPr>
            <a:spLocks noGrp="1" noChangeArrowheads="1"/>
          </p:cNvSpPr>
          <p:nvPr>
            <p:ph type="title"/>
          </p:nvPr>
        </p:nvSpPr>
        <p:spPr>
          <a:xfrm>
            <a:off x="685800" y="381000"/>
            <a:ext cx="7772400" cy="1143000"/>
          </a:xfrm>
        </p:spPr>
        <p:txBody>
          <a:bodyPr/>
          <a:lstStyle/>
          <a:p>
            <a:pPr eaLnBrk="1" hangingPunct="1"/>
            <a:r>
              <a:rPr lang="en-US"/>
              <a:t>NGSCB Process Isolation</a:t>
            </a:r>
          </a:p>
        </p:txBody>
      </p:sp>
      <p:sp>
        <p:nvSpPr>
          <p:cNvPr id="273412" name="Rectangle 3"/>
          <p:cNvSpPr>
            <a:spLocks noGrp="1" noChangeArrowheads="1"/>
          </p:cNvSpPr>
          <p:nvPr>
            <p:ph type="body" idx="1"/>
          </p:nvPr>
        </p:nvSpPr>
        <p:spPr>
          <a:xfrm>
            <a:off x="685800" y="1600200"/>
            <a:ext cx="7848600" cy="4495800"/>
          </a:xfrm>
        </p:spPr>
        <p:txBody>
          <a:bodyPr/>
          <a:lstStyle/>
          <a:p>
            <a:pPr eaLnBrk="1" hangingPunct="1">
              <a:lnSpc>
                <a:spcPct val="90000"/>
              </a:lnSpc>
            </a:pPr>
            <a:r>
              <a:rPr lang="en-US" sz="2800" b="1">
                <a:solidFill>
                  <a:schemeClr val="accent2"/>
                </a:solidFill>
              </a:rPr>
              <a:t>Curtained memory</a:t>
            </a:r>
            <a:endParaRPr lang="en-US" sz="2800"/>
          </a:p>
          <a:p>
            <a:pPr eaLnBrk="1" hangingPunct="1">
              <a:lnSpc>
                <a:spcPct val="90000"/>
              </a:lnSpc>
            </a:pPr>
            <a:r>
              <a:rPr lang="en-US" sz="2800"/>
              <a:t>Process isolation and the OS </a:t>
            </a:r>
          </a:p>
          <a:p>
            <a:pPr lvl="1" eaLnBrk="1" hangingPunct="1">
              <a:lnSpc>
                <a:spcPct val="90000"/>
              </a:lnSpc>
            </a:pPr>
            <a:r>
              <a:rPr lang="en-US" sz="2400"/>
              <a:t>Protect trusted OS (Nexus) from untrusted OS</a:t>
            </a:r>
          </a:p>
          <a:p>
            <a:pPr lvl="1" eaLnBrk="1" hangingPunct="1">
              <a:lnSpc>
                <a:spcPct val="90000"/>
              </a:lnSpc>
            </a:pPr>
            <a:r>
              <a:rPr lang="en-US" sz="2400"/>
              <a:t>Isolate trusted OS from untrusted stuff</a:t>
            </a:r>
          </a:p>
          <a:p>
            <a:pPr eaLnBrk="1" hangingPunct="1">
              <a:lnSpc>
                <a:spcPct val="90000"/>
              </a:lnSpc>
            </a:pPr>
            <a:r>
              <a:rPr lang="en-US" sz="2800"/>
              <a:t>Process isolation and NCAs </a:t>
            </a:r>
          </a:p>
          <a:p>
            <a:pPr lvl="1" eaLnBrk="1" hangingPunct="1">
              <a:lnSpc>
                <a:spcPct val="90000"/>
              </a:lnSpc>
            </a:pPr>
            <a:r>
              <a:rPr lang="en-US" sz="2400"/>
              <a:t>NCAs isolated from software they do not trust</a:t>
            </a:r>
          </a:p>
          <a:p>
            <a:pPr eaLnBrk="1" hangingPunct="1">
              <a:lnSpc>
                <a:spcPct val="90000"/>
              </a:lnSpc>
            </a:pPr>
            <a:r>
              <a:rPr lang="en-US" sz="2800"/>
              <a:t>Trust determined by users, to an extent…</a:t>
            </a:r>
          </a:p>
          <a:p>
            <a:pPr lvl="1" eaLnBrk="1" hangingPunct="1">
              <a:lnSpc>
                <a:spcPct val="90000"/>
              </a:lnSpc>
            </a:pPr>
            <a:r>
              <a:rPr lang="en-US" sz="2400"/>
              <a:t>User </a:t>
            </a:r>
            <a:r>
              <a:rPr lang="en-US" sz="2400" b="1">
                <a:solidFill>
                  <a:schemeClr val="hlink"/>
                </a:solidFill>
              </a:rPr>
              <a:t>can</a:t>
            </a:r>
            <a:r>
              <a:rPr lang="en-US" sz="2400"/>
              <a:t> disable a trusted NCA</a:t>
            </a:r>
          </a:p>
          <a:p>
            <a:pPr lvl="1" eaLnBrk="1" hangingPunct="1">
              <a:lnSpc>
                <a:spcPct val="90000"/>
              </a:lnSpc>
            </a:pPr>
            <a:r>
              <a:rPr lang="en-US" sz="2400"/>
              <a:t>User </a:t>
            </a:r>
            <a:r>
              <a:rPr lang="en-US" sz="2400" b="1">
                <a:solidFill>
                  <a:schemeClr val="hlink"/>
                </a:solidFill>
              </a:rPr>
              <a:t>cannot</a:t>
            </a:r>
            <a:r>
              <a:rPr lang="en-US" sz="2400"/>
              <a:t> enable an untrusted NCA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B15C772-0DB7-7840-A1EA-33C4A426DC30}" type="slidenum">
              <a:rPr lang="en-US" smtClean="0">
                <a:latin typeface="Times New Roman" charset="0"/>
              </a:rPr>
              <a:pPr/>
              <a:t>49</a:t>
            </a:fld>
            <a:endParaRPr lang="en-US" smtClean="0">
              <a:latin typeface="Times New Roman" charset="0"/>
            </a:endParaRPr>
          </a:p>
        </p:txBody>
      </p:sp>
      <p:sp>
        <p:nvSpPr>
          <p:cNvPr id="274435" name="Rectangle 2"/>
          <p:cNvSpPr>
            <a:spLocks noGrp="1" noChangeArrowheads="1"/>
          </p:cNvSpPr>
          <p:nvPr>
            <p:ph type="title"/>
          </p:nvPr>
        </p:nvSpPr>
        <p:spPr/>
        <p:txBody>
          <a:bodyPr/>
          <a:lstStyle/>
          <a:p>
            <a:pPr eaLnBrk="1" hangingPunct="1"/>
            <a:r>
              <a:rPr lang="en-US"/>
              <a:t>NGSCB Sealed Storage </a:t>
            </a:r>
          </a:p>
        </p:txBody>
      </p:sp>
      <p:sp>
        <p:nvSpPr>
          <p:cNvPr id="274436" name="Rectangle 3"/>
          <p:cNvSpPr>
            <a:spLocks noGrp="1" noChangeArrowheads="1"/>
          </p:cNvSpPr>
          <p:nvPr>
            <p:ph type="body" idx="1"/>
          </p:nvPr>
        </p:nvSpPr>
        <p:spPr/>
        <p:txBody>
          <a:bodyPr/>
          <a:lstStyle/>
          <a:p>
            <a:pPr eaLnBrk="1" hangingPunct="1">
              <a:lnSpc>
                <a:spcPct val="95000"/>
              </a:lnSpc>
            </a:pPr>
            <a:r>
              <a:rPr lang="en-US" sz="2800"/>
              <a:t>Sealed storage contains </a:t>
            </a:r>
            <a:r>
              <a:rPr lang="en-US" sz="2800" b="1">
                <a:solidFill>
                  <a:schemeClr val="accent2"/>
                </a:solidFill>
              </a:rPr>
              <a:t>secret</a:t>
            </a:r>
            <a:r>
              <a:rPr lang="en-US" sz="2800"/>
              <a:t> data</a:t>
            </a:r>
          </a:p>
          <a:p>
            <a:pPr lvl="1" eaLnBrk="1" hangingPunct="1">
              <a:lnSpc>
                <a:spcPct val="95000"/>
              </a:lnSpc>
            </a:pPr>
            <a:r>
              <a:rPr lang="en-US" sz="2400"/>
              <a:t>If </a:t>
            </a:r>
            <a:r>
              <a:rPr lang="en-US" sz="2400" b="1">
                <a:solidFill>
                  <a:schemeClr val="accent2"/>
                </a:solidFill>
              </a:rPr>
              <a:t>code X</a:t>
            </a:r>
            <a:r>
              <a:rPr lang="en-US" sz="2400"/>
              <a:t> wants access to secret, a hash of X must be verified (integrity check of X)</a:t>
            </a:r>
          </a:p>
          <a:p>
            <a:pPr lvl="1" eaLnBrk="1" hangingPunct="1">
              <a:lnSpc>
                <a:spcPct val="95000"/>
              </a:lnSpc>
            </a:pPr>
            <a:r>
              <a:rPr lang="en-US" sz="2400"/>
              <a:t>Implemented via symmetric key cryptography</a:t>
            </a:r>
          </a:p>
          <a:p>
            <a:pPr eaLnBrk="1" hangingPunct="1">
              <a:lnSpc>
                <a:spcPct val="95000"/>
              </a:lnSpc>
            </a:pPr>
            <a:r>
              <a:rPr lang="en-US" sz="2800"/>
              <a:t>Confidentiality of secret is protected since only accessed by trusted software</a:t>
            </a:r>
          </a:p>
          <a:p>
            <a:pPr eaLnBrk="1" hangingPunct="1">
              <a:lnSpc>
                <a:spcPct val="95000"/>
              </a:lnSpc>
            </a:pPr>
            <a:r>
              <a:rPr lang="en-US" sz="2800"/>
              <a:t>Integrity of secret is assured since it’s in sealed storage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4FE845E-011A-B149-8A38-45EE554EB4CB}" type="slidenum">
              <a:rPr lang="en-US" smtClean="0">
                <a:latin typeface="Times New Roman" charset="0"/>
              </a:rPr>
              <a:pPr/>
              <a:t>5</a:t>
            </a:fld>
            <a:endParaRPr lang="en-US" smtClean="0">
              <a:latin typeface="Times New Roman" charset="0"/>
            </a:endParaRPr>
          </a:p>
        </p:txBody>
      </p:sp>
      <p:sp>
        <p:nvSpPr>
          <p:cNvPr id="229379" name="Rectangle 2"/>
          <p:cNvSpPr>
            <a:spLocks noGrp="1" noChangeArrowheads="1"/>
          </p:cNvSpPr>
          <p:nvPr>
            <p:ph type="title"/>
          </p:nvPr>
        </p:nvSpPr>
        <p:spPr/>
        <p:txBody>
          <a:bodyPr/>
          <a:lstStyle/>
          <a:p>
            <a:pPr eaLnBrk="1" hangingPunct="1"/>
            <a:r>
              <a:rPr lang="en-US"/>
              <a:t>OS Security Functions</a:t>
            </a:r>
          </a:p>
        </p:txBody>
      </p:sp>
      <p:sp>
        <p:nvSpPr>
          <p:cNvPr id="229380" name="Rectangle 3"/>
          <p:cNvSpPr>
            <a:spLocks noGrp="1" noChangeArrowheads="1"/>
          </p:cNvSpPr>
          <p:nvPr>
            <p:ph type="body" idx="1"/>
          </p:nvPr>
        </p:nvSpPr>
        <p:spPr/>
        <p:txBody>
          <a:bodyPr/>
          <a:lstStyle/>
          <a:p>
            <a:pPr eaLnBrk="1" hangingPunct="1">
              <a:lnSpc>
                <a:spcPct val="90000"/>
              </a:lnSpc>
            </a:pPr>
            <a:r>
              <a:rPr lang="en-US" sz="2800"/>
              <a:t>Memory protection</a:t>
            </a:r>
          </a:p>
          <a:p>
            <a:pPr lvl="1" eaLnBrk="1" hangingPunct="1">
              <a:lnSpc>
                <a:spcPct val="90000"/>
              </a:lnSpc>
            </a:pPr>
            <a:r>
              <a:rPr lang="en-US" sz="2400"/>
              <a:t>Protect memory from users/processes</a:t>
            </a:r>
          </a:p>
          <a:p>
            <a:pPr eaLnBrk="1" hangingPunct="1">
              <a:lnSpc>
                <a:spcPct val="90000"/>
              </a:lnSpc>
            </a:pPr>
            <a:r>
              <a:rPr lang="en-US" sz="2800"/>
              <a:t>File protection</a:t>
            </a:r>
          </a:p>
          <a:p>
            <a:pPr lvl="1" eaLnBrk="1" hangingPunct="1">
              <a:lnSpc>
                <a:spcPct val="90000"/>
              </a:lnSpc>
            </a:pPr>
            <a:r>
              <a:rPr lang="en-US" sz="2400"/>
              <a:t>Protect user and system resources</a:t>
            </a:r>
          </a:p>
          <a:p>
            <a:pPr eaLnBrk="1" hangingPunct="1">
              <a:lnSpc>
                <a:spcPct val="90000"/>
              </a:lnSpc>
            </a:pPr>
            <a:r>
              <a:rPr lang="en-US" sz="2800"/>
              <a:t>Authentication</a:t>
            </a:r>
          </a:p>
          <a:p>
            <a:pPr lvl="1" eaLnBrk="1" hangingPunct="1">
              <a:lnSpc>
                <a:spcPct val="90000"/>
              </a:lnSpc>
            </a:pPr>
            <a:r>
              <a:rPr lang="en-US" sz="2400"/>
              <a:t>Determines and enforce authentication results</a:t>
            </a:r>
          </a:p>
          <a:p>
            <a:pPr eaLnBrk="1" hangingPunct="1">
              <a:lnSpc>
                <a:spcPct val="90000"/>
              </a:lnSpc>
            </a:pPr>
            <a:r>
              <a:rPr lang="en-US" sz="2800"/>
              <a:t>Authorization</a:t>
            </a:r>
          </a:p>
          <a:p>
            <a:pPr lvl="1" eaLnBrk="1" hangingPunct="1">
              <a:lnSpc>
                <a:spcPct val="90000"/>
              </a:lnSpc>
            </a:pPr>
            <a:r>
              <a:rPr lang="en-US" sz="2400"/>
              <a:t>Determine and enforces access control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B7E3581-C1D0-7C42-B739-3785353CBE6C}" type="slidenum">
              <a:rPr lang="en-US" smtClean="0">
                <a:latin typeface="Times New Roman" charset="0"/>
              </a:rPr>
              <a:pPr/>
              <a:t>50</a:t>
            </a:fld>
            <a:endParaRPr lang="en-US" smtClean="0">
              <a:latin typeface="Times New Roman" charset="0"/>
            </a:endParaRPr>
          </a:p>
        </p:txBody>
      </p:sp>
      <p:sp>
        <p:nvSpPr>
          <p:cNvPr id="275459" name="Rectangle 2"/>
          <p:cNvSpPr>
            <a:spLocks noGrp="1" noChangeArrowheads="1"/>
          </p:cNvSpPr>
          <p:nvPr>
            <p:ph type="title"/>
          </p:nvPr>
        </p:nvSpPr>
        <p:spPr/>
        <p:txBody>
          <a:bodyPr/>
          <a:lstStyle/>
          <a:p>
            <a:pPr eaLnBrk="1" hangingPunct="1"/>
            <a:r>
              <a:rPr lang="en-US"/>
              <a:t>NGSCB Secure Path </a:t>
            </a:r>
          </a:p>
        </p:txBody>
      </p:sp>
      <p:sp>
        <p:nvSpPr>
          <p:cNvPr id="275460" name="Rectangle 3"/>
          <p:cNvSpPr>
            <a:spLocks noGrp="1" noChangeArrowheads="1"/>
          </p:cNvSpPr>
          <p:nvPr>
            <p:ph type="body" idx="1"/>
          </p:nvPr>
        </p:nvSpPr>
        <p:spPr/>
        <p:txBody>
          <a:bodyPr/>
          <a:lstStyle/>
          <a:p>
            <a:pPr eaLnBrk="1" hangingPunct="1">
              <a:lnSpc>
                <a:spcPct val="90000"/>
              </a:lnSpc>
            </a:pPr>
            <a:r>
              <a:rPr lang="en-US"/>
              <a:t>Secure path for input</a:t>
            </a:r>
          </a:p>
          <a:p>
            <a:pPr lvl="1" eaLnBrk="1" hangingPunct="1">
              <a:lnSpc>
                <a:spcPct val="90000"/>
              </a:lnSpc>
            </a:pPr>
            <a:r>
              <a:rPr lang="en-US"/>
              <a:t>From keyboard to Nexus</a:t>
            </a:r>
          </a:p>
          <a:p>
            <a:pPr lvl="1" eaLnBrk="1" hangingPunct="1">
              <a:lnSpc>
                <a:spcPct val="90000"/>
              </a:lnSpc>
            </a:pPr>
            <a:r>
              <a:rPr lang="en-US"/>
              <a:t>From mouse to Nexus</a:t>
            </a:r>
          </a:p>
          <a:p>
            <a:pPr lvl="1" eaLnBrk="1" hangingPunct="1">
              <a:lnSpc>
                <a:spcPct val="90000"/>
              </a:lnSpc>
            </a:pPr>
            <a:r>
              <a:rPr lang="en-US"/>
              <a:t>From any input device to Nexus</a:t>
            </a:r>
          </a:p>
          <a:p>
            <a:pPr eaLnBrk="1" hangingPunct="1">
              <a:lnSpc>
                <a:spcPct val="90000"/>
              </a:lnSpc>
            </a:pPr>
            <a:r>
              <a:rPr lang="en-US"/>
              <a:t>Secure path for output</a:t>
            </a:r>
          </a:p>
          <a:p>
            <a:pPr lvl="1" eaLnBrk="1" hangingPunct="1">
              <a:lnSpc>
                <a:spcPct val="90000"/>
              </a:lnSpc>
            </a:pPr>
            <a:r>
              <a:rPr lang="en-US"/>
              <a:t>From Nexus to the screen</a:t>
            </a:r>
          </a:p>
          <a:p>
            <a:pPr eaLnBrk="1" hangingPunct="1">
              <a:lnSpc>
                <a:spcPct val="90000"/>
              </a:lnSpc>
            </a:pPr>
            <a:r>
              <a:rPr lang="en-US"/>
              <a:t>Uses crypto (digital signatures)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C0CC82E-D65F-E44F-8E84-1AAC29FDFA4A}" type="slidenum">
              <a:rPr lang="en-US" smtClean="0">
                <a:latin typeface="Times New Roman" charset="0"/>
              </a:rPr>
              <a:pPr/>
              <a:t>51</a:t>
            </a:fld>
            <a:endParaRPr lang="en-US" smtClean="0">
              <a:latin typeface="Times New Roman" charset="0"/>
            </a:endParaRPr>
          </a:p>
        </p:txBody>
      </p:sp>
      <p:sp>
        <p:nvSpPr>
          <p:cNvPr id="276483" name="Rectangle 2"/>
          <p:cNvSpPr>
            <a:spLocks noGrp="1" noChangeArrowheads="1"/>
          </p:cNvSpPr>
          <p:nvPr>
            <p:ph type="title"/>
          </p:nvPr>
        </p:nvSpPr>
        <p:spPr/>
        <p:txBody>
          <a:bodyPr/>
          <a:lstStyle/>
          <a:p>
            <a:pPr eaLnBrk="1" hangingPunct="1"/>
            <a:r>
              <a:rPr lang="en-US"/>
              <a:t>NGSCB Attestation (1) </a:t>
            </a:r>
          </a:p>
        </p:txBody>
      </p:sp>
      <p:sp>
        <p:nvSpPr>
          <p:cNvPr id="276484" name="Rectangle 3"/>
          <p:cNvSpPr>
            <a:spLocks noGrp="1" noChangeArrowheads="1"/>
          </p:cNvSpPr>
          <p:nvPr>
            <p:ph type="body" idx="1"/>
          </p:nvPr>
        </p:nvSpPr>
        <p:spPr>
          <a:xfrm>
            <a:off x="685800" y="1752600"/>
            <a:ext cx="7772400" cy="4419600"/>
          </a:xfrm>
        </p:spPr>
        <p:txBody>
          <a:bodyPr/>
          <a:lstStyle/>
          <a:p>
            <a:pPr eaLnBrk="1" hangingPunct="1">
              <a:lnSpc>
                <a:spcPct val="90000"/>
              </a:lnSpc>
            </a:pPr>
            <a:r>
              <a:rPr lang="en-US" sz="2800"/>
              <a:t>Secure authentication of </a:t>
            </a:r>
            <a:r>
              <a:rPr lang="en-US" sz="2800" b="1">
                <a:solidFill>
                  <a:schemeClr val="accent2"/>
                </a:solidFill>
              </a:rPr>
              <a:t>things</a:t>
            </a:r>
            <a:endParaRPr lang="en-US" sz="2800"/>
          </a:p>
          <a:p>
            <a:pPr lvl="1" eaLnBrk="1" hangingPunct="1">
              <a:lnSpc>
                <a:spcPct val="90000"/>
              </a:lnSpc>
            </a:pPr>
            <a:r>
              <a:rPr lang="en-US" sz="2400"/>
              <a:t>Authenticate devices, services, code, etc.</a:t>
            </a:r>
          </a:p>
          <a:p>
            <a:pPr lvl="1" eaLnBrk="1" hangingPunct="1">
              <a:lnSpc>
                <a:spcPct val="90000"/>
              </a:lnSpc>
            </a:pPr>
            <a:r>
              <a:rPr lang="en-US" sz="2400"/>
              <a:t>Separate from user authentication</a:t>
            </a:r>
          </a:p>
          <a:p>
            <a:pPr eaLnBrk="1" hangingPunct="1">
              <a:lnSpc>
                <a:spcPct val="90000"/>
              </a:lnSpc>
            </a:pPr>
            <a:r>
              <a:rPr lang="en-US" sz="2800"/>
              <a:t>Public key cryptography used</a:t>
            </a:r>
          </a:p>
          <a:p>
            <a:pPr lvl="1" eaLnBrk="1" hangingPunct="1">
              <a:lnSpc>
                <a:spcPct val="90000"/>
              </a:lnSpc>
            </a:pPr>
            <a:r>
              <a:rPr lang="en-US" sz="2400"/>
              <a:t>Certified key pair required</a:t>
            </a:r>
          </a:p>
          <a:p>
            <a:pPr lvl="1" eaLnBrk="1" hangingPunct="1">
              <a:lnSpc>
                <a:spcPct val="90000"/>
              </a:lnSpc>
            </a:pPr>
            <a:r>
              <a:rPr lang="en-US" sz="2400"/>
              <a:t>Private key not user-accessible</a:t>
            </a:r>
          </a:p>
          <a:p>
            <a:pPr lvl="1" eaLnBrk="1" hangingPunct="1">
              <a:lnSpc>
                <a:spcPct val="90000"/>
              </a:lnSpc>
            </a:pPr>
            <a:r>
              <a:rPr lang="en-US" sz="2400"/>
              <a:t>Sign and send result to remote system</a:t>
            </a:r>
          </a:p>
          <a:p>
            <a:pPr eaLnBrk="1" hangingPunct="1">
              <a:lnSpc>
                <a:spcPct val="90000"/>
              </a:lnSpc>
            </a:pPr>
            <a:r>
              <a:rPr lang="en-US" sz="2800" b="1">
                <a:solidFill>
                  <a:schemeClr val="hlink"/>
                </a:solidFill>
              </a:rPr>
              <a:t>TCB extended via attestation of NCAs</a:t>
            </a:r>
            <a:endParaRPr lang="en-US" sz="2800"/>
          </a:p>
          <a:p>
            <a:pPr lvl="1" eaLnBrk="1" hangingPunct="1">
              <a:lnSpc>
                <a:spcPct val="90000"/>
              </a:lnSpc>
            </a:pPr>
            <a:r>
              <a:rPr lang="en-US" sz="2400"/>
              <a:t>This is a major feature!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4359277-32F8-7244-983D-E76BBE6626DD}" type="slidenum">
              <a:rPr lang="en-US" smtClean="0">
                <a:latin typeface="Times New Roman" charset="0"/>
              </a:rPr>
              <a:pPr/>
              <a:t>52</a:t>
            </a:fld>
            <a:endParaRPr lang="en-US" smtClean="0">
              <a:latin typeface="Times New Roman" charset="0"/>
            </a:endParaRPr>
          </a:p>
        </p:txBody>
      </p:sp>
      <p:sp>
        <p:nvSpPr>
          <p:cNvPr id="277507" name="Rectangle 2"/>
          <p:cNvSpPr>
            <a:spLocks noGrp="1" noChangeArrowheads="1"/>
          </p:cNvSpPr>
          <p:nvPr>
            <p:ph type="title"/>
          </p:nvPr>
        </p:nvSpPr>
        <p:spPr>
          <a:xfrm>
            <a:off x="685800" y="228600"/>
            <a:ext cx="7772400" cy="1143000"/>
          </a:xfrm>
        </p:spPr>
        <p:txBody>
          <a:bodyPr/>
          <a:lstStyle/>
          <a:p>
            <a:pPr eaLnBrk="1" hangingPunct="1"/>
            <a:r>
              <a:rPr lang="en-US"/>
              <a:t>NGSCB Attestation (2) </a:t>
            </a:r>
          </a:p>
        </p:txBody>
      </p:sp>
      <p:sp>
        <p:nvSpPr>
          <p:cNvPr id="277508" name="Rectangle 3"/>
          <p:cNvSpPr>
            <a:spLocks noGrp="1" noChangeArrowheads="1"/>
          </p:cNvSpPr>
          <p:nvPr>
            <p:ph type="body" idx="1"/>
          </p:nvPr>
        </p:nvSpPr>
        <p:spPr>
          <a:xfrm>
            <a:off x="609600" y="1295400"/>
            <a:ext cx="7924800" cy="4876800"/>
          </a:xfrm>
        </p:spPr>
        <p:txBody>
          <a:bodyPr/>
          <a:lstStyle/>
          <a:p>
            <a:pPr eaLnBrk="1" hangingPunct="1">
              <a:lnSpc>
                <a:spcPct val="90000"/>
              </a:lnSpc>
            </a:pPr>
            <a:r>
              <a:rPr lang="en-US" sz="2800"/>
              <a:t>Public key used for attestation</a:t>
            </a:r>
          </a:p>
          <a:p>
            <a:pPr lvl="1" eaLnBrk="1" hangingPunct="1">
              <a:lnSpc>
                <a:spcPct val="90000"/>
              </a:lnSpc>
            </a:pPr>
            <a:r>
              <a:rPr lang="en-US" sz="2400"/>
              <a:t>However, public key reveals the user identity</a:t>
            </a:r>
          </a:p>
          <a:p>
            <a:pPr lvl="1" eaLnBrk="1" hangingPunct="1">
              <a:lnSpc>
                <a:spcPct val="90000"/>
              </a:lnSpc>
            </a:pPr>
            <a:r>
              <a:rPr lang="en-US" sz="2400"/>
              <a:t>Using public keys, anonymity would be lost</a:t>
            </a:r>
          </a:p>
          <a:p>
            <a:pPr eaLnBrk="1" hangingPunct="1">
              <a:lnSpc>
                <a:spcPct val="90000"/>
              </a:lnSpc>
            </a:pPr>
            <a:r>
              <a:rPr lang="en-US" sz="2800"/>
              <a:t>Trusted third party (TTP) can be used</a:t>
            </a:r>
          </a:p>
          <a:p>
            <a:pPr lvl="1" eaLnBrk="1" hangingPunct="1">
              <a:lnSpc>
                <a:spcPct val="90000"/>
              </a:lnSpc>
            </a:pPr>
            <a:r>
              <a:rPr lang="en-US" sz="2400"/>
              <a:t>TTP verifies signature</a:t>
            </a:r>
          </a:p>
          <a:p>
            <a:pPr lvl="1" eaLnBrk="1" hangingPunct="1">
              <a:lnSpc>
                <a:spcPct val="90000"/>
              </a:lnSpc>
            </a:pPr>
            <a:r>
              <a:rPr lang="en-US" sz="2400"/>
              <a:t>Then TTP vouches for signature</a:t>
            </a:r>
          </a:p>
          <a:p>
            <a:pPr lvl="1" eaLnBrk="1" hangingPunct="1">
              <a:lnSpc>
                <a:spcPct val="90000"/>
              </a:lnSpc>
            </a:pPr>
            <a:r>
              <a:rPr lang="en-US" sz="2400"/>
              <a:t>Anonymity preserved (except to TTP)</a:t>
            </a:r>
          </a:p>
          <a:p>
            <a:pPr eaLnBrk="1" hangingPunct="1">
              <a:lnSpc>
                <a:spcPct val="90000"/>
              </a:lnSpc>
            </a:pPr>
            <a:r>
              <a:rPr lang="en-US" sz="2800"/>
              <a:t>Support for zero knowledge proofs</a:t>
            </a:r>
          </a:p>
          <a:p>
            <a:pPr lvl="1" eaLnBrk="1" hangingPunct="1">
              <a:lnSpc>
                <a:spcPct val="90000"/>
              </a:lnSpc>
            </a:pPr>
            <a:r>
              <a:rPr lang="en-US" sz="2400"/>
              <a:t>Verify knowledge of a secret without revealing it</a:t>
            </a:r>
          </a:p>
          <a:p>
            <a:pPr lvl="1" eaLnBrk="1" hangingPunct="1">
              <a:lnSpc>
                <a:spcPct val="90000"/>
              </a:lnSpc>
            </a:pPr>
            <a:r>
              <a:rPr lang="en-US" sz="2400"/>
              <a:t>Anonymity “preserved unconditionally”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761B88-30C0-BC45-B12B-E6ABAAA84D3C}" type="slidenum">
              <a:rPr lang="en-US" smtClean="0">
                <a:latin typeface="Times New Roman" charset="0"/>
              </a:rPr>
              <a:pPr/>
              <a:t>53</a:t>
            </a:fld>
            <a:endParaRPr lang="en-US" smtClean="0">
              <a:latin typeface="Times New Roman" charset="0"/>
            </a:endParaRPr>
          </a:p>
        </p:txBody>
      </p:sp>
      <p:sp>
        <p:nvSpPr>
          <p:cNvPr id="278531" name="Rectangle 2"/>
          <p:cNvSpPr>
            <a:spLocks noGrp="1" noChangeArrowheads="1"/>
          </p:cNvSpPr>
          <p:nvPr>
            <p:ph type="title"/>
          </p:nvPr>
        </p:nvSpPr>
        <p:spPr/>
        <p:txBody>
          <a:bodyPr/>
          <a:lstStyle/>
          <a:p>
            <a:pPr eaLnBrk="1" hangingPunct="1"/>
            <a:r>
              <a:rPr lang="en-US"/>
              <a:t>NGSCB Compelling Apps (1)</a:t>
            </a:r>
          </a:p>
        </p:txBody>
      </p:sp>
      <p:sp>
        <p:nvSpPr>
          <p:cNvPr id="278532" name="Rectangle 3"/>
          <p:cNvSpPr>
            <a:spLocks noGrp="1" noChangeArrowheads="1"/>
          </p:cNvSpPr>
          <p:nvPr>
            <p:ph type="body" idx="1"/>
          </p:nvPr>
        </p:nvSpPr>
        <p:spPr>
          <a:xfrm>
            <a:off x="685800" y="1828800"/>
            <a:ext cx="8001000" cy="4191000"/>
          </a:xfrm>
        </p:spPr>
        <p:txBody>
          <a:bodyPr/>
          <a:lstStyle/>
          <a:p>
            <a:pPr eaLnBrk="1" hangingPunct="1"/>
            <a:r>
              <a:rPr lang="en-US" sz="2800"/>
              <a:t>Type your Word document in Windows</a:t>
            </a:r>
          </a:p>
          <a:p>
            <a:pPr lvl="1" eaLnBrk="1" hangingPunct="1"/>
            <a:r>
              <a:rPr lang="en-US" sz="2400"/>
              <a:t>I.e., the untrusted LHS</a:t>
            </a:r>
          </a:p>
          <a:p>
            <a:pPr eaLnBrk="1" hangingPunct="1"/>
            <a:r>
              <a:rPr lang="en-US" sz="2800"/>
              <a:t>Move document to trusted RHS</a:t>
            </a:r>
          </a:p>
          <a:p>
            <a:pPr eaLnBrk="1" hangingPunct="1"/>
            <a:r>
              <a:rPr lang="en-US" sz="2800"/>
              <a:t>Read document carefully</a:t>
            </a:r>
          </a:p>
          <a:p>
            <a:pPr eaLnBrk="1" hangingPunct="1"/>
            <a:r>
              <a:rPr lang="en-US" sz="2800"/>
              <a:t>Digitally sign the document</a:t>
            </a:r>
          </a:p>
          <a:p>
            <a:pPr eaLnBrk="1" hangingPunct="1"/>
            <a:r>
              <a:rPr lang="en-US" sz="2800"/>
              <a:t>Assured that “what you see is what you sign”</a:t>
            </a:r>
          </a:p>
          <a:p>
            <a:pPr lvl="1" eaLnBrk="1" hangingPunct="1"/>
            <a:r>
              <a:rPr lang="en-US" sz="2400"/>
              <a:t>Practically impossible to get this on your PC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010E3E2-1C89-7443-9BCC-6B11E2F657CF}" type="slidenum">
              <a:rPr lang="en-US" smtClean="0">
                <a:latin typeface="Times New Roman" charset="0"/>
              </a:rPr>
              <a:pPr/>
              <a:t>54</a:t>
            </a:fld>
            <a:endParaRPr lang="en-US" smtClean="0">
              <a:latin typeface="Times New Roman" charset="0"/>
            </a:endParaRPr>
          </a:p>
        </p:txBody>
      </p:sp>
      <p:sp>
        <p:nvSpPr>
          <p:cNvPr id="279555" name="Rectangle 2"/>
          <p:cNvSpPr>
            <a:spLocks noGrp="1" noChangeArrowheads="1"/>
          </p:cNvSpPr>
          <p:nvPr>
            <p:ph type="title"/>
          </p:nvPr>
        </p:nvSpPr>
        <p:spPr/>
        <p:txBody>
          <a:bodyPr/>
          <a:lstStyle/>
          <a:p>
            <a:pPr eaLnBrk="1" hangingPunct="1"/>
            <a:r>
              <a:rPr lang="en-US"/>
              <a:t>NGSCB Compelling Apps (2)</a:t>
            </a:r>
          </a:p>
        </p:txBody>
      </p:sp>
      <p:sp>
        <p:nvSpPr>
          <p:cNvPr id="279556" name="Rectangle 3"/>
          <p:cNvSpPr>
            <a:spLocks noGrp="1" noChangeArrowheads="1"/>
          </p:cNvSpPr>
          <p:nvPr>
            <p:ph type="body" idx="1"/>
          </p:nvPr>
        </p:nvSpPr>
        <p:spPr/>
        <p:txBody>
          <a:bodyPr/>
          <a:lstStyle/>
          <a:p>
            <a:pPr eaLnBrk="1" hangingPunct="1">
              <a:lnSpc>
                <a:spcPct val="90000"/>
              </a:lnSpc>
            </a:pPr>
            <a:r>
              <a:rPr lang="en-US" sz="2800"/>
              <a:t>Digital Rights Management (DRM)</a:t>
            </a:r>
          </a:p>
          <a:p>
            <a:pPr eaLnBrk="1" hangingPunct="1">
              <a:lnSpc>
                <a:spcPct val="90000"/>
              </a:lnSpc>
            </a:pPr>
            <a:r>
              <a:rPr lang="en-US" sz="2800"/>
              <a:t>Many DRM problems solved by NGSCB</a:t>
            </a:r>
          </a:p>
          <a:p>
            <a:pPr eaLnBrk="1" hangingPunct="1">
              <a:lnSpc>
                <a:spcPct val="90000"/>
              </a:lnSpc>
            </a:pPr>
            <a:r>
              <a:rPr lang="en-US" sz="2800" b="1">
                <a:solidFill>
                  <a:schemeClr val="accent2"/>
                </a:solidFill>
              </a:rPr>
              <a:t>Protect secret</a:t>
            </a:r>
            <a:r>
              <a:rPr lang="en-US" sz="2800"/>
              <a:t> </a:t>
            </a:r>
            <a:r>
              <a:rPr lang="en-US" sz="2800">
                <a:sym typeface="Symbol" charset="2"/>
              </a:rPr>
              <a:t></a:t>
            </a:r>
            <a:r>
              <a:rPr lang="en-US" sz="2800"/>
              <a:t> sealed storage</a:t>
            </a:r>
          </a:p>
          <a:p>
            <a:pPr lvl="1" eaLnBrk="1" hangingPunct="1">
              <a:lnSpc>
                <a:spcPct val="90000"/>
              </a:lnSpc>
            </a:pPr>
            <a:r>
              <a:rPr lang="en-US" sz="2400"/>
              <a:t>Impossible without something like NGSCB</a:t>
            </a:r>
          </a:p>
          <a:p>
            <a:pPr eaLnBrk="1" hangingPunct="1">
              <a:lnSpc>
                <a:spcPct val="90000"/>
              </a:lnSpc>
            </a:pPr>
            <a:r>
              <a:rPr lang="en-US" sz="2800" b="1">
                <a:solidFill>
                  <a:schemeClr val="accent2"/>
                </a:solidFill>
              </a:rPr>
              <a:t>Scraping data</a:t>
            </a:r>
            <a:r>
              <a:rPr lang="en-US" sz="2800"/>
              <a:t> </a:t>
            </a:r>
            <a:r>
              <a:rPr lang="en-US" sz="2800">
                <a:sym typeface="Symbol" charset="2"/>
              </a:rPr>
              <a:t></a:t>
            </a:r>
            <a:r>
              <a:rPr lang="en-US" sz="2800"/>
              <a:t> secure path</a:t>
            </a:r>
          </a:p>
          <a:p>
            <a:pPr lvl="1" eaLnBrk="1" hangingPunct="1">
              <a:lnSpc>
                <a:spcPct val="90000"/>
              </a:lnSpc>
            </a:pPr>
            <a:r>
              <a:rPr lang="en-US" sz="2400"/>
              <a:t>Cannot prevent without something like NGSCB</a:t>
            </a:r>
          </a:p>
          <a:p>
            <a:pPr eaLnBrk="1" hangingPunct="1">
              <a:lnSpc>
                <a:spcPct val="90000"/>
              </a:lnSpc>
            </a:pPr>
            <a:r>
              <a:rPr lang="en-US" sz="2800" b="1">
                <a:solidFill>
                  <a:schemeClr val="accent2"/>
                </a:solidFill>
              </a:rPr>
              <a:t>Positively ID users</a:t>
            </a:r>
            <a:endParaRPr lang="en-US" sz="2800"/>
          </a:p>
          <a:p>
            <a:pPr lvl="1" eaLnBrk="1" hangingPunct="1">
              <a:lnSpc>
                <a:spcPct val="90000"/>
              </a:lnSpc>
            </a:pPr>
            <a:r>
              <a:rPr lang="en-US" sz="2400"/>
              <a:t>Higher assurance with NGSCB</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46D3C6B-0CE1-D741-B437-9BFB67EA1D86}" type="slidenum">
              <a:rPr lang="en-US" smtClean="0">
                <a:latin typeface="Times New Roman" charset="0"/>
              </a:rPr>
              <a:pPr/>
              <a:t>55</a:t>
            </a:fld>
            <a:endParaRPr lang="en-US" smtClean="0">
              <a:latin typeface="Times New Roman" charset="0"/>
            </a:endParaRPr>
          </a:p>
        </p:txBody>
      </p:sp>
      <p:sp>
        <p:nvSpPr>
          <p:cNvPr id="280579" name="Rectangle 2"/>
          <p:cNvSpPr>
            <a:spLocks noGrp="1" noChangeArrowheads="1"/>
          </p:cNvSpPr>
          <p:nvPr>
            <p:ph type="title"/>
          </p:nvPr>
        </p:nvSpPr>
        <p:spPr>
          <a:xfrm>
            <a:off x="685800" y="381000"/>
            <a:ext cx="7848600" cy="990600"/>
          </a:xfrm>
        </p:spPr>
        <p:txBody>
          <a:bodyPr/>
          <a:lstStyle/>
          <a:p>
            <a:pPr eaLnBrk="1" hangingPunct="1">
              <a:lnSpc>
                <a:spcPct val="95000"/>
              </a:lnSpc>
            </a:pPr>
            <a:r>
              <a:rPr lang="en-US"/>
              <a:t>NGSCB According to MS</a:t>
            </a:r>
          </a:p>
        </p:txBody>
      </p:sp>
      <p:sp>
        <p:nvSpPr>
          <p:cNvPr id="280580" name="Rectangle 3"/>
          <p:cNvSpPr>
            <a:spLocks noGrp="1" noChangeArrowheads="1"/>
          </p:cNvSpPr>
          <p:nvPr>
            <p:ph type="body" idx="1"/>
          </p:nvPr>
        </p:nvSpPr>
        <p:spPr>
          <a:xfrm>
            <a:off x="685800" y="1600200"/>
            <a:ext cx="7772400" cy="4572000"/>
          </a:xfrm>
        </p:spPr>
        <p:txBody>
          <a:bodyPr/>
          <a:lstStyle/>
          <a:p>
            <a:pPr eaLnBrk="1" hangingPunct="1">
              <a:lnSpc>
                <a:spcPct val="90000"/>
              </a:lnSpc>
            </a:pPr>
            <a:r>
              <a:rPr lang="en-US" sz="2800"/>
              <a:t>All of Windows works on untrusted LHS</a:t>
            </a:r>
          </a:p>
          <a:p>
            <a:pPr eaLnBrk="1" hangingPunct="1">
              <a:lnSpc>
                <a:spcPct val="90000"/>
              </a:lnSpc>
            </a:pPr>
            <a:r>
              <a:rPr lang="en-US" sz="2800"/>
              <a:t>User is in charge of…</a:t>
            </a:r>
          </a:p>
          <a:p>
            <a:pPr lvl="1" eaLnBrk="1" hangingPunct="1">
              <a:lnSpc>
                <a:spcPct val="90000"/>
              </a:lnSpc>
            </a:pPr>
            <a:r>
              <a:rPr lang="en-US" sz="2400"/>
              <a:t>Which Nexus(es) will run on system</a:t>
            </a:r>
          </a:p>
          <a:p>
            <a:pPr lvl="1" eaLnBrk="1" hangingPunct="1">
              <a:lnSpc>
                <a:spcPct val="90000"/>
              </a:lnSpc>
            </a:pPr>
            <a:r>
              <a:rPr lang="en-US" sz="2400"/>
              <a:t>Which NCAs will run on system</a:t>
            </a:r>
          </a:p>
          <a:p>
            <a:pPr lvl="1" eaLnBrk="1" hangingPunct="1">
              <a:lnSpc>
                <a:spcPct val="90000"/>
              </a:lnSpc>
            </a:pPr>
            <a:r>
              <a:rPr lang="en-US" sz="2400"/>
              <a:t>Which NCAs allowed to identify system, etc.</a:t>
            </a:r>
          </a:p>
          <a:p>
            <a:pPr eaLnBrk="1" hangingPunct="1">
              <a:lnSpc>
                <a:spcPct val="90000"/>
              </a:lnSpc>
            </a:pPr>
            <a:r>
              <a:rPr lang="en-US" sz="2800"/>
              <a:t>No external process enables Nexus or NCA</a:t>
            </a:r>
          </a:p>
          <a:p>
            <a:pPr eaLnBrk="1" hangingPunct="1">
              <a:lnSpc>
                <a:spcPct val="90000"/>
              </a:lnSpc>
            </a:pPr>
            <a:r>
              <a:rPr lang="en-US" sz="2800"/>
              <a:t>Nexus can’t block, delete, censor data</a:t>
            </a:r>
          </a:p>
          <a:p>
            <a:pPr lvl="1" eaLnBrk="1" hangingPunct="1">
              <a:lnSpc>
                <a:spcPct val="90000"/>
              </a:lnSpc>
            </a:pPr>
            <a:r>
              <a:rPr lang="en-US" sz="2400"/>
              <a:t>NCA </a:t>
            </a:r>
            <a:r>
              <a:rPr lang="en-US" sz="2400" b="1">
                <a:solidFill>
                  <a:schemeClr val="accent2"/>
                </a:solidFill>
              </a:rPr>
              <a:t>does</a:t>
            </a:r>
            <a:r>
              <a:rPr lang="en-US" sz="2400"/>
              <a:t>, but NCAs </a:t>
            </a:r>
            <a:r>
              <a:rPr lang="en-US" sz="2400" b="1">
                <a:solidFill>
                  <a:schemeClr val="accent2"/>
                </a:solidFill>
              </a:rPr>
              <a:t>authorized</a:t>
            </a:r>
            <a:r>
              <a:rPr lang="en-US" sz="2400"/>
              <a:t> by user</a:t>
            </a:r>
          </a:p>
          <a:p>
            <a:pPr eaLnBrk="1" hangingPunct="1">
              <a:lnSpc>
                <a:spcPct val="90000"/>
              </a:lnSpc>
            </a:pPr>
            <a:r>
              <a:rPr lang="en-US" sz="2800"/>
              <a:t>Nexus is open source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CB9EC7-076D-C444-B2CB-91ACD6172A11}" type="slidenum">
              <a:rPr lang="en-US" smtClean="0">
                <a:latin typeface="Times New Roman" charset="0"/>
              </a:rPr>
              <a:pPr/>
              <a:t>56</a:t>
            </a:fld>
            <a:endParaRPr lang="en-US" smtClean="0">
              <a:latin typeface="Times New Roman" charset="0"/>
            </a:endParaRPr>
          </a:p>
        </p:txBody>
      </p:sp>
      <p:sp>
        <p:nvSpPr>
          <p:cNvPr id="281603" name="Rectangle 2"/>
          <p:cNvSpPr>
            <a:spLocks noGrp="1" noChangeArrowheads="1"/>
          </p:cNvSpPr>
          <p:nvPr>
            <p:ph type="title"/>
          </p:nvPr>
        </p:nvSpPr>
        <p:spPr/>
        <p:txBody>
          <a:bodyPr/>
          <a:lstStyle/>
          <a:p>
            <a:pPr eaLnBrk="1" hangingPunct="1"/>
            <a:r>
              <a:rPr lang="en-US"/>
              <a:t>NGSCB Critics</a:t>
            </a:r>
          </a:p>
        </p:txBody>
      </p:sp>
      <p:sp>
        <p:nvSpPr>
          <p:cNvPr id="281604" name="Rectangle 3"/>
          <p:cNvSpPr>
            <a:spLocks noGrp="1" noChangeArrowheads="1"/>
          </p:cNvSpPr>
          <p:nvPr>
            <p:ph type="body" idx="1"/>
          </p:nvPr>
        </p:nvSpPr>
        <p:spPr>
          <a:xfrm>
            <a:off x="685800" y="1905000"/>
            <a:ext cx="7772400" cy="4114800"/>
          </a:xfrm>
        </p:spPr>
        <p:txBody>
          <a:bodyPr/>
          <a:lstStyle/>
          <a:p>
            <a:pPr eaLnBrk="1" hangingPunct="1">
              <a:lnSpc>
                <a:spcPct val="90000"/>
              </a:lnSpc>
            </a:pPr>
            <a:r>
              <a:rPr lang="en-US" b="1">
                <a:solidFill>
                  <a:schemeClr val="accent2"/>
                </a:solidFill>
              </a:rPr>
              <a:t>Many</a:t>
            </a:r>
            <a:r>
              <a:rPr lang="en-US"/>
              <a:t> critics </a:t>
            </a:r>
            <a:r>
              <a:rPr lang="en-US">
                <a:sym typeface="Symbol" charset="2"/>
              </a:rPr>
              <a:t></a:t>
            </a:r>
            <a:r>
              <a:rPr lang="en-US"/>
              <a:t> we consider two</a:t>
            </a:r>
          </a:p>
          <a:p>
            <a:pPr eaLnBrk="1" hangingPunct="1">
              <a:lnSpc>
                <a:spcPct val="90000"/>
              </a:lnSpc>
            </a:pPr>
            <a:r>
              <a:rPr lang="en-US"/>
              <a:t>Ross Anderson</a:t>
            </a:r>
          </a:p>
          <a:p>
            <a:pPr lvl="1" eaLnBrk="1" hangingPunct="1">
              <a:lnSpc>
                <a:spcPct val="90000"/>
              </a:lnSpc>
            </a:pPr>
            <a:r>
              <a:rPr lang="en-US"/>
              <a:t>Perhaps the most influential critic</a:t>
            </a:r>
          </a:p>
          <a:p>
            <a:pPr lvl="1" eaLnBrk="1" hangingPunct="1">
              <a:lnSpc>
                <a:spcPct val="90000"/>
              </a:lnSpc>
            </a:pPr>
            <a:r>
              <a:rPr lang="en-US"/>
              <a:t>Also one of the harshest critics</a:t>
            </a:r>
          </a:p>
          <a:p>
            <a:pPr eaLnBrk="1" hangingPunct="1">
              <a:lnSpc>
                <a:spcPct val="90000"/>
              </a:lnSpc>
            </a:pPr>
            <a:r>
              <a:rPr lang="en-US"/>
              <a:t>Clark Thomborson</a:t>
            </a:r>
          </a:p>
          <a:p>
            <a:pPr lvl="1" eaLnBrk="1" hangingPunct="1">
              <a:lnSpc>
                <a:spcPct val="90000"/>
              </a:lnSpc>
            </a:pPr>
            <a:r>
              <a:rPr lang="en-US"/>
              <a:t>Lesser-known critic</a:t>
            </a:r>
          </a:p>
          <a:p>
            <a:pPr lvl="1" eaLnBrk="1" hangingPunct="1">
              <a:lnSpc>
                <a:spcPct val="90000"/>
              </a:lnSpc>
            </a:pPr>
            <a:r>
              <a:rPr lang="en-US"/>
              <a:t>Criticism strikes at heart of NGSCB</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784777F-CACB-4342-8C8B-50F4EAA8737E}" type="slidenum">
              <a:rPr lang="en-US" smtClean="0">
                <a:latin typeface="Times New Roman" charset="0"/>
              </a:rPr>
              <a:pPr/>
              <a:t>57</a:t>
            </a:fld>
            <a:endParaRPr lang="en-US" smtClean="0">
              <a:latin typeface="Times New Roman" charset="0"/>
            </a:endParaRPr>
          </a:p>
        </p:txBody>
      </p:sp>
      <p:sp>
        <p:nvSpPr>
          <p:cNvPr id="282627" name="Rectangle 2"/>
          <p:cNvSpPr>
            <a:spLocks noGrp="1" noChangeArrowheads="1"/>
          </p:cNvSpPr>
          <p:nvPr>
            <p:ph type="title"/>
          </p:nvPr>
        </p:nvSpPr>
        <p:spPr>
          <a:xfrm>
            <a:off x="381000" y="304800"/>
            <a:ext cx="8458200" cy="1524000"/>
          </a:xfrm>
        </p:spPr>
        <p:txBody>
          <a:bodyPr/>
          <a:lstStyle/>
          <a:p>
            <a:pPr eaLnBrk="1" hangingPunct="1"/>
            <a:r>
              <a:rPr lang="en-US"/>
              <a:t>Anderson’s NGSCB Criticism (1)</a:t>
            </a:r>
          </a:p>
        </p:txBody>
      </p:sp>
      <p:sp>
        <p:nvSpPr>
          <p:cNvPr id="282628" name="Rectangle 3"/>
          <p:cNvSpPr>
            <a:spLocks noGrp="1" noChangeArrowheads="1"/>
          </p:cNvSpPr>
          <p:nvPr>
            <p:ph type="body" idx="1"/>
          </p:nvPr>
        </p:nvSpPr>
        <p:spPr>
          <a:xfrm>
            <a:off x="609600" y="1752600"/>
            <a:ext cx="8229600" cy="4343400"/>
          </a:xfrm>
        </p:spPr>
        <p:txBody>
          <a:bodyPr/>
          <a:lstStyle/>
          <a:p>
            <a:pPr eaLnBrk="1" hangingPunct="1"/>
            <a:r>
              <a:rPr lang="en-US" sz="2800"/>
              <a:t>Digital object controlled by its creator, not user of machine where it resides: Why?</a:t>
            </a:r>
          </a:p>
          <a:p>
            <a:pPr lvl="1" eaLnBrk="1" hangingPunct="1"/>
            <a:r>
              <a:rPr lang="en-US" sz="2400"/>
              <a:t>Creator can specify the NCA</a:t>
            </a:r>
          </a:p>
          <a:p>
            <a:pPr lvl="1" eaLnBrk="1" hangingPunct="1"/>
            <a:r>
              <a:rPr lang="en-US" sz="2400"/>
              <a:t>If user does not accept NCA, access is denied</a:t>
            </a:r>
          </a:p>
          <a:p>
            <a:pPr lvl="1" eaLnBrk="1" hangingPunct="1"/>
            <a:r>
              <a:rPr lang="en-US" sz="2400"/>
              <a:t>Aside: This is critical for, say, MLS applications</a:t>
            </a:r>
          </a:p>
          <a:p>
            <a:pPr eaLnBrk="1" hangingPunct="1"/>
            <a:r>
              <a:rPr lang="en-US" sz="2800"/>
              <a:t>If Microsoft Word encrypts all documents with key only available to Microsoft products</a:t>
            </a:r>
          </a:p>
          <a:p>
            <a:pPr lvl="1" eaLnBrk="1" hangingPunct="1"/>
            <a:r>
              <a:rPr lang="en-US" sz="2400"/>
              <a:t>Then difficult to stop using Microsoft products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C468715-0F02-1F44-B96E-53034C0E339E}" type="slidenum">
              <a:rPr lang="en-US" smtClean="0">
                <a:latin typeface="Times New Roman" charset="0"/>
              </a:rPr>
              <a:pPr/>
              <a:t>58</a:t>
            </a:fld>
            <a:endParaRPr lang="en-US" smtClean="0">
              <a:latin typeface="Times New Roman" charset="0"/>
            </a:endParaRPr>
          </a:p>
        </p:txBody>
      </p:sp>
      <p:sp>
        <p:nvSpPr>
          <p:cNvPr id="283651" name="Rectangle 2"/>
          <p:cNvSpPr>
            <a:spLocks noGrp="1" noChangeArrowheads="1"/>
          </p:cNvSpPr>
          <p:nvPr>
            <p:ph type="title"/>
          </p:nvPr>
        </p:nvSpPr>
        <p:spPr>
          <a:xfrm>
            <a:off x="228600" y="304800"/>
            <a:ext cx="8686800" cy="1371600"/>
          </a:xfrm>
        </p:spPr>
        <p:txBody>
          <a:bodyPr/>
          <a:lstStyle/>
          <a:p>
            <a:pPr eaLnBrk="1" hangingPunct="1"/>
            <a:r>
              <a:rPr lang="en-US"/>
              <a:t>Anderson’s NGSCB Criticism (2)</a:t>
            </a:r>
          </a:p>
        </p:txBody>
      </p:sp>
      <p:sp>
        <p:nvSpPr>
          <p:cNvPr id="329731" name="Rectangle 3"/>
          <p:cNvSpPr>
            <a:spLocks noGrp="1" noChangeArrowheads="1"/>
          </p:cNvSpPr>
          <p:nvPr>
            <p:ph type="body" idx="1"/>
          </p:nvPr>
        </p:nvSpPr>
        <p:spPr>
          <a:xfrm>
            <a:off x="457200" y="1676400"/>
            <a:ext cx="8229600" cy="4343400"/>
          </a:xfrm>
        </p:spPr>
        <p:txBody>
          <a:bodyPr/>
          <a:lstStyle/>
          <a:p>
            <a:pPr eaLnBrk="1" hangingPunct="1">
              <a:lnSpc>
                <a:spcPct val="95000"/>
              </a:lnSpc>
            </a:pPr>
            <a:r>
              <a:rPr lang="en-US" sz="2800"/>
              <a:t>Files from a compromised machine could be blacklisted to, e.g., prevent music piracy</a:t>
            </a:r>
          </a:p>
          <a:p>
            <a:pPr eaLnBrk="1" hangingPunct="1">
              <a:lnSpc>
                <a:spcPct val="95000"/>
              </a:lnSpc>
            </a:pPr>
            <a:r>
              <a:rPr lang="en-US" sz="2800"/>
              <a:t>Suppose everyone at SJSU uses same pirated copy of Microsoft Word</a:t>
            </a:r>
          </a:p>
          <a:p>
            <a:pPr lvl="1" eaLnBrk="1" hangingPunct="1">
              <a:lnSpc>
                <a:spcPct val="95000"/>
              </a:lnSpc>
            </a:pPr>
            <a:r>
              <a:rPr lang="en-US" sz="2400"/>
              <a:t>If you stop this copy from working on all NGSCB machines, SJSU users will not use NGSCB</a:t>
            </a:r>
          </a:p>
          <a:p>
            <a:pPr lvl="1" eaLnBrk="1" hangingPunct="1">
              <a:lnSpc>
                <a:spcPct val="95000"/>
              </a:lnSpc>
            </a:pPr>
            <a:r>
              <a:rPr lang="en-US" sz="2400"/>
              <a:t>Instead, make all NGSCB machines refuse to open documents created with this copy of Word…</a:t>
            </a:r>
          </a:p>
          <a:p>
            <a:pPr lvl="1" eaLnBrk="1" hangingPunct="1">
              <a:lnSpc>
                <a:spcPct val="95000"/>
              </a:lnSpc>
            </a:pPr>
            <a:r>
              <a:rPr lang="en-US" sz="2400"/>
              <a:t>…so SJSU user can’t share docs with NGSCB user…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box(out)">
                                      <p:cBhvr>
                                        <p:cTn id="7" dur="500"/>
                                        <p:tgtEl>
                                          <p:spTgt spid="329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box(out)">
                                      <p:cBhvr>
                                        <p:cTn id="12" dur="500"/>
                                        <p:tgtEl>
                                          <p:spTgt spid="329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ox(out)">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box(out)">
                                      <p:cBhvr>
                                        <p:cTn id="22" dur="500"/>
                                        <p:tgtEl>
                                          <p:spTgt spid="329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9731">
                                            <p:txEl>
                                              <p:pRg st="4" end="4"/>
                                            </p:txEl>
                                          </p:spTgt>
                                        </p:tgtEl>
                                        <p:attrNameLst>
                                          <p:attrName>style.visibility</p:attrName>
                                        </p:attrNameLst>
                                      </p:cBhvr>
                                      <p:to>
                                        <p:strVal val="visible"/>
                                      </p:to>
                                    </p:set>
                                    <p:animEffect transition="in" filter="box(out)">
                                      <p:cBhvr>
                                        <p:cTn id="27" dur="500"/>
                                        <p:tgtEl>
                                          <p:spTgt spid="329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2"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E1BEF98-3F01-9446-987E-CA7CFE194849}" type="slidenum">
              <a:rPr lang="en-US" smtClean="0">
                <a:latin typeface="Times New Roman" charset="0"/>
              </a:rPr>
              <a:pPr/>
              <a:t>59</a:t>
            </a:fld>
            <a:endParaRPr lang="en-US" smtClean="0">
              <a:latin typeface="Times New Roman" charset="0"/>
            </a:endParaRPr>
          </a:p>
        </p:txBody>
      </p:sp>
      <p:sp>
        <p:nvSpPr>
          <p:cNvPr id="284675" name="Rectangle 2"/>
          <p:cNvSpPr>
            <a:spLocks noGrp="1" noChangeArrowheads="1"/>
          </p:cNvSpPr>
          <p:nvPr>
            <p:ph type="title"/>
          </p:nvPr>
        </p:nvSpPr>
        <p:spPr>
          <a:xfrm>
            <a:off x="76200" y="609600"/>
            <a:ext cx="8991600" cy="1066800"/>
          </a:xfrm>
        </p:spPr>
        <p:txBody>
          <a:bodyPr/>
          <a:lstStyle/>
          <a:p>
            <a:pPr eaLnBrk="1" hangingPunct="1"/>
            <a:r>
              <a:rPr lang="en-US"/>
              <a:t>Anderson’s NGSCB Criticism (3)</a:t>
            </a:r>
          </a:p>
        </p:txBody>
      </p:sp>
      <p:sp>
        <p:nvSpPr>
          <p:cNvPr id="330755" name="Rectangle 3"/>
          <p:cNvSpPr>
            <a:spLocks noGrp="1" noChangeArrowheads="1"/>
          </p:cNvSpPr>
          <p:nvPr>
            <p:ph type="body" idx="1"/>
          </p:nvPr>
        </p:nvSpPr>
        <p:spPr>
          <a:xfrm>
            <a:off x="685800" y="1905000"/>
            <a:ext cx="7924800" cy="4114800"/>
          </a:xfrm>
        </p:spPr>
        <p:txBody>
          <a:bodyPr/>
          <a:lstStyle/>
          <a:p>
            <a:pPr eaLnBrk="1" hangingPunct="1">
              <a:lnSpc>
                <a:spcPct val="90000"/>
              </a:lnSpc>
            </a:pPr>
            <a:r>
              <a:rPr lang="en-US"/>
              <a:t>Going off the deep end…</a:t>
            </a:r>
          </a:p>
          <a:p>
            <a:pPr lvl="1" eaLnBrk="1" hangingPunct="1">
              <a:lnSpc>
                <a:spcPct val="90000"/>
              </a:lnSpc>
            </a:pPr>
            <a:r>
              <a:rPr lang="en-US"/>
              <a:t>“The Soviet Union tried to register and control all typewriters. NGSCB attempts to register and control all computers.”</a:t>
            </a:r>
          </a:p>
          <a:p>
            <a:pPr lvl="1" eaLnBrk="1" hangingPunct="1">
              <a:lnSpc>
                <a:spcPct val="90000"/>
              </a:lnSpc>
            </a:pPr>
            <a:r>
              <a:rPr lang="en-US"/>
              <a:t>“In 2010 President Clinton may have two red buttons on her desk </a:t>
            </a:r>
            <a:r>
              <a:rPr lang="en-US">
                <a:sym typeface="Symbol" charset="2"/>
              </a:rPr>
              <a:t></a:t>
            </a:r>
            <a:r>
              <a:rPr lang="en-US"/>
              <a:t> one that sends missiles to China and another that turns off all of the PCs in China…”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ox(out)">
                                      <p:cBhvr>
                                        <p:cTn id="7" dur="500"/>
                                        <p:tgtEl>
                                          <p:spTgt spid="330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box(out)">
                                      <p:cBhvr>
                                        <p:cTn id="12" dur="500"/>
                                        <p:tgtEl>
                                          <p:spTgt spid="330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Effect transition="in" filter="box(out)">
                                      <p:cBhvr>
                                        <p:cTn id="17" dur="500"/>
                                        <p:tgtEl>
                                          <p:spTgt spid="330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F523B62-A3A2-334E-8C98-97E1C99516D4}" type="slidenum">
              <a:rPr lang="en-US" smtClean="0">
                <a:latin typeface="Times New Roman" charset="0"/>
              </a:rPr>
              <a:pPr/>
              <a:t>6</a:t>
            </a:fld>
            <a:endParaRPr lang="en-US" smtClean="0">
              <a:latin typeface="Times New Roman" charset="0"/>
            </a:endParaRPr>
          </a:p>
        </p:txBody>
      </p:sp>
      <p:sp>
        <p:nvSpPr>
          <p:cNvPr id="230403" name="Rectangle 2"/>
          <p:cNvSpPr>
            <a:spLocks noGrp="1" noChangeArrowheads="1"/>
          </p:cNvSpPr>
          <p:nvPr>
            <p:ph type="title"/>
          </p:nvPr>
        </p:nvSpPr>
        <p:spPr/>
        <p:txBody>
          <a:bodyPr/>
          <a:lstStyle/>
          <a:p>
            <a:pPr eaLnBrk="1" hangingPunct="1"/>
            <a:r>
              <a:rPr lang="en-US"/>
              <a:t>Memory Protection</a:t>
            </a:r>
          </a:p>
        </p:txBody>
      </p:sp>
      <p:sp>
        <p:nvSpPr>
          <p:cNvPr id="230404" name="Rectangle 3"/>
          <p:cNvSpPr>
            <a:spLocks noGrp="1" noChangeArrowheads="1"/>
          </p:cNvSpPr>
          <p:nvPr>
            <p:ph type="body" idx="1"/>
          </p:nvPr>
        </p:nvSpPr>
        <p:spPr>
          <a:xfrm>
            <a:off x="685800" y="1828800"/>
            <a:ext cx="7772400" cy="4267200"/>
          </a:xfrm>
        </p:spPr>
        <p:txBody>
          <a:bodyPr/>
          <a:lstStyle/>
          <a:p>
            <a:pPr eaLnBrk="1" hangingPunct="1">
              <a:lnSpc>
                <a:spcPct val="90000"/>
              </a:lnSpc>
            </a:pPr>
            <a:r>
              <a:rPr lang="en-US" sz="2800"/>
              <a:t>Fundamental problem</a:t>
            </a:r>
          </a:p>
          <a:p>
            <a:pPr lvl="1" eaLnBrk="1" hangingPunct="1">
              <a:lnSpc>
                <a:spcPct val="90000"/>
              </a:lnSpc>
            </a:pPr>
            <a:r>
              <a:rPr lang="en-US" sz="2400"/>
              <a:t>How to keep users/processes separate?</a:t>
            </a:r>
          </a:p>
          <a:p>
            <a:pPr eaLnBrk="1" hangingPunct="1">
              <a:lnSpc>
                <a:spcPct val="90000"/>
              </a:lnSpc>
            </a:pPr>
            <a:r>
              <a:rPr lang="en-US" sz="2800"/>
              <a:t>Separation</a:t>
            </a:r>
          </a:p>
          <a:p>
            <a:pPr lvl="1" eaLnBrk="1" hangingPunct="1">
              <a:lnSpc>
                <a:spcPct val="90000"/>
              </a:lnSpc>
            </a:pPr>
            <a:r>
              <a:rPr lang="en-US" sz="2400"/>
              <a:t>Physical separation </a:t>
            </a:r>
            <a:r>
              <a:rPr lang="en-US" sz="2400">
                <a:sym typeface="Symbol" charset="2"/>
              </a:rPr>
              <a:t></a:t>
            </a:r>
            <a:r>
              <a:rPr lang="en-US" sz="2400"/>
              <a:t> separate devices</a:t>
            </a:r>
          </a:p>
          <a:p>
            <a:pPr lvl="1" eaLnBrk="1" hangingPunct="1">
              <a:lnSpc>
                <a:spcPct val="90000"/>
              </a:lnSpc>
            </a:pPr>
            <a:r>
              <a:rPr lang="en-US" sz="2400"/>
              <a:t>Temporal separation </a:t>
            </a:r>
            <a:r>
              <a:rPr lang="en-US" sz="2400">
                <a:sym typeface="Symbol" charset="2"/>
              </a:rPr>
              <a:t></a:t>
            </a:r>
            <a:r>
              <a:rPr lang="en-US" sz="2400"/>
              <a:t> one at a time</a:t>
            </a:r>
          </a:p>
          <a:p>
            <a:pPr lvl="1" eaLnBrk="1" hangingPunct="1">
              <a:lnSpc>
                <a:spcPct val="90000"/>
              </a:lnSpc>
            </a:pPr>
            <a:r>
              <a:rPr lang="en-US" sz="2400"/>
              <a:t>Logical separation </a:t>
            </a:r>
            <a:r>
              <a:rPr lang="en-US" sz="2400">
                <a:sym typeface="Symbol" charset="2"/>
              </a:rPr>
              <a:t></a:t>
            </a:r>
            <a:r>
              <a:rPr lang="en-US" sz="2400"/>
              <a:t> sandboxing, etc.</a:t>
            </a:r>
          </a:p>
          <a:p>
            <a:pPr lvl="1" eaLnBrk="1" hangingPunct="1">
              <a:lnSpc>
                <a:spcPct val="90000"/>
              </a:lnSpc>
            </a:pPr>
            <a:r>
              <a:rPr lang="en-US" sz="2400"/>
              <a:t>Cryptographic separation </a:t>
            </a:r>
            <a:r>
              <a:rPr lang="en-US" sz="2400">
                <a:sym typeface="Symbol" charset="2"/>
              </a:rPr>
              <a:t></a:t>
            </a:r>
            <a:r>
              <a:rPr lang="en-US" sz="2400"/>
              <a:t> make information unintelligible to outsider</a:t>
            </a:r>
          </a:p>
          <a:p>
            <a:pPr lvl="1" eaLnBrk="1" hangingPunct="1">
              <a:lnSpc>
                <a:spcPct val="90000"/>
              </a:lnSpc>
            </a:pPr>
            <a:r>
              <a:rPr lang="en-US" sz="2400"/>
              <a:t>Or any combination of the above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2CCA1B4-CD74-C746-9AFE-376A3B84C47B}" type="slidenum">
              <a:rPr lang="en-US" smtClean="0">
                <a:latin typeface="Times New Roman" charset="0"/>
              </a:rPr>
              <a:pPr/>
              <a:t>60</a:t>
            </a:fld>
            <a:endParaRPr lang="en-US" smtClean="0">
              <a:latin typeface="Times New Roman" charset="0"/>
            </a:endParaRPr>
          </a:p>
        </p:txBody>
      </p:sp>
      <p:sp>
        <p:nvSpPr>
          <p:cNvPr id="285699" name="Rectangle 2"/>
          <p:cNvSpPr>
            <a:spLocks noGrp="1" noChangeArrowheads="1"/>
          </p:cNvSpPr>
          <p:nvPr>
            <p:ph type="title"/>
          </p:nvPr>
        </p:nvSpPr>
        <p:spPr>
          <a:xfrm>
            <a:off x="304800" y="381000"/>
            <a:ext cx="8458200" cy="1219200"/>
          </a:xfrm>
        </p:spPr>
        <p:txBody>
          <a:bodyPr/>
          <a:lstStyle/>
          <a:p>
            <a:pPr eaLnBrk="1" hangingPunct="1">
              <a:lnSpc>
                <a:spcPct val="90000"/>
              </a:lnSpc>
            </a:pPr>
            <a:r>
              <a:rPr lang="en-US"/>
              <a:t>Thomborson’s NGSCB Criticism</a:t>
            </a:r>
          </a:p>
        </p:txBody>
      </p:sp>
      <p:sp>
        <p:nvSpPr>
          <p:cNvPr id="331779" name="Rectangle 3"/>
          <p:cNvSpPr>
            <a:spLocks noGrp="1" noChangeArrowheads="1"/>
          </p:cNvSpPr>
          <p:nvPr>
            <p:ph type="body" idx="1"/>
          </p:nvPr>
        </p:nvSpPr>
        <p:spPr>
          <a:xfrm>
            <a:off x="685800" y="1676400"/>
            <a:ext cx="8001000" cy="4419600"/>
          </a:xfrm>
        </p:spPr>
        <p:txBody>
          <a:bodyPr/>
          <a:lstStyle/>
          <a:p>
            <a:pPr eaLnBrk="1" hangingPunct="1"/>
            <a:r>
              <a:rPr lang="en-US"/>
              <a:t>NGSCB acts like a </a:t>
            </a:r>
            <a:r>
              <a:rPr lang="en-US" b="1">
                <a:solidFill>
                  <a:schemeClr val="accent2"/>
                </a:solidFill>
              </a:rPr>
              <a:t>security guard</a:t>
            </a:r>
            <a:endParaRPr lang="en-US"/>
          </a:p>
          <a:p>
            <a:pPr eaLnBrk="1" hangingPunct="1"/>
            <a:r>
              <a:rPr lang="en-US"/>
              <a:t>By passive observation, NGSCB “security guard” can see sensitive info</a:t>
            </a:r>
          </a:p>
          <a:p>
            <a:pPr eaLnBrk="1" hangingPunct="1"/>
            <a:r>
              <a:rPr lang="en-US"/>
              <a:t>Former student worked as security guard at apartment complex</a:t>
            </a:r>
          </a:p>
          <a:p>
            <a:pPr lvl="1" eaLnBrk="1" hangingPunct="1"/>
            <a:r>
              <a:rPr lang="en-US"/>
              <a:t>By passive observations…</a:t>
            </a:r>
          </a:p>
          <a:p>
            <a:pPr lvl="1" eaLnBrk="1" hangingPunct="1"/>
            <a:r>
              <a:rPr lang="en-US"/>
              <a:t>…he learned about people who lived there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box(out)">
                                      <p:cBhvr>
                                        <p:cTn id="7" dur="500"/>
                                        <p:tgtEl>
                                          <p:spTgt spid="331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box(out)">
                                      <p:cBhvr>
                                        <p:cTn id="12" dur="500"/>
                                        <p:tgtEl>
                                          <p:spTgt spid="331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1779">
                                            <p:txEl>
                                              <p:pRg st="2" end="2"/>
                                            </p:txEl>
                                          </p:spTgt>
                                        </p:tgtEl>
                                        <p:attrNameLst>
                                          <p:attrName>style.visibility</p:attrName>
                                        </p:attrNameLst>
                                      </p:cBhvr>
                                      <p:to>
                                        <p:strVal val="visible"/>
                                      </p:to>
                                    </p:set>
                                    <p:animEffect transition="in" filter="box(out)">
                                      <p:cBhvr>
                                        <p:cTn id="17" dur="500"/>
                                        <p:tgtEl>
                                          <p:spTgt spid="331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31779">
                                            <p:txEl>
                                              <p:pRg st="3" end="3"/>
                                            </p:txEl>
                                          </p:spTgt>
                                        </p:tgtEl>
                                        <p:attrNameLst>
                                          <p:attrName>style.visibility</p:attrName>
                                        </p:attrNameLst>
                                      </p:cBhvr>
                                      <p:to>
                                        <p:strVal val="visible"/>
                                      </p:to>
                                    </p:set>
                                    <p:animEffect transition="in" filter="box(out)">
                                      <p:cBhvr>
                                        <p:cTn id="22" dur="500"/>
                                        <p:tgtEl>
                                          <p:spTgt spid="331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1779">
                                            <p:txEl>
                                              <p:pRg st="4" end="4"/>
                                            </p:txEl>
                                          </p:spTgt>
                                        </p:tgtEl>
                                        <p:attrNameLst>
                                          <p:attrName>style.visibility</p:attrName>
                                        </p:attrNameLst>
                                      </p:cBhvr>
                                      <p:to>
                                        <p:strVal val="visible"/>
                                      </p:to>
                                    </p:set>
                                    <p:animEffect transition="in" filter="box(out)">
                                      <p:cBhvr>
                                        <p:cTn id="27" dur="500"/>
                                        <p:tgtEl>
                                          <p:spTgt spid="33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bldLvl="2"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EE9F219-670A-D74C-9F56-4A7BD0DCE994}" type="slidenum">
              <a:rPr lang="en-US" smtClean="0">
                <a:latin typeface="Times New Roman" charset="0"/>
              </a:rPr>
              <a:pPr/>
              <a:t>61</a:t>
            </a:fld>
            <a:endParaRPr lang="en-US" smtClean="0">
              <a:latin typeface="Times New Roman" charset="0"/>
            </a:endParaRPr>
          </a:p>
        </p:txBody>
      </p:sp>
      <p:sp>
        <p:nvSpPr>
          <p:cNvPr id="286723" name="Rectangle 2"/>
          <p:cNvSpPr>
            <a:spLocks noGrp="1" noChangeArrowheads="1"/>
          </p:cNvSpPr>
          <p:nvPr>
            <p:ph type="title"/>
          </p:nvPr>
        </p:nvSpPr>
        <p:spPr>
          <a:xfrm>
            <a:off x="304800" y="381000"/>
            <a:ext cx="8458200" cy="1219200"/>
          </a:xfrm>
        </p:spPr>
        <p:txBody>
          <a:bodyPr/>
          <a:lstStyle/>
          <a:p>
            <a:pPr eaLnBrk="1" hangingPunct="1">
              <a:lnSpc>
                <a:spcPct val="90000"/>
              </a:lnSpc>
            </a:pPr>
            <a:r>
              <a:rPr lang="en-US"/>
              <a:t>Thomborson’s NGSCB Criticism</a:t>
            </a:r>
          </a:p>
        </p:txBody>
      </p:sp>
      <p:sp>
        <p:nvSpPr>
          <p:cNvPr id="559107" name="Rectangle 3"/>
          <p:cNvSpPr>
            <a:spLocks noGrp="1" noChangeArrowheads="1"/>
          </p:cNvSpPr>
          <p:nvPr>
            <p:ph type="body" idx="1"/>
          </p:nvPr>
        </p:nvSpPr>
        <p:spPr>
          <a:xfrm>
            <a:off x="685800" y="1524000"/>
            <a:ext cx="8001000" cy="4572000"/>
          </a:xfrm>
        </p:spPr>
        <p:txBody>
          <a:bodyPr/>
          <a:lstStyle/>
          <a:p>
            <a:pPr eaLnBrk="1" hangingPunct="1">
              <a:lnSpc>
                <a:spcPct val="90000"/>
              </a:lnSpc>
            </a:pPr>
            <a:r>
              <a:rPr lang="en-US"/>
              <a:t>Can NGSCB spy on you?</a:t>
            </a:r>
          </a:p>
          <a:p>
            <a:pPr eaLnBrk="1" hangingPunct="1">
              <a:lnSpc>
                <a:spcPct val="90000"/>
              </a:lnSpc>
            </a:pPr>
            <a:r>
              <a:rPr lang="en-US"/>
              <a:t>According to Microsoft</a:t>
            </a:r>
          </a:p>
          <a:p>
            <a:pPr lvl="1" eaLnBrk="1" hangingPunct="1">
              <a:lnSpc>
                <a:spcPct val="90000"/>
              </a:lnSpc>
            </a:pPr>
            <a:r>
              <a:rPr lang="en-US"/>
              <a:t>Nexus software is public</a:t>
            </a:r>
          </a:p>
          <a:p>
            <a:pPr lvl="1" eaLnBrk="1" hangingPunct="1">
              <a:lnSpc>
                <a:spcPct val="90000"/>
              </a:lnSpc>
            </a:pPr>
            <a:r>
              <a:rPr lang="en-US"/>
              <a:t>NCAs can be debugged (for development)</a:t>
            </a:r>
          </a:p>
          <a:p>
            <a:pPr lvl="1" eaLnBrk="1" hangingPunct="1">
              <a:lnSpc>
                <a:spcPct val="90000"/>
              </a:lnSpc>
            </a:pPr>
            <a:r>
              <a:rPr lang="en-US"/>
              <a:t>NGSCB is strictly “opt in”</a:t>
            </a:r>
          </a:p>
          <a:p>
            <a:pPr eaLnBrk="1" hangingPunct="1">
              <a:lnSpc>
                <a:spcPct val="90000"/>
              </a:lnSpc>
            </a:pPr>
            <a:r>
              <a:rPr lang="en-US"/>
              <a:t>Loophole?</a:t>
            </a:r>
          </a:p>
          <a:p>
            <a:pPr lvl="1" eaLnBrk="1" hangingPunct="1">
              <a:lnSpc>
                <a:spcPct val="90000"/>
              </a:lnSpc>
            </a:pPr>
            <a:r>
              <a:rPr lang="en-US"/>
              <a:t>Release version of NCA can’t be debugged </a:t>
            </a:r>
            <a:r>
              <a:rPr lang="en-US" b="1">
                <a:solidFill>
                  <a:schemeClr val="accent2"/>
                </a:solidFill>
              </a:rPr>
              <a:t>and</a:t>
            </a:r>
            <a:r>
              <a:rPr lang="en-US"/>
              <a:t> debug and release versions differ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box(out)">
                                      <p:cBhvr>
                                        <p:cTn id="7" dur="500"/>
                                        <p:tgtEl>
                                          <p:spTgt spid="559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9107">
                                            <p:txEl>
                                              <p:pRg st="1" end="1"/>
                                            </p:txEl>
                                          </p:spTgt>
                                        </p:tgtEl>
                                        <p:attrNameLst>
                                          <p:attrName>style.visibility</p:attrName>
                                        </p:attrNameLst>
                                      </p:cBhvr>
                                      <p:to>
                                        <p:strVal val="visible"/>
                                      </p:to>
                                    </p:set>
                                    <p:animEffect transition="in" filter="box(out)">
                                      <p:cBhvr>
                                        <p:cTn id="12" dur="500"/>
                                        <p:tgtEl>
                                          <p:spTgt spid="559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59107">
                                            <p:txEl>
                                              <p:pRg st="2" end="2"/>
                                            </p:txEl>
                                          </p:spTgt>
                                        </p:tgtEl>
                                        <p:attrNameLst>
                                          <p:attrName>style.visibility</p:attrName>
                                        </p:attrNameLst>
                                      </p:cBhvr>
                                      <p:to>
                                        <p:strVal val="visible"/>
                                      </p:to>
                                    </p:set>
                                    <p:animEffect transition="in" filter="box(out)">
                                      <p:cBhvr>
                                        <p:cTn id="17" dur="500"/>
                                        <p:tgtEl>
                                          <p:spTgt spid="559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59107">
                                            <p:txEl>
                                              <p:pRg st="3" end="3"/>
                                            </p:txEl>
                                          </p:spTgt>
                                        </p:tgtEl>
                                        <p:attrNameLst>
                                          <p:attrName>style.visibility</p:attrName>
                                        </p:attrNameLst>
                                      </p:cBhvr>
                                      <p:to>
                                        <p:strVal val="visible"/>
                                      </p:to>
                                    </p:set>
                                    <p:animEffect transition="in" filter="box(out)">
                                      <p:cBhvr>
                                        <p:cTn id="22" dur="500"/>
                                        <p:tgtEl>
                                          <p:spTgt spid="559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59107">
                                            <p:txEl>
                                              <p:pRg st="4" end="4"/>
                                            </p:txEl>
                                          </p:spTgt>
                                        </p:tgtEl>
                                        <p:attrNameLst>
                                          <p:attrName>style.visibility</p:attrName>
                                        </p:attrNameLst>
                                      </p:cBhvr>
                                      <p:to>
                                        <p:strVal val="visible"/>
                                      </p:to>
                                    </p:set>
                                    <p:animEffect transition="in" filter="box(out)">
                                      <p:cBhvr>
                                        <p:cTn id="27" dur="500"/>
                                        <p:tgtEl>
                                          <p:spTgt spid="559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59107">
                                            <p:txEl>
                                              <p:pRg st="5" end="5"/>
                                            </p:txEl>
                                          </p:spTgt>
                                        </p:tgtEl>
                                        <p:attrNameLst>
                                          <p:attrName>style.visibility</p:attrName>
                                        </p:attrNameLst>
                                      </p:cBhvr>
                                      <p:to>
                                        <p:strVal val="visible"/>
                                      </p:to>
                                    </p:set>
                                    <p:animEffect transition="in" filter="box(out)">
                                      <p:cBhvr>
                                        <p:cTn id="32" dur="500"/>
                                        <p:tgtEl>
                                          <p:spTgt spid="559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59107">
                                            <p:txEl>
                                              <p:pRg st="6" end="6"/>
                                            </p:txEl>
                                          </p:spTgt>
                                        </p:tgtEl>
                                        <p:attrNameLst>
                                          <p:attrName>style.visibility</p:attrName>
                                        </p:attrNameLst>
                                      </p:cBhvr>
                                      <p:to>
                                        <p:strVal val="visible"/>
                                      </p:to>
                                    </p:set>
                                    <p:animEffect transition="in" filter="box(out)">
                                      <p:cBhvr>
                                        <p:cTn id="37" dur="500"/>
                                        <p:tgtEl>
                                          <p:spTgt spid="559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3A6684C-F9A8-3542-A059-F4D230A0A8A4}" type="slidenum">
              <a:rPr lang="en-US" smtClean="0">
                <a:latin typeface="Times New Roman" charset="0"/>
              </a:rPr>
              <a:pPr/>
              <a:t>62</a:t>
            </a:fld>
            <a:endParaRPr lang="en-US" smtClean="0">
              <a:latin typeface="Times New Roman" charset="0"/>
            </a:endParaRPr>
          </a:p>
        </p:txBody>
      </p:sp>
      <p:sp>
        <p:nvSpPr>
          <p:cNvPr id="287747" name="Rectangle 2"/>
          <p:cNvSpPr>
            <a:spLocks noGrp="1" noChangeArrowheads="1"/>
          </p:cNvSpPr>
          <p:nvPr>
            <p:ph type="title"/>
          </p:nvPr>
        </p:nvSpPr>
        <p:spPr>
          <a:xfrm>
            <a:off x="685800" y="457200"/>
            <a:ext cx="7772400" cy="1143000"/>
          </a:xfrm>
        </p:spPr>
        <p:txBody>
          <a:bodyPr/>
          <a:lstStyle/>
          <a:p>
            <a:pPr eaLnBrk="1" hangingPunct="1"/>
            <a:r>
              <a:rPr lang="en-US"/>
              <a:t>NGSCB Bottom Line (1)</a:t>
            </a:r>
          </a:p>
        </p:txBody>
      </p:sp>
      <p:sp>
        <p:nvSpPr>
          <p:cNvPr id="332803"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sz="2800"/>
              <a:t>NGCSB: </a:t>
            </a:r>
            <a:r>
              <a:rPr lang="en-US" sz="2800" b="1">
                <a:solidFill>
                  <a:schemeClr val="accent2"/>
                </a:solidFill>
              </a:rPr>
              <a:t>trusted OS</a:t>
            </a:r>
            <a:r>
              <a:rPr lang="en-US" sz="2800"/>
              <a:t> on an open platform</a:t>
            </a:r>
          </a:p>
          <a:p>
            <a:pPr eaLnBrk="1" hangingPunct="1">
              <a:lnSpc>
                <a:spcPct val="90000"/>
              </a:lnSpc>
            </a:pPr>
            <a:r>
              <a:rPr lang="en-US" sz="2800"/>
              <a:t>Without something similar, PC may lose out</a:t>
            </a:r>
          </a:p>
          <a:p>
            <a:pPr lvl="1" eaLnBrk="1" hangingPunct="1">
              <a:lnSpc>
                <a:spcPct val="90000"/>
              </a:lnSpc>
            </a:pPr>
            <a:r>
              <a:rPr lang="en-US" sz="2400"/>
              <a:t>Particularly in entertainment-related areas</a:t>
            </a:r>
          </a:p>
          <a:p>
            <a:pPr lvl="1" eaLnBrk="1" hangingPunct="1">
              <a:lnSpc>
                <a:spcPct val="90000"/>
              </a:lnSpc>
            </a:pPr>
            <a:r>
              <a:rPr lang="en-US" sz="2400"/>
              <a:t>Copyright holders will not trust PC</a:t>
            </a:r>
          </a:p>
          <a:p>
            <a:pPr lvl="1" eaLnBrk="1" hangingPunct="1">
              <a:lnSpc>
                <a:spcPct val="90000"/>
              </a:lnSpc>
            </a:pPr>
            <a:r>
              <a:rPr lang="en-US" sz="2400"/>
              <a:t>Already lost? (iPod, Kindle, iPad, etc., etc.)</a:t>
            </a:r>
          </a:p>
          <a:p>
            <a:pPr eaLnBrk="1" hangingPunct="1">
              <a:lnSpc>
                <a:spcPct val="90000"/>
              </a:lnSpc>
            </a:pPr>
            <a:r>
              <a:rPr lang="en-US" sz="2800"/>
              <a:t>With NGSCB, will users lose some control of their PCs?</a:t>
            </a:r>
          </a:p>
          <a:p>
            <a:pPr eaLnBrk="1" hangingPunct="1">
              <a:lnSpc>
                <a:spcPct val="90000"/>
              </a:lnSpc>
            </a:pPr>
            <a:r>
              <a:rPr lang="en-US" sz="2800"/>
              <a:t>But NGSCB users must choose to “opt in”</a:t>
            </a:r>
          </a:p>
          <a:p>
            <a:pPr lvl="1" eaLnBrk="1" hangingPunct="1">
              <a:lnSpc>
                <a:spcPct val="90000"/>
              </a:lnSpc>
            </a:pPr>
            <a:r>
              <a:rPr lang="en-US" sz="2400"/>
              <a:t>If user does not opt in, what has been lost?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box(out)">
                                      <p:cBhvr>
                                        <p:cTn id="7" dur="500"/>
                                        <p:tgtEl>
                                          <p:spTgt spid="332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2803">
                                            <p:txEl>
                                              <p:pRg st="1" end="1"/>
                                            </p:txEl>
                                          </p:spTgt>
                                        </p:tgtEl>
                                        <p:attrNameLst>
                                          <p:attrName>style.visibility</p:attrName>
                                        </p:attrNameLst>
                                      </p:cBhvr>
                                      <p:to>
                                        <p:strVal val="visible"/>
                                      </p:to>
                                    </p:set>
                                    <p:animEffect transition="in" filter="box(out)">
                                      <p:cBhvr>
                                        <p:cTn id="12" dur="500"/>
                                        <p:tgtEl>
                                          <p:spTgt spid="332803">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32803">
                                            <p:txEl>
                                              <p:pRg st="2" end="2"/>
                                            </p:txEl>
                                          </p:spTgt>
                                        </p:tgtEl>
                                        <p:attrNameLst>
                                          <p:attrName>style.visibility</p:attrName>
                                        </p:attrNameLst>
                                      </p:cBhvr>
                                      <p:to>
                                        <p:strVal val="visible"/>
                                      </p:to>
                                    </p:set>
                                    <p:animEffect transition="in" filter="box(out)">
                                      <p:cBhvr>
                                        <p:cTn id="15" dur="500"/>
                                        <p:tgtEl>
                                          <p:spTgt spid="332803">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332803">
                                            <p:txEl>
                                              <p:pRg st="3" end="3"/>
                                            </p:txEl>
                                          </p:spTgt>
                                        </p:tgtEl>
                                        <p:attrNameLst>
                                          <p:attrName>style.visibility</p:attrName>
                                        </p:attrNameLst>
                                      </p:cBhvr>
                                      <p:to>
                                        <p:strVal val="visible"/>
                                      </p:to>
                                    </p:set>
                                    <p:animEffect transition="in" filter="box(out)">
                                      <p:cBhvr>
                                        <p:cTn id="18" dur="500"/>
                                        <p:tgtEl>
                                          <p:spTgt spid="332803">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332803">
                                            <p:txEl>
                                              <p:pRg st="4" end="4"/>
                                            </p:txEl>
                                          </p:spTgt>
                                        </p:tgtEl>
                                        <p:attrNameLst>
                                          <p:attrName>style.visibility</p:attrName>
                                        </p:attrNameLst>
                                      </p:cBhvr>
                                      <p:to>
                                        <p:strVal val="visible"/>
                                      </p:to>
                                    </p:set>
                                    <p:animEffect transition="in" filter="box(out)">
                                      <p:cBhvr>
                                        <p:cTn id="21" dur="500"/>
                                        <p:tgtEl>
                                          <p:spTgt spid="33280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32803">
                                            <p:txEl>
                                              <p:pRg st="5" end="5"/>
                                            </p:txEl>
                                          </p:spTgt>
                                        </p:tgtEl>
                                        <p:attrNameLst>
                                          <p:attrName>style.visibility</p:attrName>
                                        </p:attrNameLst>
                                      </p:cBhvr>
                                      <p:to>
                                        <p:strVal val="visible"/>
                                      </p:to>
                                    </p:set>
                                    <p:animEffect transition="in" filter="box(out)">
                                      <p:cBhvr>
                                        <p:cTn id="26" dur="500"/>
                                        <p:tgtEl>
                                          <p:spTgt spid="33280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32803">
                                            <p:txEl>
                                              <p:pRg st="6" end="6"/>
                                            </p:txEl>
                                          </p:spTgt>
                                        </p:tgtEl>
                                        <p:attrNameLst>
                                          <p:attrName>style.visibility</p:attrName>
                                        </p:attrNameLst>
                                      </p:cBhvr>
                                      <p:to>
                                        <p:strVal val="visible"/>
                                      </p:to>
                                    </p:set>
                                    <p:animEffect transition="in" filter="box(out)">
                                      <p:cBhvr>
                                        <p:cTn id="31" dur="500"/>
                                        <p:tgtEl>
                                          <p:spTgt spid="332803">
                                            <p:txEl>
                                              <p:pRg st="6" end="6"/>
                                            </p:txEl>
                                          </p:spTgt>
                                        </p:tgtEl>
                                      </p:cBhvr>
                                    </p:animEffect>
                                  </p:childTnLst>
                                </p:cTn>
                              </p:par>
                              <p:par>
                                <p:cTn id="32" presetID="4" presetClass="entr" presetSubtype="32" fill="hold" grpId="0" nodeType="withEffect">
                                  <p:stCondLst>
                                    <p:cond delay="0"/>
                                  </p:stCondLst>
                                  <p:childTnLst>
                                    <p:set>
                                      <p:cBhvr>
                                        <p:cTn id="33" dur="1" fill="hold">
                                          <p:stCondLst>
                                            <p:cond delay="0"/>
                                          </p:stCondLst>
                                        </p:cTn>
                                        <p:tgtEl>
                                          <p:spTgt spid="332803">
                                            <p:txEl>
                                              <p:pRg st="7" end="7"/>
                                            </p:txEl>
                                          </p:spTgt>
                                        </p:tgtEl>
                                        <p:attrNameLst>
                                          <p:attrName>style.visibility</p:attrName>
                                        </p:attrNameLst>
                                      </p:cBhvr>
                                      <p:to>
                                        <p:strVal val="visible"/>
                                      </p:to>
                                    </p:set>
                                    <p:animEffect transition="in" filter="box(out)">
                                      <p:cBhvr>
                                        <p:cTn id="34" dur="500"/>
                                        <p:tgtEl>
                                          <p:spTgt spid="332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E50FB52-48BA-E24C-B943-A6EB5A121A36}" type="slidenum">
              <a:rPr lang="en-US" smtClean="0">
                <a:latin typeface="Times New Roman" charset="0"/>
              </a:rPr>
              <a:pPr/>
              <a:t>63</a:t>
            </a:fld>
            <a:endParaRPr lang="en-US" smtClean="0">
              <a:latin typeface="Times New Roman" charset="0"/>
            </a:endParaRPr>
          </a:p>
        </p:txBody>
      </p:sp>
      <p:sp>
        <p:nvSpPr>
          <p:cNvPr id="288771" name="Rectangle 2"/>
          <p:cNvSpPr>
            <a:spLocks noGrp="1" noChangeArrowheads="1"/>
          </p:cNvSpPr>
          <p:nvPr>
            <p:ph type="title"/>
          </p:nvPr>
        </p:nvSpPr>
        <p:spPr>
          <a:xfrm>
            <a:off x="685800" y="533400"/>
            <a:ext cx="7772400" cy="990600"/>
          </a:xfrm>
        </p:spPr>
        <p:txBody>
          <a:bodyPr/>
          <a:lstStyle/>
          <a:p>
            <a:pPr eaLnBrk="1" hangingPunct="1"/>
            <a:r>
              <a:rPr lang="en-US"/>
              <a:t>NGSCB Bottom Line (2)</a:t>
            </a:r>
          </a:p>
        </p:txBody>
      </p:sp>
      <p:sp>
        <p:nvSpPr>
          <p:cNvPr id="333827" name="Rectangle 3"/>
          <p:cNvSpPr>
            <a:spLocks noGrp="1" noChangeArrowheads="1"/>
          </p:cNvSpPr>
          <p:nvPr>
            <p:ph type="body" idx="1"/>
          </p:nvPr>
        </p:nvSpPr>
        <p:spPr>
          <a:xfrm>
            <a:off x="685800" y="1828800"/>
            <a:ext cx="7772400" cy="4267200"/>
          </a:xfrm>
        </p:spPr>
        <p:txBody>
          <a:bodyPr/>
          <a:lstStyle/>
          <a:p>
            <a:pPr eaLnBrk="1" hangingPunct="1">
              <a:lnSpc>
                <a:spcPct val="85000"/>
              </a:lnSpc>
            </a:pPr>
            <a:r>
              <a:rPr lang="en-US" sz="2800"/>
              <a:t>NGSCB is a </a:t>
            </a:r>
            <a:r>
              <a:rPr lang="en-US" sz="2800" b="1">
                <a:solidFill>
                  <a:schemeClr val="accent2"/>
                </a:solidFill>
              </a:rPr>
              <a:t>trusted system</a:t>
            </a:r>
            <a:endParaRPr lang="en-US" sz="2800" b="1">
              <a:solidFill>
                <a:srgbClr val="FF0000"/>
              </a:solidFill>
            </a:endParaRPr>
          </a:p>
          <a:p>
            <a:pPr eaLnBrk="1" hangingPunct="1">
              <a:lnSpc>
                <a:spcPct val="85000"/>
              </a:lnSpc>
            </a:pPr>
            <a:r>
              <a:rPr lang="en-US" sz="2800" b="1">
                <a:solidFill>
                  <a:srgbClr val="FF0000"/>
                </a:solidFill>
              </a:rPr>
              <a:t>Only trusted system can break security</a:t>
            </a:r>
          </a:p>
          <a:p>
            <a:pPr lvl="1" eaLnBrk="1" hangingPunct="1">
              <a:lnSpc>
                <a:spcPct val="85000"/>
              </a:lnSpc>
            </a:pPr>
            <a:r>
              <a:rPr lang="en-US" sz="2400"/>
              <a:t>By definition, an untrusted system is not trusted with security critical tasks</a:t>
            </a:r>
          </a:p>
          <a:p>
            <a:pPr lvl="1" eaLnBrk="1" hangingPunct="1">
              <a:lnSpc>
                <a:spcPct val="85000"/>
              </a:lnSpc>
            </a:pPr>
            <a:r>
              <a:rPr lang="en-US" sz="2400"/>
              <a:t>Also by definition, a trusted system is trusted with security critical tasks</a:t>
            </a:r>
          </a:p>
          <a:p>
            <a:pPr lvl="1" eaLnBrk="1" hangingPunct="1">
              <a:lnSpc>
                <a:spcPct val="85000"/>
              </a:lnSpc>
            </a:pPr>
            <a:r>
              <a:rPr lang="en-US" sz="2400"/>
              <a:t>If untrusted system is compromised, security is not at risk</a:t>
            </a:r>
          </a:p>
          <a:p>
            <a:pPr lvl="1" eaLnBrk="1" hangingPunct="1">
              <a:lnSpc>
                <a:spcPct val="85000"/>
              </a:lnSpc>
            </a:pPr>
            <a:r>
              <a:rPr lang="en-US" sz="2400"/>
              <a:t>If a trusted system is compromised (or simply malfunctions), security is at risk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ox(out)">
                                      <p:cBhvr>
                                        <p:cTn id="7" dur="500"/>
                                        <p:tgtEl>
                                          <p:spTgt spid="333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ox(out)">
                                      <p:cBhvr>
                                        <p:cTn id="12" dur="500"/>
                                        <p:tgtEl>
                                          <p:spTgt spid="333827">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animEffect transition="in" filter="box(out)">
                                      <p:cBhvr>
                                        <p:cTn id="15" dur="500"/>
                                        <p:tgtEl>
                                          <p:spTgt spid="333827">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333827">
                                            <p:txEl>
                                              <p:pRg st="3" end="3"/>
                                            </p:txEl>
                                          </p:spTgt>
                                        </p:tgtEl>
                                        <p:attrNameLst>
                                          <p:attrName>style.visibility</p:attrName>
                                        </p:attrNameLst>
                                      </p:cBhvr>
                                      <p:to>
                                        <p:strVal val="visible"/>
                                      </p:to>
                                    </p:set>
                                    <p:animEffect transition="in" filter="box(out)">
                                      <p:cBhvr>
                                        <p:cTn id="18" dur="500"/>
                                        <p:tgtEl>
                                          <p:spTgt spid="333827">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333827">
                                            <p:txEl>
                                              <p:pRg st="4" end="4"/>
                                            </p:txEl>
                                          </p:spTgt>
                                        </p:tgtEl>
                                        <p:attrNameLst>
                                          <p:attrName>style.visibility</p:attrName>
                                        </p:attrNameLst>
                                      </p:cBhvr>
                                      <p:to>
                                        <p:strVal val="visible"/>
                                      </p:to>
                                    </p:set>
                                    <p:animEffect transition="in" filter="box(out)">
                                      <p:cBhvr>
                                        <p:cTn id="21" dur="500"/>
                                        <p:tgtEl>
                                          <p:spTgt spid="333827">
                                            <p:txEl>
                                              <p:pRg st="4" end="4"/>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333827">
                                            <p:txEl>
                                              <p:pRg st="5" end="5"/>
                                            </p:txEl>
                                          </p:spTgt>
                                        </p:tgtEl>
                                        <p:attrNameLst>
                                          <p:attrName>style.visibility</p:attrName>
                                        </p:attrNameLst>
                                      </p:cBhvr>
                                      <p:to>
                                        <p:strVal val="visible"/>
                                      </p:to>
                                    </p:set>
                                    <p:animEffect transition="in" filter="box(out)">
                                      <p:cBhvr>
                                        <p:cTn id="24" dur="500"/>
                                        <p:tgtEl>
                                          <p:spTgt spid="333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558B290-3E4B-134F-9C00-2513C382F755}" type="slidenum">
              <a:rPr lang="en-US" smtClean="0">
                <a:latin typeface="Times New Roman" charset="0"/>
              </a:rPr>
              <a:pPr/>
              <a:t>64</a:t>
            </a:fld>
            <a:endParaRPr lang="en-US" smtClean="0">
              <a:latin typeface="Times New Roman" charset="0"/>
            </a:endParaRPr>
          </a:p>
        </p:txBody>
      </p:sp>
      <p:sp>
        <p:nvSpPr>
          <p:cNvPr id="289795" name="Rectangle 2"/>
          <p:cNvSpPr>
            <a:spLocks noGrp="1" noChangeArrowheads="1"/>
          </p:cNvSpPr>
          <p:nvPr>
            <p:ph type="title"/>
          </p:nvPr>
        </p:nvSpPr>
        <p:spPr/>
        <p:txBody>
          <a:bodyPr/>
          <a:lstStyle/>
          <a:p>
            <a:pPr eaLnBrk="1" hangingPunct="1"/>
            <a:r>
              <a:rPr lang="en-US"/>
              <a:t>Software Summary</a:t>
            </a:r>
          </a:p>
        </p:txBody>
      </p:sp>
      <p:sp>
        <p:nvSpPr>
          <p:cNvPr id="289796" name="Rectangle 3"/>
          <p:cNvSpPr>
            <a:spLocks noGrp="1" noChangeArrowheads="1"/>
          </p:cNvSpPr>
          <p:nvPr>
            <p:ph type="body" idx="1"/>
          </p:nvPr>
        </p:nvSpPr>
        <p:spPr/>
        <p:txBody>
          <a:bodyPr/>
          <a:lstStyle/>
          <a:p>
            <a:pPr eaLnBrk="1" hangingPunct="1">
              <a:lnSpc>
                <a:spcPct val="90000"/>
              </a:lnSpc>
            </a:pPr>
            <a:r>
              <a:rPr lang="en-US"/>
              <a:t>Software flaws</a:t>
            </a:r>
          </a:p>
          <a:p>
            <a:pPr lvl="1" eaLnBrk="1" hangingPunct="1">
              <a:lnSpc>
                <a:spcPct val="90000"/>
              </a:lnSpc>
            </a:pPr>
            <a:r>
              <a:rPr lang="en-US"/>
              <a:t>Buffer overflow</a:t>
            </a:r>
          </a:p>
          <a:p>
            <a:pPr lvl="1" eaLnBrk="1" hangingPunct="1">
              <a:lnSpc>
                <a:spcPct val="90000"/>
              </a:lnSpc>
            </a:pPr>
            <a:r>
              <a:rPr lang="en-US"/>
              <a:t>Race conditions</a:t>
            </a:r>
          </a:p>
          <a:p>
            <a:pPr lvl="1" eaLnBrk="1" hangingPunct="1">
              <a:lnSpc>
                <a:spcPct val="90000"/>
              </a:lnSpc>
            </a:pPr>
            <a:r>
              <a:rPr lang="en-US"/>
              <a:t>Incomplete mediation</a:t>
            </a:r>
          </a:p>
          <a:p>
            <a:pPr eaLnBrk="1" hangingPunct="1">
              <a:lnSpc>
                <a:spcPct val="90000"/>
              </a:lnSpc>
            </a:pPr>
            <a:r>
              <a:rPr lang="en-US"/>
              <a:t>Malware</a:t>
            </a:r>
          </a:p>
          <a:p>
            <a:pPr lvl="1" eaLnBrk="1" hangingPunct="1">
              <a:lnSpc>
                <a:spcPct val="90000"/>
              </a:lnSpc>
            </a:pPr>
            <a:r>
              <a:rPr lang="en-US"/>
              <a:t>Viruses, worms, etc.</a:t>
            </a:r>
          </a:p>
          <a:p>
            <a:pPr eaLnBrk="1" hangingPunct="1">
              <a:lnSpc>
                <a:spcPct val="90000"/>
              </a:lnSpc>
            </a:pPr>
            <a:r>
              <a:rPr lang="en-US"/>
              <a:t>Other software-based attacks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AA62B85-4070-FC43-9374-549D25AC7E27}" type="slidenum">
              <a:rPr lang="en-US" smtClean="0">
                <a:latin typeface="Times New Roman" charset="0"/>
              </a:rPr>
              <a:pPr/>
              <a:t>65</a:t>
            </a:fld>
            <a:endParaRPr lang="en-US" smtClean="0">
              <a:latin typeface="Times New Roman" charset="0"/>
            </a:endParaRPr>
          </a:p>
        </p:txBody>
      </p:sp>
      <p:sp>
        <p:nvSpPr>
          <p:cNvPr id="290819" name="Rectangle 2"/>
          <p:cNvSpPr>
            <a:spLocks noGrp="1" noChangeArrowheads="1"/>
          </p:cNvSpPr>
          <p:nvPr>
            <p:ph type="title"/>
          </p:nvPr>
        </p:nvSpPr>
        <p:spPr/>
        <p:txBody>
          <a:bodyPr/>
          <a:lstStyle/>
          <a:p>
            <a:pPr eaLnBrk="1" hangingPunct="1"/>
            <a:r>
              <a:rPr lang="en-US"/>
              <a:t>Software Summary</a:t>
            </a:r>
          </a:p>
        </p:txBody>
      </p:sp>
      <p:sp>
        <p:nvSpPr>
          <p:cNvPr id="290820" name="Rectangle 3"/>
          <p:cNvSpPr>
            <a:spLocks noGrp="1" noChangeArrowheads="1"/>
          </p:cNvSpPr>
          <p:nvPr>
            <p:ph type="body" idx="1"/>
          </p:nvPr>
        </p:nvSpPr>
        <p:spPr/>
        <p:txBody>
          <a:bodyPr/>
          <a:lstStyle/>
          <a:p>
            <a:pPr eaLnBrk="1" hangingPunct="1">
              <a:lnSpc>
                <a:spcPct val="90000"/>
              </a:lnSpc>
            </a:pPr>
            <a:r>
              <a:rPr lang="en-US"/>
              <a:t>Software Reverse Engineering (SRE)</a:t>
            </a:r>
          </a:p>
          <a:p>
            <a:pPr eaLnBrk="1" hangingPunct="1">
              <a:lnSpc>
                <a:spcPct val="90000"/>
              </a:lnSpc>
            </a:pPr>
            <a:r>
              <a:rPr lang="en-US"/>
              <a:t>Digital Rights Management (DRM)</a:t>
            </a:r>
          </a:p>
          <a:p>
            <a:pPr eaLnBrk="1" hangingPunct="1">
              <a:lnSpc>
                <a:spcPct val="90000"/>
              </a:lnSpc>
            </a:pPr>
            <a:r>
              <a:rPr lang="en-US"/>
              <a:t>Secure software development</a:t>
            </a:r>
          </a:p>
          <a:p>
            <a:pPr lvl="1" eaLnBrk="1" hangingPunct="1">
              <a:lnSpc>
                <a:spcPct val="90000"/>
              </a:lnSpc>
            </a:pPr>
            <a:r>
              <a:rPr lang="en-US"/>
              <a:t>Penetrate and patch</a:t>
            </a:r>
          </a:p>
          <a:p>
            <a:pPr lvl="1" eaLnBrk="1" hangingPunct="1">
              <a:lnSpc>
                <a:spcPct val="90000"/>
              </a:lnSpc>
            </a:pPr>
            <a:r>
              <a:rPr lang="en-US"/>
              <a:t>Open vs closed source</a:t>
            </a:r>
          </a:p>
          <a:p>
            <a:pPr lvl="1" eaLnBrk="1" hangingPunct="1">
              <a:lnSpc>
                <a:spcPct val="90000"/>
              </a:lnSpc>
            </a:pPr>
            <a:r>
              <a:rPr lang="en-US"/>
              <a:t>Testing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82D81E8-4332-EC4E-A60F-2782BD0C1069}" type="slidenum">
              <a:rPr lang="en-US" smtClean="0">
                <a:latin typeface="Times New Roman" charset="0"/>
              </a:rPr>
              <a:pPr/>
              <a:t>66</a:t>
            </a:fld>
            <a:endParaRPr lang="en-US" smtClean="0">
              <a:latin typeface="Times New Roman" charset="0"/>
            </a:endParaRPr>
          </a:p>
        </p:txBody>
      </p:sp>
      <p:sp>
        <p:nvSpPr>
          <p:cNvPr id="291843" name="Rectangle 2"/>
          <p:cNvSpPr>
            <a:spLocks noGrp="1" noChangeArrowheads="1"/>
          </p:cNvSpPr>
          <p:nvPr>
            <p:ph type="title"/>
          </p:nvPr>
        </p:nvSpPr>
        <p:spPr/>
        <p:txBody>
          <a:bodyPr/>
          <a:lstStyle/>
          <a:p>
            <a:pPr eaLnBrk="1" hangingPunct="1"/>
            <a:r>
              <a:rPr lang="en-US"/>
              <a:t>Software Summary</a:t>
            </a:r>
          </a:p>
        </p:txBody>
      </p:sp>
      <p:sp>
        <p:nvSpPr>
          <p:cNvPr id="291844" name="Rectangle 3"/>
          <p:cNvSpPr>
            <a:spLocks noGrp="1" noChangeArrowheads="1"/>
          </p:cNvSpPr>
          <p:nvPr>
            <p:ph type="body" idx="1"/>
          </p:nvPr>
        </p:nvSpPr>
        <p:spPr/>
        <p:txBody>
          <a:bodyPr/>
          <a:lstStyle/>
          <a:p>
            <a:pPr eaLnBrk="1" hangingPunct="1"/>
            <a:r>
              <a:rPr lang="en-US"/>
              <a:t>Operating systems and security</a:t>
            </a:r>
          </a:p>
          <a:p>
            <a:pPr lvl="1" eaLnBrk="1" hangingPunct="1"/>
            <a:r>
              <a:rPr lang="en-US"/>
              <a:t>How does OS enforce security?</a:t>
            </a:r>
          </a:p>
          <a:p>
            <a:pPr eaLnBrk="1" hangingPunct="1"/>
            <a:r>
              <a:rPr lang="en-US"/>
              <a:t>Trusted OS design principles</a:t>
            </a:r>
          </a:p>
          <a:p>
            <a:pPr eaLnBrk="1" hangingPunct="1"/>
            <a:r>
              <a:rPr lang="en-US"/>
              <a:t>Microsoft’s NGSCB</a:t>
            </a:r>
          </a:p>
          <a:p>
            <a:pPr lvl="1" eaLnBrk="1" hangingPunct="1"/>
            <a:r>
              <a:rPr lang="en-US"/>
              <a:t>A trusted OS for DRM</a:t>
            </a:r>
          </a:p>
          <a:p>
            <a:pPr lvl="1" eaLnBrk="1" hangingPunct="1"/>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11746E7-EF85-5C41-8EC3-82B1F930B0BD}" type="slidenum">
              <a:rPr lang="en-US" smtClean="0">
                <a:latin typeface="Times New Roman" charset="0"/>
              </a:rPr>
              <a:pPr/>
              <a:t>67</a:t>
            </a:fld>
            <a:endParaRPr lang="en-US" smtClean="0">
              <a:latin typeface="Times New Roman" charset="0"/>
            </a:endParaRPr>
          </a:p>
        </p:txBody>
      </p:sp>
      <p:sp>
        <p:nvSpPr>
          <p:cNvPr id="292867" name="Rectangle 2"/>
          <p:cNvSpPr>
            <a:spLocks noGrp="1" noChangeArrowheads="1"/>
          </p:cNvSpPr>
          <p:nvPr>
            <p:ph type="title"/>
          </p:nvPr>
        </p:nvSpPr>
        <p:spPr>
          <a:xfrm>
            <a:off x="685800" y="228600"/>
            <a:ext cx="7772400" cy="1143000"/>
          </a:xfrm>
        </p:spPr>
        <p:txBody>
          <a:bodyPr/>
          <a:lstStyle/>
          <a:p>
            <a:pPr eaLnBrk="1" hangingPunct="1"/>
            <a:r>
              <a:rPr lang="en-US"/>
              <a:t>Course Summary</a:t>
            </a:r>
          </a:p>
        </p:txBody>
      </p:sp>
      <p:sp>
        <p:nvSpPr>
          <p:cNvPr id="292868" name="Rectangle 3"/>
          <p:cNvSpPr>
            <a:spLocks noGrp="1" noChangeArrowheads="1"/>
          </p:cNvSpPr>
          <p:nvPr>
            <p:ph type="body" idx="1"/>
          </p:nvPr>
        </p:nvSpPr>
        <p:spPr>
          <a:xfrm>
            <a:off x="685800" y="1371600"/>
            <a:ext cx="7772400" cy="4724400"/>
          </a:xfrm>
        </p:spPr>
        <p:txBody>
          <a:bodyPr/>
          <a:lstStyle/>
          <a:p>
            <a:pPr eaLnBrk="1" hangingPunct="1">
              <a:lnSpc>
                <a:spcPct val="90000"/>
              </a:lnSpc>
            </a:pPr>
            <a:r>
              <a:rPr lang="en-US" sz="2800"/>
              <a:t>Crypto</a:t>
            </a:r>
          </a:p>
          <a:p>
            <a:pPr lvl="1" eaLnBrk="1" hangingPunct="1">
              <a:lnSpc>
                <a:spcPct val="90000"/>
              </a:lnSpc>
            </a:pPr>
            <a:r>
              <a:rPr lang="en-US" sz="2400"/>
              <a:t>Symmetric key, public key, hash functions, cryptanalysis</a:t>
            </a:r>
          </a:p>
          <a:p>
            <a:pPr eaLnBrk="1" hangingPunct="1">
              <a:lnSpc>
                <a:spcPct val="90000"/>
              </a:lnSpc>
            </a:pPr>
            <a:r>
              <a:rPr lang="en-US" sz="2800"/>
              <a:t>Access Control</a:t>
            </a:r>
          </a:p>
          <a:p>
            <a:pPr lvl="1" eaLnBrk="1" hangingPunct="1">
              <a:lnSpc>
                <a:spcPct val="90000"/>
              </a:lnSpc>
            </a:pPr>
            <a:r>
              <a:rPr lang="en-US" sz="2400"/>
              <a:t>Authentication, authorization</a:t>
            </a:r>
          </a:p>
          <a:p>
            <a:pPr eaLnBrk="1" hangingPunct="1">
              <a:lnSpc>
                <a:spcPct val="90000"/>
              </a:lnSpc>
            </a:pPr>
            <a:r>
              <a:rPr lang="en-US" sz="2800"/>
              <a:t>Protocols</a:t>
            </a:r>
          </a:p>
          <a:p>
            <a:pPr lvl="1" eaLnBrk="1" hangingPunct="1">
              <a:lnSpc>
                <a:spcPct val="90000"/>
              </a:lnSpc>
            </a:pPr>
            <a:r>
              <a:rPr lang="en-US" sz="2400"/>
              <a:t>Simple auth., SSL, IPSec, Kerberos, GSM</a:t>
            </a:r>
          </a:p>
          <a:p>
            <a:pPr eaLnBrk="1" hangingPunct="1">
              <a:lnSpc>
                <a:spcPct val="90000"/>
              </a:lnSpc>
            </a:pPr>
            <a:r>
              <a:rPr lang="en-US" sz="2800"/>
              <a:t>Software</a:t>
            </a:r>
          </a:p>
          <a:p>
            <a:pPr lvl="1" eaLnBrk="1" hangingPunct="1">
              <a:lnSpc>
                <a:spcPct val="90000"/>
              </a:lnSpc>
            </a:pPr>
            <a:r>
              <a:rPr lang="en-US" sz="2400"/>
              <a:t>Flaws, malware, SRE, Software development, trusted 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BD8BBDA-BFFE-4A49-ABF3-F4F38E163734}" type="slidenum">
              <a:rPr lang="en-US" smtClean="0">
                <a:latin typeface="Times New Roman" charset="0"/>
              </a:rPr>
              <a:pPr/>
              <a:t>7</a:t>
            </a:fld>
            <a:endParaRPr lang="en-US" smtClean="0">
              <a:latin typeface="Times New Roman" charset="0"/>
            </a:endParaRPr>
          </a:p>
        </p:txBody>
      </p:sp>
      <p:sp>
        <p:nvSpPr>
          <p:cNvPr id="231427" name="Rectangle 2"/>
          <p:cNvSpPr>
            <a:spLocks noGrp="1" noChangeArrowheads="1"/>
          </p:cNvSpPr>
          <p:nvPr>
            <p:ph type="title"/>
          </p:nvPr>
        </p:nvSpPr>
        <p:spPr/>
        <p:txBody>
          <a:bodyPr/>
          <a:lstStyle/>
          <a:p>
            <a:pPr eaLnBrk="1" hangingPunct="1"/>
            <a:r>
              <a:rPr lang="en-US"/>
              <a:t>Memory Protection</a:t>
            </a:r>
          </a:p>
        </p:txBody>
      </p:sp>
      <p:sp>
        <p:nvSpPr>
          <p:cNvPr id="231428" name="Rectangle 3"/>
          <p:cNvSpPr>
            <a:spLocks noGrp="1" noChangeArrowheads="1"/>
          </p:cNvSpPr>
          <p:nvPr>
            <p:ph type="body" idx="1"/>
          </p:nvPr>
        </p:nvSpPr>
        <p:spPr>
          <a:xfrm>
            <a:off x="685800" y="3886200"/>
            <a:ext cx="7772400" cy="2057400"/>
          </a:xfrm>
        </p:spPr>
        <p:txBody>
          <a:bodyPr/>
          <a:lstStyle/>
          <a:p>
            <a:pPr eaLnBrk="1" hangingPunct="1"/>
            <a:r>
              <a:rPr lang="en-US" sz="2800"/>
              <a:t>Base/bounds register </a:t>
            </a:r>
            <a:r>
              <a:rPr lang="en-US">
                <a:sym typeface="Symbol" charset="2"/>
              </a:rPr>
              <a:t></a:t>
            </a:r>
            <a:r>
              <a:rPr lang="en-US" sz="2800"/>
              <a:t> lower and  upper address limit</a:t>
            </a:r>
          </a:p>
          <a:p>
            <a:pPr eaLnBrk="1" hangingPunct="1"/>
            <a:r>
              <a:rPr lang="en-US" sz="2800"/>
              <a:t>Assumes contiguous space</a:t>
            </a:r>
          </a:p>
        </p:txBody>
      </p:sp>
      <p:sp>
        <p:nvSpPr>
          <p:cNvPr id="231429" name="Rectangle 5"/>
          <p:cNvSpPr>
            <a:spLocks noChangeArrowheads="1"/>
          </p:cNvSpPr>
          <p:nvPr/>
        </p:nvSpPr>
        <p:spPr bwMode="auto">
          <a:xfrm>
            <a:off x="685800" y="1828800"/>
            <a:ext cx="5715000" cy="1981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b="1">
                <a:solidFill>
                  <a:schemeClr val="accent2"/>
                </a:solidFill>
              </a:rPr>
              <a:t>Fence</a:t>
            </a:r>
            <a:r>
              <a:rPr lang="en-US" sz="2800"/>
              <a:t> </a:t>
            </a:r>
            <a:r>
              <a:rPr lang="en-US" sz="3200">
                <a:sym typeface="Symbol" charset="2"/>
              </a:rPr>
              <a:t></a:t>
            </a:r>
            <a:r>
              <a:rPr lang="en-US" sz="2800"/>
              <a:t> users cannot cross a specified address</a:t>
            </a:r>
          </a:p>
          <a:p>
            <a:pPr marL="742950" lvl="1" indent="-285750">
              <a:lnSpc>
                <a:spcPct val="90000"/>
              </a:lnSpc>
              <a:spcBef>
                <a:spcPct val="20000"/>
              </a:spcBef>
              <a:buClr>
                <a:schemeClr val="accent2"/>
              </a:buClr>
              <a:buSzPct val="95000"/>
              <a:buFontTx/>
              <a:buChar char="o"/>
            </a:pPr>
            <a:r>
              <a:rPr lang="en-US">
                <a:ea typeface="ＭＳ Ｐゴシック" charset="-128"/>
                <a:cs typeface="ＭＳ Ｐゴシック" charset="-128"/>
              </a:rPr>
              <a:t>Static fence </a:t>
            </a:r>
            <a:r>
              <a:rPr lang="en-US" sz="2800">
                <a:ea typeface="ＭＳ Ｐゴシック" charset="-128"/>
                <a:cs typeface="ＭＳ Ｐゴシック" charset="-128"/>
                <a:sym typeface="Symbol" charset="2"/>
              </a:rPr>
              <a:t></a:t>
            </a:r>
            <a:r>
              <a:rPr lang="en-US">
                <a:ea typeface="ＭＳ Ｐゴシック" charset="-128"/>
                <a:cs typeface="ＭＳ Ｐゴシック" charset="-128"/>
              </a:rPr>
              <a:t> fixed size OS</a:t>
            </a:r>
          </a:p>
          <a:p>
            <a:pPr marL="742950" lvl="1" indent="-285750">
              <a:lnSpc>
                <a:spcPct val="90000"/>
              </a:lnSpc>
              <a:spcBef>
                <a:spcPct val="20000"/>
              </a:spcBef>
              <a:buClr>
                <a:schemeClr val="accent2"/>
              </a:buClr>
              <a:buSzPct val="95000"/>
              <a:buFontTx/>
              <a:buChar char="o"/>
            </a:pPr>
            <a:r>
              <a:rPr lang="en-US">
                <a:ea typeface="ＭＳ Ｐゴシック" charset="-128"/>
                <a:cs typeface="ＭＳ Ｐゴシック" charset="-128"/>
              </a:rPr>
              <a:t>Dynamic fence </a:t>
            </a:r>
            <a:r>
              <a:rPr lang="en-US" sz="2800">
                <a:ea typeface="ＭＳ Ｐゴシック" charset="-128"/>
                <a:cs typeface="ＭＳ Ｐゴシック" charset="-128"/>
                <a:sym typeface="Symbol" charset="2"/>
              </a:rPr>
              <a:t></a:t>
            </a:r>
            <a:r>
              <a:rPr lang="en-US">
                <a:ea typeface="ＭＳ Ｐゴシック" charset="-128"/>
                <a:cs typeface="ＭＳ Ｐゴシック" charset="-128"/>
              </a:rPr>
              <a:t> fence register</a:t>
            </a:r>
          </a:p>
        </p:txBody>
      </p:sp>
      <p:pic>
        <p:nvPicPr>
          <p:cNvPr id="231430" name="Picture 6" descr="&#10;Winter 56.tif                                                  00118CF0Macintosh HD                   BC93A1CC:"/>
          <p:cNvPicPr>
            <a:picLocks noChangeAspect="1" noChangeArrowheads="1"/>
          </p:cNvPicPr>
          <p:nvPr/>
        </p:nvPicPr>
        <p:blipFill>
          <a:blip r:embed="rId2"/>
          <a:srcRect/>
          <a:stretch>
            <a:fillRect/>
          </a:stretch>
        </p:blipFill>
        <p:spPr bwMode="auto">
          <a:xfrm>
            <a:off x="7029450" y="1524000"/>
            <a:ext cx="1581150" cy="2362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E5ACE27-014A-BC4C-BE86-035A59C23B3A}" type="slidenum">
              <a:rPr lang="en-US" smtClean="0">
                <a:latin typeface="Times New Roman" charset="0"/>
              </a:rPr>
              <a:pPr/>
              <a:t>8</a:t>
            </a:fld>
            <a:endParaRPr lang="en-US" smtClean="0">
              <a:latin typeface="Times New Roman" charset="0"/>
            </a:endParaRPr>
          </a:p>
        </p:txBody>
      </p:sp>
      <p:sp>
        <p:nvSpPr>
          <p:cNvPr id="232451" name="Rectangle 2"/>
          <p:cNvSpPr>
            <a:spLocks noGrp="1" noChangeArrowheads="1"/>
          </p:cNvSpPr>
          <p:nvPr>
            <p:ph type="title"/>
          </p:nvPr>
        </p:nvSpPr>
        <p:spPr/>
        <p:txBody>
          <a:bodyPr/>
          <a:lstStyle/>
          <a:p>
            <a:pPr eaLnBrk="1" hangingPunct="1"/>
            <a:r>
              <a:rPr lang="en-US"/>
              <a:t>Memory Protection</a:t>
            </a:r>
          </a:p>
        </p:txBody>
      </p:sp>
      <p:sp>
        <p:nvSpPr>
          <p:cNvPr id="232452" name="Rectangle 3"/>
          <p:cNvSpPr>
            <a:spLocks noGrp="1" noChangeArrowheads="1"/>
          </p:cNvSpPr>
          <p:nvPr>
            <p:ph type="body" idx="1"/>
          </p:nvPr>
        </p:nvSpPr>
        <p:spPr>
          <a:xfrm>
            <a:off x="381000" y="1905000"/>
            <a:ext cx="8305800" cy="4114800"/>
          </a:xfrm>
        </p:spPr>
        <p:txBody>
          <a:bodyPr/>
          <a:lstStyle/>
          <a:p>
            <a:pPr eaLnBrk="1" hangingPunct="1">
              <a:lnSpc>
                <a:spcPct val="90000"/>
              </a:lnSpc>
            </a:pPr>
            <a:r>
              <a:rPr lang="en-US" sz="2800"/>
              <a:t>Tagging </a:t>
            </a:r>
            <a:r>
              <a:rPr lang="en-US" sz="2800">
                <a:sym typeface="Symbol" charset="2"/>
              </a:rPr>
              <a:t></a:t>
            </a:r>
            <a:r>
              <a:rPr lang="en-US" sz="2800"/>
              <a:t> specify protection of each address</a:t>
            </a:r>
          </a:p>
          <a:p>
            <a:pPr lvl="1" eaLnBrk="1" hangingPunct="1">
              <a:lnSpc>
                <a:spcPct val="90000"/>
              </a:lnSpc>
              <a:buFontTx/>
              <a:buNone/>
            </a:pPr>
            <a:r>
              <a:rPr lang="en-US" sz="2400" b="1">
                <a:solidFill>
                  <a:schemeClr val="accent2"/>
                </a:solidFill>
              </a:rPr>
              <a:t>+</a:t>
            </a:r>
            <a:r>
              <a:rPr lang="en-US" sz="2400"/>
              <a:t> Extremely fine-grained protection</a:t>
            </a:r>
          </a:p>
          <a:p>
            <a:pPr lvl="1" eaLnBrk="1" hangingPunct="1">
              <a:lnSpc>
                <a:spcPct val="90000"/>
              </a:lnSpc>
              <a:buFontTx/>
              <a:buNone/>
            </a:pPr>
            <a:r>
              <a:rPr lang="en-US" sz="2400" b="1">
                <a:solidFill>
                  <a:srgbClr val="FF0000"/>
                </a:solidFill>
              </a:rPr>
              <a:t>-</a:t>
            </a:r>
            <a:r>
              <a:rPr lang="en-US" sz="2400"/>
              <a:t> High overhead </a:t>
            </a:r>
            <a:r>
              <a:rPr lang="en-US" sz="2400">
                <a:sym typeface="Symbol" charset="2"/>
              </a:rPr>
              <a:t></a:t>
            </a:r>
            <a:r>
              <a:rPr lang="en-US" sz="2400"/>
              <a:t> can be reduced by tagging sections instead of individual addresses</a:t>
            </a:r>
          </a:p>
          <a:p>
            <a:pPr lvl="1" eaLnBrk="1" hangingPunct="1">
              <a:lnSpc>
                <a:spcPct val="90000"/>
              </a:lnSpc>
              <a:buFontTx/>
              <a:buNone/>
            </a:pPr>
            <a:r>
              <a:rPr lang="en-US" sz="2400" b="1">
                <a:solidFill>
                  <a:srgbClr val="FF0000"/>
                </a:solidFill>
              </a:rPr>
              <a:t>-</a:t>
            </a:r>
            <a:r>
              <a:rPr lang="en-US" sz="2400"/>
              <a:t> Compatibility</a:t>
            </a:r>
          </a:p>
          <a:p>
            <a:pPr eaLnBrk="1" hangingPunct="1">
              <a:lnSpc>
                <a:spcPct val="90000"/>
              </a:lnSpc>
            </a:pPr>
            <a:r>
              <a:rPr lang="en-US" sz="2800"/>
              <a:t>More common is segmentation and/or paging</a:t>
            </a:r>
          </a:p>
          <a:p>
            <a:pPr lvl="1" eaLnBrk="1" hangingPunct="1">
              <a:lnSpc>
                <a:spcPct val="90000"/>
              </a:lnSpc>
            </a:pPr>
            <a:r>
              <a:rPr lang="en-US" sz="2400"/>
              <a:t>Protection is not as flexible</a:t>
            </a:r>
          </a:p>
          <a:p>
            <a:pPr lvl="1" eaLnBrk="1" hangingPunct="1">
              <a:lnSpc>
                <a:spcPct val="90000"/>
              </a:lnSpc>
            </a:pPr>
            <a:r>
              <a:rPr lang="en-US" sz="2400"/>
              <a:t>But much more efficient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ABBDCFF-F1FA-4042-A7A0-76426CFAD803}" type="slidenum">
              <a:rPr lang="en-US" smtClean="0">
                <a:latin typeface="Times New Roman" charset="0"/>
              </a:rPr>
              <a:pPr/>
              <a:t>9</a:t>
            </a:fld>
            <a:endParaRPr lang="en-US" smtClean="0">
              <a:latin typeface="Times New Roman" charset="0"/>
            </a:endParaRPr>
          </a:p>
        </p:txBody>
      </p:sp>
      <p:sp>
        <p:nvSpPr>
          <p:cNvPr id="233475" name="Rectangle 2"/>
          <p:cNvSpPr>
            <a:spLocks noGrp="1" noChangeArrowheads="1"/>
          </p:cNvSpPr>
          <p:nvPr>
            <p:ph type="title"/>
          </p:nvPr>
        </p:nvSpPr>
        <p:spPr/>
        <p:txBody>
          <a:bodyPr/>
          <a:lstStyle/>
          <a:p>
            <a:pPr eaLnBrk="1" hangingPunct="1"/>
            <a:r>
              <a:rPr lang="en-US"/>
              <a:t>Segmentation</a:t>
            </a:r>
          </a:p>
        </p:txBody>
      </p:sp>
      <p:sp>
        <p:nvSpPr>
          <p:cNvPr id="233476" name="Rectangle 3"/>
          <p:cNvSpPr>
            <a:spLocks noGrp="1" noChangeArrowheads="1"/>
          </p:cNvSpPr>
          <p:nvPr>
            <p:ph type="body" idx="1"/>
          </p:nvPr>
        </p:nvSpPr>
        <p:spPr/>
        <p:txBody>
          <a:bodyPr/>
          <a:lstStyle/>
          <a:p>
            <a:pPr eaLnBrk="1" hangingPunct="1">
              <a:lnSpc>
                <a:spcPct val="90000"/>
              </a:lnSpc>
            </a:pPr>
            <a:r>
              <a:rPr lang="en-US" sz="2800"/>
              <a:t>Divide memory into logical units, such as</a:t>
            </a:r>
          </a:p>
          <a:p>
            <a:pPr lvl="1" eaLnBrk="1" hangingPunct="1">
              <a:lnSpc>
                <a:spcPct val="90000"/>
              </a:lnSpc>
            </a:pPr>
            <a:r>
              <a:rPr lang="en-US" sz="2400"/>
              <a:t>Single procedure</a:t>
            </a:r>
          </a:p>
          <a:p>
            <a:pPr lvl="1" eaLnBrk="1" hangingPunct="1">
              <a:lnSpc>
                <a:spcPct val="90000"/>
              </a:lnSpc>
            </a:pPr>
            <a:r>
              <a:rPr lang="en-US" sz="2400"/>
              <a:t>Data in one array, etc.</a:t>
            </a:r>
          </a:p>
          <a:p>
            <a:pPr eaLnBrk="1" hangingPunct="1">
              <a:lnSpc>
                <a:spcPct val="90000"/>
              </a:lnSpc>
            </a:pPr>
            <a:r>
              <a:rPr lang="en-US" sz="2800"/>
              <a:t>Can enforce different access restrictions on different segments</a:t>
            </a:r>
          </a:p>
          <a:p>
            <a:pPr eaLnBrk="1" hangingPunct="1">
              <a:lnSpc>
                <a:spcPct val="90000"/>
              </a:lnSpc>
            </a:pPr>
            <a:r>
              <a:rPr lang="en-US" sz="2800"/>
              <a:t>Any segment can be placed in any memory location (if location is large enough)</a:t>
            </a:r>
          </a:p>
          <a:p>
            <a:pPr eaLnBrk="1" hangingPunct="1">
              <a:lnSpc>
                <a:spcPct val="90000"/>
              </a:lnSpc>
            </a:pPr>
            <a:r>
              <a:rPr lang="en-US" sz="2800"/>
              <a:t>OS keeps track of actual locations</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8710</TotalTime>
  <Words>3277</Words>
  <Application>Microsoft Office PowerPoint</Application>
  <PresentationFormat>On-screen Show (4:3)</PresentationFormat>
  <Paragraphs>624</Paragraphs>
  <Slides>67</Slides>
  <Notes>0</Notes>
  <HiddenSlides>0</HiddenSlides>
  <MMClips>1</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Default Design</vt:lpstr>
      <vt:lpstr>Part IV: Software  Chapter 13: Operating Systems and Security</vt:lpstr>
      <vt:lpstr>Chapter 13:  Operating Systems and Security</vt:lpstr>
      <vt:lpstr>OS and Security</vt:lpstr>
      <vt:lpstr>OS Security Challenges</vt:lpstr>
      <vt:lpstr>OS Security Functions</vt:lpstr>
      <vt:lpstr>Memory Protection</vt:lpstr>
      <vt:lpstr>Memory Protection</vt:lpstr>
      <vt:lpstr>Memory Protection</vt:lpstr>
      <vt:lpstr>Segmentation</vt:lpstr>
      <vt:lpstr>Segmentation</vt:lpstr>
      <vt:lpstr>Segmentation</vt:lpstr>
      <vt:lpstr>Segmentation Advantages</vt:lpstr>
      <vt:lpstr>Segmentation Disadvantages</vt:lpstr>
      <vt:lpstr>Paging</vt:lpstr>
      <vt:lpstr>Paging</vt:lpstr>
      <vt:lpstr>Other OS Security Functions</vt:lpstr>
      <vt:lpstr>Trusted Operating System</vt:lpstr>
      <vt:lpstr>Trusted Operating System</vt:lpstr>
      <vt:lpstr>Trust vs Security</vt:lpstr>
      <vt:lpstr>Trusted Systems</vt:lpstr>
      <vt:lpstr>Trusted OS</vt:lpstr>
      <vt:lpstr>General Security Principles</vt:lpstr>
      <vt:lpstr>OS Security</vt:lpstr>
      <vt:lpstr>OS Services</vt:lpstr>
      <vt:lpstr>Trusted OS</vt:lpstr>
      <vt:lpstr>Trusted OS Services</vt:lpstr>
      <vt:lpstr>MAC and DAC</vt:lpstr>
      <vt:lpstr>Object Reuse Protection</vt:lpstr>
      <vt:lpstr>Trusted Path</vt:lpstr>
      <vt:lpstr>Audit</vt:lpstr>
      <vt:lpstr>Security Kernel</vt:lpstr>
      <vt:lpstr>Security Kernel</vt:lpstr>
      <vt:lpstr>Reference Monitor</vt:lpstr>
      <vt:lpstr>Trusted Computing Base</vt:lpstr>
      <vt:lpstr>TCB Implementation</vt:lpstr>
      <vt:lpstr>Poor TCB Design</vt:lpstr>
      <vt:lpstr>Better TCB Design</vt:lpstr>
      <vt:lpstr>Trusted OS Summary</vt:lpstr>
      <vt:lpstr>NGSCB</vt:lpstr>
      <vt:lpstr>Next Generation Secure Computing Base</vt:lpstr>
      <vt:lpstr>NGSCB</vt:lpstr>
      <vt:lpstr>Motivation for TCG/NGSCB</vt:lpstr>
      <vt:lpstr>TCG/NGSCB</vt:lpstr>
      <vt:lpstr>NGSCB Design Goals</vt:lpstr>
      <vt:lpstr>NGSCB Disclaimer</vt:lpstr>
      <vt:lpstr>NGSCB Architecture</vt:lpstr>
      <vt:lpstr>NGSCB</vt:lpstr>
      <vt:lpstr>NGSCB Process Isolation</vt:lpstr>
      <vt:lpstr>NGSCB Sealed Storage </vt:lpstr>
      <vt:lpstr>NGSCB Secure Path </vt:lpstr>
      <vt:lpstr>NGSCB Attestation (1) </vt:lpstr>
      <vt:lpstr>NGSCB Attestation (2) </vt:lpstr>
      <vt:lpstr>NGSCB Compelling Apps (1)</vt:lpstr>
      <vt:lpstr>NGSCB Compelling Apps (2)</vt:lpstr>
      <vt:lpstr>NGSCB According to MS</vt:lpstr>
      <vt:lpstr>NGSCB Critics</vt:lpstr>
      <vt:lpstr>Anderson’s NGSCB Criticism (1)</vt:lpstr>
      <vt:lpstr>Anderson’s NGSCB Criticism (2)</vt:lpstr>
      <vt:lpstr>Anderson’s NGSCB Criticism (3)</vt:lpstr>
      <vt:lpstr>Thomborson’s NGSCB Criticism</vt:lpstr>
      <vt:lpstr>Thomborson’s NGSCB Criticism</vt:lpstr>
      <vt:lpstr>NGSCB Bottom Line (1)</vt:lpstr>
      <vt:lpstr>NGSCB Bottom Line (2)</vt:lpstr>
      <vt:lpstr>Software Summary</vt:lpstr>
      <vt:lpstr>Software Summary</vt:lpstr>
      <vt:lpstr>Software Summary</vt:lpstr>
      <vt:lpstr>Course Summary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c:title>
  <dc:subject/>
  <dc:creator>Mark Stamp</dc:creator>
  <cp:keywords/>
  <dc:description/>
  <cp:lastModifiedBy>zaung</cp:lastModifiedBy>
  <cp:revision>1377</cp:revision>
  <cp:lastPrinted>2005-01-22T21:32:15Z</cp:lastPrinted>
  <dcterms:created xsi:type="dcterms:W3CDTF">2012-05-08T13:42:12Z</dcterms:created>
  <dcterms:modified xsi:type="dcterms:W3CDTF">2013-11-20T13:16:53Z</dcterms:modified>
  <cp:category/>
</cp:coreProperties>
</file>