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447" r:id="rId2"/>
    <p:sldId id="351" r:id="rId3"/>
    <p:sldId id="446" r:id="rId4"/>
    <p:sldId id="256" r:id="rId5"/>
    <p:sldId id="259" r:id="rId6"/>
    <p:sldId id="261" r:id="rId7"/>
    <p:sldId id="275" r:id="rId8"/>
    <p:sldId id="273" r:id="rId9"/>
    <p:sldId id="276" r:id="rId10"/>
    <p:sldId id="277" r:id="rId11"/>
    <p:sldId id="278" r:id="rId12"/>
    <p:sldId id="283" r:id="rId13"/>
    <p:sldId id="284" r:id="rId14"/>
    <p:sldId id="285" r:id="rId15"/>
    <p:sldId id="325" r:id="rId16"/>
    <p:sldId id="287" r:id="rId17"/>
    <p:sldId id="288" r:id="rId18"/>
    <p:sldId id="289" r:id="rId19"/>
    <p:sldId id="445" r:id="rId20"/>
    <p:sldId id="286" r:id="rId21"/>
    <p:sldId id="290" r:id="rId22"/>
    <p:sldId id="401" r:id="rId23"/>
    <p:sldId id="291" r:id="rId24"/>
    <p:sldId id="400" r:id="rId25"/>
    <p:sldId id="384" r:id="rId26"/>
    <p:sldId id="385" r:id="rId27"/>
    <p:sldId id="402" r:id="rId28"/>
    <p:sldId id="386" r:id="rId29"/>
    <p:sldId id="387" r:id="rId30"/>
    <p:sldId id="404" r:id="rId31"/>
    <p:sldId id="405" r:id="rId32"/>
    <p:sldId id="388" r:id="rId33"/>
    <p:sldId id="389" r:id="rId34"/>
    <p:sldId id="408" r:id="rId35"/>
    <p:sldId id="390" r:id="rId36"/>
    <p:sldId id="406" r:id="rId37"/>
    <p:sldId id="407" r:id="rId38"/>
    <p:sldId id="403" r:id="rId39"/>
    <p:sldId id="409" r:id="rId40"/>
    <p:sldId id="391" r:id="rId41"/>
    <p:sldId id="392" r:id="rId42"/>
    <p:sldId id="394" r:id="rId43"/>
    <p:sldId id="395" r:id="rId44"/>
    <p:sldId id="396" r:id="rId45"/>
    <p:sldId id="398" r:id="rId46"/>
    <p:sldId id="379" r:id="rId47"/>
    <p:sldId id="380" r:id="rId48"/>
    <p:sldId id="381" r:id="rId49"/>
    <p:sldId id="382" r:id="rId50"/>
    <p:sldId id="260" r:id="rId51"/>
    <p:sldId id="268" r:id="rId52"/>
    <p:sldId id="269" r:id="rId5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712"/>
    <a:srgbClr val="1320EE"/>
    <a:srgbClr val="40FF0E"/>
    <a:srgbClr val="FFFFFF"/>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1A2A85-B6CC-DA44-96F0-95DB1BDA0F38}" type="slidenum">
              <a:rPr lang="en-US"/>
              <a:pPr>
                <a:defRPr/>
              </a:pPr>
              <a:t>‹#›</a:t>
            </a:fld>
            <a:endParaRPr lang="en-US"/>
          </a:p>
        </p:txBody>
      </p:sp>
    </p:spTree>
    <p:extLst>
      <p:ext uri="{BB962C8B-B14F-4D97-AF65-F5344CB8AC3E}">
        <p14:creationId xmlns:p14="http://schemas.microsoft.com/office/powerpoint/2010/main" val="2284697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02D4929-5418-3E4E-A386-6F49E2673B30}" type="slidenum">
              <a:rPr lang="en-US"/>
              <a:pPr/>
              <a:t>20</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t>Picture would be useful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01D8FC0-8585-C34B-B492-5B91F3EE31D5}" type="slidenum">
              <a:rPr lang="en-US"/>
              <a:pPr/>
              <a:t>21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Calculation for salted case:</a:t>
            </a:r>
          </a:p>
          <a:p>
            <a:pPr eaLnBrk="1" hangingPunct="1"/>
            <a:endParaRPr lang="en-US" dirty="0"/>
          </a:p>
          <a:p>
            <a:pPr eaLnBrk="1" hangingPunct="1"/>
            <a:r>
              <a:rPr lang="en-US" dirty="0"/>
              <a:t>Number the passwords in file, pwd1, pwd2, …,pwd1024</a:t>
            </a:r>
          </a:p>
          <a:p>
            <a:pPr eaLnBrk="1" hangingPunct="1"/>
            <a:r>
              <a:rPr lang="en-US" dirty="0"/>
              <a:t>Consider checking each </a:t>
            </a:r>
            <a:r>
              <a:rPr lang="en-US" dirty="0" err="1"/>
              <a:t>pwd</a:t>
            </a:r>
            <a:r>
              <a:rPr lang="en-US" dirty="0"/>
              <a:t> in turn. The probability pwd1 is in the dictionary is 1/4 and, if so, expected work (no. of hashes) is 2^19. If pwd1 is not in dictionary but pwd2 is, we do 2^20 hashes (for pwd1) plus an expected 2^19 hashes for pwd2 and so on. We find the expected work factor is</a:t>
            </a:r>
          </a:p>
          <a:p>
            <a:pPr eaLnBrk="1" hangingPunct="1"/>
            <a:endParaRPr lang="en-US" dirty="0"/>
          </a:p>
          <a:p>
            <a:pPr eaLnBrk="1" hangingPunct="1"/>
            <a:r>
              <a:rPr lang="en-US" dirty="0"/>
              <a:t>(1/4)*(2^19) + (3/4)*((1/4)*(2^20+2^19) + (3/4)*((1/4)*(2*2^20+2^19)+…+(3/4)((1/4)(1023*2^20+2^19)))…) &lt; 2^22</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696A2577-7E47-6D43-B9C5-B6BE4D0CE34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F623A42-C162-4242-9B8E-7DF443DFC1B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139534AE-BAA8-6240-ADB3-E2618FF98326}"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C20D8DFE-4F81-B54F-8DE4-394E9A60B12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4269C2E-66AB-F646-B567-C7239C3B31A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FED1F54-EF01-1240-9E24-FBB82BDFA2A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1533AD71-4F76-A346-9934-CA10A613598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D8DDB50C-6750-8E45-9E57-039BA300DDE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F84BD759-BAFB-9946-804F-DBB28E3C14EF}"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30C5F8FF-4FA6-C044-B3E8-973FF9FF3902}"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2F83DC3A-2173-414F-B9AE-84582AB85D98}"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2 </a:t>
            </a:r>
            <a:r>
              <a:rPr lang="en-US">
                <a:sym typeface="Symbol" charset="2"/>
              </a:rPr>
              <a:t></a:t>
            </a:r>
            <a:r>
              <a:rPr lang="en-US"/>
              <a:t> Access Control                                                                                                  </a:t>
            </a:r>
            <a:fld id="{E63A15F3-2106-974D-915F-FDBD551DE9EA}"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asswordportal.net/" TargetMode="External"/><Relationship Id="rId7" Type="http://schemas.openxmlformats.org/officeDocument/2006/relationships/hyperlink" Target="http://news.bbc.co.uk/2/hi/technology/3639679.stm" TargetMode="External"/><Relationship Id="rId2" Type="http://schemas.openxmlformats.org/officeDocument/2006/relationships/hyperlink" Target="http://www.pwcrack.com/index.shtml" TargetMode="External"/><Relationship Id="rId1" Type="http://schemas.openxmlformats.org/officeDocument/2006/relationships/slideLayout" Target="../slideLayouts/slideLayout2.xml"/><Relationship Id="rId6" Type="http://schemas.openxmlformats.org/officeDocument/2006/relationships/hyperlink" Target="http://www.securityfocus.com/infocus/1192" TargetMode="External"/><Relationship Id="rId5" Type="http://schemas.openxmlformats.org/officeDocument/2006/relationships/hyperlink" Target="http://www.openwall.com/john/" TargetMode="External"/><Relationship Id="rId4" Type="http://schemas.openxmlformats.org/officeDocument/2006/relationships/hyperlink" Target="http://www.atstake.com/products/lc/"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traightdope.com/columns/read/1277/do-identical-twins-have-different-fingerprint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news.bbc.co.uk/1/hi/world/south_asia/1870382.s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3.bin"/><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smtClean="0"/>
              <a:t> Part </a:t>
            </a:r>
            <a:r>
              <a:rPr lang="en-US" dirty="0" smtClean="0"/>
              <a:t>2 </a:t>
            </a:r>
            <a:r>
              <a:rPr lang="en-US" dirty="0" smtClean="0">
                <a:sym typeface="Symbol" charset="2"/>
              </a:rPr>
              <a:t></a:t>
            </a:r>
            <a:r>
              <a:rPr lang="en-US" dirty="0" smtClean="0"/>
              <a:t> </a:t>
            </a:r>
            <a:r>
              <a:rPr lang="en-US" dirty="0" smtClean="0"/>
              <a:t>Access Control                                                                                         </a:t>
            </a:r>
            <a:fld id="{E077FD78-4679-944C-AB2D-0BF5DEF3E59F}" type="slidenum">
              <a:rPr lang="en-US" smtClean="0">
                <a:latin typeface="Times New Roman" charset="0"/>
              </a:rPr>
              <a:pPr/>
              <a:t>1</a:t>
            </a:fld>
            <a:endParaRPr lang="en-US" dirty="0" smtClean="0">
              <a:latin typeface="Times New Roman" charset="0"/>
            </a:endParaRPr>
          </a:p>
        </p:txBody>
      </p:sp>
      <p:sp>
        <p:nvSpPr>
          <p:cNvPr id="14339" name="Rectangle 2"/>
          <p:cNvSpPr>
            <a:spLocks noGrp="1" noChangeArrowheads="1"/>
          </p:cNvSpPr>
          <p:nvPr>
            <p:ph type="title"/>
          </p:nvPr>
        </p:nvSpPr>
        <p:spPr>
          <a:xfrm>
            <a:off x="685800" y="1676400"/>
            <a:ext cx="7848600" cy="2667000"/>
          </a:xfrm>
        </p:spPr>
        <p:txBody>
          <a:bodyPr/>
          <a:lstStyle/>
          <a:p>
            <a:pPr eaLnBrk="1" hangingPunct="1"/>
            <a:r>
              <a:rPr lang="en-US" dirty="0" smtClean="0"/>
              <a:t>Part II: Access Control</a:t>
            </a:r>
          </a:p>
        </p:txBody>
      </p:sp>
      <p:sp>
        <p:nvSpPr>
          <p:cNvPr id="3" name="Rectangle 2"/>
          <p:cNvSpPr/>
          <p:nvPr/>
        </p:nvSpPr>
        <p:spPr>
          <a:xfrm>
            <a:off x="1066800" y="304800"/>
            <a:ext cx="7620000" cy="830997"/>
          </a:xfrm>
          <a:prstGeom prst="rect">
            <a:avLst/>
          </a:prstGeom>
        </p:spPr>
        <p:txBody>
          <a:bodyPr wrap="square">
            <a:spAutoFit/>
          </a:bodyPr>
          <a:lstStyle/>
          <a:p>
            <a:r>
              <a:rPr lang="en-US" dirty="0" smtClean="0"/>
              <a:t>Original Source: http</a:t>
            </a:r>
            <a:r>
              <a:rPr lang="en-US" dirty="0"/>
              <a:t>://www.cs.sjsu.edu/~stamp/infosec/</a:t>
            </a:r>
          </a:p>
        </p:txBody>
      </p:sp>
    </p:spTree>
    <p:extLst>
      <p:ext uri="{BB962C8B-B14F-4D97-AF65-F5344CB8AC3E}">
        <p14:creationId xmlns:p14="http://schemas.microsoft.com/office/powerpoint/2010/main" val="194230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6E9C02E-BF1D-9042-8CE8-921740A6CE3F}" type="slidenum">
              <a:rPr lang="en-US" smtClean="0">
                <a:latin typeface="Times New Roman" charset="0"/>
              </a:rPr>
              <a:pPr/>
              <a:t>10</a:t>
            </a:fld>
            <a:endParaRPr lang="en-US" smtClean="0">
              <a:latin typeface="Times New Roman" charset="0"/>
            </a:endParaRPr>
          </a:p>
        </p:txBody>
      </p:sp>
      <p:sp>
        <p:nvSpPr>
          <p:cNvPr id="23555" name="Rectangle 2"/>
          <p:cNvSpPr>
            <a:spLocks noGrp="1" noChangeArrowheads="1"/>
          </p:cNvSpPr>
          <p:nvPr>
            <p:ph type="title"/>
          </p:nvPr>
        </p:nvSpPr>
        <p:spPr>
          <a:xfrm>
            <a:off x="685800" y="304800"/>
            <a:ext cx="7772400" cy="1143000"/>
          </a:xfrm>
        </p:spPr>
        <p:txBody>
          <a:bodyPr/>
          <a:lstStyle/>
          <a:p>
            <a:pPr eaLnBrk="1" hangingPunct="1"/>
            <a:r>
              <a:rPr lang="en-US" dirty="0"/>
              <a:t>Password Experiment</a:t>
            </a:r>
          </a:p>
        </p:txBody>
      </p:sp>
      <p:sp>
        <p:nvSpPr>
          <p:cNvPr id="160771" name="Rectangle 3"/>
          <p:cNvSpPr>
            <a:spLocks noGrp="1" noChangeArrowheads="1"/>
          </p:cNvSpPr>
          <p:nvPr>
            <p:ph type="body" idx="1"/>
          </p:nvPr>
        </p:nvSpPr>
        <p:spPr>
          <a:xfrm>
            <a:off x="685800" y="1371600"/>
            <a:ext cx="7924800" cy="4724400"/>
          </a:xfrm>
        </p:spPr>
        <p:txBody>
          <a:bodyPr/>
          <a:lstStyle/>
          <a:p>
            <a:pPr marL="609600" indent="-609600" eaLnBrk="1" hangingPunct="1">
              <a:lnSpc>
                <a:spcPct val="80000"/>
              </a:lnSpc>
              <a:spcAft>
                <a:spcPts val="600"/>
              </a:spcAft>
            </a:pPr>
            <a:r>
              <a:rPr lang="en-US" sz="2800" dirty="0"/>
              <a:t>Three groups of users </a:t>
            </a:r>
            <a:r>
              <a:rPr lang="en-US" dirty="0" err="1">
                <a:sym typeface="Symbol" charset="2"/>
              </a:rPr>
              <a:t></a:t>
            </a:r>
            <a:r>
              <a:rPr lang="en-US" sz="2800" dirty="0"/>
              <a:t> each group advised to select passwords as follows</a:t>
            </a:r>
          </a:p>
          <a:p>
            <a:pPr marL="990600" lvl="1" indent="-533400" eaLnBrk="1" hangingPunct="1">
              <a:lnSpc>
                <a:spcPct val="80000"/>
              </a:lnSpc>
              <a:spcAft>
                <a:spcPts val="600"/>
              </a:spcAft>
            </a:pPr>
            <a:r>
              <a:rPr lang="en-US" sz="2400" b="1" dirty="0">
                <a:solidFill>
                  <a:schemeClr val="accent2"/>
                </a:solidFill>
              </a:rPr>
              <a:t>Group A:</a:t>
            </a:r>
            <a:r>
              <a:rPr lang="en-US" sz="2400" dirty="0"/>
              <a:t> At least 6 chars, 1 non-letter</a:t>
            </a:r>
          </a:p>
          <a:p>
            <a:pPr marL="990600" lvl="1" indent="-533400" eaLnBrk="1" hangingPunct="1">
              <a:lnSpc>
                <a:spcPct val="80000"/>
              </a:lnSpc>
              <a:spcAft>
                <a:spcPts val="600"/>
              </a:spcAft>
            </a:pPr>
            <a:r>
              <a:rPr lang="en-US" sz="2400" b="1" dirty="0">
                <a:solidFill>
                  <a:schemeClr val="accent2"/>
                </a:solidFill>
              </a:rPr>
              <a:t>Group B:</a:t>
            </a:r>
            <a:r>
              <a:rPr lang="en-US" sz="2400" dirty="0"/>
              <a:t> Password based on passphrase</a:t>
            </a:r>
          </a:p>
          <a:p>
            <a:pPr marL="990600" lvl="1" indent="-533400" eaLnBrk="1" hangingPunct="1">
              <a:lnSpc>
                <a:spcPct val="80000"/>
              </a:lnSpc>
              <a:spcAft>
                <a:spcPts val="600"/>
              </a:spcAft>
            </a:pPr>
            <a:r>
              <a:rPr lang="en-US" sz="2400" b="1" dirty="0">
                <a:solidFill>
                  <a:schemeClr val="accent2"/>
                </a:solidFill>
              </a:rPr>
              <a:t>Group C:</a:t>
            </a:r>
            <a:r>
              <a:rPr lang="en-US" sz="2400" dirty="0"/>
              <a:t> 8 random characters</a:t>
            </a:r>
          </a:p>
          <a:p>
            <a:pPr marL="609600" indent="-609600" eaLnBrk="1" hangingPunct="1">
              <a:lnSpc>
                <a:spcPct val="80000"/>
              </a:lnSpc>
              <a:spcAft>
                <a:spcPts val="600"/>
              </a:spcAft>
            </a:pPr>
            <a:r>
              <a:rPr lang="en-US" sz="2800" dirty="0"/>
              <a:t>Results</a:t>
            </a:r>
          </a:p>
          <a:p>
            <a:pPr marL="990600" lvl="1" indent="-533400" eaLnBrk="1" hangingPunct="1">
              <a:lnSpc>
                <a:spcPct val="80000"/>
              </a:lnSpc>
              <a:spcAft>
                <a:spcPts val="600"/>
              </a:spcAft>
            </a:pPr>
            <a:r>
              <a:rPr lang="en-US" sz="2400" b="1" dirty="0">
                <a:solidFill>
                  <a:schemeClr val="accent2"/>
                </a:solidFill>
              </a:rPr>
              <a:t>Group A:</a:t>
            </a:r>
            <a:r>
              <a:rPr lang="en-US" sz="2400" dirty="0"/>
              <a:t> About 30% of </a:t>
            </a:r>
            <a:r>
              <a:rPr lang="en-US" sz="2400" dirty="0" err="1"/>
              <a:t>pwds</a:t>
            </a:r>
            <a:r>
              <a:rPr lang="en-US" sz="2400" dirty="0"/>
              <a:t> easy to crack</a:t>
            </a:r>
          </a:p>
          <a:p>
            <a:pPr marL="990600" lvl="1" indent="-533400" eaLnBrk="1" hangingPunct="1">
              <a:lnSpc>
                <a:spcPct val="80000"/>
              </a:lnSpc>
              <a:spcAft>
                <a:spcPts val="600"/>
              </a:spcAft>
            </a:pPr>
            <a:r>
              <a:rPr lang="en-US" sz="2400" b="1" dirty="0">
                <a:solidFill>
                  <a:schemeClr val="accent2"/>
                </a:solidFill>
              </a:rPr>
              <a:t>Group B:</a:t>
            </a:r>
            <a:r>
              <a:rPr lang="en-US" sz="2400" dirty="0"/>
              <a:t> About 10% cracked</a:t>
            </a:r>
          </a:p>
          <a:p>
            <a:pPr marL="1371600" lvl="2" indent="-457200" eaLnBrk="1" hangingPunct="1">
              <a:lnSpc>
                <a:spcPct val="80000"/>
              </a:lnSpc>
              <a:spcAft>
                <a:spcPts val="600"/>
              </a:spcAft>
            </a:pPr>
            <a:r>
              <a:rPr lang="en-US" sz="2000" dirty="0"/>
              <a:t>Passwords easy to remember</a:t>
            </a:r>
          </a:p>
          <a:p>
            <a:pPr marL="990600" lvl="1" indent="-533400" eaLnBrk="1" hangingPunct="1">
              <a:lnSpc>
                <a:spcPct val="80000"/>
              </a:lnSpc>
              <a:spcAft>
                <a:spcPts val="600"/>
              </a:spcAft>
            </a:pPr>
            <a:r>
              <a:rPr lang="en-US" sz="2400" b="1" dirty="0">
                <a:solidFill>
                  <a:schemeClr val="accent2"/>
                </a:solidFill>
              </a:rPr>
              <a:t>Group C:</a:t>
            </a:r>
            <a:r>
              <a:rPr lang="en-US" sz="2400" dirty="0"/>
              <a:t> About 10% cracked</a:t>
            </a:r>
          </a:p>
          <a:p>
            <a:pPr marL="1371600" lvl="2" indent="-457200" eaLnBrk="1" hangingPunct="1">
              <a:lnSpc>
                <a:spcPct val="80000"/>
              </a:lnSpc>
              <a:spcAft>
                <a:spcPts val="600"/>
              </a:spcAft>
            </a:pPr>
            <a:r>
              <a:rPr lang="en-US" sz="2000" dirty="0"/>
              <a:t>Passwords hard to remember</a:t>
            </a:r>
          </a:p>
        </p:txBody>
      </p:sp>
      <p:sp>
        <p:nvSpPr>
          <p:cNvPr id="160772" name="Rectangle 4"/>
          <p:cNvSpPr>
            <a:spLocks noChangeArrowheads="1"/>
          </p:cNvSpPr>
          <p:nvPr/>
        </p:nvSpPr>
        <p:spPr bwMode="auto">
          <a:xfrm>
            <a:off x="152400" y="2667000"/>
            <a:ext cx="1501775" cy="517525"/>
          </a:xfrm>
          <a:prstGeom prst="rect">
            <a:avLst/>
          </a:prstGeom>
          <a:noFill/>
          <a:ln w="9525">
            <a:noFill/>
            <a:miter lim="800000"/>
            <a:headEnd/>
            <a:tailEnd/>
          </a:ln>
        </p:spPr>
        <p:txBody>
          <a:bodyPr wrap="none">
            <a:prstTxWarp prst="textNoShape">
              <a:avLst/>
            </a:prstTxWarp>
            <a:spAutoFit/>
          </a:bodyPr>
          <a:lstStyle/>
          <a:p>
            <a:r>
              <a:rPr lang="en-US"/>
              <a:t>winner </a:t>
            </a:r>
            <a:r>
              <a:rPr lang="en-US" b="1">
                <a:solidFill>
                  <a:srgbClr val="FF0000"/>
                </a:solidFill>
                <a:sym typeface="Symbol"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 calcmode="lin" valueType="num">
                                      <p:cBhvr additive="base">
                                        <p:cTn id="11"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0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 calcmode="lin" valueType="num">
                                      <p:cBhvr additive="base">
                                        <p:cTn id="15"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07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 calcmode="lin" valueType="num">
                                      <p:cBhvr additive="base">
                                        <p:cTn id="19"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 calcmode="lin" valueType="num">
                                      <p:cBhvr additive="base">
                                        <p:cTn id="25" dur="500" fill="hold"/>
                                        <p:tgtEl>
                                          <p:spTgt spid="1607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0771">
                                            <p:txEl>
                                              <p:pRg st="5" end="5"/>
                                            </p:txEl>
                                          </p:spTgt>
                                        </p:tgtEl>
                                        <p:attrNameLst>
                                          <p:attrName>style.visibility</p:attrName>
                                        </p:attrNameLst>
                                      </p:cBhvr>
                                      <p:to>
                                        <p:strVal val="visible"/>
                                      </p:to>
                                    </p:set>
                                    <p:anim calcmode="lin" valueType="num">
                                      <p:cBhvr additive="base">
                                        <p:cTn id="29"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07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60771">
                                            <p:txEl>
                                              <p:pRg st="6" end="6"/>
                                            </p:txEl>
                                          </p:spTgt>
                                        </p:tgtEl>
                                        <p:attrNameLst>
                                          <p:attrName>style.visibility</p:attrName>
                                        </p:attrNameLst>
                                      </p:cBhvr>
                                      <p:to>
                                        <p:strVal val="visible"/>
                                      </p:to>
                                    </p:set>
                                    <p:anim calcmode="lin" valueType="num">
                                      <p:cBhvr additive="base">
                                        <p:cTn id="33" dur="500" fill="hold"/>
                                        <p:tgtEl>
                                          <p:spTgt spid="1607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07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60771">
                                            <p:txEl>
                                              <p:pRg st="7" end="7"/>
                                            </p:txEl>
                                          </p:spTgt>
                                        </p:tgtEl>
                                        <p:attrNameLst>
                                          <p:attrName>style.visibility</p:attrName>
                                        </p:attrNameLst>
                                      </p:cBhvr>
                                      <p:to>
                                        <p:strVal val="visible"/>
                                      </p:to>
                                    </p:set>
                                    <p:anim calcmode="lin" valueType="num">
                                      <p:cBhvr additive="base">
                                        <p:cTn id="37" dur="500" fill="hold"/>
                                        <p:tgtEl>
                                          <p:spTgt spid="1607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07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60771">
                                            <p:txEl>
                                              <p:pRg st="8" end="8"/>
                                            </p:txEl>
                                          </p:spTgt>
                                        </p:tgtEl>
                                        <p:attrNameLst>
                                          <p:attrName>style.visibility</p:attrName>
                                        </p:attrNameLst>
                                      </p:cBhvr>
                                      <p:to>
                                        <p:strVal val="visible"/>
                                      </p:to>
                                    </p:set>
                                    <p:anim calcmode="lin" valueType="num">
                                      <p:cBhvr additive="base">
                                        <p:cTn id="41" dur="500" fill="hold"/>
                                        <p:tgtEl>
                                          <p:spTgt spid="160771">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077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0771">
                                            <p:txEl>
                                              <p:pRg st="9" end="9"/>
                                            </p:txEl>
                                          </p:spTgt>
                                        </p:tgtEl>
                                        <p:attrNameLst>
                                          <p:attrName>style.visibility</p:attrName>
                                        </p:attrNameLst>
                                      </p:cBhvr>
                                      <p:to>
                                        <p:strVal val="visible"/>
                                      </p:to>
                                    </p:set>
                                    <p:anim calcmode="lin" valueType="num">
                                      <p:cBhvr additive="base">
                                        <p:cTn id="45" dur="500" fill="hold"/>
                                        <p:tgtEl>
                                          <p:spTgt spid="160771">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077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60772"/>
                                        </p:tgtEl>
                                        <p:attrNameLst>
                                          <p:attrName>style.visibility</p:attrName>
                                        </p:attrNameLst>
                                      </p:cBhvr>
                                      <p:to>
                                        <p:strVal val="visible"/>
                                      </p:to>
                                    </p:set>
                                    <p:anim calcmode="lin" valueType="num">
                                      <p:cBhvr additive="base">
                                        <p:cTn id="51" dur="500" fill="hold"/>
                                        <p:tgtEl>
                                          <p:spTgt spid="160772"/>
                                        </p:tgtEl>
                                        <p:attrNameLst>
                                          <p:attrName>ppt_x</p:attrName>
                                        </p:attrNameLst>
                                      </p:cBhvr>
                                      <p:tavLst>
                                        <p:tav tm="0">
                                          <p:val>
                                            <p:strVal val="0-#ppt_w/2"/>
                                          </p:val>
                                        </p:tav>
                                        <p:tav tm="100000">
                                          <p:val>
                                            <p:strVal val="#ppt_x"/>
                                          </p:val>
                                        </p:tav>
                                      </p:tavLst>
                                    </p:anim>
                                    <p:anim calcmode="lin" valueType="num">
                                      <p:cBhvr additive="base">
                                        <p:cTn id="52"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P spid="16077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D28E245-650A-4B4C-8F4A-D466FB8C3AAA}" type="slidenum">
              <a:rPr lang="en-US" smtClean="0">
                <a:latin typeface="Times New Roman" charset="0"/>
              </a:rPr>
              <a:pPr/>
              <a:t>11</a:t>
            </a:fld>
            <a:endParaRPr lang="en-US" smtClean="0">
              <a:latin typeface="Times New Roman" charset="0"/>
            </a:endParaRPr>
          </a:p>
        </p:txBody>
      </p:sp>
      <p:sp>
        <p:nvSpPr>
          <p:cNvPr id="24579" name="Rectangle 2"/>
          <p:cNvSpPr>
            <a:spLocks noGrp="1" noChangeArrowheads="1"/>
          </p:cNvSpPr>
          <p:nvPr>
            <p:ph type="title"/>
          </p:nvPr>
        </p:nvSpPr>
        <p:spPr/>
        <p:txBody>
          <a:bodyPr/>
          <a:lstStyle/>
          <a:p>
            <a:pPr eaLnBrk="1" hangingPunct="1"/>
            <a:r>
              <a:rPr lang="en-US"/>
              <a:t>Password Experiment</a:t>
            </a:r>
          </a:p>
        </p:txBody>
      </p:sp>
      <p:sp>
        <p:nvSpPr>
          <p:cNvPr id="161795" name="Rectangle 3"/>
          <p:cNvSpPr>
            <a:spLocks noGrp="1" noChangeArrowheads="1"/>
          </p:cNvSpPr>
          <p:nvPr>
            <p:ph type="body" idx="1"/>
          </p:nvPr>
        </p:nvSpPr>
        <p:spPr/>
        <p:txBody>
          <a:bodyPr/>
          <a:lstStyle/>
          <a:p>
            <a:pPr eaLnBrk="1" hangingPunct="1">
              <a:lnSpc>
                <a:spcPct val="90000"/>
              </a:lnSpc>
              <a:spcAft>
                <a:spcPts val="600"/>
              </a:spcAft>
            </a:pPr>
            <a:r>
              <a:rPr lang="en-US" sz="2800" dirty="0"/>
              <a:t>User compliance hard to achieve</a:t>
            </a:r>
          </a:p>
          <a:p>
            <a:pPr eaLnBrk="1" hangingPunct="1">
              <a:lnSpc>
                <a:spcPct val="90000"/>
              </a:lnSpc>
              <a:spcAft>
                <a:spcPts val="600"/>
              </a:spcAft>
            </a:pPr>
            <a:r>
              <a:rPr lang="en-US" sz="2800" dirty="0"/>
              <a:t>In each case, 1/3rd did not comply</a:t>
            </a:r>
          </a:p>
          <a:p>
            <a:pPr lvl="1" eaLnBrk="1" hangingPunct="1">
              <a:lnSpc>
                <a:spcPct val="90000"/>
              </a:lnSpc>
              <a:spcAft>
                <a:spcPts val="600"/>
              </a:spcAft>
            </a:pPr>
            <a:r>
              <a:rPr lang="en-US" sz="2400" dirty="0"/>
              <a:t>And about 1/3rd of those easy to crack!</a:t>
            </a:r>
          </a:p>
          <a:p>
            <a:pPr eaLnBrk="1" hangingPunct="1">
              <a:lnSpc>
                <a:spcPct val="90000"/>
              </a:lnSpc>
              <a:spcAft>
                <a:spcPts val="600"/>
              </a:spcAft>
            </a:pPr>
            <a:r>
              <a:rPr lang="en-US" sz="2800" dirty="0"/>
              <a:t>Assigned passwords sometimes best</a:t>
            </a:r>
          </a:p>
          <a:p>
            <a:pPr eaLnBrk="1" hangingPunct="1">
              <a:lnSpc>
                <a:spcPct val="90000"/>
              </a:lnSpc>
              <a:spcAft>
                <a:spcPts val="600"/>
              </a:spcAft>
            </a:pPr>
            <a:r>
              <a:rPr lang="en-US" sz="2800" dirty="0"/>
              <a:t>If passwords not assigned, best advice is…</a:t>
            </a:r>
          </a:p>
          <a:p>
            <a:pPr lvl="1" eaLnBrk="1" hangingPunct="1">
              <a:lnSpc>
                <a:spcPct val="90000"/>
              </a:lnSpc>
              <a:spcAft>
                <a:spcPts val="600"/>
              </a:spcAft>
            </a:pPr>
            <a:r>
              <a:rPr lang="en-US" sz="2400" dirty="0"/>
              <a:t>Choose passwords based on passphrase</a:t>
            </a:r>
          </a:p>
          <a:p>
            <a:pPr lvl="1" eaLnBrk="1" hangingPunct="1">
              <a:lnSpc>
                <a:spcPct val="90000"/>
              </a:lnSpc>
              <a:spcAft>
                <a:spcPts val="600"/>
              </a:spcAft>
            </a:pPr>
            <a:r>
              <a:rPr lang="en-US" sz="2400" dirty="0"/>
              <a:t>Use </a:t>
            </a:r>
            <a:r>
              <a:rPr lang="en-US" sz="2400" dirty="0" err="1"/>
              <a:t>pwd</a:t>
            </a:r>
            <a:r>
              <a:rPr lang="en-US" sz="2400" dirty="0"/>
              <a:t> cracking tool to test for weak </a:t>
            </a:r>
            <a:r>
              <a:rPr lang="en-US" sz="2400" dirty="0" err="1"/>
              <a:t>pwds</a:t>
            </a:r>
            <a:endParaRPr lang="en-US" sz="2400" dirty="0"/>
          </a:p>
          <a:p>
            <a:pPr eaLnBrk="1" hangingPunct="1">
              <a:lnSpc>
                <a:spcPct val="90000"/>
              </a:lnSpc>
              <a:spcAft>
                <a:spcPts val="600"/>
              </a:spcAft>
            </a:pPr>
            <a:r>
              <a:rPr lang="en-US" sz="2800" dirty="0"/>
              <a:t>Require periodic password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ox(out)">
                                      <p:cBhvr>
                                        <p:cTn id="7" dur="500"/>
                                        <p:tgtEl>
                                          <p:spTgt spid="1617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ox(out)">
                                      <p:cBhvr>
                                        <p:cTn id="12" dur="500"/>
                                        <p:tgtEl>
                                          <p:spTgt spid="1617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box(out)">
                                      <p:cBhvr>
                                        <p:cTn id="17" dur="500"/>
                                        <p:tgtEl>
                                          <p:spTgt spid="1617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box(out)">
                                      <p:cBhvr>
                                        <p:cTn id="22" dur="500"/>
                                        <p:tgtEl>
                                          <p:spTgt spid="1617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box(out)">
                                      <p:cBhvr>
                                        <p:cTn id="27" dur="500"/>
                                        <p:tgtEl>
                                          <p:spTgt spid="1617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box(out)">
                                      <p:cBhvr>
                                        <p:cTn id="32" dur="500"/>
                                        <p:tgtEl>
                                          <p:spTgt spid="16179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box(out)">
                                      <p:cBhvr>
                                        <p:cTn id="37" dur="500"/>
                                        <p:tgtEl>
                                          <p:spTgt spid="16179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box(out)">
                                      <p:cBhvr>
                                        <p:cTn id="42" dur="500"/>
                                        <p:tgtEl>
                                          <p:spTgt spid="161795">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49BC241-2249-9F42-A76E-891EC558042D}" type="slidenum">
              <a:rPr lang="en-US" smtClean="0">
                <a:latin typeface="Times New Roman" charset="0"/>
              </a:rPr>
              <a:pPr/>
              <a:t>12</a:t>
            </a:fld>
            <a:endParaRPr lang="en-US" smtClean="0">
              <a:latin typeface="Times New Roman" charset="0"/>
            </a:endParaRPr>
          </a:p>
        </p:txBody>
      </p:sp>
      <p:sp>
        <p:nvSpPr>
          <p:cNvPr id="25603" name="Rectangle 2"/>
          <p:cNvSpPr>
            <a:spLocks noGrp="1" noChangeArrowheads="1"/>
          </p:cNvSpPr>
          <p:nvPr>
            <p:ph type="title"/>
          </p:nvPr>
        </p:nvSpPr>
        <p:spPr/>
        <p:txBody>
          <a:bodyPr/>
          <a:lstStyle/>
          <a:p>
            <a:pPr eaLnBrk="1" hangingPunct="1"/>
            <a:r>
              <a:rPr lang="en-US"/>
              <a:t>Attacks on Passwords</a:t>
            </a:r>
          </a:p>
        </p:txBody>
      </p:sp>
      <p:sp>
        <p:nvSpPr>
          <p:cNvPr id="166915" name="Rectangle 3"/>
          <p:cNvSpPr>
            <a:spLocks noGrp="1" noChangeArrowheads="1"/>
          </p:cNvSpPr>
          <p:nvPr>
            <p:ph type="body" idx="1"/>
          </p:nvPr>
        </p:nvSpPr>
        <p:spPr/>
        <p:txBody>
          <a:bodyPr/>
          <a:lstStyle/>
          <a:p>
            <a:pPr eaLnBrk="1" hangingPunct="1">
              <a:lnSpc>
                <a:spcPct val="90000"/>
              </a:lnSpc>
              <a:spcAft>
                <a:spcPts val="600"/>
              </a:spcAft>
            </a:pPr>
            <a:r>
              <a:rPr lang="en-US" sz="2800" dirty="0"/>
              <a:t>Attacker could…</a:t>
            </a:r>
          </a:p>
          <a:p>
            <a:pPr lvl="1" eaLnBrk="1" hangingPunct="1">
              <a:lnSpc>
                <a:spcPct val="90000"/>
              </a:lnSpc>
              <a:spcAft>
                <a:spcPts val="600"/>
              </a:spcAft>
            </a:pPr>
            <a:r>
              <a:rPr lang="en-US" sz="2400" dirty="0"/>
              <a:t>Target one particular account</a:t>
            </a:r>
          </a:p>
          <a:p>
            <a:pPr lvl="1" eaLnBrk="1" hangingPunct="1">
              <a:lnSpc>
                <a:spcPct val="90000"/>
              </a:lnSpc>
              <a:spcAft>
                <a:spcPts val="600"/>
              </a:spcAft>
            </a:pPr>
            <a:r>
              <a:rPr lang="en-US" sz="2400" dirty="0"/>
              <a:t>Target any account on system</a:t>
            </a:r>
          </a:p>
          <a:p>
            <a:pPr lvl="1" eaLnBrk="1" hangingPunct="1">
              <a:lnSpc>
                <a:spcPct val="90000"/>
              </a:lnSpc>
              <a:spcAft>
                <a:spcPts val="600"/>
              </a:spcAft>
            </a:pPr>
            <a:r>
              <a:rPr lang="en-US" sz="2400" dirty="0"/>
              <a:t>Target any account on any system</a:t>
            </a:r>
          </a:p>
          <a:p>
            <a:pPr lvl="1" eaLnBrk="1" hangingPunct="1">
              <a:lnSpc>
                <a:spcPct val="90000"/>
              </a:lnSpc>
              <a:spcAft>
                <a:spcPts val="600"/>
              </a:spcAft>
            </a:pPr>
            <a:r>
              <a:rPr lang="en-US" sz="2400" dirty="0"/>
              <a:t>Attempt denial of service (</a:t>
            </a:r>
            <a:r>
              <a:rPr lang="en-US" sz="2400" dirty="0" err="1"/>
              <a:t>DoS</a:t>
            </a:r>
            <a:r>
              <a:rPr lang="en-US" sz="2400" dirty="0"/>
              <a:t>) attack</a:t>
            </a:r>
          </a:p>
          <a:p>
            <a:pPr eaLnBrk="1" hangingPunct="1">
              <a:lnSpc>
                <a:spcPct val="90000"/>
              </a:lnSpc>
              <a:spcAft>
                <a:spcPts val="600"/>
              </a:spcAft>
            </a:pPr>
            <a:r>
              <a:rPr lang="en-US" sz="2800" dirty="0"/>
              <a:t>Common attack path</a:t>
            </a:r>
          </a:p>
          <a:p>
            <a:pPr lvl="1" eaLnBrk="1" hangingPunct="1">
              <a:lnSpc>
                <a:spcPct val="90000"/>
              </a:lnSpc>
              <a:spcAft>
                <a:spcPts val="600"/>
              </a:spcAft>
            </a:pPr>
            <a:r>
              <a:rPr lang="en-US" sz="2400" dirty="0"/>
              <a:t>Outsider </a:t>
            </a:r>
            <a:r>
              <a:rPr lang="en-US" sz="2400" dirty="0" err="1">
                <a:sym typeface="Symbol" charset="2"/>
              </a:rPr>
              <a:t></a:t>
            </a:r>
            <a:r>
              <a:rPr lang="en-US" sz="2400" dirty="0">
                <a:sym typeface="Symbol" charset="2"/>
              </a:rPr>
              <a:t> normal user </a:t>
            </a:r>
            <a:r>
              <a:rPr lang="en-US" sz="2400" dirty="0" err="1">
                <a:sym typeface="Symbol" charset="2"/>
              </a:rPr>
              <a:t></a:t>
            </a:r>
            <a:r>
              <a:rPr lang="en-US" sz="2400" dirty="0">
                <a:sym typeface="Symbol" charset="2"/>
              </a:rPr>
              <a:t> administrator</a:t>
            </a:r>
          </a:p>
          <a:p>
            <a:pPr lvl="1" eaLnBrk="1" hangingPunct="1">
              <a:lnSpc>
                <a:spcPct val="90000"/>
              </a:lnSpc>
              <a:spcAft>
                <a:spcPts val="600"/>
              </a:spcAft>
            </a:pPr>
            <a:r>
              <a:rPr lang="en-US" sz="2400" dirty="0">
                <a:sym typeface="Symbol" charset="2"/>
              </a:rPr>
              <a:t>May only require </a:t>
            </a:r>
            <a:r>
              <a:rPr lang="en-US" sz="2400" b="1" dirty="0">
                <a:solidFill>
                  <a:schemeClr val="accent2"/>
                </a:solidFill>
                <a:sym typeface="Symbol" charset="2"/>
              </a:rPr>
              <a:t>one</a:t>
            </a:r>
            <a:r>
              <a:rPr lang="en-US" sz="2400" dirty="0">
                <a:sym typeface="Symbol" charset="2"/>
              </a:rPr>
              <a:t> weak password!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5">
                                            <p:txEl>
                                              <p:pRg st="1" end="1"/>
                                            </p:txEl>
                                          </p:spTgt>
                                        </p:tgtEl>
                                        <p:attrNameLst>
                                          <p:attrName>style.visibility</p:attrName>
                                        </p:attrNameLst>
                                      </p:cBhvr>
                                      <p:to>
                                        <p:strVal val="visible"/>
                                      </p:to>
                                    </p:set>
                                    <p:anim calcmode="lin" valueType="num">
                                      <p:cBhvr additive="base">
                                        <p:cTn id="13"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5">
                                            <p:txEl>
                                              <p:pRg st="2" end="2"/>
                                            </p:txEl>
                                          </p:spTgt>
                                        </p:tgtEl>
                                        <p:attrNameLst>
                                          <p:attrName>style.visibility</p:attrName>
                                        </p:attrNameLst>
                                      </p:cBhvr>
                                      <p:to>
                                        <p:strVal val="visible"/>
                                      </p:to>
                                    </p:set>
                                    <p:anim calcmode="lin" valueType="num">
                                      <p:cBhvr additive="base">
                                        <p:cTn id="19"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5">
                                            <p:txEl>
                                              <p:pRg st="3" end="3"/>
                                            </p:txEl>
                                          </p:spTgt>
                                        </p:tgtEl>
                                        <p:attrNameLst>
                                          <p:attrName>style.visibility</p:attrName>
                                        </p:attrNameLst>
                                      </p:cBhvr>
                                      <p:to>
                                        <p:strVal val="visible"/>
                                      </p:to>
                                    </p:set>
                                    <p:anim calcmode="lin" valueType="num">
                                      <p:cBhvr additive="base">
                                        <p:cTn id="25"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5">
                                            <p:txEl>
                                              <p:pRg st="4" end="4"/>
                                            </p:txEl>
                                          </p:spTgt>
                                        </p:tgtEl>
                                        <p:attrNameLst>
                                          <p:attrName>style.visibility</p:attrName>
                                        </p:attrNameLst>
                                      </p:cBhvr>
                                      <p:to>
                                        <p:strVal val="visible"/>
                                      </p:to>
                                    </p:set>
                                    <p:anim calcmode="lin" valueType="num">
                                      <p:cBhvr additive="base">
                                        <p:cTn id="31"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 calcmode="lin" valueType="num">
                                      <p:cBhvr additive="base">
                                        <p:cTn id="37" dur="5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69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915">
                                            <p:txEl>
                                              <p:pRg st="6" end="6"/>
                                            </p:txEl>
                                          </p:spTgt>
                                        </p:tgtEl>
                                        <p:attrNameLst>
                                          <p:attrName>style.visibility</p:attrName>
                                        </p:attrNameLst>
                                      </p:cBhvr>
                                      <p:to>
                                        <p:strVal val="visible"/>
                                      </p:to>
                                    </p:set>
                                    <p:anim calcmode="lin" valueType="num">
                                      <p:cBhvr additive="base">
                                        <p:cTn id="43" dur="5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69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6915">
                                            <p:txEl>
                                              <p:pRg st="7" end="7"/>
                                            </p:txEl>
                                          </p:spTgt>
                                        </p:tgtEl>
                                        <p:attrNameLst>
                                          <p:attrName>style.visibility</p:attrName>
                                        </p:attrNameLst>
                                      </p:cBhvr>
                                      <p:to>
                                        <p:strVal val="visible"/>
                                      </p:to>
                                    </p:set>
                                    <p:anim calcmode="lin" valueType="num">
                                      <p:cBhvr additive="base">
                                        <p:cTn id="49" dur="500" fill="hold"/>
                                        <p:tgtEl>
                                          <p:spTgt spid="1669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69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7F1768E-413A-104A-AB85-1743E4AA6D97}" type="slidenum">
              <a:rPr lang="en-US" smtClean="0">
                <a:latin typeface="Times New Roman" charset="0"/>
              </a:rPr>
              <a:pPr/>
              <a:t>13</a:t>
            </a:fld>
            <a:endParaRPr lang="en-US" smtClean="0">
              <a:latin typeface="Times New Roman" charset="0"/>
            </a:endParaRPr>
          </a:p>
        </p:txBody>
      </p:sp>
      <p:sp>
        <p:nvSpPr>
          <p:cNvPr id="26627" name="Rectangle 2"/>
          <p:cNvSpPr>
            <a:spLocks noGrp="1" noChangeArrowheads="1"/>
          </p:cNvSpPr>
          <p:nvPr>
            <p:ph type="title"/>
          </p:nvPr>
        </p:nvSpPr>
        <p:spPr/>
        <p:txBody>
          <a:bodyPr/>
          <a:lstStyle/>
          <a:p>
            <a:pPr eaLnBrk="1" hangingPunct="1"/>
            <a:r>
              <a:rPr lang="en-US"/>
              <a:t>Password Retry</a:t>
            </a:r>
          </a:p>
        </p:txBody>
      </p:sp>
      <p:sp>
        <p:nvSpPr>
          <p:cNvPr id="26628" name="Rectangle 3"/>
          <p:cNvSpPr>
            <a:spLocks noGrp="1" noChangeArrowheads="1"/>
          </p:cNvSpPr>
          <p:nvPr>
            <p:ph type="body" idx="1"/>
          </p:nvPr>
        </p:nvSpPr>
        <p:spPr/>
        <p:txBody>
          <a:bodyPr/>
          <a:lstStyle/>
          <a:p>
            <a:pPr eaLnBrk="1" hangingPunct="1">
              <a:spcAft>
                <a:spcPts val="600"/>
              </a:spcAft>
            </a:pPr>
            <a:r>
              <a:rPr lang="en-US" dirty="0"/>
              <a:t>Suppose system locks after 3 bad passwords. How long should it lock?</a:t>
            </a:r>
          </a:p>
          <a:p>
            <a:pPr lvl="1" eaLnBrk="1" hangingPunct="1">
              <a:spcAft>
                <a:spcPts val="600"/>
              </a:spcAft>
            </a:pPr>
            <a:r>
              <a:rPr lang="en-US" dirty="0"/>
              <a:t>5 seconds</a:t>
            </a:r>
          </a:p>
          <a:p>
            <a:pPr lvl="1" eaLnBrk="1" hangingPunct="1">
              <a:spcAft>
                <a:spcPts val="600"/>
              </a:spcAft>
            </a:pPr>
            <a:r>
              <a:rPr lang="en-US" dirty="0"/>
              <a:t>5 minutes</a:t>
            </a:r>
          </a:p>
          <a:p>
            <a:pPr lvl="1" eaLnBrk="1" hangingPunct="1">
              <a:spcAft>
                <a:spcPts val="600"/>
              </a:spcAft>
            </a:pPr>
            <a:r>
              <a:rPr lang="en-US" dirty="0"/>
              <a:t>Until SA restores service</a:t>
            </a:r>
          </a:p>
          <a:p>
            <a:pPr eaLnBrk="1" hangingPunct="1">
              <a:spcAft>
                <a:spcPts val="600"/>
              </a:spcAft>
            </a:pPr>
            <a:r>
              <a:rPr lang="en-US" dirty="0"/>
              <a:t>What are +’</a:t>
            </a:r>
            <a:r>
              <a:rPr lang="en-US" dirty="0" err="1"/>
              <a:t>s</a:t>
            </a:r>
            <a:r>
              <a:rPr lang="en-US" dirty="0"/>
              <a:t> and -’</a:t>
            </a:r>
            <a:r>
              <a:rPr lang="en-US" dirty="0" err="1"/>
              <a:t>s</a:t>
            </a:r>
            <a:r>
              <a:rPr lang="en-US" dirty="0"/>
              <a:t> of each?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8B72682-6BB2-F54B-88BE-B7C9BAB58A6A}" type="slidenum">
              <a:rPr lang="en-US" smtClean="0">
                <a:latin typeface="Times New Roman" charset="0"/>
              </a:rPr>
              <a:pPr/>
              <a:t>14</a:t>
            </a:fld>
            <a:endParaRPr lang="en-US" smtClean="0">
              <a:latin typeface="Times New Roman" charset="0"/>
            </a:endParaRPr>
          </a:p>
        </p:txBody>
      </p:sp>
      <p:sp>
        <p:nvSpPr>
          <p:cNvPr id="27651" name="Rectangle 2"/>
          <p:cNvSpPr>
            <a:spLocks noGrp="1" noChangeArrowheads="1"/>
          </p:cNvSpPr>
          <p:nvPr>
            <p:ph type="title"/>
          </p:nvPr>
        </p:nvSpPr>
        <p:spPr>
          <a:xfrm>
            <a:off x="685800" y="457200"/>
            <a:ext cx="7772400" cy="1143000"/>
          </a:xfrm>
        </p:spPr>
        <p:txBody>
          <a:bodyPr/>
          <a:lstStyle/>
          <a:p>
            <a:pPr eaLnBrk="1" hangingPunct="1"/>
            <a:r>
              <a:rPr lang="en-US" dirty="0"/>
              <a:t>Password </a:t>
            </a:r>
            <a:r>
              <a:rPr lang="en-US" dirty="0" smtClean="0"/>
              <a:t>File?</a:t>
            </a:r>
            <a:endParaRPr lang="en-US" dirty="0"/>
          </a:p>
        </p:txBody>
      </p:sp>
      <p:sp>
        <p:nvSpPr>
          <p:cNvPr id="168963"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dirty="0"/>
              <a:t>Bad idea to store passwords in a file</a:t>
            </a:r>
          </a:p>
          <a:p>
            <a:pPr eaLnBrk="1" hangingPunct="1">
              <a:lnSpc>
                <a:spcPct val="90000"/>
              </a:lnSpc>
            </a:pPr>
            <a:r>
              <a:rPr lang="en-US" dirty="0"/>
              <a:t>But</a:t>
            </a:r>
            <a:r>
              <a:rPr lang="en-US" dirty="0" smtClean="0"/>
              <a:t> we need </a:t>
            </a:r>
            <a:r>
              <a:rPr lang="en-US" dirty="0"/>
              <a:t>to verify passwords</a:t>
            </a:r>
          </a:p>
          <a:p>
            <a:pPr eaLnBrk="1" hangingPunct="1">
              <a:lnSpc>
                <a:spcPct val="90000"/>
              </a:lnSpc>
            </a:pPr>
            <a:r>
              <a:rPr lang="en-US" dirty="0"/>
              <a:t>Cryptographic solution: </a:t>
            </a:r>
            <a:r>
              <a:rPr lang="en-US" b="1" dirty="0">
                <a:solidFill>
                  <a:schemeClr val="accent2"/>
                </a:solidFill>
              </a:rPr>
              <a:t>hash</a:t>
            </a:r>
            <a:r>
              <a:rPr lang="en-US" dirty="0"/>
              <a:t> the </a:t>
            </a:r>
            <a:r>
              <a:rPr lang="en-US" dirty="0" err="1" smtClean="0"/>
              <a:t>pwd</a:t>
            </a:r>
            <a:endParaRPr lang="en-US" dirty="0" smtClean="0"/>
          </a:p>
          <a:p>
            <a:pPr lvl="1" eaLnBrk="1" hangingPunct="1">
              <a:lnSpc>
                <a:spcPct val="90000"/>
              </a:lnSpc>
            </a:pPr>
            <a:r>
              <a:rPr lang="en-US" dirty="0"/>
              <a:t>Store </a:t>
            </a:r>
            <a:r>
              <a:rPr lang="en-US" dirty="0" err="1">
                <a:latin typeface="Times-Roman" charset="0"/>
              </a:rPr>
              <a:t>y</a:t>
            </a:r>
            <a:r>
              <a:rPr lang="en-US" dirty="0">
                <a:latin typeface="Times-Roman" charset="0"/>
              </a:rPr>
              <a:t> = </a:t>
            </a:r>
            <a:r>
              <a:rPr lang="en-US" dirty="0" err="1">
                <a:latin typeface="Times-Roman" charset="0"/>
              </a:rPr>
              <a:t>h(password</a:t>
            </a:r>
            <a:r>
              <a:rPr lang="en-US" dirty="0">
                <a:latin typeface="Times-Roman" charset="0"/>
              </a:rPr>
              <a:t>)</a:t>
            </a:r>
            <a:endParaRPr lang="en-US" dirty="0"/>
          </a:p>
          <a:p>
            <a:pPr lvl="1" eaLnBrk="1" hangingPunct="1">
              <a:lnSpc>
                <a:spcPct val="90000"/>
              </a:lnSpc>
            </a:pPr>
            <a:r>
              <a:rPr lang="en-US" dirty="0"/>
              <a:t>Can verify entered password by hashing</a:t>
            </a:r>
          </a:p>
          <a:p>
            <a:pPr lvl="1" eaLnBrk="1" hangingPunct="1">
              <a:lnSpc>
                <a:spcPct val="90000"/>
              </a:lnSpc>
            </a:pPr>
            <a:r>
              <a:rPr lang="en-US" dirty="0"/>
              <a:t>If Trudy obtains</a:t>
            </a:r>
            <a:r>
              <a:rPr lang="en-US" dirty="0" smtClean="0"/>
              <a:t> “password file,” </a:t>
            </a:r>
            <a:r>
              <a:rPr lang="en-US" dirty="0"/>
              <a:t>she does not obtain passwords</a:t>
            </a:r>
          </a:p>
          <a:p>
            <a:pPr eaLnBrk="1" hangingPunct="1">
              <a:lnSpc>
                <a:spcPct val="90000"/>
              </a:lnSpc>
            </a:pPr>
            <a:r>
              <a:rPr lang="en-US" dirty="0"/>
              <a:t>But Trudy can try a </a:t>
            </a:r>
            <a:r>
              <a:rPr lang="en-US" i="1" dirty="0"/>
              <a:t>forward search</a:t>
            </a:r>
          </a:p>
          <a:p>
            <a:pPr lvl="1" eaLnBrk="1" hangingPunct="1">
              <a:lnSpc>
                <a:spcPct val="90000"/>
              </a:lnSpc>
            </a:pPr>
            <a:r>
              <a:rPr lang="en-US" dirty="0"/>
              <a:t>Guess </a:t>
            </a:r>
            <a:r>
              <a:rPr lang="en-US" dirty="0" err="1">
                <a:latin typeface="Times-Roman" charset="0"/>
              </a:rPr>
              <a:t>x</a:t>
            </a:r>
            <a:r>
              <a:rPr lang="en-US" dirty="0"/>
              <a:t> and check whether </a:t>
            </a:r>
            <a:r>
              <a:rPr lang="en-US" dirty="0" err="1">
                <a:latin typeface="Times-Roman" charset="0"/>
              </a:rPr>
              <a:t>y</a:t>
            </a:r>
            <a:r>
              <a:rPr lang="en-US" dirty="0">
                <a:latin typeface="Times-Roman" charset="0"/>
              </a:rPr>
              <a:t> = </a:t>
            </a:r>
            <a:r>
              <a:rPr lang="en-US" dirty="0" err="1">
                <a:latin typeface="Times-Roman" charset="0"/>
              </a:rPr>
              <a:t>h(x</a:t>
            </a:r>
            <a:r>
              <a:rPr lang="en-US" dirty="0">
                <a:latin typeface="Times-Roman"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ox(out)">
                                      <p:cBhvr>
                                        <p:cTn id="7" dur="500"/>
                                        <p:tgtEl>
                                          <p:spTgt spid="1689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box(out)">
                                      <p:cBhvr>
                                        <p:cTn id="12" dur="500"/>
                                        <p:tgtEl>
                                          <p:spTgt spid="1689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ox(out)">
                                      <p:cBhvr>
                                        <p:cTn id="17" dur="500"/>
                                        <p:tgtEl>
                                          <p:spTgt spid="1689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box(out)">
                                      <p:cBhvr>
                                        <p:cTn id="22" dur="500"/>
                                        <p:tgtEl>
                                          <p:spTgt spid="1689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box(out)">
                                      <p:cBhvr>
                                        <p:cTn id="27" dur="500"/>
                                        <p:tgtEl>
                                          <p:spTgt spid="1689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8963">
                                            <p:txEl>
                                              <p:pRg st="5" end="5"/>
                                            </p:txEl>
                                          </p:spTgt>
                                        </p:tgtEl>
                                        <p:attrNameLst>
                                          <p:attrName>style.visibility</p:attrName>
                                        </p:attrNameLst>
                                      </p:cBhvr>
                                      <p:to>
                                        <p:strVal val="visible"/>
                                      </p:to>
                                    </p:set>
                                    <p:animEffect transition="in" filter="box(out)">
                                      <p:cBhvr>
                                        <p:cTn id="32" dur="500"/>
                                        <p:tgtEl>
                                          <p:spTgt spid="1689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Effect transition="in" filter="box(out)">
                                      <p:cBhvr>
                                        <p:cTn id="37" dur="500"/>
                                        <p:tgtEl>
                                          <p:spTgt spid="1689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8963">
                                            <p:txEl>
                                              <p:pRg st="7" end="7"/>
                                            </p:txEl>
                                          </p:spTgt>
                                        </p:tgtEl>
                                        <p:attrNameLst>
                                          <p:attrName>style.visibility</p:attrName>
                                        </p:attrNameLst>
                                      </p:cBhvr>
                                      <p:to>
                                        <p:strVal val="visible"/>
                                      </p:to>
                                    </p:set>
                                    <p:animEffect transition="in" filter="box(out)">
                                      <p:cBhvr>
                                        <p:cTn id="42" dur="500"/>
                                        <p:tgtEl>
                                          <p:spTgt spid="1689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2B32A55-E4FF-284A-85F8-05604A5E55C0}" type="slidenum">
              <a:rPr lang="en-US" smtClean="0">
                <a:latin typeface="Times New Roman" charset="0"/>
              </a:rPr>
              <a:pPr/>
              <a:t>15</a:t>
            </a:fld>
            <a:endParaRPr lang="en-US" smtClean="0">
              <a:latin typeface="Times New Roman" charset="0"/>
            </a:endParaRPr>
          </a:p>
        </p:txBody>
      </p:sp>
      <p:sp>
        <p:nvSpPr>
          <p:cNvPr id="28675" name="Rectangle 2"/>
          <p:cNvSpPr>
            <a:spLocks noGrp="1" noChangeArrowheads="1"/>
          </p:cNvSpPr>
          <p:nvPr>
            <p:ph type="title"/>
          </p:nvPr>
        </p:nvSpPr>
        <p:spPr>
          <a:xfrm>
            <a:off x="685800" y="457200"/>
            <a:ext cx="7772400" cy="1143000"/>
          </a:xfrm>
        </p:spPr>
        <p:txBody>
          <a:bodyPr/>
          <a:lstStyle/>
          <a:p>
            <a:pPr eaLnBrk="1" hangingPunct="1"/>
            <a:r>
              <a:rPr lang="en-US" dirty="0"/>
              <a:t>Dictionary Attack</a:t>
            </a:r>
          </a:p>
        </p:txBody>
      </p:sp>
      <p:sp>
        <p:nvSpPr>
          <p:cNvPr id="28676" name="Rectangle 3"/>
          <p:cNvSpPr>
            <a:spLocks noGrp="1" noChangeArrowheads="1"/>
          </p:cNvSpPr>
          <p:nvPr>
            <p:ph type="body" idx="1"/>
          </p:nvPr>
        </p:nvSpPr>
        <p:spPr>
          <a:xfrm>
            <a:off x="685800" y="1752600"/>
            <a:ext cx="7772400" cy="4343400"/>
          </a:xfrm>
        </p:spPr>
        <p:txBody>
          <a:bodyPr/>
          <a:lstStyle/>
          <a:p>
            <a:pPr eaLnBrk="1" hangingPunct="1">
              <a:lnSpc>
                <a:spcPct val="90000"/>
              </a:lnSpc>
              <a:spcAft>
                <a:spcPts val="600"/>
              </a:spcAft>
            </a:pPr>
            <a:r>
              <a:rPr lang="en-US" sz="2800" dirty="0" smtClean="0"/>
              <a:t>Trudy pre-computes </a:t>
            </a:r>
            <a:r>
              <a:rPr lang="en-US" sz="2800" dirty="0" err="1" smtClean="0">
                <a:latin typeface="Times-Roman" charset="0"/>
              </a:rPr>
              <a:t>h(x</a:t>
            </a:r>
            <a:r>
              <a:rPr lang="en-US" sz="2800" dirty="0" smtClean="0">
                <a:latin typeface="Times-Roman" charset="0"/>
              </a:rPr>
              <a:t>)</a:t>
            </a:r>
            <a:r>
              <a:rPr lang="en-US" sz="2800" dirty="0" smtClean="0"/>
              <a:t> for all </a:t>
            </a:r>
            <a:r>
              <a:rPr lang="en-US" sz="2800" dirty="0" err="1" smtClean="0">
                <a:latin typeface="Times-Roman" charset="0"/>
              </a:rPr>
              <a:t>x</a:t>
            </a:r>
            <a:r>
              <a:rPr lang="en-US" sz="2800" dirty="0" smtClean="0"/>
              <a:t> in a </a:t>
            </a:r>
            <a:r>
              <a:rPr lang="en-US" sz="2800" b="1" dirty="0" smtClean="0">
                <a:solidFill>
                  <a:schemeClr val="accent2"/>
                </a:solidFill>
              </a:rPr>
              <a:t>dictionary</a:t>
            </a:r>
            <a:r>
              <a:rPr lang="en-US" sz="2800" dirty="0" smtClean="0"/>
              <a:t> of common passwords</a:t>
            </a:r>
          </a:p>
          <a:p>
            <a:pPr eaLnBrk="1" hangingPunct="1">
              <a:lnSpc>
                <a:spcPct val="90000"/>
              </a:lnSpc>
              <a:spcAft>
                <a:spcPts val="600"/>
              </a:spcAft>
            </a:pPr>
            <a:r>
              <a:rPr lang="en-US" sz="2800" dirty="0" smtClean="0"/>
              <a:t>Suppose Trudy gets access to password file containing hashed passwords</a:t>
            </a:r>
          </a:p>
          <a:p>
            <a:pPr lvl="1" eaLnBrk="1" hangingPunct="1">
              <a:lnSpc>
                <a:spcPct val="90000"/>
              </a:lnSpc>
              <a:spcAft>
                <a:spcPts val="600"/>
              </a:spcAft>
            </a:pPr>
            <a:r>
              <a:rPr lang="en-US" sz="2400" dirty="0" smtClean="0"/>
              <a:t>She only needs to compare hashes to her pre-computed dictionary</a:t>
            </a:r>
          </a:p>
          <a:p>
            <a:pPr lvl="1" eaLnBrk="1" hangingPunct="1">
              <a:lnSpc>
                <a:spcPct val="90000"/>
              </a:lnSpc>
              <a:spcAft>
                <a:spcPts val="600"/>
              </a:spcAft>
            </a:pPr>
            <a:r>
              <a:rPr lang="en-US" sz="2400" dirty="0" smtClean="0"/>
              <a:t>After one-time work, actual attack is trivial</a:t>
            </a:r>
          </a:p>
          <a:p>
            <a:pPr eaLnBrk="1" hangingPunct="1">
              <a:lnSpc>
                <a:spcPct val="90000"/>
              </a:lnSpc>
              <a:spcAft>
                <a:spcPts val="600"/>
              </a:spcAft>
            </a:pPr>
            <a:r>
              <a:rPr lang="en-US" sz="2800" dirty="0" smtClean="0"/>
              <a:t>Can we prevent this attack? Or at least make attacker’s job more difficult?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D27485E-FF82-694D-AE51-2E555D67DFD8}" type="slidenum">
              <a:rPr lang="en-US" smtClean="0">
                <a:latin typeface="Times New Roman" charset="0"/>
              </a:rPr>
              <a:pPr/>
              <a:t>16</a:t>
            </a:fld>
            <a:endParaRPr lang="en-US" smtClean="0">
              <a:latin typeface="Times New Roman" charset="0"/>
            </a:endParaRPr>
          </a:p>
        </p:txBody>
      </p:sp>
      <p:sp>
        <p:nvSpPr>
          <p:cNvPr id="29699" name="Rectangle 2"/>
          <p:cNvSpPr>
            <a:spLocks noGrp="1" noChangeArrowheads="1"/>
          </p:cNvSpPr>
          <p:nvPr>
            <p:ph type="title"/>
          </p:nvPr>
        </p:nvSpPr>
        <p:spPr/>
        <p:txBody>
          <a:bodyPr/>
          <a:lstStyle/>
          <a:p>
            <a:pPr eaLnBrk="1" hangingPunct="1"/>
            <a:r>
              <a:rPr lang="en-US" dirty="0" smtClean="0"/>
              <a:t>Salt</a:t>
            </a:r>
            <a:endParaRPr lang="en-US" dirty="0"/>
          </a:p>
        </p:txBody>
      </p:sp>
      <p:sp>
        <p:nvSpPr>
          <p:cNvPr id="171011" name="Rectangle 3"/>
          <p:cNvSpPr>
            <a:spLocks noGrp="1" noChangeArrowheads="1"/>
          </p:cNvSpPr>
          <p:nvPr>
            <p:ph type="body" idx="1"/>
          </p:nvPr>
        </p:nvSpPr>
        <p:spPr>
          <a:xfrm>
            <a:off x="685800" y="1828800"/>
            <a:ext cx="7772400" cy="4267200"/>
          </a:xfrm>
        </p:spPr>
        <p:txBody>
          <a:bodyPr/>
          <a:lstStyle/>
          <a:p>
            <a:pPr eaLnBrk="1" hangingPunct="1">
              <a:lnSpc>
                <a:spcPct val="80000"/>
              </a:lnSpc>
              <a:spcAft>
                <a:spcPts val="600"/>
              </a:spcAft>
            </a:pPr>
            <a:r>
              <a:rPr lang="en-US" sz="2800" dirty="0" smtClean="0"/>
              <a:t>Hash password with </a:t>
            </a:r>
            <a:r>
              <a:rPr lang="en-US" sz="2800" b="1" dirty="0">
                <a:solidFill>
                  <a:schemeClr val="hlink"/>
                </a:solidFill>
              </a:rPr>
              <a:t>salt</a:t>
            </a:r>
            <a:endParaRPr lang="en-US" sz="2800" dirty="0"/>
          </a:p>
          <a:p>
            <a:pPr eaLnBrk="1" hangingPunct="1">
              <a:lnSpc>
                <a:spcPct val="80000"/>
              </a:lnSpc>
              <a:spcAft>
                <a:spcPts val="0"/>
              </a:spcAft>
            </a:pPr>
            <a:r>
              <a:rPr lang="en-US" sz="2800" dirty="0"/>
              <a:t>Choose </a:t>
            </a:r>
            <a:r>
              <a:rPr lang="en-US" sz="2800" dirty="0" smtClean="0"/>
              <a:t>random salt </a:t>
            </a:r>
            <a:r>
              <a:rPr lang="en-US" sz="2800" dirty="0" err="1">
                <a:latin typeface="Times-Roman" charset="0"/>
              </a:rPr>
              <a:t>s</a:t>
            </a:r>
            <a:r>
              <a:rPr lang="en-US" sz="2800" dirty="0"/>
              <a:t> and compute </a:t>
            </a:r>
          </a:p>
          <a:p>
            <a:pPr eaLnBrk="1" hangingPunct="1">
              <a:lnSpc>
                <a:spcPct val="80000"/>
              </a:lnSpc>
              <a:spcAft>
                <a:spcPts val="0"/>
              </a:spcAft>
              <a:buFont typeface="Wingdings" charset="2"/>
              <a:buNone/>
            </a:pPr>
            <a:r>
              <a:rPr lang="en-US" sz="2800" dirty="0"/>
              <a:t>			</a:t>
            </a:r>
            <a:r>
              <a:rPr lang="en-US" sz="2800" dirty="0" err="1">
                <a:latin typeface="Times-Roman" charset="0"/>
              </a:rPr>
              <a:t>y</a:t>
            </a:r>
            <a:r>
              <a:rPr lang="en-US" sz="2800" dirty="0">
                <a:latin typeface="Times-Roman" charset="0"/>
              </a:rPr>
              <a:t> = </a:t>
            </a:r>
            <a:r>
              <a:rPr lang="en-US" sz="2800" dirty="0" err="1">
                <a:latin typeface="Times-Roman" charset="0"/>
              </a:rPr>
              <a:t>h(password</a:t>
            </a:r>
            <a:r>
              <a:rPr lang="en-US" sz="2800" dirty="0">
                <a:latin typeface="Times-Roman" charset="0"/>
              </a:rPr>
              <a:t>, </a:t>
            </a:r>
            <a:r>
              <a:rPr lang="en-US" sz="2800" dirty="0" err="1">
                <a:latin typeface="Times-Roman" charset="0"/>
              </a:rPr>
              <a:t>s</a:t>
            </a:r>
            <a:r>
              <a:rPr lang="en-US" sz="2800" dirty="0">
                <a:latin typeface="Times-Roman" charset="0"/>
              </a:rPr>
              <a:t>)</a:t>
            </a:r>
            <a:r>
              <a:rPr lang="en-US" sz="2800" dirty="0"/>
              <a:t> </a:t>
            </a:r>
          </a:p>
          <a:p>
            <a:pPr eaLnBrk="1" hangingPunct="1">
              <a:lnSpc>
                <a:spcPct val="80000"/>
              </a:lnSpc>
              <a:spcAft>
                <a:spcPts val="0"/>
              </a:spcAft>
              <a:buFont typeface="Wingdings" charset="2"/>
              <a:buNone/>
            </a:pPr>
            <a:r>
              <a:rPr lang="en-US" sz="2800" dirty="0"/>
              <a:t>	and store </a:t>
            </a:r>
            <a:r>
              <a:rPr lang="en-US" sz="2800" dirty="0">
                <a:latin typeface="Times-Roman" charset="0"/>
              </a:rPr>
              <a:t>(</a:t>
            </a:r>
            <a:r>
              <a:rPr lang="en-US" sz="2800" dirty="0" err="1">
                <a:latin typeface="Times-Roman" charset="0"/>
              </a:rPr>
              <a:t>s,y</a:t>
            </a:r>
            <a:r>
              <a:rPr lang="en-US" sz="2800" dirty="0">
                <a:latin typeface="Times-Roman" charset="0"/>
              </a:rPr>
              <a:t>)</a:t>
            </a:r>
            <a:r>
              <a:rPr lang="en-US" sz="2800" dirty="0"/>
              <a:t> in the password file</a:t>
            </a:r>
          </a:p>
          <a:p>
            <a:pPr eaLnBrk="1" hangingPunct="1">
              <a:lnSpc>
                <a:spcPct val="80000"/>
              </a:lnSpc>
              <a:spcAft>
                <a:spcPts val="600"/>
              </a:spcAft>
            </a:pPr>
            <a:r>
              <a:rPr lang="en-US" sz="2800" dirty="0"/>
              <a:t>Note: The salt </a:t>
            </a:r>
            <a:r>
              <a:rPr lang="en-US" sz="2800" dirty="0" err="1">
                <a:latin typeface="Times-Roman" charset="0"/>
              </a:rPr>
              <a:t>s</a:t>
            </a:r>
            <a:r>
              <a:rPr lang="en-US" sz="2800" dirty="0"/>
              <a:t> is not secret</a:t>
            </a:r>
            <a:endParaRPr lang="en-US" sz="2800" dirty="0" smtClean="0"/>
          </a:p>
          <a:p>
            <a:pPr eaLnBrk="1" hangingPunct="1">
              <a:lnSpc>
                <a:spcPct val="80000"/>
              </a:lnSpc>
              <a:spcAft>
                <a:spcPts val="600"/>
              </a:spcAft>
            </a:pPr>
            <a:r>
              <a:rPr lang="en-US" sz="2800" dirty="0" smtClean="0"/>
              <a:t>Easy </a:t>
            </a:r>
            <a:r>
              <a:rPr lang="en-US" sz="2800" dirty="0"/>
              <a:t>to verify</a:t>
            </a:r>
            <a:r>
              <a:rPr lang="en-US" sz="2800" dirty="0" smtClean="0"/>
              <a:t> salted password</a:t>
            </a:r>
            <a:endParaRPr lang="en-US" sz="2800" dirty="0"/>
          </a:p>
          <a:p>
            <a:pPr eaLnBrk="1" hangingPunct="1">
              <a:lnSpc>
                <a:spcPct val="80000"/>
              </a:lnSpc>
              <a:spcAft>
                <a:spcPts val="600"/>
              </a:spcAft>
            </a:pPr>
            <a:r>
              <a:rPr lang="en-US" sz="2800" dirty="0"/>
              <a:t>But Trudy must </a:t>
            </a:r>
            <a:r>
              <a:rPr lang="en-US" sz="2800" dirty="0" smtClean="0"/>
              <a:t>re-compute </a:t>
            </a:r>
            <a:r>
              <a:rPr lang="en-US" sz="2800" dirty="0"/>
              <a:t>dictionary hashes for each </a:t>
            </a:r>
            <a:r>
              <a:rPr lang="en-US" sz="2800" dirty="0" smtClean="0"/>
              <a:t>user</a:t>
            </a:r>
          </a:p>
          <a:p>
            <a:pPr lvl="1" eaLnBrk="1" hangingPunct="1">
              <a:lnSpc>
                <a:spcPct val="80000"/>
              </a:lnSpc>
              <a:spcAft>
                <a:spcPts val="600"/>
              </a:spcAft>
            </a:pPr>
            <a:r>
              <a:rPr lang="en-US" sz="2400" dirty="0" smtClean="0"/>
              <a:t>Lots </a:t>
            </a:r>
            <a:r>
              <a:rPr lang="en-US" sz="2400" dirty="0"/>
              <a:t>more </a:t>
            </a:r>
            <a:r>
              <a:rPr lang="en-US" sz="2400" dirty="0" smtClean="0"/>
              <a:t>work for Trudy!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ox(out)">
                                      <p:cBhvr>
                                        <p:cTn id="12" dur="500"/>
                                        <p:tgtEl>
                                          <p:spTgt spid="1710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box(out)">
                                      <p:cBhvr>
                                        <p:cTn id="17" dur="500"/>
                                        <p:tgtEl>
                                          <p:spTgt spid="1710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box(out)">
                                      <p:cBhvr>
                                        <p:cTn id="22" dur="500"/>
                                        <p:tgtEl>
                                          <p:spTgt spid="1710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1011">
                                            <p:txEl>
                                              <p:pRg st="4" end="4"/>
                                            </p:txEl>
                                          </p:spTgt>
                                        </p:tgtEl>
                                        <p:attrNameLst>
                                          <p:attrName>style.visibility</p:attrName>
                                        </p:attrNameLst>
                                      </p:cBhvr>
                                      <p:to>
                                        <p:strVal val="visible"/>
                                      </p:to>
                                    </p:set>
                                    <p:animEffect transition="in" filter="box(out)">
                                      <p:cBhvr>
                                        <p:cTn id="27" dur="500"/>
                                        <p:tgtEl>
                                          <p:spTgt spid="1710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1011">
                                            <p:txEl>
                                              <p:pRg st="5" end="5"/>
                                            </p:txEl>
                                          </p:spTgt>
                                        </p:tgtEl>
                                        <p:attrNameLst>
                                          <p:attrName>style.visibility</p:attrName>
                                        </p:attrNameLst>
                                      </p:cBhvr>
                                      <p:to>
                                        <p:strVal val="visible"/>
                                      </p:to>
                                    </p:set>
                                    <p:animEffect transition="in" filter="box(out)">
                                      <p:cBhvr>
                                        <p:cTn id="32" dur="500"/>
                                        <p:tgtEl>
                                          <p:spTgt spid="1710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1011">
                                            <p:txEl>
                                              <p:pRg st="6" end="6"/>
                                            </p:txEl>
                                          </p:spTgt>
                                        </p:tgtEl>
                                        <p:attrNameLst>
                                          <p:attrName>style.visibility</p:attrName>
                                        </p:attrNameLst>
                                      </p:cBhvr>
                                      <p:to>
                                        <p:strVal val="visible"/>
                                      </p:to>
                                    </p:set>
                                    <p:animEffect transition="in" filter="box(out)">
                                      <p:cBhvr>
                                        <p:cTn id="37" dur="500"/>
                                        <p:tgtEl>
                                          <p:spTgt spid="1710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1011">
                                            <p:txEl>
                                              <p:pRg st="7" end="7"/>
                                            </p:txEl>
                                          </p:spTgt>
                                        </p:tgtEl>
                                        <p:attrNameLst>
                                          <p:attrName>style.visibility</p:attrName>
                                        </p:attrNameLst>
                                      </p:cBhvr>
                                      <p:to>
                                        <p:strVal val="visible"/>
                                      </p:to>
                                    </p:set>
                                    <p:animEffect transition="in" filter="box(out)">
                                      <p:cBhvr>
                                        <p:cTn id="42" dur="500"/>
                                        <p:tgtEl>
                                          <p:spTgt spid="1710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29355A3-B804-C341-868D-8A7CC86B2BB7}" type="slidenum">
              <a:rPr lang="en-US" smtClean="0">
                <a:latin typeface="Times New Roman" charset="0"/>
              </a:rPr>
              <a:pPr/>
              <a:t>17</a:t>
            </a:fld>
            <a:endParaRPr lang="en-US" smtClean="0">
              <a:latin typeface="Times New Roman" charset="0"/>
            </a:endParaRPr>
          </a:p>
        </p:txBody>
      </p:sp>
      <p:sp>
        <p:nvSpPr>
          <p:cNvPr id="30723" name="Rectangle 2"/>
          <p:cNvSpPr>
            <a:spLocks noGrp="1" noChangeArrowheads="1"/>
          </p:cNvSpPr>
          <p:nvPr>
            <p:ph type="title"/>
          </p:nvPr>
        </p:nvSpPr>
        <p:spPr>
          <a:xfrm>
            <a:off x="685800" y="381000"/>
            <a:ext cx="7772400" cy="1371600"/>
          </a:xfrm>
        </p:spPr>
        <p:txBody>
          <a:bodyPr/>
          <a:lstStyle/>
          <a:p>
            <a:pPr eaLnBrk="1" hangingPunct="1"/>
            <a:r>
              <a:rPr lang="en-US"/>
              <a:t>Password Cracking:</a:t>
            </a:r>
            <a:br>
              <a:rPr lang="en-US"/>
            </a:br>
            <a:r>
              <a:rPr lang="en-US"/>
              <a:t>Do the Math</a:t>
            </a:r>
          </a:p>
        </p:txBody>
      </p:sp>
      <p:sp>
        <p:nvSpPr>
          <p:cNvPr id="172035" name="Rectangle 3"/>
          <p:cNvSpPr>
            <a:spLocks noGrp="1" noChangeArrowheads="1"/>
          </p:cNvSpPr>
          <p:nvPr>
            <p:ph type="body" idx="1"/>
          </p:nvPr>
        </p:nvSpPr>
        <p:spPr>
          <a:xfrm>
            <a:off x="685800" y="1905000"/>
            <a:ext cx="8077200" cy="4191000"/>
          </a:xfrm>
        </p:spPr>
        <p:txBody>
          <a:bodyPr/>
          <a:lstStyle/>
          <a:p>
            <a:pPr eaLnBrk="1" hangingPunct="1">
              <a:spcAft>
                <a:spcPts val="600"/>
              </a:spcAft>
            </a:pPr>
            <a:r>
              <a:rPr lang="en-US" sz="2800" dirty="0" smtClean="0"/>
              <a:t>Assumptions:</a:t>
            </a:r>
          </a:p>
          <a:p>
            <a:pPr eaLnBrk="1" hangingPunct="1">
              <a:spcAft>
                <a:spcPts val="600"/>
              </a:spcAft>
            </a:pPr>
            <a:r>
              <a:rPr lang="en-US" sz="2800" dirty="0" err="1"/>
              <a:t>Pwds</a:t>
            </a:r>
            <a:r>
              <a:rPr lang="en-US" sz="2800" dirty="0"/>
              <a:t> are 8 chars, 128 choices per character</a:t>
            </a:r>
          </a:p>
          <a:p>
            <a:pPr lvl="1" eaLnBrk="1" hangingPunct="1">
              <a:spcAft>
                <a:spcPts val="600"/>
              </a:spcAft>
            </a:pPr>
            <a:r>
              <a:rPr lang="en-US" sz="2400" dirty="0"/>
              <a:t>Then 128</a:t>
            </a:r>
            <a:r>
              <a:rPr lang="en-US" sz="2400" baseline="30000" dirty="0"/>
              <a:t>8</a:t>
            </a:r>
            <a:r>
              <a:rPr lang="en-US" sz="2400" dirty="0"/>
              <a:t> = 2</a:t>
            </a:r>
            <a:r>
              <a:rPr lang="en-US" sz="2400" baseline="30000" dirty="0"/>
              <a:t>56</a:t>
            </a:r>
            <a:r>
              <a:rPr lang="en-US" sz="2400" dirty="0"/>
              <a:t> possible passwords</a:t>
            </a:r>
          </a:p>
          <a:p>
            <a:pPr eaLnBrk="1" hangingPunct="1">
              <a:spcAft>
                <a:spcPts val="600"/>
              </a:spcAft>
            </a:pPr>
            <a:r>
              <a:rPr lang="en-US" sz="2800" dirty="0"/>
              <a:t>There is a </a:t>
            </a:r>
            <a:r>
              <a:rPr lang="en-US" sz="2800" b="1" dirty="0">
                <a:solidFill>
                  <a:schemeClr val="accent2"/>
                </a:solidFill>
              </a:rPr>
              <a:t>password file</a:t>
            </a:r>
            <a:r>
              <a:rPr lang="en-US" sz="2800" dirty="0"/>
              <a:t> with 2</a:t>
            </a:r>
            <a:r>
              <a:rPr lang="en-US" sz="2800" baseline="30000" dirty="0"/>
              <a:t>10</a:t>
            </a:r>
            <a:r>
              <a:rPr lang="en-US" sz="2800" dirty="0"/>
              <a:t> </a:t>
            </a:r>
            <a:r>
              <a:rPr lang="en-US" sz="2800" dirty="0" err="1"/>
              <a:t>pwds</a:t>
            </a:r>
            <a:endParaRPr lang="en-US" sz="2800" dirty="0"/>
          </a:p>
          <a:p>
            <a:pPr eaLnBrk="1" hangingPunct="1">
              <a:spcAft>
                <a:spcPts val="600"/>
              </a:spcAft>
            </a:pPr>
            <a:r>
              <a:rPr lang="en-US" sz="2800" dirty="0"/>
              <a:t>Attacker has </a:t>
            </a:r>
            <a:r>
              <a:rPr lang="en-US" sz="2800" b="1" dirty="0">
                <a:solidFill>
                  <a:schemeClr val="accent2"/>
                </a:solidFill>
              </a:rPr>
              <a:t>dictionary</a:t>
            </a:r>
            <a:r>
              <a:rPr lang="en-US" sz="2800" dirty="0"/>
              <a:t> of 2</a:t>
            </a:r>
            <a:r>
              <a:rPr lang="en-US" sz="2800" baseline="30000" dirty="0"/>
              <a:t>20</a:t>
            </a:r>
            <a:r>
              <a:rPr lang="en-US" sz="2800" dirty="0"/>
              <a:t> common </a:t>
            </a:r>
            <a:r>
              <a:rPr lang="en-US" sz="2800" dirty="0" err="1"/>
              <a:t>pwds</a:t>
            </a:r>
            <a:endParaRPr lang="en-US" sz="2800" dirty="0"/>
          </a:p>
          <a:p>
            <a:pPr eaLnBrk="1" hangingPunct="1">
              <a:spcAft>
                <a:spcPts val="600"/>
              </a:spcAft>
            </a:pPr>
            <a:r>
              <a:rPr lang="en-US" sz="2800" b="1" dirty="0">
                <a:solidFill>
                  <a:srgbClr val="0000FF"/>
                </a:solidFill>
              </a:rPr>
              <a:t>Probability</a:t>
            </a:r>
            <a:r>
              <a:rPr lang="en-US" sz="2800" dirty="0"/>
              <a:t> of 1/4 that a </a:t>
            </a:r>
            <a:r>
              <a:rPr lang="en-US" sz="2800" dirty="0" err="1"/>
              <a:t>pwd</a:t>
            </a:r>
            <a:r>
              <a:rPr lang="en-US" sz="2800" dirty="0"/>
              <a:t> is in dictionary</a:t>
            </a:r>
          </a:p>
          <a:p>
            <a:pPr eaLnBrk="1" hangingPunct="1">
              <a:spcAft>
                <a:spcPts val="600"/>
              </a:spcAft>
            </a:pPr>
            <a:r>
              <a:rPr lang="en-US" sz="2800" dirty="0"/>
              <a:t>Work is measured by number of hashes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2035">
                                            <p:txEl>
                                              <p:pRg st="5" end="5"/>
                                            </p:txEl>
                                          </p:spTgt>
                                        </p:tgtEl>
                                        <p:attrNameLst>
                                          <p:attrName>style.visibility</p:attrName>
                                        </p:attrNameLst>
                                      </p:cBhvr>
                                      <p:to>
                                        <p:strVal val="visible"/>
                                      </p:to>
                                    </p:set>
                                    <p:anim calcmode="lin" valueType="num">
                                      <p:cBhvr additive="base">
                                        <p:cTn id="37"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2035">
                                            <p:txEl>
                                              <p:pRg st="6" end="6"/>
                                            </p:txEl>
                                          </p:spTgt>
                                        </p:tgtEl>
                                        <p:attrNameLst>
                                          <p:attrName>style.visibility</p:attrName>
                                        </p:attrNameLst>
                                      </p:cBhvr>
                                      <p:to>
                                        <p:strVal val="visible"/>
                                      </p:to>
                                    </p:set>
                                    <p:anim calcmode="lin" valueType="num">
                                      <p:cBhvr additive="base">
                                        <p:cTn id="43" dur="500" fill="hold"/>
                                        <p:tgtEl>
                                          <p:spTgt spid="1720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20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0F6DB2E-AF5C-D347-B5B6-77E04EA86BCE}" type="slidenum">
              <a:rPr lang="en-US" smtClean="0">
                <a:latin typeface="Times New Roman" charset="0"/>
              </a:rPr>
              <a:pPr/>
              <a:t>18</a:t>
            </a:fld>
            <a:endParaRPr lang="en-US" smtClean="0">
              <a:latin typeface="Times New Roman" charset="0"/>
            </a:endParaRPr>
          </a:p>
        </p:txBody>
      </p:sp>
      <p:sp>
        <p:nvSpPr>
          <p:cNvPr id="31747" name="Rectangle 2"/>
          <p:cNvSpPr>
            <a:spLocks noGrp="1" noChangeArrowheads="1"/>
          </p:cNvSpPr>
          <p:nvPr>
            <p:ph type="title"/>
          </p:nvPr>
        </p:nvSpPr>
        <p:spPr/>
        <p:txBody>
          <a:bodyPr/>
          <a:lstStyle/>
          <a:p>
            <a:pPr eaLnBrk="1" hangingPunct="1"/>
            <a:r>
              <a:rPr lang="en-US"/>
              <a:t>Password Cracking: Case I</a:t>
            </a:r>
          </a:p>
        </p:txBody>
      </p:sp>
      <p:sp>
        <p:nvSpPr>
          <p:cNvPr id="173059" name="Rectangle 3"/>
          <p:cNvSpPr>
            <a:spLocks noGrp="1" noChangeArrowheads="1"/>
          </p:cNvSpPr>
          <p:nvPr>
            <p:ph type="body" idx="1"/>
          </p:nvPr>
        </p:nvSpPr>
        <p:spPr/>
        <p:txBody>
          <a:bodyPr/>
          <a:lstStyle/>
          <a:p>
            <a:pPr eaLnBrk="1" hangingPunct="1">
              <a:spcAft>
                <a:spcPts val="600"/>
              </a:spcAft>
            </a:pPr>
            <a:r>
              <a:rPr lang="en-US" dirty="0"/>
              <a:t>Attack </a:t>
            </a:r>
            <a:r>
              <a:rPr lang="en-US" dirty="0">
                <a:latin typeface="Times-Roman" charset="0"/>
              </a:rPr>
              <a:t>1</a:t>
            </a:r>
            <a:r>
              <a:rPr lang="en-US" dirty="0"/>
              <a:t> password without dictionary</a:t>
            </a:r>
          </a:p>
          <a:p>
            <a:pPr lvl="1" eaLnBrk="1" hangingPunct="1">
              <a:spcAft>
                <a:spcPts val="600"/>
              </a:spcAft>
            </a:pPr>
            <a:r>
              <a:rPr lang="en-US" dirty="0"/>
              <a:t>Must try </a:t>
            </a:r>
            <a:r>
              <a:rPr lang="en-US" dirty="0">
                <a:latin typeface="Times-Roman" charset="0"/>
              </a:rPr>
              <a:t>2</a:t>
            </a:r>
            <a:r>
              <a:rPr lang="en-US" baseline="30000" dirty="0">
                <a:latin typeface="Times-Roman" charset="0"/>
              </a:rPr>
              <a:t>56</a:t>
            </a:r>
            <a:r>
              <a:rPr lang="en-US" dirty="0">
                <a:latin typeface="Times-Roman" charset="0"/>
              </a:rPr>
              <a:t>/2 = 2</a:t>
            </a:r>
            <a:r>
              <a:rPr lang="en-US" baseline="30000" dirty="0">
                <a:latin typeface="Times-Roman" charset="0"/>
              </a:rPr>
              <a:t>55</a:t>
            </a:r>
            <a:r>
              <a:rPr lang="en-US" dirty="0"/>
              <a:t> on average</a:t>
            </a:r>
          </a:p>
          <a:p>
            <a:pPr lvl="1" eaLnBrk="1" hangingPunct="1">
              <a:spcAft>
                <a:spcPts val="600"/>
              </a:spcAft>
            </a:pPr>
            <a:r>
              <a:rPr lang="en-US" dirty="0"/>
              <a:t>Like exhaustive key search</a:t>
            </a:r>
            <a:endParaRPr lang="en-US" dirty="0" smtClean="0"/>
          </a:p>
          <a:p>
            <a:pPr eaLnBrk="1" hangingPunct="1">
              <a:spcAft>
                <a:spcPts val="600"/>
              </a:spcAft>
            </a:pPr>
            <a:r>
              <a:rPr lang="en-US" dirty="0" smtClean="0"/>
              <a:t>Does </a:t>
            </a:r>
            <a:r>
              <a:rPr lang="en-US" b="1" dirty="0">
                <a:solidFill>
                  <a:srgbClr val="1320EE"/>
                </a:solidFill>
              </a:rPr>
              <a:t>salt</a:t>
            </a:r>
            <a:r>
              <a:rPr lang="en-US" dirty="0" smtClean="0"/>
              <a:t> help </a:t>
            </a:r>
            <a:r>
              <a:rPr lang="en-US" dirty="0"/>
              <a:t>in this </a:t>
            </a:r>
            <a:r>
              <a:rPr lang="en-US" dirty="0" smtClean="0"/>
              <a:t>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59">
                                            <p:txEl>
                                              <p:pRg st="2" end="2"/>
                                            </p:txEl>
                                          </p:spTgt>
                                        </p:tgtEl>
                                        <p:attrNameLst>
                                          <p:attrName>style.visibility</p:attrName>
                                        </p:attrNameLst>
                                      </p:cBhvr>
                                      <p:to>
                                        <p:strVal val="visible"/>
                                      </p:to>
                                    </p:set>
                                    <p:anim calcmode="lin" valueType="num">
                                      <p:cBhvr additive="base">
                                        <p:cTn id="19"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3" end="3"/>
                                            </p:txEl>
                                          </p:spTgt>
                                        </p:tgtEl>
                                        <p:attrNameLst>
                                          <p:attrName>style.visibility</p:attrName>
                                        </p:attrNameLst>
                                      </p:cBhvr>
                                      <p:to>
                                        <p:strVal val="visible"/>
                                      </p:to>
                                    </p:set>
                                    <p:anim calcmode="lin" valueType="num">
                                      <p:cBhvr additive="base">
                                        <p:cTn id="25"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07C2657-2DC4-7347-8CBE-D6B11C10EE9C}" type="slidenum">
              <a:rPr lang="en-US" smtClean="0">
                <a:latin typeface="Times New Roman" charset="0"/>
              </a:rPr>
              <a:pPr/>
              <a:t>19</a:t>
            </a:fld>
            <a:endParaRPr lang="en-US" smtClean="0">
              <a:latin typeface="Times New Roman" charset="0"/>
            </a:endParaRPr>
          </a:p>
        </p:txBody>
      </p:sp>
      <p:sp>
        <p:nvSpPr>
          <p:cNvPr id="32771" name="Rectangle 2"/>
          <p:cNvSpPr>
            <a:spLocks noGrp="1" noChangeArrowheads="1"/>
          </p:cNvSpPr>
          <p:nvPr>
            <p:ph type="title"/>
          </p:nvPr>
        </p:nvSpPr>
        <p:spPr>
          <a:xfrm>
            <a:off x="685800" y="304800"/>
            <a:ext cx="7772400" cy="1143000"/>
          </a:xfrm>
        </p:spPr>
        <p:txBody>
          <a:bodyPr/>
          <a:lstStyle/>
          <a:p>
            <a:pPr eaLnBrk="1" hangingPunct="1"/>
            <a:r>
              <a:rPr lang="en-US"/>
              <a:t>Password Cracking: Case II</a:t>
            </a:r>
          </a:p>
        </p:txBody>
      </p:sp>
      <p:sp>
        <p:nvSpPr>
          <p:cNvPr id="348163" name="Rectangle 3"/>
          <p:cNvSpPr>
            <a:spLocks noGrp="1" noChangeArrowheads="1"/>
          </p:cNvSpPr>
          <p:nvPr>
            <p:ph type="body" idx="1"/>
          </p:nvPr>
        </p:nvSpPr>
        <p:spPr>
          <a:xfrm>
            <a:off x="685800" y="1447800"/>
            <a:ext cx="7620000" cy="4648200"/>
          </a:xfrm>
        </p:spPr>
        <p:txBody>
          <a:bodyPr/>
          <a:lstStyle/>
          <a:p>
            <a:pPr eaLnBrk="1" hangingPunct="1">
              <a:lnSpc>
                <a:spcPct val="80000"/>
              </a:lnSpc>
              <a:spcAft>
                <a:spcPts val="600"/>
              </a:spcAft>
            </a:pPr>
            <a:r>
              <a:rPr lang="en-US" sz="2800" dirty="0"/>
              <a:t>Attack </a:t>
            </a:r>
            <a:r>
              <a:rPr lang="en-US" sz="2800" dirty="0">
                <a:latin typeface="Times-Roman" charset="0"/>
              </a:rPr>
              <a:t>1</a:t>
            </a:r>
            <a:r>
              <a:rPr lang="en-US" sz="2800" dirty="0"/>
              <a:t> password with dictionary</a:t>
            </a:r>
          </a:p>
          <a:p>
            <a:pPr eaLnBrk="1" hangingPunct="1">
              <a:lnSpc>
                <a:spcPct val="80000"/>
              </a:lnSpc>
              <a:spcAft>
                <a:spcPts val="600"/>
              </a:spcAft>
            </a:pPr>
            <a:r>
              <a:rPr lang="en-US" sz="2800" dirty="0"/>
              <a:t>With </a:t>
            </a:r>
            <a:r>
              <a:rPr lang="en-US" sz="2800" b="1" dirty="0">
                <a:solidFill>
                  <a:srgbClr val="1320EE"/>
                </a:solidFill>
              </a:rPr>
              <a:t>salt</a:t>
            </a:r>
            <a:endParaRPr lang="en-US" sz="2800" dirty="0"/>
          </a:p>
          <a:p>
            <a:pPr lvl="1" eaLnBrk="1" hangingPunct="1">
              <a:lnSpc>
                <a:spcPct val="80000"/>
              </a:lnSpc>
              <a:spcAft>
                <a:spcPts val="600"/>
              </a:spcAft>
            </a:pPr>
            <a:r>
              <a:rPr lang="en-US" sz="2400" dirty="0"/>
              <a:t>Expected work: </a:t>
            </a:r>
            <a:r>
              <a:rPr lang="en-US" sz="2400" dirty="0">
                <a:latin typeface="Times-Roman" charset="0"/>
              </a:rPr>
              <a:t>1/4 (2</a:t>
            </a:r>
            <a:r>
              <a:rPr lang="en-US" sz="2400" baseline="30000" dirty="0">
                <a:latin typeface="Times-Roman" charset="0"/>
              </a:rPr>
              <a:t>19</a:t>
            </a:r>
            <a:r>
              <a:rPr lang="en-US" sz="2400" dirty="0">
                <a:latin typeface="Times-Roman" charset="0"/>
              </a:rPr>
              <a:t>) + 3/4 (2</a:t>
            </a:r>
            <a:r>
              <a:rPr lang="en-US" sz="2400" baseline="30000" dirty="0">
                <a:latin typeface="Times-Roman" charset="0"/>
              </a:rPr>
              <a:t>55</a:t>
            </a:r>
            <a:r>
              <a:rPr lang="en-US" sz="2400" dirty="0">
                <a:latin typeface="Times-Roman" charset="0"/>
              </a:rPr>
              <a:t>) = 2</a:t>
            </a:r>
            <a:r>
              <a:rPr lang="en-US" sz="2400" baseline="30000" dirty="0">
                <a:latin typeface="Times-Roman" charset="0"/>
              </a:rPr>
              <a:t>54.6</a:t>
            </a:r>
            <a:endParaRPr lang="en-US" sz="2400" dirty="0"/>
          </a:p>
          <a:p>
            <a:pPr lvl="1" eaLnBrk="1" hangingPunct="1">
              <a:lnSpc>
                <a:spcPct val="80000"/>
              </a:lnSpc>
              <a:spcAft>
                <a:spcPts val="600"/>
              </a:spcAft>
            </a:pPr>
            <a:r>
              <a:rPr lang="en-US" sz="2400" dirty="0"/>
              <a:t>In practice, try all </a:t>
            </a:r>
            <a:r>
              <a:rPr lang="en-US" sz="2400" dirty="0" err="1"/>
              <a:t>pwds</a:t>
            </a:r>
            <a:r>
              <a:rPr lang="en-US" sz="2400" dirty="0"/>
              <a:t> in dictionary…</a:t>
            </a:r>
          </a:p>
          <a:p>
            <a:pPr lvl="1" eaLnBrk="1" hangingPunct="1">
              <a:lnSpc>
                <a:spcPct val="80000"/>
              </a:lnSpc>
              <a:spcAft>
                <a:spcPts val="600"/>
              </a:spcAft>
            </a:pPr>
            <a:r>
              <a:rPr lang="en-US" sz="2400" dirty="0"/>
              <a:t>…then work is at most </a:t>
            </a:r>
            <a:r>
              <a:rPr lang="en-US" sz="2400" dirty="0">
                <a:latin typeface="Times-Roman" charset="0"/>
              </a:rPr>
              <a:t>2</a:t>
            </a:r>
            <a:r>
              <a:rPr lang="en-US" sz="2400" baseline="30000" dirty="0">
                <a:latin typeface="Times-Roman" charset="0"/>
              </a:rPr>
              <a:t>20</a:t>
            </a:r>
            <a:r>
              <a:rPr lang="en-US" sz="2400" dirty="0"/>
              <a:t> and probability of success is </a:t>
            </a:r>
            <a:r>
              <a:rPr lang="en-US" sz="2400" dirty="0">
                <a:latin typeface="Times-Roman" charset="0"/>
              </a:rPr>
              <a:t>1/4</a:t>
            </a:r>
            <a:r>
              <a:rPr lang="en-US" sz="2400" dirty="0"/>
              <a:t> </a:t>
            </a:r>
          </a:p>
          <a:p>
            <a:pPr eaLnBrk="1" hangingPunct="1">
              <a:lnSpc>
                <a:spcPct val="80000"/>
              </a:lnSpc>
              <a:spcAft>
                <a:spcPts val="600"/>
              </a:spcAft>
            </a:pPr>
            <a:r>
              <a:rPr lang="en-US" sz="2800" dirty="0"/>
              <a:t>What if </a:t>
            </a:r>
            <a:r>
              <a:rPr lang="en-US" sz="2800" b="1" dirty="0">
                <a:solidFill>
                  <a:srgbClr val="1320EE"/>
                </a:solidFill>
              </a:rPr>
              <a:t>no salt</a:t>
            </a:r>
            <a:r>
              <a:rPr lang="en-US" sz="2800" dirty="0"/>
              <a:t> is used?</a:t>
            </a:r>
          </a:p>
          <a:p>
            <a:pPr lvl="1" eaLnBrk="1" hangingPunct="1">
              <a:lnSpc>
                <a:spcPct val="80000"/>
              </a:lnSpc>
              <a:spcAft>
                <a:spcPts val="600"/>
              </a:spcAft>
            </a:pPr>
            <a:r>
              <a:rPr lang="en-US" sz="2400" dirty="0"/>
              <a:t>One-time work to compute dictionary: </a:t>
            </a:r>
            <a:r>
              <a:rPr lang="en-US" sz="2400" dirty="0">
                <a:latin typeface="Times-Roman" charset="0"/>
              </a:rPr>
              <a:t>2</a:t>
            </a:r>
            <a:r>
              <a:rPr lang="en-US" sz="2400" baseline="30000" dirty="0">
                <a:latin typeface="Times-Roman" charset="0"/>
              </a:rPr>
              <a:t>20</a:t>
            </a:r>
            <a:endParaRPr lang="en-US" sz="2400" dirty="0"/>
          </a:p>
          <a:p>
            <a:pPr lvl="1" eaLnBrk="1" hangingPunct="1">
              <a:lnSpc>
                <a:spcPct val="80000"/>
              </a:lnSpc>
              <a:spcAft>
                <a:spcPts val="600"/>
              </a:spcAft>
            </a:pPr>
            <a:r>
              <a:rPr lang="en-US" sz="2400" dirty="0"/>
              <a:t>Expected work still same order as above</a:t>
            </a:r>
          </a:p>
          <a:p>
            <a:pPr lvl="1" eaLnBrk="1" hangingPunct="1">
              <a:lnSpc>
                <a:spcPct val="80000"/>
              </a:lnSpc>
              <a:spcAft>
                <a:spcPts val="600"/>
              </a:spcAft>
            </a:pPr>
            <a:r>
              <a:rPr lang="en-US" sz="2400" dirty="0"/>
              <a:t>But with </a:t>
            </a:r>
            <a:r>
              <a:rPr lang="en-US" sz="2400" dirty="0" err="1"/>
              <a:t>precomputed</a:t>
            </a:r>
            <a:r>
              <a:rPr lang="en-US" sz="2400" dirty="0"/>
              <a:t> dictionary hashes, the  “in practice” attack is free…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5A6BB49-92A8-2A42-88DE-103EE98F078E}" type="slidenum">
              <a:rPr lang="en-US" smtClean="0">
                <a:latin typeface="Times New Roman" charset="0"/>
              </a:rPr>
              <a:pPr/>
              <a:t>2</a:t>
            </a:fld>
            <a:endParaRPr lang="en-US" smtClean="0">
              <a:latin typeface="Times New Roman" charset="0"/>
            </a:endParaRPr>
          </a:p>
        </p:txBody>
      </p:sp>
      <p:sp>
        <p:nvSpPr>
          <p:cNvPr id="15363" name="Rectangle 2"/>
          <p:cNvSpPr>
            <a:spLocks noGrp="1" noChangeArrowheads="1"/>
          </p:cNvSpPr>
          <p:nvPr>
            <p:ph type="title"/>
          </p:nvPr>
        </p:nvSpPr>
        <p:spPr>
          <a:xfrm>
            <a:off x="685800" y="533400"/>
            <a:ext cx="7772400" cy="1143000"/>
          </a:xfrm>
        </p:spPr>
        <p:txBody>
          <a:bodyPr/>
          <a:lstStyle/>
          <a:p>
            <a:pPr eaLnBrk="1" hangingPunct="1"/>
            <a:r>
              <a:rPr lang="en-US" dirty="0"/>
              <a:t>Access Control</a:t>
            </a:r>
          </a:p>
        </p:txBody>
      </p:sp>
      <p:sp>
        <p:nvSpPr>
          <p:cNvPr id="15364" name="Rectangle 3"/>
          <p:cNvSpPr>
            <a:spLocks noGrp="1" noChangeArrowheads="1"/>
          </p:cNvSpPr>
          <p:nvPr>
            <p:ph type="body" idx="1"/>
          </p:nvPr>
        </p:nvSpPr>
        <p:spPr>
          <a:xfrm>
            <a:off x="533400" y="1752600"/>
            <a:ext cx="8229600" cy="4191000"/>
          </a:xfrm>
        </p:spPr>
        <p:txBody>
          <a:bodyPr/>
          <a:lstStyle/>
          <a:p>
            <a:pPr eaLnBrk="1" hangingPunct="1">
              <a:lnSpc>
                <a:spcPct val="90000"/>
              </a:lnSpc>
            </a:pPr>
            <a:r>
              <a:rPr lang="en-US" sz="2800" dirty="0"/>
              <a:t>Two parts to access control</a:t>
            </a:r>
            <a:endParaRPr lang="en-US" sz="2800" b="1" dirty="0">
              <a:solidFill>
                <a:schemeClr val="accent2"/>
              </a:solidFill>
            </a:endParaRPr>
          </a:p>
          <a:p>
            <a:pPr eaLnBrk="1" hangingPunct="1">
              <a:lnSpc>
                <a:spcPct val="90000"/>
              </a:lnSpc>
            </a:pPr>
            <a:r>
              <a:rPr lang="en-US" sz="2800" b="1" dirty="0">
                <a:solidFill>
                  <a:schemeClr val="accent2"/>
                </a:solidFill>
              </a:rPr>
              <a:t>Authentication: </a:t>
            </a:r>
            <a:r>
              <a:rPr lang="en-US" sz="2800" dirty="0"/>
              <a:t>Are you who you say you are?</a:t>
            </a:r>
          </a:p>
          <a:p>
            <a:pPr lvl="1" eaLnBrk="1" hangingPunct="1">
              <a:lnSpc>
                <a:spcPct val="90000"/>
              </a:lnSpc>
            </a:pPr>
            <a:r>
              <a:rPr lang="en-US" sz="2400" dirty="0"/>
              <a:t>Determine whether access is allowed</a:t>
            </a:r>
          </a:p>
          <a:p>
            <a:pPr lvl="1" eaLnBrk="1" hangingPunct="1">
              <a:lnSpc>
                <a:spcPct val="90000"/>
              </a:lnSpc>
            </a:pPr>
            <a:r>
              <a:rPr lang="en-US" sz="2400" dirty="0"/>
              <a:t>Authenticate human to machine</a:t>
            </a:r>
          </a:p>
          <a:p>
            <a:pPr lvl="1" eaLnBrk="1" hangingPunct="1">
              <a:lnSpc>
                <a:spcPct val="90000"/>
              </a:lnSpc>
            </a:pPr>
            <a:r>
              <a:rPr lang="en-US" sz="2400" dirty="0"/>
              <a:t>Or authenticate machine to machine</a:t>
            </a:r>
          </a:p>
          <a:p>
            <a:pPr eaLnBrk="1" hangingPunct="1">
              <a:lnSpc>
                <a:spcPct val="90000"/>
              </a:lnSpc>
            </a:pPr>
            <a:r>
              <a:rPr lang="en-US" sz="2800" b="1" dirty="0">
                <a:solidFill>
                  <a:schemeClr val="accent2"/>
                </a:solidFill>
              </a:rPr>
              <a:t>Authorization: </a:t>
            </a:r>
            <a:r>
              <a:rPr lang="en-US" sz="2800" dirty="0"/>
              <a:t>Are you allowed to do that?</a:t>
            </a:r>
          </a:p>
          <a:p>
            <a:pPr lvl="1" eaLnBrk="1" hangingPunct="1">
              <a:lnSpc>
                <a:spcPct val="90000"/>
              </a:lnSpc>
            </a:pPr>
            <a:r>
              <a:rPr lang="en-US" sz="2400" dirty="0"/>
              <a:t>Once you have access, what can you do?</a:t>
            </a:r>
          </a:p>
          <a:p>
            <a:pPr lvl="1" eaLnBrk="1" hangingPunct="1">
              <a:lnSpc>
                <a:spcPct val="90000"/>
              </a:lnSpc>
            </a:pPr>
            <a:r>
              <a:rPr lang="en-US" sz="2400" dirty="0"/>
              <a:t>Enforces limits on actions</a:t>
            </a:r>
          </a:p>
          <a:p>
            <a:pPr eaLnBrk="1" hangingPunct="1">
              <a:lnSpc>
                <a:spcPct val="90000"/>
              </a:lnSpc>
            </a:pPr>
            <a:r>
              <a:rPr lang="en-US" sz="2800" dirty="0"/>
              <a:t>Note: </a:t>
            </a:r>
            <a:r>
              <a:rPr lang="en-US" sz="2800" dirty="0" smtClean="0"/>
              <a:t>“access </a:t>
            </a:r>
            <a:r>
              <a:rPr lang="en-US" sz="2800" dirty="0"/>
              <a:t>control” often used as synonym for authorization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82BF418-2BD1-6E4E-9B54-F7386C496387}" type="slidenum">
              <a:rPr lang="en-US" smtClean="0">
                <a:latin typeface="Times New Roman" charset="0"/>
              </a:rPr>
              <a:pPr/>
              <a:t>20</a:t>
            </a:fld>
            <a:endParaRPr lang="en-US" smtClean="0">
              <a:latin typeface="Times New Roman" charset="0"/>
            </a:endParaRPr>
          </a:p>
        </p:txBody>
      </p:sp>
      <p:sp>
        <p:nvSpPr>
          <p:cNvPr id="33795" name="Rectangle 2"/>
          <p:cNvSpPr>
            <a:spLocks noGrp="1" noChangeArrowheads="1"/>
          </p:cNvSpPr>
          <p:nvPr>
            <p:ph type="title"/>
          </p:nvPr>
        </p:nvSpPr>
        <p:spPr>
          <a:xfrm>
            <a:off x="685800" y="457200"/>
            <a:ext cx="7772400" cy="1143000"/>
          </a:xfrm>
        </p:spPr>
        <p:txBody>
          <a:bodyPr/>
          <a:lstStyle/>
          <a:p>
            <a:pPr eaLnBrk="1" hangingPunct="1"/>
            <a:r>
              <a:rPr lang="en-US"/>
              <a:t>Password Cracking: Case III</a:t>
            </a:r>
          </a:p>
        </p:txBody>
      </p:sp>
      <p:sp>
        <p:nvSpPr>
          <p:cNvPr id="169987" name="Rectangle 3"/>
          <p:cNvSpPr>
            <a:spLocks noGrp="1" noChangeArrowheads="1"/>
          </p:cNvSpPr>
          <p:nvPr>
            <p:ph type="body" idx="1"/>
          </p:nvPr>
        </p:nvSpPr>
        <p:spPr>
          <a:xfrm>
            <a:off x="685800" y="1676400"/>
            <a:ext cx="8001000" cy="4495800"/>
          </a:xfrm>
        </p:spPr>
        <p:txBody>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dirty="0">
                <a:solidFill>
                  <a:schemeClr val="hlink"/>
                </a:solidFill>
              </a:rPr>
              <a:t>without</a:t>
            </a:r>
            <a:r>
              <a:rPr lang="en-US" sz="2800" dirty="0"/>
              <a:t> dictionary</a:t>
            </a:r>
          </a:p>
          <a:p>
            <a:pPr lvl="1" eaLnBrk="1" hangingPunct="1">
              <a:lnSpc>
                <a:spcPct val="90000"/>
              </a:lnSpc>
              <a:spcAft>
                <a:spcPts val="600"/>
              </a:spcAft>
            </a:pPr>
            <a:r>
              <a:rPr lang="en-US" sz="2400" dirty="0"/>
              <a:t>Assume all </a:t>
            </a:r>
            <a:r>
              <a:rPr lang="en-US" sz="2400" dirty="0">
                <a:latin typeface="Times-Roman" charset="0"/>
              </a:rPr>
              <a:t>2</a:t>
            </a:r>
            <a:r>
              <a:rPr lang="en-US" sz="2400" baseline="30000" dirty="0">
                <a:latin typeface="Times-Roman" charset="0"/>
              </a:rPr>
              <a:t>10</a:t>
            </a:r>
            <a:r>
              <a:rPr lang="en-US" sz="2400" dirty="0"/>
              <a:t> passwords are distinct </a:t>
            </a:r>
          </a:p>
          <a:p>
            <a:pPr lvl="1" eaLnBrk="1" hangingPunct="1">
              <a:lnSpc>
                <a:spcPct val="90000"/>
              </a:lnSpc>
              <a:spcAft>
                <a:spcPts val="600"/>
              </a:spcAft>
            </a:pPr>
            <a:r>
              <a:rPr lang="en-US" sz="2400" dirty="0"/>
              <a:t>Need </a:t>
            </a:r>
            <a:r>
              <a:rPr lang="en-US" sz="2400" dirty="0">
                <a:latin typeface="Times-Roman" charset="0"/>
              </a:rPr>
              <a:t>2</a:t>
            </a:r>
            <a:r>
              <a:rPr lang="en-US" sz="2400" baseline="30000" dirty="0">
                <a:latin typeface="Times-Roman" charset="0"/>
              </a:rPr>
              <a:t>55</a:t>
            </a:r>
            <a:r>
              <a:rPr lang="en-US" sz="2400" dirty="0"/>
              <a:t> </a:t>
            </a:r>
            <a:r>
              <a:rPr lang="en-US" sz="2400" b="1" dirty="0">
                <a:solidFill>
                  <a:srgbClr val="FF0000"/>
                </a:solidFill>
              </a:rPr>
              <a:t>comparisons</a:t>
            </a:r>
            <a:r>
              <a:rPr lang="en-US" sz="2400" dirty="0"/>
              <a:t> before expect to find </a:t>
            </a:r>
            <a:r>
              <a:rPr lang="en-US" sz="2400" dirty="0" err="1"/>
              <a:t>pwd</a:t>
            </a:r>
            <a:endParaRPr lang="en-US" sz="2400" dirty="0"/>
          </a:p>
          <a:p>
            <a:pPr eaLnBrk="1" hangingPunct="1">
              <a:lnSpc>
                <a:spcPct val="90000"/>
              </a:lnSpc>
              <a:spcAft>
                <a:spcPts val="600"/>
              </a:spcAft>
            </a:pPr>
            <a:r>
              <a:rPr lang="en-US" sz="2800" dirty="0"/>
              <a:t>If </a:t>
            </a:r>
            <a:r>
              <a:rPr lang="en-US" sz="2800" b="1" dirty="0">
                <a:solidFill>
                  <a:srgbClr val="1320EE"/>
                </a:solidFill>
              </a:rPr>
              <a:t>no salt</a:t>
            </a:r>
            <a:r>
              <a:rPr lang="en-US" sz="2800" dirty="0"/>
              <a:t> is used</a:t>
            </a:r>
          </a:p>
          <a:p>
            <a:pPr lvl="1" eaLnBrk="1" hangingPunct="1">
              <a:lnSpc>
                <a:spcPct val="90000"/>
              </a:lnSpc>
              <a:spcAft>
                <a:spcPts val="600"/>
              </a:spcAft>
            </a:pPr>
            <a:r>
              <a:rPr lang="en-US" sz="2400" dirty="0"/>
              <a:t>Each computed hash yields </a:t>
            </a:r>
            <a:r>
              <a:rPr lang="en-US" sz="2400" dirty="0">
                <a:latin typeface="Times-Roman" charset="0"/>
              </a:rPr>
              <a:t>2</a:t>
            </a:r>
            <a:r>
              <a:rPr lang="en-US" sz="2400" baseline="30000" dirty="0">
                <a:latin typeface="Times-Roman" charset="0"/>
              </a:rPr>
              <a:t>10</a:t>
            </a:r>
            <a:r>
              <a:rPr lang="en-US" sz="2400" dirty="0"/>
              <a:t> comparisons</a:t>
            </a:r>
          </a:p>
          <a:p>
            <a:pPr lvl="1" eaLnBrk="1" hangingPunct="1">
              <a:lnSpc>
                <a:spcPct val="90000"/>
              </a:lnSpc>
              <a:spcAft>
                <a:spcPts val="600"/>
              </a:spcAft>
            </a:pPr>
            <a:r>
              <a:rPr lang="en-US" sz="2400" dirty="0"/>
              <a:t>So expected work (hashes) is </a:t>
            </a:r>
            <a:r>
              <a:rPr lang="en-US" sz="2400" dirty="0">
                <a:latin typeface="Times-Roman" charset="0"/>
              </a:rPr>
              <a:t>2</a:t>
            </a:r>
            <a:r>
              <a:rPr lang="en-US" sz="2400" baseline="30000" dirty="0">
                <a:latin typeface="Times-Roman" charset="0"/>
              </a:rPr>
              <a:t>55</a:t>
            </a:r>
            <a:r>
              <a:rPr lang="en-US" sz="2400" dirty="0">
                <a:latin typeface="Times-Roman" charset="0"/>
              </a:rPr>
              <a:t>/2</a:t>
            </a:r>
            <a:r>
              <a:rPr lang="en-US" sz="2400" baseline="30000" dirty="0">
                <a:latin typeface="Times-Roman" charset="0"/>
              </a:rPr>
              <a:t>10</a:t>
            </a:r>
            <a:r>
              <a:rPr lang="en-US" sz="2400" dirty="0">
                <a:latin typeface="Times-Roman" charset="0"/>
              </a:rPr>
              <a:t> =</a:t>
            </a:r>
            <a:r>
              <a:rPr lang="en-US" sz="2400" baseline="30000" dirty="0">
                <a:latin typeface="Times-Roman" charset="0"/>
              </a:rPr>
              <a:t> </a:t>
            </a:r>
            <a:r>
              <a:rPr lang="en-US" sz="2400" dirty="0">
                <a:latin typeface="Times-Roman" charset="0"/>
              </a:rPr>
              <a:t>2</a:t>
            </a:r>
            <a:r>
              <a:rPr lang="en-US" sz="2400" baseline="30000" dirty="0">
                <a:latin typeface="Times-Roman" charset="0"/>
              </a:rPr>
              <a:t>45</a:t>
            </a:r>
            <a:endParaRPr lang="en-US" sz="2400" dirty="0"/>
          </a:p>
          <a:p>
            <a:pPr eaLnBrk="1" hangingPunct="1">
              <a:lnSpc>
                <a:spcPct val="90000"/>
              </a:lnSpc>
              <a:spcAft>
                <a:spcPts val="600"/>
              </a:spcAft>
            </a:pPr>
            <a:r>
              <a:rPr lang="en-US" sz="2800" dirty="0"/>
              <a:t>If </a:t>
            </a:r>
            <a:r>
              <a:rPr lang="en-US" sz="2800" b="1" dirty="0">
                <a:solidFill>
                  <a:srgbClr val="1320EE"/>
                </a:solidFill>
              </a:rPr>
              <a:t>salt</a:t>
            </a:r>
            <a:r>
              <a:rPr lang="en-US" sz="2800" dirty="0"/>
              <a:t> is used</a:t>
            </a:r>
          </a:p>
          <a:p>
            <a:pPr lvl="1" eaLnBrk="1" hangingPunct="1">
              <a:lnSpc>
                <a:spcPct val="90000"/>
              </a:lnSpc>
              <a:spcAft>
                <a:spcPts val="600"/>
              </a:spcAft>
            </a:pPr>
            <a:r>
              <a:rPr lang="en-US" sz="2400" dirty="0"/>
              <a:t>Expected work is </a:t>
            </a:r>
            <a:r>
              <a:rPr lang="en-US" sz="2400" dirty="0">
                <a:latin typeface="Times-Roman" charset="0"/>
              </a:rPr>
              <a:t>2</a:t>
            </a:r>
            <a:r>
              <a:rPr lang="en-US" sz="2400" baseline="30000" dirty="0">
                <a:latin typeface="Times-Roman" charset="0"/>
              </a:rPr>
              <a:t>55</a:t>
            </a:r>
            <a:r>
              <a:rPr lang="en-US" sz="2400" dirty="0"/>
              <a:t> </a:t>
            </a:r>
          </a:p>
          <a:p>
            <a:pPr lvl="1" eaLnBrk="1" hangingPunct="1">
              <a:lnSpc>
                <a:spcPct val="90000"/>
              </a:lnSpc>
              <a:spcAft>
                <a:spcPts val="600"/>
              </a:spcAft>
            </a:pPr>
            <a:r>
              <a:rPr lang="en-US" sz="2400" dirty="0"/>
              <a:t>Each comparison requires a hash computation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ox(out)">
                                      <p:cBhvr>
                                        <p:cTn id="7" dur="500"/>
                                        <p:tgtEl>
                                          <p:spTgt spid="1699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ox(out)">
                                      <p:cBhvr>
                                        <p:cTn id="12" dur="500"/>
                                        <p:tgtEl>
                                          <p:spTgt spid="1699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box(out)">
                                      <p:cBhvr>
                                        <p:cTn id="17" dur="500"/>
                                        <p:tgtEl>
                                          <p:spTgt spid="1699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box(out)">
                                      <p:cBhvr>
                                        <p:cTn id="22" dur="500"/>
                                        <p:tgtEl>
                                          <p:spTgt spid="1699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box(out)">
                                      <p:cBhvr>
                                        <p:cTn id="27" dur="500"/>
                                        <p:tgtEl>
                                          <p:spTgt spid="1699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9987">
                                            <p:txEl>
                                              <p:pRg st="5" end="5"/>
                                            </p:txEl>
                                          </p:spTgt>
                                        </p:tgtEl>
                                        <p:attrNameLst>
                                          <p:attrName>style.visibility</p:attrName>
                                        </p:attrNameLst>
                                      </p:cBhvr>
                                      <p:to>
                                        <p:strVal val="visible"/>
                                      </p:to>
                                    </p:set>
                                    <p:animEffect transition="in" filter="box(out)">
                                      <p:cBhvr>
                                        <p:cTn id="32" dur="500"/>
                                        <p:tgtEl>
                                          <p:spTgt spid="1699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9987">
                                            <p:txEl>
                                              <p:pRg st="6" end="6"/>
                                            </p:txEl>
                                          </p:spTgt>
                                        </p:tgtEl>
                                        <p:attrNameLst>
                                          <p:attrName>style.visibility</p:attrName>
                                        </p:attrNameLst>
                                      </p:cBhvr>
                                      <p:to>
                                        <p:strVal val="visible"/>
                                      </p:to>
                                    </p:set>
                                    <p:animEffect transition="in" filter="box(out)">
                                      <p:cBhvr>
                                        <p:cTn id="37" dur="500"/>
                                        <p:tgtEl>
                                          <p:spTgt spid="1699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9987">
                                            <p:txEl>
                                              <p:pRg st="7" end="7"/>
                                            </p:txEl>
                                          </p:spTgt>
                                        </p:tgtEl>
                                        <p:attrNameLst>
                                          <p:attrName>style.visibility</p:attrName>
                                        </p:attrNameLst>
                                      </p:cBhvr>
                                      <p:to>
                                        <p:strVal val="visible"/>
                                      </p:to>
                                    </p:set>
                                    <p:animEffect transition="in" filter="box(out)">
                                      <p:cBhvr>
                                        <p:cTn id="42" dur="500"/>
                                        <p:tgtEl>
                                          <p:spTgt spid="16998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9987">
                                            <p:txEl>
                                              <p:pRg st="8" end="8"/>
                                            </p:txEl>
                                          </p:spTgt>
                                        </p:tgtEl>
                                        <p:attrNameLst>
                                          <p:attrName>style.visibility</p:attrName>
                                        </p:attrNameLst>
                                      </p:cBhvr>
                                      <p:to>
                                        <p:strVal val="visible"/>
                                      </p:to>
                                    </p:set>
                                    <p:animEffect transition="in" filter="box(out)">
                                      <p:cBhvr>
                                        <p:cTn id="47" dur="500"/>
                                        <p:tgtEl>
                                          <p:spTgt spid="16998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E67156B-1F25-6C48-89D0-A157265F6320}" type="slidenum">
              <a:rPr lang="en-US" smtClean="0">
                <a:latin typeface="Times New Roman" charset="0"/>
              </a:rPr>
              <a:pPr/>
              <a:t>21</a:t>
            </a:fld>
            <a:endParaRPr lang="en-US" smtClean="0">
              <a:latin typeface="Times New Roman" charset="0"/>
            </a:endParaRPr>
          </a:p>
        </p:txBody>
      </p:sp>
      <p:sp>
        <p:nvSpPr>
          <p:cNvPr id="35843" name="Rectangle 2"/>
          <p:cNvSpPr>
            <a:spLocks noGrp="1" noChangeArrowheads="1"/>
          </p:cNvSpPr>
          <p:nvPr>
            <p:ph type="title"/>
          </p:nvPr>
        </p:nvSpPr>
        <p:spPr>
          <a:xfrm>
            <a:off x="685800" y="533400"/>
            <a:ext cx="7772400" cy="1143000"/>
          </a:xfrm>
        </p:spPr>
        <p:txBody>
          <a:bodyPr/>
          <a:lstStyle/>
          <a:p>
            <a:pPr eaLnBrk="1" hangingPunct="1"/>
            <a:r>
              <a:rPr lang="en-US"/>
              <a:t>Password Cracking: Case IV</a:t>
            </a:r>
          </a:p>
        </p:txBody>
      </p:sp>
      <p:sp>
        <p:nvSpPr>
          <p:cNvPr id="175107" name="Rectangle 3"/>
          <p:cNvSpPr>
            <a:spLocks noGrp="1" noChangeArrowheads="1"/>
          </p:cNvSpPr>
          <p:nvPr>
            <p:ph type="body" idx="1"/>
          </p:nvPr>
        </p:nvSpPr>
        <p:spPr>
          <a:xfrm>
            <a:off x="685800" y="1752600"/>
            <a:ext cx="7848600" cy="4191000"/>
          </a:xfrm>
        </p:spPr>
        <p:txBody>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dirty="0">
                <a:solidFill>
                  <a:schemeClr val="hlink"/>
                </a:solidFill>
              </a:rPr>
              <a:t>with</a:t>
            </a:r>
            <a:r>
              <a:rPr lang="en-US" sz="2800" dirty="0"/>
              <a:t> dictionary</a:t>
            </a:r>
          </a:p>
          <a:p>
            <a:pPr lvl="1" eaLnBrk="1" hangingPunct="1">
              <a:lnSpc>
                <a:spcPct val="90000"/>
              </a:lnSpc>
              <a:spcAft>
                <a:spcPts val="600"/>
              </a:spcAft>
            </a:pPr>
            <a:r>
              <a:rPr lang="en-US" sz="2400" dirty="0"/>
              <a:t>Prob. one or more </a:t>
            </a:r>
            <a:r>
              <a:rPr lang="en-US" sz="2400" dirty="0" err="1"/>
              <a:t>pwd</a:t>
            </a:r>
            <a:r>
              <a:rPr lang="en-US" sz="2400" dirty="0"/>
              <a:t> in dict.: </a:t>
            </a:r>
            <a:r>
              <a:rPr lang="en-US" sz="2400" dirty="0">
                <a:latin typeface="Times-Roman" charset="0"/>
              </a:rPr>
              <a:t>1 – (3/4)</a:t>
            </a:r>
            <a:r>
              <a:rPr lang="en-US" sz="2400" baseline="30000" dirty="0">
                <a:latin typeface="Times-Roman" charset="0"/>
              </a:rPr>
              <a:t>1024</a:t>
            </a:r>
            <a:r>
              <a:rPr lang="en-US" sz="2400" dirty="0">
                <a:latin typeface="Times-Roman" charset="0"/>
              </a:rPr>
              <a:t> = 1</a:t>
            </a:r>
            <a:endParaRPr lang="en-US" sz="2400" dirty="0"/>
          </a:p>
          <a:p>
            <a:pPr lvl="1" eaLnBrk="1" hangingPunct="1">
              <a:lnSpc>
                <a:spcPct val="90000"/>
              </a:lnSpc>
              <a:spcAft>
                <a:spcPts val="600"/>
              </a:spcAft>
            </a:pPr>
            <a:r>
              <a:rPr lang="en-US" sz="2400" dirty="0"/>
              <a:t>So, we ignore case where no </a:t>
            </a:r>
            <a:r>
              <a:rPr lang="en-US" sz="2400" dirty="0" err="1"/>
              <a:t>pwd</a:t>
            </a:r>
            <a:r>
              <a:rPr lang="en-US" sz="2400" dirty="0"/>
              <a:t> is in dictionary</a:t>
            </a:r>
          </a:p>
          <a:p>
            <a:pPr eaLnBrk="1" hangingPunct="1">
              <a:lnSpc>
                <a:spcPct val="90000"/>
              </a:lnSpc>
              <a:spcAft>
                <a:spcPts val="600"/>
              </a:spcAft>
            </a:pPr>
            <a:r>
              <a:rPr lang="en-US" sz="2800" dirty="0"/>
              <a:t>If </a:t>
            </a:r>
            <a:r>
              <a:rPr lang="en-US" sz="2800" b="1" dirty="0">
                <a:solidFill>
                  <a:srgbClr val="1320EE"/>
                </a:solidFill>
              </a:rPr>
              <a:t>salt</a:t>
            </a:r>
            <a:r>
              <a:rPr lang="en-US" sz="2800" dirty="0"/>
              <a:t> is used, expected work less than </a:t>
            </a:r>
            <a:r>
              <a:rPr lang="en-US" sz="2800" dirty="0">
                <a:latin typeface="Times-Roman" charset="0"/>
              </a:rPr>
              <a:t>2</a:t>
            </a:r>
            <a:r>
              <a:rPr lang="en-US" sz="2800" baseline="30000" dirty="0">
                <a:latin typeface="Times-Roman" charset="0"/>
              </a:rPr>
              <a:t>22</a:t>
            </a:r>
            <a:endParaRPr lang="en-US" sz="2800" dirty="0"/>
          </a:p>
          <a:p>
            <a:pPr lvl="1" eaLnBrk="1" hangingPunct="1">
              <a:lnSpc>
                <a:spcPct val="90000"/>
              </a:lnSpc>
              <a:spcAft>
                <a:spcPts val="600"/>
              </a:spcAft>
            </a:pPr>
            <a:r>
              <a:rPr lang="en-US" sz="2400" dirty="0"/>
              <a:t>See </a:t>
            </a:r>
            <a:r>
              <a:rPr lang="en-US" sz="2400" dirty="0" smtClean="0"/>
              <a:t>book, or slide notes for details</a:t>
            </a:r>
          </a:p>
          <a:p>
            <a:pPr lvl="1" eaLnBrk="1" hangingPunct="1">
              <a:lnSpc>
                <a:spcPct val="90000"/>
              </a:lnSpc>
              <a:spcAft>
                <a:spcPts val="600"/>
              </a:spcAft>
            </a:pPr>
            <a:r>
              <a:rPr lang="en-US" sz="2400" dirty="0" smtClean="0"/>
              <a:t>Approximate work: size of dict. / probability </a:t>
            </a:r>
          </a:p>
          <a:p>
            <a:pPr eaLnBrk="1" hangingPunct="1">
              <a:lnSpc>
                <a:spcPct val="90000"/>
              </a:lnSpc>
              <a:spcAft>
                <a:spcPts val="600"/>
              </a:spcAft>
            </a:pPr>
            <a:r>
              <a:rPr lang="en-US" sz="2800" dirty="0"/>
              <a:t>What if </a:t>
            </a:r>
            <a:r>
              <a:rPr lang="en-US" sz="2800" b="1" dirty="0">
                <a:solidFill>
                  <a:srgbClr val="1320EE"/>
                </a:solidFill>
              </a:rPr>
              <a:t>no salt</a:t>
            </a:r>
            <a:r>
              <a:rPr lang="en-US" sz="2800" dirty="0"/>
              <a:t> is used? </a:t>
            </a:r>
            <a:endParaRPr lang="en-US" sz="2800" dirty="0" smtClean="0"/>
          </a:p>
          <a:p>
            <a:pPr lvl="1" eaLnBrk="1" hangingPunct="1">
              <a:lnSpc>
                <a:spcPct val="90000"/>
              </a:lnSpc>
              <a:spcAft>
                <a:spcPts val="600"/>
              </a:spcAft>
            </a:pPr>
            <a:r>
              <a:rPr lang="en-US" sz="2400" dirty="0" smtClean="0"/>
              <a:t>If </a:t>
            </a:r>
            <a:r>
              <a:rPr lang="en-US" sz="2400" dirty="0"/>
              <a:t>dictionary hashes not </a:t>
            </a:r>
            <a:r>
              <a:rPr lang="en-US" sz="2400" dirty="0" err="1"/>
              <a:t>precomputed</a:t>
            </a:r>
            <a:r>
              <a:rPr lang="en-US" sz="2400" dirty="0"/>
              <a:t>, work is about </a:t>
            </a:r>
            <a:r>
              <a:rPr lang="en-US" sz="2400" dirty="0">
                <a:latin typeface="Times-Roman" charset="0"/>
              </a:rPr>
              <a:t>2</a:t>
            </a:r>
            <a:r>
              <a:rPr lang="en-US" sz="2400" baseline="30000" dirty="0">
                <a:latin typeface="Times-Roman" charset="0"/>
              </a:rPr>
              <a:t>19</a:t>
            </a:r>
            <a:r>
              <a:rPr lang="en-US" sz="2400" dirty="0">
                <a:latin typeface="Times-Roman" charset="0"/>
              </a:rPr>
              <a:t>/2</a:t>
            </a:r>
            <a:r>
              <a:rPr lang="en-US" sz="2400" baseline="30000" dirty="0">
                <a:latin typeface="Times-Roman" charset="0"/>
              </a:rPr>
              <a:t>10</a:t>
            </a:r>
            <a:r>
              <a:rPr lang="en-US" sz="2400" dirty="0">
                <a:latin typeface="Times-Roman" charset="0"/>
              </a:rPr>
              <a:t> = 2</a:t>
            </a:r>
            <a:r>
              <a:rPr lang="en-US" sz="2400" baseline="30000" dirty="0">
                <a:latin typeface="Times-Roman" charset="0"/>
              </a:rPr>
              <a:t>9</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5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5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5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51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5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C39338C-7DD0-F54A-B5B4-548C127DA469}" type="slidenum">
              <a:rPr lang="en-US" smtClean="0">
                <a:latin typeface="Times New Roman" charset="0"/>
              </a:rPr>
              <a:pPr/>
              <a:t>22</a:t>
            </a:fld>
            <a:endParaRPr lang="en-US" smtClean="0">
              <a:latin typeface="Times New Roman" charset="0"/>
            </a:endParaRPr>
          </a:p>
        </p:txBody>
      </p:sp>
      <p:sp>
        <p:nvSpPr>
          <p:cNvPr id="37891" name="Rectangle 2"/>
          <p:cNvSpPr>
            <a:spLocks noGrp="1" noChangeArrowheads="1"/>
          </p:cNvSpPr>
          <p:nvPr>
            <p:ph type="title"/>
          </p:nvPr>
        </p:nvSpPr>
        <p:spPr>
          <a:xfrm>
            <a:off x="685800" y="457200"/>
            <a:ext cx="7772400" cy="1143000"/>
          </a:xfrm>
        </p:spPr>
        <p:txBody>
          <a:bodyPr/>
          <a:lstStyle/>
          <a:p>
            <a:pPr eaLnBrk="1" hangingPunct="1"/>
            <a:r>
              <a:rPr lang="en-US" dirty="0"/>
              <a:t>Other Password Issues</a:t>
            </a:r>
          </a:p>
        </p:txBody>
      </p:sp>
      <p:sp>
        <p:nvSpPr>
          <p:cNvPr id="292867" name="Rectangle 3"/>
          <p:cNvSpPr>
            <a:spLocks noGrp="1" noChangeArrowheads="1"/>
          </p:cNvSpPr>
          <p:nvPr>
            <p:ph type="body" idx="1"/>
          </p:nvPr>
        </p:nvSpPr>
        <p:spPr>
          <a:xfrm>
            <a:off x="685800" y="1600200"/>
            <a:ext cx="7772400" cy="4419600"/>
          </a:xfrm>
        </p:spPr>
        <p:txBody>
          <a:bodyPr/>
          <a:lstStyle/>
          <a:p>
            <a:pPr eaLnBrk="1" hangingPunct="1">
              <a:lnSpc>
                <a:spcPct val="85000"/>
              </a:lnSpc>
              <a:spcAft>
                <a:spcPts val="600"/>
              </a:spcAft>
            </a:pPr>
            <a:r>
              <a:rPr lang="en-US" sz="2800" dirty="0"/>
              <a:t>Too many passwords to remember</a:t>
            </a:r>
          </a:p>
          <a:p>
            <a:pPr lvl="1" eaLnBrk="1" hangingPunct="1">
              <a:lnSpc>
                <a:spcPct val="85000"/>
              </a:lnSpc>
              <a:spcAft>
                <a:spcPts val="600"/>
              </a:spcAft>
            </a:pPr>
            <a:r>
              <a:rPr lang="en-US" sz="2400" dirty="0"/>
              <a:t>Results in password reuse</a:t>
            </a:r>
          </a:p>
          <a:p>
            <a:pPr lvl="1" eaLnBrk="1" hangingPunct="1">
              <a:lnSpc>
                <a:spcPct val="85000"/>
              </a:lnSpc>
              <a:spcAft>
                <a:spcPts val="600"/>
              </a:spcAft>
            </a:pPr>
            <a:r>
              <a:rPr lang="en-US" sz="2400" dirty="0"/>
              <a:t>Why is this a problem?</a:t>
            </a:r>
          </a:p>
          <a:p>
            <a:pPr eaLnBrk="1" hangingPunct="1">
              <a:lnSpc>
                <a:spcPct val="85000"/>
              </a:lnSpc>
              <a:spcAft>
                <a:spcPts val="600"/>
              </a:spcAft>
            </a:pPr>
            <a:r>
              <a:rPr lang="en-US" sz="2800" dirty="0"/>
              <a:t>Who suffers from bad password? </a:t>
            </a:r>
          </a:p>
          <a:p>
            <a:pPr lvl="1" eaLnBrk="1" hangingPunct="1">
              <a:lnSpc>
                <a:spcPct val="85000"/>
              </a:lnSpc>
              <a:spcAft>
                <a:spcPts val="600"/>
              </a:spcAft>
            </a:pPr>
            <a:r>
              <a:rPr lang="en-US" sz="2400" dirty="0"/>
              <a:t>Login password </a:t>
            </a:r>
            <a:r>
              <a:rPr lang="en-US" sz="2400" dirty="0" err="1"/>
              <a:t>vs</a:t>
            </a:r>
            <a:r>
              <a:rPr lang="en-US" sz="2400" dirty="0"/>
              <a:t> ATM PIN</a:t>
            </a:r>
          </a:p>
          <a:p>
            <a:pPr eaLnBrk="1" hangingPunct="1">
              <a:lnSpc>
                <a:spcPct val="85000"/>
              </a:lnSpc>
              <a:spcAft>
                <a:spcPts val="600"/>
              </a:spcAft>
            </a:pPr>
            <a:r>
              <a:rPr lang="en-US" sz="2800" dirty="0"/>
              <a:t>Failure to change default passwords</a:t>
            </a:r>
          </a:p>
          <a:p>
            <a:pPr eaLnBrk="1" hangingPunct="1">
              <a:lnSpc>
                <a:spcPct val="85000"/>
              </a:lnSpc>
              <a:spcAft>
                <a:spcPts val="600"/>
              </a:spcAft>
            </a:pPr>
            <a:r>
              <a:rPr lang="en-US" sz="2800" dirty="0"/>
              <a:t>Social engineering</a:t>
            </a:r>
          </a:p>
          <a:p>
            <a:pPr eaLnBrk="1" hangingPunct="1">
              <a:lnSpc>
                <a:spcPct val="85000"/>
              </a:lnSpc>
              <a:spcAft>
                <a:spcPts val="600"/>
              </a:spcAft>
            </a:pPr>
            <a:r>
              <a:rPr lang="en-US" sz="2800" dirty="0"/>
              <a:t>Error logs may contain “almost” passwords</a:t>
            </a:r>
          </a:p>
          <a:p>
            <a:pPr eaLnBrk="1" hangingPunct="1">
              <a:lnSpc>
                <a:spcPct val="85000"/>
              </a:lnSpc>
              <a:spcAft>
                <a:spcPts val="600"/>
              </a:spcAft>
            </a:pPr>
            <a:r>
              <a:rPr lang="en-US" sz="2800" dirty="0"/>
              <a:t>Bugs, keystroke logging, spyware,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ox(out)">
                                      <p:cBhvr>
                                        <p:cTn id="7" dur="500"/>
                                        <p:tgtEl>
                                          <p:spTgt spid="2928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92867">
                                            <p:txEl>
                                              <p:pRg st="1" end="1"/>
                                            </p:txEl>
                                          </p:spTgt>
                                        </p:tgtEl>
                                        <p:attrNameLst>
                                          <p:attrName>style.visibility</p:attrName>
                                        </p:attrNameLst>
                                      </p:cBhvr>
                                      <p:to>
                                        <p:strVal val="visible"/>
                                      </p:to>
                                    </p:set>
                                    <p:animEffect transition="in" filter="box(out)">
                                      <p:cBhvr>
                                        <p:cTn id="10" dur="500"/>
                                        <p:tgtEl>
                                          <p:spTgt spid="29286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Effect transition="in" filter="box(out)">
                                      <p:cBhvr>
                                        <p:cTn id="13" dur="500"/>
                                        <p:tgtEl>
                                          <p:spTgt spid="29286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2867">
                                            <p:txEl>
                                              <p:pRg st="3" end="3"/>
                                            </p:txEl>
                                          </p:spTgt>
                                        </p:tgtEl>
                                        <p:attrNameLst>
                                          <p:attrName>style.visibility</p:attrName>
                                        </p:attrNameLst>
                                      </p:cBhvr>
                                      <p:to>
                                        <p:strVal val="visible"/>
                                      </p:to>
                                    </p:set>
                                    <p:animEffect transition="in" filter="box(out)">
                                      <p:cBhvr>
                                        <p:cTn id="18" dur="500"/>
                                        <p:tgtEl>
                                          <p:spTgt spid="29286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92867">
                                            <p:txEl>
                                              <p:pRg st="4" end="4"/>
                                            </p:txEl>
                                          </p:spTgt>
                                        </p:tgtEl>
                                        <p:attrNameLst>
                                          <p:attrName>style.visibility</p:attrName>
                                        </p:attrNameLst>
                                      </p:cBhvr>
                                      <p:to>
                                        <p:strVal val="visible"/>
                                      </p:to>
                                    </p:set>
                                    <p:animEffect transition="in" filter="box(out)">
                                      <p:cBhvr>
                                        <p:cTn id="21" dur="500"/>
                                        <p:tgtEl>
                                          <p:spTgt spid="29286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92867">
                                            <p:txEl>
                                              <p:pRg st="5" end="5"/>
                                            </p:txEl>
                                          </p:spTgt>
                                        </p:tgtEl>
                                        <p:attrNameLst>
                                          <p:attrName>style.visibility</p:attrName>
                                        </p:attrNameLst>
                                      </p:cBhvr>
                                      <p:to>
                                        <p:strVal val="visible"/>
                                      </p:to>
                                    </p:set>
                                    <p:animEffect transition="in" filter="box(out)">
                                      <p:cBhvr>
                                        <p:cTn id="26" dur="500"/>
                                        <p:tgtEl>
                                          <p:spTgt spid="29286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2867">
                                            <p:txEl>
                                              <p:pRg st="6" end="6"/>
                                            </p:txEl>
                                          </p:spTgt>
                                        </p:tgtEl>
                                        <p:attrNameLst>
                                          <p:attrName>style.visibility</p:attrName>
                                        </p:attrNameLst>
                                      </p:cBhvr>
                                      <p:to>
                                        <p:strVal val="visible"/>
                                      </p:to>
                                    </p:set>
                                    <p:animEffect transition="in" filter="box(out)">
                                      <p:cBhvr>
                                        <p:cTn id="31" dur="500"/>
                                        <p:tgtEl>
                                          <p:spTgt spid="29286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2867">
                                            <p:txEl>
                                              <p:pRg st="7" end="7"/>
                                            </p:txEl>
                                          </p:spTgt>
                                        </p:tgtEl>
                                        <p:attrNameLst>
                                          <p:attrName>style.visibility</p:attrName>
                                        </p:attrNameLst>
                                      </p:cBhvr>
                                      <p:to>
                                        <p:strVal val="visible"/>
                                      </p:to>
                                    </p:set>
                                    <p:animEffect transition="in" filter="box(out)">
                                      <p:cBhvr>
                                        <p:cTn id="36" dur="500"/>
                                        <p:tgtEl>
                                          <p:spTgt spid="29286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92867">
                                            <p:txEl>
                                              <p:pRg st="8" end="8"/>
                                            </p:txEl>
                                          </p:spTgt>
                                        </p:tgtEl>
                                        <p:attrNameLst>
                                          <p:attrName>style.visibility</p:attrName>
                                        </p:attrNameLst>
                                      </p:cBhvr>
                                      <p:to>
                                        <p:strVal val="visible"/>
                                      </p:to>
                                    </p:set>
                                    <p:animEffect transition="in" filter="box(out)">
                                      <p:cBhvr>
                                        <p:cTn id="41" dur="500"/>
                                        <p:tgtEl>
                                          <p:spTgt spid="292867">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55C09C6-0620-C747-B1F4-BEB078BD7D80}" type="slidenum">
              <a:rPr lang="en-US" smtClean="0">
                <a:latin typeface="Times New Roman" charset="0"/>
              </a:rPr>
              <a:pPr/>
              <a:t>23</a:t>
            </a:fld>
            <a:endParaRPr lang="en-US" smtClean="0">
              <a:latin typeface="Times New Roman" charset="0"/>
            </a:endParaRPr>
          </a:p>
        </p:txBody>
      </p:sp>
      <p:sp>
        <p:nvSpPr>
          <p:cNvPr id="38915" name="Rectangle 2"/>
          <p:cNvSpPr>
            <a:spLocks noGrp="1" noChangeArrowheads="1"/>
          </p:cNvSpPr>
          <p:nvPr>
            <p:ph type="title"/>
          </p:nvPr>
        </p:nvSpPr>
        <p:spPr>
          <a:xfrm>
            <a:off x="685800" y="381000"/>
            <a:ext cx="7772400" cy="1143000"/>
          </a:xfrm>
        </p:spPr>
        <p:txBody>
          <a:bodyPr/>
          <a:lstStyle/>
          <a:p>
            <a:pPr eaLnBrk="1" hangingPunct="1"/>
            <a:r>
              <a:rPr lang="en-US" dirty="0"/>
              <a:t>Passwords</a:t>
            </a:r>
          </a:p>
        </p:txBody>
      </p:sp>
      <p:sp>
        <p:nvSpPr>
          <p:cNvPr id="38916" name="Rectangle 3"/>
          <p:cNvSpPr>
            <a:spLocks noGrp="1" noChangeArrowheads="1"/>
          </p:cNvSpPr>
          <p:nvPr>
            <p:ph type="body" idx="1"/>
          </p:nvPr>
        </p:nvSpPr>
        <p:spPr>
          <a:xfrm>
            <a:off x="685800" y="1524000"/>
            <a:ext cx="7696200" cy="4495800"/>
          </a:xfrm>
        </p:spPr>
        <p:txBody>
          <a:bodyPr/>
          <a:lstStyle/>
          <a:p>
            <a:pPr eaLnBrk="1" hangingPunct="1">
              <a:lnSpc>
                <a:spcPct val="90000"/>
              </a:lnSpc>
              <a:spcAft>
                <a:spcPts val="600"/>
              </a:spcAft>
            </a:pPr>
            <a:r>
              <a:rPr lang="en-US" sz="2800" dirty="0"/>
              <a:t>The bottom line…</a:t>
            </a:r>
          </a:p>
          <a:p>
            <a:pPr eaLnBrk="1" hangingPunct="1">
              <a:lnSpc>
                <a:spcPct val="90000"/>
              </a:lnSpc>
              <a:spcAft>
                <a:spcPts val="600"/>
              </a:spcAft>
            </a:pPr>
            <a:r>
              <a:rPr lang="en-US" sz="2800" b="1" dirty="0">
                <a:solidFill>
                  <a:srgbClr val="FF0000"/>
                </a:solidFill>
              </a:rPr>
              <a:t>Password cracking is too easy</a:t>
            </a:r>
          </a:p>
          <a:p>
            <a:pPr lvl="1" eaLnBrk="1" hangingPunct="1">
              <a:lnSpc>
                <a:spcPct val="90000"/>
              </a:lnSpc>
              <a:spcAft>
                <a:spcPts val="600"/>
              </a:spcAft>
            </a:pPr>
            <a:r>
              <a:rPr lang="en-US" sz="2400" dirty="0"/>
              <a:t>One weak password may break security</a:t>
            </a:r>
          </a:p>
          <a:p>
            <a:pPr lvl="1" eaLnBrk="1" hangingPunct="1">
              <a:lnSpc>
                <a:spcPct val="90000"/>
              </a:lnSpc>
              <a:spcAft>
                <a:spcPts val="600"/>
              </a:spcAft>
            </a:pPr>
            <a:r>
              <a:rPr lang="en-US" sz="2400" dirty="0"/>
              <a:t>Users choose bad passwords</a:t>
            </a:r>
          </a:p>
          <a:p>
            <a:pPr lvl="1" eaLnBrk="1" hangingPunct="1">
              <a:lnSpc>
                <a:spcPct val="90000"/>
              </a:lnSpc>
              <a:spcAft>
                <a:spcPts val="600"/>
              </a:spcAft>
            </a:pPr>
            <a:r>
              <a:rPr lang="en-US" sz="2400" dirty="0"/>
              <a:t>Social engineering attacks, etc.</a:t>
            </a:r>
          </a:p>
          <a:p>
            <a:pPr eaLnBrk="1" hangingPunct="1">
              <a:lnSpc>
                <a:spcPct val="90000"/>
              </a:lnSpc>
              <a:spcAft>
                <a:spcPts val="600"/>
              </a:spcAft>
            </a:pPr>
            <a:r>
              <a:rPr lang="en-US" sz="2800" dirty="0"/>
              <a:t>Trudy has (almost) all of the advantages</a:t>
            </a:r>
          </a:p>
          <a:p>
            <a:pPr eaLnBrk="1" hangingPunct="1">
              <a:lnSpc>
                <a:spcPct val="90000"/>
              </a:lnSpc>
              <a:spcAft>
                <a:spcPts val="600"/>
              </a:spcAft>
            </a:pPr>
            <a:r>
              <a:rPr lang="en-US" sz="2800" dirty="0"/>
              <a:t>All of the math favors bad guys</a:t>
            </a:r>
          </a:p>
          <a:p>
            <a:pPr eaLnBrk="1" hangingPunct="1">
              <a:lnSpc>
                <a:spcPct val="90000"/>
              </a:lnSpc>
              <a:spcAft>
                <a:spcPts val="600"/>
              </a:spcAft>
            </a:pPr>
            <a:r>
              <a:rPr lang="en-US" sz="2800" dirty="0"/>
              <a:t>Passwords are a </a:t>
            </a:r>
            <a:r>
              <a:rPr lang="en-US" sz="2800" b="1" dirty="0">
                <a:solidFill>
                  <a:schemeClr val="accent2"/>
                </a:solidFill>
              </a:rPr>
              <a:t>BIG</a:t>
            </a:r>
            <a:r>
              <a:rPr lang="en-US" sz="2800" dirty="0"/>
              <a:t> security problem</a:t>
            </a:r>
          </a:p>
          <a:p>
            <a:pPr lvl="1" eaLnBrk="1" hangingPunct="1">
              <a:lnSpc>
                <a:spcPct val="90000"/>
              </a:lnSpc>
              <a:spcAft>
                <a:spcPts val="600"/>
              </a:spcAft>
            </a:pPr>
            <a:r>
              <a:rPr lang="en-US" sz="2400" dirty="0"/>
              <a:t>And will continue to be a big problem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4D2D201-9446-7446-9007-A1DF4420F33B}" type="slidenum">
              <a:rPr lang="en-US" smtClean="0">
                <a:latin typeface="Times New Roman" charset="0"/>
              </a:rPr>
              <a:pPr/>
              <a:t>24</a:t>
            </a:fld>
            <a:endParaRPr lang="en-US" smtClean="0">
              <a:latin typeface="Times New Roman" charset="0"/>
            </a:endParaRPr>
          </a:p>
        </p:txBody>
      </p:sp>
      <p:sp>
        <p:nvSpPr>
          <p:cNvPr id="39939" name="Rectangle 2"/>
          <p:cNvSpPr>
            <a:spLocks noGrp="1" noChangeArrowheads="1"/>
          </p:cNvSpPr>
          <p:nvPr>
            <p:ph type="title"/>
          </p:nvPr>
        </p:nvSpPr>
        <p:spPr>
          <a:xfrm>
            <a:off x="685800" y="457200"/>
            <a:ext cx="7772400" cy="1143000"/>
          </a:xfrm>
        </p:spPr>
        <p:txBody>
          <a:bodyPr/>
          <a:lstStyle/>
          <a:p>
            <a:pPr eaLnBrk="1" hangingPunct="1"/>
            <a:r>
              <a:rPr lang="en-US"/>
              <a:t>Password Cracking Tools</a:t>
            </a:r>
          </a:p>
        </p:txBody>
      </p:sp>
      <p:sp>
        <p:nvSpPr>
          <p:cNvPr id="39940" name="Rectangle 3"/>
          <p:cNvSpPr>
            <a:spLocks noGrp="1" noChangeArrowheads="1"/>
          </p:cNvSpPr>
          <p:nvPr>
            <p:ph type="body" idx="1"/>
          </p:nvPr>
        </p:nvSpPr>
        <p:spPr>
          <a:xfrm>
            <a:off x="685800" y="1676400"/>
            <a:ext cx="7848600" cy="4419600"/>
          </a:xfrm>
        </p:spPr>
        <p:txBody>
          <a:bodyPr/>
          <a:lstStyle/>
          <a:p>
            <a:pPr eaLnBrk="1" hangingPunct="1">
              <a:lnSpc>
                <a:spcPct val="80000"/>
              </a:lnSpc>
              <a:spcAft>
                <a:spcPts val="600"/>
              </a:spcAft>
            </a:pPr>
            <a:r>
              <a:rPr lang="en-US" sz="2800" dirty="0"/>
              <a:t>Popular password cracking tools</a:t>
            </a:r>
            <a:endParaRPr lang="en-US" sz="2800" dirty="0">
              <a:hlinkClick r:id="rId2"/>
            </a:endParaRPr>
          </a:p>
          <a:p>
            <a:pPr lvl="1" eaLnBrk="1" hangingPunct="1">
              <a:lnSpc>
                <a:spcPct val="80000"/>
              </a:lnSpc>
              <a:spcAft>
                <a:spcPts val="600"/>
              </a:spcAft>
            </a:pPr>
            <a:r>
              <a:rPr lang="en-US" sz="2400" dirty="0">
                <a:hlinkClick r:id="rId2"/>
              </a:rPr>
              <a:t>Password Crackers</a:t>
            </a:r>
            <a:endParaRPr lang="en-US" sz="2400" dirty="0"/>
          </a:p>
          <a:p>
            <a:pPr lvl="1" eaLnBrk="1" hangingPunct="1">
              <a:lnSpc>
                <a:spcPct val="80000"/>
              </a:lnSpc>
              <a:spcAft>
                <a:spcPts val="600"/>
              </a:spcAft>
            </a:pPr>
            <a:r>
              <a:rPr lang="en-US" sz="2400" dirty="0">
                <a:hlinkClick r:id="rId3"/>
              </a:rPr>
              <a:t>Password Portal</a:t>
            </a:r>
            <a:endParaRPr lang="en-US" sz="2400" dirty="0"/>
          </a:p>
          <a:p>
            <a:pPr lvl="1" eaLnBrk="1" hangingPunct="1">
              <a:lnSpc>
                <a:spcPct val="80000"/>
              </a:lnSpc>
              <a:spcAft>
                <a:spcPts val="600"/>
              </a:spcAft>
            </a:pPr>
            <a:r>
              <a:rPr lang="en-US" sz="2400" dirty="0">
                <a:hlinkClick r:id="rId4"/>
              </a:rPr>
              <a:t>L0phtCrack and LC4</a:t>
            </a:r>
            <a:r>
              <a:rPr lang="en-US" sz="2400" dirty="0"/>
              <a:t> (Windows)</a:t>
            </a:r>
          </a:p>
          <a:p>
            <a:pPr lvl="1" eaLnBrk="1" hangingPunct="1">
              <a:lnSpc>
                <a:spcPct val="80000"/>
              </a:lnSpc>
              <a:spcAft>
                <a:spcPts val="600"/>
              </a:spcAft>
            </a:pPr>
            <a:r>
              <a:rPr lang="en-US" sz="2400" dirty="0">
                <a:hlinkClick r:id="rId5"/>
              </a:rPr>
              <a:t>John the Ripper</a:t>
            </a:r>
            <a:r>
              <a:rPr lang="en-US" sz="2400" dirty="0"/>
              <a:t> (Unix)</a:t>
            </a:r>
          </a:p>
          <a:p>
            <a:pPr eaLnBrk="1" hangingPunct="1">
              <a:lnSpc>
                <a:spcPct val="80000"/>
              </a:lnSpc>
              <a:spcAft>
                <a:spcPts val="600"/>
              </a:spcAft>
            </a:pPr>
            <a:r>
              <a:rPr lang="en-US" sz="2800" dirty="0" err="1"/>
              <a:t>Admins</a:t>
            </a:r>
            <a:r>
              <a:rPr lang="en-US" sz="2800" dirty="0"/>
              <a:t> should use these tools to test for weak passwords since attackers </a:t>
            </a:r>
            <a:r>
              <a:rPr lang="en-US" sz="2800" dirty="0" smtClean="0"/>
              <a:t>will</a:t>
            </a:r>
          </a:p>
          <a:p>
            <a:pPr eaLnBrk="1" hangingPunct="1">
              <a:lnSpc>
                <a:spcPct val="80000"/>
              </a:lnSpc>
              <a:spcAft>
                <a:spcPts val="600"/>
              </a:spcAft>
            </a:pPr>
            <a:r>
              <a:rPr lang="en-US" sz="2800" dirty="0"/>
              <a:t>Good articles on password cracking</a:t>
            </a:r>
          </a:p>
          <a:p>
            <a:pPr lvl="1" eaLnBrk="1" hangingPunct="1">
              <a:lnSpc>
                <a:spcPct val="80000"/>
              </a:lnSpc>
              <a:spcAft>
                <a:spcPts val="600"/>
              </a:spcAft>
            </a:pPr>
            <a:r>
              <a:rPr lang="en-US" sz="2400" dirty="0">
                <a:hlinkClick r:id="rId6"/>
              </a:rPr>
              <a:t>Passwords - Conerstone of Computer Security</a:t>
            </a:r>
            <a:endParaRPr lang="en-US" sz="2400" dirty="0"/>
          </a:p>
          <a:p>
            <a:pPr lvl="1" eaLnBrk="1" hangingPunct="1">
              <a:lnSpc>
                <a:spcPct val="80000"/>
              </a:lnSpc>
              <a:spcAft>
                <a:spcPts val="600"/>
              </a:spcAft>
            </a:pPr>
            <a:r>
              <a:rPr lang="en-US" sz="2400" dirty="0">
                <a:hlinkClick r:id="rId7"/>
              </a:rPr>
              <a:t>Passwords revealed by sweet deal</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08EE36D-1835-6147-A5CB-3C8D72F3D26B}" type="slidenum">
              <a:rPr lang="en-US" smtClean="0">
                <a:latin typeface="Times New Roman" charset="0"/>
              </a:rPr>
              <a:pPr/>
              <a:t>25</a:t>
            </a:fld>
            <a:endParaRPr lang="en-US" smtClean="0">
              <a:latin typeface="Times New Roman" charset="0"/>
            </a:endParaRPr>
          </a:p>
        </p:txBody>
      </p:sp>
      <p:sp>
        <p:nvSpPr>
          <p:cNvPr id="40963" name="Rectangle 2"/>
          <p:cNvSpPr>
            <a:spLocks noGrp="1" noChangeArrowheads="1"/>
          </p:cNvSpPr>
          <p:nvPr>
            <p:ph type="title"/>
          </p:nvPr>
        </p:nvSpPr>
        <p:spPr>
          <a:xfrm>
            <a:off x="685800" y="1295400"/>
            <a:ext cx="7772400" cy="1143000"/>
          </a:xfrm>
        </p:spPr>
        <p:txBody>
          <a:bodyPr/>
          <a:lstStyle/>
          <a:p>
            <a:pPr eaLnBrk="1" hangingPunct="1"/>
            <a:r>
              <a:rPr lang="en-US"/>
              <a:t>Biometrics</a:t>
            </a:r>
          </a:p>
        </p:txBody>
      </p:sp>
      <p:pic>
        <p:nvPicPr>
          <p:cNvPr id="40964" name="Picture 4" descr="eye2.tif                                                       000675D6Macintosh HD                   BC93A1CC:"/>
          <p:cNvPicPr>
            <a:picLocks noChangeAspect="1" noChangeArrowheads="1"/>
          </p:cNvPicPr>
          <p:nvPr/>
        </p:nvPicPr>
        <p:blipFill>
          <a:blip r:embed="rId2"/>
          <a:srcRect/>
          <a:stretch>
            <a:fillRect/>
          </a:stretch>
        </p:blipFill>
        <p:spPr bwMode="auto">
          <a:xfrm>
            <a:off x="2819400" y="2730500"/>
            <a:ext cx="3517900" cy="176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9D513EE-D491-C443-8955-1CC3F2F769DA}" type="slidenum">
              <a:rPr lang="en-US" smtClean="0">
                <a:latin typeface="Times New Roman" charset="0"/>
              </a:rPr>
              <a:pPr/>
              <a:t>26</a:t>
            </a:fld>
            <a:endParaRPr lang="en-US" smtClean="0">
              <a:latin typeface="Times New Roman" charset="0"/>
            </a:endParaRPr>
          </a:p>
        </p:txBody>
      </p:sp>
      <p:sp>
        <p:nvSpPr>
          <p:cNvPr id="41987" name="Rectangle 2"/>
          <p:cNvSpPr>
            <a:spLocks noGrp="1" noChangeArrowheads="1"/>
          </p:cNvSpPr>
          <p:nvPr>
            <p:ph type="title"/>
          </p:nvPr>
        </p:nvSpPr>
        <p:spPr>
          <a:xfrm>
            <a:off x="685800" y="304800"/>
            <a:ext cx="7772400" cy="1143000"/>
          </a:xfrm>
        </p:spPr>
        <p:txBody>
          <a:bodyPr/>
          <a:lstStyle/>
          <a:p>
            <a:pPr eaLnBrk="1" hangingPunct="1"/>
            <a:r>
              <a:rPr lang="en-US"/>
              <a:t>Something You Are</a:t>
            </a:r>
          </a:p>
        </p:txBody>
      </p:sp>
      <p:sp>
        <p:nvSpPr>
          <p:cNvPr id="41988" name="Rectangle 3"/>
          <p:cNvSpPr>
            <a:spLocks noGrp="1" noChangeArrowheads="1"/>
          </p:cNvSpPr>
          <p:nvPr>
            <p:ph type="body" idx="1"/>
          </p:nvPr>
        </p:nvSpPr>
        <p:spPr>
          <a:xfrm>
            <a:off x="685800" y="1371600"/>
            <a:ext cx="7620000" cy="990600"/>
          </a:xfrm>
        </p:spPr>
        <p:txBody>
          <a:bodyPr/>
          <a:lstStyle/>
          <a:p>
            <a:pPr eaLnBrk="1" hangingPunct="1">
              <a:lnSpc>
                <a:spcPct val="90000"/>
              </a:lnSpc>
              <a:spcAft>
                <a:spcPts val="600"/>
              </a:spcAft>
            </a:pPr>
            <a:r>
              <a:rPr lang="en-US" sz="2800" dirty="0"/>
              <a:t>Biometric</a:t>
            </a:r>
          </a:p>
          <a:p>
            <a:pPr lvl="1" eaLnBrk="1" hangingPunct="1">
              <a:lnSpc>
                <a:spcPct val="90000"/>
              </a:lnSpc>
              <a:spcAft>
                <a:spcPts val="600"/>
              </a:spcAft>
            </a:pPr>
            <a:r>
              <a:rPr lang="en-US" sz="2400" b="1" dirty="0">
                <a:solidFill>
                  <a:schemeClr val="accent2"/>
                </a:solidFill>
              </a:rPr>
              <a:t>“You are your key”</a:t>
            </a:r>
            <a:r>
              <a:rPr lang="en-US" sz="2400" dirty="0"/>
              <a:t> </a:t>
            </a:r>
            <a:r>
              <a:rPr lang="en-US" sz="2400" dirty="0" err="1">
                <a:sym typeface="Symbol" charset="2"/>
              </a:rPr>
              <a:t></a:t>
            </a:r>
            <a:r>
              <a:rPr lang="en-US" sz="2400" dirty="0"/>
              <a:t> </a:t>
            </a:r>
            <a:r>
              <a:rPr lang="en-US" sz="2400" dirty="0" err="1"/>
              <a:t>Schneier</a:t>
            </a:r>
            <a:endParaRPr lang="en-US" sz="2400" dirty="0"/>
          </a:p>
        </p:txBody>
      </p:sp>
      <p:sp>
        <p:nvSpPr>
          <p:cNvPr id="276484" name="AutoShape 4"/>
          <p:cNvSpPr>
            <a:spLocks noChangeArrowheads="1"/>
          </p:cNvSpPr>
          <p:nvPr/>
        </p:nvSpPr>
        <p:spPr bwMode="auto">
          <a:xfrm>
            <a:off x="6324600" y="3124200"/>
            <a:ext cx="1524000" cy="685800"/>
          </a:xfrm>
          <a:prstGeom prst="cloudCallout">
            <a:avLst>
              <a:gd name="adj1" fmla="val -3852"/>
              <a:gd name="adj2" fmla="val 18750"/>
            </a:avLst>
          </a:prstGeom>
          <a:solidFill>
            <a:srgbClr val="91C8FF"/>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5" name="AutoShape 5"/>
          <p:cNvSpPr>
            <a:spLocks noChangeArrowheads="1"/>
          </p:cNvSpPr>
          <p:nvPr/>
        </p:nvSpPr>
        <p:spPr bwMode="auto">
          <a:xfrm>
            <a:off x="5638800" y="36576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6" name="AutoShape 6"/>
          <p:cNvSpPr>
            <a:spLocks noChangeArrowheads="1"/>
          </p:cNvSpPr>
          <p:nvPr/>
        </p:nvSpPr>
        <p:spPr bwMode="auto">
          <a:xfrm>
            <a:off x="7010400" y="35814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41992" name="Text Box 7"/>
          <p:cNvSpPr txBox="1">
            <a:spLocks noChangeArrowheads="1"/>
          </p:cNvSpPr>
          <p:nvPr/>
        </p:nvSpPr>
        <p:spPr bwMode="auto">
          <a:xfrm>
            <a:off x="6781800" y="3200400"/>
            <a:ext cx="762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1">
                <a:latin typeface="Times New Roman" charset="0"/>
              </a:rPr>
              <a:t>Are</a:t>
            </a:r>
            <a:r>
              <a:rPr lang="en-US">
                <a:latin typeface="Times New Roman" charset="0"/>
              </a:rPr>
              <a:t> </a:t>
            </a:r>
          </a:p>
        </p:txBody>
      </p:sp>
      <p:sp>
        <p:nvSpPr>
          <p:cNvPr id="41993" name="Text Box 8"/>
          <p:cNvSpPr txBox="1">
            <a:spLocks noChangeArrowheads="1"/>
          </p:cNvSpPr>
          <p:nvPr/>
        </p:nvSpPr>
        <p:spPr bwMode="auto">
          <a:xfrm>
            <a:off x="5867400" y="3810000"/>
            <a:ext cx="1066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a:latin typeface="Times New Roman" charset="0"/>
              </a:rPr>
              <a:t>Know</a:t>
            </a:r>
          </a:p>
        </p:txBody>
      </p:sp>
      <p:sp>
        <p:nvSpPr>
          <p:cNvPr id="41994" name="Text Box 9"/>
          <p:cNvSpPr txBox="1">
            <a:spLocks noChangeArrowheads="1"/>
          </p:cNvSpPr>
          <p:nvPr/>
        </p:nvSpPr>
        <p:spPr bwMode="auto">
          <a:xfrm>
            <a:off x="7299325" y="3698875"/>
            <a:ext cx="827088"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 New Roman" charset="0"/>
              </a:rPr>
              <a:t>Have</a:t>
            </a:r>
          </a:p>
        </p:txBody>
      </p:sp>
      <p:sp>
        <p:nvSpPr>
          <p:cNvPr id="41995" name="Rectangle 10"/>
          <p:cNvSpPr>
            <a:spLocks noChangeArrowheads="1"/>
          </p:cNvSpPr>
          <p:nvPr/>
        </p:nvSpPr>
        <p:spPr bwMode="auto">
          <a:xfrm>
            <a:off x="685800" y="2286000"/>
            <a:ext cx="5867400" cy="3733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Examples</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Fingerprint</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Handwritten signature</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Facial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Speech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Gait (walking)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“Digital doggie” (odor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Many more!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DACA151-E9EA-1D4B-BD80-B9AFDADECBB7}" type="slidenum">
              <a:rPr lang="en-US" smtClean="0">
                <a:latin typeface="Times New Roman" charset="0"/>
              </a:rPr>
              <a:pPr/>
              <a:t>27</a:t>
            </a:fld>
            <a:endParaRPr lang="en-US" smtClean="0">
              <a:latin typeface="Times New Roman" charset="0"/>
            </a:endParaRPr>
          </a:p>
        </p:txBody>
      </p:sp>
      <p:sp>
        <p:nvSpPr>
          <p:cNvPr id="43011" name="Rectangle 2"/>
          <p:cNvSpPr>
            <a:spLocks noGrp="1" noChangeArrowheads="1"/>
          </p:cNvSpPr>
          <p:nvPr>
            <p:ph type="title"/>
          </p:nvPr>
        </p:nvSpPr>
        <p:spPr>
          <a:xfrm>
            <a:off x="685800" y="533400"/>
            <a:ext cx="7772400" cy="1143000"/>
          </a:xfrm>
        </p:spPr>
        <p:txBody>
          <a:bodyPr/>
          <a:lstStyle/>
          <a:p>
            <a:pPr eaLnBrk="1" hangingPunct="1"/>
            <a:r>
              <a:rPr lang="en-US" dirty="0"/>
              <a:t>Why Biometrics?</a:t>
            </a:r>
          </a:p>
        </p:txBody>
      </p:sp>
      <p:sp>
        <p:nvSpPr>
          <p:cNvPr id="43012" name="Rectangle 3"/>
          <p:cNvSpPr>
            <a:spLocks noGrp="1" noChangeArrowheads="1"/>
          </p:cNvSpPr>
          <p:nvPr>
            <p:ph type="body" idx="1"/>
          </p:nvPr>
        </p:nvSpPr>
        <p:spPr>
          <a:xfrm>
            <a:off x="685800" y="1828800"/>
            <a:ext cx="7848600" cy="4267200"/>
          </a:xfrm>
        </p:spPr>
        <p:txBody>
          <a:bodyPr/>
          <a:lstStyle/>
          <a:p>
            <a:pPr eaLnBrk="1" hangingPunct="1">
              <a:lnSpc>
                <a:spcPct val="80000"/>
              </a:lnSpc>
              <a:spcAft>
                <a:spcPts val="600"/>
              </a:spcAft>
            </a:pPr>
            <a:r>
              <a:rPr lang="en-US" sz="2800" dirty="0" smtClean="0"/>
              <a:t>More secure </a:t>
            </a:r>
            <a:r>
              <a:rPr lang="en-US" sz="2800" dirty="0"/>
              <a:t>replacement for passwords</a:t>
            </a:r>
          </a:p>
          <a:p>
            <a:pPr eaLnBrk="1" hangingPunct="1">
              <a:lnSpc>
                <a:spcPct val="80000"/>
              </a:lnSpc>
              <a:spcAft>
                <a:spcPts val="600"/>
              </a:spcAft>
            </a:pPr>
            <a:r>
              <a:rPr lang="en-US" sz="2800" dirty="0"/>
              <a:t>Cheap and reliable biometrics needed</a:t>
            </a:r>
          </a:p>
          <a:p>
            <a:pPr lvl="1" eaLnBrk="1" hangingPunct="1">
              <a:lnSpc>
                <a:spcPct val="80000"/>
              </a:lnSpc>
              <a:spcAft>
                <a:spcPts val="600"/>
              </a:spcAft>
            </a:pPr>
            <a:r>
              <a:rPr lang="en-US" sz="2400" dirty="0"/>
              <a:t>Today, an active area of research</a:t>
            </a:r>
          </a:p>
          <a:p>
            <a:pPr eaLnBrk="1" hangingPunct="1">
              <a:lnSpc>
                <a:spcPct val="80000"/>
              </a:lnSpc>
              <a:spcAft>
                <a:spcPts val="600"/>
              </a:spcAft>
            </a:pPr>
            <a:r>
              <a:rPr lang="en-US" sz="2800" dirty="0"/>
              <a:t>Biometrics </a:t>
            </a:r>
            <a:r>
              <a:rPr lang="en-US" sz="2800" b="1" dirty="0">
                <a:solidFill>
                  <a:schemeClr val="accent2"/>
                </a:solidFill>
              </a:rPr>
              <a:t>are</a:t>
            </a:r>
            <a:r>
              <a:rPr lang="en-US" sz="2800" dirty="0"/>
              <a:t> used in security today</a:t>
            </a:r>
          </a:p>
          <a:p>
            <a:pPr lvl="1" eaLnBrk="1" hangingPunct="1">
              <a:lnSpc>
                <a:spcPct val="80000"/>
              </a:lnSpc>
              <a:spcAft>
                <a:spcPts val="600"/>
              </a:spcAft>
            </a:pPr>
            <a:r>
              <a:rPr lang="en-US" sz="2400" dirty="0"/>
              <a:t>Thumbprint mouse</a:t>
            </a:r>
          </a:p>
          <a:p>
            <a:pPr lvl="1" eaLnBrk="1" hangingPunct="1">
              <a:lnSpc>
                <a:spcPct val="80000"/>
              </a:lnSpc>
              <a:spcAft>
                <a:spcPts val="600"/>
              </a:spcAft>
            </a:pPr>
            <a:r>
              <a:rPr lang="en-US" sz="2400" dirty="0"/>
              <a:t>Palm print for secure entry</a:t>
            </a:r>
          </a:p>
          <a:p>
            <a:pPr lvl="1" eaLnBrk="1" hangingPunct="1">
              <a:lnSpc>
                <a:spcPct val="80000"/>
              </a:lnSpc>
              <a:spcAft>
                <a:spcPts val="600"/>
              </a:spcAft>
            </a:pPr>
            <a:r>
              <a:rPr lang="en-US" sz="2400" dirty="0"/>
              <a:t>Fingerprint to unlock car door, etc.</a:t>
            </a:r>
          </a:p>
          <a:p>
            <a:pPr eaLnBrk="1" hangingPunct="1">
              <a:lnSpc>
                <a:spcPct val="80000"/>
              </a:lnSpc>
              <a:spcAft>
                <a:spcPts val="600"/>
              </a:spcAft>
            </a:pPr>
            <a:r>
              <a:rPr lang="en-US" sz="2800" dirty="0"/>
              <a:t>But biometrics not too popular</a:t>
            </a:r>
          </a:p>
          <a:p>
            <a:pPr lvl="1" eaLnBrk="1" hangingPunct="1">
              <a:lnSpc>
                <a:spcPct val="80000"/>
              </a:lnSpc>
              <a:spcAft>
                <a:spcPts val="600"/>
              </a:spcAft>
            </a:pPr>
            <a:r>
              <a:rPr lang="en-US" sz="2400" dirty="0"/>
              <a:t>Has not lived up to its promise (yet?)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CA326B3-BFF3-884C-94D4-77534E458F3E}" type="slidenum">
              <a:rPr lang="en-US" smtClean="0">
                <a:latin typeface="Times New Roman" charset="0"/>
              </a:rPr>
              <a:pPr/>
              <a:t>28</a:t>
            </a:fld>
            <a:endParaRPr lang="en-US" smtClean="0">
              <a:latin typeface="Times New Roman" charset="0"/>
            </a:endParaRPr>
          </a:p>
        </p:txBody>
      </p:sp>
      <p:sp>
        <p:nvSpPr>
          <p:cNvPr id="44035" name="Rectangle 2"/>
          <p:cNvSpPr>
            <a:spLocks noGrp="1" noChangeArrowheads="1"/>
          </p:cNvSpPr>
          <p:nvPr>
            <p:ph type="title"/>
          </p:nvPr>
        </p:nvSpPr>
        <p:spPr>
          <a:xfrm>
            <a:off x="685800" y="228600"/>
            <a:ext cx="7772400" cy="1143000"/>
          </a:xfrm>
        </p:spPr>
        <p:txBody>
          <a:bodyPr/>
          <a:lstStyle/>
          <a:p>
            <a:pPr eaLnBrk="1" hangingPunct="1"/>
            <a:r>
              <a:rPr lang="en-US"/>
              <a:t>Ideal Biometric</a:t>
            </a:r>
          </a:p>
        </p:txBody>
      </p:sp>
      <p:sp>
        <p:nvSpPr>
          <p:cNvPr id="44036" name="Rectangle 3"/>
          <p:cNvSpPr>
            <a:spLocks noGrp="1" noChangeArrowheads="1"/>
          </p:cNvSpPr>
          <p:nvPr>
            <p:ph type="body" idx="1"/>
          </p:nvPr>
        </p:nvSpPr>
        <p:spPr>
          <a:xfrm>
            <a:off x="685800" y="1371600"/>
            <a:ext cx="8001000" cy="4724400"/>
          </a:xfrm>
        </p:spPr>
        <p:txBody>
          <a:bodyPr/>
          <a:lstStyle/>
          <a:p>
            <a:pPr eaLnBrk="1" hangingPunct="1">
              <a:lnSpc>
                <a:spcPct val="85000"/>
              </a:lnSpc>
              <a:spcAft>
                <a:spcPts val="600"/>
              </a:spcAft>
            </a:pPr>
            <a:r>
              <a:rPr lang="en-US" sz="2800" b="1" dirty="0">
                <a:solidFill>
                  <a:schemeClr val="hlink"/>
                </a:solidFill>
              </a:rPr>
              <a:t>Universal</a:t>
            </a:r>
            <a:r>
              <a:rPr lang="en-US" sz="2800" dirty="0"/>
              <a:t> </a:t>
            </a:r>
            <a:r>
              <a:rPr lang="en-US" sz="2800" dirty="0" err="1">
                <a:sym typeface="Symbol" charset="2"/>
              </a:rPr>
              <a:t></a:t>
            </a:r>
            <a:r>
              <a:rPr lang="en-US" sz="2800" dirty="0"/>
              <a:t> applies to (almost) everyone</a:t>
            </a:r>
          </a:p>
          <a:p>
            <a:pPr lvl="1" eaLnBrk="1" hangingPunct="1">
              <a:lnSpc>
                <a:spcPct val="85000"/>
              </a:lnSpc>
              <a:spcAft>
                <a:spcPts val="600"/>
              </a:spcAft>
            </a:pPr>
            <a:r>
              <a:rPr lang="en-US" sz="2400" dirty="0"/>
              <a:t>In reality, no biometric applies to everyone</a:t>
            </a:r>
          </a:p>
          <a:p>
            <a:pPr eaLnBrk="1" hangingPunct="1">
              <a:lnSpc>
                <a:spcPct val="85000"/>
              </a:lnSpc>
              <a:spcAft>
                <a:spcPts val="600"/>
              </a:spcAft>
            </a:pPr>
            <a:r>
              <a:rPr lang="en-US" sz="2800" b="1" dirty="0">
                <a:solidFill>
                  <a:schemeClr val="hlink"/>
                </a:solidFill>
              </a:rPr>
              <a:t>Distinguishing</a:t>
            </a:r>
            <a:r>
              <a:rPr lang="en-US" sz="2800" dirty="0"/>
              <a:t> </a:t>
            </a:r>
            <a:r>
              <a:rPr lang="en-US" sz="2800" dirty="0" err="1">
                <a:sym typeface="Symbol" charset="2"/>
              </a:rPr>
              <a:t></a:t>
            </a:r>
            <a:r>
              <a:rPr lang="en-US" sz="2800" dirty="0"/>
              <a:t> distinguish with certainty</a:t>
            </a:r>
          </a:p>
          <a:p>
            <a:pPr lvl="1" eaLnBrk="1" hangingPunct="1">
              <a:lnSpc>
                <a:spcPct val="85000"/>
              </a:lnSpc>
              <a:spcAft>
                <a:spcPts val="600"/>
              </a:spcAft>
            </a:pPr>
            <a:r>
              <a:rPr lang="en-US" sz="2400" dirty="0"/>
              <a:t>In reality, cannot hope for 100% certainty</a:t>
            </a:r>
          </a:p>
          <a:p>
            <a:pPr eaLnBrk="1" hangingPunct="1">
              <a:lnSpc>
                <a:spcPct val="85000"/>
              </a:lnSpc>
              <a:spcAft>
                <a:spcPts val="600"/>
              </a:spcAft>
            </a:pPr>
            <a:r>
              <a:rPr lang="en-US" sz="2800" b="1" dirty="0">
                <a:solidFill>
                  <a:schemeClr val="hlink"/>
                </a:solidFill>
              </a:rPr>
              <a:t>Permanent</a:t>
            </a:r>
            <a:r>
              <a:rPr lang="en-US" sz="2800" dirty="0"/>
              <a:t> </a:t>
            </a:r>
            <a:r>
              <a:rPr lang="en-US" sz="2800" dirty="0" err="1">
                <a:sym typeface="Symbol" charset="2"/>
              </a:rPr>
              <a:t></a:t>
            </a:r>
            <a:r>
              <a:rPr lang="en-US" sz="2800" dirty="0"/>
              <a:t> physical characteristic being measured never changes</a:t>
            </a:r>
          </a:p>
          <a:p>
            <a:pPr lvl="1" eaLnBrk="1" hangingPunct="1">
              <a:lnSpc>
                <a:spcPct val="85000"/>
              </a:lnSpc>
              <a:spcAft>
                <a:spcPts val="600"/>
              </a:spcAft>
            </a:pPr>
            <a:r>
              <a:rPr lang="en-US" sz="2400" dirty="0"/>
              <a:t>In reality, OK if it to remains valid for long time</a:t>
            </a:r>
          </a:p>
          <a:p>
            <a:pPr eaLnBrk="1" hangingPunct="1">
              <a:lnSpc>
                <a:spcPct val="85000"/>
              </a:lnSpc>
              <a:spcAft>
                <a:spcPts val="600"/>
              </a:spcAft>
            </a:pPr>
            <a:r>
              <a:rPr lang="en-US" sz="2800" b="1" dirty="0">
                <a:solidFill>
                  <a:schemeClr val="hlink"/>
                </a:solidFill>
              </a:rPr>
              <a:t>Collectable</a:t>
            </a:r>
            <a:r>
              <a:rPr lang="en-US" sz="2800" dirty="0"/>
              <a:t> </a:t>
            </a:r>
            <a:r>
              <a:rPr lang="en-US" sz="2800" dirty="0" err="1">
                <a:sym typeface="Symbol" charset="2"/>
              </a:rPr>
              <a:t></a:t>
            </a:r>
            <a:r>
              <a:rPr lang="en-US" sz="2800" dirty="0"/>
              <a:t> easy to collect required data </a:t>
            </a:r>
          </a:p>
          <a:p>
            <a:pPr lvl="1" eaLnBrk="1" hangingPunct="1">
              <a:lnSpc>
                <a:spcPct val="85000"/>
              </a:lnSpc>
              <a:spcAft>
                <a:spcPts val="600"/>
              </a:spcAft>
            </a:pPr>
            <a:r>
              <a:rPr lang="en-US" sz="2400" dirty="0"/>
              <a:t>Depends on whether subjects are cooperative</a:t>
            </a:r>
            <a:endParaRPr lang="en-US" sz="2400" dirty="0" smtClean="0"/>
          </a:p>
          <a:p>
            <a:pPr eaLnBrk="1" hangingPunct="1">
              <a:lnSpc>
                <a:spcPct val="85000"/>
              </a:lnSpc>
              <a:spcAft>
                <a:spcPts val="600"/>
              </a:spcAft>
            </a:pPr>
            <a:r>
              <a:rPr lang="en-US" sz="2800" dirty="0" smtClean="0"/>
              <a:t>Also, safe</a:t>
            </a:r>
            <a:r>
              <a:rPr lang="en-US" sz="2800" dirty="0"/>
              <a:t>,</a:t>
            </a:r>
            <a:r>
              <a:rPr lang="en-US" sz="2800" dirty="0" smtClean="0"/>
              <a:t> user-friendly, </a:t>
            </a:r>
            <a:r>
              <a:rPr lang="en-US" sz="2800" dirty="0"/>
              <a:t>etc., etc.</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9C734FC-27A8-4A4D-BB1C-F42F1F84532E}" type="slidenum">
              <a:rPr lang="en-US" smtClean="0">
                <a:latin typeface="Times New Roman" charset="0"/>
              </a:rPr>
              <a:pPr/>
              <a:t>29</a:t>
            </a:fld>
            <a:endParaRPr lang="en-US" smtClean="0">
              <a:latin typeface="Times New Roman" charset="0"/>
            </a:endParaRPr>
          </a:p>
        </p:txBody>
      </p:sp>
      <p:sp>
        <p:nvSpPr>
          <p:cNvPr id="45059" name="Rectangle 2"/>
          <p:cNvSpPr>
            <a:spLocks noGrp="1" noChangeArrowheads="1"/>
          </p:cNvSpPr>
          <p:nvPr>
            <p:ph type="title"/>
          </p:nvPr>
        </p:nvSpPr>
        <p:spPr>
          <a:xfrm>
            <a:off x="685800" y="304800"/>
            <a:ext cx="7772400" cy="1143000"/>
          </a:xfrm>
        </p:spPr>
        <p:txBody>
          <a:bodyPr/>
          <a:lstStyle/>
          <a:p>
            <a:pPr eaLnBrk="1" hangingPunct="1"/>
            <a:r>
              <a:rPr lang="en-US" dirty="0"/>
              <a:t>Biometric</a:t>
            </a:r>
            <a:r>
              <a:rPr lang="en-US" dirty="0" smtClean="0"/>
              <a:t> Modes</a:t>
            </a:r>
            <a:endParaRPr lang="en-US" dirty="0"/>
          </a:p>
        </p:txBody>
      </p:sp>
      <p:sp>
        <p:nvSpPr>
          <p:cNvPr id="278531" name="Rectangle 3"/>
          <p:cNvSpPr>
            <a:spLocks noGrp="1" noChangeArrowheads="1"/>
          </p:cNvSpPr>
          <p:nvPr>
            <p:ph type="body" idx="1"/>
          </p:nvPr>
        </p:nvSpPr>
        <p:spPr>
          <a:xfrm>
            <a:off x="457200" y="1524000"/>
            <a:ext cx="8534400" cy="4495800"/>
          </a:xfrm>
        </p:spPr>
        <p:txBody>
          <a:bodyPr/>
          <a:lstStyle/>
          <a:p>
            <a:pPr eaLnBrk="1" hangingPunct="1">
              <a:lnSpc>
                <a:spcPct val="90000"/>
              </a:lnSpc>
              <a:spcAft>
                <a:spcPts val="600"/>
              </a:spcAft>
            </a:pPr>
            <a:r>
              <a:rPr lang="en-US" sz="2800" b="1" dirty="0">
                <a:solidFill>
                  <a:schemeClr val="hlink"/>
                </a:solidFill>
              </a:rPr>
              <a:t>Identification</a:t>
            </a:r>
            <a:r>
              <a:rPr lang="en-US" sz="2800" dirty="0"/>
              <a:t> </a:t>
            </a:r>
            <a:r>
              <a:rPr lang="en-US" sz="2800" dirty="0" err="1">
                <a:sym typeface="Symbol" charset="2"/>
              </a:rPr>
              <a:t></a:t>
            </a:r>
            <a:r>
              <a:rPr lang="en-US" sz="2800" dirty="0"/>
              <a:t> Who goes there?</a:t>
            </a:r>
          </a:p>
          <a:p>
            <a:pPr lvl="1" eaLnBrk="1" hangingPunct="1">
              <a:lnSpc>
                <a:spcPct val="90000"/>
              </a:lnSpc>
              <a:spcAft>
                <a:spcPts val="600"/>
              </a:spcAft>
            </a:pPr>
            <a:r>
              <a:rPr lang="en-US" sz="2400" dirty="0"/>
              <a:t>Compare </a:t>
            </a:r>
            <a:r>
              <a:rPr lang="en-US" sz="2400" b="1" dirty="0" smtClean="0">
                <a:solidFill>
                  <a:srgbClr val="FF0000"/>
                </a:solidFill>
              </a:rPr>
              <a:t>one-to-many</a:t>
            </a:r>
            <a:endParaRPr lang="en-US" sz="2400" dirty="0"/>
          </a:p>
          <a:p>
            <a:pPr lvl="1" eaLnBrk="1" hangingPunct="1">
              <a:lnSpc>
                <a:spcPct val="90000"/>
              </a:lnSpc>
              <a:spcAft>
                <a:spcPts val="600"/>
              </a:spcAft>
            </a:pPr>
            <a:r>
              <a:rPr lang="en-US" sz="2400" dirty="0"/>
              <a:t>Example: The FBI fingerprint database</a:t>
            </a:r>
          </a:p>
          <a:p>
            <a:pPr eaLnBrk="1" hangingPunct="1">
              <a:lnSpc>
                <a:spcPct val="90000"/>
              </a:lnSpc>
              <a:spcAft>
                <a:spcPts val="600"/>
              </a:spcAft>
            </a:pPr>
            <a:r>
              <a:rPr lang="en-US" sz="2800" b="1" dirty="0">
                <a:solidFill>
                  <a:schemeClr val="hlink"/>
                </a:solidFill>
              </a:rPr>
              <a:t>Authentication</a:t>
            </a:r>
            <a:r>
              <a:rPr lang="en-US" sz="2800" dirty="0"/>
              <a:t> </a:t>
            </a:r>
            <a:r>
              <a:rPr lang="en-US" sz="2800" dirty="0" err="1">
                <a:sym typeface="Symbol" charset="2"/>
              </a:rPr>
              <a:t></a:t>
            </a:r>
            <a:r>
              <a:rPr lang="en-US" sz="2800" dirty="0"/>
              <a:t> Are you who you say you are?</a:t>
            </a:r>
          </a:p>
          <a:p>
            <a:pPr lvl="1" eaLnBrk="1" hangingPunct="1">
              <a:lnSpc>
                <a:spcPct val="90000"/>
              </a:lnSpc>
              <a:spcAft>
                <a:spcPts val="600"/>
              </a:spcAft>
            </a:pPr>
            <a:r>
              <a:rPr lang="en-US" sz="2400" dirty="0"/>
              <a:t>Compare </a:t>
            </a:r>
            <a:r>
              <a:rPr lang="en-US" sz="2400" b="1" dirty="0" smtClean="0">
                <a:solidFill>
                  <a:srgbClr val="FF0000"/>
                </a:solidFill>
              </a:rPr>
              <a:t>one-to-one</a:t>
            </a:r>
            <a:endParaRPr lang="en-US" sz="2400" dirty="0"/>
          </a:p>
          <a:p>
            <a:pPr lvl="1" eaLnBrk="1" hangingPunct="1">
              <a:lnSpc>
                <a:spcPct val="90000"/>
              </a:lnSpc>
              <a:spcAft>
                <a:spcPts val="600"/>
              </a:spcAft>
            </a:pPr>
            <a:r>
              <a:rPr lang="en-US" sz="2400" dirty="0"/>
              <a:t>Example: Thumbprint mouse</a:t>
            </a:r>
          </a:p>
          <a:p>
            <a:pPr eaLnBrk="1" hangingPunct="1">
              <a:lnSpc>
                <a:spcPct val="90000"/>
              </a:lnSpc>
              <a:spcAft>
                <a:spcPts val="600"/>
              </a:spcAft>
            </a:pPr>
            <a:r>
              <a:rPr lang="en-US" sz="2800" dirty="0"/>
              <a:t>Identification problem</a:t>
            </a:r>
            <a:r>
              <a:rPr lang="en-US" sz="2800" dirty="0" smtClean="0"/>
              <a:t> is more </a:t>
            </a:r>
            <a:r>
              <a:rPr lang="en-US" sz="2800" dirty="0"/>
              <a:t>difficult</a:t>
            </a:r>
          </a:p>
          <a:p>
            <a:pPr lvl="1" eaLnBrk="1" hangingPunct="1">
              <a:lnSpc>
                <a:spcPct val="90000"/>
              </a:lnSpc>
              <a:spcAft>
                <a:spcPts val="600"/>
              </a:spcAft>
            </a:pPr>
            <a:r>
              <a:rPr lang="en-US" sz="2400" dirty="0"/>
              <a:t>More “random” matches since more comparisons</a:t>
            </a:r>
          </a:p>
          <a:p>
            <a:pPr eaLnBrk="1" hangingPunct="1">
              <a:lnSpc>
                <a:spcPct val="90000"/>
              </a:lnSpc>
              <a:spcAft>
                <a:spcPts val="600"/>
              </a:spcAft>
            </a:pPr>
            <a:r>
              <a:rPr lang="en-US" sz="2800" dirty="0"/>
              <a:t>We are interested in authentication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78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78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78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78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278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278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278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38200"/>
          </a:xfrm>
        </p:spPr>
        <p:txBody>
          <a:bodyPr/>
          <a:lstStyle/>
          <a:p>
            <a:r>
              <a:rPr lang="en-US" dirty="0" smtClean="0"/>
              <a:t>Chapter 7: Authentication</a:t>
            </a:r>
            <a:endParaRPr lang="en-US" dirty="0"/>
          </a:p>
        </p:txBody>
      </p:sp>
      <p:sp>
        <p:nvSpPr>
          <p:cNvPr id="3" name="Content Placeholder 2"/>
          <p:cNvSpPr>
            <a:spLocks noGrp="1"/>
          </p:cNvSpPr>
          <p:nvPr>
            <p:ph idx="1"/>
          </p:nvPr>
        </p:nvSpPr>
        <p:spPr>
          <a:xfrm>
            <a:off x="762000" y="1447800"/>
            <a:ext cx="7772400" cy="4495800"/>
          </a:xfrm>
        </p:spPr>
        <p:txBody>
          <a:bodyPr/>
          <a:lstStyle/>
          <a:p>
            <a:pPr algn="r">
              <a:buNone/>
            </a:pPr>
            <a:r>
              <a:rPr lang="en-US" sz="2400" i="1" dirty="0" smtClean="0">
                <a:latin typeface="Times New Roman" charset="0"/>
                <a:ea typeface="Times New Roman" charset="0"/>
                <a:cs typeface="Times New Roman" charset="0"/>
              </a:rPr>
              <a:t>Guard</a:t>
            </a:r>
            <a:r>
              <a:rPr lang="en-US" sz="2400" dirty="0" smtClean="0">
                <a:latin typeface="Times New Roman" charset="0"/>
                <a:ea typeface="Times New Roman" charset="0"/>
                <a:cs typeface="Times New Roman" charset="0"/>
              </a:rPr>
              <a:t>: Halt! Who goes there?</a:t>
            </a:r>
          </a:p>
          <a:p>
            <a:pPr algn="r">
              <a:buNone/>
            </a:pPr>
            <a:r>
              <a:rPr lang="en-US" sz="2400" i="1" dirty="0" smtClean="0">
                <a:latin typeface="Times New Roman" charset="0"/>
                <a:ea typeface="Times New Roman" charset="0"/>
                <a:cs typeface="Times New Roman" charset="0"/>
              </a:rPr>
              <a:t>Arthur</a:t>
            </a:r>
            <a:r>
              <a:rPr lang="en-US" sz="2400" dirty="0" smtClean="0">
                <a:latin typeface="Times New Roman" charset="0"/>
                <a:ea typeface="Times New Roman" charset="0"/>
                <a:cs typeface="Times New Roman" charset="0"/>
              </a:rPr>
              <a:t>: It is I, Arthur, son of </a:t>
            </a:r>
            <a:r>
              <a:rPr lang="en-US" sz="2400" dirty="0" err="1" smtClean="0">
                <a:latin typeface="Times New Roman" charset="0"/>
                <a:ea typeface="Times New Roman" charset="0"/>
                <a:cs typeface="Times New Roman" charset="0"/>
              </a:rPr>
              <a:t>Uther</a:t>
            </a:r>
            <a:r>
              <a:rPr lang="en-US" sz="2400" dirty="0" smtClean="0">
                <a:latin typeface="Times New Roman" charset="0"/>
                <a:ea typeface="Times New Roman" charset="0"/>
                <a:cs typeface="Times New Roman" charset="0"/>
              </a:rPr>
              <a:t> </a:t>
            </a:r>
            <a:r>
              <a:rPr lang="en-US" sz="2400" dirty="0" err="1" smtClean="0">
                <a:latin typeface="Times New Roman" charset="0"/>
                <a:ea typeface="Times New Roman" charset="0"/>
                <a:cs typeface="Times New Roman" charset="0"/>
              </a:rPr>
              <a:t>Pendragon</a:t>
            </a:r>
            <a:r>
              <a:rPr lang="en-US" sz="2400" dirty="0" smtClean="0">
                <a:latin typeface="Times New Roman" charset="0"/>
                <a:ea typeface="Times New Roman" charset="0"/>
                <a:cs typeface="Times New Roman" charset="0"/>
              </a:rPr>
              <a:t>,</a:t>
            </a:r>
          </a:p>
          <a:p>
            <a:pPr algn="r">
              <a:buNone/>
            </a:pPr>
            <a:r>
              <a:rPr lang="en-US" sz="2400" dirty="0" smtClean="0">
                <a:latin typeface="Times New Roman" charset="0"/>
                <a:ea typeface="Times New Roman" charset="0"/>
                <a:cs typeface="Times New Roman" charset="0"/>
              </a:rPr>
              <a:t>from the castle of Camelot. King of the Britons, </a:t>
            </a:r>
          </a:p>
          <a:p>
            <a:pPr algn="r">
              <a:buNone/>
            </a:pPr>
            <a:r>
              <a:rPr lang="en-US" sz="2400" dirty="0" smtClean="0">
                <a:latin typeface="Times New Roman" charset="0"/>
                <a:ea typeface="Times New Roman" charset="0"/>
                <a:cs typeface="Times New Roman" charset="0"/>
              </a:rPr>
              <a:t>defeater of the Saxons, sovereign of all England!</a:t>
            </a:r>
          </a:p>
          <a:p>
            <a:pPr algn="r">
              <a:buNone/>
            </a:pPr>
            <a:r>
              <a:rPr lang="en-US" sz="2400" dirty="0" smtClean="0"/>
              <a:t>	</a:t>
            </a: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rPr>
              <a:t> </a:t>
            </a:r>
            <a:r>
              <a:rPr lang="en-US" sz="2400" i="1" dirty="0" smtClean="0">
                <a:latin typeface="Times New Roman" charset="0"/>
                <a:ea typeface="Times New Roman" charset="0"/>
                <a:cs typeface="Times New Roman" charset="0"/>
              </a:rPr>
              <a:t>Monty Python and the Holy Grail</a:t>
            </a:r>
          </a:p>
          <a:p>
            <a:pPr>
              <a:buNone/>
            </a:pPr>
            <a:endParaRPr lang="en-US" sz="2400" dirty="0" smtClean="0"/>
          </a:p>
          <a:p>
            <a:pPr algn="r">
              <a:buNone/>
            </a:pPr>
            <a:r>
              <a:rPr lang="en-US" sz="2000" dirty="0" smtClean="0">
                <a:latin typeface="Times New Roman"/>
                <a:cs typeface="Times New Roman"/>
              </a:rPr>
              <a:t>Then said they unto him, Say now Shibboleth: </a:t>
            </a:r>
          </a:p>
          <a:p>
            <a:pPr algn="r">
              <a:buNone/>
            </a:pPr>
            <a:r>
              <a:rPr lang="en-US" sz="2000" dirty="0" smtClean="0">
                <a:latin typeface="Times New Roman"/>
                <a:cs typeface="Times New Roman"/>
              </a:rPr>
              <a:t>and he said </a:t>
            </a:r>
            <a:r>
              <a:rPr lang="en-US" sz="2000" dirty="0" err="1" smtClean="0">
                <a:latin typeface="Times New Roman"/>
                <a:cs typeface="Times New Roman"/>
              </a:rPr>
              <a:t>Sibboleth</a:t>
            </a:r>
            <a:r>
              <a:rPr lang="en-US" sz="2000" dirty="0" smtClean="0">
                <a:latin typeface="Times New Roman"/>
                <a:cs typeface="Times New Roman"/>
              </a:rPr>
              <a:t>: for he could not frame to pronounce it right.</a:t>
            </a:r>
          </a:p>
          <a:p>
            <a:pPr algn="r">
              <a:buNone/>
            </a:pPr>
            <a:r>
              <a:rPr lang="en-US" sz="2000" dirty="0" smtClean="0">
                <a:latin typeface="Times New Roman"/>
                <a:cs typeface="Times New Roman"/>
              </a:rPr>
              <a:t>Then they took him, and slew him at the passages of Jordan: </a:t>
            </a:r>
          </a:p>
          <a:p>
            <a:pPr algn="r">
              <a:buNone/>
            </a:pPr>
            <a:r>
              <a:rPr lang="en-US" sz="2000" dirty="0" smtClean="0">
                <a:latin typeface="Times New Roman"/>
                <a:cs typeface="Times New Roman"/>
              </a:rPr>
              <a:t>and there fell at that time of the </a:t>
            </a:r>
            <a:r>
              <a:rPr lang="en-US" sz="2000" dirty="0" err="1" smtClean="0">
                <a:latin typeface="Times New Roman"/>
                <a:cs typeface="Times New Roman"/>
              </a:rPr>
              <a:t>Ephraimites</a:t>
            </a:r>
            <a:r>
              <a:rPr lang="en-US" sz="2000" dirty="0" smtClean="0">
                <a:latin typeface="Times New Roman"/>
                <a:cs typeface="Times New Roman"/>
              </a:rPr>
              <a:t> forty and two thousand.</a:t>
            </a:r>
          </a:p>
          <a:p>
            <a:pPr algn="r">
              <a:buNone/>
            </a:pPr>
            <a:r>
              <a:rPr lang="en-US" sz="1800" dirty="0" err="1" smtClean="0">
                <a:latin typeface="Times New Roman" charset="0"/>
                <a:ea typeface="Times New Roman" charset="0"/>
                <a:cs typeface="Times New Roman" charset="0"/>
                <a:sym typeface="Symbol" charset="2"/>
              </a:rPr>
              <a:t></a:t>
            </a:r>
            <a:r>
              <a:rPr lang="en-US" sz="2000" dirty="0" smtClean="0">
                <a:latin typeface="Times New Roman" charset="0"/>
                <a:ea typeface="Times New Roman" charset="0"/>
                <a:cs typeface="Times New Roman" charset="0"/>
                <a:sym typeface="Symbol" charset="2"/>
              </a:rPr>
              <a:t> </a:t>
            </a:r>
            <a:r>
              <a:rPr lang="en-US" sz="2000" i="1" dirty="0" smtClean="0">
                <a:latin typeface="Times New Roman"/>
                <a:cs typeface="Times New Roman"/>
              </a:rPr>
              <a:t>Judges 12:6</a:t>
            </a:r>
            <a:endParaRPr lang="en-US" sz="2000" i="1"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3</a:t>
            </a:fld>
            <a:endParaRPr lang="en-US">
              <a:latin typeface="Times New Roman"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2171A10-C48F-154F-AB68-4A63A53E1657}" type="slidenum">
              <a:rPr lang="en-US" smtClean="0">
                <a:latin typeface="Times New Roman" charset="0"/>
              </a:rPr>
              <a:pPr/>
              <a:t>30</a:t>
            </a:fld>
            <a:endParaRPr lang="en-US" smtClean="0">
              <a:latin typeface="Times New Roman" charset="0"/>
            </a:endParaRPr>
          </a:p>
        </p:txBody>
      </p:sp>
      <p:sp>
        <p:nvSpPr>
          <p:cNvPr id="46083" name="Rectangle 2"/>
          <p:cNvSpPr>
            <a:spLocks noGrp="1" noChangeArrowheads="1"/>
          </p:cNvSpPr>
          <p:nvPr>
            <p:ph type="title"/>
          </p:nvPr>
        </p:nvSpPr>
        <p:spPr>
          <a:xfrm>
            <a:off x="685800" y="304800"/>
            <a:ext cx="7772400" cy="1143000"/>
          </a:xfrm>
        </p:spPr>
        <p:txBody>
          <a:bodyPr/>
          <a:lstStyle/>
          <a:p>
            <a:pPr eaLnBrk="1" hangingPunct="1"/>
            <a:r>
              <a:rPr lang="en-US" dirty="0"/>
              <a:t>Enrollment </a:t>
            </a:r>
            <a:r>
              <a:rPr lang="en-US" dirty="0" err="1"/>
              <a:t>vs</a:t>
            </a:r>
            <a:r>
              <a:rPr lang="en-US" dirty="0"/>
              <a:t> Recognition</a:t>
            </a:r>
          </a:p>
        </p:txBody>
      </p:sp>
      <p:sp>
        <p:nvSpPr>
          <p:cNvPr id="46084" name="Rectangle 3"/>
          <p:cNvSpPr>
            <a:spLocks noGrp="1" noChangeArrowheads="1"/>
          </p:cNvSpPr>
          <p:nvPr>
            <p:ph type="body" idx="1"/>
          </p:nvPr>
        </p:nvSpPr>
        <p:spPr>
          <a:xfrm>
            <a:off x="685800" y="1447800"/>
            <a:ext cx="7772400" cy="4572000"/>
          </a:xfrm>
        </p:spPr>
        <p:txBody>
          <a:bodyPr/>
          <a:lstStyle/>
          <a:p>
            <a:pPr eaLnBrk="1" hangingPunct="1">
              <a:lnSpc>
                <a:spcPct val="85000"/>
              </a:lnSpc>
              <a:spcAft>
                <a:spcPts val="600"/>
              </a:spcAft>
            </a:pPr>
            <a:r>
              <a:rPr lang="en-US" sz="2800" dirty="0"/>
              <a:t>Enrollment phase</a:t>
            </a:r>
          </a:p>
          <a:p>
            <a:pPr lvl="1" eaLnBrk="1" hangingPunct="1">
              <a:lnSpc>
                <a:spcPct val="85000"/>
              </a:lnSpc>
              <a:spcAft>
                <a:spcPts val="600"/>
              </a:spcAft>
            </a:pPr>
            <a:r>
              <a:rPr lang="en-US" sz="2400" dirty="0"/>
              <a:t>Subject’s biometric info put into database</a:t>
            </a:r>
          </a:p>
          <a:p>
            <a:pPr lvl="1" eaLnBrk="1" hangingPunct="1">
              <a:lnSpc>
                <a:spcPct val="85000"/>
              </a:lnSpc>
              <a:spcAft>
                <a:spcPts val="600"/>
              </a:spcAft>
            </a:pPr>
            <a:r>
              <a:rPr lang="en-US" sz="2400" dirty="0"/>
              <a:t>Must carefully measure the required info</a:t>
            </a:r>
          </a:p>
          <a:p>
            <a:pPr lvl="1" eaLnBrk="1" hangingPunct="1">
              <a:lnSpc>
                <a:spcPct val="85000"/>
              </a:lnSpc>
              <a:spcAft>
                <a:spcPts val="600"/>
              </a:spcAft>
            </a:pPr>
            <a:r>
              <a:rPr lang="en-US" sz="2400" dirty="0"/>
              <a:t>OK if slow and repeated measurement needed</a:t>
            </a:r>
          </a:p>
          <a:p>
            <a:pPr lvl="1" eaLnBrk="1" hangingPunct="1">
              <a:lnSpc>
                <a:spcPct val="85000"/>
              </a:lnSpc>
              <a:spcAft>
                <a:spcPts val="600"/>
              </a:spcAft>
            </a:pPr>
            <a:r>
              <a:rPr lang="en-US" sz="2400" dirty="0"/>
              <a:t>Must be very precise</a:t>
            </a:r>
          </a:p>
          <a:p>
            <a:pPr lvl="1" eaLnBrk="1" hangingPunct="1">
              <a:lnSpc>
                <a:spcPct val="85000"/>
              </a:lnSpc>
              <a:spcAft>
                <a:spcPts val="600"/>
              </a:spcAft>
            </a:pPr>
            <a:r>
              <a:rPr lang="en-US" sz="2400" dirty="0"/>
              <a:t>May be weak point of many biometric</a:t>
            </a:r>
          </a:p>
          <a:p>
            <a:pPr eaLnBrk="1" hangingPunct="1">
              <a:lnSpc>
                <a:spcPct val="85000"/>
              </a:lnSpc>
              <a:spcAft>
                <a:spcPts val="600"/>
              </a:spcAft>
            </a:pPr>
            <a:r>
              <a:rPr lang="en-US" sz="2800" dirty="0"/>
              <a:t>Recognition phase</a:t>
            </a:r>
          </a:p>
          <a:p>
            <a:pPr lvl="1" eaLnBrk="1" hangingPunct="1">
              <a:lnSpc>
                <a:spcPct val="85000"/>
              </a:lnSpc>
              <a:spcAft>
                <a:spcPts val="600"/>
              </a:spcAft>
            </a:pPr>
            <a:r>
              <a:rPr lang="en-US" sz="2400" dirty="0"/>
              <a:t>Biometric </a:t>
            </a:r>
            <a:r>
              <a:rPr lang="en-US" sz="2400" dirty="0" smtClean="0"/>
              <a:t>detection, </a:t>
            </a:r>
            <a:r>
              <a:rPr lang="en-US" sz="2400" dirty="0"/>
              <a:t>when used in practice</a:t>
            </a:r>
          </a:p>
          <a:p>
            <a:pPr lvl="1" eaLnBrk="1" hangingPunct="1">
              <a:lnSpc>
                <a:spcPct val="85000"/>
              </a:lnSpc>
              <a:spcAft>
                <a:spcPts val="600"/>
              </a:spcAft>
            </a:pPr>
            <a:r>
              <a:rPr lang="en-US" sz="2400" dirty="0"/>
              <a:t>Must be quick and simple</a:t>
            </a:r>
          </a:p>
          <a:p>
            <a:pPr lvl="1" eaLnBrk="1" hangingPunct="1">
              <a:lnSpc>
                <a:spcPct val="85000"/>
              </a:lnSpc>
              <a:spcAft>
                <a:spcPts val="600"/>
              </a:spcAft>
            </a:pPr>
            <a:r>
              <a:rPr lang="en-US" sz="2400" dirty="0"/>
              <a:t>But must be reasonably accurate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41E7754-4C1F-F049-85DA-EEDD6CF82B2E}" type="slidenum">
              <a:rPr lang="en-US" smtClean="0">
                <a:latin typeface="Times New Roman" charset="0"/>
              </a:rPr>
              <a:pPr/>
              <a:t>31</a:t>
            </a:fld>
            <a:endParaRPr lang="en-US" smtClean="0">
              <a:latin typeface="Times New Roman" charset="0"/>
            </a:endParaRPr>
          </a:p>
        </p:txBody>
      </p:sp>
      <p:sp>
        <p:nvSpPr>
          <p:cNvPr id="47107" name="Rectangle 2"/>
          <p:cNvSpPr>
            <a:spLocks noGrp="1" noChangeArrowheads="1"/>
          </p:cNvSpPr>
          <p:nvPr>
            <p:ph type="title"/>
          </p:nvPr>
        </p:nvSpPr>
        <p:spPr>
          <a:xfrm>
            <a:off x="685800" y="304800"/>
            <a:ext cx="7772400" cy="1143000"/>
          </a:xfrm>
        </p:spPr>
        <p:txBody>
          <a:bodyPr/>
          <a:lstStyle/>
          <a:p>
            <a:pPr eaLnBrk="1" hangingPunct="1"/>
            <a:r>
              <a:rPr lang="en-US"/>
              <a:t>Cooperative Subjects?</a:t>
            </a:r>
          </a:p>
        </p:txBody>
      </p:sp>
      <p:sp>
        <p:nvSpPr>
          <p:cNvPr id="47108" name="Rectangle 3"/>
          <p:cNvSpPr>
            <a:spLocks noGrp="1" noChangeArrowheads="1"/>
          </p:cNvSpPr>
          <p:nvPr>
            <p:ph type="body" idx="1"/>
          </p:nvPr>
        </p:nvSpPr>
        <p:spPr>
          <a:xfrm>
            <a:off x="685800" y="1524000"/>
            <a:ext cx="8001000" cy="4495800"/>
          </a:xfrm>
        </p:spPr>
        <p:txBody>
          <a:bodyPr/>
          <a:lstStyle/>
          <a:p>
            <a:pPr eaLnBrk="1" hangingPunct="1">
              <a:lnSpc>
                <a:spcPct val="80000"/>
              </a:lnSpc>
              <a:spcAft>
                <a:spcPts val="600"/>
              </a:spcAft>
            </a:pPr>
            <a:r>
              <a:rPr lang="en-US" sz="2800" dirty="0"/>
              <a:t>Authentication — cooperative subjects</a:t>
            </a:r>
          </a:p>
          <a:p>
            <a:pPr eaLnBrk="1" hangingPunct="1">
              <a:lnSpc>
                <a:spcPct val="80000"/>
              </a:lnSpc>
              <a:spcAft>
                <a:spcPts val="600"/>
              </a:spcAft>
            </a:pPr>
            <a:r>
              <a:rPr lang="en-US" sz="2800" dirty="0"/>
              <a:t>Identification — uncooperative subjects</a:t>
            </a:r>
          </a:p>
          <a:p>
            <a:pPr eaLnBrk="1" hangingPunct="1">
              <a:lnSpc>
                <a:spcPct val="80000"/>
              </a:lnSpc>
              <a:spcAft>
                <a:spcPts val="600"/>
              </a:spcAft>
            </a:pPr>
            <a:r>
              <a:rPr lang="en-US" sz="2800" dirty="0"/>
              <a:t>For example, facial recognition</a:t>
            </a:r>
            <a:endParaRPr lang="en-US" sz="2800" dirty="0" smtClean="0"/>
          </a:p>
          <a:p>
            <a:pPr lvl="1" eaLnBrk="1" hangingPunct="1">
              <a:lnSpc>
                <a:spcPct val="80000"/>
              </a:lnSpc>
              <a:spcAft>
                <a:spcPts val="600"/>
              </a:spcAft>
            </a:pPr>
            <a:r>
              <a:rPr lang="en-US" sz="2400" dirty="0" smtClean="0"/>
              <a:t>Used </a:t>
            </a:r>
            <a:r>
              <a:rPr lang="en-US" sz="2400" dirty="0"/>
              <a:t>in Las Vegas casinos to detect known cheaters </a:t>
            </a:r>
            <a:r>
              <a:rPr lang="en-US" sz="2400" dirty="0" smtClean="0"/>
              <a:t>(terrorists </a:t>
            </a:r>
            <a:r>
              <a:rPr lang="en-US" sz="2400" dirty="0"/>
              <a:t>in airports, etc.)</a:t>
            </a:r>
            <a:endParaRPr lang="en-US" sz="2400" dirty="0" smtClean="0"/>
          </a:p>
          <a:p>
            <a:pPr lvl="1" eaLnBrk="1" hangingPunct="1">
              <a:lnSpc>
                <a:spcPct val="80000"/>
              </a:lnSpc>
              <a:spcAft>
                <a:spcPts val="600"/>
              </a:spcAft>
            </a:pPr>
            <a:r>
              <a:rPr lang="en-US" sz="2400" dirty="0" smtClean="0"/>
              <a:t>Often </a:t>
            </a:r>
            <a:r>
              <a:rPr lang="en-US" sz="2400" dirty="0"/>
              <a:t>do not have ideal enrollment conditions</a:t>
            </a:r>
          </a:p>
          <a:p>
            <a:pPr lvl="1" eaLnBrk="1" hangingPunct="1">
              <a:lnSpc>
                <a:spcPct val="80000"/>
              </a:lnSpc>
              <a:spcAft>
                <a:spcPts val="600"/>
              </a:spcAft>
            </a:pPr>
            <a:r>
              <a:rPr lang="en-US" sz="2400" dirty="0"/>
              <a:t>Subject will try to confuse recognition phase</a:t>
            </a:r>
          </a:p>
          <a:p>
            <a:pPr eaLnBrk="1" hangingPunct="1">
              <a:lnSpc>
                <a:spcPct val="80000"/>
              </a:lnSpc>
              <a:spcAft>
                <a:spcPts val="600"/>
              </a:spcAft>
            </a:pPr>
            <a:r>
              <a:rPr lang="en-US" sz="2800" dirty="0"/>
              <a:t>Cooperative subject makes it much </a:t>
            </a:r>
            <a:r>
              <a:rPr lang="en-US" sz="2800" dirty="0" smtClean="0"/>
              <a:t>easier</a:t>
            </a:r>
          </a:p>
          <a:p>
            <a:pPr lvl="1" eaLnBrk="1" hangingPunct="1">
              <a:lnSpc>
                <a:spcPct val="80000"/>
              </a:lnSpc>
              <a:spcAft>
                <a:spcPts val="600"/>
              </a:spcAft>
            </a:pPr>
            <a:r>
              <a:rPr lang="en-US" sz="2400" dirty="0"/>
              <a:t>We are focused on authentication</a:t>
            </a:r>
          </a:p>
          <a:p>
            <a:pPr lvl="1" eaLnBrk="1" hangingPunct="1">
              <a:lnSpc>
                <a:spcPct val="80000"/>
              </a:lnSpc>
              <a:spcAft>
                <a:spcPts val="600"/>
              </a:spcAft>
            </a:pPr>
            <a:r>
              <a:rPr lang="en-US" sz="2400" dirty="0"/>
              <a:t>So, subjects are generally cooperative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FE1104F-5E28-B54D-BD28-79A91B14B6F2}" type="slidenum">
              <a:rPr lang="en-US" smtClean="0">
                <a:latin typeface="Times New Roman" charset="0"/>
              </a:rPr>
              <a:pPr/>
              <a:t>32</a:t>
            </a:fld>
            <a:endParaRPr lang="en-US" smtClean="0">
              <a:latin typeface="Times New Roman" charset="0"/>
            </a:endParaRPr>
          </a:p>
        </p:txBody>
      </p:sp>
      <p:sp>
        <p:nvSpPr>
          <p:cNvPr id="48131" name="Rectangle 2"/>
          <p:cNvSpPr>
            <a:spLocks noGrp="1" noChangeArrowheads="1"/>
          </p:cNvSpPr>
          <p:nvPr>
            <p:ph type="title"/>
          </p:nvPr>
        </p:nvSpPr>
        <p:spPr>
          <a:xfrm>
            <a:off x="685800" y="304800"/>
            <a:ext cx="7772400" cy="1143000"/>
          </a:xfrm>
        </p:spPr>
        <p:txBody>
          <a:bodyPr/>
          <a:lstStyle/>
          <a:p>
            <a:pPr eaLnBrk="1" hangingPunct="1"/>
            <a:r>
              <a:rPr lang="en-US"/>
              <a:t>Biometric Errors</a:t>
            </a:r>
          </a:p>
        </p:txBody>
      </p:sp>
      <p:sp>
        <p:nvSpPr>
          <p:cNvPr id="48132" name="Rectangle 3"/>
          <p:cNvSpPr>
            <a:spLocks noGrp="1" noChangeArrowheads="1"/>
          </p:cNvSpPr>
          <p:nvPr>
            <p:ph type="body" idx="1"/>
          </p:nvPr>
        </p:nvSpPr>
        <p:spPr>
          <a:xfrm>
            <a:off x="609600" y="1447800"/>
            <a:ext cx="8153400" cy="4648200"/>
          </a:xfrm>
        </p:spPr>
        <p:txBody>
          <a:bodyPr/>
          <a:lstStyle/>
          <a:p>
            <a:pPr eaLnBrk="1" hangingPunct="1">
              <a:lnSpc>
                <a:spcPct val="85000"/>
              </a:lnSpc>
              <a:spcAft>
                <a:spcPts val="600"/>
              </a:spcAft>
            </a:pPr>
            <a:r>
              <a:rPr lang="en-US" sz="2800" b="1" dirty="0">
                <a:solidFill>
                  <a:schemeClr val="accent2"/>
                </a:solidFill>
              </a:rPr>
              <a:t>Fraud rate</a:t>
            </a:r>
            <a:r>
              <a:rPr lang="en-US" sz="2800" dirty="0"/>
              <a:t> versus </a:t>
            </a:r>
            <a:r>
              <a:rPr lang="en-US" sz="2800" b="1" dirty="0">
                <a:solidFill>
                  <a:schemeClr val="accent2"/>
                </a:solidFill>
              </a:rPr>
              <a:t>insult rate</a:t>
            </a:r>
            <a:endParaRPr lang="en-US" sz="2800" dirty="0"/>
          </a:p>
          <a:p>
            <a:pPr lvl="1" eaLnBrk="1" hangingPunct="1">
              <a:lnSpc>
                <a:spcPct val="85000"/>
              </a:lnSpc>
              <a:spcAft>
                <a:spcPts val="600"/>
              </a:spcAft>
            </a:pPr>
            <a:r>
              <a:rPr lang="en-US" sz="2400" dirty="0"/>
              <a:t>Fraud </a:t>
            </a:r>
            <a:r>
              <a:rPr lang="en-US" sz="2400" dirty="0" err="1">
                <a:sym typeface="Symbol" charset="2"/>
              </a:rPr>
              <a:t></a:t>
            </a:r>
            <a:r>
              <a:rPr lang="en-US" sz="2400" dirty="0"/>
              <a:t> </a:t>
            </a:r>
            <a:r>
              <a:rPr lang="en-US" sz="2400" dirty="0">
                <a:latin typeface="Times-Roman" charset="0"/>
              </a:rPr>
              <a:t>Trudy</a:t>
            </a:r>
            <a:r>
              <a:rPr lang="en-US" sz="2400" dirty="0"/>
              <a:t> </a:t>
            </a:r>
            <a:r>
              <a:rPr lang="en-US" sz="2400" dirty="0" err="1"/>
              <a:t>mis</a:t>
            </a:r>
            <a:r>
              <a:rPr lang="en-US" sz="2400" dirty="0"/>
              <a:t>-authenticated as </a:t>
            </a:r>
            <a:r>
              <a:rPr lang="en-US" sz="2400" dirty="0">
                <a:latin typeface="Times-Roman" charset="0"/>
              </a:rPr>
              <a:t>Alice</a:t>
            </a:r>
            <a:endParaRPr lang="en-US" sz="2400" dirty="0"/>
          </a:p>
          <a:p>
            <a:pPr lvl="1" eaLnBrk="1" hangingPunct="1">
              <a:lnSpc>
                <a:spcPct val="85000"/>
              </a:lnSpc>
              <a:spcAft>
                <a:spcPts val="600"/>
              </a:spcAft>
            </a:pPr>
            <a:r>
              <a:rPr lang="en-US" sz="2400" dirty="0"/>
              <a:t>Insult </a:t>
            </a:r>
            <a:r>
              <a:rPr lang="en-US" sz="2400" dirty="0" err="1">
                <a:sym typeface="Symbol" charset="2"/>
              </a:rPr>
              <a:t></a:t>
            </a:r>
            <a:r>
              <a:rPr lang="en-US" sz="2400" dirty="0"/>
              <a:t> </a:t>
            </a:r>
            <a:r>
              <a:rPr lang="en-US" sz="2400" dirty="0">
                <a:latin typeface="Times-Roman" charset="0"/>
              </a:rPr>
              <a:t>Alice</a:t>
            </a:r>
            <a:r>
              <a:rPr lang="en-US" sz="2400" dirty="0"/>
              <a:t> not authenticated as </a:t>
            </a:r>
            <a:r>
              <a:rPr lang="en-US" sz="2400" dirty="0">
                <a:latin typeface="Times-Roman" charset="0"/>
              </a:rPr>
              <a:t>Alice</a:t>
            </a:r>
            <a:endParaRPr lang="en-US" sz="2400" dirty="0"/>
          </a:p>
          <a:p>
            <a:pPr eaLnBrk="1" hangingPunct="1">
              <a:lnSpc>
                <a:spcPct val="85000"/>
              </a:lnSpc>
              <a:spcAft>
                <a:spcPts val="600"/>
              </a:spcAft>
            </a:pPr>
            <a:r>
              <a:rPr lang="en-US" sz="2800" dirty="0"/>
              <a:t>For any biometric, can decrease fraud or insult, but other one will increase</a:t>
            </a:r>
          </a:p>
          <a:p>
            <a:pPr eaLnBrk="1" hangingPunct="1">
              <a:lnSpc>
                <a:spcPct val="85000"/>
              </a:lnSpc>
              <a:spcAft>
                <a:spcPts val="600"/>
              </a:spcAft>
            </a:pPr>
            <a:r>
              <a:rPr lang="en-US" sz="2800" dirty="0"/>
              <a:t>For example</a:t>
            </a:r>
          </a:p>
          <a:p>
            <a:pPr lvl="1" eaLnBrk="1" hangingPunct="1">
              <a:lnSpc>
                <a:spcPct val="85000"/>
              </a:lnSpc>
              <a:spcAft>
                <a:spcPts val="600"/>
              </a:spcAft>
            </a:pPr>
            <a:r>
              <a:rPr lang="en-US" sz="2400" dirty="0"/>
              <a:t>99% voiceprint match </a:t>
            </a:r>
            <a:r>
              <a:rPr lang="en-US" sz="2400" dirty="0" err="1">
                <a:sym typeface="Symbol" charset="2"/>
              </a:rPr>
              <a:t></a:t>
            </a:r>
            <a:r>
              <a:rPr lang="en-US" sz="2400" dirty="0">
                <a:sym typeface="Symbol" charset="2"/>
              </a:rPr>
              <a:t> </a:t>
            </a:r>
            <a:r>
              <a:rPr lang="en-US" sz="2400" dirty="0"/>
              <a:t>low fraud, high insult</a:t>
            </a:r>
          </a:p>
          <a:p>
            <a:pPr lvl="1" eaLnBrk="1" hangingPunct="1">
              <a:lnSpc>
                <a:spcPct val="85000"/>
              </a:lnSpc>
              <a:spcAft>
                <a:spcPts val="600"/>
              </a:spcAft>
            </a:pPr>
            <a:r>
              <a:rPr lang="en-US" sz="2400" dirty="0"/>
              <a:t>30% voiceprint match </a:t>
            </a:r>
            <a:r>
              <a:rPr lang="en-US" sz="2400" dirty="0" err="1">
                <a:sym typeface="Symbol" charset="2"/>
              </a:rPr>
              <a:t></a:t>
            </a:r>
            <a:r>
              <a:rPr lang="en-US" sz="2400" dirty="0"/>
              <a:t> high fraud, low insult</a:t>
            </a:r>
          </a:p>
          <a:p>
            <a:pPr eaLnBrk="1" hangingPunct="1">
              <a:lnSpc>
                <a:spcPct val="85000"/>
              </a:lnSpc>
              <a:spcAft>
                <a:spcPts val="600"/>
              </a:spcAft>
            </a:pPr>
            <a:r>
              <a:rPr lang="en-US" sz="2800" b="1" dirty="0">
                <a:solidFill>
                  <a:schemeClr val="accent2"/>
                </a:solidFill>
              </a:rPr>
              <a:t>Equal error rate:</a:t>
            </a:r>
            <a:r>
              <a:rPr lang="en-US" sz="2800" dirty="0"/>
              <a:t> rate where fraud == insult</a:t>
            </a:r>
            <a:endParaRPr lang="en-US" sz="2800" dirty="0" smtClean="0"/>
          </a:p>
          <a:p>
            <a:pPr lvl="1" eaLnBrk="1" hangingPunct="1">
              <a:lnSpc>
                <a:spcPct val="85000"/>
              </a:lnSpc>
              <a:spcAft>
                <a:spcPts val="600"/>
              </a:spcAft>
            </a:pPr>
            <a:r>
              <a:rPr lang="en-US" sz="2400" dirty="0" smtClean="0"/>
              <a:t>A way to compare different </a:t>
            </a:r>
            <a:r>
              <a:rPr lang="en-US" sz="2400" dirty="0"/>
              <a:t>biometrics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06AD10C-8B58-A940-BEBA-946324C3107D}" type="slidenum">
              <a:rPr lang="en-US" smtClean="0">
                <a:latin typeface="Times New Roman" charset="0"/>
              </a:rPr>
              <a:pPr/>
              <a:t>33</a:t>
            </a:fld>
            <a:endParaRPr lang="en-US" smtClean="0">
              <a:latin typeface="Times New Roman" charset="0"/>
            </a:endParaRPr>
          </a:p>
        </p:txBody>
      </p:sp>
      <p:sp>
        <p:nvSpPr>
          <p:cNvPr id="49155" name="Rectangle 2"/>
          <p:cNvSpPr>
            <a:spLocks noGrp="1" noChangeArrowheads="1"/>
          </p:cNvSpPr>
          <p:nvPr>
            <p:ph type="title"/>
          </p:nvPr>
        </p:nvSpPr>
        <p:spPr/>
        <p:txBody>
          <a:bodyPr/>
          <a:lstStyle/>
          <a:p>
            <a:pPr eaLnBrk="1" hangingPunct="1"/>
            <a:r>
              <a:rPr lang="en-US"/>
              <a:t>Fingerprint History</a:t>
            </a:r>
          </a:p>
        </p:txBody>
      </p:sp>
      <p:sp>
        <p:nvSpPr>
          <p:cNvPr id="49156" name="Rectangle 3"/>
          <p:cNvSpPr>
            <a:spLocks noGrp="1" noChangeArrowheads="1"/>
          </p:cNvSpPr>
          <p:nvPr>
            <p:ph type="body" idx="1"/>
          </p:nvPr>
        </p:nvSpPr>
        <p:spPr/>
        <p:txBody>
          <a:bodyPr/>
          <a:lstStyle/>
          <a:p>
            <a:pPr eaLnBrk="1" hangingPunct="1">
              <a:lnSpc>
                <a:spcPct val="90000"/>
              </a:lnSpc>
              <a:spcAft>
                <a:spcPts val="600"/>
              </a:spcAft>
            </a:pPr>
            <a:r>
              <a:rPr lang="en-US" sz="2800" dirty="0"/>
              <a:t>1823 </a:t>
            </a:r>
            <a:r>
              <a:rPr lang="en-US" sz="2800" dirty="0" err="1">
                <a:sym typeface="Symbol" charset="2"/>
              </a:rPr>
              <a:t></a:t>
            </a:r>
            <a:r>
              <a:rPr lang="en-US" sz="2800" dirty="0"/>
              <a:t> Professor Johannes Evangelist Purkinje discussed 9 fingerprint patterns </a:t>
            </a:r>
          </a:p>
          <a:p>
            <a:pPr eaLnBrk="1" hangingPunct="1">
              <a:lnSpc>
                <a:spcPct val="90000"/>
              </a:lnSpc>
              <a:spcAft>
                <a:spcPts val="600"/>
              </a:spcAft>
            </a:pPr>
            <a:r>
              <a:rPr lang="en-US" sz="2800" dirty="0"/>
              <a:t>1856 </a:t>
            </a:r>
            <a:r>
              <a:rPr lang="en-US" sz="2800" dirty="0" err="1">
                <a:sym typeface="Symbol" charset="2"/>
              </a:rPr>
              <a:t></a:t>
            </a:r>
            <a:r>
              <a:rPr lang="en-US" sz="2800" dirty="0"/>
              <a:t> Sir William Hershel used fingerprint (in India) on contracts</a:t>
            </a:r>
          </a:p>
          <a:p>
            <a:pPr eaLnBrk="1" hangingPunct="1">
              <a:lnSpc>
                <a:spcPct val="90000"/>
              </a:lnSpc>
              <a:spcAft>
                <a:spcPts val="600"/>
              </a:spcAft>
            </a:pPr>
            <a:r>
              <a:rPr lang="en-US" sz="2800" dirty="0"/>
              <a:t>1880 </a:t>
            </a:r>
            <a:r>
              <a:rPr lang="en-US" sz="2800" dirty="0" err="1">
                <a:sym typeface="Symbol" charset="2"/>
              </a:rPr>
              <a:t></a:t>
            </a:r>
            <a:r>
              <a:rPr lang="en-US" sz="2800" dirty="0"/>
              <a:t> Dr. Henry </a:t>
            </a:r>
            <a:r>
              <a:rPr lang="en-US" sz="2800" dirty="0" err="1"/>
              <a:t>Faulds</a:t>
            </a:r>
            <a:r>
              <a:rPr lang="en-US" sz="2800" dirty="0"/>
              <a:t> article in </a:t>
            </a:r>
            <a:r>
              <a:rPr lang="en-US" sz="2800" i="1" dirty="0"/>
              <a:t>Nature</a:t>
            </a:r>
            <a:r>
              <a:rPr lang="en-US" sz="2800" dirty="0"/>
              <a:t> about fingerprints for ID</a:t>
            </a:r>
          </a:p>
          <a:p>
            <a:pPr eaLnBrk="1" hangingPunct="1">
              <a:lnSpc>
                <a:spcPct val="90000"/>
              </a:lnSpc>
              <a:spcAft>
                <a:spcPts val="600"/>
              </a:spcAft>
            </a:pPr>
            <a:r>
              <a:rPr lang="en-US" sz="2800" dirty="0"/>
              <a:t>1883 </a:t>
            </a:r>
            <a:r>
              <a:rPr lang="en-US" sz="2800" dirty="0" err="1">
                <a:sym typeface="Symbol" charset="2"/>
              </a:rPr>
              <a:t></a:t>
            </a:r>
            <a:r>
              <a:rPr lang="en-US" sz="2800" dirty="0"/>
              <a:t> Mark Twain’s </a:t>
            </a:r>
            <a:r>
              <a:rPr lang="en-US" sz="2800" i="1" dirty="0"/>
              <a:t>Life on the Mississippi</a:t>
            </a:r>
            <a:r>
              <a:rPr lang="en-US" sz="2800" dirty="0"/>
              <a:t> (murderer </a:t>
            </a:r>
            <a:r>
              <a:rPr lang="en-US" sz="2800" dirty="0" err="1"/>
              <a:t>ID’ed</a:t>
            </a:r>
            <a:r>
              <a:rPr lang="en-US" sz="2800" dirty="0"/>
              <a:t> by fingerprint)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B9F186F-77FB-EA49-9098-61A2CED489FA}" type="slidenum">
              <a:rPr lang="en-US" smtClean="0">
                <a:latin typeface="Times New Roman" charset="0"/>
              </a:rPr>
              <a:pPr/>
              <a:t>34</a:t>
            </a:fld>
            <a:endParaRPr lang="en-US" smtClean="0">
              <a:latin typeface="Times New Roman" charset="0"/>
            </a:endParaRPr>
          </a:p>
        </p:txBody>
      </p:sp>
      <p:sp>
        <p:nvSpPr>
          <p:cNvPr id="50179" name="Rectangle 2"/>
          <p:cNvSpPr>
            <a:spLocks noGrp="1" noChangeArrowheads="1"/>
          </p:cNvSpPr>
          <p:nvPr>
            <p:ph type="title"/>
          </p:nvPr>
        </p:nvSpPr>
        <p:spPr/>
        <p:txBody>
          <a:bodyPr/>
          <a:lstStyle/>
          <a:p>
            <a:pPr eaLnBrk="1" hangingPunct="1"/>
            <a:r>
              <a:rPr lang="en-US"/>
              <a:t>Fingerprint History</a:t>
            </a:r>
          </a:p>
        </p:txBody>
      </p:sp>
      <p:sp>
        <p:nvSpPr>
          <p:cNvPr id="50180"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1888 </a:t>
            </a:r>
            <a:r>
              <a:rPr lang="en-US" sz="2800" dirty="0" err="1">
                <a:sym typeface="Symbol" charset="2"/>
              </a:rPr>
              <a:t></a:t>
            </a:r>
            <a:r>
              <a:rPr lang="en-US" sz="2800" dirty="0"/>
              <a:t> Sir Francis Galton developed classification system</a:t>
            </a:r>
          </a:p>
          <a:p>
            <a:pPr lvl="1" eaLnBrk="1" hangingPunct="1">
              <a:lnSpc>
                <a:spcPct val="90000"/>
              </a:lnSpc>
              <a:spcAft>
                <a:spcPts val="600"/>
              </a:spcAft>
            </a:pPr>
            <a:r>
              <a:rPr lang="en-US" sz="2400" dirty="0"/>
              <a:t>His system  of “minutia” still used today</a:t>
            </a:r>
          </a:p>
          <a:p>
            <a:pPr lvl="1" eaLnBrk="1" hangingPunct="1">
              <a:lnSpc>
                <a:spcPct val="90000"/>
              </a:lnSpc>
              <a:spcAft>
                <a:spcPts val="600"/>
              </a:spcAft>
            </a:pPr>
            <a:r>
              <a:rPr lang="en-US" sz="2400" dirty="0"/>
              <a:t>Also verified that fingerprints do not change</a:t>
            </a:r>
          </a:p>
          <a:p>
            <a:pPr eaLnBrk="1" hangingPunct="1">
              <a:lnSpc>
                <a:spcPct val="90000"/>
              </a:lnSpc>
              <a:spcAft>
                <a:spcPts val="600"/>
              </a:spcAft>
            </a:pPr>
            <a:r>
              <a:rPr lang="en-US" sz="2800" dirty="0"/>
              <a:t>Some countries require fixed number of</a:t>
            </a:r>
            <a:r>
              <a:rPr lang="en-US" sz="2800" dirty="0" smtClean="0"/>
              <a:t> “points” </a:t>
            </a:r>
            <a:r>
              <a:rPr lang="en-US" sz="2800" dirty="0"/>
              <a:t>(minutia) to match in criminal cases</a:t>
            </a:r>
          </a:p>
          <a:p>
            <a:pPr lvl="1" eaLnBrk="1" hangingPunct="1">
              <a:lnSpc>
                <a:spcPct val="90000"/>
              </a:lnSpc>
              <a:spcAft>
                <a:spcPts val="600"/>
              </a:spcAft>
            </a:pPr>
            <a:r>
              <a:rPr lang="en-US" sz="2400" dirty="0"/>
              <a:t>In Britain, at least 15 points </a:t>
            </a:r>
          </a:p>
          <a:p>
            <a:pPr lvl="1" eaLnBrk="1" hangingPunct="1">
              <a:lnSpc>
                <a:spcPct val="90000"/>
              </a:lnSpc>
              <a:spcAft>
                <a:spcPts val="600"/>
              </a:spcAft>
            </a:pPr>
            <a:r>
              <a:rPr lang="en-US" sz="2400" dirty="0"/>
              <a:t>In US, no fixed number of points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059A9C2-1CC5-1941-82CC-7C8CADFE2F46}" type="slidenum">
              <a:rPr lang="en-US" smtClean="0">
                <a:latin typeface="Times New Roman" charset="0"/>
              </a:rPr>
              <a:pPr/>
              <a:t>35</a:t>
            </a:fld>
            <a:endParaRPr lang="en-US" smtClean="0">
              <a:latin typeface="Times New Roman" charset="0"/>
            </a:endParaRPr>
          </a:p>
        </p:txBody>
      </p:sp>
      <p:sp>
        <p:nvSpPr>
          <p:cNvPr id="51203" name="Rectangle 2"/>
          <p:cNvSpPr>
            <a:spLocks noGrp="1" noChangeArrowheads="1"/>
          </p:cNvSpPr>
          <p:nvPr>
            <p:ph type="title"/>
          </p:nvPr>
        </p:nvSpPr>
        <p:spPr/>
        <p:txBody>
          <a:bodyPr/>
          <a:lstStyle/>
          <a:p>
            <a:pPr eaLnBrk="1" hangingPunct="1"/>
            <a:r>
              <a:rPr lang="en-US"/>
              <a:t>Fingerprint Comparison</a:t>
            </a:r>
          </a:p>
        </p:txBody>
      </p:sp>
      <p:pic>
        <p:nvPicPr>
          <p:cNvPr id="51204" name="Picture 3" descr=" img35.gif                                                      0007DDCBMacintosh HD                   B7464D7A:"/>
          <p:cNvPicPr>
            <a:picLocks noChangeAspect="1" noChangeArrowheads="1"/>
          </p:cNvPicPr>
          <p:nvPr/>
        </p:nvPicPr>
        <p:blipFill>
          <a:blip r:embed="rId2"/>
          <a:srcRect/>
          <a:stretch>
            <a:fillRect/>
          </a:stretch>
        </p:blipFill>
        <p:spPr bwMode="auto">
          <a:xfrm>
            <a:off x="685800" y="3397250"/>
            <a:ext cx="1524000" cy="1524000"/>
          </a:xfrm>
          <a:prstGeom prst="rect">
            <a:avLst/>
          </a:prstGeom>
          <a:noFill/>
          <a:ln w="9525">
            <a:noFill/>
            <a:miter lim="800000"/>
            <a:headEnd/>
            <a:tailEnd/>
          </a:ln>
        </p:spPr>
      </p:pic>
      <p:pic>
        <p:nvPicPr>
          <p:cNvPr id="51205" name="Picture 4" descr=" img36.gif                                                      0007DDCBMacintosh HD                   B7464D7A:"/>
          <p:cNvPicPr>
            <a:picLocks noChangeAspect="1" noChangeArrowheads="1"/>
          </p:cNvPicPr>
          <p:nvPr/>
        </p:nvPicPr>
        <p:blipFill>
          <a:blip r:embed="rId3"/>
          <a:srcRect/>
          <a:stretch>
            <a:fillRect/>
          </a:stretch>
        </p:blipFill>
        <p:spPr bwMode="auto">
          <a:xfrm>
            <a:off x="3657600" y="3352800"/>
            <a:ext cx="1568450" cy="1568450"/>
          </a:xfrm>
          <a:prstGeom prst="rect">
            <a:avLst/>
          </a:prstGeom>
          <a:noFill/>
          <a:ln w="9525">
            <a:noFill/>
            <a:miter lim="800000"/>
            <a:headEnd/>
            <a:tailEnd/>
          </a:ln>
        </p:spPr>
      </p:pic>
      <p:pic>
        <p:nvPicPr>
          <p:cNvPr id="51206" name="Picture 5" descr=" img37.gif                                                      0007DDCBMacintosh HD                   B7464D7A:"/>
          <p:cNvPicPr>
            <a:picLocks noChangeAspect="1" noChangeArrowheads="1"/>
          </p:cNvPicPr>
          <p:nvPr/>
        </p:nvPicPr>
        <p:blipFill>
          <a:blip r:embed="rId4"/>
          <a:srcRect/>
          <a:stretch>
            <a:fillRect/>
          </a:stretch>
        </p:blipFill>
        <p:spPr bwMode="auto">
          <a:xfrm>
            <a:off x="6553200" y="3397250"/>
            <a:ext cx="1568450" cy="1568450"/>
          </a:xfrm>
          <a:prstGeom prst="rect">
            <a:avLst/>
          </a:prstGeom>
          <a:noFill/>
          <a:ln w="9525">
            <a:noFill/>
            <a:miter lim="800000"/>
            <a:headEnd/>
            <a:tailEnd/>
          </a:ln>
        </p:spPr>
      </p:pic>
      <p:sp>
        <p:nvSpPr>
          <p:cNvPr id="51207" name="Rectangle 6"/>
          <p:cNvSpPr>
            <a:spLocks noChangeArrowheads="1"/>
          </p:cNvSpPr>
          <p:nvPr/>
        </p:nvSpPr>
        <p:spPr bwMode="auto">
          <a:xfrm>
            <a:off x="434975" y="5073650"/>
            <a:ext cx="2079625" cy="517525"/>
          </a:xfrm>
          <a:prstGeom prst="rect">
            <a:avLst/>
          </a:prstGeom>
          <a:noFill/>
          <a:ln w="9525">
            <a:noFill/>
            <a:miter lim="800000"/>
            <a:headEnd/>
            <a:tailEnd/>
          </a:ln>
        </p:spPr>
        <p:txBody>
          <a:bodyPr wrap="none">
            <a:prstTxWarp prst="textNoShape">
              <a:avLst/>
            </a:prstTxWarp>
            <a:spAutoFit/>
          </a:bodyPr>
          <a:lstStyle/>
          <a:p>
            <a:r>
              <a:rPr lang="en-US"/>
              <a:t>Loop (double)</a:t>
            </a:r>
          </a:p>
        </p:txBody>
      </p:sp>
      <p:sp>
        <p:nvSpPr>
          <p:cNvPr id="51208" name="Rectangle 7"/>
          <p:cNvSpPr>
            <a:spLocks noChangeArrowheads="1"/>
          </p:cNvSpPr>
          <p:nvPr/>
        </p:nvSpPr>
        <p:spPr bwMode="auto">
          <a:xfrm>
            <a:off x="3886200" y="5073650"/>
            <a:ext cx="1066800" cy="517525"/>
          </a:xfrm>
          <a:prstGeom prst="rect">
            <a:avLst/>
          </a:prstGeom>
          <a:noFill/>
          <a:ln w="9525">
            <a:noFill/>
            <a:miter lim="800000"/>
            <a:headEnd/>
            <a:tailEnd/>
          </a:ln>
        </p:spPr>
        <p:txBody>
          <a:bodyPr wrap="none">
            <a:prstTxWarp prst="textNoShape">
              <a:avLst/>
            </a:prstTxWarp>
            <a:spAutoFit/>
          </a:bodyPr>
          <a:lstStyle/>
          <a:p>
            <a:r>
              <a:rPr lang="en-US"/>
              <a:t>Whorl</a:t>
            </a:r>
          </a:p>
        </p:txBody>
      </p:sp>
      <p:sp>
        <p:nvSpPr>
          <p:cNvPr id="51209" name="Rectangle 8"/>
          <p:cNvSpPr>
            <a:spLocks noChangeArrowheads="1"/>
          </p:cNvSpPr>
          <p:nvPr/>
        </p:nvSpPr>
        <p:spPr bwMode="auto">
          <a:xfrm>
            <a:off x="6894513" y="5073650"/>
            <a:ext cx="885825" cy="517525"/>
          </a:xfrm>
          <a:prstGeom prst="rect">
            <a:avLst/>
          </a:prstGeom>
          <a:noFill/>
          <a:ln w="9525">
            <a:noFill/>
            <a:miter lim="800000"/>
            <a:headEnd/>
            <a:tailEnd/>
          </a:ln>
        </p:spPr>
        <p:txBody>
          <a:bodyPr wrap="none">
            <a:prstTxWarp prst="textNoShape">
              <a:avLst/>
            </a:prstTxWarp>
            <a:spAutoFit/>
          </a:bodyPr>
          <a:lstStyle/>
          <a:p>
            <a:r>
              <a:rPr lang="en-US"/>
              <a:t>Arch</a:t>
            </a:r>
          </a:p>
        </p:txBody>
      </p:sp>
      <p:sp>
        <p:nvSpPr>
          <p:cNvPr id="51210" name="Rectangle 9"/>
          <p:cNvSpPr>
            <a:spLocks noGrp="1" noChangeArrowheads="1"/>
          </p:cNvSpPr>
          <p:nvPr>
            <p:ph type="body" idx="1"/>
          </p:nvPr>
        </p:nvSpPr>
        <p:spPr>
          <a:xfrm>
            <a:off x="685800" y="1981200"/>
            <a:ext cx="7772400" cy="1219200"/>
          </a:xfrm>
          <a:noFill/>
        </p:spPr>
        <p:txBody>
          <a:bodyPr/>
          <a:lstStyle/>
          <a:p>
            <a:pPr eaLnBrk="1" hangingPunct="1"/>
            <a:r>
              <a:rPr lang="en-US" sz="2800"/>
              <a:t>Examples of </a:t>
            </a:r>
            <a:r>
              <a:rPr lang="en-US" sz="2800" b="1">
                <a:solidFill>
                  <a:schemeClr val="accent2"/>
                </a:solidFill>
              </a:rPr>
              <a:t>loops</a:t>
            </a:r>
            <a:r>
              <a:rPr lang="en-US" sz="2800"/>
              <a:t>, </a:t>
            </a:r>
            <a:r>
              <a:rPr lang="en-US" sz="2800" b="1">
                <a:solidFill>
                  <a:schemeClr val="accent2"/>
                </a:solidFill>
              </a:rPr>
              <a:t>whorls</a:t>
            </a:r>
            <a:r>
              <a:rPr lang="en-US" sz="2800"/>
              <a:t>, and </a:t>
            </a:r>
            <a:r>
              <a:rPr lang="en-US" sz="2800" b="1">
                <a:solidFill>
                  <a:schemeClr val="accent2"/>
                </a:solidFill>
              </a:rPr>
              <a:t>arches</a:t>
            </a:r>
            <a:endParaRPr lang="en-US" sz="2800"/>
          </a:p>
          <a:p>
            <a:pPr eaLnBrk="1" hangingPunct="1"/>
            <a:r>
              <a:rPr lang="en-US" sz="2800"/>
              <a:t>Minutia extracted from these features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E6007E4-531A-E341-9BFA-0BA9F32D5EF8}" type="slidenum">
              <a:rPr lang="en-US" smtClean="0">
                <a:latin typeface="Times New Roman" charset="0"/>
              </a:rPr>
              <a:pPr/>
              <a:t>36</a:t>
            </a:fld>
            <a:endParaRPr lang="en-US" smtClean="0">
              <a:latin typeface="Times New Roman" charset="0"/>
            </a:endParaRPr>
          </a:p>
        </p:txBody>
      </p:sp>
      <p:sp>
        <p:nvSpPr>
          <p:cNvPr id="52227" name="Rectangle 2"/>
          <p:cNvSpPr>
            <a:spLocks noGrp="1" noChangeArrowheads="1"/>
          </p:cNvSpPr>
          <p:nvPr>
            <p:ph type="title"/>
          </p:nvPr>
        </p:nvSpPr>
        <p:spPr/>
        <p:txBody>
          <a:bodyPr/>
          <a:lstStyle/>
          <a:p>
            <a:pPr eaLnBrk="1" hangingPunct="1"/>
            <a:r>
              <a:rPr lang="en-US" dirty="0" smtClean="0"/>
              <a:t>Fingerprint: Enrollment</a:t>
            </a:r>
            <a:endParaRPr lang="en-US" dirty="0"/>
          </a:p>
        </p:txBody>
      </p:sp>
      <p:sp>
        <p:nvSpPr>
          <p:cNvPr id="52228" name="Rectangle 3"/>
          <p:cNvSpPr>
            <a:spLocks noGrp="1" noChangeArrowheads="1"/>
          </p:cNvSpPr>
          <p:nvPr>
            <p:ph type="body" idx="1"/>
          </p:nvPr>
        </p:nvSpPr>
        <p:spPr>
          <a:xfrm>
            <a:off x="685800" y="4419600"/>
            <a:ext cx="7848600" cy="1676400"/>
          </a:xfrm>
        </p:spPr>
        <p:txBody>
          <a:bodyPr/>
          <a:lstStyle/>
          <a:p>
            <a:pPr eaLnBrk="1" hangingPunct="1">
              <a:lnSpc>
                <a:spcPct val="90000"/>
              </a:lnSpc>
              <a:spcAft>
                <a:spcPts val="600"/>
              </a:spcAft>
            </a:pPr>
            <a:r>
              <a:rPr lang="en-US" sz="2800" dirty="0"/>
              <a:t>Capture image of fingerprint</a:t>
            </a:r>
          </a:p>
          <a:p>
            <a:pPr eaLnBrk="1" hangingPunct="1">
              <a:lnSpc>
                <a:spcPct val="90000"/>
              </a:lnSpc>
              <a:spcAft>
                <a:spcPts val="600"/>
              </a:spcAft>
            </a:pPr>
            <a:r>
              <a:rPr lang="en-US" sz="2800" dirty="0"/>
              <a:t>Enhance image</a:t>
            </a:r>
          </a:p>
          <a:p>
            <a:pPr eaLnBrk="1" hangingPunct="1">
              <a:lnSpc>
                <a:spcPct val="90000"/>
              </a:lnSpc>
              <a:spcAft>
                <a:spcPts val="600"/>
              </a:spcAft>
            </a:pPr>
            <a:r>
              <a:rPr lang="en-US" sz="2800" dirty="0"/>
              <a:t>Identify</a:t>
            </a:r>
            <a:r>
              <a:rPr lang="en-US" sz="2800" dirty="0" smtClean="0"/>
              <a:t> points</a:t>
            </a:r>
            <a:endParaRPr lang="en-US" sz="2800" dirty="0"/>
          </a:p>
        </p:txBody>
      </p:sp>
      <p:grpSp>
        <p:nvGrpSpPr>
          <p:cNvPr id="52229" name="Group 17"/>
          <p:cNvGrpSpPr>
            <a:grpSpLocks/>
          </p:cNvGrpSpPr>
          <p:nvPr/>
        </p:nvGrpSpPr>
        <p:grpSpPr bwMode="auto">
          <a:xfrm>
            <a:off x="609600" y="1828800"/>
            <a:ext cx="7673975" cy="2438400"/>
            <a:chOff x="384" y="1152"/>
            <a:chExt cx="4834" cy="1536"/>
          </a:xfrm>
        </p:grpSpPr>
        <p:pic>
          <p:nvPicPr>
            <p:cNvPr id="52230" name="Picture 14" descr="finger6.tif                                                    000675D6Macintosh HD                   BC93A1CC:"/>
            <p:cNvPicPr>
              <a:picLocks noChangeAspect="1" noChangeArrowheads="1"/>
            </p:cNvPicPr>
            <p:nvPr/>
          </p:nvPicPr>
          <p:blipFill>
            <a:blip r:embed="rId2"/>
            <a:srcRect/>
            <a:stretch>
              <a:fillRect/>
            </a:stretch>
          </p:blipFill>
          <p:spPr bwMode="auto">
            <a:xfrm>
              <a:off x="384" y="1152"/>
              <a:ext cx="1329" cy="1536"/>
            </a:xfrm>
            <a:prstGeom prst="rect">
              <a:avLst/>
            </a:prstGeom>
            <a:noFill/>
            <a:ln w="9525">
              <a:noFill/>
              <a:miter lim="800000"/>
              <a:headEnd/>
              <a:tailEnd/>
            </a:ln>
          </p:spPr>
        </p:pic>
        <p:pic>
          <p:nvPicPr>
            <p:cNvPr id="52231" name="Picture 7" descr="finger5.tiff                                                   000675D6Macintosh HD                   BC93A1CC:"/>
            <p:cNvPicPr>
              <a:picLocks noChangeAspect="1" noChangeArrowheads="1"/>
            </p:cNvPicPr>
            <p:nvPr/>
          </p:nvPicPr>
          <p:blipFill>
            <a:blip r:embed="rId3"/>
            <a:srcRect/>
            <a:stretch>
              <a:fillRect/>
            </a:stretch>
          </p:blipFill>
          <p:spPr bwMode="auto">
            <a:xfrm>
              <a:off x="2112" y="1152"/>
              <a:ext cx="1330" cy="1536"/>
            </a:xfrm>
            <a:prstGeom prst="rect">
              <a:avLst/>
            </a:prstGeom>
            <a:noFill/>
            <a:ln w="9525">
              <a:noFill/>
              <a:miter lim="800000"/>
              <a:headEnd/>
              <a:tailEnd/>
            </a:ln>
          </p:spPr>
        </p:pic>
        <p:pic>
          <p:nvPicPr>
            <p:cNvPr id="52232" name="Picture 8" descr="finger5.tiff                                                   000675D6Macintosh HD                   BC93A1CC:"/>
            <p:cNvPicPr>
              <a:picLocks noChangeAspect="1" noChangeArrowheads="1"/>
            </p:cNvPicPr>
            <p:nvPr/>
          </p:nvPicPr>
          <p:blipFill>
            <a:blip r:embed="rId3"/>
            <a:srcRect/>
            <a:stretch>
              <a:fillRect/>
            </a:stretch>
          </p:blipFill>
          <p:spPr bwMode="auto">
            <a:xfrm>
              <a:off x="3888" y="1152"/>
              <a:ext cx="1330" cy="1536"/>
            </a:xfrm>
            <a:prstGeom prst="rect">
              <a:avLst/>
            </a:prstGeom>
            <a:noFill/>
            <a:ln w="9525">
              <a:noFill/>
              <a:miter lim="800000"/>
              <a:headEnd/>
              <a:tailEnd/>
            </a:ln>
          </p:spPr>
        </p:pic>
        <p:sp>
          <p:nvSpPr>
            <p:cNvPr id="52233" name="Oval 9"/>
            <p:cNvSpPr>
              <a:spLocks noChangeArrowheads="1"/>
            </p:cNvSpPr>
            <p:nvPr/>
          </p:nvSpPr>
          <p:spPr bwMode="auto">
            <a:xfrm>
              <a:off x="4224"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4" name="Oval 10"/>
            <p:cNvSpPr>
              <a:spLocks noChangeArrowheads="1"/>
            </p:cNvSpPr>
            <p:nvPr/>
          </p:nvSpPr>
          <p:spPr bwMode="auto">
            <a:xfrm>
              <a:off x="451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5" name="Oval 11"/>
            <p:cNvSpPr>
              <a:spLocks noChangeArrowheads="1"/>
            </p:cNvSpPr>
            <p:nvPr/>
          </p:nvSpPr>
          <p:spPr bwMode="auto">
            <a:xfrm>
              <a:off x="4512" y="1584"/>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6" name="Oval 12"/>
            <p:cNvSpPr>
              <a:spLocks noChangeArrowheads="1"/>
            </p:cNvSpPr>
            <p:nvPr/>
          </p:nvSpPr>
          <p:spPr bwMode="auto">
            <a:xfrm>
              <a:off x="475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7" name="Oval 13"/>
            <p:cNvSpPr>
              <a:spLocks noChangeArrowheads="1"/>
            </p:cNvSpPr>
            <p:nvPr/>
          </p:nvSpPr>
          <p:spPr bwMode="auto">
            <a:xfrm>
              <a:off x="4560" y="1728"/>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8" name="Line 15"/>
            <p:cNvSpPr>
              <a:spLocks noChangeShapeType="1"/>
            </p:cNvSpPr>
            <p:nvPr/>
          </p:nvSpPr>
          <p:spPr bwMode="auto">
            <a:xfrm>
              <a:off x="1680"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52239" name="Line 16"/>
            <p:cNvSpPr>
              <a:spLocks noChangeShapeType="1"/>
            </p:cNvSpPr>
            <p:nvPr/>
          </p:nvSpPr>
          <p:spPr bwMode="auto">
            <a:xfrm>
              <a:off x="3408"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557ED55-A1A9-F043-80D1-F272C257C26D}" type="slidenum">
              <a:rPr lang="en-US" smtClean="0">
                <a:latin typeface="Times New Roman" charset="0"/>
              </a:rPr>
              <a:pPr/>
              <a:t>37</a:t>
            </a:fld>
            <a:endParaRPr lang="en-US" smtClean="0">
              <a:latin typeface="Times New Roman" charset="0"/>
            </a:endParaRPr>
          </a:p>
        </p:txBody>
      </p:sp>
      <p:sp>
        <p:nvSpPr>
          <p:cNvPr id="53251" name="Rectangle 2"/>
          <p:cNvSpPr>
            <a:spLocks noGrp="1" noChangeArrowheads="1"/>
          </p:cNvSpPr>
          <p:nvPr>
            <p:ph type="title"/>
          </p:nvPr>
        </p:nvSpPr>
        <p:spPr>
          <a:xfrm>
            <a:off x="685800" y="228600"/>
            <a:ext cx="7772400" cy="1143000"/>
          </a:xfrm>
        </p:spPr>
        <p:txBody>
          <a:bodyPr/>
          <a:lstStyle/>
          <a:p>
            <a:pPr eaLnBrk="1" hangingPunct="1"/>
            <a:r>
              <a:rPr lang="en-US" dirty="0" smtClean="0"/>
              <a:t>Fingerprint: Recognition</a:t>
            </a:r>
            <a:endParaRPr lang="en-US" dirty="0"/>
          </a:p>
        </p:txBody>
      </p:sp>
      <p:sp>
        <p:nvSpPr>
          <p:cNvPr id="53252" name="Rectangle 3"/>
          <p:cNvSpPr>
            <a:spLocks noGrp="1" noChangeArrowheads="1"/>
          </p:cNvSpPr>
          <p:nvPr>
            <p:ph type="body" idx="1"/>
          </p:nvPr>
        </p:nvSpPr>
        <p:spPr>
          <a:xfrm>
            <a:off x="533400" y="4038600"/>
            <a:ext cx="8153400" cy="2057400"/>
          </a:xfrm>
        </p:spPr>
        <p:txBody>
          <a:bodyPr/>
          <a:lstStyle/>
          <a:p>
            <a:pPr eaLnBrk="1" hangingPunct="1">
              <a:lnSpc>
                <a:spcPct val="90000"/>
              </a:lnSpc>
              <a:spcAft>
                <a:spcPts val="600"/>
              </a:spcAft>
            </a:pPr>
            <a:r>
              <a:rPr lang="en-US" sz="2800" dirty="0"/>
              <a:t>Extracted</a:t>
            </a:r>
            <a:r>
              <a:rPr lang="en-US" sz="2800" dirty="0" smtClean="0"/>
              <a:t> points </a:t>
            </a:r>
            <a:r>
              <a:rPr lang="en-US" sz="2800" dirty="0"/>
              <a:t>are compared </a:t>
            </a:r>
            <a:r>
              <a:rPr lang="en-US" sz="2800" dirty="0" smtClean="0"/>
              <a:t>with information </a:t>
            </a:r>
            <a:r>
              <a:rPr lang="en-US" sz="2800" dirty="0"/>
              <a:t>stored in a database</a:t>
            </a:r>
          </a:p>
          <a:p>
            <a:pPr eaLnBrk="1" hangingPunct="1">
              <a:lnSpc>
                <a:spcPct val="90000"/>
              </a:lnSpc>
              <a:spcAft>
                <a:spcPts val="600"/>
              </a:spcAft>
            </a:pPr>
            <a:r>
              <a:rPr lang="en-US" sz="2800" dirty="0"/>
              <a:t>Is it a statistical match?</a:t>
            </a:r>
          </a:p>
          <a:p>
            <a:pPr eaLnBrk="1" hangingPunct="1">
              <a:lnSpc>
                <a:spcPct val="90000"/>
              </a:lnSpc>
              <a:spcAft>
                <a:spcPts val="600"/>
              </a:spcAft>
            </a:pPr>
            <a:r>
              <a:rPr lang="en-US" sz="2800" dirty="0"/>
              <a:t>Aside: </a:t>
            </a:r>
            <a:r>
              <a:rPr lang="en-US" sz="2800" dirty="0">
                <a:hlinkClick r:id="rId2"/>
              </a:rPr>
              <a:t>Do identical twins’ fingerprints differ</a:t>
            </a:r>
            <a:r>
              <a:rPr lang="en-US" sz="2800" dirty="0"/>
              <a:t>?</a:t>
            </a:r>
          </a:p>
        </p:txBody>
      </p:sp>
      <p:grpSp>
        <p:nvGrpSpPr>
          <p:cNvPr id="53253" name="Group 38"/>
          <p:cNvGrpSpPr>
            <a:grpSpLocks/>
          </p:cNvGrpSpPr>
          <p:nvPr/>
        </p:nvGrpSpPr>
        <p:grpSpPr bwMode="auto">
          <a:xfrm>
            <a:off x="1698625" y="1447800"/>
            <a:ext cx="5518150" cy="2438400"/>
            <a:chOff x="1070" y="1104"/>
            <a:chExt cx="3476" cy="1536"/>
          </a:xfrm>
        </p:grpSpPr>
        <p:pic>
          <p:nvPicPr>
            <p:cNvPr id="53254" name="Picture 8" descr="finger5.tiff                                                   000675D6Macintosh HD                   BC93A1CC:"/>
            <p:cNvPicPr>
              <a:picLocks noChangeAspect="1" noChangeArrowheads="1"/>
            </p:cNvPicPr>
            <p:nvPr/>
          </p:nvPicPr>
          <p:blipFill>
            <a:blip r:embed="rId3"/>
            <a:srcRect/>
            <a:stretch>
              <a:fillRect/>
            </a:stretch>
          </p:blipFill>
          <p:spPr bwMode="auto">
            <a:xfrm>
              <a:off x="1070" y="1104"/>
              <a:ext cx="1330" cy="1536"/>
            </a:xfrm>
            <a:prstGeom prst="rect">
              <a:avLst/>
            </a:prstGeom>
            <a:noFill/>
            <a:ln w="9525">
              <a:noFill/>
              <a:miter lim="800000"/>
              <a:headEnd/>
              <a:tailEnd/>
            </a:ln>
          </p:spPr>
        </p:pic>
        <p:sp>
          <p:nvSpPr>
            <p:cNvPr id="53255" name="Oval 9"/>
            <p:cNvSpPr>
              <a:spLocks noChangeArrowheads="1"/>
            </p:cNvSpPr>
            <p:nvPr/>
          </p:nvSpPr>
          <p:spPr bwMode="auto">
            <a:xfrm>
              <a:off x="1406"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6" name="Oval 10"/>
            <p:cNvSpPr>
              <a:spLocks noChangeArrowheads="1"/>
            </p:cNvSpPr>
            <p:nvPr/>
          </p:nvSpPr>
          <p:spPr bwMode="auto">
            <a:xfrm>
              <a:off x="169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7" name="Oval 11"/>
            <p:cNvSpPr>
              <a:spLocks noChangeArrowheads="1"/>
            </p:cNvSpPr>
            <p:nvPr/>
          </p:nvSpPr>
          <p:spPr bwMode="auto">
            <a:xfrm>
              <a:off x="1694"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8" name="Oval 12"/>
            <p:cNvSpPr>
              <a:spLocks noChangeArrowheads="1"/>
            </p:cNvSpPr>
            <p:nvPr/>
          </p:nvSpPr>
          <p:spPr bwMode="auto">
            <a:xfrm>
              <a:off x="193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9" name="Oval 13"/>
            <p:cNvSpPr>
              <a:spLocks noChangeArrowheads="1"/>
            </p:cNvSpPr>
            <p:nvPr/>
          </p:nvSpPr>
          <p:spPr bwMode="auto">
            <a:xfrm>
              <a:off x="1742"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pic>
          <p:nvPicPr>
            <p:cNvPr id="53260" name="Picture 14" descr="finger5.tiff                                                   000675D6Macintosh HD                   BC93A1CC:"/>
            <p:cNvPicPr>
              <a:picLocks noChangeAspect="1" noChangeArrowheads="1"/>
            </p:cNvPicPr>
            <p:nvPr/>
          </p:nvPicPr>
          <p:blipFill>
            <a:blip r:embed="rId3"/>
            <a:srcRect/>
            <a:stretch>
              <a:fillRect/>
            </a:stretch>
          </p:blipFill>
          <p:spPr bwMode="auto">
            <a:xfrm>
              <a:off x="3216" y="1104"/>
              <a:ext cx="1330" cy="1536"/>
            </a:xfrm>
            <a:prstGeom prst="rect">
              <a:avLst/>
            </a:prstGeom>
            <a:noFill/>
            <a:ln w="9525">
              <a:noFill/>
              <a:miter lim="800000"/>
              <a:headEnd/>
              <a:tailEnd/>
            </a:ln>
          </p:spPr>
        </p:pic>
        <p:sp>
          <p:nvSpPr>
            <p:cNvPr id="53261" name="Oval 15"/>
            <p:cNvSpPr>
              <a:spLocks noChangeArrowheads="1"/>
            </p:cNvSpPr>
            <p:nvPr/>
          </p:nvSpPr>
          <p:spPr bwMode="auto">
            <a:xfrm>
              <a:off x="3552"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2" name="Oval 16"/>
            <p:cNvSpPr>
              <a:spLocks noChangeArrowheads="1"/>
            </p:cNvSpPr>
            <p:nvPr/>
          </p:nvSpPr>
          <p:spPr bwMode="auto">
            <a:xfrm>
              <a:off x="384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3" name="Oval 17"/>
            <p:cNvSpPr>
              <a:spLocks noChangeArrowheads="1"/>
            </p:cNvSpPr>
            <p:nvPr/>
          </p:nvSpPr>
          <p:spPr bwMode="auto">
            <a:xfrm>
              <a:off x="3840"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4" name="Oval 18"/>
            <p:cNvSpPr>
              <a:spLocks noChangeArrowheads="1"/>
            </p:cNvSpPr>
            <p:nvPr/>
          </p:nvSpPr>
          <p:spPr bwMode="auto">
            <a:xfrm>
              <a:off x="408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5" name="Oval 19"/>
            <p:cNvSpPr>
              <a:spLocks noChangeArrowheads="1"/>
            </p:cNvSpPr>
            <p:nvPr/>
          </p:nvSpPr>
          <p:spPr bwMode="auto">
            <a:xfrm>
              <a:off x="3888"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6" name="Freeform 31"/>
            <p:cNvSpPr>
              <a:spLocks/>
            </p:cNvSpPr>
            <p:nvPr/>
          </p:nvSpPr>
          <p:spPr bwMode="auto">
            <a:xfrm>
              <a:off x="1776" y="1344"/>
              <a:ext cx="2064" cy="240"/>
            </a:xfrm>
            <a:custGeom>
              <a:avLst/>
              <a:gdLst>
                <a:gd name="T0" fmla="*/ 0 w 2064"/>
                <a:gd name="T1" fmla="*/ 240 h 240"/>
                <a:gd name="T2" fmla="*/ 1104 w 2064"/>
                <a:gd name="T3" fmla="*/ 0 h 240"/>
                <a:gd name="T4" fmla="*/ 2064 w 2064"/>
                <a:gd name="T5" fmla="*/ 240 h 240"/>
                <a:gd name="T6" fmla="*/ 0 60000 65536"/>
                <a:gd name="T7" fmla="*/ 0 60000 65536"/>
                <a:gd name="T8" fmla="*/ 0 60000 65536"/>
                <a:gd name="T9" fmla="*/ 0 w 2064"/>
                <a:gd name="T10" fmla="*/ 0 h 240"/>
                <a:gd name="T11" fmla="*/ 2064 w 2064"/>
                <a:gd name="T12" fmla="*/ 240 h 240"/>
              </a:gdLst>
              <a:ahLst/>
              <a:cxnLst>
                <a:cxn ang="T6">
                  <a:pos x="T0" y="T1"/>
                </a:cxn>
                <a:cxn ang="T7">
                  <a:pos x="T2" y="T3"/>
                </a:cxn>
                <a:cxn ang="T8">
                  <a:pos x="T4" y="T5"/>
                </a:cxn>
              </a:cxnLst>
              <a:rect l="T9" t="T10" r="T11" b="T12"/>
              <a:pathLst>
                <a:path w="2064" h="240">
                  <a:moveTo>
                    <a:pt x="0" y="240"/>
                  </a:moveTo>
                  <a:cubicBezTo>
                    <a:pt x="380" y="120"/>
                    <a:pt x="760" y="0"/>
                    <a:pt x="1104" y="0"/>
                  </a:cubicBezTo>
                  <a:cubicBezTo>
                    <a:pt x="1448" y="0"/>
                    <a:pt x="1756" y="120"/>
                    <a:pt x="2064" y="24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7" name="Freeform 32"/>
            <p:cNvSpPr>
              <a:spLocks/>
            </p:cNvSpPr>
            <p:nvPr/>
          </p:nvSpPr>
          <p:spPr bwMode="auto">
            <a:xfrm>
              <a:off x="1488" y="1728"/>
              <a:ext cx="2064" cy="384"/>
            </a:xfrm>
            <a:custGeom>
              <a:avLst/>
              <a:gdLst>
                <a:gd name="T0" fmla="*/ 0 w 2064"/>
                <a:gd name="T1" fmla="*/ 0 h 384"/>
                <a:gd name="T2" fmla="*/ 960 w 2064"/>
                <a:gd name="T3" fmla="*/ 384 h 384"/>
                <a:gd name="T4" fmla="*/ 2064 w 2064"/>
                <a:gd name="T5" fmla="*/ 0 h 384"/>
                <a:gd name="T6" fmla="*/ 0 60000 65536"/>
                <a:gd name="T7" fmla="*/ 0 60000 65536"/>
                <a:gd name="T8" fmla="*/ 0 60000 65536"/>
                <a:gd name="T9" fmla="*/ 0 w 2064"/>
                <a:gd name="T10" fmla="*/ 0 h 384"/>
                <a:gd name="T11" fmla="*/ 2064 w 2064"/>
                <a:gd name="T12" fmla="*/ 384 h 384"/>
              </a:gdLst>
              <a:ahLst/>
              <a:cxnLst>
                <a:cxn ang="T6">
                  <a:pos x="T0" y="T1"/>
                </a:cxn>
                <a:cxn ang="T7">
                  <a:pos x="T2" y="T3"/>
                </a:cxn>
                <a:cxn ang="T8">
                  <a:pos x="T4" y="T5"/>
                </a:cxn>
              </a:cxnLst>
              <a:rect l="T9" t="T10" r="T11" b="T12"/>
              <a:pathLst>
                <a:path w="2064" h="384">
                  <a:moveTo>
                    <a:pt x="0" y="0"/>
                  </a:moveTo>
                  <a:cubicBezTo>
                    <a:pt x="308" y="192"/>
                    <a:pt x="616" y="384"/>
                    <a:pt x="960" y="384"/>
                  </a:cubicBezTo>
                  <a:cubicBezTo>
                    <a:pt x="1304" y="384"/>
                    <a:pt x="1684" y="192"/>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8" name="Freeform 33"/>
            <p:cNvSpPr>
              <a:spLocks/>
            </p:cNvSpPr>
            <p:nvPr/>
          </p:nvSpPr>
          <p:spPr bwMode="auto">
            <a:xfrm>
              <a:off x="1824" y="1728"/>
              <a:ext cx="2064" cy="336"/>
            </a:xfrm>
            <a:custGeom>
              <a:avLst/>
              <a:gdLst>
                <a:gd name="T0" fmla="*/ 0 w 2064"/>
                <a:gd name="T1" fmla="*/ 0 h 336"/>
                <a:gd name="T2" fmla="*/ 1392 w 2064"/>
                <a:gd name="T3" fmla="*/ 336 h 336"/>
                <a:gd name="T4" fmla="*/ 2064 w 2064"/>
                <a:gd name="T5" fmla="*/ 0 h 336"/>
                <a:gd name="T6" fmla="*/ 0 60000 65536"/>
                <a:gd name="T7" fmla="*/ 0 60000 65536"/>
                <a:gd name="T8" fmla="*/ 0 60000 65536"/>
                <a:gd name="T9" fmla="*/ 0 w 2064"/>
                <a:gd name="T10" fmla="*/ 0 h 336"/>
                <a:gd name="T11" fmla="*/ 2064 w 2064"/>
                <a:gd name="T12" fmla="*/ 336 h 336"/>
              </a:gdLst>
              <a:ahLst/>
              <a:cxnLst>
                <a:cxn ang="T6">
                  <a:pos x="T0" y="T1"/>
                </a:cxn>
                <a:cxn ang="T7">
                  <a:pos x="T2" y="T3"/>
                </a:cxn>
                <a:cxn ang="T8">
                  <a:pos x="T4" y="T5"/>
                </a:cxn>
              </a:cxnLst>
              <a:rect l="T9" t="T10" r="T11" b="T12"/>
              <a:pathLst>
                <a:path w="2064" h="336">
                  <a:moveTo>
                    <a:pt x="0" y="0"/>
                  </a:moveTo>
                  <a:cubicBezTo>
                    <a:pt x="524" y="168"/>
                    <a:pt x="1048" y="336"/>
                    <a:pt x="1392" y="336"/>
                  </a:cubicBezTo>
                  <a:cubicBezTo>
                    <a:pt x="1736" y="336"/>
                    <a:pt x="1900" y="168"/>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9" name="Freeform 36"/>
            <p:cNvSpPr>
              <a:spLocks/>
            </p:cNvSpPr>
            <p:nvPr/>
          </p:nvSpPr>
          <p:spPr bwMode="auto">
            <a:xfrm>
              <a:off x="2016" y="2160"/>
              <a:ext cx="2112" cy="296"/>
            </a:xfrm>
            <a:custGeom>
              <a:avLst/>
              <a:gdLst>
                <a:gd name="T0" fmla="*/ 0 w 2112"/>
                <a:gd name="T1" fmla="*/ 0 h 296"/>
                <a:gd name="T2" fmla="*/ 1056 w 2112"/>
                <a:gd name="T3" fmla="*/ 288 h 296"/>
                <a:gd name="T4" fmla="*/ 2112 w 2112"/>
                <a:gd name="T5" fmla="*/ 48 h 296"/>
                <a:gd name="T6" fmla="*/ 0 60000 65536"/>
                <a:gd name="T7" fmla="*/ 0 60000 65536"/>
                <a:gd name="T8" fmla="*/ 0 60000 65536"/>
                <a:gd name="T9" fmla="*/ 0 w 2112"/>
                <a:gd name="T10" fmla="*/ 0 h 296"/>
                <a:gd name="T11" fmla="*/ 2112 w 2112"/>
                <a:gd name="T12" fmla="*/ 296 h 296"/>
              </a:gdLst>
              <a:ahLst/>
              <a:cxnLst>
                <a:cxn ang="T6">
                  <a:pos x="T0" y="T1"/>
                </a:cxn>
                <a:cxn ang="T7">
                  <a:pos x="T2" y="T3"/>
                </a:cxn>
                <a:cxn ang="T8">
                  <a:pos x="T4" y="T5"/>
                </a:cxn>
              </a:cxnLst>
              <a:rect l="T9" t="T10" r="T11" b="T12"/>
              <a:pathLst>
                <a:path w="2112" h="296">
                  <a:moveTo>
                    <a:pt x="0" y="0"/>
                  </a:moveTo>
                  <a:cubicBezTo>
                    <a:pt x="352" y="140"/>
                    <a:pt x="704" y="280"/>
                    <a:pt x="1056" y="288"/>
                  </a:cubicBezTo>
                  <a:cubicBezTo>
                    <a:pt x="1408" y="296"/>
                    <a:pt x="1760" y="172"/>
                    <a:pt x="2112" y="48"/>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70" name="Freeform 37"/>
            <p:cNvSpPr>
              <a:spLocks/>
            </p:cNvSpPr>
            <p:nvPr/>
          </p:nvSpPr>
          <p:spPr bwMode="auto">
            <a:xfrm>
              <a:off x="1776" y="2160"/>
              <a:ext cx="2064" cy="344"/>
            </a:xfrm>
            <a:custGeom>
              <a:avLst/>
              <a:gdLst>
                <a:gd name="T0" fmla="*/ 2064 w 2064"/>
                <a:gd name="T1" fmla="*/ 0 h 344"/>
                <a:gd name="T2" fmla="*/ 960 w 2064"/>
                <a:gd name="T3" fmla="*/ 336 h 344"/>
                <a:gd name="T4" fmla="*/ 0 w 2064"/>
                <a:gd name="T5" fmla="*/ 48 h 344"/>
                <a:gd name="T6" fmla="*/ 0 60000 65536"/>
                <a:gd name="T7" fmla="*/ 0 60000 65536"/>
                <a:gd name="T8" fmla="*/ 0 60000 65536"/>
                <a:gd name="T9" fmla="*/ 0 w 2064"/>
                <a:gd name="T10" fmla="*/ 0 h 344"/>
                <a:gd name="T11" fmla="*/ 2064 w 2064"/>
                <a:gd name="T12" fmla="*/ 344 h 344"/>
              </a:gdLst>
              <a:ahLst/>
              <a:cxnLst>
                <a:cxn ang="T6">
                  <a:pos x="T0" y="T1"/>
                </a:cxn>
                <a:cxn ang="T7">
                  <a:pos x="T2" y="T3"/>
                </a:cxn>
                <a:cxn ang="T8">
                  <a:pos x="T4" y="T5"/>
                </a:cxn>
              </a:cxnLst>
              <a:rect l="T9" t="T10" r="T11" b="T12"/>
              <a:pathLst>
                <a:path w="2064" h="344">
                  <a:moveTo>
                    <a:pt x="2064" y="0"/>
                  </a:moveTo>
                  <a:cubicBezTo>
                    <a:pt x="1684" y="164"/>
                    <a:pt x="1304" y="328"/>
                    <a:pt x="960" y="336"/>
                  </a:cubicBezTo>
                  <a:cubicBezTo>
                    <a:pt x="616" y="344"/>
                    <a:pt x="308" y="196"/>
                    <a:pt x="0" y="48"/>
                  </a:cubicBezTo>
                </a:path>
              </a:pathLst>
            </a:custGeom>
            <a:noFill/>
            <a:ln w="9525">
              <a:solidFill>
                <a:srgbClr val="FF0000"/>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F67CB88-86A5-FD43-9669-40623C0F994E}" type="slidenum">
              <a:rPr lang="en-US" smtClean="0">
                <a:latin typeface="Times New Roman" charset="0"/>
              </a:rPr>
              <a:pPr/>
              <a:t>38</a:t>
            </a:fld>
            <a:endParaRPr lang="en-US" smtClean="0">
              <a:latin typeface="Times New Roman" charset="0"/>
            </a:endParaRPr>
          </a:p>
        </p:txBody>
      </p:sp>
      <p:sp>
        <p:nvSpPr>
          <p:cNvPr id="54275" name="Rectangle 2"/>
          <p:cNvSpPr>
            <a:spLocks noGrp="1" noChangeArrowheads="1"/>
          </p:cNvSpPr>
          <p:nvPr>
            <p:ph type="title"/>
          </p:nvPr>
        </p:nvSpPr>
        <p:spPr>
          <a:xfrm>
            <a:off x="685800" y="457200"/>
            <a:ext cx="7772400" cy="1143000"/>
          </a:xfrm>
        </p:spPr>
        <p:txBody>
          <a:bodyPr/>
          <a:lstStyle/>
          <a:p>
            <a:pPr eaLnBrk="1" hangingPunct="1"/>
            <a:r>
              <a:rPr lang="en-US" dirty="0"/>
              <a:t>Hand Geometry</a:t>
            </a:r>
          </a:p>
        </p:txBody>
      </p:sp>
      <p:pic>
        <p:nvPicPr>
          <p:cNvPr id="54276" name="Picture 4"/>
          <p:cNvPicPr>
            <a:picLocks noGrp="1" noChangeAspect="1" noChangeArrowheads="1"/>
          </p:cNvPicPr>
          <p:nvPr>
            <p:ph type="body" idx="1"/>
          </p:nvPr>
        </p:nvPicPr>
        <p:blipFill>
          <a:blip r:embed="rId2"/>
          <a:srcRect/>
          <a:stretch>
            <a:fillRect/>
          </a:stretch>
        </p:blipFill>
        <p:spPr>
          <a:xfrm>
            <a:off x="5715000" y="2209800"/>
            <a:ext cx="3276600" cy="3181350"/>
          </a:xfrm>
          <a:noFill/>
        </p:spPr>
      </p:pic>
      <p:sp>
        <p:nvSpPr>
          <p:cNvPr id="54277" name="Rectangle 5"/>
          <p:cNvSpPr>
            <a:spLocks noChangeArrowheads="1"/>
          </p:cNvSpPr>
          <p:nvPr/>
        </p:nvSpPr>
        <p:spPr bwMode="auto">
          <a:xfrm>
            <a:off x="381000" y="1676400"/>
            <a:ext cx="5181600" cy="44196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sz="2800" dirty="0"/>
              <a:t>A popular biometric</a:t>
            </a:r>
          </a:p>
          <a:p>
            <a:pPr marL="342900" indent="-342900">
              <a:lnSpc>
                <a:spcPct val="85000"/>
              </a:lnSpc>
              <a:spcBef>
                <a:spcPct val="20000"/>
              </a:spcBef>
              <a:spcAft>
                <a:spcPts val="600"/>
              </a:spcAft>
              <a:buClr>
                <a:schemeClr val="accent2"/>
              </a:buClr>
              <a:buSzPct val="75000"/>
              <a:buFont typeface="Wingdings" charset="2"/>
              <a:buChar char="q"/>
            </a:pPr>
            <a:r>
              <a:rPr lang="en-US" sz="2800" dirty="0"/>
              <a:t>Measures shape of hand</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Width of hand, fingers</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Length of fingers, etc.</a:t>
            </a:r>
          </a:p>
          <a:p>
            <a:pPr marL="342900" indent="-342900">
              <a:lnSpc>
                <a:spcPct val="85000"/>
              </a:lnSpc>
              <a:spcBef>
                <a:spcPct val="20000"/>
              </a:spcBef>
              <a:spcAft>
                <a:spcPts val="600"/>
              </a:spcAft>
              <a:buClr>
                <a:schemeClr val="accent2"/>
              </a:buClr>
              <a:buSzPct val="75000"/>
              <a:buFont typeface="Wingdings" charset="2"/>
              <a:buChar char="q"/>
            </a:pPr>
            <a:r>
              <a:rPr lang="en-US" sz="2800" dirty="0"/>
              <a:t>Human hands not unique</a:t>
            </a:r>
          </a:p>
          <a:p>
            <a:pPr marL="342900" indent="-342900">
              <a:lnSpc>
                <a:spcPct val="85000"/>
              </a:lnSpc>
              <a:spcBef>
                <a:spcPct val="20000"/>
              </a:spcBef>
              <a:spcAft>
                <a:spcPts val="600"/>
              </a:spcAft>
              <a:buClr>
                <a:schemeClr val="accent2"/>
              </a:buClr>
              <a:buSzPct val="75000"/>
              <a:buFont typeface="Wingdings" charset="2"/>
              <a:buChar char="q"/>
            </a:pPr>
            <a:r>
              <a:rPr lang="en-US" sz="2800" dirty="0"/>
              <a:t>Hand geometry sufficient for many situations</a:t>
            </a:r>
          </a:p>
          <a:p>
            <a:pPr marL="342900" indent="-342900">
              <a:lnSpc>
                <a:spcPct val="85000"/>
              </a:lnSpc>
              <a:spcBef>
                <a:spcPct val="20000"/>
              </a:spcBef>
              <a:spcAft>
                <a:spcPts val="600"/>
              </a:spcAft>
              <a:buClr>
                <a:schemeClr val="accent2"/>
              </a:buClr>
              <a:buSzPct val="75000"/>
              <a:buFont typeface="Wingdings" charset="2"/>
              <a:buChar char="q"/>
            </a:pPr>
            <a:r>
              <a:rPr lang="en-US" sz="2800" dirty="0"/>
              <a:t>OK for authentication</a:t>
            </a:r>
          </a:p>
          <a:p>
            <a:pPr marL="342900" indent="-342900">
              <a:lnSpc>
                <a:spcPct val="85000"/>
              </a:lnSpc>
              <a:spcBef>
                <a:spcPct val="20000"/>
              </a:spcBef>
              <a:spcAft>
                <a:spcPts val="600"/>
              </a:spcAft>
              <a:buClr>
                <a:schemeClr val="accent2"/>
              </a:buClr>
              <a:buSzPct val="75000"/>
              <a:buFont typeface="Wingdings" charset="2"/>
              <a:buChar char="q"/>
            </a:pPr>
            <a:r>
              <a:rPr lang="en-US" sz="2800" dirty="0"/>
              <a:t>Not useful for ID problem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1CEB53E-61E0-374D-BB40-DA58359D6BCD}" type="slidenum">
              <a:rPr lang="en-US" smtClean="0">
                <a:latin typeface="Times New Roman" charset="0"/>
              </a:rPr>
              <a:pPr/>
              <a:t>39</a:t>
            </a:fld>
            <a:endParaRPr lang="en-US" smtClean="0">
              <a:latin typeface="Times New Roman" charset="0"/>
            </a:endParaRPr>
          </a:p>
        </p:txBody>
      </p:sp>
      <p:sp>
        <p:nvSpPr>
          <p:cNvPr id="55299" name="Rectangle 2"/>
          <p:cNvSpPr>
            <a:spLocks noGrp="1" noChangeArrowheads="1"/>
          </p:cNvSpPr>
          <p:nvPr>
            <p:ph type="title"/>
          </p:nvPr>
        </p:nvSpPr>
        <p:spPr/>
        <p:txBody>
          <a:bodyPr/>
          <a:lstStyle/>
          <a:p>
            <a:pPr eaLnBrk="1" hangingPunct="1"/>
            <a:r>
              <a:rPr lang="en-US"/>
              <a:t>Hand Geometry</a:t>
            </a:r>
          </a:p>
        </p:txBody>
      </p:sp>
      <p:sp>
        <p:nvSpPr>
          <p:cNvPr id="55300" name="Rectangle 3"/>
          <p:cNvSpPr>
            <a:spLocks noGrp="1" noChangeArrowheads="1"/>
          </p:cNvSpPr>
          <p:nvPr>
            <p:ph type="body" idx="1"/>
          </p:nvPr>
        </p:nvSpPr>
        <p:spPr/>
        <p:txBody>
          <a:bodyPr/>
          <a:lstStyle/>
          <a:p>
            <a:pPr eaLnBrk="1" hangingPunct="1">
              <a:lnSpc>
                <a:spcPct val="90000"/>
              </a:lnSpc>
              <a:spcAft>
                <a:spcPts val="600"/>
              </a:spcAft>
            </a:pPr>
            <a:r>
              <a:rPr lang="en-US" dirty="0"/>
              <a:t>Advantages</a:t>
            </a:r>
          </a:p>
          <a:p>
            <a:pPr lvl="1" eaLnBrk="1" hangingPunct="1">
              <a:lnSpc>
                <a:spcPct val="90000"/>
              </a:lnSpc>
              <a:spcAft>
                <a:spcPts val="600"/>
              </a:spcAft>
            </a:pPr>
            <a:r>
              <a:rPr lang="en-US" dirty="0"/>
              <a:t>Quick </a:t>
            </a:r>
            <a:r>
              <a:rPr lang="en-US" dirty="0" err="1">
                <a:sym typeface="Symbol" charset="2"/>
              </a:rPr>
              <a:t></a:t>
            </a:r>
            <a:r>
              <a:rPr lang="en-US" dirty="0">
                <a:sym typeface="Symbol" charset="2"/>
              </a:rPr>
              <a:t> </a:t>
            </a:r>
            <a:r>
              <a:rPr lang="en-US" dirty="0"/>
              <a:t>1 minute for enrollment, 5 seconds for recognition</a:t>
            </a:r>
          </a:p>
          <a:p>
            <a:pPr lvl="1" eaLnBrk="1" hangingPunct="1">
              <a:lnSpc>
                <a:spcPct val="90000"/>
              </a:lnSpc>
              <a:spcAft>
                <a:spcPts val="600"/>
              </a:spcAft>
            </a:pPr>
            <a:r>
              <a:rPr lang="en-US" dirty="0"/>
              <a:t>Hands are symmetric </a:t>
            </a:r>
            <a:r>
              <a:rPr lang="en-US" dirty="0" err="1">
                <a:sym typeface="Symbol" charset="2"/>
              </a:rPr>
              <a:t></a:t>
            </a:r>
            <a:r>
              <a:rPr lang="en-US" dirty="0"/>
              <a:t> so what?</a:t>
            </a:r>
          </a:p>
          <a:p>
            <a:pPr eaLnBrk="1" hangingPunct="1">
              <a:lnSpc>
                <a:spcPct val="90000"/>
              </a:lnSpc>
              <a:spcAft>
                <a:spcPts val="600"/>
              </a:spcAft>
            </a:pPr>
            <a:r>
              <a:rPr lang="en-US" dirty="0"/>
              <a:t>Disadvantages</a:t>
            </a:r>
          </a:p>
          <a:p>
            <a:pPr lvl="1" eaLnBrk="1" hangingPunct="1">
              <a:lnSpc>
                <a:spcPct val="90000"/>
              </a:lnSpc>
              <a:spcAft>
                <a:spcPts val="600"/>
              </a:spcAft>
            </a:pPr>
            <a:r>
              <a:rPr lang="en-US" dirty="0"/>
              <a:t>Cannot use on very young or very old</a:t>
            </a:r>
          </a:p>
          <a:p>
            <a:pPr lvl="1" eaLnBrk="1" hangingPunct="1">
              <a:lnSpc>
                <a:spcPct val="90000"/>
              </a:lnSpc>
              <a:spcAft>
                <a:spcPts val="600"/>
              </a:spcAft>
            </a:pPr>
            <a:r>
              <a:rPr lang="en-US" dirty="0"/>
              <a:t>Relatively high equal error rate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FA70287-CBFC-1940-B983-1B8E65CE581A}" type="slidenum">
              <a:rPr lang="en-US" smtClean="0">
                <a:latin typeface="Times New Roman" charset="0"/>
              </a:rPr>
              <a:pPr/>
              <a:t>4</a:t>
            </a:fld>
            <a:endParaRPr lang="en-US" smtClean="0">
              <a:latin typeface="Times New Roman" charset="0"/>
            </a:endParaRPr>
          </a:p>
        </p:txBody>
      </p:sp>
      <p:sp>
        <p:nvSpPr>
          <p:cNvPr id="17411" name="Rectangle 2"/>
          <p:cNvSpPr>
            <a:spLocks noGrp="1" noChangeArrowheads="1"/>
          </p:cNvSpPr>
          <p:nvPr>
            <p:ph type="title"/>
          </p:nvPr>
        </p:nvSpPr>
        <p:spPr>
          <a:xfrm>
            <a:off x="228600" y="457200"/>
            <a:ext cx="8763000" cy="1371600"/>
          </a:xfrm>
        </p:spPr>
        <p:txBody>
          <a:bodyPr/>
          <a:lstStyle/>
          <a:p>
            <a:pPr eaLnBrk="1" hangingPunct="1"/>
            <a:r>
              <a:rPr lang="en-US" dirty="0"/>
              <a:t>Are You Who You Say You Are?</a:t>
            </a:r>
          </a:p>
        </p:txBody>
      </p:sp>
      <p:sp>
        <p:nvSpPr>
          <p:cNvPr id="139267" name="Rectangle 3"/>
          <p:cNvSpPr>
            <a:spLocks noGrp="1" noChangeArrowheads="1"/>
          </p:cNvSpPr>
          <p:nvPr>
            <p:ph type="body" idx="1"/>
          </p:nvPr>
        </p:nvSpPr>
        <p:spPr>
          <a:xfrm>
            <a:off x="685800" y="1828800"/>
            <a:ext cx="8001000" cy="4114800"/>
          </a:xfrm>
        </p:spPr>
        <p:txBody>
          <a:bodyPr/>
          <a:lstStyle/>
          <a:p>
            <a:pPr eaLnBrk="1" hangingPunct="1"/>
            <a:r>
              <a:rPr lang="en-US" dirty="0"/>
              <a:t>How to authenticate</a:t>
            </a:r>
            <a:r>
              <a:rPr lang="en-US" dirty="0" smtClean="0"/>
              <a:t> human a </a:t>
            </a:r>
            <a:r>
              <a:rPr lang="en-US" dirty="0"/>
              <a:t>machine?</a:t>
            </a:r>
          </a:p>
          <a:p>
            <a:pPr eaLnBrk="1" hangingPunct="1"/>
            <a:r>
              <a:rPr lang="en-US" dirty="0"/>
              <a:t>Can be based on…</a:t>
            </a:r>
          </a:p>
          <a:p>
            <a:pPr lvl="1" eaLnBrk="1" hangingPunct="1"/>
            <a:r>
              <a:rPr lang="en-US" dirty="0"/>
              <a:t>Something you </a:t>
            </a:r>
            <a:r>
              <a:rPr lang="en-US" b="1" dirty="0">
                <a:solidFill>
                  <a:schemeClr val="accent2"/>
                </a:solidFill>
              </a:rPr>
              <a:t>know</a:t>
            </a:r>
            <a:endParaRPr lang="en-US" dirty="0">
              <a:solidFill>
                <a:srgbClr val="FF0000"/>
              </a:solidFill>
            </a:endParaRPr>
          </a:p>
          <a:p>
            <a:pPr lvl="2" eaLnBrk="1" hangingPunct="1"/>
            <a:r>
              <a:rPr lang="en-US" dirty="0"/>
              <a:t>For example, a password</a:t>
            </a:r>
          </a:p>
          <a:p>
            <a:pPr lvl="1" eaLnBrk="1" hangingPunct="1"/>
            <a:r>
              <a:rPr lang="en-US" dirty="0"/>
              <a:t>Something you </a:t>
            </a:r>
            <a:r>
              <a:rPr lang="en-US" b="1" dirty="0">
                <a:solidFill>
                  <a:schemeClr val="accent2"/>
                </a:solidFill>
              </a:rPr>
              <a:t>have</a:t>
            </a:r>
          </a:p>
          <a:p>
            <a:pPr lvl="2" eaLnBrk="1" hangingPunct="1"/>
            <a:r>
              <a:rPr lang="en-US" dirty="0"/>
              <a:t>For example, a smartcard</a:t>
            </a:r>
          </a:p>
          <a:p>
            <a:pPr lvl="1" eaLnBrk="1" hangingPunct="1"/>
            <a:r>
              <a:rPr lang="en-US" dirty="0"/>
              <a:t>Something you </a:t>
            </a:r>
            <a:r>
              <a:rPr lang="en-US" b="1" dirty="0">
                <a:solidFill>
                  <a:schemeClr val="accent2"/>
                </a:solidFill>
              </a:rPr>
              <a:t>are</a:t>
            </a:r>
            <a:endParaRPr lang="en-US" dirty="0">
              <a:solidFill>
                <a:srgbClr val="FF0000"/>
              </a:solidFill>
            </a:endParaRPr>
          </a:p>
          <a:p>
            <a:pPr lvl="2" eaLnBrk="1" hangingPunct="1"/>
            <a:r>
              <a:rPr lang="en-US" dirty="0"/>
              <a:t>For example, your fingerprint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9267">
                                            <p:txEl>
                                              <p:pRg st="3" end="3"/>
                                            </p:txEl>
                                          </p:spTgt>
                                        </p:tgtEl>
                                        <p:attrNameLst>
                                          <p:attrName>style.visibility</p:attrName>
                                        </p:attrNameLst>
                                      </p:cBhvr>
                                      <p:to>
                                        <p:strVal val="visible"/>
                                      </p:to>
                                    </p:set>
                                    <p:anim calcmode="lin" valueType="num">
                                      <p:cBhvr additive="base">
                                        <p:cTn id="23"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9267">
                                            <p:txEl>
                                              <p:pRg st="4" end="4"/>
                                            </p:txEl>
                                          </p:spTgt>
                                        </p:tgtEl>
                                        <p:attrNameLst>
                                          <p:attrName>style.visibility</p:attrName>
                                        </p:attrNameLst>
                                      </p:cBhvr>
                                      <p:to>
                                        <p:strVal val="visible"/>
                                      </p:to>
                                    </p:set>
                                    <p:anim calcmode="lin" valueType="num">
                                      <p:cBhvr additive="base">
                                        <p:cTn id="29" dur="500" fill="hold"/>
                                        <p:tgtEl>
                                          <p:spTgt spid="13926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926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9267">
                                            <p:txEl>
                                              <p:pRg st="5" end="5"/>
                                            </p:txEl>
                                          </p:spTgt>
                                        </p:tgtEl>
                                        <p:attrNameLst>
                                          <p:attrName>style.visibility</p:attrName>
                                        </p:attrNameLst>
                                      </p:cBhvr>
                                      <p:to>
                                        <p:strVal val="visible"/>
                                      </p:to>
                                    </p:set>
                                    <p:anim calcmode="lin" valueType="num">
                                      <p:cBhvr additive="base">
                                        <p:cTn id="33" dur="500" fill="hold"/>
                                        <p:tgtEl>
                                          <p:spTgt spid="13926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9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9267">
                                            <p:txEl>
                                              <p:pRg st="6" end="6"/>
                                            </p:txEl>
                                          </p:spTgt>
                                        </p:tgtEl>
                                        <p:attrNameLst>
                                          <p:attrName>style.visibility</p:attrName>
                                        </p:attrNameLst>
                                      </p:cBhvr>
                                      <p:to>
                                        <p:strVal val="visible"/>
                                      </p:to>
                                    </p:set>
                                    <p:anim calcmode="lin" valueType="num">
                                      <p:cBhvr additive="base">
                                        <p:cTn id="39" dur="500" fill="hold"/>
                                        <p:tgtEl>
                                          <p:spTgt spid="13926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926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9267">
                                            <p:txEl>
                                              <p:pRg st="7" end="7"/>
                                            </p:txEl>
                                          </p:spTgt>
                                        </p:tgtEl>
                                        <p:attrNameLst>
                                          <p:attrName>style.visibility</p:attrName>
                                        </p:attrNameLst>
                                      </p:cBhvr>
                                      <p:to>
                                        <p:strVal val="visible"/>
                                      </p:to>
                                    </p:set>
                                    <p:anim calcmode="lin" valueType="num">
                                      <p:cBhvr additive="base">
                                        <p:cTn id="43" dur="500" fill="hold"/>
                                        <p:tgtEl>
                                          <p:spTgt spid="13926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9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4AD4F49-515F-8E4D-916A-86B7DC9652CD}" type="slidenum">
              <a:rPr lang="en-US" smtClean="0">
                <a:latin typeface="Times New Roman" charset="0"/>
              </a:rPr>
              <a:pPr/>
              <a:t>40</a:t>
            </a:fld>
            <a:endParaRPr lang="en-US" smtClean="0">
              <a:latin typeface="Times New Roman" charset="0"/>
            </a:endParaRPr>
          </a:p>
        </p:txBody>
      </p:sp>
      <p:sp>
        <p:nvSpPr>
          <p:cNvPr id="56323" name="Rectangle 2"/>
          <p:cNvSpPr>
            <a:spLocks noGrp="1" noChangeArrowheads="1"/>
          </p:cNvSpPr>
          <p:nvPr>
            <p:ph type="title"/>
          </p:nvPr>
        </p:nvSpPr>
        <p:spPr>
          <a:xfrm>
            <a:off x="685800" y="381000"/>
            <a:ext cx="7772400" cy="1143000"/>
          </a:xfrm>
        </p:spPr>
        <p:txBody>
          <a:bodyPr/>
          <a:lstStyle/>
          <a:p>
            <a:pPr eaLnBrk="1" hangingPunct="1"/>
            <a:r>
              <a:rPr lang="en-US"/>
              <a:t>Iris Patterns</a:t>
            </a:r>
          </a:p>
        </p:txBody>
      </p:sp>
      <p:pic>
        <p:nvPicPr>
          <p:cNvPr id="56324" name="Picture 3" descr="S:\IRIS AUSTRALIA\RESOURCES\IMAGES\iris(3d).jpg"/>
          <p:cNvPicPr>
            <a:picLocks noChangeAspect="1" noChangeArrowheads="1"/>
          </p:cNvPicPr>
          <p:nvPr/>
        </p:nvPicPr>
        <p:blipFill>
          <a:blip r:embed="rId2"/>
          <a:srcRect/>
          <a:stretch>
            <a:fillRect/>
          </a:stretch>
        </p:blipFill>
        <p:spPr bwMode="auto">
          <a:xfrm>
            <a:off x="4572000" y="1993900"/>
            <a:ext cx="1687513" cy="1898650"/>
          </a:xfrm>
          <a:prstGeom prst="rect">
            <a:avLst/>
          </a:prstGeom>
          <a:noFill/>
          <a:ln w="9525">
            <a:noFill/>
            <a:miter lim="800000"/>
            <a:headEnd/>
            <a:tailEnd/>
          </a:ln>
        </p:spPr>
      </p:pic>
      <p:pic>
        <p:nvPicPr>
          <p:cNvPr id="56325" name="Picture 5"/>
          <p:cNvPicPr>
            <a:picLocks noChangeAspect="1" noChangeArrowheads="1"/>
          </p:cNvPicPr>
          <p:nvPr/>
        </p:nvPicPr>
        <p:blipFill>
          <a:blip r:embed="rId3"/>
          <a:srcRect/>
          <a:stretch>
            <a:fillRect/>
          </a:stretch>
        </p:blipFill>
        <p:spPr bwMode="auto">
          <a:xfrm>
            <a:off x="6705600" y="2222500"/>
            <a:ext cx="2057400" cy="1676400"/>
          </a:xfrm>
          <a:prstGeom prst="rect">
            <a:avLst/>
          </a:prstGeom>
          <a:noFill/>
          <a:ln w="9525">
            <a:noFill/>
            <a:miter lim="800000"/>
            <a:headEnd/>
            <a:tailEnd/>
          </a:ln>
        </p:spPr>
      </p:pic>
      <p:sp>
        <p:nvSpPr>
          <p:cNvPr id="56326" name="Rectangle 7"/>
          <p:cNvSpPr>
            <a:spLocks noGrp="1" noChangeArrowheads="1"/>
          </p:cNvSpPr>
          <p:nvPr>
            <p:ph type="body" idx="1"/>
          </p:nvPr>
        </p:nvSpPr>
        <p:spPr>
          <a:xfrm>
            <a:off x="685800" y="4114800"/>
            <a:ext cx="7772400" cy="2057400"/>
          </a:xfrm>
          <a:noFill/>
        </p:spPr>
        <p:txBody>
          <a:bodyPr/>
          <a:lstStyle/>
          <a:p>
            <a:pPr eaLnBrk="1" hangingPunct="1">
              <a:lnSpc>
                <a:spcPct val="85000"/>
              </a:lnSpc>
              <a:spcAft>
                <a:spcPts val="600"/>
              </a:spcAft>
            </a:pPr>
            <a:r>
              <a:rPr lang="en-US" sz="2800" dirty="0"/>
              <a:t>Iris pattern development is “chaotic”</a:t>
            </a:r>
          </a:p>
          <a:p>
            <a:pPr eaLnBrk="1" hangingPunct="1">
              <a:lnSpc>
                <a:spcPct val="85000"/>
              </a:lnSpc>
              <a:spcAft>
                <a:spcPts val="600"/>
              </a:spcAft>
            </a:pPr>
            <a:r>
              <a:rPr lang="en-US" sz="2800" dirty="0"/>
              <a:t>Little or no genetic influence</a:t>
            </a:r>
          </a:p>
          <a:p>
            <a:pPr eaLnBrk="1" hangingPunct="1">
              <a:lnSpc>
                <a:spcPct val="85000"/>
              </a:lnSpc>
              <a:spcAft>
                <a:spcPts val="600"/>
              </a:spcAft>
            </a:pPr>
            <a:r>
              <a:rPr lang="en-US" sz="2800" dirty="0"/>
              <a:t>Different even for identical twins</a:t>
            </a:r>
          </a:p>
          <a:p>
            <a:pPr eaLnBrk="1" hangingPunct="1">
              <a:lnSpc>
                <a:spcPct val="85000"/>
              </a:lnSpc>
              <a:spcAft>
                <a:spcPts val="600"/>
              </a:spcAft>
            </a:pPr>
            <a:r>
              <a:rPr lang="en-US" sz="2800" dirty="0"/>
              <a:t>Pattern is stable through lifetime </a:t>
            </a:r>
          </a:p>
        </p:txBody>
      </p:sp>
      <p:pic>
        <p:nvPicPr>
          <p:cNvPr id="56327" name="Picture 8" descr="eye2.tif                                                       000675D6Macintosh HD                   BC93A1CC:"/>
          <p:cNvPicPr>
            <a:picLocks noChangeAspect="1" noChangeArrowheads="1"/>
          </p:cNvPicPr>
          <p:nvPr/>
        </p:nvPicPr>
        <p:blipFill>
          <a:blip r:embed="rId4"/>
          <a:srcRect/>
          <a:stretch>
            <a:fillRect/>
          </a:stretch>
        </p:blipFill>
        <p:spPr bwMode="auto">
          <a:xfrm>
            <a:off x="609600" y="1981200"/>
            <a:ext cx="3517900" cy="1765300"/>
          </a:xfrm>
          <a:prstGeom prst="rect">
            <a:avLst/>
          </a:prstGeom>
          <a:noFill/>
          <a:ln w="9525">
            <a:noFill/>
            <a:miter lim="800000"/>
            <a:headEnd/>
            <a:tailEnd/>
          </a:ln>
        </p:spPr>
      </p:pic>
      <p:sp>
        <p:nvSpPr>
          <p:cNvPr id="56328" name="Oval 9"/>
          <p:cNvSpPr>
            <a:spLocks noChangeArrowheads="1"/>
          </p:cNvSpPr>
          <p:nvPr/>
        </p:nvSpPr>
        <p:spPr bwMode="auto">
          <a:xfrm>
            <a:off x="2330450" y="2641600"/>
            <a:ext cx="381000" cy="3810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29" name="Oval 10"/>
          <p:cNvSpPr>
            <a:spLocks noChangeArrowheads="1"/>
          </p:cNvSpPr>
          <p:nvPr/>
        </p:nvSpPr>
        <p:spPr bwMode="auto">
          <a:xfrm>
            <a:off x="1981200" y="2339975"/>
            <a:ext cx="1066800" cy="9906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30" name="Freeform 21"/>
          <p:cNvSpPr>
            <a:spLocks/>
          </p:cNvSpPr>
          <p:nvPr/>
        </p:nvSpPr>
        <p:spPr bwMode="auto">
          <a:xfrm>
            <a:off x="1676400" y="2451100"/>
            <a:ext cx="1600200" cy="304800"/>
          </a:xfrm>
          <a:custGeom>
            <a:avLst/>
            <a:gdLst>
              <a:gd name="T0" fmla="*/ 0 w 1008"/>
              <a:gd name="T1" fmla="*/ 2147483647 h 192"/>
              <a:gd name="T2" fmla="*/ 2147483647 w 1008"/>
              <a:gd name="T3" fmla="*/ 2147483647 h 192"/>
              <a:gd name="T4" fmla="*/ 2147483647 w 1008"/>
              <a:gd name="T5" fmla="*/ 0 h 192"/>
              <a:gd name="T6" fmla="*/ 2147483647 w 1008"/>
              <a:gd name="T7" fmla="*/ 2147483647 h 192"/>
              <a:gd name="T8" fmla="*/ 2147483647 w 1008"/>
              <a:gd name="T9" fmla="*/ 2147483647 h 192"/>
              <a:gd name="T10" fmla="*/ 0 60000 65536"/>
              <a:gd name="T11" fmla="*/ 0 60000 65536"/>
              <a:gd name="T12" fmla="*/ 0 60000 65536"/>
              <a:gd name="T13" fmla="*/ 0 60000 65536"/>
              <a:gd name="T14" fmla="*/ 0 60000 65536"/>
              <a:gd name="T15" fmla="*/ 0 w 1008"/>
              <a:gd name="T16" fmla="*/ 0 h 192"/>
              <a:gd name="T17" fmla="*/ 1008 w 1008"/>
              <a:gd name="T18" fmla="*/ 192 h 192"/>
            </a:gdLst>
            <a:ahLst/>
            <a:cxnLst>
              <a:cxn ang="T10">
                <a:pos x="T0" y="T1"/>
              </a:cxn>
              <a:cxn ang="T11">
                <a:pos x="T2" y="T3"/>
              </a:cxn>
              <a:cxn ang="T12">
                <a:pos x="T4" y="T5"/>
              </a:cxn>
              <a:cxn ang="T13">
                <a:pos x="T6" y="T7"/>
              </a:cxn>
              <a:cxn ang="T14">
                <a:pos x="T8" y="T9"/>
              </a:cxn>
            </a:cxnLst>
            <a:rect l="T15" t="T16" r="T17" b="T18"/>
            <a:pathLst>
              <a:path w="1008" h="192">
                <a:moveTo>
                  <a:pt x="0" y="144"/>
                </a:moveTo>
                <a:cubicBezTo>
                  <a:pt x="76" y="108"/>
                  <a:pt x="152" y="72"/>
                  <a:pt x="240" y="48"/>
                </a:cubicBezTo>
                <a:cubicBezTo>
                  <a:pt x="328" y="24"/>
                  <a:pt x="440" y="0"/>
                  <a:pt x="528" y="0"/>
                </a:cubicBezTo>
                <a:cubicBezTo>
                  <a:pt x="616" y="0"/>
                  <a:pt x="688" y="16"/>
                  <a:pt x="768" y="48"/>
                </a:cubicBezTo>
                <a:cubicBezTo>
                  <a:pt x="848" y="80"/>
                  <a:pt x="928" y="136"/>
                  <a:pt x="1008" y="192"/>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
        <p:nvSpPr>
          <p:cNvPr id="56331" name="Freeform 26"/>
          <p:cNvSpPr>
            <a:spLocks/>
          </p:cNvSpPr>
          <p:nvPr/>
        </p:nvSpPr>
        <p:spPr bwMode="auto">
          <a:xfrm>
            <a:off x="1752600" y="3171825"/>
            <a:ext cx="1371600" cy="152400"/>
          </a:xfrm>
          <a:custGeom>
            <a:avLst/>
            <a:gdLst>
              <a:gd name="T0" fmla="*/ 0 w 864"/>
              <a:gd name="T1" fmla="*/ 0 h 96"/>
              <a:gd name="T2" fmla="*/ 2147483647 w 864"/>
              <a:gd name="T3" fmla="*/ 2147483647 h 96"/>
              <a:gd name="T4" fmla="*/ 2147483647 w 864"/>
              <a:gd name="T5" fmla="*/ 0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0"/>
                </a:moveTo>
                <a:cubicBezTo>
                  <a:pt x="168" y="48"/>
                  <a:pt x="336" y="96"/>
                  <a:pt x="480" y="96"/>
                </a:cubicBezTo>
                <a:cubicBezTo>
                  <a:pt x="624" y="96"/>
                  <a:pt x="744" y="48"/>
                  <a:pt x="864" y="0"/>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E3871BC-B4A9-A048-A946-26907D448531}" type="slidenum">
              <a:rPr lang="en-US" smtClean="0">
                <a:latin typeface="Times New Roman" charset="0"/>
              </a:rPr>
              <a:pPr/>
              <a:t>41</a:t>
            </a:fld>
            <a:endParaRPr lang="en-US" smtClean="0">
              <a:latin typeface="Times New Roman" charset="0"/>
            </a:endParaRPr>
          </a:p>
        </p:txBody>
      </p:sp>
      <p:sp>
        <p:nvSpPr>
          <p:cNvPr id="57347" name="Rectangle 2"/>
          <p:cNvSpPr>
            <a:spLocks noGrp="1" noChangeArrowheads="1"/>
          </p:cNvSpPr>
          <p:nvPr>
            <p:ph type="title"/>
          </p:nvPr>
        </p:nvSpPr>
        <p:spPr/>
        <p:txBody>
          <a:bodyPr/>
          <a:lstStyle/>
          <a:p>
            <a:pPr eaLnBrk="1" hangingPunct="1"/>
            <a:r>
              <a:rPr lang="en-US"/>
              <a:t>Iris Recognition: History</a:t>
            </a:r>
          </a:p>
        </p:txBody>
      </p:sp>
      <p:sp>
        <p:nvSpPr>
          <p:cNvPr id="57348" name="Rectangle 3"/>
          <p:cNvSpPr>
            <a:spLocks noGrp="1" noChangeArrowheads="1"/>
          </p:cNvSpPr>
          <p:nvPr>
            <p:ph type="body" idx="1"/>
          </p:nvPr>
        </p:nvSpPr>
        <p:spPr>
          <a:xfrm>
            <a:off x="685800" y="1828800"/>
            <a:ext cx="7772400" cy="4267200"/>
          </a:xfrm>
        </p:spPr>
        <p:txBody>
          <a:bodyPr/>
          <a:lstStyle/>
          <a:p>
            <a:pPr eaLnBrk="1" hangingPunct="1">
              <a:spcAft>
                <a:spcPts val="600"/>
              </a:spcAft>
            </a:pPr>
            <a:r>
              <a:rPr lang="en-US" dirty="0"/>
              <a:t>1936 </a:t>
            </a:r>
            <a:r>
              <a:rPr lang="en-US" dirty="0" err="1">
                <a:sym typeface="Symbol" charset="2"/>
              </a:rPr>
              <a:t></a:t>
            </a:r>
            <a:r>
              <a:rPr lang="en-US" dirty="0"/>
              <a:t> suggested by Frank Burch</a:t>
            </a:r>
          </a:p>
          <a:p>
            <a:pPr eaLnBrk="1" hangingPunct="1">
              <a:spcAft>
                <a:spcPts val="600"/>
              </a:spcAft>
            </a:pPr>
            <a:r>
              <a:rPr lang="en-US" dirty="0"/>
              <a:t>1980s </a:t>
            </a:r>
            <a:r>
              <a:rPr lang="en-US" dirty="0" err="1">
                <a:sym typeface="Symbol" charset="2"/>
              </a:rPr>
              <a:t></a:t>
            </a:r>
            <a:r>
              <a:rPr lang="en-US" dirty="0"/>
              <a:t> James Bond </a:t>
            </a:r>
            <a:r>
              <a:rPr lang="en-US" dirty="0" smtClean="0"/>
              <a:t>films</a:t>
            </a:r>
          </a:p>
          <a:p>
            <a:pPr eaLnBrk="1" hangingPunct="1">
              <a:spcAft>
                <a:spcPts val="600"/>
              </a:spcAft>
            </a:pPr>
            <a:r>
              <a:rPr lang="en-US" dirty="0"/>
              <a:t>1986 </a:t>
            </a:r>
            <a:r>
              <a:rPr lang="en-US" dirty="0" err="1">
                <a:sym typeface="Symbol" charset="2"/>
              </a:rPr>
              <a:t></a:t>
            </a:r>
            <a:r>
              <a:rPr lang="en-US" dirty="0"/>
              <a:t> first patent appeared</a:t>
            </a:r>
          </a:p>
          <a:p>
            <a:pPr eaLnBrk="1" hangingPunct="1">
              <a:spcAft>
                <a:spcPts val="600"/>
              </a:spcAft>
            </a:pPr>
            <a:r>
              <a:rPr lang="en-US" dirty="0"/>
              <a:t>1994 </a:t>
            </a:r>
            <a:r>
              <a:rPr lang="en-US" dirty="0" err="1">
                <a:sym typeface="Symbol" charset="2"/>
              </a:rPr>
              <a:t></a:t>
            </a:r>
            <a:r>
              <a:rPr lang="en-US" dirty="0"/>
              <a:t> John </a:t>
            </a:r>
            <a:r>
              <a:rPr lang="en-US" dirty="0" err="1"/>
              <a:t>Daugman</a:t>
            </a:r>
            <a:r>
              <a:rPr lang="en-US" dirty="0"/>
              <a:t> patented best current approach</a:t>
            </a:r>
          </a:p>
          <a:p>
            <a:pPr lvl="1" eaLnBrk="1" hangingPunct="1">
              <a:spcAft>
                <a:spcPts val="600"/>
              </a:spcAft>
            </a:pPr>
            <a:r>
              <a:rPr lang="en-US" dirty="0"/>
              <a:t>Patent owned by </a:t>
            </a:r>
            <a:r>
              <a:rPr lang="en-US" dirty="0" err="1"/>
              <a:t>Iridian</a:t>
            </a:r>
            <a:r>
              <a:rPr lang="en-US" dirty="0"/>
              <a:t> Technologies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7E6AC43-3EDE-264A-BD7A-7D76BE168D55}" type="slidenum">
              <a:rPr lang="en-US" smtClean="0">
                <a:latin typeface="Times New Roman" charset="0"/>
              </a:rPr>
              <a:pPr/>
              <a:t>42</a:t>
            </a:fld>
            <a:endParaRPr lang="en-US" smtClean="0">
              <a:latin typeface="Times New Roman" charset="0"/>
            </a:endParaRPr>
          </a:p>
        </p:txBody>
      </p:sp>
      <p:sp>
        <p:nvSpPr>
          <p:cNvPr id="58371" name="Rectangle 2"/>
          <p:cNvSpPr>
            <a:spLocks noGrp="1" noChangeArrowheads="1"/>
          </p:cNvSpPr>
          <p:nvPr>
            <p:ph type="title"/>
          </p:nvPr>
        </p:nvSpPr>
        <p:spPr/>
        <p:txBody>
          <a:bodyPr/>
          <a:lstStyle/>
          <a:p>
            <a:pPr eaLnBrk="1" hangingPunct="1"/>
            <a:r>
              <a:rPr lang="en-US"/>
              <a:t>Iris Scan</a:t>
            </a:r>
          </a:p>
        </p:txBody>
      </p:sp>
      <p:sp>
        <p:nvSpPr>
          <p:cNvPr id="58372" name="Rectangle 3"/>
          <p:cNvSpPr>
            <a:spLocks noGrp="1" noChangeArrowheads="1"/>
          </p:cNvSpPr>
          <p:nvPr>
            <p:ph type="body" idx="1"/>
          </p:nvPr>
        </p:nvSpPr>
        <p:spPr>
          <a:xfrm>
            <a:off x="685800" y="1676400"/>
            <a:ext cx="4495800" cy="3048000"/>
          </a:xfrm>
        </p:spPr>
        <p:txBody>
          <a:bodyPr/>
          <a:lstStyle/>
          <a:p>
            <a:pPr eaLnBrk="1" hangingPunct="1">
              <a:spcAft>
                <a:spcPts val="600"/>
              </a:spcAft>
            </a:pPr>
            <a:r>
              <a:rPr lang="en-US" sz="2800" dirty="0"/>
              <a:t>Scanner locates iris</a:t>
            </a:r>
          </a:p>
          <a:p>
            <a:pPr eaLnBrk="1" hangingPunct="1">
              <a:spcAft>
                <a:spcPts val="600"/>
              </a:spcAft>
            </a:pPr>
            <a:r>
              <a:rPr lang="en-US" sz="2800" dirty="0"/>
              <a:t>Take b/w photo</a:t>
            </a:r>
          </a:p>
          <a:p>
            <a:pPr eaLnBrk="1" hangingPunct="1">
              <a:spcAft>
                <a:spcPts val="600"/>
              </a:spcAft>
            </a:pPr>
            <a:r>
              <a:rPr lang="en-US" sz="2800" dirty="0"/>
              <a:t>Use polar coordinates…</a:t>
            </a:r>
          </a:p>
          <a:p>
            <a:pPr eaLnBrk="1" hangingPunct="1">
              <a:spcAft>
                <a:spcPts val="600"/>
              </a:spcAft>
            </a:pPr>
            <a:r>
              <a:rPr lang="en-US" sz="2800" dirty="0"/>
              <a:t>2-D wavelet transform</a:t>
            </a:r>
          </a:p>
          <a:p>
            <a:pPr eaLnBrk="1" hangingPunct="1">
              <a:spcAft>
                <a:spcPts val="600"/>
              </a:spcAft>
            </a:pPr>
            <a:r>
              <a:rPr lang="en-US" sz="2800" dirty="0"/>
              <a:t>Get 256 byte iris code</a:t>
            </a:r>
          </a:p>
        </p:txBody>
      </p:sp>
      <p:pic>
        <p:nvPicPr>
          <p:cNvPr id="58373" name="Picture 4" descr="&#10;Image3.gif                                                     0007DDCBMacintosh HD                   B7464D7A:"/>
          <p:cNvPicPr>
            <a:picLocks noChangeAspect="1" noChangeArrowheads="1"/>
          </p:cNvPicPr>
          <p:nvPr/>
        </p:nvPicPr>
        <p:blipFill>
          <a:blip r:embed="rId2"/>
          <a:srcRect/>
          <a:stretch>
            <a:fillRect/>
          </a:stretch>
        </p:blipFill>
        <p:spPr bwMode="auto">
          <a:xfrm>
            <a:off x="6324600" y="4724400"/>
            <a:ext cx="1752600" cy="1311275"/>
          </a:xfrm>
          <a:prstGeom prst="rect">
            <a:avLst/>
          </a:prstGeom>
          <a:noFill/>
          <a:ln w="9525">
            <a:noFill/>
            <a:miter lim="800000"/>
            <a:headEnd/>
            <a:tailEnd/>
          </a:ln>
        </p:spPr>
      </p:pic>
      <p:pic>
        <p:nvPicPr>
          <p:cNvPr id="58374" name="Picture 5" descr="&#10;Image4.gif                                                     0007DDCBMacintosh HD                   B7464D7A:"/>
          <p:cNvPicPr>
            <a:picLocks noChangeAspect="1" noChangeArrowheads="1"/>
          </p:cNvPicPr>
          <p:nvPr/>
        </p:nvPicPr>
        <p:blipFill>
          <a:blip r:embed="rId3"/>
          <a:srcRect/>
          <a:stretch>
            <a:fillRect/>
          </a:stretch>
        </p:blipFill>
        <p:spPr bwMode="auto">
          <a:xfrm>
            <a:off x="2209800" y="4876800"/>
            <a:ext cx="1671638" cy="1254125"/>
          </a:xfrm>
          <a:prstGeom prst="rect">
            <a:avLst/>
          </a:prstGeom>
          <a:noFill/>
          <a:ln w="9525">
            <a:noFill/>
            <a:miter lim="800000"/>
            <a:headEnd/>
            <a:tailEnd/>
          </a:ln>
        </p:spPr>
      </p:pic>
      <p:pic>
        <p:nvPicPr>
          <p:cNvPr id="58375" name="Picture 6" descr="&#10;Image2.gif                                                     0007DDCBMacintosh HD                   B7464D7A:"/>
          <p:cNvPicPr>
            <a:picLocks noChangeAspect="1" noChangeArrowheads="1"/>
          </p:cNvPicPr>
          <p:nvPr/>
        </p:nvPicPr>
        <p:blipFill>
          <a:blip r:embed="rId4"/>
          <a:srcRect/>
          <a:stretch>
            <a:fillRect/>
          </a:stretch>
        </p:blipFill>
        <p:spPr bwMode="auto">
          <a:xfrm>
            <a:off x="5795963" y="3048000"/>
            <a:ext cx="2662237" cy="1433513"/>
          </a:xfrm>
          <a:prstGeom prst="rect">
            <a:avLst/>
          </a:prstGeom>
          <a:noFill/>
          <a:ln w="9525">
            <a:noFill/>
            <a:miter lim="800000"/>
            <a:headEnd/>
            <a:tailEnd/>
          </a:ln>
        </p:spPr>
      </p:pic>
      <p:pic>
        <p:nvPicPr>
          <p:cNvPr id="58376" name="Picture 7" descr="&#10;Image5.gif                                                     0007DDCBMacintosh HD                   B7464D7A:"/>
          <p:cNvPicPr>
            <a:picLocks noChangeAspect="1" noChangeArrowheads="1"/>
          </p:cNvPicPr>
          <p:nvPr/>
        </p:nvPicPr>
        <p:blipFill>
          <a:blip r:embed="rId5"/>
          <a:srcRect/>
          <a:stretch>
            <a:fillRect/>
          </a:stretch>
        </p:blipFill>
        <p:spPr bwMode="auto">
          <a:xfrm>
            <a:off x="304800" y="4876800"/>
            <a:ext cx="1671638" cy="1254125"/>
          </a:xfrm>
          <a:prstGeom prst="rect">
            <a:avLst/>
          </a:prstGeom>
          <a:noFill/>
          <a:ln w="9525">
            <a:noFill/>
            <a:miter lim="800000"/>
            <a:headEnd/>
            <a:tailEnd/>
          </a:ln>
        </p:spPr>
      </p:pic>
      <p:pic>
        <p:nvPicPr>
          <p:cNvPr id="58377" name="Picture 8" descr="&#10;Image7.gif                                                     0007DDCBMacintosh HD                   B7464D7A:"/>
          <p:cNvPicPr>
            <a:picLocks noChangeAspect="1" noChangeArrowheads="1"/>
          </p:cNvPicPr>
          <p:nvPr/>
        </p:nvPicPr>
        <p:blipFill>
          <a:blip r:embed="rId6"/>
          <a:srcRect/>
          <a:stretch>
            <a:fillRect/>
          </a:stretch>
        </p:blipFill>
        <p:spPr bwMode="auto">
          <a:xfrm>
            <a:off x="4038600" y="4800600"/>
            <a:ext cx="1789113" cy="1336675"/>
          </a:xfrm>
          <a:prstGeom prst="rect">
            <a:avLst/>
          </a:prstGeom>
          <a:noFill/>
          <a:ln w="9525">
            <a:noFill/>
            <a:miter lim="800000"/>
            <a:headEnd/>
            <a:tailEnd/>
          </a:ln>
        </p:spPr>
      </p:pic>
      <p:pic>
        <p:nvPicPr>
          <p:cNvPr id="58378" name="Picture 9" descr="retscan3.jpg                                                   0007DDCBMacintosh HD                   B7464D7A:"/>
          <p:cNvPicPr>
            <a:picLocks noChangeAspect="1" noChangeArrowheads="1"/>
          </p:cNvPicPr>
          <p:nvPr/>
        </p:nvPicPr>
        <p:blipFill>
          <a:blip r:embed="rId7"/>
          <a:srcRect/>
          <a:stretch>
            <a:fillRect/>
          </a:stretch>
        </p:blipFill>
        <p:spPr bwMode="auto">
          <a:xfrm>
            <a:off x="6172200" y="1524000"/>
            <a:ext cx="1981200" cy="130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835E35B-2584-DD41-BE00-2FFE7DBE371C}" type="slidenum">
              <a:rPr lang="en-US" smtClean="0">
                <a:latin typeface="Times New Roman" charset="0"/>
              </a:rPr>
              <a:pPr/>
              <a:t>43</a:t>
            </a:fld>
            <a:endParaRPr lang="en-US" smtClean="0">
              <a:latin typeface="Times New Roman" charset="0"/>
            </a:endParaRPr>
          </a:p>
        </p:txBody>
      </p:sp>
      <p:sp>
        <p:nvSpPr>
          <p:cNvPr id="59395" name="Rectangle 2"/>
          <p:cNvSpPr>
            <a:spLocks noGrp="1" noChangeArrowheads="1"/>
          </p:cNvSpPr>
          <p:nvPr>
            <p:ph type="title"/>
          </p:nvPr>
        </p:nvSpPr>
        <p:spPr>
          <a:xfrm>
            <a:off x="685800" y="381000"/>
            <a:ext cx="7772400" cy="1143000"/>
          </a:xfrm>
        </p:spPr>
        <p:txBody>
          <a:bodyPr/>
          <a:lstStyle/>
          <a:p>
            <a:pPr eaLnBrk="1" hangingPunct="1"/>
            <a:r>
              <a:rPr lang="en-US" dirty="0"/>
              <a:t>Measuring Iris Similarity</a:t>
            </a:r>
          </a:p>
        </p:txBody>
      </p:sp>
      <p:sp>
        <p:nvSpPr>
          <p:cNvPr id="59396" name="Rectangle 3"/>
          <p:cNvSpPr>
            <a:spLocks noGrp="1" noChangeArrowheads="1"/>
          </p:cNvSpPr>
          <p:nvPr>
            <p:ph type="body" idx="1"/>
          </p:nvPr>
        </p:nvSpPr>
        <p:spPr>
          <a:xfrm>
            <a:off x="685800" y="1600200"/>
            <a:ext cx="7772400" cy="4419600"/>
          </a:xfrm>
        </p:spPr>
        <p:txBody>
          <a:bodyPr/>
          <a:lstStyle/>
          <a:p>
            <a:pPr eaLnBrk="1" hangingPunct="1">
              <a:lnSpc>
                <a:spcPct val="90000"/>
              </a:lnSpc>
              <a:spcAft>
                <a:spcPts val="600"/>
              </a:spcAft>
            </a:pPr>
            <a:r>
              <a:rPr lang="en-US" sz="2800" dirty="0"/>
              <a:t>Based on Hamming distance</a:t>
            </a:r>
          </a:p>
          <a:p>
            <a:pPr eaLnBrk="1" hangingPunct="1">
              <a:lnSpc>
                <a:spcPct val="90000"/>
              </a:lnSpc>
              <a:spcAft>
                <a:spcPts val="600"/>
              </a:spcAft>
            </a:pPr>
            <a:r>
              <a:rPr lang="en-US" sz="2800" dirty="0"/>
              <a:t>Define </a:t>
            </a:r>
            <a:r>
              <a:rPr lang="en-US" sz="2800" dirty="0" err="1">
                <a:latin typeface="Times-Roman" charset="0"/>
              </a:rPr>
              <a:t>d(x,y</a:t>
            </a:r>
            <a:r>
              <a:rPr lang="en-US" sz="2800" dirty="0">
                <a:latin typeface="Times-Roman" charset="0"/>
              </a:rPr>
              <a:t>)</a:t>
            </a:r>
            <a:r>
              <a:rPr lang="en-US" sz="2800" dirty="0"/>
              <a:t> to be</a:t>
            </a:r>
          </a:p>
          <a:p>
            <a:pPr lvl="1" eaLnBrk="1" hangingPunct="1">
              <a:lnSpc>
                <a:spcPct val="90000"/>
              </a:lnSpc>
              <a:spcAft>
                <a:spcPts val="600"/>
              </a:spcAft>
            </a:pPr>
            <a:r>
              <a:rPr lang="en-US" sz="2400" dirty="0"/>
              <a:t># of non match </a:t>
            </a:r>
            <a:r>
              <a:rPr lang="en-US" sz="2400" dirty="0" smtClean="0"/>
              <a:t>bits / # </a:t>
            </a:r>
            <a:r>
              <a:rPr lang="en-US" sz="2400" dirty="0"/>
              <a:t>of bits compared</a:t>
            </a:r>
          </a:p>
          <a:p>
            <a:pPr lvl="1" eaLnBrk="1" hangingPunct="1">
              <a:lnSpc>
                <a:spcPct val="90000"/>
              </a:lnSpc>
              <a:spcAft>
                <a:spcPts val="600"/>
              </a:spcAft>
            </a:pPr>
            <a:r>
              <a:rPr lang="en-US" sz="2400" dirty="0">
                <a:latin typeface="Times-Roman" charset="0"/>
              </a:rPr>
              <a:t>d(0010,0101) = 3/4</a:t>
            </a:r>
            <a:r>
              <a:rPr lang="en-US" sz="2400" dirty="0"/>
              <a:t> and </a:t>
            </a:r>
            <a:r>
              <a:rPr lang="en-US" sz="2400" dirty="0">
                <a:latin typeface="Times-Roman" charset="0"/>
              </a:rPr>
              <a:t>d(101111,101001) = 1/3</a:t>
            </a:r>
            <a:endParaRPr lang="en-US" sz="2400" dirty="0"/>
          </a:p>
          <a:p>
            <a:pPr eaLnBrk="1" hangingPunct="1">
              <a:lnSpc>
                <a:spcPct val="90000"/>
              </a:lnSpc>
              <a:spcAft>
                <a:spcPts val="600"/>
              </a:spcAft>
            </a:pPr>
            <a:r>
              <a:rPr lang="en-US" sz="2800" dirty="0"/>
              <a:t>Compute </a:t>
            </a:r>
            <a:r>
              <a:rPr lang="en-US" sz="2800" dirty="0" err="1">
                <a:latin typeface="Times-Roman" charset="0"/>
              </a:rPr>
              <a:t>d(x,y</a:t>
            </a:r>
            <a:r>
              <a:rPr lang="en-US" sz="2800" dirty="0">
                <a:latin typeface="Times-Roman" charset="0"/>
              </a:rPr>
              <a:t>)</a:t>
            </a:r>
            <a:r>
              <a:rPr lang="en-US" sz="2800" dirty="0"/>
              <a:t> on </a:t>
            </a:r>
            <a:r>
              <a:rPr lang="en-US" sz="2800" dirty="0">
                <a:latin typeface="Times-Roman" charset="0"/>
              </a:rPr>
              <a:t>2048</a:t>
            </a:r>
            <a:r>
              <a:rPr lang="en-US" sz="2800" dirty="0"/>
              <a:t>-bit iris code</a:t>
            </a:r>
          </a:p>
          <a:p>
            <a:pPr lvl="1" eaLnBrk="1" hangingPunct="1">
              <a:lnSpc>
                <a:spcPct val="90000"/>
              </a:lnSpc>
              <a:spcAft>
                <a:spcPts val="600"/>
              </a:spcAft>
            </a:pPr>
            <a:r>
              <a:rPr lang="en-US" sz="2400" dirty="0"/>
              <a:t>Perfect match is </a:t>
            </a:r>
            <a:r>
              <a:rPr lang="en-US" sz="2400" dirty="0" err="1">
                <a:latin typeface="Times-Roman" charset="0"/>
              </a:rPr>
              <a:t>d(x,y</a:t>
            </a:r>
            <a:r>
              <a:rPr lang="en-US" sz="2400" dirty="0">
                <a:latin typeface="Times-Roman" charset="0"/>
              </a:rPr>
              <a:t>) = 0</a:t>
            </a:r>
            <a:endParaRPr lang="en-US" sz="2400" dirty="0"/>
          </a:p>
          <a:p>
            <a:pPr lvl="1" eaLnBrk="1" hangingPunct="1">
              <a:lnSpc>
                <a:spcPct val="90000"/>
              </a:lnSpc>
              <a:spcAft>
                <a:spcPts val="600"/>
              </a:spcAft>
            </a:pPr>
            <a:r>
              <a:rPr lang="en-US" sz="2400" dirty="0"/>
              <a:t>For same iris, expected distance is </a:t>
            </a:r>
            <a:r>
              <a:rPr lang="en-US" sz="2400" dirty="0">
                <a:latin typeface="Times-Roman" charset="0"/>
              </a:rPr>
              <a:t>0.08</a:t>
            </a:r>
            <a:endParaRPr lang="en-US" sz="2400" dirty="0"/>
          </a:p>
          <a:p>
            <a:pPr lvl="1" eaLnBrk="1" hangingPunct="1">
              <a:lnSpc>
                <a:spcPct val="90000"/>
              </a:lnSpc>
              <a:spcAft>
                <a:spcPts val="600"/>
              </a:spcAft>
            </a:pPr>
            <a:r>
              <a:rPr lang="en-US" sz="2400" dirty="0"/>
              <a:t>At random, expect distance of </a:t>
            </a:r>
            <a:r>
              <a:rPr lang="en-US" sz="2400" dirty="0">
                <a:latin typeface="Times-Roman" charset="0"/>
              </a:rPr>
              <a:t>0.50</a:t>
            </a:r>
            <a:endParaRPr lang="en-US" sz="2400" dirty="0"/>
          </a:p>
          <a:p>
            <a:pPr lvl="1" eaLnBrk="1" hangingPunct="1">
              <a:lnSpc>
                <a:spcPct val="90000"/>
              </a:lnSpc>
              <a:spcAft>
                <a:spcPts val="600"/>
              </a:spcAft>
            </a:pPr>
            <a:r>
              <a:rPr lang="en-US" sz="2400" dirty="0"/>
              <a:t>Accept</a:t>
            </a:r>
            <a:r>
              <a:rPr lang="en-US" sz="2400" dirty="0" smtClean="0"/>
              <a:t> iris scan as </a:t>
            </a:r>
            <a:r>
              <a:rPr lang="en-US" sz="2400" dirty="0"/>
              <a:t>match if</a:t>
            </a:r>
            <a:r>
              <a:rPr lang="en-US" sz="2400" dirty="0" smtClean="0"/>
              <a:t> distance </a:t>
            </a:r>
            <a:r>
              <a:rPr lang="en-US" sz="2400" dirty="0" smtClean="0">
                <a:latin typeface="Times-Roman"/>
                <a:cs typeface="Times-Roman"/>
              </a:rPr>
              <a:t>&lt; </a:t>
            </a:r>
            <a:r>
              <a:rPr lang="en-US" sz="2400" dirty="0">
                <a:latin typeface="Times-Roman"/>
                <a:cs typeface="Times-Roman"/>
              </a:rPr>
              <a:t>0.32</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B194C0C-89C8-7648-869A-459CCB3A4389}" type="slidenum">
              <a:rPr lang="en-US" smtClean="0">
                <a:latin typeface="Times New Roman" charset="0"/>
              </a:rPr>
              <a:pPr/>
              <a:t>44</a:t>
            </a:fld>
            <a:endParaRPr lang="en-US" smtClean="0">
              <a:latin typeface="Times New Roman" charset="0"/>
            </a:endParaRPr>
          </a:p>
        </p:txBody>
      </p:sp>
      <p:sp>
        <p:nvSpPr>
          <p:cNvPr id="60419" name="Rectangle 2"/>
          <p:cNvSpPr>
            <a:spLocks noGrp="1" noChangeArrowheads="1"/>
          </p:cNvSpPr>
          <p:nvPr>
            <p:ph type="title"/>
          </p:nvPr>
        </p:nvSpPr>
        <p:spPr>
          <a:xfrm>
            <a:off x="685800" y="457200"/>
            <a:ext cx="7772400" cy="990600"/>
          </a:xfrm>
        </p:spPr>
        <p:txBody>
          <a:bodyPr/>
          <a:lstStyle/>
          <a:p>
            <a:pPr eaLnBrk="1" hangingPunct="1"/>
            <a:r>
              <a:rPr lang="en-US"/>
              <a:t>Iris Scan Error Rate</a:t>
            </a:r>
          </a:p>
        </p:txBody>
      </p:sp>
      <p:pic>
        <p:nvPicPr>
          <p:cNvPr id="60420" name="Picture 3" descr="001.jpg                                                        0007DDCBMacintosh HD                   B7464D7A:"/>
          <p:cNvPicPr>
            <a:picLocks noChangeAspect="1" noChangeArrowheads="1"/>
          </p:cNvPicPr>
          <p:nvPr/>
        </p:nvPicPr>
        <p:blipFill>
          <a:blip r:embed="rId2"/>
          <a:srcRect/>
          <a:stretch>
            <a:fillRect/>
          </a:stretch>
        </p:blipFill>
        <p:spPr bwMode="auto">
          <a:xfrm>
            <a:off x="3922713" y="2057400"/>
            <a:ext cx="5221287" cy="4038600"/>
          </a:xfrm>
          <a:prstGeom prst="rect">
            <a:avLst/>
          </a:prstGeom>
          <a:noFill/>
          <a:ln w="9525">
            <a:noFill/>
            <a:miter lim="800000"/>
            <a:headEnd/>
            <a:tailEnd/>
          </a:ln>
        </p:spPr>
      </p:pic>
      <p:sp>
        <p:nvSpPr>
          <p:cNvPr id="60421" name="Rectangle 4"/>
          <p:cNvSpPr>
            <a:spLocks noChangeArrowheads="1"/>
          </p:cNvSpPr>
          <p:nvPr/>
        </p:nvSpPr>
        <p:spPr bwMode="auto">
          <a:xfrm>
            <a:off x="5859463" y="6035675"/>
            <a:ext cx="1379537" cy="517525"/>
          </a:xfrm>
          <a:prstGeom prst="rect">
            <a:avLst/>
          </a:prstGeom>
          <a:noFill/>
          <a:ln w="9525">
            <a:noFill/>
            <a:miter lim="800000"/>
            <a:headEnd/>
            <a:tailEnd/>
          </a:ln>
        </p:spPr>
        <p:txBody>
          <a:bodyPr wrap="none">
            <a:prstTxWarp prst="textNoShape">
              <a:avLst/>
            </a:prstTxWarp>
            <a:spAutoFit/>
          </a:bodyPr>
          <a:lstStyle/>
          <a:p>
            <a:r>
              <a:rPr lang="en-US"/>
              <a:t>distance</a:t>
            </a:r>
          </a:p>
        </p:txBody>
      </p:sp>
      <p:graphicFrame>
        <p:nvGraphicFramePr>
          <p:cNvPr id="287780" name="Group 36"/>
          <p:cNvGraphicFramePr>
            <a:graphicFrameLocks noGrp="1"/>
          </p:cNvGraphicFramePr>
          <p:nvPr/>
        </p:nvGraphicFramePr>
        <p:xfrm>
          <a:off x="762000" y="1970088"/>
          <a:ext cx="2895600" cy="3489328"/>
        </p:xfrm>
        <a:graphic>
          <a:graphicData uri="http://schemas.openxmlformats.org/drawingml/2006/table">
            <a:tbl>
              <a:tblPr/>
              <a:tblGrid>
                <a:gridCol w="838200"/>
                <a:gridCol w="2057400"/>
              </a:tblGrid>
              <a:tr h="509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0.29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10</a:t>
                      </a:r>
                      <a:endParaRPr kumimoji="0" lang="en-US" sz="2400" b="0" i="0" u="none" strike="noStrike" cap="none" normalizeH="0" baseline="0">
                        <a:ln>
                          <a:noFill/>
                        </a:ln>
                        <a:solidFill>
                          <a:schemeClr val="tx1"/>
                        </a:solidFill>
                        <a:effectLst/>
                        <a:latin typeface="Times-Roma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1.5</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1.8</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2.6</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4.0</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6.9</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48" name="Rectangle 31"/>
          <p:cNvSpPr>
            <a:spLocks noChangeArrowheads="1"/>
          </p:cNvSpPr>
          <p:nvPr/>
        </p:nvSpPr>
        <p:spPr bwMode="auto">
          <a:xfrm>
            <a:off x="609600" y="1524000"/>
            <a:ext cx="1181100" cy="446088"/>
          </a:xfrm>
          <a:prstGeom prst="rect">
            <a:avLst/>
          </a:prstGeom>
          <a:noFill/>
          <a:ln w="9525">
            <a:noFill/>
            <a:miter lim="800000"/>
            <a:headEnd/>
            <a:tailEnd/>
          </a:ln>
        </p:spPr>
        <p:txBody>
          <a:bodyPr wrap="none">
            <a:prstTxWarp prst="textNoShape">
              <a:avLst/>
            </a:prstTxWarp>
            <a:spAutoFit/>
          </a:bodyPr>
          <a:lstStyle/>
          <a:p>
            <a:r>
              <a:rPr lang="en-US" sz="2000"/>
              <a:t>distance</a:t>
            </a:r>
          </a:p>
        </p:txBody>
      </p:sp>
      <p:sp>
        <p:nvSpPr>
          <p:cNvPr id="60449" name="Rectangle 32"/>
          <p:cNvSpPr>
            <a:spLocks noChangeArrowheads="1"/>
          </p:cNvSpPr>
          <p:nvPr/>
        </p:nvSpPr>
        <p:spPr bwMode="auto">
          <a:xfrm>
            <a:off x="1973263" y="1524000"/>
            <a:ext cx="1531937" cy="446088"/>
          </a:xfrm>
          <a:prstGeom prst="rect">
            <a:avLst/>
          </a:prstGeom>
          <a:noFill/>
          <a:ln w="9525">
            <a:noFill/>
            <a:miter lim="800000"/>
            <a:headEnd/>
            <a:tailEnd/>
          </a:ln>
        </p:spPr>
        <p:txBody>
          <a:bodyPr>
            <a:prstTxWarp prst="textNoShape">
              <a:avLst/>
            </a:prstTxWarp>
            <a:spAutoFit/>
          </a:bodyPr>
          <a:lstStyle/>
          <a:p>
            <a:r>
              <a:rPr lang="en-US" sz="2000"/>
              <a:t>Fraud rate</a:t>
            </a:r>
          </a:p>
        </p:txBody>
      </p:sp>
      <p:sp>
        <p:nvSpPr>
          <p:cNvPr id="60450" name="Rectangle 33"/>
          <p:cNvSpPr>
            <a:spLocks noChangeArrowheads="1"/>
          </p:cNvSpPr>
          <p:nvPr/>
        </p:nvSpPr>
        <p:spPr bwMode="auto">
          <a:xfrm>
            <a:off x="685800" y="5567363"/>
            <a:ext cx="2871788" cy="517525"/>
          </a:xfrm>
          <a:prstGeom prst="rect">
            <a:avLst/>
          </a:prstGeom>
          <a:noFill/>
          <a:ln w="9525">
            <a:noFill/>
            <a:miter lim="800000"/>
            <a:headEnd/>
            <a:tailEnd/>
          </a:ln>
        </p:spPr>
        <p:txBody>
          <a:bodyPr wrap="none">
            <a:prstTxWarp prst="textNoShape">
              <a:avLst/>
            </a:prstTxWarp>
            <a:spAutoFit/>
          </a:bodyPr>
          <a:lstStyle/>
          <a:p>
            <a:r>
              <a:rPr lang="en-US"/>
              <a:t>== equal error rate</a:t>
            </a:r>
          </a:p>
        </p:txBody>
      </p:sp>
      <p:pic>
        <p:nvPicPr>
          <p:cNvPr id="60451" name="Picture 34"/>
          <p:cNvPicPr>
            <a:picLocks noChangeAspect="1" noChangeArrowheads="1"/>
          </p:cNvPicPr>
          <p:nvPr/>
        </p:nvPicPr>
        <p:blipFill>
          <a:blip r:embed="rId3"/>
          <a:srcRect/>
          <a:stretch>
            <a:fillRect/>
          </a:stretch>
        </p:blipFill>
        <p:spPr bwMode="auto">
          <a:xfrm>
            <a:off x="304800" y="4495800"/>
            <a:ext cx="344488" cy="334963"/>
          </a:xfrm>
          <a:prstGeom prst="rect">
            <a:avLst/>
          </a:prstGeom>
          <a:noFill/>
          <a:ln w="9525">
            <a:noFill/>
            <a:miter lim="800000"/>
            <a:headEnd/>
            <a:tailEnd/>
          </a:ln>
        </p:spPr>
      </p:pic>
      <p:pic>
        <p:nvPicPr>
          <p:cNvPr id="60452" name="Picture 35"/>
          <p:cNvPicPr>
            <a:picLocks noChangeAspect="1" noChangeArrowheads="1"/>
          </p:cNvPicPr>
          <p:nvPr/>
        </p:nvPicPr>
        <p:blipFill>
          <a:blip r:embed="rId3"/>
          <a:srcRect/>
          <a:stretch>
            <a:fillRect/>
          </a:stretch>
        </p:blipFill>
        <p:spPr bwMode="auto">
          <a:xfrm>
            <a:off x="341313" y="5684838"/>
            <a:ext cx="344487" cy="334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22A5133-270B-414E-9D74-B9AA8DCD820C}" type="slidenum">
              <a:rPr lang="en-US" smtClean="0">
                <a:latin typeface="Times New Roman" charset="0"/>
              </a:rPr>
              <a:pPr/>
              <a:t>45</a:t>
            </a:fld>
            <a:endParaRPr lang="en-US" smtClean="0">
              <a:latin typeface="Times New Roman" charset="0"/>
            </a:endParaRPr>
          </a:p>
        </p:txBody>
      </p:sp>
      <p:sp>
        <p:nvSpPr>
          <p:cNvPr id="61443" name="Rectangle 2"/>
          <p:cNvSpPr>
            <a:spLocks noGrp="1" noChangeArrowheads="1"/>
          </p:cNvSpPr>
          <p:nvPr>
            <p:ph type="title"/>
          </p:nvPr>
        </p:nvSpPr>
        <p:spPr>
          <a:xfrm>
            <a:off x="685800" y="457200"/>
            <a:ext cx="7772400" cy="1143000"/>
          </a:xfrm>
        </p:spPr>
        <p:txBody>
          <a:bodyPr/>
          <a:lstStyle/>
          <a:p>
            <a:pPr eaLnBrk="1" hangingPunct="1"/>
            <a:r>
              <a:rPr lang="en-US"/>
              <a:t>Attack on Iris Scan</a:t>
            </a:r>
          </a:p>
        </p:txBody>
      </p:sp>
      <p:sp>
        <p:nvSpPr>
          <p:cNvPr id="289795" name="Rectangle 3"/>
          <p:cNvSpPr>
            <a:spLocks noGrp="1" noChangeArrowheads="1"/>
          </p:cNvSpPr>
          <p:nvPr>
            <p:ph type="body" idx="1"/>
          </p:nvPr>
        </p:nvSpPr>
        <p:spPr>
          <a:xfrm>
            <a:off x="685800" y="1676400"/>
            <a:ext cx="7620000" cy="1447800"/>
          </a:xfrm>
        </p:spPr>
        <p:txBody>
          <a:bodyPr/>
          <a:lstStyle/>
          <a:p>
            <a:pPr eaLnBrk="1" hangingPunct="1"/>
            <a:r>
              <a:rPr lang="en-US"/>
              <a:t>Good </a:t>
            </a:r>
            <a:r>
              <a:rPr lang="en-US" b="1">
                <a:solidFill>
                  <a:schemeClr val="accent2"/>
                </a:solidFill>
              </a:rPr>
              <a:t>photo</a:t>
            </a:r>
            <a:r>
              <a:rPr lang="en-US"/>
              <a:t> of eye can be scanned</a:t>
            </a:r>
          </a:p>
          <a:p>
            <a:pPr lvl="1" eaLnBrk="1" hangingPunct="1"/>
            <a:r>
              <a:rPr lang="en-US"/>
              <a:t>Attacker could use photo of eye</a:t>
            </a:r>
          </a:p>
        </p:txBody>
      </p:sp>
      <p:sp>
        <p:nvSpPr>
          <p:cNvPr id="289797" name="Rectangle 5"/>
          <p:cNvSpPr>
            <a:spLocks noChangeArrowheads="1"/>
          </p:cNvSpPr>
          <p:nvPr/>
        </p:nvSpPr>
        <p:spPr bwMode="auto">
          <a:xfrm>
            <a:off x="685800" y="2895600"/>
            <a:ext cx="8001000" cy="2743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3200" dirty="0"/>
              <a:t>Afghan woman was authenticated by iris scan of old photo</a:t>
            </a:r>
          </a:p>
          <a:p>
            <a:pPr marL="742950" lvl="1" indent="-285750">
              <a:lnSpc>
                <a:spcPct val="90000"/>
              </a:lnSpc>
              <a:spcBef>
                <a:spcPct val="20000"/>
              </a:spcBef>
              <a:spcAft>
                <a:spcPts val="600"/>
              </a:spcAft>
              <a:buClr>
                <a:schemeClr val="accent2"/>
              </a:buClr>
              <a:buSzPct val="95000"/>
              <a:buFontTx/>
              <a:buChar char="o"/>
            </a:pPr>
            <a:r>
              <a:rPr lang="en-US" sz="2800" dirty="0">
                <a:ea typeface="ＭＳ Ｐゴシック" charset="-128"/>
                <a:cs typeface="ＭＳ Ｐゴシック" charset="-128"/>
              </a:rPr>
              <a:t>Story is </a:t>
            </a:r>
            <a:r>
              <a:rPr lang="en-US" sz="2800" dirty="0">
                <a:ea typeface="ＭＳ Ｐゴシック" charset="-128"/>
                <a:cs typeface="ＭＳ Ｐゴシック" charset="-128"/>
                <a:hlinkClick r:id="rId2"/>
              </a:rPr>
              <a:t>here</a:t>
            </a:r>
            <a:endParaRPr lang="en-US" sz="2800" dirty="0">
              <a:ea typeface="ＭＳ Ｐゴシック" charset="-128"/>
              <a:cs typeface="ＭＳ Ｐゴシック" charset="-128"/>
            </a:endParaRPr>
          </a:p>
          <a:p>
            <a:pPr marL="342900" indent="-342900">
              <a:lnSpc>
                <a:spcPct val="90000"/>
              </a:lnSpc>
              <a:spcBef>
                <a:spcPct val="20000"/>
              </a:spcBef>
              <a:spcAft>
                <a:spcPts val="600"/>
              </a:spcAft>
              <a:buClr>
                <a:schemeClr val="accent2"/>
              </a:buClr>
              <a:buSzPct val="75000"/>
              <a:buFont typeface="Wingdings" charset="2"/>
              <a:buChar char="q"/>
            </a:pPr>
            <a:r>
              <a:rPr lang="en-US" sz="3200" dirty="0"/>
              <a:t>To prevent attack, scanner could use light to be sure it is a “live” iris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par>
                                <p:cTn id="7" presetID="0" presetClass="entr" presetSubtype="1" fill="hold" grpId="0" nodeType="withEffect">
                                  <p:stCondLst>
                                    <p:cond delay="0"/>
                                  </p:stCondLst>
                                  <p:childTnLst>
                                    <p:set>
                                      <p:cBhvr>
                                        <p:cTn id="8"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entr" presetSubtype="3" fill="hold" grpId="0" nodeType="clickEffect">
                                  <p:stCondLst>
                                    <p:cond delay="0"/>
                                  </p:stCondLst>
                                  <p:childTnLst>
                                    <p:set>
                                      <p:cBhvr>
                                        <p:cTn id="12" dur="1" fill="hold">
                                          <p:stCondLst>
                                            <p:cond delay="499"/>
                                          </p:stCondLst>
                                        </p:cTn>
                                        <p:tgtEl>
                                          <p:spTgt spid="289797">
                                            <p:txEl>
                                              <p:pRg st="0" end="0"/>
                                            </p:txEl>
                                          </p:spTgt>
                                        </p:tgtEl>
                                        <p:attrNameLst>
                                          <p:attrName>style.visibility</p:attrName>
                                        </p:attrNameLst>
                                      </p:cBhvr>
                                      <p:to>
                                        <p:strVal val="visible"/>
                                      </p:to>
                                    </p:set>
                                  </p:childTnLst>
                                </p:cTn>
                              </p:par>
                              <p:par>
                                <p:cTn id="13" presetID="0" presetClass="entr" presetSubtype="3" fill="hold" grpId="0" nodeType="withEffect">
                                  <p:stCondLst>
                                    <p:cond delay="0"/>
                                  </p:stCondLst>
                                  <p:childTnLst>
                                    <p:set>
                                      <p:cBhvr>
                                        <p:cTn id="14" dur="1" fill="hold">
                                          <p:stCondLst>
                                            <p:cond delay="499"/>
                                          </p:stCondLst>
                                        </p:cTn>
                                        <p:tgtEl>
                                          <p:spTgt spid="2897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2897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734BE96-9A76-F143-9001-2E0980DB5F3B}" type="slidenum">
              <a:rPr lang="en-US" smtClean="0">
                <a:latin typeface="Times New Roman" charset="0"/>
              </a:rPr>
              <a:pPr/>
              <a:t>46</a:t>
            </a:fld>
            <a:endParaRPr lang="en-US" smtClean="0">
              <a:latin typeface="Times New Roman" charset="0"/>
            </a:endParaRPr>
          </a:p>
        </p:txBody>
      </p:sp>
      <p:sp>
        <p:nvSpPr>
          <p:cNvPr id="62467" name="Rectangle 2"/>
          <p:cNvSpPr>
            <a:spLocks noGrp="1" noChangeArrowheads="1"/>
          </p:cNvSpPr>
          <p:nvPr>
            <p:ph type="title"/>
          </p:nvPr>
        </p:nvSpPr>
        <p:spPr>
          <a:xfrm>
            <a:off x="457200" y="457200"/>
            <a:ext cx="8077200" cy="1066800"/>
          </a:xfrm>
        </p:spPr>
        <p:txBody>
          <a:bodyPr/>
          <a:lstStyle/>
          <a:p>
            <a:pPr eaLnBrk="1" hangingPunct="1"/>
            <a:r>
              <a:rPr lang="en-US"/>
              <a:t>Equal Error Rate Comparison</a:t>
            </a:r>
          </a:p>
        </p:txBody>
      </p:sp>
      <p:sp>
        <p:nvSpPr>
          <p:cNvPr id="62468" name="Rectangle 3"/>
          <p:cNvSpPr>
            <a:spLocks noGrp="1" noChangeArrowheads="1"/>
          </p:cNvSpPr>
          <p:nvPr>
            <p:ph type="body" idx="1"/>
          </p:nvPr>
        </p:nvSpPr>
        <p:spPr>
          <a:xfrm>
            <a:off x="381000" y="1600200"/>
            <a:ext cx="8382000" cy="4495800"/>
          </a:xfrm>
        </p:spPr>
        <p:txBody>
          <a:bodyPr/>
          <a:lstStyle/>
          <a:p>
            <a:pPr eaLnBrk="1" hangingPunct="1">
              <a:lnSpc>
                <a:spcPct val="85000"/>
              </a:lnSpc>
              <a:spcAft>
                <a:spcPts val="600"/>
              </a:spcAft>
            </a:pPr>
            <a:r>
              <a:rPr lang="en-US" sz="2800" dirty="0"/>
              <a:t>Equal error rate (EER): fraud == insult rate</a:t>
            </a:r>
            <a:endParaRPr lang="en-US" sz="2800" b="1" dirty="0">
              <a:solidFill>
                <a:schemeClr val="accent2"/>
              </a:solidFill>
            </a:endParaRPr>
          </a:p>
          <a:p>
            <a:pPr eaLnBrk="1" hangingPunct="1">
              <a:lnSpc>
                <a:spcPct val="85000"/>
              </a:lnSpc>
              <a:spcAft>
                <a:spcPts val="600"/>
              </a:spcAft>
            </a:pPr>
            <a:r>
              <a:rPr lang="en-US" sz="2800" b="1" dirty="0">
                <a:solidFill>
                  <a:schemeClr val="accent2"/>
                </a:solidFill>
              </a:rPr>
              <a:t>Fingerprint</a:t>
            </a:r>
            <a:r>
              <a:rPr lang="en-US" sz="2800" dirty="0"/>
              <a:t> biometric has EER of about </a:t>
            </a:r>
            <a:r>
              <a:rPr lang="en-US" sz="2800" dirty="0">
                <a:latin typeface="Times-Roman" charset="0"/>
              </a:rPr>
              <a:t>5%</a:t>
            </a:r>
            <a:endParaRPr lang="en-US" sz="2800" dirty="0"/>
          </a:p>
          <a:p>
            <a:pPr eaLnBrk="1" hangingPunct="1">
              <a:lnSpc>
                <a:spcPct val="85000"/>
              </a:lnSpc>
              <a:spcAft>
                <a:spcPts val="600"/>
              </a:spcAft>
            </a:pPr>
            <a:r>
              <a:rPr lang="en-US" sz="2800" b="1" dirty="0">
                <a:solidFill>
                  <a:schemeClr val="accent2"/>
                </a:solidFill>
              </a:rPr>
              <a:t>Hand geometry</a:t>
            </a:r>
            <a:r>
              <a:rPr lang="en-US" sz="2800" dirty="0"/>
              <a:t> has EER of about </a:t>
            </a:r>
            <a:r>
              <a:rPr lang="en-US" sz="2800" dirty="0">
                <a:latin typeface="Times-Roman" charset="0"/>
              </a:rPr>
              <a:t>10</a:t>
            </a:r>
            <a:r>
              <a:rPr lang="en-US" sz="2800" baseline="30000" dirty="0">
                <a:latin typeface="Times-Roman" charset="0"/>
              </a:rPr>
              <a:t>-3</a:t>
            </a:r>
            <a:endParaRPr lang="en-US" sz="2800" dirty="0"/>
          </a:p>
          <a:p>
            <a:pPr eaLnBrk="1" hangingPunct="1">
              <a:lnSpc>
                <a:spcPct val="85000"/>
              </a:lnSpc>
              <a:spcAft>
                <a:spcPts val="600"/>
              </a:spcAft>
            </a:pPr>
            <a:r>
              <a:rPr lang="en-US" sz="2800" dirty="0"/>
              <a:t>In theory,</a:t>
            </a:r>
            <a:r>
              <a:rPr lang="en-US" sz="2800" b="1" dirty="0">
                <a:solidFill>
                  <a:schemeClr val="accent2"/>
                </a:solidFill>
              </a:rPr>
              <a:t> iris scan</a:t>
            </a:r>
            <a:r>
              <a:rPr lang="en-US" sz="2800" dirty="0"/>
              <a:t> has EER of about </a:t>
            </a:r>
            <a:r>
              <a:rPr lang="en-US" sz="2800" dirty="0">
                <a:latin typeface="Times-Roman" charset="0"/>
              </a:rPr>
              <a:t>10</a:t>
            </a:r>
            <a:r>
              <a:rPr lang="en-US" sz="2800" baseline="30000" dirty="0">
                <a:latin typeface="Times-Roman" charset="0"/>
              </a:rPr>
              <a:t>-6</a:t>
            </a:r>
            <a:endParaRPr lang="en-US" sz="2800" dirty="0"/>
          </a:p>
          <a:p>
            <a:pPr lvl="1" eaLnBrk="1" hangingPunct="1">
              <a:lnSpc>
                <a:spcPct val="85000"/>
              </a:lnSpc>
              <a:spcAft>
                <a:spcPts val="600"/>
              </a:spcAft>
            </a:pPr>
            <a:r>
              <a:rPr lang="en-US" sz="2400" dirty="0"/>
              <a:t>But in practice, may be hard to achieve</a:t>
            </a:r>
          </a:p>
          <a:p>
            <a:pPr lvl="1" eaLnBrk="1" hangingPunct="1">
              <a:lnSpc>
                <a:spcPct val="85000"/>
              </a:lnSpc>
              <a:spcAft>
                <a:spcPts val="600"/>
              </a:spcAft>
            </a:pPr>
            <a:r>
              <a:rPr lang="en-US" sz="2400" dirty="0"/>
              <a:t>Enrollment phase must be extremely accurate</a:t>
            </a:r>
          </a:p>
          <a:p>
            <a:pPr eaLnBrk="1" hangingPunct="1">
              <a:lnSpc>
                <a:spcPct val="85000"/>
              </a:lnSpc>
              <a:spcAft>
                <a:spcPts val="600"/>
              </a:spcAft>
            </a:pPr>
            <a:r>
              <a:rPr lang="en-US" sz="2800" dirty="0"/>
              <a:t>Most biometrics much worse than fingerprint!</a:t>
            </a:r>
          </a:p>
          <a:p>
            <a:pPr eaLnBrk="1" hangingPunct="1">
              <a:lnSpc>
                <a:spcPct val="85000"/>
              </a:lnSpc>
              <a:spcAft>
                <a:spcPts val="600"/>
              </a:spcAft>
            </a:pPr>
            <a:r>
              <a:rPr lang="en-US" sz="2800" dirty="0"/>
              <a:t>Biometrics useful for authentication…</a:t>
            </a:r>
          </a:p>
          <a:p>
            <a:pPr lvl="1" eaLnBrk="1" hangingPunct="1">
              <a:lnSpc>
                <a:spcPct val="85000"/>
              </a:lnSpc>
              <a:spcAft>
                <a:spcPts val="600"/>
              </a:spcAft>
            </a:pPr>
            <a:r>
              <a:rPr lang="en-US" sz="2400" dirty="0"/>
              <a:t>…but identification biometrics almost useless today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58B5DC0-802D-BC49-AE4D-2F604DD83C55}" type="slidenum">
              <a:rPr lang="en-US" smtClean="0">
                <a:latin typeface="Times New Roman" charset="0"/>
              </a:rPr>
              <a:pPr/>
              <a:t>47</a:t>
            </a:fld>
            <a:endParaRPr lang="en-US" smtClean="0">
              <a:latin typeface="Times New Roman" charset="0"/>
            </a:endParaRPr>
          </a:p>
        </p:txBody>
      </p:sp>
      <p:sp>
        <p:nvSpPr>
          <p:cNvPr id="63491" name="Rectangle 2"/>
          <p:cNvSpPr>
            <a:spLocks noGrp="1" noChangeArrowheads="1"/>
          </p:cNvSpPr>
          <p:nvPr>
            <p:ph type="title"/>
          </p:nvPr>
        </p:nvSpPr>
        <p:spPr>
          <a:xfrm>
            <a:off x="685800" y="381000"/>
            <a:ext cx="7772400" cy="1143000"/>
          </a:xfrm>
        </p:spPr>
        <p:txBody>
          <a:bodyPr/>
          <a:lstStyle/>
          <a:p>
            <a:pPr eaLnBrk="1" hangingPunct="1"/>
            <a:r>
              <a:rPr lang="en-US"/>
              <a:t>Biometrics: The Bottom Line</a:t>
            </a:r>
          </a:p>
        </p:txBody>
      </p:sp>
      <p:sp>
        <p:nvSpPr>
          <p:cNvPr id="63492" name="Rectangle 3"/>
          <p:cNvSpPr>
            <a:spLocks noGrp="1" noChangeArrowheads="1"/>
          </p:cNvSpPr>
          <p:nvPr>
            <p:ph type="body" idx="1"/>
          </p:nvPr>
        </p:nvSpPr>
        <p:spPr>
          <a:xfrm>
            <a:off x="685800" y="1600200"/>
            <a:ext cx="7772400" cy="4572000"/>
          </a:xfrm>
        </p:spPr>
        <p:txBody>
          <a:bodyPr/>
          <a:lstStyle/>
          <a:p>
            <a:pPr eaLnBrk="1" hangingPunct="1">
              <a:lnSpc>
                <a:spcPct val="85000"/>
              </a:lnSpc>
              <a:spcAft>
                <a:spcPts val="600"/>
              </a:spcAft>
            </a:pPr>
            <a:r>
              <a:rPr lang="en-US" sz="2800" dirty="0"/>
              <a:t>Biometrics are hard to forge</a:t>
            </a:r>
          </a:p>
          <a:p>
            <a:pPr eaLnBrk="1" hangingPunct="1">
              <a:lnSpc>
                <a:spcPct val="85000"/>
              </a:lnSpc>
              <a:spcAft>
                <a:spcPts val="600"/>
              </a:spcAft>
            </a:pPr>
            <a:r>
              <a:rPr lang="en-US" sz="2800" dirty="0"/>
              <a:t>But attacker could</a:t>
            </a:r>
          </a:p>
          <a:p>
            <a:pPr lvl="1" eaLnBrk="1" hangingPunct="1">
              <a:lnSpc>
                <a:spcPct val="85000"/>
              </a:lnSpc>
              <a:spcAft>
                <a:spcPts val="600"/>
              </a:spcAft>
            </a:pPr>
            <a:r>
              <a:rPr lang="en-US" sz="2400" dirty="0"/>
              <a:t>Steal Alice’s thumb</a:t>
            </a:r>
          </a:p>
          <a:p>
            <a:pPr lvl="1" eaLnBrk="1" hangingPunct="1">
              <a:lnSpc>
                <a:spcPct val="85000"/>
              </a:lnSpc>
              <a:spcAft>
                <a:spcPts val="600"/>
              </a:spcAft>
            </a:pPr>
            <a:r>
              <a:rPr lang="en-US" sz="2400" dirty="0"/>
              <a:t>Photocopy Bob’s fingerprint, eye, etc.</a:t>
            </a:r>
          </a:p>
          <a:p>
            <a:pPr lvl="1" eaLnBrk="1" hangingPunct="1">
              <a:lnSpc>
                <a:spcPct val="85000"/>
              </a:lnSpc>
              <a:spcAft>
                <a:spcPts val="600"/>
              </a:spcAft>
            </a:pPr>
            <a:r>
              <a:rPr lang="en-US" sz="2400" dirty="0"/>
              <a:t>Subvert software, database, “trusted path” …</a:t>
            </a:r>
          </a:p>
          <a:p>
            <a:pPr eaLnBrk="1" hangingPunct="1">
              <a:lnSpc>
                <a:spcPct val="85000"/>
              </a:lnSpc>
              <a:spcAft>
                <a:spcPts val="600"/>
              </a:spcAft>
            </a:pPr>
            <a:r>
              <a:rPr lang="en-US" sz="2800" dirty="0"/>
              <a:t>And how to revoke a “broken” biometric?</a:t>
            </a:r>
          </a:p>
          <a:p>
            <a:pPr eaLnBrk="1" hangingPunct="1">
              <a:lnSpc>
                <a:spcPct val="85000"/>
              </a:lnSpc>
              <a:spcAft>
                <a:spcPts val="600"/>
              </a:spcAft>
            </a:pPr>
            <a:r>
              <a:rPr lang="en-US" sz="2800" b="1" dirty="0">
                <a:solidFill>
                  <a:schemeClr val="accent2"/>
                </a:solidFill>
              </a:rPr>
              <a:t>Biometrics are not </a:t>
            </a:r>
            <a:r>
              <a:rPr lang="en-US" sz="2800" b="1" dirty="0" smtClean="0">
                <a:solidFill>
                  <a:schemeClr val="accent2"/>
                </a:solidFill>
              </a:rPr>
              <a:t>foolproof</a:t>
            </a:r>
            <a:endParaRPr lang="en-US" sz="2800" dirty="0" smtClean="0"/>
          </a:p>
          <a:p>
            <a:pPr eaLnBrk="1" hangingPunct="1">
              <a:lnSpc>
                <a:spcPct val="85000"/>
              </a:lnSpc>
              <a:spcAft>
                <a:spcPts val="600"/>
              </a:spcAft>
            </a:pPr>
            <a:r>
              <a:rPr lang="en-US" sz="2800" dirty="0"/>
              <a:t>Biometric use is limited today</a:t>
            </a:r>
          </a:p>
          <a:p>
            <a:pPr eaLnBrk="1" hangingPunct="1">
              <a:lnSpc>
                <a:spcPct val="85000"/>
              </a:lnSpc>
              <a:spcAft>
                <a:spcPts val="600"/>
              </a:spcAft>
            </a:pPr>
            <a:r>
              <a:rPr lang="en-US" sz="2800" dirty="0"/>
              <a:t>That should change in the (near?) future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67B34F4-CEF9-4D47-A50F-68D87EDC53B9}" type="slidenum">
              <a:rPr lang="en-US" smtClean="0">
                <a:latin typeface="Times New Roman" charset="0"/>
              </a:rPr>
              <a:pPr/>
              <a:t>48</a:t>
            </a:fld>
            <a:endParaRPr lang="en-US" smtClean="0">
              <a:latin typeface="Times New Roman" charset="0"/>
            </a:endParaRPr>
          </a:p>
        </p:txBody>
      </p:sp>
      <p:sp>
        <p:nvSpPr>
          <p:cNvPr id="64515" name="Rectangle 2"/>
          <p:cNvSpPr>
            <a:spLocks noGrp="1" noChangeArrowheads="1"/>
          </p:cNvSpPr>
          <p:nvPr>
            <p:ph type="title"/>
          </p:nvPr>
        </p:nvSpPr>
        <p:spPr/>
        <p:txBody>
          <a:bodyPr/>
          <a:lstStyle/>
          <a:p>
            <a:pPr eaLnBrk="1" hangingPunct="1"/>
            <a:r>
              <a:rPr lang="en-US"/>
              <a:t>Something You Have</a:t>
            </a:r>
          </a:p>
        </p:txBody>
      </p:sp>
      <p:sp>
        <p:nvSpPr>
          <p:cNvPr id="272387" name="Rectangle 3"/>
          <p:cNvSpPr>
            <a:spLocks noGrp="1" noChangeArrowheads="1"/>
          </p:cNvSpPr>
          <p:nvPr>
            <p:ph type="body" idx="1"/>
          </p:nvPr>
        </p:nvSpPr>
        <p:spPr>
          <a:xfrm>
            <a:off x="685800" y="1828800"/>
            <a:ext cx="8001000" cy="4343400"/>
          </a:xfrm>
        </p:spPr>
        <p:txBody>
          <a:bodyPr/>
          <a:lstStyle/>
          <a:p>
            <a:pPr eaLnBrk="1" hangingPunct="1">
              <a:spcAft>
                <a:spcPts val="600"/>
              </a:spcAft>
            </a:pPr>
            <a:r>
              <a:rPr lang="en-US" dirty="0"/>
              <a:t>Something in your possession</a:t>
            </a:r>
          </a:p>
          <a:p>
            <a:pPr eaLnBrk="1" hangingPunct="1">
              <a:spcAft>
                <a:spcPts val="600"/>
              </a:spcAft>
            </a:pPr>
            <a:r>
              <a:rPr lang="en-US" dirty="0"/>
              <a:t>Examples include following…</a:t>
            </a:r>
          </a:p>
          <a:p>
            <a:pPr lvl="1" eaLnBrk="1" hangingPunct="1">
              <a:spcAft>
                <a:spcPts val="600"/>
              </a:spcAft>
            </a:pPr>
            <a:r>
              <a:rPr lang="en-US" dirty="0"/>
              <a:t>Car key</a:t>
            </a:r>
          </a:p>
          <a:p>
            <a:pPr lvl="1" eaLnBrk="1" hangingPunct="1">
              <a:spcAft>
                <a:spcPts val="600"/>
              </a:spcAft>
            </a:pPr>
            <a:r>
              <a:rPr lang="en-US" dirty="0"/>
              <a:t>Laptop computer (or</a:t>
            </a:r>
            <a:r>
              <a:rPr lang="en-US" dirty="0" smtClean="0"/>
              <a:t> MAC </a:t>
            </a:r>
            <a:r>
              <a:rPr lang="en-US" dirty="0"/>
              <a:t>address)</a:t>
            </a:r>
          </a:p>
          <a:p>
            <a:pPr lvl="1" eaLnBrk="1" hangingPunct="1">
              <a:spcAft>
                <a:spcPts val="600"/>
              </a:spcAft>
            </a:pPr>
            <a:r>
              <a:rPr lang="en-US" dirty="0"/>
              <a:t>Password generator </a:t>
            </a:r>
            <a:r>
              <a:rPr lang="en-US" dirty="0" smtClean="0"/>
              <a:t>(next</a:t>
            </a:r>
            <a:r>
              <a:rPr lang="en-US" dirty="0"/>
              <a:t>)</a:t>
            </a:r>
          </a:p>
          <a:p>
            <a:pPr lvl="1" eaLnBrk="1" hangingPunct="1">
              <a:spcAft>
                <a:spcPts val="600"/>
              </a:spcAft>
            </a:pPr>
            <a:r>
              <a:rPr lang="en-US" dirty="0"/>
              <a:t>ATM card, smartcard,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ox(out)">
                                      <p:cBhvr>
                                        <p:cTn id="7" dur="500"/>
                                        <p:tgtEl>
                                          <p:spTgt spid="272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box(out)">
                                      <p:cBhvr>
                                        <p:cTn id="12" dur="500"/>
                                        <p:tgtEl>
                                          <p:spTgt spid="272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72387">
                                            <p:txEl>
                                              <p:pRg st="2" end="2"/>
                                            </p:txEl>
                                          </p:spTgt>
                                        </p:tgtEl>
                                        <p:attrNameLst>
                                          <p:attrName>style.visibility</p:attrName>
                                        </p:attrNameLst>
                                      </p:cBhvr>
                                      <p:to>
                                        <p:strVal val="visible"/>
                                      </p:to>
                                    </p:set>
                                    <p:animEffect transition="in" filter="box(out)">
                                      <p:cBhvr>
                                        <p:cTn id="15" dur="500"/>
                                        <p:tgtEl>
                                          <p:spTgt spid="2723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72387">
                                            <p:txEl>
                                              <p:pRg st="3" end="3"/>
                                            </p:txEl>
                                          </p:spTgt>
                                        </p:tgtEl>
                                        <p:attrNameLst>
                                          <p:attrName>style.visibility</p:attrName>
                                        </p:attrNameLst>
                                      </p:cBhvr>
                                      <p:to>
                                        <p:strVal val="visible"/>
                                      </p:to>
                                    </p:set>
                                    <p:animEffect transition="in" filter="box(out)">
                                      <p:cBhvr>
                                        <p:cTn id="18" dur="500"/>
                                        <p:tgtEl>
                                          <p:spTgt spid="2723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72387">
                                            <p:txEl>
                                              <p:pRg st="4" end="4"/>
                                            </p:txEl>
                                          </p:spTgt>
                                        </p:tgtEl>
                                        <p:attrNameLst>
                                          <p:attrName>style.visibility</p:attrName>
                                        </p:attrNameLst>
                                      </p:cBhvr>
                                      <p:to>
                                        <p:strVal val="visible"/>
                                      </p:to>
                                    </p:set>
                                    <p:animEffect transition="in" filter="box(out)">
                                      <p:cBhvr>
                                        <p:cTn id="21" dur="500"/>
                                        <p:tgtEl>
                                          <p:spTgt spid="27238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272387">
                                            <p:txEl>
                                              <p:pRg st="5" end="5"/>
                                            </p:txEl>
                                          </p:spTgt>
                                        </p:tgtEl>
                                        <p:attrNameLst>
                                          <p:attrName>style.visibility</p:attrName>
                                        </p:attrNameLst>
                                      </p:cBhvr>
                                      <p:to>
                                        <p:strVal val="visible"/>
                                      </p:to>
                                    </p:set>
                                    <p:animEffect transition="in" filter="box(out)">
                                      <p:cBhvr>
                                        <p:cTn id="24" dur="500"/>
                                        <p:tgtEl>
                                          <p:spTgt spid="27238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6B00963-B96F-FF48-BB10-590FAFC67FB7}" type="slidenum">
              <a:rPr lang="en-US" smtClean="0">
                <a:latin typeface="Times New Roman" charset="0"/>
              </a:rPr>
              <a:pPr/>
              <a:t>49</a:t>
            </a:fld>
            <a:endParaRPr lang="en-US" smtClean="0">
              <a:latin typeface="Times New Roman" charset="0"/>
            </a:endParaRPr>
          </a:p>
        </p:txBody>
      </p:sp>
      <p:pic>
        <p:nvPicPr>
          <p:cNvPr id="65539" name="Picture 27" descr="Urban Business 4.tiff                                          00118CF0Macintosh HD                   BC93A1CC:"/>
          <p:cNvPicPr>
            <a:picLocks noChangeAspect="1" noChangeArrowheads="1"/>
          </p:cNvPicPr>
          <p:nvPr/>
        </p:nvPicPr>
        <p:blipFill>
          <a:blip r:embed="rId3"/>
          <a:srcRect/>
          <a:stretch>
            <a:fillRect/>
          </a:stretch>
        </p:blipFill>
        <p:spPr bwMode="auto">
          <a:xfrm>
            <a:off x="304800" y="1600200"/>
            <a:ext cx="679450" cy="1066800"/>
          </a:xfrm>
          <a:prstGeom prst="rect">
            <a:avLst/>
          </a:prstGeom>
          <a:noFill/>
          <a:ln w="9525">
            <a:noFill/>
            <a:miter lim="800000"/>
            <a:headEnd/>
            <a:tailEnd/>
          </a:ln>
        </p:spPr>
      </p:pic>
      <p:sp>
        <p:nvSpPr>
          <p:cNvPr id="65540" name="Rectangle 2"/>
          <p:cNvSpPr>
            <a:spLocks noGrp="1" noChangeArrowheads="1"/>
          </p:cNvSpPr>
          <p:nvPr>
            <p:ph type="title"/>
          </p:nvPr>
        </p:nvSpPr>
        <p:spPr>
          <a:xfrm>
            <a:off x="685800" y="228600"/>
            <a:ext cx="7772400" cy="914400"/>
          </a:xfrm>
        </p:spPr>
        <p:txBody>
          <a:bodyPr/>
          <a:lstStyle/>
          <a:p>
            <a:pPr eaLnBrk="1" hangingPunct="1"/>
            <a:r>
              <a:rPr lang="en-US" dirty="0"/>
              <a:t>Password Generator</a:t>
            </a:r>
          </a:p>
        </p:txBody>
      </p:sp>
      <p:sp>
        <p:nvSpPr>
          <p:cNvPr id="273414" name="Rectangle 6"/>
          <p:cNvSpPr>
            <a:spLocks noGrp="1" noChangeArrowheads="1"/>
          </p:cNvSpPr>
          <p:nvPr>
            <p:ph type="body" idx="1"/>
          </p:nvPr>
        </p:nvSpPr>
        <p:spPr>
          <a:xfrm>
            <a:off x="685800" y="3429000"/>
            <a:ext cx="8077200" cy="2590800"/>
          </a:xfrm>
        </p:spPr>
        <p:txBody>
          <a:bodyPr/>
          <a:lstStyle/>
          <a:p>
            <a:pPr eaLnBrk="1" hangingPunct="1">
              <a:lnSpc>
                <a:spcPct val="85000"/>
              </a:lnSpc>
              <a:spcAft>
                <a:spcPts val="600"/>
              </a:spcAft>
            </a:pPr>
            <a:r>
              <a:rPr lang="en-US" sz="2400" dirty="0"/>
              <a:t>Alice receives random “challenge” </a:t>
            </a:r>
            <a:r>
              <a:rPr lang="en-US" sz="2400" dirty="0">
                <a:latin typeface="Times-Roman" charset="0"/>
              </a:rPr>
              <a:t>R</a:t>
            </a:r>
            <a:r>
              <a:rPr lang="en-US" sz="2400" dirty="0"/>
              <a:t> from Bob</a:t>
            </a:r>
          </a:p>
          <a:p>
            <a:pPr eaLnBrk="1" hangingPunct="1">
              <a:lnSpc>
                <a:spcPct val="85000"/>
              </a:lnSpc>
              <a:spcAft>
                <a:spcPts val="600"/>
              </a:spcAft>
            </a:pPr>
            <a:r>
              <a:rPr lang="en-US" sz="2400" dirty="0"/>
              <a:t>Alice enters </a:t>
            </a:r>
            <a:r>
              <a:rPr lang="en-US" sz="2400" dirty="0">
                <a:latin typeface="Times-Roman" charset="0"/>
              </a:rPr>
              <a:t>PIN</a:t>
            </a:r>
            <a:r>
              <a:rPr lang="en-US" sz="2400" dirty="0"/>
              <a:t> and </a:t>
            </a:r>
            <a:r>
              <a:rPr lang="en-US" sz="2400" dirty="0">
                <a:latin typeface="Times-Roman" charset="0"/>
              </a:rPr>
              <a:t>R</a:t>
            </a:r>
            <a:r>
              <a:rPr lang="en-US" sz="2400" dirty="0"/>
              <a:t> in password generator</a:t>
            </a:r>
          </a:p>
          <a:p>
            <a:pPr eaLnBrk="1" hangingPunct="1">
              <a:lnSpc>
                <a:spcPct val="85000"/>
              </a:lnSpc>
              <a:spcAft>
                <a:spcPts val="600"/>
              </a:spcAft>
            </a:pPr>
            <a:r>
              <a:rPr lang="en-US" sz="2400" dirty="0"/>
              <a:t>Password generator hashes symmetric key </a:t>
            </a:r>
            <a:r>
              <a:rPr lang="en-US" sz="2400" dirty="0">
                <a:latin typeface="Times-Roman" charset="0"/>
              </a:rPr>
              <a:t>K </a:t>
            </a:r>
            <a:r>
              <a:rPr lang="en-US" sz="2400" dirty="0"/>
              <a:t>with </a:t>
            </a:r>
            <a:r>
              <a:rPr lang="en-US" sz="2400" dirty="0">
                <a:latin typeface="Times-Roman" charset="0"/>
              </a:rPr>
              <a:t>R</a:t>
            </a:r>
            <a:r>
              <a:rPr lang="en-US" sz="2400" dirty="0"/>
              <a:t> </a:t>
            </a:r>
            <a:endParaRPr lang="en-US" sz="2400" dirty="0">
              <a:latin typeface="Times-Roman" charset="0"/>
            </a:endParaRPr>
          </a:p>
          <a:p>
            <a:pPr eaLnBrk="1" hangingPunct="1">
              <a:lnSpc>
                <a:spcPct val="85000"/>
              </a:lnSpc>
              <a:spcAft>
                <a:spcPts val="600"/>
              </a:spcAft>
            </a:pPr>
            <a:r>
              <a:rPr lang="en-US" sz="2400" dirty="0"/>
              <a:t>Alice sends “response</a:t>
            </a:r>
            <a:r>
              <a:rPr lang="en-US" sz="2400" dirty="0" smtClean="0"/>
              <a:t>” </a:t>
            </a:r>
            <a:r>
              <a:rPr lang="en-US" sz="2400" dirty="0" err="1">
                <a:latin typeface="Times-Roman" charset="0"/>
              </a:rPr>
              <a:t>h(K,R</a:t>
            </a:r>
            <a:r>
              <a:rPr lang="en-US" sz="2400" dirty="0" smtClean="0">
                <a:latin typeface="Times-Roman" charset="0"/>
              </a:rPr>
              <a:t>)</a:t>
            </a:r>
            <a:r>
              <a:rPr lang="en-US" sz="2400" dirty="0" smtClean="0"/>
              <a:t> </a:t>
            </a:r>
            <a:r>
              <a:rPr lang="en-US" sz="2400" dirty="0"/>
              <a:t>back to Bob</a:t>
            </a:r>
          </a:p>
          <a:p>
            <a:pPr eaLnBrk="1" hangingPunct="1">
              <a:lnSpc>
                <a:spcPct val="85000"/>
              </a:lnSpc>
              <a:spcAft>
                <a:spcPts val="600"/>
              </a:spcAft>
            </a:pPr>
            <a:r>
              <a:rPr lang="en-US" sz="2400" dirty="0"/>
              <a:t>Bob verifies response</a:t>
            </a:r>
          </a:p>
          <a:p>
            <a:pPr eaLnBrk="1" hangingPunct="1">
              <a:lnSpc>
                <a:spcPct val="85000"/>
              </a:lnSpc>
              <a:spcAft>
                <a:spcPts val="600"/>
              </a:spcAft>
            </a:pPr>
            <a:r>
              <a:rPr lang="en-US" sz="2400" dirty="0"/>
              <a:t>Note: Alice </a:t>
            </a:r>
            <a:r>
              <a:rPr lang="en-US" sz="2400" b="1" dirty="0">
                <a:solidFill>
                  <a:schemeClr val="hlink"/>
                </a:solidFill>
              </a:rPr>
              <a:t>has</a:t>
            </a:r>
            <a:r>
              <a:rPr lang="en-US" sz="2400" dirty="0"/>
              <a:t> </a:t>
            </a:r>
            <a:r>
              <a:rPr lang="en-US" sz="2400" dirty="0" err="1"/>
              <a:t>pwd</a:t>
            </a:r>
            <a:r>
              <a:rPr lang="en-US" sz="2400" dirty="0"/>
              <a:t> generator and </a:t>
            </a:r>
            <a:r>
              <a:rPr lang="en-US" sz="2400" b="1" dirty="0">
                <a:solidFill>
                  <a:schemeClr val="hlink"/>
                </a:solidFill>
              </a:rPr>
              <a:t>knows</a:t>
            </a:r>
            <a:r>
              <a:rPr lang="en-US" sz="2400" dirty="0"/>
              <a:t> </a:t>
            </a:r>
            <a:r>
              <a:rPr lang="en-US" sz="2400" dirty="0">
                <a:latin typeface="Times-Roman" charset="0"/>
              </a:rPr>
              <a:t>PIN</a:t>
            </a:r>
          </a:p>
        </p:txBody>
      </p:sp>
      <p:sp>
        <p:nvSpPr>
          <p:cNvPr id="273418" name="Line 10"/>
          <p:cNvSpPr>
            <a:spLocks noChangeShapeType="1"/>
          </p:cNvSpPr>
          <p:nvPr/>
        </p:nvSpPr>
        <p:spPr bwMode="auto">
          <a:xfrm flipV="1">
            <a:off x="3886200" y="1639888"/>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19" name="Line 11"/>
          <p:cNvSpPr>
            <a:spLocks noChangeShapeType="1"/>
          </p:cNvSpPr>
          <p:nvPr/>
        </p:nvSpPr>
        <p:spPr bwMode="auto">
          <a:xfrm flipH="1" flipV="1">
            <a:off x="3810000" y="2249488"/>
            <a:ext cx="3505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65544" name="Rectangle 12"/>
          <p:cNvSpPr>
            <a:spLocks noChangeArrowheads="1"/>
          </p:cNvSpPr>
          <p:nvPr/>
        </p:nvSpPr>
        <p:spPr bwMode="auto">
          <a:xfrm>
            <a:off x="2757488" y="2819400"/>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65545" name="Rectangle 13"/>
          <p:cNvSpPr>
            <a:spLocks noChangeArrowheads="1"/>
          </p:cNvSpPr>
          <p:nvPr/>
        </p:nvSpPr>
        <p:spPr bwMode="auto">
          <a:xfrm>
            <a:off x="7564227" y="2819400"/>
            <a:ext cx="1122573" cy="430887"/>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dirty="0" smtClean="0"/>
              <a:t>Bob, </a:t>
            </a:r>
            <a:r>
              <a:rPr lang="en-US" dirty="0" smtClean="0">
                <a:latin typeface="Times-Roman" charset="0"/>
              </a:rPr>
              <a:t>K</a:t>
            </a:r>
            <a:endParaRPr lang="en-US" dirty="0"/>
          </a:p>
        </p:txBody>
      </p:sp>
      <p:sp>
        <p:nvSpPr>
          <p:cNvPr id="273423" name="Rectangle 15"/>
          <p:cNvSpPr>
            <a:spLocks noChangeArrowheads="1"/>
          </p:cNvSpPr>
          <p:nvPr/>
        </p:nvSpPr>
        <p:spPr bwMode="auto">
          <a:xfrm>
            <a:off x="4572000" y="1143000"/>
            <a:ext cx="1876425"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1.</a:t>
            </a:r>
            <a:r>
              <a:rPr lang="en-US">
                <a:latin typeface="Times-Roman" charset="0"/>
              </a:rPr>
              <a:t> “I’m Alice”</a:t>
            </a:r>
            <a:endParaRPr lang="en-US"/>
          </a:p>
        </p:txBody>
      </p:sp>
      <p:sp>
        <p:nvSpPr>
          <p:cNvPr id="273424" name="Rectangle 16"/>
          <p:cNvSpPr>
            <a:spLocks noChangeArrowheads="1"/>
          </p:cNvSpPr>
          <p:nvPr/>
        </p:nvSpPr>
        <p:spPr bwMode="auto">
          <a:xfrm>
            <a:off x="5124450" y="1752600"/>
            <a:ext cx="742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2.</a:t>
            </a:r>
            <a:r>
              <a:rPr lang="en-US">
                <a:latin typeface="Times-Roman" charset="0"/>
              </a:rPr>
              <a:t> R</a:t>
            </a:r>
            <a:endParaRPr lang="en-US"/>
          </a:p>
        </p:txBody>
      </p:sp>
      <p:sp>
        <p:nvSpPr>
          <p:cNvPr id="273425" name="Rectangle 17"/>
          <p:cNvSpPr>
            <a:spLocks noChangeArrowheads="1"/>
          </p:cNvSpPr>
          <p:nvPr/>
        </p:nvSpPr>
        <p:spPr bwMode="auto">
          <a:xfrm>
            <a:off x="4997450" y="2438400"/>
            <a:ext cx="14033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5.</a:t>
            </a:r>
            <a:r>
              <a:rPr lang="en-US">
                <a:latin typeface="Times-Roman" charset="0"/>
              </a:rPr>
              <a:t> h(K,R)</a:t>
            </a:r>
            <a:endParaRPr lang="en-US"/>
          </a:p>
        </p:txBody>
      </p:sp>
      <p:sp>
        <p:nvSpPr>
          <p:cNvPr id="273426" name="Line 18"/>
          <p:cNvSpPr>
            <a:spLocks noChangeShapeType="1"/>
          </p:cNvSpPr>
          <p:nvPr/>
        </p:nvSpPr>
        <p:spPr bwMode="auto">
          <a:xfrm flipH="1">
            <a:off x="1143000" y="19446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7" name="Line 19"/>
          <p:cNvSpPr>
            <a:spLocks noChangeShapeType="1"/>
          </p:cNvSpPr>
          <p:nvPr/>
        </p:nvSpPr>
        <p:spPr bwMode="auto">
          <a:xfrm>
            <a:off x="1219200" y="24780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8" name="Rectangle 20"/>
          <p:cNvSpPr>
            <a:spLocks noChangeArrowheads="1"/>
          </p:cNvSpPr>
          <p:nvPr/>
        </p:nvSpPr>
        <p:spPr bwMode="auto">
          <a:xfrm>
            <a:off x="1295400" y="1512888"/>
            <a:ext cx="1214438"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3.</a:t>
            </a:r>
            <a:r>
              <a:rPr lang="en-US" sz="2000">
                <a:latin typeface="Times-Roman" charset="0"/>
              </a:rPr>
              <a:t> PIN, R</a:t>
            </a:r>
            <a:endParaRPr lang="en-US" sz="2000"/>
          </a:p>
        </p:txBody>
      </p:sp>
      <p:sp>
        <p:nvSpPr>
          <p:cNvPr id="273429" name="Rectangle 21"/>
          <p:cNvSpPr>
            <a:spLocks noChangeArrowheads="1"/>
          </p:cNvSpPr>
          <p:nvPr/>
        </p:nvSpPr>
        <p:spPr bwMode="auto">
          <a:xfrm>
            <a:off x="1219200" y="2020888"/>
            <a:ext cx="1212850" cy="457200"/>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4.</a:t>
            </a:r>
            <a:r>
              <a:rPr lang="en-US">
                <a:latin typeface="Times-Roman" charset="0"/>
              </a:rPr>
              <a:t> </a:t>
            </a:r>
            <a:r>
              <a:rPr lang="en-US" sz="2000">
                <a:latin typeface="Times-Roman" charset="0"/>
              </a:rPr>
              <a:t>h(K,R)</a:t>
            </a:r>
            <a:endParaRPr lang="en-US"/>
          </a:p>
        </p:txBody>
      </p:sp>
      <p:sp>
        <p:nvSpPr>
          <p:cNvPr id="65553" name="Rectangle 22"/>
          <p:cNvSpPr>
            <a:spLocks noChangeArrowheads="1"/>
          </p:cNvSpPr>
          <p:nvPr/>
        </p:nvSpPr>
        <p:spPr bwMode="auto">
          <a:xfrm>
            <a:off x="17463" y="2286000"/>
            <a:ext cx="1271587" cy="920750"/>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sz="2000" dirty="0">
                <a:latin typeface="Times-Roman" charset="0"/>
              </a:rPr>
              <a:t>password</a:t>
            </a:r>
          </a:p>
          <a:p>
            <a:pPr algn="ctr">
              <a:lnSpc>
                <a:spcPct val="85000"/>
              </a:lnSpc>
            </a:pPr>
            <a:r>
              <a:rPr lang="en-US" sz="2000" dirty="0">
                <a:latin typeface="Times-Roman" charset="0"/>
              </a:rPr>
              <a:t>generator</a:t>
            </a:r>
            <a:endParaRPr lang="en-US" dirty="0">
              <a:latin typeface="Times-Roman" charset="0"/>
            </a:endParaRPr>
          </a:p>
          <a:p>
            <a:pPr algn="ctr">
              <a:lnSpc>
                <a:spcPct val="85000"/>
              </a:lnSpc>
            </a:pPr>
            <a:r>
              <a:rPr lang="en-US" dirty="0">
                <a:latin typeface="Times-Roman" charset="0"/>
              </a:rPr>
              <a:t>K</a:t>
            </a:r>
            <a:endParaRPr lang="en-US" dirty="0"/>
          </a:p>
        </p:txBody>
      </p:sp>
      <p:pic>
        <p:nvPicPr>
          <p:cNvPr id="65554" name="Picture 24" descr="alice3Rev.tiff                                                 0010273EMacintosh HD                   BC93A1CC:"/>
          <p:cNvPicPr>
            <a:picLocks noChangeAspect="1" noChangeArrowheads="1"/>
          </p:cNvPicPr>
          <p:nvPr/>
        </p:nvPicPr>
        <p:blipFill>
          <a:blip r:embed="rId4"/>
          <a:srcRect/>
          <a:stretch>
            <a:fillRect/>
          </a:stretch>
        </p:blipFill>
        <p:spPr bwMode="auto">
          <a:xfrm>
            <a:off x="2681288" y="1295400"/>
            <a:ext cx="946150" cy="1624013"/>
          </a:xfrm>
          <a:prstGeom prst="rect">
            <a:avLst/>
          </a:prstGeom>
          <a:noFill/>
          <a:ln w="9525">
            <a:noFill/>
            <a:miter lim="800000"/>
            <a:headEnd/>
            <a:tailEnd/>
          </a:ln>
        </p:spPr>
      </p:pic>
      <p:pic>
        <p:nvPicPr>
          <p:cNvPr id="65555" name="Picture 25" descr="rabbit3.tiff                                                   0010273EMacintosh HD                   BC93A1CC:"/>
          <p:cNvPicPr>
            <a:picLocks noChangeAspect="1" noChangeArrowheads="1"/>
          </p:cNvPicPr>
          <p:nvPr/>
        </p:nvPicPr>
        <p:blipFill>
          <a:blip r:embed="rId5"/>
          <a:srcRect/>
          <a:stretch>
            <a:fillRect/>
          </a:stretch>
        </p:blipFill>
        <p:spPr bwMode="auto">
          <a:xfrm>
            <a:off x="7467600" y="1143000"/>
            <a:ext cx="1076325" cy="1665288"/>
          </a:xfrm>
          <a:prstGeom prst="rect">
            <a:avLst/>
          </a:prstGeom>
          <a:noFill/>
          <a:ln w="9525">
            <a:noFill/>
            <a:miter lim="800000"/>
            <a:headEnd/>
            <a:tailEnd/>
          </a:ln>
        </p:spPr>
      </p:pic>
      <p:sp>
        <p:nvSpPr>
          <p:cNvPr id="273434" name="Line 26"/>
          <p:cNvSpPr>
            <a:spLocks noChangeShapeType="1"/>
          </p:cNvSpPr>
          <p:nvPr/>
        </p:nvSpPr>
        <p:spPr bwMode="auto">
          <a:xfrm>
            <a:off x="3886200" y="2895600"/>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 calcmode="lin" valueType="num">
                                      <p:cBhvr additive="base">
                                        <p:cTn id="7" dur="500" fill="hold"/>
                                        <p:tgtEl>
                                          <p:spTgt spid="273418"/>
                                        </p:tgtEl>
                                        <p:attrNameLst>
                                          <p:attrName>ppt_x</p:attrName>
                                        </p:attrNameLst>
                                      </p:cBhvr>
                                      <p:tavLst>
                                        <p:tav tm="0">
                                          <p:val>
                                            <p:strVal val="0-#ppt_w/2"/>
                                          </p:val>
                                        </p:tav>
                                        <p:tav tm="100000">
                                          <p:val>
                                            <p:strVal val="#ppt_x"/>
                                          </p:val>
                                        </p:tav>
                                      </p:tavLst>
                                    </p:anim>
                                    <p:anim calcmode="lin" valueType="num">
                                      <p:cBhvr additive="base">
                                        <p:cTn id="8" dur="500" fill="hold"/>
                                        <p:tgtEl>
                                          <p:spTgt spid="2734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734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73419"/>
                                        </p:tgtEl>
                                        <p:attrNameLst>
                                          <p:attrName>style.visibility</p:attrName>
                                        </p:attrNameLst>
                                      </p:cBhvr>
                                      <p:to>
                                        <p:strVal val="visible"/>
                                      </p:to>
                                    </p:set>
                                    <p:anim calcmode="lin" valueType="num">
                                      <p:cBhvr additive="base">
                                        <p:cTn id="16" dur="500" fill="hold"/>
                                        <p:tgtEl>
                                          <p:spTgt spid="273419"/>
                                        </p:tgtEl>
                                        <p:attrNameLst>
                                          <p:attrName>ppt_x</p:attrName>
                                        </p:attrNameLst>
                                      </p:cBhvr>
                                      <p:tavLst>
                                        <p:tav tm="0">
                                          <p:val>
                                            <p:strVal val="1+#ppt_w/2"/>
                                          </p:val>
                                        </p:tav>
                                        <p:tav tm="100000">
                                          <p:val>
                                            <p:strVal val="#ppt_x"/>
                                          </p:val>
                                        </p:tav>
                                      </p:tavLst>
                                    </p:anim>
                                    <p:anim calcmode="lin" valueType="num">
                                      <p:cBhvr additive="base">
                                        <p:cTn id="17" dur="500" fill="hold"/>
                                        <p:tgtEl>
                                          <p:spTgt spid="2734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734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2" fill="hold" grpId="0" nodeType="clickEffect">
                                  <p:stCondLst>
                                    <p:cond delay="0"/>
                                  </p:stCondLst>
                                  <p:childTnLst>
                                    <p:set>
                                      <p:cBhvr>
                                        <p:cTn id="24" dur="1" fill="hold">
                                          <p:stCondLst>
                                            <p:cond delay="499"/>
                                          </p:stCondLst>
                                        </p:cTn>
                                        <p:tgtEl>
                                          <p:spTgt spid="273426"/>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73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73427"/>
                                        </p:tgtEl>
                                        <p:attrNameLst>
                                          <p:attrName>style.visibility</p:attrName>
                                        </p:attrNameLst>
                                      </p:cBhvr>
                                      <p:to>
                                        <p:strVal val="visible"/>
                                      </p:to>
                                    </p:set>
                                    <p:anim calcmode="lin" valueType="num">
                                      <p:cBhvr additive="base">
                                        <p:cTn id="32" dur="500" fill="hold"/>
                                        <p:tgtEl>
                                          <p:spTgt spid="273427"/>
                                        </p:tgtEl>
                                        <p:attrNameLst>
                                          <p:attrName>ppt_x</p:attrName>
                                        </p:attrNameLst>
                                      </p:cBhvr>
                                      <p:tavLst>
                                        <p:tav tm="0">
                                          <p:val>
                                            <p:strVal val="0-#ppt_w/2"/>
                                          </p:val>
                                        </p:tav>
                                        <p:tav tm="100000">
                                          <p:val>
                                            <p:strVal val="#ppt_x"/>
                                          </p:val>
                                        </p:tav>
                                      </p:tavLst>
                                    </p:anim>
                                    <p:anim calcmode="lin" valueType="num">
                                      <p:cBhvr additive="base">
                                        <p:cTn id="33" dur="500" fill="hold"/>
                                        <p:tgtEl>
                                          <p:spTgt spid="2734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Arrow"/>
                                        </p:tgtEl>
                                      </p:cMediaNode>
                                    </p:audio>
                                  </p:sub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734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73434"/>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2" name="Arrow"/>
                                        </p:tgtEl>
                                      </p:cMediaNode>
                                    </p:audio>
                                  </p:sub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734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73414">
                                            <p:txEl>
                                              <p:pRg st="0" end="0"/>
                                            </p:txEl>
                                          </p:spTgt>
                                        </p:tgtEl>
                                        <p:attrNameLst>
                                          <p:attrName>style.visibility</p:attrName>
                                        </p:attrNameLst>
                                      </p:cBhvr>
                                      <p:to>
                                        <p:strVal val="visible"/>
                                      </p:to>
                                    </p:set>
                                    <p:animEffect transition="in" filter="blinds(horizontal)">
                                      <p:cBhvr>
                                        <p:cTn id="48" dur="500"/>
                                        <p:tgtEl>
                                          <p:spTgt spid="27341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73414">
                                            <p:txEl>
                                              <p:pRg st="1" end="1"/>
                                            </p:txEl>
                                          </p:spTgt>
                                        </p:tgtEl>
                                        <p:attrNameLst>
                                          <p:attrName>style.visibility</p:attrName>
                                        </p:attrNameLst>
                                      </p:cBhvr>
                                      <p:to>
                                        <p:strVal val="visible"/>
                                      </p:to>
                                    </p:set>
                                    <p:animEffect transition="in" filter="blinds(horizontal)">
                                      <p:cBhvr>
                                        <p:cTn id="53" dur="500"/>
                                        <p:tgtEl>
                                          <p:spTgt spid="27341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14">
                                            <p:txEl>
                                              <p:pRg st="2" end="2"/>
                                            </p:txEl>
                                          </p:spTgt>
                                        </p:tgtEl>
                                        <p:attrNameLst>
                                          <p:attrName>style.visibility</p:attrName>
                                        </p:attrNameLst>
                                      </p:cBhvr>
                                      <p:to>
                                        <p:strVal val="visible"/>
                                      </p:to>
                                    </p:set>
                                    <p:animEffect transition="in" filter="blinds(horizontal)">
                                      <p:cBhvr>
                                        <p:cTn id="58" dur="500"/>
                                        <p:tgtEl>
                                          <p:spTgt spid="27341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14">
                                            <p:txEl>
                                              <p:pRg st="3" end="3"/>
                                            </p:txEl>
                                          </p:spTgt>
                                        </p:tgtEl>
                                        <p:attrNameLst>
                                          <p:attrName>style.visibility</p:attrName>
                                        </p:attrNameLst>
                                      </p:cBhvr>
                                      <p:to>
                                        <p:strVal val="visible"/>
                                      </p:to>
                                    </p:set>
                                    <p:animEffect transition="in" filter="blinds(horizontal)">
                                      <p:cBhvr>
                                        <p:cTn id="63" dur="500"/>
                                        <p:tgtEl>
                                          <p:spTgt spid="27341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73414">
                                            <p:txEl>
                                              <p:pRg st="4" end="4"/>
                                            </p:txEl>
                                          </p:spTgt>
                                        </p:tgtEl>
                                        <p:attrNameLst>
                                          <p:attrName>style.visibility</p:attrName>
                                        </p:attrNameLst>
                                      </p:cBhvr>
                                      <p:to>
                                        <p:strVal val="visible"/>
                                      </p:to>
                                    </p:set>
                                    <p:animEffect transition="in" filter="blinds(horizontal)">
                                      <p:cBhvr>
                                        <p:cTn id="68" dur="500"/>
                                        <p:tgtEl>
                                          <p:spTgt spid="27341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73414">
                                            <p:txEl>
                                              <p:pRg st="5" end="5"/>
                                            </p:txEl>
                                          </p:spTgt>
                                        </p:tgtEl>
                                        <p:attrNameLst>
                                          <p:attrName>style.visibility</p:attrName>
                                        </p:attrNameLst>
                                      </p:cBhvr>
                                      <p:to>
                                        <p:strVal val="visible"/>
                                      </p:to>
                                    </p:set>
                                    <p:animEffect transition="in" filter="blinds(horizontal)">
                                      <p:cBhvr>
                                        <p:cTn id="73" dur="500"/>
                                        <p:tgtEl>
                                          <p:spTgt spid="2734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build="p" autoUpdateAnimBg="0"/>
      <p:bldP spid="273418" grpId="0" animBg="1"/>
      <p:bldP spid="273419" grpId="0" animBg="1"/>
      <p:bldP spid="273423" grpId="0" autoUpdateAnimBg="0"/>
      <p:bldP spid="273424" grpId="0" autoUpdateAnimBg="0"/>
      <p:bldP spid="273425" grpId="0" autoUpdateAnimBg="0"/>
      <p:bldP spid="273426" grpId="0" animBg="1"/>
      <p:bldP spid="273427" grpId="0" animBg="1"/>
      <p:bldP spid="273428" grpId="0" autoUpdateAnimBg="0"/>
      <p:bldP spid="273429" grpId="0" autoUpdateAnimBg="0"/>
      <p:bldP spid="27343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FF5F877-B447-014A-8890-6C3A80C7B32E}" type="slidenum">
              <a:rPr lang="en-US" smtClean="0">
                <a:latin typeface="Times New Roman" charset="0"/>
              </a:rPr>
              <a:pPr/>
              <a:t>5</a:t>
            </a:fld>
            <a:endParaRPr lang="en-US" smtClean="0">
              <a:latin typeface="Times New Roman" charset="0"/>
            </a:endParaRPr>
          </a:p>
        </p:txBody>
      </p:sp>
      <p:sp>
        <p:nvSpPr>
          <p:cNvPr id="18435" name="Rectangle 2"/>
          <p:cNvSpPr>
            <a:spLocks noGrp="1" noChangeArrowheads="1"/>
          </p:cNvSpPr>
          <p:nvPr>
            <p:ph type="title"/>
          </p:nvPr>
        </p:nvSpPr>
        <p:spPr/>
        <p:txBody>
          <a:bodyPr/>
          <a:lstStyle/>
          <a:p>
            <a:pPr eaLnBrk="1" hangingPunct="1"/>
            <a:r>
              <a:rPr lang="en-US"/>
              <a:t>Something You Know</a:t>
            </a:r>
          </a:p>
        </p:txBody>
      </p:sp>
      <p:sp>
        <p:nvSpPr>
          <p:cNvPr id="142339" name="Rectangle 3"/>
          <p:cNvSpPr>
            <a:spLocks noGrp="1" noChangeArrowheads="1"/>
          </p:cNvSpPr>
          <p:nvPr>
            <p:ph type="body" idx="1"/>
          </p:nvPr>
        </p:nvSpPr>
        <p:spPr/>
        <p:txBody>
          <a:bodyPr/>
          <a:lstStyle/>
          <a:p>
            <a:pPr eaLnBrk="1" hangingPunct="1">
              <a:lnSpc>
                <a:spcPct val="90000"/>
              </a:lnSpc>
              <a:spcAft>
                <a:spcPts val="600"/>
              </a:spcAft>
            </a:pPr>
            <a:r>
              <a:rPr lang="en-US" dirty="0"/>
              <a:t>Passwords</a:t>
            </a:r>
          </a:p>
          <a:p>
            <a:pPr eaLnBrk="1" hangingPunct="1">
              <a:lnSpc>
                <a:spcPct val="90000"/>
              </a:lnSpc>
              <a:spcAft>
                <a:spcPts val="600"/>
              </a:spcAft>
            </a:pPr>
            <a:r>
              <a:rPr lang="en-US" dirty="0"/>
              <a:t>Lots of things act as passwords!</a:t>
            </a:r>
          </a:p>
          <a:p>
            <a:pPr lvl="1" eaLnBrk="1" hangingPunct="1">
              <a:lnSpc>
                <a:spcPct val="90000"/>
              </a:lnSpc>
              <a:spcAft>
                <a:spcPts val="600"/>
              </a:spcAft>
            </a:pPr>
            <a:r>
              <a:rPr lang="en-US" dirty="0"/>
              <a:t>PIN</a:t>
            </a:r>
          </a:p>
          <a:p>
            <a:pPr lvl="1" eaLnBrk="1" hangingPunct="1">
              <a:lnSpc>
                <a:spcPct val="90000"/>
              </a:lnSpc>
              <a:spcAft>
                <a:spcPts val="600"/>
              </a:spcAft>
            </a:pPr>
            <a:r>
              <a:rPr lang="en-US" dirty="0"/>
              <a:t>Social security number</a:t>
            </a:r>
          </a:p>
          <a:p>
            <a:pPr lvl="1" eaLnBrk="1" hangingPunct="1">
              <a:lnSpc>
                <a:spcPct val="90000"/>
              </a:lnSpc>
              <a:spcAft>
                <a:spcPts val="600"/>
              </a:spcAft>
            </a:pPr>
            <a:r>
              <a:rPr lang="en-US" dirty="0"/>
              <a:t>Mother’s maiden name</a:t>
            </a:r>
          </a:p>
          <a:p>
            <a:pPr lvl="1" eaLnBrk="1" hangingPunct="1">
              <a:lnSpc>
                <a:spcPct val="90000"/>
              </a:lnSpc>
              <a:spcAft>
                <a:spcPts val="600"/>
              </a:spcAft>
            </a:pPr>
            <a:r>
              <a:rPr lang="en-US" dirty="0"/>
              <a:t>Date of birth</a:t>
            </a:r>
          </a:p>
          <a:p>
            <a:pPr lvl="1" eaLnBrk="1" hangingPunct="1">
              <a:lnSpc>
                <a:spcPct val="90000"/>
              </a:lnSpc>
              <a:spcAft>
                <a:spcPts val="600"/>
              </a:spcAft>
            </a:pPr>
            <a:r>
              <a:rPr lang="en-US" dirty="0"/>
              <a:t>Name of your pet,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out)">
                                      <p:cBhvr>
                                        <p:cTn id="7" dur="500"/>
                                        <p:tgtEl>
                                          <p:spTgt spid="142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out)">
                                      <p:cBhvr>
                                        <p:cTn id="12" dur="500"/>
                                        <p:tgtEl>
                                          <p:spTgt spid="1423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out)">
                                      <p:cBhvr>
                                        <p:cTn id="17" dur="500"/>
                                        <p:tgtEl>
                                          <p:spTgt spid="1423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out)">
                                      <p:cBhvr>
                                        <p:cTn id="22" dur="500"/>
                                        <p:tgtEl>
                                          <p:spTgt spid="1423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out)">
                                      <p:cBhvr>
                                        <p:cTn id="27" dur="500"/>
                                        <p:tgtEl>
                                          <p:spTgt spid="1423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out)">
                                      <p:cBhvr>
                                        <p:cTn id="32" dur="500"/>
                                        <p:tgtEl>
                                          <p:spTgt spid="1423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out)">
                                      <p:cBhvr>
                                        <p:cTn id="37" dur="500"/>
                                        <p:tgtEl>
                                          <p:spTgt spid="1423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E58951A-401D-2C42-A26D-37801C5E7352}" type="slidenum">
              <a:rPr lang="en-US" smtClean="0">
                <a:latin typeface="Times New Roman" charset="0"/>
              </a:rPr>
              <a:pPr/>
              <a:t>50</a:t>
            </a:fld>
            <a:endParaRPr lang="en-US" smtClean="0">
              <a:latin typeface="Times New Roman" charset="0"/>
            </a:endParaRPr>
          </a:p>
        </p:txBody>
      </p:sp>
      <p:sp>
        <p:nvSpPr>
          <p:cNvPr id="66563" name="Rectangle 2"/>
          <p:cNvSpPr>
            <a:spLocks noGrp="1" noChangeArrowheads="1"/>
          </p:cNvSpPr>
          <p:nvPr>
            <p:ph type="title"/>
          </p:nvPr>
        </p:nvSpPr>
        <p:spPr>
          <a:xfrm>
            <a:off x="685800" y="381000"/>
            <a:ext cx="7772400" cy="1143000"/>
          </a:xfrm>
        </p:spPr>
        <p:txBody>
          <a:bodyPr/>
          <a:lstStyle/>
          <a:p>
            <a:pPr eaLnBrk="1" hangingPunct="1"/>
            <a:r>
              <a:rPr lang="en-US"/>
              <a:t>2-factor Authentication</a:t>
            </a:r>
          </a:p>
        </p:txBody>
      </p:sp>
      <p:sp>
        <p:nvSpPr>
          <p:cNvPr id="143363" name="Rectangle 3"/>
          <p:cNvSpPr>
            <a:spLocks noGrp="1" noChangeArrowheads="1"/>
          </p:cNvSpPr>
          <p:nvPr>
            <p:ph type="body" idx="1"/>
          </p:nvPr>
        </p:nvSpPr>
        <p:spPr>
          <a:xfrm>
            <a:off x="685800" y="1600200"/>
            <a:ext cx="7848600" cy="4267200"/>
          </a:xfrm>
        </p:spPr>
        <p:txBody>
          <a:bodyPr/>
          <a:lstStyle/>
          <a:p>
            <a:pPr marL="533400" indent="-533400" eaLnBrk="1" hangingPunct="1">
              <a:lnSpc>
                <a:spcPct val="90000"/>
              </a:lnSpc>
              <a:spcAft>
                <a:spcPts val="600"/>
              </a:spcAft>
            </a:pPr>
            <a:r>
              <a:rPr lang="en-US" sz="2800" dirty="0"/>
              <a:t>Requires any </a:t>
            </a:r>
            <a:r>
              <a:rPr lang="en-US" sz="2800" dirty="0">
                <a:latin typeface="Times-Roman" charset="0"/>
              </a:rPr>
              <a:t>2</a:t>
            </a:r>
            <a:r>
              <a:rPr lang="en-US" sz="2800" dirty="0"/>
              <a:t> out of </a:t>
            </a:r>
            <a:r>
              <a:rPr lang="en-US" sz="2800" dirty="0">
                <a:latin typeface="Times-Roman" charset="0"/>
              </a:rPr>
              <a:t>3</a:t>
            </a:r>
            <a:r>
              <a:rPr lang="en-US" sz="2800" dirty="0"/>
              <a:t> of</a:t>
            </a:r>
          </a:p>
          <a:p>
            <a:pPr marL="914400" lvl="1" indent="-457200" eaLnBrk="1" hangingPunct="1">
              <a:lnSpc>
                <a:spcPct val="90000"/>
              </a:lnSpc>
              <a:spcAft>
                <a:spcPts val="600"/>
              </a:spcAft>
              <a:buFont typeface="Times" charset="0"/>
              <a:buChar char="o"/>
            </a:pPr>
            <a:r>
              <a:rPr lang="en-US" sz="2400" dirty="0"/>
              <a:t>Something you know</a:t>
            </a:r>
          </a:p>
          <a:p>
            <a:pPr marL="914400" lvl="1" indent="-457200" eaLnBrk="1" hangingPunct="1">
              <a:lnSpc>
                <a:spcPct val="90000"/>
              </a:lnSpc>
              <a:spcAft>
                <a:spcPts val="600"/>
              </a:spcAft>
              <a:buFont typeface="Times" charset="0"/>
              <a:buChar char="o"/>
            </a:pPr>
            <a:r>
              <a:rPr lang="en-US" sz="2400" dirty="0"/>
              <a:t>Something you have</a:t>
            </a:r>
          </a:p>
          <a:p>
            <a:pPr marL="914400" lvl="1" indent="-457200" eaLnBrk="1" hangingPunct="1">
              <a:lnSpc>
                <a:spcPct val="90000"/>
              </a:lnSpc>
              <a:spcAft>
                <a:spcPts val="600"/>
              </a:spcAft>
              <a:buFont typeface="Times" charset="0"/>
              <a:buChar char="o"/>
            </a:pPr>
            <a:r>
              <a:rPr lang="en-US" sz="2400" dirty="0"/>
              <a:t>Something you are</a:t>
            </a:r>
          </a:p>
          <a:p>
            <a:pPr marL="533400" indent="-533400" eaLnBrk="1" hangingPunct="1">
              <a:lnSpc>
                <a:spcPct val="90000"/>
              </a:lnSpc>
              <a:spcAft>
                <a:spcPts val="600"/>
              </a:spcAft>
            </a:pPr>
            <a:r>
              <a:rPr lang="en-US" sz="2800" dirty="0"/>
              <a:t>Examples</a:t>
            </a:r>
          </a:p>
          <a:p>
            <a:pPr marL="914400" lvl="1" indent="-457200" eaLnBrk="1" hangingPunct="1">
              <a:lnSpc>
                <a:spcPct val="90000"/>
              </a:lnSpc>
              <a:spcAft>
                <a:spcPts val="600"/>
              </a:spcAft>
            </a:pPr>
            <a:r>
              <a:rPr lang="en-US" sz="2400" dirty="0"/>
              <a:t>ATM: Card and PIN</a:t>
            </a:r>
          </a:p>
          <a:p>
            <a:pPr marL="914400" lvl="1" indent="-457200" eaLnBrk="1" hangingPunct="1">
              <a:lnSpc>
                <a:spcPct val="90000"/>
              </a:lnSpc>
              <a:spcAft>
                <a:spcPts val="600"/>
              </a:spcAft>
            </a:pPr>
            <a:r>
              <a:rPr lang="en-US" sz="2400" dirty="0"/>
              <a:t>Credit card: Card and signature</a:t>
            </a:r>
          </a:p>
          <a:p>
            <a:pPr marL="914400" lvl="1" indent="-457200" eaLnBrk="1" hangingPunct="1">
              <a:lnSpc>
                <a:spcPct val="90000"/>
              </a:lnSpc>
              <a:spcAft>
                <a:spcPts val="600"/>
              </a:spcAft>
            </a:pPr>
            <a:r>
              <a:rPr lang="en-US" sz="2400" dirty="0"/>
              <a:t>Password generator: Device and PIN</a:t>
            </a:r>
          </a:p>
          <a:p>
            <a:pPr marL="914400" lvl="1" indent="-457200" eaLnBrk="1" hangingPunct="1">
              <a:lnSpc>
                <a:spcPct val="90000"/>
              </a:lnSpc>
              <a:spcAft>
                <a:spcPts val="600"/>
              </a:spcAft>
            </a:pPr>
            <a:r>
              <a:rPr lang="en-US" sz="2400" dirty="0"/>
              <a:t>Smartcard with password/PIN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box(out)">
                                      <p:cBhvr>
                                        <p:cTn id="7" dur="500"/>
                                        <p:tgtEl>
                                          <p:spTgt spid="1433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box(out)">
                                      <p:cBhvr>
                                        <p:cTn id="12" dur="500"/>
                                        <p:tgtEl>
                                          <p:spTgt spid="1433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box(out)">
                                      <p:cBhvr>
                                        <p:cTn id="17" dur="500"/>
                                        <p:tgtEl>
                                          <p:spTgt spid="1433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box(out)">
                                      <p:cBhvr>
                                        <p:cTn id="22" dur="500"/>
                                        <p:tgtEl>
                                          <p:spTgt spid="1433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3363">
                                            <p:txEl>
                                              <p:pRg st="4" end="4"/>
                                            </p:txEl>
                                          </p:spTgt>
                                        </p:tgtEl>
                                        <p:attrNameLst>
                                          <p:attrName>style.visibility</p:attrName>
                                        </p:attrNameLst>
                                      </p:cBhvr>
                                      <p:to>
                                        <p:strVal val="visible"/>
                                      </p:to>
                                    </p:set>
                                    <p:animEffect transition="in" filter="box(out)">
                                      <p:cBhvr>
                                        <p:cTn id="27" dur="500"/>
                                        <p:tgtEl>
                                          <p:spTgt spid="1433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3363">
                                            <p:txEl>
                                              <p:pRg st="5" end="5"/>
                                            </p:txEl>
                                          </p:spTgt>
                                        </p:tgtEl>
                                        <p:attrNameLst>
                                          <p:attrName>style.visibility</p:attrName>
                                        </p:attrNameLst>
                                      </p:cBhvr>
                                      <p:to>
                                        <p:strVal val="visible"/>
                                      </p:to>
                                    </p:set>
                                    <p:animEffect transition="in" filter="box(out)">
                                      <p:cBhvr>
                                        <p:cTn id="32" dur="500"/>
                                        <p:tgtEl>
                                          <p:spTgt spid="1433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3363">
                                            <p:txEl>
                                              <p:pRg st="6" end="6"/>
                                            </p:txEl>
                                          </p:spTgt>
                                        </p:tgtEl>
                                        <p:attrNameLst>
                                          <p:attrName>style.visibility</p:attrName>
                                        </p:attrNameLst>
                                      </p:cBhvr>
                                      <p:to>
                                        <p:strVal val="visible"/>
                                      </p:to>
                                    </p:set>
                                    <p:animEffect transition="in" filter="box(out)">
                                      <p:cBhvr>
                                        <p:cTn id="37" dur="500"/>
                                        <p:tgtEl>
                                          <p:spTgt spid="1433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3363">
                                            <p:txEl>
                                              <p:pRg st="7" end="7"/>
                                            </p:txEl>
                                          </p:spTgt>
                                        </p:tgtEl>
                                        <p:attrNameLst>
                                          <p:attrName>style.visibility</p:attrName>
                                        </p:attrNameLst>
                                      </p:cBhvr>
                                      <p:to>
                                        <p:strVal val="visible"/>
                                      </p:to>
                                    </p:set>
                                    <p:animEffect transition="in" filter="box(out)">
                                      <p:cBhvr>
                                        <p:cTn id="42" dur="500"/>
                                        <p:tgtEl>
                                          <p:spTgt spid="1433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3363">
                                            <p:txEl>
                                              <p:pRg st="8" end="8"/>
                                            </p:txEl>
                                          </p:spTgt>
                                        </p:tgtEl>
                                        <p:attrNameLst>
                                          <p:attrName>style.visibility</p:attrName>
                                        </p:attrNameLst>
                                      </p:cBhvr>
                                      <p:to>
                                        <p:strVal val="visible"/>
                                      </p:to>
                                    </p:set>
                                    <p:animEffect transition="in" filter="box(out)">
                                      <p:cBhvr>
                                        <p:cTn id="47" dur="500"/>
                                        <p:tgtEl>
                                          <p:spTgt spid="1433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06EE5AB-C0FE-BD47-B39A-4934DC3750C0}" type="slidenum">
              <a:rPr lang="en-US" smtClean="0">
                <a:latin typeface="Times New Roman" charset="0"/>
              </a:rPr>
              <a:pPr/>
              <a:t>51</a:t>
            </a:fld>
            <a:endParaRPr lang="en-US" smtClean="0">
              <a:latin typeface="Times New Roman" charset="0"/>
            </a:endParaRPr>
          </a:p>
        </p:txBody>
      </p:sp>
      <p:sp>
        <p:nvSpPr>
          <p:cNvPr id="67587" name="Rectangle 2"/>
          <p:cNvSpPr>
            <a:spLocks noGrp="1" noChangeArrowheads="1"/>
          </p:cNvSpPr>
          <p:nvPr>
            <p:ph type="title"/>
          </p:nvPr>
        </p:nvSpPr>
        <p:spPr>
          <a:xfrm>
            <a:off x="685800" y="381000"/>
            <a:ext cx="7772400" cy="1143000"/>
          </a:xfrm>
        </p:spPr>
        <p:txBody>
          <a:bodyPr/>
          <a:lstStyle/>
          <a:p>
            <a:pPr eaLnBrk="1" hangingPunct="1"/>
            <a:r>
              <a:rPr lang="en-US"/>
              <a:t>Single Sign-on</a:t>
            </a:r>
          </a:p>
        </p:txBody>
      </p:sp>
      <p:sp>
        <p:nvSpPr>
          <p:cNvPr id="67588" name="Rectangle 3"/>
          <p:cNvSpPr>
            <a:spLocks noGrp="1" noChangeArrowheads="1"/>
          </p:cNvSpPr>
          <p:nvPr>
            <p:ph type="body" idx="1"/>
          </p:nvPr>
        </p:nvSpPr>
        <p:spPr>
          <a:xfrm>
            <a:off x="609600" y="1600200"/>
            <a:ext cx="8001000" cy="4343400"/>
          </a:xfrm>
        </p:spPr>
        <p:txBody>
          <a:bodyPr/>
          <a:lstStyle/>
          <a:p>
            <a:pPr eaLnBrk="1" hangingPunct="1"/>
            <a:r>
              <a:rPr lang="en-US" sz="2800" dirty="0"/>
              <a:t>A hassle to enter </a:t>
            </a:r>
            <a:r>
              <a:rPr lang="en-US" sz="2800" dirty="0" err="1"/>
              <a:t>password(s</a:t>
            </a:r>
            <a:r>
              <a:rPr lang="en-US" sz="2800" dirty="0"/>
              <a:t>) repeatedly </a:t>
            </a:r>
            <a:endParaRPr lang="en-US" sz="2800" dirty="0" smtClean="0"/>
          </a:p>
          <a:p>
            <a:pPr lvl="1" eaLnBrk="1" hangingPunct="1"/>
            <a:r>
              <a:rPr lang="en-US" sz="2400" dirty="0" smtClean="0"/>
              <a:t>Alice wants </a:t>
            </a:r>
            <a:r>
              <a:rPr lang="en-US" sz="2400" dirty="0"/>
              <a:t>to authenticate only once</a:t>
            </a:r>
          </a:p>
          <a:p>
            <a:pPr lvl="1" eaLnBrk="1" hangingPunct="1"/>
            <a:r>
              <a:rPr lang="en-US" sz="2400" dirty="0"/>
              <a:t>“Credentials” stay with</a:t>
            </a:r>
            <a:r>
              <a:rPr lang="en-US" sz="2400" dirty="0" smtClean="0"/>
              <a:t> Alice </a:t>
            </a:r>
            <a:r>
              <a:rPr lang="en-US" sz="2400" dirty="0"/>
              <a:t>wherever</a:t>
            </a:r>
            <a:r>
              <a:rPr lang="en-US" sz="2400" dirty="0" smtClean="0"/>
              <a:t> she </a:t>
            </a:r>
            <a:r>
              <a:rPr lang="en-US" sz="2400" dirty="0"/>
              <a:t>goes</a:t>
            </a:r>
          </a:p>
          <a:p>
            <a:pPr lvl="1" eaLnBrk="1" hangingPunct="1"/>
            <a:r>
              <a:rPr lang="en-US" sz="2400" dirty="0"/>
              <a:t>Subsequent </a:t>
            </a:r>
            <a:r>
              <a:rPr lang="en-US" sz="2400" dirty="0" smtClean="0"/>
              <a:t>authentications </a:t>
            </a:r>
            <a:r>
              <a:rPr lang="en-US" sz="2400" dirty="0"/>
              <a:t>transparent to</a:t>
            </a:r>
            <a:r>
              <a:rPr lang="en-US" sz="2400" dirty="0" smtClean="0"/>
              <a:t> Alice</a:t>
            </a:r>
          </a:p>
          <a:p>
            <a:pPr eaLnBrk="1" hangingPunct="1"/>
            <a:r>
              <a:rPr lang="en-US" sz="2800" dirty="0"/>
              <a:t>Kerberos --- example single sign-on protocol</a:t>
            </a:r>
          </a:p>
          <a:p>
            <a:pPr eaLnBrk="1" hangingPunct="1"/>
            <a:r>
              <a:rPr lang="en-US" sz="2800" dirty="0"/>
              <a:t>Single sign-on for the Internet?</a:t>
            </a:r>
          </a:p>
          <a:p>
            <a:pPr lvl="1" eaLnBrk="1" hangingPunct="1"/>
            <a:r>
              <a:rPr lang="en-US" sz="2400" dirty="0"/>
              <a:t>Microsoft: </a:t>
            </a:r>
            <a:r>
              <a:rPr lang="en-US" sz="2400" b="1" dirty="0">
                <a:solidFill>
                  <a:schemeClr val="hlink"/>
                </a:solidFill>
              </a:rPr>
              <a:t>Passport</a:t>
            </a:r>
            <a:endParaRPr lang="en-US" sz="2400" b="1" dirty="0"/>
          </a:p>
          <a:p>
            <a:pPr lvl="1" eaLnBrk="1" hangingPunct="1"/>
            <a:r>
              <a:rPr lang="en-US" sz="2400" dirty="0"/>
              <a:t>Everybody else: </a:t>
            </a:r>
            <a:r>
              <a:rPr lang="en-US" sz="2400" b="1" dirty="0">
                <a:solidFill>
                  <a:schemeClr val="hlink"/>
                </a:solidFill>
              </a:rPr>
              <a:t>Liberty Alliance</a:t>
            </a:r>
            <a:endParaRPr lang="en-US" sz="2400" dirty="0"/>
          </a:p>
          <a:p>
            <a:pPr lvl="1" eaLnBrk="1" hangingPunct="1"/>
            <a:r>
              <a:rPr lang="en-US" sz="2400" dirty="0"/>
              <a:t>Security Assertion Markup Language (</a:t>
            </a:r>
            <a:r>
              <a:rPr lang="en-US" sz="2400" b="1" dirty="0">
                <a:solidFill>
                  <a:schemeClr val="hlink"/>
                </a:solidFill>
              </a:rPr>
              <a:t>SAML</a:t>
            </a:r>
            <a:r>
              <a:rPr lang="en-US" sz="2400" dirty="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C0D8D34-9061-604E-BFFC-709082F075F1}" type="slidenum">
              <a:rPr lang="en-US" smtClean="0">
                <a:latin typeface="Times New Roman" charset="0"/>
              </a:rPr>
              <a:pPr/>
              <a:t>52</a:t>
            </a:fld>
            <a:endParaRPr lang="en-US" smtClean="0">
              <a:latin typeface="Times New Roman" charset="0"/>
            </a:endParaRPr>
          </a:p>
        </p:txBody>
      </p:sp>
      <p:sp>
        <p:nvSpPr>
          <p:cNvPr id="68611" name="Rectangle 2"/>
          <p:cNvSpPr>
            <a:spLocks noGrp="1" noChangeArrowheads="1"/>
          </p:cNvSpPr>
          <p:nvPr>
            <p:ph type="title"/>
          </p:nvPr>
        </p:nvSpPr>
        <p:spPr>
          <a:xfrm>
            <a:off x="685800" y="381000"/>
            <a:ext cx="7772400" cy="1143000"/>
          </a:xfrm>
        </p:spPr>
        <p:txBody>
          <a:bodyPr/>
          <a:lstStyle/>
          <a:p>
            <a:pPr eaLnBrk="1" hangingPunct="1"/>
            <a:r>
              <a:rPr lang="en-US" dirty="0"/>
              <a:t>Web Cookies</a:t>
            </a:r>
          </a:p>
        </p:txBody>
      </p:sp>
      <p:sp>
        <p:nvSpPr>
          <p:cNvPr id="68612" name="Rectangle 3"/>
          <p:cNvSpPr>
            <a:spLocks noGrp="1" noChangeArrowheads="1"/>
          </p:cNvSpPr>
          <p:nvPr>
            <p:ph type="body" idx="1"/>
          </p:nvPr>
        </p:nvSpPr>
        <p:spPr>
          <a:xfrm>
            <a:off x="685800" y="1600200"/>
            <a:ext cx="7924800" cy="4495800"/>
          </a:xfrm>
        </p:spPr>
        <p:txBody>
          <a:bodyPr/>
          <a:lstStyle/>
          <a:p>
            <a:pPr eaLnBrk="1" hangingPunct="1">
              <a:lnSpc>
                <a:spcPct val="90000"/>
              </a:lnSpc>
              <a:spcAft>
                <a:spcPts val="600"/>
              </a:spcAft>
            </a:pPr>
            <a:r>
              <a:rPr lang="en-US" sz="2800" dirty="0"/>
              <a:t>Cookie is provided by a Website and stored on user’s machine</a:t>
            </a:r>
          </a:p>
          <a:p>
            <a:pPr eaLnBrk="1" hangingPunct="1">
              <a:lnSpc>
                <a:spcPct val="90000"/>
              </a:lnSpc>
              <a:spcAft>
                <a:spcPts val="600"/>
              </a:spcAft>
            </a:pPr>
            <a:r>
              <a:rPr lang="en-US" sz="2800" dirty="0"/>
              <a:t>Cookie indexes a database at Website </a:t>
            </a:r>
          </a:p>
          <a:p>
            <a:pPr eaLnBrk="1" hangingPunct="1">
              <a:lnSpc>
                <a:spcPct val="90000"/>
              </a:lnSpc>
              <a:spcAft>
                <a:spcPts val="600"/>
              </a:spcAft>
            </a:pPr>
            <a:r>
              <a:rPr lang="en-US" sz="2800" dirty="0"/>
              <a:t>Cookies </a:t>
            </a:r>
            <a:r>
              <a:rPr lang="en-US" sz="2800" b="1" dirty="0">
                <a:solidFill>
                  <a:schemeClr val="accent2"/>
                </a:solidFill>
              </a:rPr>
              <a:t>maintain state</a:t>
            </a:r>
            <a:r>
              <a:rPr lang="en-US" sz="2800" dirty="0"/>
              <a:t> across sessions</a:t>
            </a:r>
          </a:p>
          <a:p>
            <a:pPr lvl="1" eaLnBrk="1" hangingPunct="1">
              <a:lnSpc>
                <a:spcPct val="90000"/>
              </a:lnSpc>
              <a:spcAft>
                <a:spcPts val="600"/>
              </a:spcAft>
            </a:pPr>
            <a:r>
              <a:rPr lang="en-US" sz="2400" dirty="0"/>
              <a:t>Web uses a stateless protocol: HTTP</a:t>
            </a:r>
          </a:p>
          <a:p>
            <a:pPr lvl="1" eaLnBrk="1" hangingPunct="1">
              <a:lnSpc>
                <a:spcPct val="90000"/>
              </a:lnSpc>
              <a:spcAft>
                <a:spcPts val="600"/>
              </a:spcAft>
            </a:pPr>
            <a:r>
              <a:rPr lang="en-US" sz="2400" dirty="0"/>
              <a:t>Cookies also maintain state within a session</a:t>
            </a:r>
          </a:p>
          <a:p>
            <a:pPr eaLnBrk="1" hangingPunct="1">
              <a:lnSpc>
                <a:spcPct val="90000"/>
              </a:lnSpc>
              <a:spcAft>
                <a:spcPts val="600"/>
              </a:spcAft>
            </a:pPr>
            <a:r>
              <a:rPr lang="en-US" sz="2800" dirty="0" err="1"/>
              <a:t>Sorta</a:t>
            </a:r>
            <a:r>
              <a:rPr lang="en-US" sz="2800" dirty="0"/>
              <a:t> like a single sign-on for a website</a:t>
            </a:r>
          </a:p>
          <a:p>
            <a:pPr lvl="1" eaLnBrk="1" hangingPunct="1">
              <a:lnSpc>
                <a:spcPct val="90000"/>
              </a:lnSpc>
              <a:spcAft>
                <a:spcPts val="600"/>
              </a:spcAft>
            </a:pPr>
            <a:r>
              <a:rPr lang="en-US" sz="2400" dirty="0"/>
              <a:t>But, a very, very weak form of authentication</a:t>
            </a:r>
          </a:p>
          <a:p>
            <a:pPr eaLnBrk="1" hangingPunct="1">
              <a:lnSpc>
                <a:spcPct val="90000"/>
              </a:lnSpc>
              <a:spcAft>
                <a:spcPts val="600"/>
              </a:spcAft>
            </a:pPr>
            <a:r>
              <a:rPr lang="en-US" sz="2800" dirty="0"/>
              <a:t>Cookies also create privacy concerns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EDDBCF4-46EA-B140-9CC3-6A50B17BEF5E}" type="slidenum">
              <a:rPr lang="en-US" smtClean="0">
                <a:latin typeface="Times New Roman" charset="0"/>
              </a:rPr>
              <a:pPr/>
              <a:t>6</a:t>
            </a:fld>
            <a:endParaRPr lang="en-US" smtClean="0">
              <a:latin typeface="Times New Roman" charset="0"/>
            </a:endParaRPr>
          </a:p>
        </p:txBody>
      </p:sp>
      <p:sp>
        <p:nvSpPr>
          <p:cNvPr id="19459" name="Rectangle 2"/>
          <p:cNvSpPr>
            <a:spLocks noGrp="1" noChangeArrowheads="1"/>
          </p:cNvSpPr>
          <p:nvPr>
            <p:ph type="title"/>
          </p:nvPr>
        </p:nvSpPr>
        <p:spPr>
          <a:xfrm>
            <a:off x="685800" y="457200"/>
            <a:ext cx="7772400" cy="1143000"/>
          </a:xfrm>
        </p:spPr>
        <p:txBody>
          <a:bodyPr/>
          <a:lstStyle/>
          <a:p>
            <a:pPr eaLnBrk="1" hangingPunct="1"/>
            <a:r>
              <a:rPr lang="en-US" dirty="0"/>
              <a:t>Trouble with Passwords</a:t>
            </a:r>
          </a:p>
        </p:txBody>
      </p:sp>
      <p:sp>
        <p:nvSpPr>
          <p:cNvPr id="144387" name="Rectangle 3"/>
          <p:cNvSpPr>
            <a:spLocks noGrp="1" noChangeArrowheads="1"/>
          </p:cNvSpPr>
          <p:nvPr>
            <p:ph type="body" idx="1"/>
          </p:nvPr>
        </p:nvSpPr>
        <p:spPr>
          <a:xfrm>
            <a:off x="685800" y="1600200"/>
            <a:ext cx="8153400" cy="4495800"/>
          </a:xfrm>
        </p:spPr>
        <p:txBody>
          <a:bodyPr/>
          <a:lstStyle/>
          <a:p>
            <a:pPr eaLnBrk="1" hangingPunct="1">
              <a:spcAft>
                <a:spcPts val="600"/>
              </a:spcAft>
            </a:pPr>
            <a:r>
              <a:rPr lang="en-US" sz="2800" dirty="0"/>
              <a:t>“Passwords are one of the biggest practical problems facing security engineers today.”</a:t>
            </a:r>
          </a:p>
          <a:p>
            <a:pPr eaLnBrk="1" hangingPunct="1">
              <a:spcAft>
                <a:spcPts val="600"/>
              </a:spcAft>
            </a:pPr>
            <a:r>
              <a:rPr lang="en-US" sz="2800"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box(out)">
                                      <p:cBhvr>
                                        <p:cTn id="7" dur="500"/>
                                        <p:tgtEl>
                                          <p:spTgt spid="144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box(out)">
                                      <p:cBhvr>
                                        <p:cTn id="12" dur="500"/>
                                        <p:tgtEl>
                                          <p:spTgt spid="144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976C4EE-BEB3-6449-AF5C-D1F7DCFDDD7F}" type="slidenum">
              <a:rPr lang="en-US" smtClean="0">
                <a:latin typeface="Times New Roman" charset="0"/>
              </a:rPr>
              <a:pPr/>
              <a:t>7</a:t>
            </a:fld>
            <a:endParaRPr lang="en-US" smtClean="0">
              <a:latin typeface="Times New Roman" charset="0"/>
            </a:endParaRPr>
          </a:p>
        </p:txBody>
      </p:sp>
      <p:sp>
        <p:nvSpPr>
          <p:cNvPr id="20483" name="Rectangle 2"/>
          <p:cNvSpPr>
            <a:spLocks noGrp="1" noChangeArrowheads="1"/>
          </p:cNvSpPr>
          <p:nvPr>
            <p:ph type="title"/>
          </p:nvPr>
        </p:nvSpPr>
        <p:spPr/>
        <p:txBody>
          <a:bodyPr/>
          <a:lstStyle/>
          <a:p>
            <a:pPr eaLnBrk="1" hangingPunct="1"/>
            <a:r>
              <a:rPr lang="en-US"/>
              <a:t>Why Passwords?</a:t>
            </a:r>
          </a:p>
        </p:txBody>
      </p:sp>
      <p:sp>
        <p:nvSpPr>
          <p:cNvPr id="158723" name="Rectangle 3"/>
          <p:cNvSpPr>
            <a:spLocks noGrp="1" noChangeArrowheads="1"/>
          </p:cNvSpPr>
          <p:nvPr>
            <p:ph type="body" idx="1"/>
          </p:nvPr>
        </p:nvSpPr>
        <p:spPr/>
        <p:txBody>
          <a:bodyPr/>
          <a:lstStyle/>
          <a:p>
            <a:pPr eaLnBrk="1" hangingPunct="1">
              <a:spcAft>
                <a:spcPts val="600"/>
              </a:spcAft>
            </a:pPr>
            <a:r>
              <a:rPr lang="en-US" dirty="0"/>
              <a:t>Why is “something you know” more popular than “something you have” and “something you are”?</a:t>
            </a:r>
          </a:p>
          <a:p>
            <a:pPr eaLnBrk="1" hangingPunct="1">
              <a:spcAft>
                <a:spcPts val="600"/>
              </a:spcAft>
            </a:pPr>
            <a:r>
              <a:rPr lang="en-US" b="1" dirty="0">
                <a:solidFill>
                  <a:schemeClr val="accent2"/>
                </a:solidFill>
              </a:rPr>
              <a:t>Cost</a:t>
            </a:r>
            <a:r>
              <a:rPr lang="en-US" dirty="0"/>
              <a:t>: passwords are free</a:t>
            </a:r>
          </a:p>
          <a:p>
            <a:pPr eaLnBrk="1" hangingPunct="1">
              <a:spcAft>
                <a:spcPts val="600"/>
              </a:spcAft>
            </a:pPr>
            <a:r>
              <a:rPr lang="en-US" b="1" dirty="0">
                <a:solidFill>
                  <a:schemeClr val="accent2"/>
                </a:solidFill>
              </a:rPr>
              <a:t>Convenience</a:t>
            </a:r>
            <a:r>
              <a:rPr lang="en-US" dirty="0"/>
              <a:t>: easier </a:t>
            </a:r>
            <a:r>
              <a:rPr lang="en-US" dirty="0" smtClean="0"/>
              <a:t>for admin </a:t>
            </a:r>
            <a:r>
              <a:rPr lang="en-US" dirty="0"/>
              <a:t>to reset </a:t>
            </a:r>
            <a:r>
              <a:rPr lang="en-US" dirty="0" err="1"/>
              <a:t>pwd</a:t>
            </a:r>
            <a:r>
              <a:rPr lang="en-US" dirty="0"/>
              <a:t> than to </a:t>
            </a:r>
            <a:r>
              <a:rPr lang="en-US" dirty="0" smtClean="0"/>
              <a:t>issue </a:t>
            </a:r>
            <a:r>
              <a:rPr lang="en-US" dirty="0"/>
              <a:t>a new thumb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ox(out)">
                                      <p:cBhvr>
                                        <p:cTn id="7" dur="500"/>
                                        <p:tgtEl>
                                          <p:spTgt spid="158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ox(out)">
                                      <p:cBhvr>
                                        <p:cTn id="12" dur="500"/>
                                        <p:tgtEl>
                                          <p:spTgt spid="158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ox(out)">
                                      <p:cBhvr>
                                        <p:cTn id="17" dur="500"/>
                                        <p:tgtEl>
                                          <p:spTgt spid="158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C616E0A-AABC-3C45-BE41-C86666460ABB}" type="slidenum">
              <a:rPr lang="en-US" smtClean="0">
                <a:latin typeface="Times New Roman" charset="0"/>
              </a:rPr>
              <a:pPr/>
              <a:t>8</a:t>
            </a:fld>
            <a:endParaRPr lang="en-US" smtClean="0">
              <a:latin typeface="Times New Roman" charset="0"/>
            </a:endParaRPr>
          </a:p>
        </p:txBody>
      </p:sp>
      <p:sp>
        <p:nvSpPr>
          <p:cNvPr id="21507" name="Rectangle 2"/>
          <p:cNvSpPr>
            <a:spLocks noGrp="1" noChangeArrowheads="1"/>
          </p:cNvSpPr>
          <p:nvPr>
            <p:ph type="title"/>
          </p:nvPr>
        </p:nvSpPr>
        <p:spPr>
          <a:xfrm>
            <a:off x="685800" y="304800"/>
            <a:ext cx="7772400" cy="914400"/>
          </a:xfrm>
        </p:spPr>
        <p:txBody>
          <a:bodyPr/>
          <a:lstStyle/>
          <a:p>
            <a:pPr eaLnBrk="1" hangingPunct="1"/>
            <a:r>
              <a:rPr lang="en-US"/>
              <a:t>Keys vs Passwords</a:t>
            </a:r>
          </a:p>
        </p:txBody>
      </p:sp>
      <p:sp>
        <p:nvSpPr>
          <p:cNvPr id="156675" name="Rectangle 3"/>
          <p:cNvSpPr>
            <a:spLocks noGrp="1" noChangeArrowheads="1"/>
          </p:cNvSpPr>
          <p:nvPr>
            <p:ph type="body" sz="half" idx="1"/>
          </p:nvPr>
        </p:nvSpPr>
        <p:spPr>
          <a:xfrm>
            <a:off x="381000" y="1828800"/>
            <a:ext cx="4114800" cy="4038600"/>
          </a:xfrm>
        </p:spPr>
        <p:txBody>
          <a:bodyPr/>
          <a:lstStyle/>
          <a:p>
            <a:pPr eaLnBrk="1" hangingPunct="1"/>
            <a:r>
              <a:rPr lang="en-US" b="1" dirty="0">
                <a:solidFill>
                  <a:schemeClr val="accent2"/>
                </a:solidFill>
              </a:rPr>
              <a:t>Crypto keys</a:t>
            </a:r>
          </a:p>
          <a:p>
            <a:pPr eaLnBrk="1" hangingPunct="1"/>
            <a:r>
              <a:rPr lang="en-US" dirty="0" err="1"/>
              <a:t>Spse</a:t>
            </a:r>
            <a:r>
              <a:rPr lang="en-US" dirty="0"/>
              <a:t> key is 64 bits</a:t>
            </a:r>
          </a:p>
          <a:p>
            <a:pPr eaLnBrk="1" hangingPunct="1"/>
            <a:r>
              <a:rPr lang="en-US" dirty="0"/>
              <a:t>Then 2</a:t>
            </a:r>
            <a:r>
              <a:rPr lang="en-US" baseline="30000" dirty="0"/>
              <a:t>64</a:t>
            </a:r>
            <a:r>
              <a:rPr lang="en-US" dirty="0"/>
              <a:t> keys</a:t>
            </a:r>
          </a:p>
          <a:p>
            <a:pPr eaLnBrk="1" hangingPunct="1"/>
            <a:r>
              <a:rPr lang="en-US" dirty="0"/>
              <a:t>Choose key at random…</a:t>
            </a:r>
          </a:p>
          <a:p>
            <a:pPr eaLnBrk="1" hangingPunct="1"/>
            <a:r>
              <a:rPr lang="en-US" dirty="0"/>
              <a:t>…then attacker must try about 2</a:t>
            </a:r>
            <a:r>
              <a:rPr lang="en-US" baseline="30000" dirty="0"/>
              <a:t>63</a:t>
            </a:r>
            <a:r>
              <a:rPr lang="en-US" dirty="0"/>
              <a:t> keys</a:t>
            </a:r>
          </a:p>
        </p:txBody>
      </p:sp>
      <p:sp>
        <p:nvSpPr>
          <p:cNvPr id="156676" name="Rectangle 4"/>
          <p:cNvSpPr>
            <a:spLocks noGrp="1" noChangeArrowheads="1"/>
          </p:cNvSpPr>
          <p:nvPr>
            <p:ph type="body" sz="half" idx="2"/>
          </p:nvPr>
        </p:nvSpPr>
        <p:spPr>
          <a:xfrm>
            <a:off x="4648200" y="1828800"/>
            <a:ext cx="4191000" cy="4495800"/>
          </a:xfrm>
        </p:spPr>
        <p:txBody>
          <a:bodyPr/>
          <a:lstStyle/>
          <a:p>
            <a:pPr eaLnBrk="1" hangingPunct="1">
              <a:lnSpc>
                <a:spcPct val="90000"/>
              </a:lnSpc>
            </a:pPr>
            <a:r>
              <a:rPr lang="en-US" b="1" dirty="0">
                <a:solidFill>
                  <a:schemeClr val="accent2"/>
                </a:solidFill>
              </a:rPr>
              <a:t>Passwords</a:t>
            </a:r>
          </a:p>
          <a:p>
            <a:pPr eaLnBrk="1" hangingPunct="1">
              <a:lnSpc>
                <a:spcPct val="90000"/>
              </a:lnSpc>
            </a:pPr>
            <a:r>
              <a:rPr lang="en-US" dirty="0" err="1"/>
              <a:t>Spse</a:t>
            </a:r>
            <a:r>
              <a:rPr lang="en-US" dirty="0"/>
              <a:t> passwords are 8 characters, and 256 different characters</a:t>
            </a:r>
          </a:p>
          <a:p>
            <a:pPr eaLnBrk="1" hangingPunct="1">
              <a:lnSpc>
                <a:spcPct val="90000"/>
              </a:lnSpc>
            </a:pPr>
            <a:r>
              <a:rPr lang="en-US" dirty="0"/>
              <a:t>Then 256</a:t>
            </a:r>
            <a:r>
              <a:rPr lang="en-US" baseline="30000" dirty="0"/>
              <a:t>8</a:t>
            </a:r>
            <a:r>
              <a:rPr lang="en-US" dirty="0"/>
              <a:t> = 2</a:t>
            </a:r>
            <a:r>
              <a:rPr lang="en-US" baseline="30000" dirty="0"/>
              <a:t>64</a:t>
            </a:r>
            <a:r>
              <a:rPr lang="en-US" dirty="0"/>
              <a:t> </a:t>
            </a:r>
            <a:r>
              <a:rPr lang="en-US" dirty="0" err="1"/>
              <a:t>pwds</a:t>
            </a:r>
            <a:endParaRPr lang="en-US" dirty="0"/>
          </a:p>
          <a:p>
            <a:pPr eaLnBrk="1" hangingPunct="1">
              <a:lnSpc>
                <a:spcPct val="90000"/>
              </a:lnSpc>
            </a:pPr>
            <a:r>
              <a:rPr lang="en-US" dirty="0">
                <a:solidFill>
                  <a:srgbClr val="FF0000"/>
                </a:solidFill>
              </a:rPr>
              <a:t>Users do not select passwords at random</a:t>
            </a:r>
          </a:p>
          <a:p>
            <a:pPr eaLnBrk="1" hangingPunct="1">
              <a:lnSpc>
                <a:spcPct val="90000"/>
              </a:lnSpc>
            </a:pPr>
            <a:r>
              <a:rPr lang="en-US" dirty="0"/>
              <a:t>Attacker has far less than 2</a:t>
            </a:r>
            <a:r>
              <a:rPr lang="en-US" baseline="30000" dirty="0"/>
              <a:t>63</a:t>
            </a:r>
            <a:r>
              <a:rPr lang="en-US" dirty="0"/>
              <a:t> </a:t>
            </a:r>
            <a:r>
              <a:rPr lang="en-US" dirty="0" err="1"/>
              <a:t>pwds</a:t>
            </a:r>
            <a:r>
              <a:rPr lang="en-US" dirty="0"/>
              <a:t> to try </a:t>
            </a:r>
            <a:r>
              <a:rPr lang="en-US" dirty="0">
                <a:solidFill>
                  <a:schemeClr val="accent2"/>
                </a:solidFill>
              </a:rPr>
              <a:t>(</a:t>
            </a:r>
            <a:r>
              <a:rPr lang="en-US" b="1" dirty="0">
                <a:solidFill>
                  <a:schemeClr val="accent2"/>
                </a:solidFill>
              </a:rPr>
              <a:t>dictionary attack</a:t>
            </a:r>
            <a:r>
              <a:rPr lang="en-US" dirty="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ox(out)">
                                      <p:cBhvr>
                                        <p:cTn id="7" dur="500"/>
                                        <p:tgtEl>
                                          <p:spTgt spid="1566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ox(out)">
                                      <p:cBhvr>
                                        <p:cTn id="12" dur="500"/>
                                        <p:tgtEl>
                                          <p:spTgt spid="1566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box(out)">
                                      <p:cBhvr>
                                        <p:cTn id="17" dur="500"/>
                                        <p:tgtEl>
                                          <p:spTgt spid="1566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box(out)">
                                      <p:cBhvr>
                                        <p:cTn id="22" dur="500"/>
                                        <p:tgtEl>
                                          <p:spTgt spid="15667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Effect transition="in" filter="box(out)">
                                      <p:cBhvr>
                                        <p:cTn id="27" dur="500"/>
                                        <p:tgtEl>
                                          <p:spTgt spid="15667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6676">
                                            <p:txEl>
                                              <p:pRg st="0" end="0"/>
                                            </p:txEl>
                                          </p:spTgt>
                                        </p:tgtEl>
                                        <p:attrNameLst>
                                          <p:attrName>style.visibility</p:attrName>
                                        </p:attrNameLst>
                                      </p:cBhvr>
                                      <p:to>
                                        <p:strVal val="visible"/>
                                      </p:to>
                                    </p:set>
                                    <p:anim calcmode="lin" valueType="num">
                                      <p:cBhvr additive="base">
                                        <p:cTn id="32" dur="500" fill="hold"/>
                                        <p:tgtEl>
                                          <p:spTgt spid="15667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66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Whoosh"/>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6676">
                                            <p:txEl>
                                              <p:pRg st="1" end="1"/>
                                            </p:txEl>
                                          </p:spTgt>
                                        </p:tgtEl>
                                        <p:attrNameLst>
                                          <p:attrName>style.visibility</p:attrName>
                                        </p:attrNameLst>
                                      </p:cBhvr>
                                      <p:to>
                                        <p:strVal val="visible"/>
                                      </p:to>
                                    </p:set>
                                    <p:anim calcmode="lin" valueType="num">
                                      <p:cBhvr additive="base">
                                        <p:cTn id="38" dur="500" fill="hold"/>
                                        <p:tgtEl>
                                          <p:spTgt spid="156676">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5667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Whoosh"/>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6676">
                                            <p:txEl>
                                              <p:pRg st="2" end="2"/>
                                            </p:txEl>
                                          </p:spTgt>
                                        </p:tgtEl>
                                        <p:attrNameLst>
                                          <p:attrName>style.visibility</p:attrName>
                                        </p:attrNameLst>
                                      </p:cBhvr>
                                      <p:to>
                                        <p:strVal val="visible"/>
                                      </p:to>
                                    </p:set>
                                    <p:anim calcmode="lin" valueType="num">
                                      <p:cBhvr additive="base">
                                        <p:cTn id="44" dur="500" fill="hold"/>
                                        <p:tgtEl>
                                          <p:spTgt spid="156676">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5667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Whoosh"/>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6676">
                                            <p:txEl>
                                              <p:pRg st="3" end="3"/>
                                            </p:txEl>
                                          </p:spTgt>
                                        </p:tgtEl>
                                        <p:attrNameLst>
                                          <p:attrName>style.visibility</p:attrName>
                                        </p:attrNameLst>
                                      </p:cBhvr>
                                      <p:to>
                                        <p:strVal val="visible"/>
                                      </p:to>
                                    </p:set>
                                    <p:anim calcmode="lin" valueType="num">
                                      <p:cBhvr additive="base">
                                        <p:cTn id="50" dur="500" fill="hold"/>
                                        <p:tgtEl>
                                          <p:spTgt spid="156676">
                                            <p:txEl>
                                              <p:pRg st="3" end="3"/>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5667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Whoosh"/>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56676">
                                            <p:txEl>
                                              <p:pRg st="4" end="4"/>
                                            </p:txEl>
                                          </p:spTgt>
                                        </p:tgtEl>
                                        <p:attrNameLst>
                                          <p:attrName>style.visibility</p:attrName>
                                        </p:attrNameLst>
                                      </p:cBhvr>
                                      <p:to>
                                        <p:strVal val="visible"/>
                                      </p:to>
                                    </p:set>
                                    <p:anim calcmode="lin" valueType="num">
                                      <p:cBhvr additive="base">
                                        <p:cTn id="56" dur="500" fill="hold"/>
                                        <p:tgtEl>
                                          <p:spTgt spid="156676">
                                            <p:txEl>
                                              <p:pRg st="4" end="4"/>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5667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bldLvl="2" autoUpdateAnimBg="0"/>
      <p:bldP spid="156676"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7AAFA54-E1F1-2D47-B632-70AFAD318A3B}" type="slidenum">
              <a:rPr lang="en-US" smtClean="0">
                <a:latin typeface="Times New Roman" charset="0"/>
              </a:rPr>
              <a:pPr/>
              <a:t>9</a:t>
            </a:fld>
            <a:endParaRPr lang="en-US" smtClean="0">
              <a:latin typeface="Times New Roman" charset="0"/>
            </a:endParaRPr>
          </a:p>
        </p:txBody>
      </p:sp>
      <p:sp>
        <p:nvSpPr>
          <p:cNvPr id="22531" name="Rectangle 2"/>
          <p:cNvSpPr>
            <a:spLocks noGrp="1" noChangeArrowheads="1"/>
          </p:cNvSpPr>
          <p:nvPr>
            <p:ph type="title"/>
          </p:nvPr>
        </p:nvSpPr>
        <p:spPr>
          <a:xfrm>
            <a:off x="228600" y="609600"/>
            <a:ext cx="8610600" cy="1066800"/>
          </a:xfrm>
        </p:spPr>
        <p:txBody>
          <a:bodyPr/>
          <a:lstStyle/>
          <a:p>
            <a:pPr eaLnBrk="1" hangingPunct="1"/>
            <a:r>
              <a:rPr lang="en-US"/>
              <a:t>Good and Bad Passwords</a:t>
            </a:r>
          </a:p>
        </p:txBody>
      </p:sp>
      <p:sp>
        <p:nvSpPr>
          <p:cNvPr id="159747" name="Rectangle 3"/>
          <p:cNvSpPr>
            <a:spLocks noGrp="1" noChangeArrowheads="1"/>
          </p:cNvSpPr>
          <p:nvPr>
            <p:ph type="body" sz="half" idx="1"/>
          </p:nvPr>
        </p:nvSpPr>
        <p:spPr>
          <a:xfrm>
            <a:off x="762000" y="1905000"/>
            <a:ext cx="3810000" cy="4114800"/>
          </a:xfrm>
        </p:spPr>
        <p:txBody>
          <a:bodyPr/>
          <a:lstStyle/>
          <a:p>
            <a:pPr eaLnBrk="1" hangingPunct="1">
              <a:lnSpc>
                <a:spcPct val="90000"/>
              </a:lnSpc>
            </a:pPr>
            <a:r>
              <a:rPr lang="en-US" sz="3200" dirty="0"/>
              <a:t>Bad passwords</a:t>
            </a:r>
          </a:p>
          <a:p>
            <a:pPr lvl="1" eaLnBrk="1" hangingPunct="1">
              <a:lnSpc>
                <a:spcPct val="90000"/>
              </a:lnSpc>
            </a:pPr>
            <a:r>
              <a:rPr lang="en-US" sz="2800" dirty="0"/>
              <a:t>frank</a:t>
            </a:r>
          </a:p>
          <a:p>
            <a:pPr lvl="1" eaLnBrk="1" hangingPunct="1">
              <a:lnSpc>
                <a:spcPct val="90000"/>
              </a:lnSpc>
            </a:pPr>
            <a:r>
              <a:rPr lang="en-US" sz="2800" dirty="0"/>
              <a:t>Fido</a:t>
            </a:r>
          </a:p>
          <a:p>
            <a:pPr lvl="1" eaLnBrk="1" hangingPunct="1">
              <a:lnSpc>
                <a:spcPct val="90000"/>
              </a:lnSpc>
            </a:pPr>
            <a:r>
              <a:rPr lang="en-US" sz="2800" dirty="0"/>
              <a:t>password</a:t>
            </a:r>
          </a:p>
          <a:p>
            <a:pPr lvl="1" eaLnBrk="1" hangingPunct="1">
              <a:lnSpc>
                <a:spcPct val="90000"/>
              </a:lnSpc>
            </a:pPr>
            <a:r>
              <a:rPr lang="en-US" sz="2800" dirty="0"/>
              <a:t>4444</a:t>
            </a:r>
          </a:p>
          <a:p>
            <a:pPr lvl="1" eaLnBrk="1" hangingPunct="1">
              <a:lnSpc>
                <a:spcPct val="90000"/>
              </a:lnSpc>
            </a:pPr>
            <a:r>
              <a:rPr lang="en-US" sz="2800" dirty="0"/>
              <a:t>Pikachu</a:t>
            </a:r>
          </a:p>
          <a:p>
            <a:pPr lvl="1" eaLnBrk="1" hangingPunct="1">
              <a:lnSpc>
                <a:spcPct val="90000"/>
              </a:lnSpc>
            </a:pPr>
            <a:r>
              <a:rPr lang="en-US" sz="2800" dirty="0"/>
              <a:t>102560</a:t>
            </a:r>
          </a:p>
          <a:p>
            <a:pPr lvl="1" eaLnBrk="1" hangingPunct="1">
              <a:lnSpc>
                <a:spcPct val="90000"/>
              </a:lnSpc>
            </a:pPr>
            <a:r>
              <a:rPr lang="en-US" sz="2800" dirty="0" err="1"/>
              <a:t>AustinStamp</a:t>
            </a:r>
            <a:endParaRPr lang="en-US" sz="2800" dirty="0"/>
          </a:p>
        </p:txBody>
      </p:sp>
      <p:sp>
        <p:nvSpPr>
          <p:cNvPr id="159748" name="Rectangle 4"/>
          <p:cNvSpPr>
            <a:spLocks noGrp="1" noChangeArrowheads="1"/>
          </p:cNvSpPr>
          <p:nvPr>
            <p:ph type="body" sz="half" idx="2"/>
          </p:nvPr>
        </p:nvSpPr>
        <p:spPr>
          <a:xfrm>
            <a:off x="4648200" y="1828800"/>
            <a:ext cx="3962400" cy="4114800"/>
          </a:xfrm>
        </p:spPr>
        <p:txBody>
          <a:bodyPr/>
          <a:lstStyle/>
          <a:p>
            <a:pPr eaLnBrk="1" hangingPunct="1"/>
            <a:r>
              <a:rPr lang="en-US" sz="3200" dirty="0"/>
              <a:t>Good Passwords?</a:t>
            </a:r>
          </a:p>
          <a:p>
            <a:pPr lvl="1" eaLnBrk="1" hangingPunct="1"/>
            <a:r>
              <a:rPr lang="en-US" sz="2800" dirty="0"/>
              <a:t>jfIej,43j-EmmL+y</a:t>
            </a:r>
          </a:p>
          <a:p>
            <a:pPr lvl="1" eaLnBrk="1" hangingPunct="1"/>
            <a:r>
              <a:rPr lang="en-US" sz="2800" dirty="0"/>
              <a:t>09864376537263</a:t>
            </a:r>
          </a:p>
          <a:p>
            <a:pPr lvl="1" eaLnBrk="1" hangingPunct="1"/>
            <a:r>
              <a:rPr lang="en-US" sz="2800" dirty="0"/>
              <a:t>P0kem0N</a:t>
            </a:r>
          </a:p>
          <a:p>
            <a:pPr lvl="1" eaLnBrk="1" hangingPunct="1"/>
            <a:r>
              <a:rPr lang="en-US" sz="2800" dirty="0"/>
              <a:t>FSa7Yago</a:t>
            </a:r>
          </a:p>
          <a:p>
            <a:pPr lvl="1" eaLnBrk="1" hangingPunct="1"/>
            <a:r>
              <a:rPr lang="en-US" sz="2800" dirty="0"/>
              <a:t>0nceuP0nAt1m8</a:t>
            </a:r>
          </a:p>
          <a:p>
            <a:pPr lvl="1" eaLnBrk="1" hangingPunct="1"/>
            <a:r>
              <a:rPr lang="en-US" sz="2800" dirty="0"/>
              <a:t>PokeGCTall150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5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9748"/>
                                        </p:tgtEl>
                                        <p:attrNameLst>
                                          <p:attrName>style.visibility</p:attrName>
                                        </p:attrNameLst>
                                      </p:cBhvr>
                                      <p:to>
                                        <p:strVal val="visible"/>
                                      </p:to>
                                    </p:set>
                                    <p:anim calcmode="lin" valueType="num">
                                      <p:cBhvr additive="base">
                                        <p:cTn id="11" dur="500" fill="hold"/>
                                        <p:tgtEl>
                                          <p:spTgt spid="159748"/>
                                        </p:tgtEl>
                                        <p:attrNameLst>
                                          <p:attrName>ppt_x</p:attrName>
                                        </p:attrNameLst>
                                      </p:cBhvr>
                                      <p:tavLst>
                                        <p:tav tm="0">
                                          <p:val>
                                            <p:strVal val="1+#ppt_w/2"/>
                                          </p:val>
                                        </p:tav>
                                        <p:tav tm="100000">
                                          <p:val>
                                            <p:strVal val="#ppt_x"/>
                                          </p:val>
                                        </p:tav>
                                      </p:tavLst>
                                    </p:anim>
                                    <p:anim calcmode="lin" valueType="num">
                                      <p:cBhvr additive="base">
                                        <p:cTn id="12"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8" grpId="0" autoUpdateAnimBg="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7120</TotalTime>
  <Words>2998</Words>
  <Application>Microsoft Office PowerPoint</Application>
  <PresentationFormat>On-screen Show (4:3)</PresentationFormat>
  <Paragraphs>511</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 Design</vt:lpstr>
      <vt:lpstr>Part II: Access Control</vt:lpstr>
      <vt:lpstr>Access Control</vt:lpstr>
      <vt:lpstr>Chapter 7: Authentication</vt:lpstr>
      <vt:lpstr>Are You Who You Say You Are?</vt:lpstr>
      <vt:lpstr>Something You Know</vt:lpstr>
      <vt:lpstr>Trouble with Passwords</vt:lpstr>
      <vt:lpstr>Why Passwords?</vt:lpstr>
      <vt:lpstr>Keys vs Passwords</vt:lpstr>
      <vt:lpstr>Good and Bad Passwords</vt:lpstr>
      <vt:lpstr>Password Experiment</vt:lpstr>
      <vt:lpstr>Password Experiment</vt:lpstr>
      <vt:lpstr>Attacks on Passwords</vt:lpstr>
      <vt:lpstr>Password Retry</vt:lpstr>
      <vt:lpstr>Password File?</vt:lpstr>
      <vt:lpstr>Dictionary Attack</vt:lpstr>
      <vt:lpstr>Salt</vt:lpstr>
      <vt:lpstr>Password Cracking: Do the Math</vt:lpstr>
      <vt:lpstr>Password Cracking: Case I</vt:lpstr>
      <vt:lpstr>Password Cracking: Case II</vt:lpstr>
      <vt:lpstr>Password Cracking: Case III</vt:lpstr>
      <vt:lpstr>Password Cracking: Case IV</vt:lpstr>
      <vt:lpstr>Other Password Issues</vt:lpstr>
      <vt:lpstr>Passwords</vt:lpstr>
      <vt:lpstr>Password Cracking Tools</vt:lpstr>
      <vt:lpstr>Biometrics</vt:lpstr>
      <vt:lpstr>Something You Are</vt:lpstr>
      <vt:lpstr>Why Biometrics?</vt:lpstr>
      <vt:lpstr>Ideal Biometric</vt:lpstr>
      <vt:lpstr>Biometric Modes</vt:lpstr>
      <vt:lpstr>Enrollment vs Recognition</vt:lpstr>
      <vt:lpstr>Cooperative Subjects?</vt:lpstr>
      <vt:lpstr>Biometric Errors</vt:lpstr>
      <vt:lpstr>Fingerprint History</vt:lpstr>
      <vt:lpstr>Fingerprint History</vt:lpstr>
      <vt:lpstr>Fingerprint Comparison</vt:lpstr>
      <vt:lpstr>Fingerprint: Enrollment</vt:lpstr>
      <vt:lpstr>Fingerprint: Recognition</vt:lpstr>
      <vt:lpstr>Hand Geometry</vt:lpstr>
      <vt:lpstr>Hand Geometry</vt:lpstr>
      <vt:lpstr>Iris Patterns</vt:lpstr>
      <vt:lpstr>Iris Recognition: History</vt:lpstr>
      <vt:lpstr>Iris Scan</vt:lpstr>
      <vt:lpstr>Measuring Iris Similarity</vt:lpstr>
      <vt:lpstr>Iris Scan Error Rate</vt:lpstr>
      <vt:lpstr>Attack on Iris Scan</vt:lpstr>
      <vt:lpstr>Equal Error Rate Comparison</vt:lpstr>
      <vt:lpstr>Biometrics: The Bottom Line</vt:lpstr>
      <vt:lpstr>Something You Have</vt:lpstr>
      <vt:lpstr>Password Generator</vt:lpstr>
      <vt:lpstr>2-factor Authentication</vt:lpstr>
      <vt:lpstr>Single Sign-on</vt:lpstr>
      <vt:lpstr>Web Cookies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Mark Stamp</dc:creator>
  <cp:lastModifiedBy>zaung</cp:lastModifiedBy>
  <cp:revision>1083</cp:revision>
  <cp:lastPrinted>2005-01-22T22:32:34Z</cp:lastPrinted>
  <dcterms:created xsi:type="dcterms:W3CDTF">2012-03-22T15:47:55Z</dcterms:created>
  <dcterms:modified xsi:type="dcterms:W3CDTF">2013-10-01T13:10:09Z</dcterms:modified>
</cp:coreProperties>
</file>