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92" r:id="rId3"/>
    <p:sldId id="407" r:id="rId4"/>
    <p:sldId id="408" r:id="rId5"/>
    <p:sldId id="425" r:id="rId6"/>
    <p:sldId id="284" r:id="rId7"/>
    <p:sldId id="286" r:id="rId8"/>
    <p:sldId id="285" r:id="rId9"/>
    <p:sldId id="287" r:id="rId10"/>
    <p:sldId id="404" r:id="rId11"/>
    <p:sldId id="410" r:id="rId12"/>
    <p:sldId id="411" r:id="rId13"/>
    <p:sldId id="257" r:id="rId14"/>
    <p:sldId id="401" r:id="rId15"/>
    <p:sldId id="402" r:id="rId16"/>
    <p:sldId id="258" r:id="rId17"/>
    <p:sldId id="260" r:id="rId18"/>
    <p:sldId id="412" r:id="rId19"/>
    <p:sldId id="423" r:id="rId20"/>
    <p:sldId id="280" r:id="rId21"/>
    <p:sldId id="279" r:id="rId22"/>
    <p:sldId id="278" r:id="rId23"/>
    <p:sldId id="320" r:id="rId24"/>
    <p:sldId id="263" r:id="rId25"/>
    <p:sldId id="295" r:id="rId26"/>
    <p:sldId id="413" r:id="rId27"/>
    <p:sldId id="264" r:id="rId28"/>
    <p:sldId id="265" r:id="rId29"/>
    <p:sldId id="414" r:id="rId30"/>
    <p:sldId id="266" r:id="rId31"/>
    <p:sldId id="268" r:id="rId32"/>
    <p:sldId id="267" r:id="rId33"/>
    <p:sldId id="283" r:id="rId34"/>
    <p:sldId id="403" r:id="rId35"/>
    <p:sldId id="415" r:id="rId36"/>
    <p:sldId id="282" r:id="rId37"/>
    <p:sldId id="269" r:id="rId38"/>
    <p:sldId id="271" r:id="rId39"/>
    <p:sldId id="272" r:id="rId40"/>
    <p:sldId id="396" r:id="rId41"/>
    <p:sldId id="397" r:id="rId42"/>
    <p:sldId id="398" r:id="rId43"/>
    <p:sldId id="416" r:id="rId44"/>
    <p:sldId id="399" r:id="rId45"/>
    <p:sldId id="400" r:id="rId46"/>
    <p:sldId id="281" r:id="rId47"/>
    <p:sldId id="273" r:id="rId48"/>
    <p:sldId id="275" r:id="rId49"/>
    <p:sldId id="276" r:id="rId50"/>
    <p:sldId id="417" r:id="rId51"/>
    <p:sldId id="277" r:id="rId52"/>
    <p:sldId id="310" r:id="rId53"/>
    <p:sldId id="311" r:id="rId54"/>
    <p:sldId id="312" r:id="rId55"/>
    <p:sldId id="313" r:id="rId56"/>
    <p:sldId id="315" r:id="rId57"/>
    <p:sldId id="314" r:id="rId58"/>
    <p:sldId id="296" r:id="rId59"/>
    <p:sldId id="298" r:id="rId60"/>
    <p:sldId id="299" r:id="rId61"/>
    <p:sldId id="300" r:id="rId62"/>
    <p:sldId id="301" r:id="rId63"/>
    <p:sldId id="302" r:id="rId64"/>
    <p:sldId id="304" r:id="rId65"/>
    <p:sldId id="316" r:id="rId66"/>
    <p:sldId id="305" r:id="rId67"/>
    <p:sldId id="306" r:id="rId68"/>
    <p:sldId id="307" r:id="rId69"/>
    <p:sldId id="308" r:id="rId70"/>
    <p:sldId id="309" r:id="rId71"/>
    <p:sldId id="293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CC0C"/>
    <a:srgbClr val="109B01"/>
    <a:srgbClr val="1FCC0D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B77F52-18B6-BF46-9E23-58277594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83DD28F6-43F7-4F4D-9261-26C85B40FA1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FE55E094-F9D6-B34C-BD31-E7397AD409B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BB7C8FD-B97F-2548-9DA5-AE69A2578BF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90166F21-3AB9-0941-8E31-1D5D11D152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ACDA25D-A5DD-1D40-8DC9-38EFBD8CE19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3F4E107-292B-3C43-92BA-5596BF6F577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9E1134C-6981-3F40-B469-A1BF5CA81B3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6C244C3-4713-6145-82AE-FB40C4622FE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0B20A64-82BB-E446-B8C1-604394C3BAE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400FEF1-109D-8D4B-AB87-80FA0B51AE7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A2716B9-976E-A84E-9100-3B9C863F7BD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C6E3856-A65B-9D42-BA84-89A177FDF14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0920892-1CE1-CD40-999B-D92C014F85E2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Part III: Protocols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Original Source: http</a:t>
            </a:r>
            <a:r>
              <a:rPr lang="en-US" b="0" dirty="0"/>
              <a:t>://www.cs.sjsu.edu/~stamp/infosec/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47C8AE5-0E25-294B-A63C-379E1746E34A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Protocols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7EA4D7F-5FE0-B843-BFDB-E035B36A28FD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Alice must prove her identity to </a:t>
            </a:r>
            <a:r>
              <a:rPr lang="en-US" sz="2800" dirty="0" smtClean="0"/>
              <a:t>Bob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Alice and Bob can be humans or </a:t>
            </a:r>
            <a:r>
              <a:rPr lang="en-US" sz="2400" b="1" dirty="0">
                <a:solidFill>
                  <a:schemeClr val="hlink"/>
                </a:solidFill>
              </a:rPr>
              <a:t>computers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May also require Bob to prove he’s Bob (mutual authentication)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Probably need to establish a </a:t>
            </a:r>
            <a:r>
              <a:rPr lang="en-US" sz="2800" b="1" dirty="0"/>
              <a:t>session key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May have other requirements,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public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symmetric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hash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Anonymity, plausible deniability, etc.,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2CC4F25-0E0A-1049-B66A-307EF2D26ED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Authentication on a stand-alone computer is relatively simple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Hash password with salt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Secure </a:t>
            </a:r>
            <a:r>
              <a:rPr lang="en-US" sz="2400" dirty="0" smtClean="0"/>
              <a:t>path,” attacks </a:t>
            </a:r>
            <a:r>
              <a:rPr lang="en-US" sz="2400" dirty="0"/>
              <a:t>on authentication </a:t>
            </a:r>
            <a:r>
              <a:rPr lang="en-US" sz="2400" dirty="0" smtClean="0"/>
              <a:t>software, keystroke logging, etc., can be issues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Authentication over a network is challenging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Attacker can passively observe messages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Attacker can replay messages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Active attacks possible (insert, delete, change)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D3304-DF91-1F4D-B517-2C2971DDABF3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157288" y="3636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720725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77200" cy="182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Simple and may be OK for standalone system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 insecure for networked system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Subject to a </a:t>
            </a:r>
            <a:r>
              <a:rPr lang="en-US" sz="2400" b="1" dirty="0">
                <a:solidFill>
                  <a:schemeClr val="accent2"/>
                </a:solidFill>
              </a:rPr>
              <a:t>replay</a:t>
            </a:r>
            <a:r>
              <a:rPr lang="en-US" sz="2400" dirty="0"/>
              <a:t> attack (next 2 slides)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Also, Bob must know Alice’s password</a:t>
            </a:r>
          </a:p>
        </p:txBody>
      </p:sp>
      <p:pic>
        <p:nvPicPr>
          <p:cNvPr id="2663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057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7" grpId="0" animBg="1"/>
      <p:bldP spid="140298" grpId="0" autoUpdateAnimBg="0"/>
      <p:bldP spid="140299" grpId="0" autoUpdateAnimBg="0"/>
      <p:bldP spid="140300" grpId="0" autoUpdateAnimBg="0"/>
      <p:bldP spid="14030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3DB-0E34-7C44-BBA3-C7CD5D20F189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2192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Prove it</a:t>
            </a:r>
            <a:endParaRPr lang="en-US" b="0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919538" y="5715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2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3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18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ng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3" grpId="0" animBg="1"/>
      <p:bldP spid="297994" grpId="0" autoUpdateAnimBg="0"/>
      <p:bldP spid="297995" grpId="0" autoUpdateAnimBg="0"/>
      <p:bldP spid="297996" grpId="0" autoUpdateAnimBg="0"/>
      <p:bldP spid="2979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8CDFDB-7064-BA4A-BCBB-AA4E9E3F565F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72390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20574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7432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Prove it</a:t>
            </a:r>
            <a:endParaRPr lang="en-US" b="0" dirty="0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3686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1023938" y="3810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is an example of a </a:t>
            </a:r>
            <a:r>
              <a:rPr lang="en-US" sz="2800" b="1" dirty="0">
                <a:solidFill>
                  <a:schemeClr val="accent2"/>
                </a:solidFill>
              </a:rPr>
              <a:t>replay</a:t>
            </a:r>
            <a:r>
              <a:rPr lang="en-US" sz="2800" dirty="0"/>
              <a:t> attack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can we prevent a replay?</a:t>
            </a:r>
          </a:p>
        </p:txBody>
      </p:sp>
      <p:pic>
        <p:nvPicPr>
          <p:cNvPr id="2868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2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2438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6329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/>
      <p:bldP spid="299014" grpId="0" animBg="1"/>
      <p:bldP spid="299017" grpId="0" animBg="1"/>
      <p:bldP spid="299018" grpId="0" autoUpdateAnimBg="0"/>
      <p:bldP spid="299019" grpId="0" autoUpdateAnimBg="0"/>
      <p:bldP spid="299020" grpId="0" autoUpdateAnimBg="0"/>
      <p:bldP spid="29902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5A80274-8262-B144-9A39-F4EE27305669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065213" y="4017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73914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429000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895600"/>
            <a:ext cx="442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I’m Alice, my password is “frank”</a:t>
            </a:r>
            <a:endParaRPr lang="en-US" b="0"/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More </a:t>
            </a:r>
            <a:r>
              <a:rPr lang="en-US" sz="2800" dirty="0" smtClean="0"/>
              <a:t>efficient, but…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… </a:t>
            </a:r>
            <a:r>
              <a:rPr lang="en-US" sz="2800" dirty="0"/>
              <a:t>same problem as previous version</a:t>
            </a:r>
          </a:p>
        </p:txBody>
      </p:sp>
      <p:pic>
        <p:nvPicPr>
          <p:cNvPr id="2970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3733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24" grpId="0" autoUpdateAnimBg="0"/>
      <p:bldP spid="14132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133CB6C-616A-9348-85A0-DC1D8CA1F1D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1430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h(Alice’s password)</a:t>
            </a:r>
            <a:endParaRPr lang="en-US" b="0"/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8486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Better since it hides Alice’s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From both Bob and</a:t>
            </a:r>
            <a:r>
              <a:rPr lang="en-US" sz="2400" dirty="0" smtClean="0"/>
              <a:t> Trudy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still subject to replay</a:t>
            </a:r>
          </a:p>
        </p:txBody>
      </p:sp>
      <p:pic>
        <p:nvPicPr>
          <p:cNvPr id="30733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9" grpId="0" animBg="1"/>
      <p:bldP spid="143370" grpId="0" autoUpdateAnimBg="0"/>
      <p:bldP spid="143371" grpId="0" autoUpdateAnimBg="0"/>
      <p:bldP spid="143372" grpId="0" autoUpdateAnimBg="0"/>
      <p:bldP spid="1433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24A328-648E-284D-9F17-C3B90AC6660F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Challenge-Response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To prevent replay, use </a:t>
            </a:r>
            <a:r>
              <a:rPr lang="en-US" sz="2800" b="1" i="1" dirty="0">
                <a:solidFill>
                  <a:schemeClr val="hlink"/>
                </a:solidFill>
              </a:rPr>
              <a:t>challenge-response</a:t>
            </a:r>
            <a:endParaRPr lang="en-US" sz="2800" dirty="0" smtClean="0">
              <a:solidFill>
                <a:schemeClr val="hlink"/>
              </a:solidFill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Goal is </a:t>
            </a:r>
            <a:r>
              <a:rPr lang="en-US" sz="2400" dirty="0"/>
              <a:t>to ensure “freshness</a:t>
            </a:r>
            <a:r>
              <a:rPr lang="en-US" sz="2400" dirty="0" smtClean="0"/>
              <a:t>”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Suppose Bob wants to authenticate Alice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i="1" dirty="0">
                <a:solidFill>
                  <a:schemeClr val="hlink"/>
                </a:solidFill>
              </a:rPr>
              <a:t>Challenge</a:t>
            </a:r>
            <a:r>
              <a:rPr lang="en-US" sz="2400" dirty="0"/>
              <a:t> sent from Bob to Alice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Challenge is chosen so </a:t>
            </a:r>
            <a:r>
              <a:rPr lang="en-US" sz="2800" dirty="0" smtClean="0"/>
              <a:t>that… 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Replay is not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Only Alice can provide the correct </a:t>
            </a:r>
            <a:r>
              <a:rPr lang="en-US" sz="2400" b="1" i="1" dirty="0">
                <a:solidFill>
                  <a:schemeClr val="hlink"/>
                </a:solidFill>
              </a:rPr>
              <a:t>response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Bob can verify the response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8B4D5B-B6DF-9342-88B1-4B3D33CBDC03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Nonce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ensure freshness, can employ a </a:t>
            </a:r>
            <a:r>
              <a:rPr lang="en-US" sz="2800" b="1" dirty="0">
                <a:solidFill>
                  <a:schemeClr val="hlink"/>
                </a:solidFill>
              </a:rPr>
              <a:t>nonce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Nonce == </a:t>
            </a:r>
            <a:r>
              <a:rPr lang="en-US" sz="2400" b="1" dirty="0">
                <a:solidFill>
                  <a:schemeClr val="hlink"/>
                </a:solidFill>
              </a:rPr>
              <a:t>n</a:t>
            </a:r>
            <a:r>
              <a:rPr lang="en-US" sz="2400" dirty="0"/>
              <a:t>umber used </a:t>
            </a:r>
            <a:r>
              <a:rPr lang="en-US" sz="2400" b="1" dirty="0">
                <a:solidFill>
                  <a:schemeClr val="hlink"/>
                </a:solidFill>
              </a:rPr>
              <a:t>once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to use for </a:t>
            </a:r>
            <a:r>
              <a:rPr lang="en-US" sz="2800" dirty="0" err="1"/>
              <a:t>nonces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what is the challenge?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should Alice do with the nonce?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how to compute the response?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can Bob verify the response?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Should we rely on passwords or keys?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50F7F2-5650-794E-A8A2-8AFE9C8A1F8F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Protocol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Human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rules followed in human interactions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Asking a question in class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Networking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rules followed in networked communication systems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Examples: HTTP, FTP,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Security protocol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(communication) rules followed in a security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Examples: SSL, IPSec, Kerberos,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1DF2A4-A84C-4942-B5EB-6FAFA81BD12C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1219200"/>
          </a:xfrm>
        </p:spPr>
        <p:txBody>
          <a:bodyPr/>
          <a:lstStyle/>
          <a:p>
            <a:pPr eaLnBrk="1" hangingPunct="1"/>
            <a:r>
              <a:rPr lang="en-US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315200" y="3292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6002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2860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Nonce</a:t>
            </a:r>
            <a:endParaRPr lang="en-US" b="0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2911475"/>
            <a:ext cx="3878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h(Alice’s password, Nonce)</a:t>
            </a:r>
            <a:endParaRPr lang="en-US" b="0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762000" y="3962400"/>
            <a:ext cx="759618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Nonce is the </a:t>
            </a:r>
            <a:r>
              <a:rPr lang="en-US" sz="2800" dirty="0">
                <a:solidFill>
                  <a:schemeClr val="accent2"/>
                </a:solidFill>
              </a:rPr>
              <a:t>challenge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The hash is the </a:t>
            </a:r>
            <a:r>
              <a:rPr lang="en-US" sz="2800" dirty="0">
                <a:solidFill>
                  <a:schemeClr val="accent2"/>
                </a:solidFill>
              </a:rPr>
              <a:t>response</a:t>
            </a:r>
            <a:endParaRPr lang="en-US" sz="2800" b="0" dirty="0"/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0" dirty="0"/>
              <a:t>Nonce prevents replay, ensures freshness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Password is something Alice knows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 Note: Bob </a:t>
            </a:r>
            <a:r>
              <a:rPr lang="en-US" sz="2800" b="0" dirty="0"/>
              <a:t>must know Alice’s </a:t>
            </a:r>
            <a:r>
              <a:rPr lang="en-US" sz="2800" b="0" dirty="0" err="1"/>
              <a:t>pwd</a:t>
            </a:r>
            <a:r>
              <a:rPr lang="en-US" sz="2800" b="0" dirty="0"/>
              <a:t> to verify</a:t>
            </a: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1143000" y="33194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pic>
        <p:nvPicPr>
          <p:cNvPr id="33805" name="Picture 1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752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2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1D7BE4-3113-354A-811A-7433D700A0FD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Generic Challenge</a:t>
            </a:r>
            <a:r>
              <a:rPr lang="en-US" dirty="0"/>
              <a:t>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315200" y="36576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9050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963988" y="2590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Nonce</a:t>
            </a:r>
            <a:endParaRPr lang="en-US" b="0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216275"/>
            <a:ext cx="431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Something that could only be</a:t>
            </a:r>
          </a:p>
        </p:txBody>
      </p:sp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1081088" y="37131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673475"/>
            <a:ext cx="465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from Alice (and Bob can verify)</a:t>
            </a:r>
          </a:p>
        </p:txBody>
      </p:sp>
      <p:sp>
        <p:nvSpPr>
          <p:cNvPr id="34829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001000" cy="1676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practice, how to achieve this?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Hashed </a:t>
            </a:r>
            <a:r>
              <a:rPr lang="en-US" sz="2800" dirty="0" smtClean="0"/>
              <a:t>password works, but…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Encryption </a:t>
            </a:r>
            <a:r>
              <a:rPr lang="en-US" sz="2800" dirty="0"/>
              <a:t>is </a:t>
            </a:r>
            <a:r>
              <a:rPr lang="en-US" sz="2800" dirty="0" smtClean="0"/>
              <a:t>better here (Why?)</a:t>
            </a:r>
            <a:endParaRPr lang="en-US" sz="2800" dirty="0"/>
          </a:p>
        </p:txBody>
      </p:sp>
      <p:pic>
        <p:nvPicPr>
          <p:cNvPr id="34831" name="Picture 21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133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2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65F53B4-3BB3-B748-A879-72963F7927A3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Notation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Encrypt plaintext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C = E(P,K)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Decrypt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P = D(C,K)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Here, we are concerned with attacks on protocols,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/>
              <a:t>attacks on crypto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So, we assume crypto algorithms</a:t>
            </a:r>
            <a:r>
              <a:rPr lang="en-US" sz="2400" dirty="0" smtClean="0"/>
              <a:t> are secure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155DB7-056E-BD48-BAD9-50B7DE719414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1219200"/>
          </a:xfrm>
        </p:spPr>
        <p:txBody>
          <a:bodyPr/>
          <a:lstStyle/>
          <a:p>
            <a:pPr eaLnBrk="1" hangingPunct="1"/>
            <a:r>
              <a:rPr lang="en-US"/>
              <a:t>Authentication: Symmetric Key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Alice and Bob share symmetric key </a:t>
            </a:r>
            <a:r>
              <a:rPr lang="en-US" dirty="0">
                <a:latin typeface="Times-Roman" charset="0"/>
              </a:rPr>
              <a:t>K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K</a:t>
            </a:r>
            <a:r>
              <a:rPr lang="en-US" dirty="0"/>
              <a:t> known only to Alice and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Authenticate by proving knowledge of shared symmetric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to accomplish this?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Cannot </a:t>
            </a:r>
            <a:r>
              <a:rPr lang="en-US" dirty="0"/>
              <a:t>reveal key, must not allow replay (or other) attack, must be verifiable, 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F06E65-E67F-454D-ACA0-B918189F0124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371600"/>
          </a:xfrm>
        </p:spPr>
        <p:txBody>
          <a:bodyPr/>
          <a:lstStyle/>
          <a:p>
            <a:pPr eaLnBrk="1" hangingPunct="1"/>
            <a:r>
              <a:rPr lang="en-US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8559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762000" y="3825875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162800" y="37496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359025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86200" y="34639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E(R,K)</a:t>
            </a:r>
            <a:endParaRPr lang="en-US" b="0" dirty="0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441825"/>
            <a:ext cx="8045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975225"/>
            <a:ext cx="58293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508625"/>
            <a:ext cx="7570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So,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962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895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pic>
        <p:nvPicPr>
          <p:cNvPr id="37903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4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9894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67" grpId="0" autoUpdateAnimBg="0"/>
      <p:bldP spid="147469" grpId="0" autoUpdateAnimBg="0"/>
      <p:bldP spid="147470" grpId="0" autoUpdateAnimBg="0"/>
      <p:bldP spid="147471" grpId="0" autoUpdateAnimBg="0"/>
      <p:bldP spid="147472" grpId="0" animBg="1"/>
      <p:bldP spid="1474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F6F9AEC-F8BC-C549-A539-39F3AEE1E7B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295400"/>
          </a:xfrm>
        </p:spPr>
        <p:txBody>
          <a:bodyPr/>
          <a:lstStyle/>
          <a:p>
            <a:pPr eaLnBrk="1" hangingPunct="1"/>
            <a:r>
              <a:rPr lang="en-US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914400" y="3886200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7162800" y="39020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4290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8194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E(R,K)</a:t>
            </a:r>
            <a:endParaRPr lang="en-US" b="0"/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5210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E(R,K)</a:t>
            </a:r>
            <a:endParaRPr lang="en-US" b="0"/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What’s wrong with this picture?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“Alice” could be Trudy (or anybody else)!</a:t>
            </a:r>
          </a:p>
        </p:txBody>
      </p:sp>
      <p:pic>
        <p:nvPicPr>
          <p:cNvPr id="3892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04800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5A15F-9973-1344-A231-5A97359054E9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Since we have a secure one-way authentication protocol…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 obvious thing to do is to use the protocol twice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Once for Bob to authenticate Alice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Once for Alice to authenticate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This has got to work…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B6A2557-984A-104E-A52F-7967383C758D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1447800"/>
          </a:xfrm>
        </p:spPr>
        <p:txBody>
          <a:bodyPr/>
          <a:lstStyle/>
          <a:p>
            <a:pPr eaLnBrk="1" hangingPunct="1"/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914400" y="3902075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7086600" y="388620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348038" y="22098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819400"/>
            <a:ext cx="1803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E(R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521075"/>
            <a:ext cx="1295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E(R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3054350" y="53498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provides mutual authentication…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…or does it? See the next slide</a:t>
            </a:r>
          </a:p>
        </p:txBody>
      </p:sp>
      <p:pic>
        <p:nvPicPr>
          <p:cNvPr id="40974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1074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FED73D7-43D2-634D-9865-0BDB37ABC813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Mutual Authentication Attack</a:t>
            </a: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7210425" y="30638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1. 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2.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E(R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41991" name="Rectangle 17"/>
          <p:cNvSpPr>
            <a:spLocks noChangeArrowheads="1"/>
          </p:cNvSpPr>
          <p:nvPr/>
        </p:nvSpPr>
        <p:spPr bwMode="auto">
          <a:xfrm>
            <a:off x="1023938" y="31242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162800" y="563880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240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3. “I’m Alice”,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210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4. R</a:t>
            </a:r>
            <a:r>
              <a:rPr lang="en-US" b="0" baseline="-25000" dirty="0">
                <a:latin typeface="Times-Roman" charset="0"/>
              </a:rPr>
              <a:t>C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 smtClean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 dirty="0">
              <a:latin typeface="Times-Roman" charset="0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411364" y="2774306"/>
            <a:ext cx="160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5.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 smtClean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03" name="Picture 3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38" name="Picture 3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3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40" name="Picture 3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51E681-6A06-C443-9D0E-2D154E468186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Our one-way authentication </a:t>
            </a:r>
            <a:r>
              <a:rPr lang="en-US" sz="2800" dirty="0" smtClean="0"/>
              <a:t>protocol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secure for mutual authentication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Protocols are subtle!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 “obvious” thing may not be secure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Also, if assumptions or environment change, protocol may not be secure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This is a common source of security failure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Internet protocols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F13FED6-EB99-864F-AB08-A53EAD149F27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Protocol flaws can be very </a:t>
            </a:r>
            <a:r>
              <a:rPr lang="en-US" b="1" dirty="0"/>
              <a:t>subtle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Several well-known security protocols have significant flaws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Including WEP, GSM, </a:t>
            </a:r>
            <a:r>
              <a:rPr lang="en-US" dirty="0" smtClean="0"/>
              <a:t>and </a:t>
            </a:r>
            <a:r>
              <a:rPr lang="en-US" dirty="0"/>
              <a:t>IPSec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Implementation errors can occur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Recent </a:t>
            </a:r>
            <a:r>
              <a:rPr lang="en-US" dirty="0"/>
              <a:t>IE implementation of SSL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 easy to get protocols right…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8E220A-F740-CD4C-82FB-C343654F4E28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914400" y="4017963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086600" y="39782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352800" y="2209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201988" y="2819400"/>
            <a:ext cx="258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E(“Bob”,R</a:t>
            </a:r>
            <a:r>
              <a:rPr lang="en-US" b="0" baseline="-25000" dirty="0" err="1">
                <a:latin typeface="Times-Roman" charset="0"/>
              </a:rPr>
              <a:t>A</a:t>
            </a:r>
            <a:r>
              <a:rPr lang="en-US" b="0" dirty="0" err="1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429000" y="3521075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E(“Alice”,R</a:t>
            </a:r>
            <a:r>
              <a:rPr lang="en-US" b="0" baseline="-25000" dirty="0" err="1">
                <a:latin typeface="Times-Roman" charset="0"/>
              </a:rPr>
              <a:t>B</a:t>
            </a:r>
            <a:r>
              <a:rPr lang="en-US" b="0" dirty="0" err="1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 these “insignificant” changes help?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Yes!</a:t>
            </a:r>
          </a:p>
        </p:txBody>
      </p:sp>
      <p:pic>
        <p:nvPicPr>
          <p:cNvPr id="4404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24708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C05B061-0880-7C44-9F32-98283B560785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 Notation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Encrypt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public key: </a:t>
            </a:r>
            <a:r>
              <a:rPr lang="en-US" sz="2800" dirty="0">
                <a:latin typeface="Times-Roman" charset="0"/>
              </a:rPr>
              <a:t>{</a:t>
            </a:r>
            <a:r>
              <a:rPr lang="en-US" sz="2800" dirty="0" err="1">
                <a:latin typeface="Times-Roman" charset="0"/>
              </a:rPr>
              <a:t>M}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Sign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private key: </a:t>
            </a:r>
            <a:r>
              <a:rPr lang="en-US" sz="2800" dirty="0">
                <a:latin typeface="Times-Roman" charset="0"/>
              </a:rPr>
              <a:t>[</a:t>
            </a:r>
            <a:r>
              <a:rPr lang="en-US" sz="2800" dirty="0" err="1">
                <a:latin typeface="Times-Roman" charset="0"/>
              </a:rPr>
              <a:t>M]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[{</a:t>
            </a:r>
            <a:r>
              <a:rPr lang="en-US" sz="2400" dirty="0" err="1">
                <a:latin typeface="Times-Roman" charset="0"/>
              </a:rPr>
              <a:t>M}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]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{[</a:t>
            </a:r>
            <a:r>
              <a:rPr lang="en-US" sz="2400" dirty="0" err="1">
                <a:latin typeface="Times-Roman" charset="0"/>
              </a:rPr>
              <a:t>M]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}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Anybody</a:t>
            </a:r>
            <a:r>
              <a:rPr lang="en-US" sz="2800" dirty="0"/>
              <a:t> can</a:t>
            </a:r>
            <a:r>
              <a:rPr lang="en-US" sz="2800" dirty="0" smtClean="0"/>
              <a:t> use Alice’s </a:t>
            </a:r>
            <a:r>
              <a:rPr lang="en-US" sz="2800" b="1" dirty="0">
                <a:solidFill>
                  <a:schemeClr val="accent2"/>
                </a:solidFill>
              </a:rPr>
              <a:t>public key</a:t>
            </a:r>
            <a:r>
              <a:rPr lang="en-US" sz="2800" dirty="0" smtClean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 Only </a:t>
            </a:r>
            <a:r>
              <a:rPr lang="en-US" sz="2800" b="1" dirty="0">
                <a:solidFill>
                  <a:schemeClr val="accent2"/>
                </a:solidFill>
              </a:rPr>
              <a:t>Alice</a:t>
            </a:r>
            <a:r>
              <a:rPr lang="en-US" sz="2800" dirty="0"/>
              <a:t> can use her </a:t>
            </a:r>
            <a:r>
              <a:rPr lang="en-US" sz="2800" b="1" dirty="0">
                <a:solidFill>
                  <a:schemeClr val="accent2"/>
                </a:solidFill>
              </a:rPr>
              <a:t>private </a:t>
            </a:r>
            <a:r>
              <a:rPr lang="en-US" sz="2800" b="1" dirty="0" smtClean="0">
                <a:solidFill>
                  <a:schemeClr val="accent2"/>
                </a:solidFill>
              </a:rPr>
              <a:t>key</a:t>
            </a:r>
            <a:endParaRPr lang="en-US" sz="2800" baseline="-250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8187342-DE2D-494E-B41C-EDBD6DB745D4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72390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77812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{R}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5210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get Alice to decrypt anything!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should have two</a:t>
            </a:r>
            <a:r>
              <a:rPr lang="en-US" sz="2400" dirty="0" smtClean="0"/>
              <a:t> key </a:t>
            </a:r>
            <a:r>
              <a:rPr lang="en-US" sz="2400" dirty="0"/>
              <a:t>pairs</a:t>
            </a:r>
          </a:p>
        </p:txBody>
      </p:sp>
      <p:pic>
        <p:nvPicPr>
          <p:cNvPr id="46093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4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97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066F28-EBD3-7343-9A67-80ABAC15EDEB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735965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3481388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9248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get Alice to sign anything!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Same a previous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should have two key pairs</a:t>
            </a:r>
          </a:p>
        </p:txBody>
      </p:sp>
      <p:pic>
        <p:nvPicPr>
          <p:cNvPr id="4711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C710F5C-E89D-984F-B871-614F76C03712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Generally, a bad idea to use the same key pair for encryption and signing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Instead, should have…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…one key pair for encryption/decryption…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…and a different key pair for signing/verifying signatures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B0E3AD-2E5C-064E-B100-E918D3B2129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Session Key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Usually, a </a:t>
            </a:r>
            <a:r>
              <a:rPr lang="en-US" sz="2800" b="1" dirty="0">
                <a:solidFill>
                  <a:schemeClr val="accent2"/>
                </a:solidFill>
              </a:rPr>
              <a:t>session key</a:t>
            </a:r>
            <a:r>
              <a:rPr lang="en-US" sz="2800" dirty="0"/>
              <a:t> is required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I.e., a symmetric key for a particular session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Used for confidentiality and/or integrity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authenticate and establish a session key (i.e., shared symmetric key)?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When authentication completed,</a:t>
            </a:r>
            <a:r>
              <a:rPr lang="en-US" sz="2400" dirty="0" smtClean="0"/>
              <a:t> want Alice </a:t>
            </a:r>
            <a:r>
              <a:rPr lang="en-US" sz="2400" dirty="0"/>
              <a:t>and Bob</a:t>
            </a:r>
            <a:r>
              <a:rPr lang="en-US" sz="2400" dirty="0" smtClean="0"/>
              <a:t> to share </a:t>
            </a:r>
            <a:r>
              <a:rPr lang="en-US" sz="2400" dirty="0"/>
              <a:t>a session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Trudy cannot break the authentication…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…and Trudy cannot determine the session key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C74974-4B50-DB43-BB34-022DE07486F4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630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1233488" y="3200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7315200" y="31797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316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5240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endParaRPr lang="en-US" b="0" dirty="0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733800" y="2092325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</a:t>
            </a:r>
            <a:r>
              <a:rPr lang="en-US" b="0" dirty="0" err="1">
                <a:latin typeface="Times-Roman" charset="0"/>
              </a:rPr>
              <a:t>R,K}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581400" y="2795588"/>
            <a:ext cx="169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{R +1,K}</a:t>
            </a:r>
            <a:r>
              <a:rPr lang="en-US" b="0" baseline="-25000" dirty="0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077200" cy="2286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 is authenticated and session key is secure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Alice’s “nonce”,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dirty="0"/>
              <a:t>, useless to authenticate Bob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is acting as Bob’s nonce to Alice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No mutual authentication</a:t>
            </a:r>
          </a:p>
        </p:txBody>
      </p:sp>
      <p:pic>
        <p:nvPicPr>
          <p:cNvPr id="50189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600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90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535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0718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F13A42A-63FA-B04B-B3A3-9E350EE3878E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1157288" y="39417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7359650" y="3902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[R,K]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 +1,K]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447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 (good), but…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 session key is not secret (very bad)</a:t>
            </a:r>
          </a:p>
        </p:txBody>
      </p:sp>
      <p:pic>
        <p:nvPicPr>
          <p:cNvPr id="51213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4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679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703DA7-6915-CE47-80F2-05A09F99DEF1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11430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7359650" y="37893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{[R,K]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{[R +1,K]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7696200" cy="1524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Seems to be OK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Mutual authentication and session key!</a:t>
            </a:r>
          </a:p>
        </p:txBody>
      </p:sp>
      <p:pic>
        <p:nvPicPr>
          <p:cNvPr id="5223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7D1F21A-EB74-EB4F-AD41-DC9B3D80DCE1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1233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73152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[{R,K}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[{R +1,K}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010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Seems to be 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Anyone can see </a:t>
            </a:r>
            <a:r>
              <a:rPr lang="en-US" sz="2000" dirty="0">
                <a:latin typeface="Times-Roman" charset="0"/>
              </a:rPr>
              <a:t>{</a:t>
            </a:r>
            <a:r>
              <a:rPr lang="en-US" sz="2000" dirty="0" err="1">
                <a:latin typeface="Times-Roman" charset="0"/>
              </a:rPr>
              <a:t>R,K}</a:t>
            </a:r>
            <a:r>
              <a:rPr lang="en-US" sz="2000" baseline="-25000" dirty="0" err="1">
                <a:latin typeface="Times-Roman" charset="0"/>
              </a:rPr>
              <a:t>Alice</a:t>
            </a:r>
            <a:r>
              <a:rPr lang="en-US" sz="2400" dirty="0"/>
              <a:t> and </a:t>
            </a:r>
            <a:r>
              <a:rPr lang="en-US" sz="2000" dirty="0">
                <a:latin typeface="Times-Roman" charset="0"/>
              </a:rPr>
              <a:t>{R +1,K}</a:t>
            </a:r>
            <a:r>
              <a:rPr lang="en-US" sz="2000" baseline="-25000" dirty="0">
                <a:latin typeface="Times-Roman" charset="0"/>
              </a:rPr>
              <a:t>Bob</a:t>
            </a:r>
            <a:r>
              <a:rPr lang="en-US" sz="2400" dirty="0"/>
              <a:t> </a:t>
            </a:r>
          </a:p>
        </p:txBody>
      </p:sp>
      <p:pic>
        <p:nvPicPr>
          <p:cNvPr id="53261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2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D1AB99-4E03-1C48-A10A-4E48531CF242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Ideal Security Protocol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Must satisfy </a:t>
            </a:r>
            <a:r>
              <a:rPr lang="en-US" dirty="0"/>
              <a:t>security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Requirements</a:t>
            </a:r>
            <a:r>
              <a:rPr lang="en-US" dirty="0" smtClean="0"/>
              <a:t> need to </a:t>
            </a:r>
            <a:r>
              <a:rPr lang="en-US" dirty="0"/>
              <a:t>be precise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Small computational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Small bandwidth usage,</a:t>
            </a:r>
            <a:r>
              <a:rPr lang="en-US" dirty="0" smtClean="0"/>
              <a:t> minimal </a:t>
            </a:r>
            <a:r>
              <a:rPr lang="en-US" dirty="0"/>
              <a:t>delays…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Robust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Works when attacker tries to break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Works even if environment changes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Easy to </a:t>
            </a:r>
            <a:r>
              <a:rPr lang="en-US" dirty="0" smtClean="0"/>
              <a:t>use &amp; </a:t>
            </a:r>
            <a:r>
              <a:rPr lang="en-US" dirty="0"/>
              <a:t>implement, flexible…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Difficult to satisfy all of these!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1435E93-4999-F54B-9AD1-6434176EBE62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Consider this “issue”…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encrypts message with shared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and sends </a:t>
            </a:r>
            <a:r>
              <a:rPr lang="en-US" sz="2400" dirty="0" err="1"/>
              <a:t>ciphertext</a:t>
            </a:r>
            <a:r>
              <a:rPr lang="en-US" sz="2400" dirty="0"/>
              <a:t> 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Trudy records </a:t>
            </a:r>
            <a:r>
              <a:rPr lang="en-US" sz="2400" dirty="0" err="1"/>
              <a:t>ciphertext</a:t>
            </a:r>
            <a:r>
              <a:rPr lang="en-US" sz="2400" dirty="0"/>
              <a:t> and later attacks Alice’s (or Bob’s) computer to recover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Trudy decrypts recorded messages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Perfect forward secrecy (PFS): </a:t>
            </a:r>
            <a:r>
              <a:rPr lang="en-US" sz="2800" dirty="0"/>
              <a:t>Trudy cannot later decrypt recorded </a:t>
            </a:r>
            <a:r>
              <a:rPr lang="en-US" sz="2800" dirty="0" err="1"/>
              <a:t>ciphertext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Even if Trudy gets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or other </a:t>
            </a:r>
            <a:r>
              <a:rPr lang="en-US" sz="2400" dirty="0" err="1"/>
              <a:t>secret(s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PFS possible?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BC38E5-E604-C249-81C6-8C2B7E2071E0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Suppose Alice and Bob share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For perfect forward secrecy, Alice and Bob cannot use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to encrypt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Instead they must use a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and forget it after it’s 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Can Alice and Bob agree on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in a way that ensures PFS?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820F5E-8DE7-274D-970B-633404FB1611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572000"/>
            <a:ext cx="76962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Trudy could record </a:t>
            </a:r>
            <a:r>
              <a:rPr lang="en-US" sz="2800" dirty="0">
                <a:latin typeface="Times-Roman" charset="0"/>
              </a:rPr>
              <a:t>E(K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</a:rPr>
              <a:t>, K)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If Trudy later gets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then she can get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Trudy can decrypt recorded messages</a:t>
            </a:r>
            <a:endParaRPr lang="en-US" sz="2400" baseline="-25000" dirty="0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889000" y="3886200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7091363" y="3865563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2384425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E(K</a:t>
            </a:r>
            <a:r>
              <a:rPr lang="en-US" b="0" baseline="-25000">
                <a:latin typeface="Times-Roman" charset="0"/>
              </a:rPr>
              <a:t>S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3235325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E(messages, K</a:t>
            </a:r>
            <a:r>
              <a:rPr lang="en-US" b="0" baseline="-25000">
                <a:latin typeface="Times-Roman" charset="0"/>
              </a:rPr>
              <a:t>S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1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2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9B5EB67-4534-E64C-80EC-39971A6AE0F6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 use </a:t>
            </a:r>
            <a:r>
              <a:rPr lang="en-US" sz="2800" b="1" dirty="0" err="1" smtClean="0">
                <a:solidFill>
                  <a:schemeClr val="hlink"/>
                </a:solidFill>
              </a:rPr>
              <a:t>Diffie</a:t>
            </a:r>
            <a:r>
              <a:rPr lang="en-US" sz="2800" b="1" dirty="0" smtClean="0">
                <a:solidFill>
                  <a:schemeClr val="hlink"/>
                </a:solidFill>
              </a:rPr>
              <a:t>-Hellman</a:t>
            </a:r>
            <a:r>
              <a:rPr lang="en-US" sz="2800" dirty="0" smtClean="0"/>
              <a:t> for PFS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Recall: public </a:t>
            </a:r>
            <a:r>
              <a:rPr lang="en-US" sz="2800" dirty="0" err="1" smtClean="0">
                <a:latin typeface="Times-Roman" charset="0"/>
              </a:rPr>
              <a:t>g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Times-Roman" charset="0"/>
              </a:rPr>
              <a:t>p</a:t>
            </a:r>
            <a:endParaRPr lang="en-US" sz="2800" dirty="0" smtClean="0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But Diffie-Hellman is subject to MiM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How to get PFS and prevent MiM?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736600" y="4359275"/>
            <a:ext cx="124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6934200" y="4359275"/>
            <a:ext cx="1062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</a:t>
            </a:r>
            <a:endParaRPr lang="en-US" b="0"/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</a:t>
            </a:r>
            <a:endParaRPr lang="en-US" b="0"/>
          </a:p>
        </p:txBody>
      </p:sp>
      <p:pic>
        <p:nvPicPr>
          <p:cNvPr id="57356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135E2-1C16-004C-9797-AF27DB76CAAD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8153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Session 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S</a:t>
            </a:r>
            <a:r>
              <a:rPr lang="en-US" sz="2800">
                <a:latin typeface="Times-Roman" charset="0"/>
              </a:rPr>
              <a:t> 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Alice </a:t>
            </a:r>
            <a:r>
              <a:rPr lang="en-US" sz="2800" b="1"/>
              <a:t>forgets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, Bob </a:t>
            </a:r>
            <a:r>
              <a:rPr lang="en-US" sz="2800" b="1"/>
              <a:t>forgets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b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So-called </a:t>
            </a:r>
            <a:r>
              <a:rPr lang="en-US" sz="2800" b="1">
                <a:solidFill>
                  <a:schemeClr val="accent2"/>
                </a:solidFill>
              </a:rPr>
              <a:t>Ephemeral Diffie-Hellman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Neither Alice nor Bob can later recover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S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Are there other ways to achieve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533400" y="3014663"/>
            <a:ext cx="1630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Alice: </a:t>
            </a:r>
            <a:r>
              <a:rPr lang="en-US" b="0">
                <a:latin typeface="Times-Roman" charset="0"/>
              </a:rPr>
              <a:t>K</a:t>
            </a:r>
            <a:r>
              <a:rPr lang="en-US" b="0"/>
              <a:t>, </a:t>
            </a:r>
            <a:r>
              <a:rPr lang="en-US" b="0">
                <a:latin typeface="Times-Roman" charset="0"/>
              </a:rPr>
              <a:t>a</a:t>
            </a: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6858000" y="3014663"/>
            <a:ext cx="14493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Bob: </a:t>
            </a:r>
            <a:r>
              <a:rPr lang="en-US" b="0">
                <a:latin typeface="Times-Roman" charset="0"/>
              </a:rPr>
              <a:t>K</a:t>
            </a:r>
            <a:r>
              <a:rPr lang="en-US" b="0"/>
              <a:t>, </a:t>
            </a:r>
            <a:r>
              <a:rPr lang="en-US" b="0">
                <a:latin typeface="Times-Roman" charset="0"/>
              </a:rPr>
              <a:t>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K)</a:t>
            </a:r>
            <a:endParaRPr lang="en-US" b="0"/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K)</a:t>
            </a:r>
            <a:endParaRPr lang="en-US" b="0"/>
          </a:p>
        </p:txBody>
      </p:sp>
      <p:pic>
        <p:nvPicPr>
          <p:cNvPr id="5837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5DB0E7-5A7F-1A4C-A3B1-7ACD19EE3DFC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1157288" y="3581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7391400" y="3521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529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576637" y="1828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r>
              <a:rPr lang="en-US" b="0" baseline="-25000" dirty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17763"/>
            <a:ext cx="362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[{R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p}</a:t>
            </a:r>
            <a:r>
              <a:rPr lang="en-US" b="0" baseline="-25000" dirty="0" err="1">
                <a:latin typeface="Times-Roman" charset="0"/>
              </a:rPr>
              <a:t>Alice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3076575" y="3030538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[{R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1910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Session key is </a:t>
            </a:r>
            <a:r>
              <a:rPr lang="en-US" sz="2800" b="0" dirty="0">
                <a:latin typeface="Times-Roman" charset="0"/>
              </a:rPr>
              <a:t>K = g</a:t>
            </a:r>
            <a:r>
              <a:rPr lang="en-US" sz="2800" b="0" baseline="30000" dirty="0">
                <a:latin typeface="Times-Roman" charset="0"/>
              </a:rPr>
              <a:t>ab</a:t>
            </a:r>
            <a:r>
              <a:rPr lang="en-US" sz="2800" b="0" dirty="0">
                <a:latin typeface="Times-Roman" charset="0"/>
              </a:rPr>
              <a:t> mod </a:t>
            </a:r>
            <a:r>
              <a:rPr lang="en-US" sz="2800" b="0" dirty="0" err="1">
                <a:latin typeface="Times-Roman" charset="0"/>
              </a:rPr>
              <a:t>p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Alice forgets </a:t>
            </a:r>
            <a:r>
              <a:rPr lang="en-US" sz="2800" b="0" dirty="0">
                <a:latin typeface="Times-Roman" charset="0"/>
              </a:rPr>
              <a:t>a</a:t>
            </a:r>
            <a:r>
              <a:rPr lang="en-US" sz="2800" b="0" dirty="0"/>
              <a:t> and Bob forgets </a:t>
            </a:r>
            <a:r>
              <a:rPr lang="en-US" sz="2800" b="0" dirty="0" err="1">
                <a:latin typeface="Times-Roman" charset="0"/>
              </a:rPr>
              <a:t>b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If Trudy later gets Bob’s and Alice’s secrets, she cannot recover session key </a:t>
            </a:r>
            <a:r>
              <a:rPr lang="en-US" sz="2800" b="0" dirty="0">
                <a:latin typeface="Times-Roman" charset="0"/>
              </a:rPr>
              <a:t>K</a:t>
            </a:r>
            <a:endParaRPr lang="en-US" sz="2800" b="0" dirty="0"/>
          </a:p>
        </p:txBody>
      </p:sp>
      <p:pic>
        <p:nvPicPr>
          <p:cNvPr id="59405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981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768928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7D2783-5F44-5B48-B21E-854672AB00B1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Timestamps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 timestamp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is derived from current time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Timestamps used in some security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Kerberos, for example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Timestamps reduce number of </a:t>
            </a:r>
            <a:r>
              <a:rPr lang="en-US" sz="2800" dirty="0" err="1" smtClean="0"/>
              <a:t>msgs</a:t>
            </a:r>
            <a:r>
              <a:rPr lang="en-US" sz="2800" dirty="0" smtClean="0"/>
              <a:t> (good)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Like a nonce that both sides know in advance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“</a:t>
            </a:r>
            <a:r>
              <a:rPr lang="en-US" sz="2800" dirty="0"/>
              <a:t>T</a:t>
            </a:r>
            <a:r>
              <a:rPr lang="en-US" sz="2800" dirty="0" smtClean="0"/>
              <a:t>ime</a:t>
            </a:r>
            <a:r>
              <a:rPr lang="en-US" sz="2800" dirty="0"/>
              <a:t>” is a security-critical </a:t>
            </a:r>
            <a:r>
              <a:rPr lang="en-US" sz="2800" dirty="0" smtClean="0"/>
              <a:t>parameter (bad)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Clocks never exactly the same, so must allow for </a:t>
            </a:r>
            <a:r>
              <a:rPr lang="en-US" sz="2800" b="1" dirty="0">
                <a:solidFill>
                  <a:schemeClr val="accent2"/>
                </a:solidFill>
              </a:rPr>
              <a:t>clock skew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creates risk of replay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How much clock skew is enough?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9085C68-CB0A-2A4E-AB58-46983AF0C12D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570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7315200" y="387508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444750"/>
            <a:ext cx="361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{[T, K]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055938"/>
            <a:ext cx="2435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{[T +1, K]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61449" name="Rectangle 19"/>
          <p:cNvSpPr>
            <a:spLocks noChangeArrowheads="1"/>
          </p:cNvSpPr>
          <p:nvPr/>
        </p:nvSpPr>
        <p:spPr bwMode="auto">
          <a:xfrm>
            <a:off x="1219200" y="3890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5720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Secure mutual authentication?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Session key?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Seems to be OK</a:t>
            </a:r>
          </a:p>
        </p:txBody>
      </p:sp>
      <p:pic>
        <p:nvPicPr>
          <p:cNvPr id="61451" name="Picture 2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3510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2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6209DD3-4BFE-5843-A58D-F768C828AC04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7239000" y="3825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361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[{T, 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2435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+1, K}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2473" name="Rectangle 13"/>
          <p:cNvSpPr>
            <a:spLocks noChangeArrowheads="1"/>
          </p:cNvSpPr>
          <p:nvPr/>
        </p:nvSpPr>
        <p:spPr bwMode="auto">
          <a:xfrm>
            <a:off x="12192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Secure authentication and session key?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Trudy can use Alice’s public key to find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b="0" dirty="0"/>
              <a:t>     </a:t>
            </a:r>
            <a:r>
              <a:rPr lang="en-US" sz="2800" b="0" dirty="0">
                <a:solidFill>
                  <a:srgbClr val="FF0000"/>
                </a:solidFill>
                <a:latin typeface="Times-Roman" charset="0"/>
              </a:rPr>
              <a:t>{T, </a:t>
            </a:r>
            <a:r>
              <a:rPr lang="en-US" sz="2800" b="0" dirty="0" err="1">
                <a:solidFill>
                  <a:srgbClr val="FF0000"/>
                </a:solidFill>
                <a:latin typeface="Times-Roman" charset="0"/>
              </a:rPr>
              <a:t>K}</a:t>
            </a:r>
            <a:r>
              <a:rPr lang="en-US" sz="2800" b="0" baseline="-25000" dirty="0" err="1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sz="2800" b="0" dirty="0"/>
              <a:t> and then…</a:t>
            </a:r>
          </a:p>
        </p:txBody>
      </p:sp>
      <p:pic>
        <p:nvPicPr>
          <p:cNvPr id="6247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C5120CB-095F-624B-A457-FAA099EFB33D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73152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374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Trudy”, [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{T, K}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2484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Trudy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3497" name="Rectangle 15"/>
          <p:cNvSpPr>
            <a:spLocks noChangeArrowheads="1"/>
          </p:cNvSpPr>
          <p:nvPr/>
        </p:nvSpPr>
        <p:spPr bwMode="auto">
          <a:xfrm>
            <a:off x="947738" y="38258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6482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Trudy obtains Alice-Bob session key </a:t>
            </a:r>
            <a:r>
              <a:rPr lang="en-US" sz="2800" b="0" dirty="0">
                <a:latin typeface="Times-Roman" charset="0"/>
              </a:rPr>
              <a:t>K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b="0" dirty="0"/>
              <a:t> Trudy must act within clock skew</a:t>
            </a:r>
          </a:p>
        </p:txBody>
      </p:sp>
      <p:pic>
        <p:nvPicPr>
          <p:cNvPr id="63499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0" name="Picture 1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9: </a:t>
            </a:r>
            <a:br>
              <a:rPr lang="en-US" dirty="0" smtClean="0"/>
            </a:br>
            <a:r>
              <a:rPr lang="en-US" dirty="0" smtClean="0"/>
              <a:t>Simple Security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“I quite agree with you,” said the Duchess; “and the moral of that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‘Be what you would seem to be’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if you'd like it put more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simply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‘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Never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imagine yourself not to be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otherwise than what it might appear to others that what you were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or might have been was not otherwise than what you 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had been would have appeared to them to be otherwise.’ ”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  <a:p>
            <a:pPr algn="r">
              <a:buFont typeface="Symbol" charset="2"/>
              <a:buChar char="¾"/>
            </a:pPr>
            <a:endParaRPr lang="en-US" sz="2000" i="1" dirty="0" smtClean="0"/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Seek simplicity, and distrust it.</a:t>
            </a:r>
          </a:p>
          <a:p>
            <a:pPr algn="r">
              <a:buNone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/>
                <a:cs typeface="Times New Roman"/>
              </a:rPr>
              <a:t> Alfred North Whitehead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AE80780-4465-8D4B-96B1-878670A8BEC4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nonce…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and sign with nonce…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timestamp…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and sign with timestamp…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Protocols can be subtle!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40FC728-F5F2-C74B-8CAC-FFA6B368D844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7359650" y="39909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532063"/>
            <a:ext cx="3611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[{T, 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3143250"/>
            <a:ext cx="197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5545" name="Rectangle 13"/>
          <p:cNvSpPr>
            <a:spLocks noChangeArrowheads="1"/>
          </p:cNvSpPr>
          <p:nvPr/>
        </p:nvSpPr>
        <p:spPr bwMode="auto">
          <a:xfrm>
            <a:off x="1219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648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Is this “encrypt and sign” secure?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Yes, seems to be OK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Does “sign and encrypt” also work here?</a:t>
            </a:r>
          </a:p>
        </p:txBody>
      </p:sp>
      <p:pic>
        <p:nvPicPr>
          <p:cNvPr id="6554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377C1B-7493-234A-B263-6F3B50DCE975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and TCP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71E01DF-EC12-464C-BCFF-870BEA4D7FAA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TCP-based Authentication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TCP not intended for use as an authentication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IP address in TCP connection often used for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mode of IPSec</a:t>
            </a:r>
            <a:r>
              <a:rPr lang="en-US" dirty="0" smtClean="0"/>
              <a:t> relies on </a:t>
            </a:r>
            <a:r>
              <a:rPr lang="en-US" dirty="0"/>
              <a:t>IP address for </a:t>
            </a:r>
            <a:r>
              <a:rPr lang="en-US" dirty="0" smtClean="0"/>
              <a:t>authentication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69E0EDB-4906-3843-8A69-B081DAD0ECB7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3-way Handshake</a:t>
            </a: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1143000" y="34845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7359650" y="3444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2286000" y="3376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3532188" y="1676400"/>
            <a:ext cx="187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SYN</a:t>
            </a:r>
            <a:r>
              <a:rPr lang="en-US" b="0">
                <a:latin typeface="Times-Roman" charset="0"/>
              </a:rPr>
              <a:t>, SEQ a</a:t>
            </a:r>
            <a:endParaRPr lang="en-US" b="0"/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2971800" y="2286000"/>
            <a:ext cx="330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SYN</a:t>
            </a:r>
            <a:r>
              <a:rPr lang="en-US" b="0">
                <a:latin typeface="Times-Roman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Times-Roman" charset="0"/>
              </a:rPr>
              <a:t>ACK</a:t>
            </a:r>
            <a:r>
              <a:rPr lang="en-US" b="0">
                <a:latin typeface="Times-Roman" charset="0"/>
              </a:rPr>
              <a:t> a+1, SEQ b</a:t>
            </a:r>
            <a:endParaRPr lang="en-US" b="0"/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3463925" y="2895600"/>
            <a:ext cx="220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ACK</a:t>
            </a:r>
            <a:r>
              <a:rPr lang="en-US" b="0">
                <a:latin typeface="Times-Roman" charset="0"/>
              </a:rPr>
              <a:t> b+1, data</a:t>
            </a:r>
            <a:endParaRPr lang="en-US" b="0"/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914400" y="4038600"/>
            <a:ext cx="7584127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Recall the TCP three way handshake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</a:t>
            </a:r>
            <a:r>
              <a:rPr lang="en-US" sz="2800" b="0" dirty="0" smtClean="0"/>
              <a:t>Initial sequence numbers: </a:t>
            </a:r>
            <a:r>
              <a:rPr lang="en-US" sz="2800" b="0" dirty="0">
                <a:latin typeface="Times-Roman" charset="0"/>
              </a:rPr>
              <a:t>SEQ a</a:t>
            </a:r>
            <a:r>
              <a:rPr lang="en-US" sz="2800" b="0" dirty="0"/>
              <a:t> and </a:t>
            </a:r>
            <a:r>
              <a:rPr lang="en-US" sz="2800" b="0" dirty="0">
                <a:latin typeface="Times-Roman" charset="0"/>
              </a:rPr>
              <a:t>SEQ </a:t>
            </a:r>
            <a:r>
              <a:rPr lang="en-US" sz="2800" b="0" dirty="0" err="1">
                <a:latin typeface="Times-Roman" charset="0"/>
              </a:rPr>
              <a:t>b</a:t>
            </a:r>
            <a:r>
              <a:rPr lang="en-US" sz="2800" b="0" dirty="0"/>
              <a:t>  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  <a:buSzPct val="85000"/>
              <a:buFont typeface="Courier New"/>
              <a:buChar char="o"/>
            </a:pPr>
            <a:r>
              <a:rPr lang="en-US" sz="2800" b="0" dirty="0"/>
              <a:t> Supposed to be</a:t>
            </a:r>
            <a:r>
              <a:rPr lang="en-US" sz="2800" b="0" dirty="0" smtClean="0"/>
              <a:t> selected at random</a:t>
            </a:r>
            <a:endParaRPr lang="en-US" sz="2800" b="0" dirty="0">
              <a:latin typeface="Times-Roman" charset="0"/>
            </a:endParaRP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>
                <a:latin typeface="Times-Roman" charset="0"/>
              </a:rPr>
              <a:t> </a:t>
            </a:r>
            <a:r>
              <a:rPr lang="en-US" sz="2800" b="0" dirty="0"/>
              <a:t>If not…</a:t>
            </a:r>
          </a:p>
        </p:txBody>
      </p:sp>
      <p:pic>
        <p:nvPicPr>
          <p:cNvPr id="6862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81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nimBg="1"/>
      <p:bldP spid="206854" grpId="0" animBg="1"/>
      <p:bldP spid="206855" grpId="0" autoUpdateAnimBg="0"/>
      <p:bldP spid="206856" grpId="0" autoUpdateAnimBg="0"/>
      <p:bldP spid="206857" grpId="0" animBg="1"/>
      <p:bldP spid="206858" grpId="0" autoUpdateAnimBg="0"/>
      <p:bldP spid="206859" grpId="0" autoUpdateAnimBg="0"/>
      <p:bldP spid="206860" grpId="0" autoUpdateAnimBg="0"/>
      <p:bldP spid="20686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1B16A91-9823-9E48-8AB5-7F836FA543D3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H="1">
            <a:off x="4800600" y="4167188"/>
            <a:ext cx="2895600" cy="152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2757488" y="55546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7391400" y="3368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914400" y="34448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 rot="1590776" flipV="1">
            <a:off x="2587625" y="3035300"/>
            <a:ext cx="3889375" cy="1993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 rot="1661781" flipV="1">
            <a:off x="2590800" y="2468563"/>
            <a:ext cx="3829050" cy="2028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 rot="-19880">
            <a:off x="2743200" y="1384300"/>
            <a:ext cx="340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sz="2000" b="0">
                <a:latin typeface="Times-Roman" charset="0"/>
              </a:rPr>
              <a:t> SYN, SEQ = t (as Trudy)</a:t>
            </a:r>
            <a:endParaRPr lang="en-US" sz="2000" b="0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rot="1492594" flipH="1">
            <a:off x="2482850" y="1371600"/>
            <a:ext cx="3913188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 rot="-56418">
            <a:off x="2741613" y="1827213"/>
            <a:ext cx="3706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sz="2000" b="0">
                <a:latin typeface="Times-Roman" charset="0"/>
              </a:rPr>
              <a:t>  SYN, ACK = t+1, SEQ = b</a:t>
            </a:r>
            <a:r>
              <a:rPr lang="en-US" sz="2000" b="0" baseline="-25000">
                <a:latin typeface="Times-Roman" charset="0"/>
              </a:rPr>
              <a:t>1</a:t>
            </a:r>
            <a:endParaRPr lang="en-US" sz="2000" b="0"/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 rot="9287">
            <a:off x="2743200" y="31083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sz="2000" b="0">
                <a:latin typeface="Times-Roman" charset="0"/>
              </a:rPr>
              <a:t>  SYN, SEQ = t  (as Alice)</a:t>
            </a:r>
            <a:endParaRPr lang="en-US" sz="2000" b="0"/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 rot="-1682897">
            <a:off x="4727575" y="4924425"/>
            <a:ext cx="357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sz="2000" b="0">
                <a:latin typeface="Times-Roman" charset="0"/>
              </a:rPr>
              <a:t>  SYN, ACK = t+1, SEQ = b</a:t>
            </a:r>
            <a:r>
              <a:rPr lang="en-US" sz="2000" b="0" baseline="-25000">
                <a:latin typeface="Times-Roman" charset="0"/>
              </a:rPr>
              <a:t>2</a:t>
            </a:r>
            <a:endParaRPr lang="en-US" sz="2000" b="0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 rot="1605366" flipV="1">
            <a:off x="2609850" y="838200"/>
            <a:ext cx="3735388" cy="1924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0" name="Rectangle 18"/>
          <p:cNvSpPr>
            <a:spLocks noChangeArrowheads="1"/>
          </p:cNvSpPr>
          <p:nvPr/>
        </p:nvSpPr>
        <p:spPr bwMode="auto">
          <a:xfrm rot="-58486">
            <a:off x="2743200" y="3608388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sz="2000" b="0" dirty="0">
                <a:latin typeface="Times-Roman" charset="0"/>
              </a:rPr>
              <a:t>  ACK = </a:t>
            </a:r>
            <a:r>
              <a:rPr lang="en-US" sz="2000" dirty="0">
                <a:solidFill>
                  <a:schemeClr val="hlink"/>
                </a:solidFill>
                <a:latin typeface="Times-Roman" charset="0"/>
              </a:rPr>
              <a:t>b</a:t>
            </a:r>
            <a:r>
              <a:rPr lang="en-US" sz="2000" baseline="-25000" dirty="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000" dirty="0">
                <a:solidFill>
                  <a:schemeClr val="hlink"/>
                </a:solidFill>
                <a:latin typeface="Times-Roman" charset="0"/>
              </a:rPr>
              <a:t>+1</a:t>
            </a:r>
            <a:r>
              <a:rPr lang="en-US" sz="2000" b="0" dirty="0">
                <a:latin typeface="Times-Roman" charset="0"/>
              </a:rPr>
              <a:t>, data</a:t>
            </a:r>
            <a:endParaRPr lang="en-US" sz="2000" b="0" dirty="0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2438400" y="4852988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2133600" y="5310188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>
            <a:off x="1905000" y="59959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>
            <a:off x="3124200" y="44719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5" name="Rectangle 23"/>
          <p:cNvSpPr>
            <a:spLocks noChangeArrowheads="1"/>
          </p:cNvSpPr>
          <p:nvPr/>
        </p:nvSpPr>
        <p:spPr bwMode="auto">
          <a:xfrm>
            <a:off x="2035175" y="4624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2743200" y="4243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1730375" y="5005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1447800" y="5702300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pic>
        <p:nvPicPr>
          <p:cNvPr id="69657" name="Picture 2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2050" y="4852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2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6847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2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388" y="2209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903" name="Line 31"/>
          <p:cNvSpPr>
            <a:spLocks noChangeShapeType="1"/>
          </p:cNvSpPr>
          <p:nvPr/>
        </p:nvSpPr>
        <p:spPr bwMode="auto">
          <a:xfrm>
            <a:off x="2133600" y="2971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4" name="Rectangle 32"/>
          <p:cNvSpPr>
            <a:spLocks noChangeArrowheads="1"/>
          </p:cNvSpPr>
          <p:nvPr/>
        </p:nvSpPr>
        <p:spPr bwMode="auto">
          <a:xfrm rot="5380120">
            <a:off x="4037807" y="2377281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-Roman" charset="0"/>
              </a:rPr>
              <a:t>…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07878" grpId="0" autoUpdateAnimBg="0"/>
      <p:bldP spid="207879" grpId="0" autoUpdateAnimBg="0"/>
      <p:bldP spid="207881" grpId="0" autoUpdateAnimBg="0"/>
      <p:bldP spid="207882" grpId="0" animBg="1"/>
      <p:bldP spid="207883" grpId="0" animBg="1"/>
      <p:bldP spid="207884" grpId="0" autoUpdateAnimBg="0"/>
      <p:bldP spid="207885" grpId="0" animBg="1"/>
      <p:bldP spid="207886" grpId="0" autoUpdateAnimBg="0"/>
      <p:bldP spid="207887" grpId="0" autoUpdateAnimBg="0"/>
      <p:bldP spid="207888" grpId="0" autoUpdateAnimBg="0"/>
      <p:bldP spid="207889" grpId="0" animBg="1"/>
      <p:bldP spid="207890" grpId="0" autoUpdateAnimBg="0"/>
      <p:bldP spid="207891" grpId="0" animBg="1"/>
      <p:bldP spid="207892" grpId="0" animBg="1"/>
      <p:bldP spid="207893" grpId="0" animBg="1"/>
      <p:bldP spid="207894" grpId="0" animBg="1"/>
      <p:bldP spid="207895" grpId="0" autoUpdateAnimBg="0"/>
      <p:bldP spid="207896" grpId="0" autoUpdateAnimBg="0"/>
      <p:bldP spid="207897" grpId="0" autoUpdateAnimBg="0"/>
      <p:bldP spid="207898" grpId="0" autoUpdateAnimBg="0"/>
      <p:bldP spid="207903" grpId="0" animBg="1"/>
      <p:bldP spid="20790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7E29668-C5CE-774D-8669-87E7A28F13C0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pic>
        <p:nvPicPr>
          <p:cNvPr id="70660" name="Picture 3" descr="Untitled 0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31242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4" name="Picture 4" descr="Untitled 1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0763" y="1219200"/>
            <a:ext cx="301783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671513" y="4038600"/>
            <a:ext cx="32908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Random </a:t>
            </a:r>
            <a:r>
              <a:rPr lang="en-US" b="0" dirty="0">
                <a:latin typeface="Times-Roman" charset="0"/>
              </a:rPr>
              <a:t>SEQ</a:t>
            </a:r>
            <a:r>
              <a:rPr lang="en-US" b="0" dirty="0"/>
              <a:t> numbers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4800600" y="3810000"/>
            <a:ext cx="307022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Initial </a:t>
            </a:r>
            <a:r>
              <a:rPr lang="en-US" b="0" dirty="0">
                <a:latin typeface="Times-Roman" charset="0"/>
              </a:rPr>
              <a:t>SEQ numbers</a:t>
            </a:r>
            <a:endParaRPr lang="en-US" b="0" dirty="0"/>
          </a:p>
          <a:p>
            <a:pPr algn="ctr"/>
            <a:r>
              <a:rPr lang="en-US" b="0" dirty="0">
                <a:latin typeface="Times-Roman" charset="0"/>
              </a:rPr>
              <a:t>Mac OS X</a:t>
            </a:r>
            <a:endParaRPr lang="en-US" b="0" dirty="0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914400" y="4724400"/>
            <a:ext cx="7314823" cy="150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If initial </a:t>
            </a:r>
            <a:r>
              <a:rPr lang="en-US" sz="2800" b="0" dirty="0">
                <a:latin typeface="Times-Roman" charset="0"/>
              </a:rPr>
              <a:t>SEQ</a:t>
            </a:r>
            <a:r>
              <a:rPr lang="en-US" sz="2800" b="0" dirty="0"/>
              <a:t> numbers not very random…</a:t>
            </a:r>
          </a:p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…possible to guess initial </a:t>
            </a:r>
            <a:r>
              <a:rPr lang="en-US" sz="2800" b="0" dirty="0">
                <a:latin typeface="Times-Roman" charset="0"/>
              </a:rPr>
              <a:t>SEQ</a:t>
            </a:r>
            <a:r>
              <a:rPr lang="en-US" sz="2800" b="0" dirty="0"/>
              <a:t> number…</a:t>
            </a:r>
          </a:p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…and previous attack will succeed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9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utoUpdateAnimBg="0"/>
      <p:bldP spid="20992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95786-96E0-E94F-A470-B44BA6148258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cannot see what Bob sends, but she can send packets to Bob, while posing as</a:t>
            </a:r>
            <a:r>
              <a:rPr lang="en-US" sz="2400" b="1" dirty="0">
                <a:solidFill>
                  <a:schemeClr val="accent2"/>
                </a:solidFill>
              </a:rPr>
              <a:t> Alice</a:t>
            </a:r>
            <a:endParaRPr lang="en-US" sz="2400" dirty="0"/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must prevent Alice from receiving Bob’s packets (or else connection will terminate)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password</a:t>
            </a:r>
            <a:r>
              <a:rPr lang="en-US" sz="2400" dirty="0"/>
              <a:t> (or other authentication) required, this attack fails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TCP connection is relied on for authentication, then attack can succeed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idea</a:t>
            </a:r>
            <a:r>
              <a:rPr lang="en-US" sz="2400" dirty="0"/>
              <a:t> to rely on TCP for authentication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013750F-42F9-014F-BDEC-9A2D72DD7218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Zero Knowledge Proofs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33B07B2-08AB-6D47-B27A-0C80F386C38C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Zero Knowledge Proof (ZKP)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wants to prove that she knows a secret without revealing </a:t>
            </a:r>
            <a:r>
              <a:rPr lang="en-US" sz="2800" b="1" dirty="0">
                <a:solidFill>
                  <a:schemeClr val="accent2"/>
                </a:solidFill>
              </a:rPr>
              <a:t>any</a:t>
            </a:r>
            <a:r>
              <a:rPr lang="en-US" sz="2800" dirty="0"/>
              <a:t> info about it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must verify that Alice knows secret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But, </a:t>
            </a:r>
            <a:r>
              <a:rPr lang="en-US" sz="2400" dirty="0"/>
              <a:t>Bob gains no info about the secret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Process is probabilistic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Bob can verify that Alice knows the secret to an arbitrarily high probability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An “interactive proof system”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AFACC2B-AB66-8448-B8BF-E9615B5D2CB9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Entry to NSA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Insert badge into reader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Enter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Get shot by security guard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C0B53B-C72D-2149-9DBA-8FEA494903B1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Bob’s Cave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38862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knows secret phrase to open path between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(“open sarsaparilla”)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Can she convince Bob that she knows the secret without revealing phrase?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7620000" y="2514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6324600" y="2819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324600" y="2819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>
            <a:off x="4953000" y="3581400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9530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4953000" y="4648200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80772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6781800" y="3581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6781800" y="32004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81800" y="3200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8077200" y="25146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7620000" y="2346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6324600" y="3581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6096000" y="4114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6656388" y="4114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6553200" y="4114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486400" y="41148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B236F7E-211B-0946-B014-130EB0A311F0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94617" name="Picture 5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667000"/>
            <a:ext cx="246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6" name="Picture 5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24188"/>
            <a:ext cx="2365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8" name="Picture 4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557588"/>
            <a:ext cx="2365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3" name="Picture 4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3938" y="1447800"/>
            <a:ext cx="2460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4" name="Picture 4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8063" y="2643188"/>
            <a:ext cx="236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4" name="Line 10"/>
          <p:cNvSpPr>
            <a:spLocks noChangeShapeType="1"/>
          </p:cNvSpPr>
          <p:nvPr/>
        </p:nvSpPr>
        <p:spPr bwMode="auto">
          <a:xfrm>
            <a:off x="5638800" y="344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953000" cy="53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Bob: “Alice come out on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side”</a:t>
            </a:r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304800" y="2362200"/>
            <a:ext cx="335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 dirty="0"/>
              <a:t>Alice (quietly): “Open sarsaparilla”</a:t>
            </a:r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304800" y="33528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/>
              <a:t>If Alice does not know the secret…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304800" y="51816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/>
              <a:t>If Bob repeats this </a:t>
            </a:r>
            <a:r>
              <a:rPr lang="en-US" b="0">
                <a:latin typeface="Times-Roman" charset="0"/>
              </a:rPr>
              <a:t>n</a:t>
            </a:r>
            <a:r>
              <a:rPr lang="en-US" b="0"/>
              <a:t> times, then Alice (who does not know secret) can only fool Bob with probability </a:t>
            </a:r>
            <a:r>
              <a:rPr lang="en-US" b="0">
                <a:latin typeface="Times-Roman" charset="0"/>
              </a:rPr>
              <a:t>1/2</a:t>
            </a:r>
            <a:r>
              <a:rPr lang="en-US" b="0" baseline="30000">
                <a:latin typeface="Times-Roman" charset="0"/>
              </a:rPr>
              <a:t>n</a:t>
            </a:r>
            <a:endParaRPr lang="en-US" b="0"/>
          </a:p>
        </p:txBody>
      </p:sp>
      <p:sp>
        <p:nvSpPr>
          <p:cNvPr id="194585" name="Rectangle 25"/>
          <p:cNvSpPr>
            <a:spLocks noChangeArrowheads="1"/>
          </p:cNvSpPr>
          <p:nvPr/>
        </p:nvSpPr>
        <p:spPr bwMode="auto">
          <a:xfrm>
            <a:off x="304800" y="426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/>
              <a:t>…then Alice could come out from the correct side with probability </a:t>
            </a:r>
            <a:r>
              <a:rPr lang="en-US" b="0">
                <a:latin typeface="Times-Roman" charset="0"/>
              </a:rPr>
              <a:t>1/2</a:t>
            </a:r>
            <a:endParaRPr lang="en-US" b="0"/>
          </a:p>
        </p:txBody>
      </p:sp>
      <p:sp>
        <p:nvSpPr>
          <p:cNvPr id="75790" name="Line 26"/>
          <p:cNvSpPr>
            <a:spLocks noChangeShapeType="1"/>
          </p:cNvSpPr>
          <p:nvPr/>
        </p:nvSpPr>
        <p:spPr bwMode="auto">
          <a:xfrm>
            <a:off x="7315200" y="1920875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1" name="Line 27"/>
          <p:cNvSpPr>
            <a:spLocks noChangeShapeType="1"/>
          </p:cNvSpPr>
          <p:nvPr/>
        </p:nvSpPr>
        <p:spPr bwMode="auto">
          <a:xfrm flipH="1">
            <a:off x="6019800" y="2225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2" name="Line 28"/>
          <p:cNvSpPr>
            <a:spLocks noChangeShapeType="1"/>
          </p:cNvSpPr>
          <p:nvPr/>
        </p:nvSpPr>
        <p:spPr bwMode="auto">
          <a:xfrm>
            <a:off x="6019800" y="222567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3" name="Line 29"/>
          <p:cNvSpPr>
            <a:spLocks noChangeShapeType="1"/>
          </p:cNvSpPr>
          <p:nvPr/>
        </p:nvSpPr>
        <p:spPr bwMode="auto">
          <a:xfrm flipH="1">
            <a:off x="4648200" y="2987675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4" name="Line 30"/>
          <p:cNvSpPr>
            <a:spLocks noChangeShapeType="1"/>
          </p:cNvSpPr>
          <p:nvPr/>
        </p:nvSpPr>
        <p:spPr bwMode="auto">
          <a:xfrm>
            <a:off x="4648200" y="29876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5" name="Line 31"/>
          <p:cNvSpPr>
            <a:spLocks noChangeShapeType="1"/>
          </p:cNvSpPr>
          <p:nvPr/>
        </p:nvSpPr>
        <p:spPr bwMode="auto">
          <a:xfrm>
            <a:off x="4648200" y="4054475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6" name="Line 32"/>
          <p:cNvSpPr>
            <a:spLocks noChangeShapeType="1"/>
          </p:cNvSpPr>
          <p:nvPr/>
        </p:nvSpPr>
        <p:spPr bwMode="auto">
          <a:xfrm flipV="1">
            <a:off x="7772400" y="29876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7" name="Line 33"/>
          <p:cNvSpPr>
            <a:spLocks noChangeShapeType="1"/>
          </p:cNvSpPr>
          <p:nvPr/>
        </p:nvSpPr>
        <p:spPr bwMode="auto">
          <a:xfrm flipH="1">
            <a:off x="6477000" y="2987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8" name="Line 34"/>
          <p:cNvSpPr>
            <a:spLocks noChangeShapeType="1"/>
          </p:cNvSpPr>
          <p:nvPr/>
        </p:nvSpPr>
        <p:spPr bwMode="auto">
          <a:xfrm flipV="1">
            <a:off x="6477000" y="2606675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9" name="Line 35"/>
          <p:cNvSpPr>
            <a:spLocks noChangeShapeType="1"/>
          </p:cNvSpPr>
          <p:nvPr/>
        </p:nvSpPr>
        <p:spPr bwMode="auto">
          <a:xfrm>
            <a:off x="6477000" y="2606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0" name="Line 36"/>
          <p:cNvSpPr>
            <a:spLocks noChangeShapeType="1"/>
          </p:cNvSpPr>
          <p:nvPr/>
        </p:nvSpPr>
        <p:spPr bwMode="auto">
          <a:xfrm flipV="1">
            <a:off x="7772400" y="1920875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1" name="Rectangle 37"/>
          <p:cNvSpPr>
            <a:spLocks noChangeArrowheads="1"/>
          </p:cNvSpPr>
          <p:nvPr/>
        </p:nvSpPr>
        <p:spPr bwMode="auto">
          <a:xfrm>
            <a:off x="7315200" y="18129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75802" name="Rectangle 38"/>
          <p:cNvSpPr>
            <a:spLocks noChangeArrowheads="1"/>
          </p:cNvSpPr>
          <p:nvPr/>
        </p:nvSpPr>
        <p:spPr bwMode="auto">
          <a:xfrm>
            <a:off x="6019800" y="298767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75803" name="Rectangle 39"/>
          <p:cNvSpPr>
            <a:spLocks noChangeArrowheads="1"/>
          </p:cNvSpPr>
          <p:nvPr/>
        </p:nvSpPr>
        <p:spPr bwMode="auto">
          <a:xfrm>
            <a:off x="5791200" y="35210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75804" name="Rectangle 40"/>
          <p:cNvSpPr>
            <a:spLocks noChangeArrowheads="1"/>
          </p:cNvSpPr>
          <p:nvPr/>
        </p:nvSpPr>
        <p:spPr bwMode="auto">
          <a:xfrm>
            <a:off x="6351588" y="35210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 flipV="1">
            <a:off x="6248400" y="3521075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6" name="Line 42"/>
          <p:cNvSpPr>
            <a:spLocks noChangeShapeType="1"/>
          </p:cNvSpPr>
          <p:nvPr/>
        </p:nvSpPr>
        <p:spPr bwMode="auto">
          <a:xfrm>
            <a:off x="5181600" y="3521075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194605" name="Line 45"/>
          <p:cNvSpPr>
            <a:spLocks noChangeShapeType="1"/>
          </p:cNvSpPr>
          <p:nvPr/>
        </p:nvSpPr>
        <p:spPr bwMode="auto">
          <a:xfrm flipH="1">
            <a:off x="48768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6" name="Line 46"/>
          <p:cNvSpPr>
            <a:spLocks noChangeShapeType="1"/>
          </p:cNvSpPr>
          <p:nvPr/>
        </p:nvSpPr>
        <p:spPr bwMode="auto">
          <a:xfrm>
            <a:off x="48768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7" name="Line 47"/>
          <p:cNvSpPr>
            <a:spLocks noChangeShapeType="1"/>
          </p:cNvSpPr>
          <p:nvPr/>
        </p:nvSpPr>
        <p:spPr bwMode="auto">
          <a:xfrm>
            <a:off x="48768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9" name="Line 49"/>
          <p:cNvSpPr>
            <a:spLocks noChangeShapeType="1"/>
          </p:cNvSpPr>
          <p:nvPr/>
        </p:nvSpPr>
        <p:spPr bwMode="auto">
          <a:xfrm>
            <a:off x="59436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0" name="Line 50"/>
          <p:cNvSpPr>
            <a:spLocks noChangeShapeType="1"/>
          </p:cNvSpPr>
          <p:nvPr/>
        </p:nvSpPr>
        <p:spPr bwMode="auto">
          <a:xfrm flipV="1">
            <a:off x="74676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1" name="Line 51"/>
          <p:cNvSpPr>
            <a:spLocks noChangeShapeType="1"/>
          </p:cNvSpPr>
          <p:nvPr/>
        </p:nvSpPr>
        <p:spPr bwMode="auto">
          <a:xfrm flipH="1">
            <a:off x="6781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2" name="Line 52"/>
          <p:cNvSpPr>
            <a:spLocks noChangeShapeType="1"/>
          </p:cNvSpPr>
          <p:nvPr/>
        </p:nvSpPr>
        <p:spPr bwMode="auto">
          <a:xfrm>
            <a:off x="74676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3" name="Line 53"/>
          <p:cNvSpPr>
            <a:spLocks noChangeShapeType="1"/>
          </p:cNvSpPr>
          <p:nvPr/>
        </p:nvSpPr>
        <p:spPr bwMode="auto">
          <a:xfrm flipH="1">
            <a:off x="62484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4" name="Line 54"/>
          <p:cNvSpPr>
            <a:spLocks noChangeShapeType="1"/>
          </p:cNvSpPr>
          <p:nvPr/>
        </p:nvSpPr>
        <p:spPr bwMode="auto">
          <a:xfrm>
            <a:off x="6248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6" name="Rectangle 60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Bob’s Cave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4" grpId="0" build="p" autoUpdateAnimBg="0"/>
      <p:bldP spid="194575" grpId="0" autoUpdateAnimBg="0"/>
      <p:bldP spid="194583" grpId="0" autoUpdateAnimBg="0"/>
      <p:bldP spid="194584" grpId="0" autoUpdateAnimBg="0"/>
      <p:bldP spid="194585" grpId="0" autoUpdateAnimBg="0"/>
      <p:bldP spid="194601" grpId="0" animBg="1"/>
      <p:bldP spid="194601" grpId="1" animBg="1"/>
      <p:bldP spid="194605" grpId="0" animBg="1"/>
      <p:bldP spid="194605" grpId="1" animBg="1"/>
      <p:bldP spid="194606" grpId="0" animBg="1"/>
      <p:bldP spid="194606" grpId="1" animBg="1"/>
      <p:bldP spid="194607" grpId="0" animBg="1"/>
      <p:bldP spid="194607" grpId="1" animBg="1"/>
      <p:bldP spid="194609" grpId="0" animBg="1"/>
      <p:bldP spid="194609" grpId="1" animBg="1"/>
      <p:bldP spid="194610" grpId="0" animBg="1"/>
      <p:bldP spid="194610" grpId="1" animBg="1"/>
      <p:bldP spid="194611" grpId="0" animBg="1"/>
      <p:bldP spid="194611" grpId="1" animBg="1"/>
      <p:bldP spid="194612" grpId="0" animBg="1"/>
      <p:bldP spid="194612" grpId="1" animBg="1"/>
      <p:bldP spid="194613" grpId="0" animBg="1"/>
      <p:bldP spid="194613" grpId="1" animBg="1"/>
      <p:bldP spid="194614" grpId="0" animBg="1"/>
      <p:bldP spid="19461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BFBBEC7-549E-9942-9B56-33314FCD74D1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Cave-based protocols are inconvenient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 we achieve same effect without the cave?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Finding square roots </a:t>
            </a:r>
            <a:r>
              <a:rPr lang="en-US" sz="2800" dirty="0" smtClean="0"/>
              <a:t>modulo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is difficult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Equivalent to factoring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dirty="0">
                <a:latin typeface="Times-Roman" charset="0"/>
              </a:rPr>
              <a:t>N = </a:t>
            </a:r>
            <a:r>
              <a:rPr lang="en-US" sz="2800" dirty="0" err="1">
                <a:latin typeface="Times-Roman" charset="0"/>
              </a:rPr>
              <a:t>pq</a:t>
            </a:r>
            <a:r>
              <a:rPr lang="en-US" sz="2800" dirty="0"/>
              <a:t>, where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q</a:t>
            </a:r>
            <a:r>
              <a:rPr lang="en-US" sz="2800" dirty="0"/>
              <a:t> prime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has a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accent2"/>
                </a:solidFill>
              </a:rPr>
              <a:t>public</a:t>
            </a:r>
            <a:r>
              <a:rPr lang="en-US" sz="2800" dirty="0"/>
              <a:t>,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accent2"/>
                </a:solidFill>
              </a:rPr>
              <a:t>secret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must convince Bob that she knows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without revealing any information about </a:t>
            </a:r>
            <a:r>
              <a:rPr lang="en-US" sz="2800" dirty="0">
                <a:latin typeface="Times-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30060D4-9397-D44D-9E52-F5633B81D869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0386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/>
              <a:t>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Bob verifies: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=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  <a:sym typeface="Symbol" charset="2"/>
              </a:rPr>
              <a:t>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  <a:sym typeface="Symbol" charset="2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v</a:t>
            </a:r>
            <a:r>
              <a:rPr lang="en-US" sz="2800" b="1" baseline="30000" dirty="0" err="1">
                <a:solidFill>
                  <a:schemeClr val="hlink"/>
                </a:solidFill>
                <a:latin typeface="Times-Roman" charset="0"/>
              </a:rPr>
              <a:t>e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Why? Because…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2e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  <a:sym typeface="Symbol" charset="2"/>
              </a:rPr>
              <a:t>(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baseline="300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19335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4415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838200" y="2951163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6902450" y="3036888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436688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199072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</a:t>
            </a:r>
            <a:r>
              <a:rPr lang="en-US" b="0">
                <a:latin typeface="Times-Roman" charset="0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503488"/>
            <a:ext cx="227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 baseline="30000">
                <a:latin typeface="Times-Roman" charset="0"/>
              </a:rPr>
              <a:t> </a:t>
            </a:r>
            <a:r>
              <a:rPr lang="en-US" b="0">
                <a:latin typeface="Times-Roman" charset="0"/>
                <a:sym typeface="Symbol" charset="2"/>
              </a:rPr>
              <a:t></a:t>
            </a:r>
            <a:r>
              <a:rPr lang="en-US" b="0" baseline="30000">
                <a:latin typeface="Times-Roman" charset="0"/>
                <a:sym typeface="Symbol" charset="2"/>
              </a:rPr>
              <a:t> </a:t>
            </a:r>
            <a:r>
              <a:rPr lang="en-US" b="0">
                <a:latin typeface="Times-Roman" charset="0"/>
              </a:rPr>
              <a:t>S</a:t>
            </a:r>
            <a:r>
              <a:rPr lang="en-US" b="0" baseline="30000">
                <a:latin typeface="Times-Roman" charset="0"/>
              </a:rPr>
              <a:t>e</a:t>
            </a:r>
            <a:r>
              <a:rPr lang="en-US" b="0">
                <a:latin typeface="Times-Roman" charset="0"/>
              </a:rPr>
              <a:t> mod N</a:t>
            </a:r>
          </a:p>
        </p:txBody>
      </p:sp>
      <p:pic>
        <p:nvPicPr>
          <p:cNvPr id="7783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128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295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4087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  <p:bldP spid="196614" grpId="0" animBg="1"/>
      <p:bldP spid="196615" grpId="0" animBg="1"/>
      <p:bldP spid="196618" grpId="0" autoUpdateAnimBg="0"/>
      <p:bldP spid="196619" grpId="0" autoUpdateAnimBg="0"/>
      <p:bldP spid="196620" grpId="0" animBg="1"/>
      <p:bldP spid="19662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75C1DCB-FC71-E144-900B-D7EAD985F503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Fiat-Shamir: e = 1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1534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Public:</a:t>
            </a:r>
            <a:r>
              <a:rPr lang="en-US" sz="2800"/>
              <a:t> Modulus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 and </a:t>
            </a:r>
            <a:r>
              <a:rPr lang="en-US" sz="2800">
                <a:latin typeface="Times-Roman" charset="0"/>
              </a:rPr>
              <a:t>v = S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mod N</a:t>
            </a:r>
            <a:endParaRPr lang="en-US" sz="280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Alice selects random 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/>
              <a:t>,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/>
              <a:t>Bob chooses </a:t>
            </a:r>
            <a:r>
              <a:rPr lang="en-US" sz="2800">
                <a:latin typeface="Times-Roman" charset="0"/>
              </a:rPr>
              <a:t>e </a:t>
            </a:r>
            <a:r>
              <a:rPr lang="en-US" sz="2800">
                <a:latin typeface="Times-Roman" charset="0"/>
                <a:sym typeface="Symbol" charset="2"/>
              </a:rPr>
              <a:t>=1</a:t>
            </a:r>
            <a:r>
              <a:rPr lang="en-US" sz="280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If </a:t>
            </a:r>
            <a:r>
              <a:rPr lang="en-US" sz="2800">
                <a:latin typeface="Times-Roman" charset="0"/>
              </a:rPr>
              <a:t>y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= x</a:t>
            </a:r>
            <a:r>
              <a:rPr lang="en-US" sz="2800" baseline="300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</a:t>
            </a:r>
            <a:r>
              <a:rPr lang="en-US" sz="2800" baseline="300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Times-Roman" charset="0"/>
              </a:rPr>
              <a:t>v mod N</a:t>
            </a:r>
            <a:r>
              <a:rPr lang="en-US" sz="2800"/>
              <a:t> then Bob accepts it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I.e., “Alice” passes this iteration of the protocol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Note that Alice must know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6287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1367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5" name="Rectangle 8"/>
          <p:cNvSpPr>
            <a:spLocks noChangeArrowheads="1"/>
          </p:cNvSpPr>
          <p:nvPr/>
        </p:nvSpPr>
        <p:spPr bwMode="auto">
          <a:xfrm>
            <a:off x="866775" y="2730500"/>
            <a:ext cx="1414463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7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7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6934200" y="2798763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131888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886200" y="1692275"/>
            <a:ext cx="960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= 1</a:t>
            </a:r>
            <a:r>
              <a:rPr lang="en-US" b="0">
                <a:sym typeface="Symbol" charset="2"/>
              </a:rPr>
              <a:t>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73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274888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 baseline="30000">
                <a:latin typeface="Times-Roman" charset="0"/>
              </a:rPr>
              <a:t> </a:t>
            </a:r>
            <a:r>
              <a:rPr lang="en-US" b="0">
                <a:latin typeface="Times-Roman" charset="0"/>
                <a:sym typeface="Symbol" charset="2"/>
              </a:rPr>
              <a:t></a:t>
            </a:r>
            <a:r>
              <a:rPr lang="en-US" b="0" baseline="30000">
                <a:latin typeface="Times-Roman" charset="0"/>
                <a:sym typeface="Symbol" charset="2"/>
              </a:rPr>
              <a:t> </a:t>
            </a:r>
            <a:r>
              <a:rPr lang="en-US" b="0">
                <a:latin typeface="Times-Roman" charset="0"/>
              </a:rPr>
              <a:t>S mod N</a:t>
            </a:r>
          </a:p>
        </p:txBody>
      </p:sp>
      <p:pic>
        <p:nvPicPr>
          <p:cNvPr id="7886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318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066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46844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/>
      <p:bldP spid="198663" grpId="0" animBg="1"/>
      <p:bldP spid="198666" grpId="0" autoUpdateAnimBg="0"/>
      <p:bldP spid="198667" grpId="0" autoUpdateAnimBg="0"/>
      <p:bldP spid="198668" grpId="0" animBg="1"/>
      <p:bldP spid="19866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40662-8457-0F46-9D2D-0111E7368917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Fiat-Shamir: e = 0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924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, 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>
                <a:latin typeface="Times-Roman" charset="0"/>
                <a:sym typeface="Symbol" charset="2"/>
              </a:rPr>
              <a:t>0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Bob must checks whether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does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need to know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768350" y="2886075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6975475" y="3038475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  <a:endParaRPr lang="en-US" b="0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371600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33800" y="1920875"/>
            <a:ext cx="960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= 0</a:t>
            </a:r>
            <a:r>
              <a:rPr lang="en-US" b="0">
                <a:sym typeface="Symbol" charset="2"/>
              </a:rPr>
              <a:t>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493963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 mod N</a:t>
            </a:r>
          </a:p>
        </p:txBody>
      </p:sp>
      <p:pic>
        <p:nvPicPr>
          <p:cNvPr id="7988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47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3275" y="13065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50641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1" grpId="0" animBg="1"/>
      <p:bldP spid="210954" grpId="0" autoUpdateAnimBg="0"/>
      <p:bldP spid="210955" grpId="0" autoUpdateAnimBg="0"/>
      <p:bldP spid="210956" grpId="0" animBg="1"/>
      <p:bldP spid="21095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0DBA7D2-CE89-3E4C-B1B7-F396A29070CF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648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Public:</a:t>
            </a:r>
            <a:r>
              <a:rPr lang="en-US" sz="2800" dirty="0"/>
              <a:t> modulus</a:t>
            </a:r>
            <a:r>
              <a:rPr lang="en-US" sz="2800" dirty="0">
                <a:latin typeface="Times-Roman" charset="0"/>
              </a:rPr>
              <a:t> N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Secret:</a:t>
            </a:r>
            <a:r>
              <a:rPr lang="en-US" sz="2800" dirty="0"/>
              <a:t> Alice knows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commits</a:t>
            </a:r>
            <a:r>
              <a:rPr lang="en-US" sz="2800" dirty="0"/>
              <a:t> to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by sending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dirty="0">
                <a:latin typeface="Times-Roman" charset="0"/>
              </a:rPr>
              <a:t> = r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to Bob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sends </a:t>
            </a:r>
            <a:r>
              <a:rPr lang="en-US" sz="2800" b="1" dirty="0">
                <a:solidFill>
                  <a:schemeClr val="accent2"/>
                </a:solidFill>
              </a:rPr>
              <a:t>challenge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>
                <a:sym typeface="Symbol" charset="2"/>
              </a:rPr>
              <a:t> to Alice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</a:t>
            </a:r>
            <a:r>
              <a:rPr lang="en-US" sz="2800" b="1" dirty="0">
                <a:solidFill>
                  <a:schemeClr val="accent2"/>
                </a:solidFill>
              </a:rPr>
              <a:t>responds</a:t>
            </a:r>
            <a:r>
              <a:rPr lang="en-US" sz="2800" dirty="0"/>
              <a:t> with </a:t>
            </a:r>
            <a:r>
              <a:rPr lang="en-US" sz="2800" dirty="0" err="1">
                <a:latin typeface="Times-Roman" charset="0"/>
              </a:rPr>
              <a:t>y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30000" dirty="0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checks whether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baseline="300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Does this prove response is from Alice?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20A76C-BE12-694F-94CB-6D70C50A84E5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Does Fiat-Shamir Work?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76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everyone follows protocol, math works: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Public:</a:t>
            </a:r>
            <a:r>
              <a:rPr lang="en-US" sz="2400">
                <a:latin typeface="Times-Roman" charset="0"/>
              </a:rPr>
              <a:t> v = S</a:t>
            </a:r>
            <a:r>
              <a:rPr lang="en-US" sz="2400" baseline="30000">
                <a:latin typeface="Times-Roman" charset="0"/>
              </a:rPr>
              <a:t>2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Alice to Bob: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</a:rPr>
              <a:t>x = r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mod N</a:t>
            </a:r>
            <a:r>
              <a:rPr lang="en-US" sz="2400"/>
              <a:t> and</a:t>
            </a:r>
            <a:r>
              <a:rPr lang="en-US" sz="2400">
                <a:latin typeface="Times-Roman" charset="0"/>
              </a:rPr>
              <a:t> y = r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 baseline="30000">
                <a:latin typeface="Times-Roman" charset="0"/>
              </a:rPr>
              <a:t>e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Bob verifies: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= x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v</a:t>
            </a:r>
            <a:r>
              <a:rPr lang="en-US" sz="2400" baseline="30000">
                <a:latin typeface="Times-Roman" charset="0"/>
              </a:rPr>
              <a:t>e</a:t>
            </a:r>
            <a:r>
              <a:rPr lang="en-US" sz="2400">
                <a:latin typeface="Times-Roman" charset="0"/>
              </a:rPr>
              <a:t> mod N</a:t>
            </a:r>
            <a:r>
              <a:rPr lang="en-US" sz="2400"/>
              <a:t>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Can Trudy convince Bob she is Alice?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If Trudy expects </a:t>
            </a:r>
            <a:r>
              <a:rPr lang="en-US" sz="2400">
                <a:latin typeface="Times-Roman" charset="0"/>
              </a:rPr>
              <a:t>e = 0</a:t>
            </a:r>
            <a:r>
              <a:rPr lang="en-US" sz="2400"/>
              <a:t>, she sends </a:t>
            </a:r>
            <a:r>
              <a:rPr lang="en-US" sz="2400">
                <a:latin typeface="Times-Roman" charset="0"/>
              </a:rPr>
              <a:t>x = r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/>
              <a:t> in msg 1 and </a:t>
            </a:r>
            <a:r>
              <a:rPr lang="en-US" sz="2400">
                <a:latin typeface="Times-Roman" charset="0"/>
              </a:rPr>
              <a:t>y = r</a:t>
            </a:r>
            <a:r>
              <a:rPr lang="en-US" sz="2400"/>
              <a:t> in msg 3 (i.e., follow the protocol)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If Trudy expects </a:t>
            </a:r>
            <a:r>
              <a:rPr lang="en-US" sz="2400">
                <a:latin typeface="Times-Roman" charset="0"/>
              </a:rPr>
              <a:t>e = 1</a:t>
            </a:r>
            <a:r>
              <a:rPr lang="en-US" sz="2400"/>
              <a:t>, sends </a:t>
            </a:r>
            <a:r>
              <a:rPr lang="en-US" sz="2400">
                <a:latin typeface="Times-Roman" charset="0"/>
              </a:rPr>
              <a:t>x = r</a:t>
            </a:r>
            <a:r>
              <a:rPr lang="en-US" sz="2400" baseline="30000">
                <a:latin typeface="Times-Roman" charset="0"/>
              </a:rPr>
              <a:t>2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v</a:t>
            </a:r>
            <a:r>
              <a:rPr lang="en-US" sz="2400" baseline="30000">
                <a:latin typeface="Times-Roman" charset="0"/>
                <a:sym typeface="Symbol" charset="2"/>
              </a:rPr>
              <a:t></a:t>
            </a:r>
            <a:r>
              <a:rPr lang="en-US" sz="2400" baseline="30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/>
              <a:t>in msg 1 and </a:t>
            </a:r>
            <a:r>
              <a:rPr lang="en-US" sz="2400">
                <a:latin typeface="Times-Roman" charset="0"/>
              </a:rPr>
              <a:t>y = r</a:t>
            </a:r>
            <a:r>
              <a:rPr lang="en-US" sz="2400"/>
              <a:t> in msg 3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Bob chooses </a:t>
            </a:r>
            <a:r>
              <a:rPr lang="en-US" sz="2800">
                <a:latin typeface="Times-Roman" charset="0"/>
              </a:rPr>
              <a:t>e </a:t>
            </a:r>
            <a:r>
              <a:rPr lang="en-US" sz="2800">
                <a:latin typeface="Times-Roman" charset="0"/>
                <a:sym typeface="Symbol" charset="2"/>
              </a:rPr>
              <a:t> {0,1}</a:t>
            </a:r>
            <a:r>
              <a:rPr lang="en-US" sz="2800"/>
              <a:t> at random, Trudy can only trick Bob with probability </a:t>
            </a:r>
            <a:r>
              <a:rPr lang="en-US" sz="2800">
                <a:latin typeface="Times-Roman" charset="0"/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907F01A-27AC-A442-B626-125A3BBA9CDA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 Facts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Trudy can trick Bob with probability </a:t>
            </a:r>
            <a:r>
              <a:rPr lang="en-US" sz="2800">
                <a:latin typeface="Times-Roman" charset="0"/>
              </a:rPr>
              <a:t>1/2</a:t>
            </a:r>
            <a:r>
              <a:rPr lang="en-US" sz="2800"/>
              <a:t>, but…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…after </a:t>
            </a:r>
            <a:r>
              <a:rPr lang="en-US" sz="2400">
                <a:latin typeface="Times-Roman" charset="0"/>
              </a:rPr>
              <a:t>n</a:t>
            </a:r>
            <a:r>
              <a:rPr lang="en-US" sz="2400"/>
              <a:t> iterations, the probability that Trudy can convince Bob that she is Alice is only </a:t>
            </a:r>
            <a:r>
              <a:rPr lang="en-US" sz="2400">
                <a:latin typeface="Times-Roman" charset="0"/>
              </a:rPr>
              <a:t>1/2</a:t>
            </a:r>
            <a:r>
              <a:rPr lang="en-US" sz="2400" baseline="30000">
                <a:latin typeface="Times-Roman" charset="0"/>
              </a:rPr>
              <a:t>n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Just like Bob’s cave!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Bob’s </a:t>
            </a:r>
            <a:r>
              <a:rPr lang="en-US" sz="2800">
                <a:latin typeface="Times-Roman" charset="0"/>
              </a:rPr>
              <a:t>e </a:t>
            </a:r>
            <a:r>
              <a:rPr lang="en-US" sz="2800">
                <a:latin typeface="Times-Roman" charset="0"/>
                <a:sym typeface="Symbol" charset="2"/>
              </a:rPr>
              <a:t> {0,1}</a:t>
            </a:r>
            <a:r>
              <a:rPr lang="en-US" sz="2800"/>
              <a:t> must be unpredictable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Alice must use new 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/>
              <a:t> each iteration, or else…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</a:t>
            </a:r>
            <a:r>
              <a:rPr lang="en-US" sz="2400">
                <a:latin typeface="Times-Roman" charset="0"/>
              </a:rPr>
              <a:t>e = 0</a:t>
            </a:r>
            <a:r>
              <a:rPr lang="en-US" sz="2400"/>
              <a:t>, Alice sends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in message 3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</a:t>
            </a:r>
            <a:r>
              <a:rPr lang="en-US" sz="2400">
                <a:latin typeface="Times-Roman" charset="0"/>
              </a:rPr>
              <a:t>e = 1</a:t>
            </a:r>
            <a:r>
              <a:rPr lang="en-US" sz="2400"/>
              <a:t>, Alice sends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S mod N</a:t>
            </a:r>
            <a:r>
              <a:rPr lang="en-US" sz="2400"/>
              <a:t> in message 3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Anyone can find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given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and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</a:t>
            </a:r>
            <a:r>
              <a:rPr lang="en-US" sz="2400" baseline="30000">
                <a:latin typeface="Times-Roman" charset="0"/>
                <a:sym typeface="Symbol" charset="2"/>
              </a:rPr>
              <a:t>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84A207E-C7FC-2D41-A284-B7E2FCDCF920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685800"/>
          </a:xfrm>
        </p:spPr>
        <p:txBody>
          <a:bodyPr/>
          <a:lstStyle/>
          <a:p>
            <a:pPr eaLnBrk="1" hangingPunct="1"/>
            <a:r>
              <a:rPr lang="en-US"/>
              <a:t>Fiat-Shamir Zero Knowledge?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Zero knowledge means that nobody learns </a:t>
            </a:r>
            <a:r>
              <a:rPr lang="en-US" sz="2800" b="1" i="1" dirty="0"/>
              <a:t>anything</a:t>
            </a:r>
            <a:r>
              <a:rPr lang="en-US" sz="2800" dirty="0"/>
              <a:t> about the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Public: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dirty="0">
                <a:latin typeface="Times-Roman" charset="0"/>
              </a:rPr>
              <a:t> = S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sees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in message 1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sees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 mod N</a:t>
            </a:r>
            <a:r>
              <a:rPr lang="en-US" sz="2400" dirty="0"/>
              <a:t> in message 3 (if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1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If Trudy can find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, gets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that requires modular square root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Trudy could find modular square roots, she could get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chemeClr val="accent2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v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Protocol does not seem to “help” to find </a:t>
            </a:r>
            <a:r>
              <a:rPr lang="en-US" sz="2800" dirty="0">
                <a:latin typeface="Times-Roman" charset="0"/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988046-CE55-5044-A6B2-AD5376B68D3D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Insert ATM card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Conduct your transaction(s)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Machine (eventually) eats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682A89D-AD07-5943-A9E6-12394734EBBE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990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ZKP in the Real World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Public key certificates identify users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No anonymity if certificates sent in plaintext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ZKP offers a  way to authenticate without revealing identities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ZKP supported in MS’s Next Generation Secure Computing Base (NGSCB), where…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…ZKP used to authenticate software “without revealing machine identifying data”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ZKP is </a:t>
            </a:r>
            <a:r>
              <a:rPr lang="en-US" sz="2800" b="1">
                <a:solidFill>
                  <a:schemeClr val="accent2"/>
                </a:solidFill>
              </a:rPr>
              <a:t>not</a:t>
            </a:r>
            <a:r>
              <a:rPr lang="en-US" sz="2800"/>
              <a:t> just pointless mathematics!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018AFA-7C75-A84B-8E2D-56C97EA2A0D4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/>
              <a:t>Best Authentication Protocol?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It depends on…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sensitivity of the application/data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delay that is tolerable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cost (computation) that is tolerable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What crypto is supported (public key, symmetric key, …)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Whether mutual authentication is required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Whether PFS, anonymity, etc., are concern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…and possibly other factors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7A703CA-3CBC-B14E-8F89-03DBBDA2B569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Identify Friend or Foe (IFF)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588250" y="5334000"/>
            <a:ext cx="13271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Namibia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5720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0292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2672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3434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838200" y="4381500"/>
            <a:ext cx="9858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838200" y="23241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21517" name="Picture 34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36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3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nimBg="1"/>
      <p:bldP spid="178188" grpId="0" autoUpdateAnimBg="0"/>
      <p:bldP spid="178201" grpId="0" autoUpdateAnimBg="0"/>
      <p:bldP spid="178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36108FA-B685-1F47-9AED-08C73B9704C1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MIG in the Middle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7588250" y="5334000"/>
            <a:ext cx="13271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Namibia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6.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609600" y="2247900"/>
            <a:ext cx="9858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2548" name="Rectangle 23"/>
          <p:cNvSpPr>
            <a:spLocks noChangeArrowheads="1"/>
          </p:cNvSpPr>
          <p:nvPr/>
        </p:nvSpPr>
        <p:spPr bwMode="auto">
          <a:xfrm>
            <a:off x="609600" y="46482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22549" name="Picture 28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9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1" name="Picture 31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2" name="Picture 32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  <p:bldP spid="180235" grpId="0" autoUpdateAnimBg="0"/>
      <p:bldP spid="180236" grpId="0" autoUpdateAnimBg="0"/>
      <p:bldP spid="180237" grpId="0" animBg="1"/>
      <p:bldP spid="180238" grpId="0" animBg="1"/>
      <p:bldP spid="180239" grpId="0" autoUpdateAnimBg="0"/>
      <p:bldP spid="180240" grpId="0" animBg="1"/>
      <p:bldP spid="180241" grpId="0" autoUpdateAnimBg="0"/>
      <p:bldP spid="180242" grpId="0" animBg="1"/>
      <p:bldP spid="180243" grpId="0" autoUpdateAnimBg="0"/>
      <p:bldP spid="180244" grpId="0" autoUpdateAnimBg="0"/>
      <p:bldP spid="18024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6537</TotalTime>
  <Words>3751</Words>
  <Application>Microsoft Office PowerPoint</Application>
  <PresentationFormat>On-screen Show (4:3)</PresentationFormat>
  <Paragraphs>657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Default Design</vt:lpstr>
      <vt:lpstr>Part III: Protocols</vt:lpstr>
      <vt:lpstr>Protocol</vt:lpstr>
      <vt:lpstr>Protocols</vt:lpstr>
      <vt:lpstr>Ideal Security Protocol</vt:lpstr>
      <vt:lpstr>Chapter 9:  Simple Security Protocols </vt:lpstr>
      <vt:lpstr>Secure Entry to NSA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Nonce</vt:lpstr>
      <vt:lpstr>Challenge-Response</vt:lpstr>
      <vt:lpstr>Generic Challenge-Response</vt:lpstr>
      <vt:lpstr>Symmetric Key Notation</vt:lpstr>
      <vt:lpstr>Authentication: Symmetric Key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Authentication and TCP</vt:lpstr>
      <vt:lpstr>TCP-based Authentication</vt:lpstr>
      <vt:lpstr>TCP 3-way Handshake</vt:lpstr>
      <vt:lpstr>TCP Authentication Attack</vt:lpstr>
      <vt:lpstr>TCP Authentication Attack</vt:lpstr>
      <vt:lpstr>TCP Authentication Attack</vt:lpstr>
      <vt:lpstr>Zero Knowledge Proofs</vt:lpstr>
      <vt:lpstr>Zero Knowledge Proof (ZKP)</vt:lpstr>
      <vt:lpstr>Bob’s Cave</vt:lpstr>
      <vt:lpstr>Bob’s Cave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Best Authentication Protocol?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subject/>
  <dc:creator>Mark Stamp</dc:creator>
  <cp:keywords/>
  <dc:description/>
  <cp:lastModifiedBy>zaung</cp:lastModifiedBy>
  <cp:revision>1092</cp:revision>
  <cp:lastPrinted>2011-05-18T13:24:01Z</cp:lastPrinted>
  <dcterms:created xsi:type="dcterms:W3CDTF">2012-05-01T14:42:25Z</dcterms:created>
  <dcterms:modified xsi:type="dcterms:W3CDTF">2013-10-27T13:32:47Z</dcterms:modified>
  <cp:category/>
</cp:coreProperties>
</file>