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307" r:id="rId2"/>
    <p:sldId id="287" r:id="rId3"/>
    <p:sldId id="288" r:id="rId4"/>
    <p:sldId id="289" r:id="rId5"/>
    <p:sldId id="298" r:id="rId6"/>
    <p:sldId id="297" r:id="rId7"/>
    <p:sldId id="290" r:id="rId8"/>
    <p:sldId id="291" r:id="rId9"/>
    <p:sldId id="296" r:id="rId10"/>
    <p:sldId id="292" r:id="rId11"/>
    <p:sldId id="299" r:id="rId12"/>
    <p:sldId id="324" r:id="rId13"/>
    <p:sldId id="301" r:id="rId14"/>
    <p:sldId id="302" r:id="rId15"/>
    <p:sldId id="303" r:id="rId16"/>
    <p:sldId id="304" r:id="rId17"/>
    <p:sldId id="305" r:id="rId18"/>
    <p:sldId id="309" r:id="rId19"/>
    <p:sldId id="293" r:id="rId20"/>
    <p:sldId id="310" r:id="rId21"/>
    <p:sldId id="327" r:id="rId22"/>
    <p:sldId id="312" r:id="rId23"/>
    <p:sldId id="325" r:id="rId24"/>
    <p:sldId id="311" r:id="rId25"/>
    <p:sldId id="294" r:id="rId26"/>
    <p:sldId id="306" r:id="rId27"/>
    <p:sldId id="323" r:id="rId28"/>
    <p:sldId id="329" r:id="rId29"/>
    <p:sldId id="330" r:id="rId30"/>
    <p:sldId id="331" r:id="rId31"/>
    <p:sldId id="332" r:id="rId32"/>
    <p:sldId id="313" r:id="rId33"/>
    <p:sldId id="314" r:id="rId34"/>
    <p:sldId id="315" r:id="rId35"/>
    <p:sldId id="326" r:id="rId36"/>
    <p:sldId id="295" r:id="rId37"/>
    <p:sldId id="316" r:id="rId38"/>
    <p:sldId id="317" r:id="rId39"/>
    <p:sldId id="318" r:id="rId40"/>
    <p:sldId id="319" r:id="rId41"/>
    <p:sldId id="320" r:id="rId42"/>
    <p:sldId id="322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B73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479DEB-4B5F-1F49-9640-63179FF8F9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78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7A4DCC3C-DCB7-E44D-BDA5-F10D51038A31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3ACB6A4C-510C-3A4F-BA85-B5DEC08A86E2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1579CFCD-63DD-034D-9510-81965782AF6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F5997F7B-C64D-7640-9908-BD6BFCFD39D7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AEAF11DE-75D7-8C43-A091-B021F856F3D1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2A54F3B8-408E-3A44-8870-19AA4C2A53F5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0B011C74-581F-CF4B-9897-F45EE4DA701B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C893CF15-CB36-6E47-AEDE-4263AB8FC30F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149F3D51-C0A2-4C47-8FDB-DDE515FA59DC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7C52CEBA-4B46-F34A-9FDA-842AAF699B62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DA2469C1-9DEC-5949-B8B9-5560EE970E33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 Appendix                                                                                                                         </a:t>
            </a:r>
            <a:fld id="{FCAB49DE-3E11-1F42-8C41-26E14893EB6F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q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Ø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B4A9D6DF-B195-9141-9C91-02BFF2B0465B}" type="slidenum">
              <a:rPr lang="en-US" smtClean="0">
                <a:latin typeface="Times New Roman" charset="0"/>
              </a:rPr>
              <a:pPr/>
              <a:t>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Networking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8963CDC6-9C42-364C-B78C-F57FCDDBFA8C}" type="slidenum">
              <a:rPr lang="en-US" smtClean="0">
                <a:latin typeface="Times New Roman" charset="0"/>
              </a:rPr>
              <a:pPr/>
              <a:t>10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 Layer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Applications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Web browsing, email, P2P, etc.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Running on hosts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Hosts want network to be transparent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Application layer protocols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HTTP, SMTP, IMAP, Gnutella, etc.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Protocol is only one part of an application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For example, HTTP only a part of web browsing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D17225B2-8A11-7A41-B36E-DD330719F37D}" type="slidenum">
              <a:rPr lang="en-US" smtClean="0">
                <a:latin typeface="Times New Roman" charset="0"/>
              </a:rPr>
              <a:pPr/>
              <a:t>11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Client-Server Model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Client</a:t>
            </a:r>
            <a:r>
              <a:rPr lang="en-US" sz="2800" dirty="0"/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“speaks first”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Server</a:t>
            </a:r>
            <a:r>
              <a:rPr lang="en-US" sz="2800" dirty="0"/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tries to respond to request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Hosts are clients and/or servers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Example: Web browsing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You are the client (request web page)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Web server is the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8C01C0B1-1E60-974F-9460-2B9D563A0D93}" type="slidenum">
              <a:rPr lang="en-US" smtClean="0">
                <a:latin typeface="Times New Roman" charset="0"/>
              </a:rPr>
              <a:pPr/>
              <a:t>12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Peer-to-Peer Model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Hosts act as clients and servers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For example, when sharing music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You are client when requesting a file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You are a server when someone downloads a file from you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In P2P, how does client find server?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Many different P2P </a:t>
            </a:r>
            <a:r>
              <a:rPr lang="en-US" dirty="0" smtClean="0"/>
              <a:t>models for this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FFD9CF8D-B781-E94D-A794-97353D8ED696}" type="slidenum">
              <a:rPr lang="en-US" smtClean="0">
                <a:latin typeface="Times New Roman" charset="0"/>
              </a:rPr>
              <a:pPr/>
              <a:t>13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HTTP Example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91000"/>
            <a:ext cx="75438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HTTP --- </a:t>
            </a:r>
            <a:r>
              <a:rPr lang="en-US" sz="2800" b="1" dirty="0" err="1">
                <a:solidFill>
                  <a:schemeClr val="accent2"/>
                </a:solidFill>
              </a:rPr>
              <a:t>H</a:t>
            </a:r>
            <a:r>
              <a:rPr lang="en-US" sz="2800" dirty="0" err="1"/>
              <a:t>yper</a:t>
            </a:r>
            <a:r>
              <a:rPr lang="en-US" sz="2800" b="1" dirty="0" err="1">
                <a:solidFill>
                  <a:schemeClr val="accent2"/>
                </a:solidFill>
              </a:rPr>
              <a:t>T</a:t>
            </a:r>
            <a:r>
              <a:rPr lang="en-US" sz="2800" dirty="0" err="1"/>
              <a:t>ext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2"/>
                </a:solidFill>
              </a:rPr>
              <a:t>T</a:t>
            </a:r>
            <a:r>
              <a:rPr lang="en-US" sz="2800" dirty="0"/>
              <a:t>ransfer </a:t>
            </a:r>
            <a:r>
              <a:rPr lang="en-US" sz="2800" b="1" dirty="0">
                <a:solidFill>
                  <a:schemeClr val="accent2"/>
                </a:solidFill>
              </a:rPr>
              <a:t>P</a:t>
            </a:r>
            <a:r>
              <a:rPr lang="en-US" sz="2800" dirty="0"/>
              <a:t>rotocol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Client (you) </a:t>
            </a:r>
            <a:r>
              <a:rPr lang="en-US" sz="2800" dirty="0" smtClean="0"/>
              <a:t>requests </a:t>
            </a:r>
            <a:r>
              <a:rPr lang="en-US" sz="2800" dirty="0"/>
              <a:t>a web page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Server responds to your request</a:t>
            </a:r>
          </a:p>
        </p:txBody>
      </p:sp>
      <p:sp>
        <p:nvSpPr>
          <p:cNvPr id="187406" name="Line 14"/>
          <p:cNvSpPr>
            <a:spLocks noChangeShapeType="1"/>
          </p:cNvSpPr>
          <p:nvPr/>
        </p:nvSpPr>
        <p:spPr bwMode="auto">
          <a:xfrm>
            <a:off x="2590800" y="2590800"/>
            <a:ext cx="396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407" name="Rectangle 15"/>
          <p:cNvSpPr>
            <a:spLocks noChangeArrowheads="1"/>
          </p:cNvSpPr>
          <p:nvPr/>
        </p:nvSpPr>
        <p:spPr bwMode="auto">
          <a:xfrm>
            <a:off x="3494088" y="2130425"/>
            <a:ext cx="183991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HTTP request</a:t>
            </a:r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 flipH="1">
            <a:off x="2590800" y="3124200"/>
            <a:ext cx="388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409" name="Rectangle 17"/>
          <p:cNvSpPr>
            <a:spLocks noChangeArrowheads="1"/>
          </p:cNvSpPr>
          <p:nvPr/>
        </p:nvSpPr>
        <p:spPr bwMode="auto">
          <a:xfrm>
            <a:off x="3503613" y="2678113"/>
            <a:ext cx="19827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HTTP response</a:t>
            </a:r>
          </a:p>
        </p:txBody>
      </p:sp>
      <p:pic>
        <p:nvPicPr>
          <p:cNvPr id="28681" name="Picture 18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86000"/>
            <a:ext cx="866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2" name="Picture 19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2286000"/>
            <a:ext cx="73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6" grpId="0" animBg="1"/>
      <p:bldP spid="187407" grpId="0" autoUpdateAnimBg="0"/>
      <p:bldP spid="187408" grpId="0" animBg="1"/>
      <p:bldP spid="18740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A8732547-D59D-684E-802E-9CAC91838F31}" type="slidenum">
              <a:rPr lang="en-US" smtClean="0">
                <a:latin typeface="Times New Roman" charset="0"/>
              </a:rPr>
              <a:pPr/>
              <a:t>14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Web Cookies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7848600" cy="1752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HTTP is stateless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cookies used to add state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Initially, cookie sent from server to browser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Browser manages cookie, sends it to server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Server looks in cookie database to “remember” you</a:t>
            </a:r>
          </a:p>
        </p:txBody>
      </p:sp>
      <p:sp>
        <p:nvSpPr>
          <p:cNvPr id="188430" name="Line 14"/>
          <p:cNvSpPr>
            <a:spLocks noChangeShapeType="1"/>
          </p:cNvSpPr>
          <p:nvPr/>
        </p:nvSpPr>
        <p:spPr bwMode="auto">
          <a:xfrm>
            <a:off x="2819400" y="1512888"/>
            <a:ext cx="3962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431" name="Rectangle 15"/>
          <p:cNvSpPr>
            <a:spLocks noChangeArrowheads="1"/>
          </p:cNvSpPr>
          <p:nvPr/>
        </p:nvSpPr>
        <p:spPr bwMode="auto">
          <a:xfrm rot="592261">
            <a:off x="3951288" y="1447800"/>
            <a:ext cx="183991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HTTP request</a:t>
            </a:r>
          </a:p>
        </p:txBody>
      </p:sp>
      <p:sp>
        <p:nvSpPr>
          <p:cNvPr id="188432" name="Line 16"/>
          <p:cNvSpPr>
            <a:spLocks noChangeShapeType="1"/>
          </p:cNvSpPr>
          <p:nvPr/>
        </p:nvSpPr>
        <p:spPr bwMode="auto">
          <a:xfrm flipH="1" flipV="1">
            <a:off x="2819400" y="1970088"/>
            <a:ext cx="3886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433" name="Rectangle 17"/>
          <p:cNvSpPr>
            <a:spLocks noChangeArrowheads="1"/>
          </p:cNvSpPr>
          <p:nvPr/>
        </p:nvSpPr>
        <p:spPr bwMode="auto">
          <a:xfrm rot="618799">
            <a:off x="3429000" y="1908175"/>
            <a:ext cx="287337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HTTP response, cookie</a:t>
            </a:r>
          </a:p>
        </p:txBody>
      </p:sp>
      <p:sp>
        <p:nvSpPr>
          <p:cNvPr id="188435" name="Rectangle 19"/>
          <p:cNvSpPr>
            <a:spLocks noChangeArrowheads="1"/>
          </p:cNvSpPr>
          <p:nvPr/>
        </p:nvSpPr>
        <p:spPr bwMode="auto">
          <a:xfrm>
            <a:off x="404813" y="1295400"/>
            <a:ext cx="10318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/>
              <a:t>initial</a:t>
            </a:r>
          </a:p>
          <a:p>
            <a:pPr algn="ctr">
              <a:lnSpc>
                <a:spcPct val="80000"/>
              </a:lnSpc>
            </a:pPr>
            <a:r>
              <a:rPr lang="en-US" sz="2000"/>
              <a:t>session</a:t>
            </a:r>
            <a:endParaRPr lang="en-US"/>
          </a:p>
        </p:txBody>
      </p:sp>
      <p:sp>
        <p:nvSpPr>
          <p:cNvPr id="188436" name="Rectangle 20"/>
          <p:cNvSpPr>
            <a:spLocks noChangeArrowheads="1"/>
          </p:cNvSpPr>
          <p:nvPr/>
        </p:nvSpPr>
        <p:spPr bwMode="auto">
          <a:xfrm>
            <a:off x="404813" y="3429000"/>
            <a:ext cx="10318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/>
              <a:t>later</a:t>
            </a:r>
          </a:p>
          <a:p>
            <a:pPr algn="ctr">
              <a:lnSpc>
                <a:spcPct val="80000"/>
              </a:lnSpc>
            </a:pPr>
            <a:r>
              <a:rPr lang="en-US" sz="2000"/>
              <a:t>session</a:t>
            </a:r>
            <a:endParaRPr lang="en-US"/>
          </a:p>
        </p:txBody>
      </p:sp>
      <p:sp>
        <p:nvSpPr>
          <p:cNvPr id="188437" name="Rectangle 21"/>
          <p:cNvSpPr>
            <a:spLocks noChangeArrowheads="1"/>
          </p:cNvSpPr>
          <p:nvPr/>
        </p:nvSpPr>
        <p:spPr bwMode="auto">
          <a:xfrm>
            <a:off x="1524000" y="914400"/>
            <a:ext cx="9286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cookie</a:t>
            </a:r>
          </a:p>
        </p:txBody>
      </p:sp>
      <p:sp>
        <p:nvSpPr>
          <p:cNvPr id="188438" name="Rectangle 22"/>
          <p:cNvSpPr>
            <a:spLocks noChangeArrowheads="1"/>
          </p:cNvSpPr>
          <p:nvPr/>
        </p:nvSpPr>
        <p:spPr bwMode="auto">
          <a:xfrm>
            <a:off x="1524000" y="2895600"/>
            <a:ext cx="9286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cookie</a:t>
            </a:r>
          </a:p>
        </p:txBody>
      </p:sp>
      <p:sp>
        <p:nvSpPr>
          <p:cNvPr id="188439" name="Line 23"/>
          <p:cNvSpPr>
            <a:spLocks noChangeShapeType="1"/>
          </p:cNvSpPr>
          <p:nvPr/>
        </p:nvSpPr>
        <p:spPr bwMode="auto">
          <a:xfrm flipV="1">
            <a:off x="2895600" y="2895600"/>
            <a:ext cx="3886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440" name="Line 24"/>
          <p:cNvSpPr>
            <a:spLocks noChangeShapeType="1"/>
          </p:cNvSpPr>
          <p:nvPr/>
        </p:nvSpPr>
        <p:spPr bwMode="auto">
          <a:xfrm flipH="1">
            <a:off x="2971800" y="3352800"/>
            <a:ext cx="3733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441" name="Rectangle 25"/>
          <p:cNvSpPr>
            <a:spLocks noChangeArrowheads="1"/>
          </p:cNvSpPr>
          <p:nvPr/>
        </p:nvSpPr>
        <p:spPr bwMode="auto">
          <a:xfrm rot="-483928">
            <a:off x="3352800" y="2754313"/>
            <a:ext cx="273208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HTTP request, cookie</a:t>
            </a:r>
          </a:p>
        </p:txBody>
      </p:sp>
      <p:sp>
        <p:nvSpPr>
          <p:cNvPr id="188442" name="Rectangle 26"/>
          <p:cNvSpPr>
            <a:spLocks noChangeArrowheads="1"/>
          </p:cNvSpPr>
          <p:nvPr/>
        </p:nvSpPr>
        <p:spPr bwMode="auto">
          <a:xfrm rot="-555409">
            <a:off x="3810000" y="3211513"/>
            <a:ext cx="198278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HTTP response</a:t>
            </a:r>
          </a:p>
        </p:txBody>
      </p:sp>
      <p:sp>
        <p:nvSpPr>
          <p:cNvPr id="188443" name="Rectangle 27"/>
          <p:cNvSpPr>
            <a:spLocks noChangeArrowheads="1"/>
          </p:cNvSpPr>
          <p:nvPr/>
        </p:nvSpPr>
        <p:spPr bwMode="auto">
          <a:xfrm>
            <a:off x="7620000" y="2317750"/>
            <a:ext cx="12557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/>
              <a:t>Cookie</a:t>
            </a:r>
          </a:p>
          <a:p>
            <a:pPr algn="ctr">
              <a:lnSpc>
                <a:spcPct val="90000"/>
              </a:lnSpc>
            </a:pPr>
            <a:r>
              <a:rPr lang="en-US" sz="2000"/>
              <a:t>database</a:t>
            </a:r>
          </a:p>
        </p:txBody>
      </p:sp>
      <p:sp>
        <p:nvSpPr>
          <p:cNvPr id="188444" name="Rectangle 28"/>
          <p:cNvSpPr>
            <a:spLocks noChangeArrowheads="1"/>
          </p:cNvSpPr>
          <p:nvPr/>
        </p:nvSpPr>
        <p:spPr bwMode="auto">
          <a:xfrm>
            <a:off x="7620000" y="2286000"/>
            <a:ext cx="1219200" cy="7620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15" name="Picture 29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4988" y="2209800"/>
            <a:ext cx="7350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6" name="Picture 30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7825" y="3276600"/>
            <a:ext cx="866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7" name="Picture 31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7825" y="1295400"/>
            <a:ext cx="866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  <p:bldP spid="188430" grpId="0" animBg="1"/>
      <p:bldP spid="188430" grpId="1" animBg="1"/>
      <p:bldP spid="188431" grpId="0" autoUpdateAnimBg="0"/>
      <p:bldP spid="188431" grpId="1" autoUpdateAnimBg="0"/>
      <p:bldP spid="188432" grpId="0" animBg="1"/>
      <p:bldP spid="188432" grpId="1" animBg="1"/>
      <p:bldP spid="188433" grpId="0" autoUpdateAnimBg="0"/>
      <p:bldP spid="188433" grpId="1" autoUpdateAnimBg="0"/>
      <p:bldP spid="188435" grpId="0" autoUpdateAnimBg="0"/>
      <p:bldP spid="188436" grpId="0" autoUpdateAnimBg="0"/>
      <p:bldP spid="188437" grpId="0" autoUpdateAnimBg="0"/>
      <p:bldP spid="188437" grpId="1" autoUpdateAnimBg="0"/>
      <p:bldP spid="188438" grpId="0" autoUpdateAnimBg="0"/>
      <p:bldP spid="188439" grpId="0" animBg="1"/>
      <p:bldP spid="188440" grpId="0" animBg="1"/>
      <p:bldP spid="188441" grpId="0" autoUpdateAnimBg="0"/>
      <p:bldP spid="188442" grpId="0" autoUpdateAnimBg="0"/>
      <p:bldP spid="188443" grpId="0" autoUpdateAnimBg="0"/>
      <p:bldP spid="1884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CF8FE396-A6D2-3D40-95B7-AB3A50ACF1FC}" type="slidenum">
              <a:rPr lang="en-US" smtClean="0">
                <a:latin typeface="Times New Roman" charset="0"/>
              </a:rPr>
              <a:pPr/>
              <a:t>15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Web Cookies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Web </a:t>
            </a:r>
            <a:r>
              <a:rPr lang="en-US" dirty="0" smtClean="0"/>
              <a:t>cookies </a:t>
            </a:r>
            <a:r>
              <a:rPr lang="en-US" dirty="0"/>
              <a:t>used for…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Shopping carts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Recommendations, etc</a:t>
            </a:r>
            <a:r>
              <a:rPr lang="en-US" dirty="0" smtClean="0"/>
              <a:t>., etc.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 </a:t>
            </a:r>
            <a:r>
              <a:rPr lang="en-US" dirty="0" smtClean="0"/>
              <a:t>very, very weak </a:t>
            </a:r>
            <a:r>
              <a:rPr lang="en-US" dirty="0"/>
              <a:t>form of authentication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Privacy concerns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Web site can learn a lot about you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Multiple web sites could learn even more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C21FFF82-7BA7-3141-B0DD-55B89409FAAD}" type="slidenum">
              <a:rPr lang="en-US" smtClean="0">
                <a:latin typeface="Times New Roman" charset="0"/>
              </a:rPr>
              <a:pPr/>
              <a:t>16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31747" name="Picture 37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9188" y="4876800"/>
            <a:ext cx="7350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36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2988" y="4876800"/>
            <a:ext cx="7350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SMTP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97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SMTP used to send email from sender to recipient’s mail server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Then use POP3, IMAP or HTTP (Web mail) to get messages from server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As with many application protocols, SMTP commands are human readable </a:t>
            </a:r>
          </a:p>
        </p:txBody>
      </p:sp>
      <p:sp>
        <p:nvSpPr>
          <p:cNvPr id="190478" name="Line 14"/>
          <p:cNvSpPr>
            <a:spLocks noChangeShapeType="1"/>
          </p:cNvSpPr>
          <p:nvPr/>
        </p:nvSpPr>
        <p:spPr bwMode="auto">
          <a:xfrm>
            <a:off x="3048000" y="54102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479" name="Rectangle 15"/>
          <p:cNvSpPr>
            <a:spLocks noChangeArrowheads="1"/>
          </p:cNvSpPr>
          <p:nvPr/>
        </p:nvSpPr>
        <p:spPr bwMode="auto">
          <a:xfrm>
            <a:off x="4140200" y="4964113"/>
            <a:ext cx="8890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SMTP</a:t>
            </a:r>
          </a:p>
        </p:txBody>
      </p:sp>
      <p:sp>
        <p:nvSpPr>
          <p:cNvPr id="190481" name="Rectangle 17"/>
          <p:cNvSpPr>
            <a:spLocks noChangeArrowheads="1"/>
          </p:cNvSpPr>
          <p:nvPr/>
        </p:nvSpPr>
        <p:spPr bwMode="auto">
          <a:xfrm>
            <a:off x="6934200" y="5181600"/>
            <a:ext cx="8064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POP3</a:t>
            </a:r>
          </a:p>
        </p:txBody>
      </p:sp>
      <p:sp>
        <p:nvSpPr>
          <p:cNvPr id="190492" name="Line 28"/>
          <p:cNvSpPr>
            <a:spLocks noChangeShapeType="1"/>
          </p:cNvSpPr>
          <p:nvPr/>
        </p:nvSpPr>
        <p:spPr bwMode="auto">
          <a:xfrm>
            <a:off x="6858000" y="5638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493" name="Line 29"/>
          <p:cNvSpPr>
            <a:spLocks noChangeShapeType="1"/>
          </p:cNvSpPr>
          <p:nvPr/>
        </p:nvSpPr>
        <p:spPr bwMode="auto">
          <a:xfrm>
            <a:off x="1371600" y="5410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494" name="Line 30"/>
          <p:cNvSpPr>
            <a:spLocks noChangeShapeType="1"/>
          </p:cNvSpPr>
          <p:nvPr/>
        </p:nvSpPr>
        <p:spPr bwMode="auto">
          <a:xfrm flipH="1">
            <a:off x="6781800" y="5181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Rectangle 31"/>
          <p:cNvSpPr>
            <a:spLocks noChangeArrowheads="1"/>
          </p:cNvSpPr>
          <p:nvPr/>
        </p:nvSpPr>
        <p:spPr bwMode="auto">
          <a:xfrm>
            <a:off x="252413" y="4506913"/>
            <a:ext cx="10429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Sender</a:t>
            </a:r>
          </a:p>
        </p:txBody>
      </p:sp>
      <p:sp>
        <p:nvSpPr>
          <p:cNvPr id="31758" name="Rectangle 32"/>
          <p:cNvSpPr>
            <a:spLocks noChangeArrowheads="1"/>
          </p:cNvSpPr>
          <p:nvPr/>
        </p:nvSpPr>
        <p:spPr bwMode="auto">
          <a:xfrm>
            <a:off x="7696200" y="4495800"/>
            <a:ext cx="12827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Recipient</a:t>
            </a:r>
          </a:p>
        </p:txBody>
      </p:sp>
      <p:sp>
        <p:nvSpPr>
          <p:cNvPr id="190497" name="Rectangle 33"/>
          <p:cNvSpPr>
            <a:spLocks noChangeArrowheads="1"/>
          </p:cNvSpPr>
          <p:nvPr/>
        </p:nvSpPr>
        <p:spPr bwMode="auto">
          <a:xfrm>
            <a:off x="1371600" y="4953000"/>
            <a:ext cx="8890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SMTP</a:t>
            </a:r>
          </a:p>
        </p:txBody>
      </p:sp>
      <p:pic>
        <p:nvPicPr>
          <p:cNvPr id="31760" name="Picture 34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72425" y="4953000"/>
            <a:ext cx="866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61" name="Picture 35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953000"/>
            <a:ext cx="866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570603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8" grpId="0" animBg="1"/>
      <p:bldP spid="190479" grpId="0" autoUpdateAnimBg="0"/>
      <p:bldP spid="190481" grpId="0" autoUpdateAnimBg="0"/>
      <p:bldP spid="190492" grpId="0" animBg="1"/>
      <p:bldP spid="190493" grpId="0" animBg="1"/>
      <p:bldP spid="190494" grpId="0" animBg="1"/>
      <p:bldP spid="19049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4C8AC901-F612-6440-B516-797A98A782B4}" type="slidenum">
              <a:rPr lang="en-US" smtClean="0">
                <a:latin typeface="Times New Roman" charset="0"/>
              </a:rPr>
              <a:pPr/>
              <a:t>17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/>
              <a:t>Spoofed email with SMTP</a:t>
            </a: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652463" y="1314450"/>
            <a:ext cx="7653337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800"/>
              <a:t>User types the </a:t>
            </a:r>
            <a:r>
              <a:rPr lang="en-US" sz="2800">
                <a:solidFill>
                  <a:srgbClr val="FF0000"/>
                </a:solidFill>
              </a:rPr>
              <a:t>red</a:t>
            </a:r>
            <a:r>
              <a:rPr lang="en-US" sz="2800"/>
              <a:t> lines:</a:t>
            </a:r>
            <a:endParaRPr lang="en-US" sz="2000"/>
          </a:p>
          <a:p>
            <a:pPr eaLnBrk="0" hangingPunct="0">
              <a:lnSpc>
                <a:spcPct val="85000"/>
              </a:lnSpc>
            </a:pPr>
            <a:endParaRPr lang="en-US" sz="800" b="1">
              <a:latin typeface="Courier New" charset="0"/>
            </a:endParaRP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latin typeface="Courier New" charset="0"/>
              </a:rPr>
              <a:t>&gt; </a:t>
            </a:r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telnet eniac.cs.sjsu.edu 25</a:t>
            </a:r>
            <a:endParaRPr lang="en-US" sz="2000" b="1">
              <a:latin typeface="Courier New" charset="0"/>
            </a:endParaRP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latin typeface="Courier New" charset="0"/>
              </a:rPr>
              <a:t>220 eniac.sjsu.edu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HELO ca.gov</a:t>
            </a:r>
            <a:r>
              <a:rPr lang="en-US" sz="2000" b="1">
                <a:latin typeface="Courier New" charset="0"/>
              </a:rPr>
              <a:t>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latin typeface="Courier New" charset="0"/>
              </a:rPr>
              <a:t>250  Hello ca.gov, pleased to meet you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MAIL FROM: &lt;arnold@ca.gov&gt;</a:t>
            </a:r>
            <a:r>
              <a:rPr lang="en-US" sz="2000" b="1">
                <a:latin typeface="Courier New" charset="0"/>
              </a:rPr>
              <a:t>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latin typeface="Courier New" charset="0"/>
              </a:rPr>
              <a:t>250 arnold@ca.gov... Sender ok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RCPT TO: &lt;stamp@cs.sjsu.edu&gt;</a:t>
            </a:r>
            <a:r>
              <a:rPr lang="en-US" sz="2000" b="1">
                <a:latin typeface="Courier New" charset="0"/>
              </a:rPr>
              <a:t>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latin typeface="Courier New" charset="0"/>
              </a:rPr>
              <a:t>250 stamp@cs.sjsu.edu ... Recipient ok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DATA</a:t>
            </a:r>
            <a:r>
              <a:rPr lang="en-US" sz="2000" b="1">
                <a:latin typeface="Courier New" charset="0"/>
              </a:rPr>
              <a:t>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latin typeface="Courier New" charset="0"/>
              </a:rPr>
              <a:t>354 Enter mail, end with "." on a line by itself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It is my pleasure to inform you that you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are terminated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 .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latin typeface="Courier New" charset="0"/>
              </a:rPr>
              <a:t>250 Message accepted for delivery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</a:rPr>
              <a:t>QUIT </a:t>
            </a:r>
          </a:p>
          <a:p>
            <a:pPr eaLnBrk="0" hangingPunct="0">
              <a:lnSpc>
                <a:spcPct val="85000"/>
              </a:lnSpc>
            </a:pPr>
            <a:r>
              <a:rPr lang="en-US" sz="2000" b="1">
                <a:latin typeface="Courier New" charset="0"/>
              </a:rPr>
              <a:t>221 eniac.sjsu.edu closing connection</a:t>
            </a:r>
            <a:endParaRPr lang="en-US" sz="20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A3198C88-748E-3647-A057-DCF226B49037}" type="slidenum">
              <a:rPr lang="en-US" smtClean="0">
                <a:latin typeface="Times New Roman" charset="0"/>
              </a:rPr>
              <a:pPr/>
              <a:t>18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 Layer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1910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DNS --- Domain Name Service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Convert human-friendly names such as </a:t>
            </a:r>
            <a:r>
              <a:rPr lang="en-US" sz="2400" dirty="0">
                <a:hlinkClick r:id="rId2"/>
              </a:rPr>
              <a:t>www.google.com</a:t>
            </a:r>
            <a:r>
              <a:rPr lang="en-US" sz="2400" dirty="0"/>
              <a:t> into 32-bit IP address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A distributed hierarchical database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Only 13 “root” DNS </a:t>
            </a:r>
            <a:r>
              <a:rPr lang="en-US" sz="2800" dirty="0" smtClean="0"/>
              <a:t>server clusters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/>
              <a:t>Almost </a:t>
            </a:r>
            <a:r>
              <a:rPr lang="en-US" sz="2400" dirty="0"/>
              <a:t>a single point of failure for Internet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Attacks on root servers have succeeded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But, attacks have not lasted long </a:t>
            </a:r>
            <a:r>
              <a:rPr lang="en-US" sz="2400" dirty="0" smtClean="0"/>
              <a:t>enough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C4529AC5-D953-CB49-819D-0F3D40907177}" type="slidenum">
              <a:rPr lang="en-US" smtClean="0">
                <a:latin typeface="Times New Roman" charset="0"/>
              </a:rPr>
              <a:pPr/>
              <a:t>19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Transport Layer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The network layer offers unreliable, “best effort” delivery of packets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Any improved service must be provided by the hosts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Transport layer: two protocols of interest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TCP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 smtClean="0"/>
              <a:t> more </a:t>
            </a:r>
            <a:r>
              <a:rPr lang="en-US" sz="2400" dirty="0"/>
              <a:t>service, more overhead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UDP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 smtClean="0"/>
              <a:t> less </a:t>
            </a:r>
            <a:r>
              <a:rPr lang="en-US" sz="2400" dirty="0"/>
              <a:t>service,</a:t>
            </a:r>
            <a:r>
              <a:rPr lang="en-US" sz="2400" dirty="0" smtClean="0"/>
              <a:t> less </a:t>
            </a:r>
            <a:r>
              <a:rPr lang="en-US" sz="2400" dirty="0"/>
              <a:t>overhead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TCP and UDP</a:t>
            </a:r>
            <a:r>
              <a:rPr lang="en-US" sz="2800" dirty="0" smtClean="0"/>
              <a:t> runs on </a:t>
            </a:r>
            <a:r>
              <a:rPr lang="en-US" sz="2800" dirty="0"/>
              <a:t>hosts, not routers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949EDFE6-9659-B542-93E4-8B0D9A4015A9}" type="slidenum">
              <a:rPr lang="en-US" smtClean="0">
                <a:latin typeface="Times New Roman" charset="0"/>
              </a:rPr>
              <a:pPr/>
              <a:t>2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17411" name="Picture 418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8213" y="4343400"/>
            <a:ext cx="43338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Network</a:t>
            </a:r>
          </a:p>
        </p:txBody>
      </p:sp>
      <p:sp>
        <p:nvSpPr>
          <p:cNvPr id="17413" name="Line 118"/>
          <p:cNvSpPr>
            <a:spLocks noChangeShapeType="1"/>
          </p:cNvSpPr>
          <p:nvPr/>
        </p:nvSpPr>
        <p:spPr bwMode="auto">
          <a:xfrm>
            <a:off x="5181600" y="297021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4" name="Line 153"/>
          <p:cNvSpPr>
            <a:spLocks noChangeShapeType="1"/>
          </p:cNvSpPr>
          <p:nvPr/>
        </p:nvSpPr>
        <p:spPr bwMode="auto">
          <a:xfrm flipH="1">
            <a:off x="6172200" y="4495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5" name="Line 187"/>
          <p:cNvSpPr>
            <a:spLocks noChangeShapeType="1"/>
          </p:cNvSpPr>
          <p:nvPr/>
        </p:nvSpPr>
        <p:spPr bwMode="auto">
          <a:xfrm rot="5400000" flipH="1">
            <a:off x="8168481" y="2964657"/>
            <a:ext cx="611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6" name="Line 190"/>
          <p:cNvSpPr>
            <a:spLocks noChangeShapeType="1"/>
          </p:cNvSpPr>
          <p:nvPr/>
        </p:nvSpPr>
        <p:spPr bwMode="auto">
          <a:xfrm flipV="1">
            <a:off x="6172200" y="2768600"/>
            <a:ext cx="46990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7" name="Line 191"/>
          <p:cNvSpPr>
            <a:spLocks noChangeShapeType="1"/>
          </p:cNvSpPr>
          <p:nvPr/>
        </p:nvSpPr>
        <p:spPr bwMode="auto">
          <a:xfrm>
            <a:off x="7118350" y="275272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8" name="Line 192"/>
          <p:cNvSpPr>
            <a:spLocks noChangeShapeType="1"/>
          </p:cNvSpPr>
          <p:nvPr/>
        </p:nvSpPr>
        <p:spPr bwMode="auto">
          <a:xfrm flipH="1">
            <a:off x="7637463" y="3089275"/>
            <a:ext cx="241300" cy="68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9" name="Line 193"/>
          <p:cNvSpPr>
            <a:spLocks noChangeShapeType="1"/>
          </p:cNvSpPr>
          <p:nvPr/>
        </p:nvSpPr>
        <p:spPr bwMode="auto">
          <a:xfrm>
            <a:off x="6867525" y="2865438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0" name="Line 194"/>
          <p:cNvSpPr>
            <a:spLocks noChangeShapeType="1"/>
          </p:cNvSpPr>
          <p:nvPr/>
        </p:nvSpPr>
        <p:spPr bwMode="auto">
          <a:xfrm>
            <a:off x="6892925" y="3513138"/>
            <a:ext cx="534988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1" name="Line 195"/>
          <p:cNvSpPr>
            <a:spLocks noChangeShapeType="1"/>
          </p:cNvSpPr>
          <p:nvPr/>
        </p:nvSpPr>
        <p:spPr bwMode="auto">
          <a:xfrm flipH="1">
            <a:off x="7467600" y="3978275"/>
            <a:ext cx="15240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2" name="Line 196"/>
          <p:cNvSpPr>
            <a:spLocks noChangeShapeType="1"/>
          </p:cNvSpPr>
          <p:nvPr/>
        </p:nvSpPr>
        <p:spPr bwMode="auto">
          <a:xfrm flipH="1">
            <a:off x="7126288" y="3057525"/>
            <a:ext cx="560387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3" name="Line 198"/>
          <p:cNvSpPr>
            <a:spLocks noChangeShapeType="1"/>
          </p:cNvSpPr>
          <p:nvPr/>
        </p:nvSpPr>
        <p:spPr bwMode="auto">
          <a:xfrm flipH="1">
            <a:off x="8104188" y="2971800"/>
            <a:ext cx="354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4" name="Line 326"/>
          <p:cNvSpPr>
            <a:spLocks noChangeShapeType="1"/>
          </p:cNvSpPr>
          <p:nvPr/>
        </p:nvSpPr>
        <p:spPr bwMode="auto">
          <a:xfrm flipH="1" flipV="1">
            <a:off x="5105400" y="4572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5" name="Line 327"/>
          <p:cNvSpPr>
            <a:spLocks noChangeShapeType="1"/>
          </p:cNvSpPr>
          <p:nvPr/>
        </p:nvSpPr>
        <p:spPr bwMode="auto">
          <a:xfrm flipV="1">
            <a:off x="6096000" y="35052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6" name="Line 336"/>
          <p:cNvSpPr>
            <a:spLocks noChangeShapeType="1"/>
          </p:cNvSpPr>
          <p:nvPr/>
        </p:nvSpPr>
        <p:spPr bwMode="auto">
          <a:xfrm>
            <a:off x="73914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7" name="Line 337"/>
          <p:cNvSpPr>
            <a:spLocks noChangeShapeType="1"/>
          </p:cNvSpPr>
          <p:nvPr/>
        </p:nvSpPr>
        <p:spPr bwMode="auto">
          <a:xfrm flipH="1">
            <a:off x="6705600" y="4876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8" name="Line 338"/>
          <p:cNvSpPr>
            <a:spLocks noChangeShapeType="1"/>
          </p:cNvSpPr>
          <p:nvPr/>
        </p:nvSpPr>
        <p:spPr bwMode="auto">
          <a:xfrm>
            <a:off x="67056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9" name="Line 339"/>
          <p:cNvSpPr>
            <a:spLocks noChangeShapeType="1"/>
          </p:cNvSpPr>
          <p:nvPr/>
        </p:nvSpPr>
        <p:spPr bwMode="auto">
          <a:xfrm>
            <a:off x="7543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0" name="Line 340"/>
          <p:cNvSpPr>
            <a:spLocks noChangeShapeType="1"/>
          </p:cNvSpPr>
          <p:nvPr/>
        </p:nvSpPr>
        <p:spPr bwMode="auto">
          <a:xfrm>
            <a:off x="81534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1" name="Line 342"/>
          <p:cNvSpPr>
            <a:spLocks noChangeShapeType="1"/>
          </p:cNvSpPr>
          <p:nvPr/>
        </p:nvSpPr>
        <p:spPr bwMode="auto">
          <a:xfrm>
            <a:off x="5867400" y="2286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2" name="Line 344"/>
          <p:cNvSpPr>
            <a:spLocks noChangeShapeType="1"/>
          </p:cNvSpPr>
          <p:nvPr/>
        </p:nvSpPr>
        <p:spPr bwMode="auto">
          <a:xfrm>
            <a:off x="5181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3" name="Line 345"/>
          <p:cNvSpPr>
            <a:spLocks noChangeShapeType="1"/>
          </p:cNvSpPr>
          <p:nvPr/>
        </p:nvSpPr>
        <p:spPr bwMode="auto">
          <a:xfrm>
            <a:off x="48768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4" name="Line 346"/>
          <p:cNvSpPr>
            <a:spLocks noChangeShapeType="1"/>
          </p:cNvSpPr>
          <p:nvPr/>
        </p:nvSpPr>
        <p:spPr bwMode="auto">
          <a:xfrm>
            <a:off x="48768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5" name="Line 347"/>
          <p:cNvSpPr>
            <a:spLocks noChangeShapeType="1"/>
          </p:cNvSpPr>
          <p:nvPr/>
        </p:nvSpPr>
        <p:spPr bwMode="auto">
          <a:xfrm>
            <a:off x="54102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406" name="Line 350"/>
          <p:cNvSpPr>
            <a:spLocks noChangeShapeType="1"/>
          </p:cNvSpPr>
          <p:nvPr/>
        </p:nvSpPr>
        <p:spPr bwMode="auto">
          <a:xfrm>
            <a:off x="6705600" y="4876800"/>
            <a:ext cx="0" cy="304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7" name="Line 351"/>
          <p:cNvSpPr>
            <a:spLocks noChangeShapeType="1"/>
          </p:cNvSpPr>
          <p:nvPr/>
        </p:nvSpPr>
        <p:spPr bwMode="auto">
          <a:xfrm>
            <a:off x="6705600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411" name="Line 355"/>
          <p:cNvSpPr>
            <a:spLocks noChangeShapeType="1"/>
          </p:cNvSpPr>
          <p:nvPr/>
        </p:nvSpPr>
        <p:spPr bwMode="auto">
          <a:xfrm>
            <a:off x="6705600" y="48768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412" name="Line 356"/>
          <p:cNvSpPr>
            <a:spLocks noChangeShapeType="1"/>
          </p:cNvSpPr>
          <p:nvPr/>
        </p:nvSpPr>
        <p:spPr bwMode="auto">
          <a:xfrm>
            <a:off x="7391400" y="4572000"/>
            <a:ext cx="0" cy="304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413" name="Line 357"/>
          <p:cNvSpPr>
            <a:spLocks noChangeShapeType="1"/>
          </p:cNvSpPr>
          <p:nvPr/>
        </p:nvSpPr>
        <p:spPr bwMode="auto">
          <a:xfrm flipH="1">
            <a:off x="7467600" y="3962400"/>
            <a:ext cx="152400" cy="36512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414" name="Line 358"/>
          <p:cNvSpPr>
            <a:spLocks noChangeShapeType="1"/>
          </p:cNvSpPr>
          <p:nvPr/>
        </p:nvSpPr>
        <p:spPr bwMode="auto">
          <a:xfrm>
            <a:off x="6858000" y="3505200"/>
            <a:ext cx="534988" cy="3683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415" name="Line 359"/>
          <p:cNvSpPr>
            <a:spLocks noChangeShapeType="1"/>
          </p:cNvSpPr>
          <p:nvPr/>
        </p:nvSpPr>
        <p:spPr bwMode="auto">
          <a:xfrm flipH="1">
            <a:off x="7162800" y="3048000"/>
            <a:ext cx="560388" cy="38417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416" name="Line 360"/>
          <p:cNvSpPr>
            <a:spLocks noChangeShapeType="1"/>
          </p:cNvSpPr>
          <p:nvPr/>
        </p:nvSpPr>
        <p:spPr bwMode="auto">
          <a:xfrm flipH="1">
            <a:off x="8104188" y="2971800"/>
            <a:ext cx="354012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417" name="Line 361"/>
          <p:cNvSpPr>
            <a:spLocks noChangeShapeType="1"/>
          </p:cNvSpPr>
          <p:nvPr/>
        </p:nvSpPr>
        <p:spPr bwMode="auto">
          <a:xfrm flipV="1">
            <a:off x="8458200" y="2667000"/>
            <a:ext cx="0" cy="304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45" name="Line 366"/>
          <p:cNvSpPr>
            <a:spLocks noChangeShapeType="1"/>
          </p:cNvSpPr>
          <p:nvPr/>
        </p:nvSpPr>
        <p:spPr bwMode="auto">
          <a:xfrm>
            <a:off x="84582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46" name="Line 367"/>
          <p:cNvSpPr>
            <a:spLocks noChangeShapeType="1"/>
          </p:cNvSpPr>
          <p:nvPr/>
        </p:nvSpPr>
        <p:spPr bwMode="auto">
          <a:xfrm>
            <a:off x="8482013" y="3276600"/>
            <a:ext cx="166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424" name="Line 368"/>
          <p:cNvSpPr>
            <a:spLocks noChangeShapeType="1"/>
          </p:cNvSpPr>
          <p:nvPr/>
        </p:nvSpPr>
        <p:spPr bwMode="auto">
          <a:xfrm>
            <a:off x="8458200" y="2667000"/>
            <a:ext cx="152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48" name="Rectangle 369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505200" cy="4343400"/>
          </a:xfrm>
          <a:noFill/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Includes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Computers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Servers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Routers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Wireless devices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Etc.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Purpose is to transmit data</a:t>
            </a:r>
          </a:p>
        </p:txBody>
      </p:sp>
      <p:pic>
        <p:nvPicPr>
          <p:cNvPr id="17449" name="Picture 412" descr="cell phone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0350" y="4057650"/>
            <a:ext cx="1968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0" name="Picture 413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429000"/>
            <a:ext cx="3190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1" name="Picture 414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43513" y="342265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2" name="Picture 415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313" y="243840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3" name="Picture 416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313" y="304800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4" name="Picture 417" descr="portable computer.tif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5114925"/>
            <a:ext cx="3873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5" name="Picture 419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29075" y="512445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6" name="Picture 420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600" y="198120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7" name="Picture 421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43675" y="512445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8" name="Picture 422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58063" y="5181600"/>
            <a:ext cx="414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9" name="Picture 423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24813" y="5105400"/>
            <a:ext cx="4333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460" name="Group 424"/>
          <p:cNvGrpSpPr>
            <a:grpSpLocks/>
          </p:cNvGrpSpPr>
          <p:nvPr/>
        </p:nvGrpSpPr>
        <p:grpSpPr bwMode="auto">
          <a:xfrm>
            <a:off x="5638800" y="2819400"/>
            <a:ext cx="533400" cy="304800"/>
            <a:chOff x="1152" y="1056"/>
            <a:chExt cx="432" cy="240"/>
          </a:xfrm>
        </p:grpSpPr>
        <p:sp>
          <p:nvSpPr>
            <p:cNvPr id="17497" name="Rectangle 425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98" name="Oval 426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99" name="Oval 427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00" name="Line 428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01" name="Line 429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461" name="Group 430"/>
          <p:cNvGrpSpPr>
            <a:grpSpLocks/>
          </p:cNvGrpSpPr>
          <p:nvPr/>
        </p:nvGrpSpPr>
        <p:grpSpPr bwMode="auto">
          <a:xfrm>
            <a:off x="6629400" y="2590800"/>
            <a:ext cx="533400" cy="304800"/>
            <a:chOff x="1152" y="1056"/>
            <a:chExt cx="432" cy="240"/>
          </a:xfrm>
        </p:grpSpPr>
        <p:sp>
          <p:nvSpPr>
            <p:cNvPr id="17492" name="Rectangle 431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93" name="Oval 432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94" name="Oval 433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95" name="Line 434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96" name="Line 435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462" name="Group 436"/>
          <p:cNvGrpSpPr>
            <a:grpSpLocks/>
          </p:cNvGrpSpPr>
          <p:nvPr/>
        </p:nvGrpSpPr>
        <p:grpSpPr bwMode="auto">
          <a:xfrm>
            <a:off x="6629400" y="3276600"/>
            <a:ext cx="533400" cy="304800"/>
            <a:chOff x="1152" y="1056"/>
            <a:chExt cx="432" cy="240"/>
          </a:xfrm>
        </p:grpSpPr>
        <p:sp>
          <p:nvSpPr>
            <p:cNvPr id="17487" name="Rectangle 437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88" name="Oval 438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89" name="Oval 439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90" name="Line 440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91" name="Line 441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463" name="Group 442"/>
          <p:cNvGrpSpPr>
            <a:grpSpLocks/>
          </p:cNvGrpSpPr>
          <p:nvPr/>
        </p:nvGrpSpPr>
        <p:grpSpPr bwMode="auto">
          <a:xfrm>
            <a:off x="7086600" y="4343400"/>
            <a:ext cx="533400" cy="304800"/>
            <a:chOff x="1152" y="1056"/>
            <a:chExt cx="432" cy="240"/>
          </a:xfrm>
        </p:grpSpPr>
        <p:sp>
          <p:nvSpPr>
            <p:cNvPr id="17482" name="Rectangle 443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83" name="Oval 444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84" name="Oval 445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85" name="Line 446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86" name="Line 447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464" name="Group 448"/>
          <p:cNvGrpSpPr>
            <a:grpSpLocks/>
          </p:cNvGrpSpPr>
          <p:nvPr/>
        </p:nvGrpSpPr>
        <p:grpSpPr bwMode="auto">
          <a:xfrm>
            <a:off x="5715000" y="4419600"/>
            <a:ext cx="533400" cy="304800"/>
            <a:chOff x="1152" y="1056"/>
            <a:chExt cx="432" cy="240"/>
          </a:xfrm>
        </p:grpSpPr>
        <p:sp>
          <p:nvSpPr>
            <p:cNvPr id="17477" name="Rectangle 449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78" name="Oval 450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79" name="Oval 451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80" name="Line 452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81" name="Line 453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465" name="Group 454"/>
          <p:cNvGrpSpPr>
            <a:grpSpLocks/>
          </p:cNvGrpSpPr>
          <p:nvPr/>
        </p:nvGrpSpPr>
        <p:grpSpPr bwMode="auto">
          <a:xfrm>
            <a:off x="7620000" y="2895600"/>
            <a:ext cx="533400" cy="304800"/>
            <a:chOff x="1152" y="1056"/>
            <a:chExt cx="432" cy="240"/>
          </a:xfrm>
        </p:grpSpPr>
        <p:sp>
          <p:nvSpPr>
            <p:cNvPr id="17472" name="Rectangle 455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73" name="Oval 456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74" name="Oval 457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75" name="Line 458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76" name="Line 459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466" name="Group 460"/>
          <p:cNvGrpSpPr>
            <a:grpSpLocks/>
          </p:cNvGrpSpPr>
          <p:nvPr/>
        </p:nvGrpSpPr>
        <p:grpSpPr bwMode="auto">
          <a:xfrm>
            <a:off x="7315200" y="3733800"/>
            <a:ext cx="533400" cy="304800"/>
            <a:chOff x="1152" y="1056"/>
            <a:chExt cx="432" cy="240"/>
          </a:xfrm>
        </p:grpSpPr>
        <p:sp>
          <p:nvSpPr>
            <p:cNvPr id="17467" name="Rectangle 461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8" name="Oval 462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9" name="Oval 463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70" name="Line 464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71" name="Line 465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406" grpId="0" animBg="1"/>
      <p:bldP spid="173411" grpId="0" animBg="1"/>
      <p:bldP spid="173412" grpId="0" animBg="1"/>
      <p:bldP spid="173413" grpId="0" animBg="1"/>
      <p:bldP spid="173414" grpId="0" animBg="1"/>
      <p:bldP spid="173415" grpId="0" animBg="1"/>
      <p:bldP spid="173416" grpId="0" animBg="1"/>
      <p:bldP spid="173417" grpId="0" animBg="1"/>
      <p:bldP spid="1734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49EFFBAE-FD39-1545-9EDF-999AFEA4983A}" type="slidenum">
              <a:rPr lang="en-US" smtClean="0">
                <a:latin typeface="Times New Roman" charset="0"/>
              </a:rPr>
              <a:pPr/>
              <a:t>20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TCP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648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TCP assures that packets…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Arrive at destination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Are processed in order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Are not sent too fast for receiver: </a:t>
            </a:r>
            <a:r>
              <a:rPr lang="en-US" sz="2400" b="1" dirty="0">
                <a:solidFill>
                  <a:schemeClr val="hlink"/>
                </a:solidFill>
              </a:rPr>
              <a:t>flow control</a:t>
            </a:r>
            <a:endParaRPr lang="en-US" sz="24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TCP also </a:t>
            </a:r>
            <a:r>
              <a:rPr lang="en-US" sz="2800" dirty="0" smtClean="0"/>
              <a:t>provides…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Network-wide </a:t>
            </a:r>
            <a:r>
              <a:rPr lang="en-US" sz="2400" b="1" dirty="0">
                <a:solidFill>
                  <a:schemeClr val="hlink"/>
                </a:solidFill>
              </a:rPr>
              <a:t>congestion control</a:t>
            </a:r>
            <a:endParaRPr lang="en-US" sz="24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TCP is </a:t>
            </a:r>
            <a:r>
              <a:rPr lang="en-US" sz="2800" b="1" dirty="0">
                <a:solidFill>
                  <a:schemeClr val="hlink"/>
                </a:solidFill>
              </a:rPr>
              <a:t>connection-oriented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TCP contacts server before sending data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Orderly setup and take down of “connection”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No</a:t>
            </a:r>
            <a:r>
              <a:rPr lang="en-US" sz="2400" dirty="0" smtClean="0"/>
              <a:t> true </a:t>
            </a:r>
            <a:r>
              <a:rPr lang="en-US" sz="2400" dirty="0"/>
              <a:t>connection, only a logical connection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2BBD7726-321A-B045-8710-67C2840EF334}" type="slidenum">
              <a:rPr lang="en-US" smtClean="0">
                <a:latin typeface="Times New Roman" charset="0"/>
              </a:rPr>
              <a:pPr/>
              <a:t>21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TCP Header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67200"/>
            <a:ext cx="78486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Source and destination port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Sequence number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Flags (ACK, SYN, RST, etc.)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Usually 20 bytes (if no options)</a:t>
            </a:r>
          </a:p>
        </p:txBody>
      </p:sp>
      <p:pic>
        <p:nvPicPr>
          <p:cNvPr id="36869" name="Picture 5" descr="tcp.tif            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219200"/>
            <a:ext cx="5410200" cy="297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C84F4522-2ED0-E947-821D-18A3631C8F51}" type="slidenum">
              <a:rPr lang="en-US" smtClean="0">
                <a:latin typeface="Times New Roman" charset="0"/>
              </a:rPr>
              <a:pPr/>
              <a:t>22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TCP </a:t>
            </a:r>
            <a:r>
              <a:rPr lang="en-US" dirty="0" smtClean="0"/>
              <a:t>Three-Way </a:t>
            </a:r>
            <a:r>
              <a:rPr lang="en-US" dirty="0"/>
              <a:t>Handshake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581400"/>
            <a:ext cx="80772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SYN</a:t>
            </a:r>
            <a:r>
              <a:rPr lang="en-US" sz="2800" dirty="0"/>
              <a:t>: synchronization requested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SYN-ACK</a:t>
            </a:r>
            <a:r>
              <a:rPr lang="en-US" sz="2800" dirty="0"/>
              <a:t>: acknowledge SYN request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ACK</a:t>
            </a:r>
            <a:r>
              <a:rPr lang="en-US" sz="2800" dirty="0"/>
              <a:t>: acknowledge </a:t>
            </a:r>
            <a:r>
              <a:rPr lang="en-US" sz="2800" dirty="0" err="1"/>
              <a:t>msg</a:t>
            </a:r>
            <a:r>
              <a:rPr lang="en-US" sz="2800" dirty="0"/>
              <a:t> 2 and send data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Then TCP “connection” established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Connection terminated by FIN or </a:t>
            </a:r>
            <a:r>
              <a:rPr lang="en-US" sz="2400" dirty="0" smtClean="0"/>
              <a:t>RST</a:t>
            </a:r>
            <a:endParaRPr lang="en-US" sz="2400" dirty="0"/>
          </a:p>
        </p:txBody>
      </p:sp>
      <p:sp>
        <p:nvSpPr>
          <p:cNvPr id="202766" name="Line 14"/>
          <p:cNvSpPr>
            <a:spLocks noChangeShapeType="1"/>
          </p:cNvSpPr>
          <p:nvPr/>
        </p:nvSpPr>
        <p:spPr bwMode="auto">
          <a:xfrm>
            <a:off x="2667000" y="2136775"/>
            <a:ext cx="396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3570288" y="1676400"/>
            <a:ext cx="1708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SYN request</a:t>
            </a:r>
          </a:p>
        </p:txBody>
      </p:sp>
      <p:sp>
        <p:nvSpPr>
          <p:cNvPr id="202768" name="Line 16"/>
          <p:cNvSpPr>
            <a:spLocks noChangeShapeType="1"/>
          </p:cNvSpPr>
          <p:nvPr/>
        </p:nvSpPr>
        <p:spPr bwMode="auto">
          <a:xfrm flipH="1">
            <a:off x="2667000" y="2670175"/>
            <a:ext cx="388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769" name="Rectangle 17"/>
          <p:cNvSpPr>
            <a:spLocks noChangeArrowheads="1"/>
          </p:cNvSpPr>
          <p:nvPr/>
        </p:nvSpPr>
        <p:spPr bwMode="auto">
          <a:xfrm>
            <a:off x="3705225" y="2224088"/>
            <a:ext cx="132397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SYN-ACK</a:t>
            </a:r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>
            <a:off x="2667000" y="3203575"/>
            <a:ext cx="396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771" name="Rectangle 19"/>
          <p:cNvSpPr>
            <a:spLocks noChangeArrowheads="1"/>
          </p:cNvSpPr>
          <p:nvPr/>
        </p:nvSpPr>
        <p:spPr bwMode="auto">
          <a:xfrm>
            <a:off x="3452813" y="2743200"/>
            <a:ext cx="195738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ACK (and data)</a:t>
            </a:r>
          </a:p>
        </p:txBody>
      </p:sp>
      <p:pic>
        <p:nvPicPr>
          <p:cNvPr id="37899" name="Picture 20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2588" y="2133600"/>
            <a:ext cx="7350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0" name="Picture 21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7825" y="2133600"/>
            <a:ext cx="866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854464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autoUpdateAnimBg="0"/>
      <p:bldP spid="202766" grpId="0" animBg="1"/>
      <p:bldP spid="202767" grpId="0" autoUpdateAnimBg="0"/>
      <p:bldP spid="202768" grpId="0" animBg="1"/>
      <p:bldP spid="202769" grpId="0" autoUpdateAnimBg="0"/>
      <p:bldP spid="202770" grpId="0" animBg="1"/>
      <p:bldP spid="20277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5C6F3326-653F-924C-942E-967873EC436C}" type="slidenum">
              <a:rPr lang="en-US" smtClean="0">
                <a:latin typeface="Times New Roman" charset="0"/>
              </a:rPr>
              <a:pPr/>
              <a:t>23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Denial of </a:t>
            </a:r>
            <a:r>
              <a:rPr lang="en-US" dirty="0" smtClean="0"/>
              <a:t>Service </a:t>
            </a:r>
            <a:r>
              <a:rPr lang="en-US" dirty="0"/>
              <a:t>Attack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The TCP 3-way handshake makes denial of service (</a:t>
            </a:r>
            <a:r>
              <a:rPr lang="en-US" sz="2800" dirty="0" err="1"/>
              <a:t>DoS</a:t>
            </a:r>
            <a:r>
              <a:rPr lang="en-US" sz="2800" dirty="0"/>
              <a:t>) attacks possible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Whenever SYN packet is received, server must remember “half-open” connection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Remembering consumes resources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Too many half-open connections and server’s resources will be </a:t>
            </a:r>
            <a:r>
              <a:rPr lang="en-US" sz="2400" dirty="0" smtClean="0"/>
              <a:t>exhausted, and then…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/>
              <a:t>…server can’t respond </a:t>
            </a:r>
            <a:r>
              <a:rPr lang="en-US" sz="2400" dirty="0"/>
              <a:t>to</a:t>
            </a:r>
            <a:r>
              <a:rPr lang="en-US" sz="2400" dirty="0" smtClean="0"/>
              <a:t> legitimate </a:t>
            </a:r>
            <a:r>
              <a:rPr lang="en-US" sz="2400" dirty="0"/>
              <a:t>connections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6ECFBB19-E295-E641-9C09-6DF7EFFA0772}" type="slidenum">
              <a:rPr lang="en-US" smtClean="0">
                <a:latin typeface="Times New Roman" charset="0"/>
              </a:rPr>
              <a:pPr/>
              <a:t>24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UDP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800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UDP is minimalist, “no frills” service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No assurance that packets arrive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No assurance packets are in order, etc., etc.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Why does UDP exist?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More efficient (smaller header)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No flow control to slow down sender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No congestion control to slow down sender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Packets sent too fast, they will be dropped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Either at intermediate router or at destination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But in some apps this is OK (audio/video)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D8F6E990-9155-7647-ADFE-B148CD68F2BA}" type="slidenum">
              <a:rPr lang="en-US" smtClean="0">
                <a:latin typeface="Times New Roman" charset="0"/>
              </a:rPr>
              <a:pPr/>
              <a:t>25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Network Layer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Core of network/Internet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Interconnected mesh of routers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Purpose of network layer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Route packets through this mesh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Network layer protocol is</a:t>
            </a:r>
            <a:r>
              <a:rPr lang="en-US" sz="2800" dirty="0" smtClean="0"/>
              <a:t> known as </a:t>
            </a:r>
            <a:r>
              <a:rPr lang="en-US" sz="2800" b="1" dirty="0" smtClean="0"/>
              <a:t>IP</a:t>
            </a:r>
            <a:endParaRPr lang="en-US" sz="2800" b="1" dirty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Follows a </a:t>
            </a:r>
            <a:r>
              <a:rPr lang="en-US" sz="2400" b="1" dirty="0">
                <a:solidFill>
                  <a:schemeClr val="hlink"/>
                </a:solidFill>
              </a:rPr>
              <a:t>best effort</a:t>
            </a:r>
            <a:r>
              <a:rPr lang="en-US" sz="2400" dirty="0"/>
              <a:t> approach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IP runs in every host and every router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Routers also run routing protocols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Used to determine the path to send packets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Routing protocols: RIP, OSPF, BGP, 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1B65D049-94DF-0840-B403-4DB855A0C4BC}" type="slidenum">
              <a:rPr lang="en-US" smtClean="0">
                <a:latin typeface="Times New Roman" charset="0"/>
              </a:rPr>
              <a:pPr/>
              <a:t>26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IP Addresses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53400" cy="44196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IP address</a:t>
            </a:r>
            <a:r>
              <a:rPr lang="en-US" sz="2800" dirty="0"/>
              <a:t> is 32 bits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Every host has an IP address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Not enough IP addresses!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Lots of tricks used to extend address space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IP addresses given in dotted decimal notation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For example: 195.72.180.27</a:t>
            </a:r>
          </a:p>
          <a:p>
            <a:pPr lvl="1"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Each number is between 0 and 255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800" dirty="0"/>
              <a:t>Usually, host’s IP address can change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723EC15A-D814-ED49-B09F-ABC667BFDD53}" type="slidenum">
              <a:rPr lang="en-US" smtClean="0">
                <a:latin typeface="Times New Roman" charset="0"/>
              </a:rPr>
              <a:pPr/>
              <a:t>27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Socket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4724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Each host has a 32 bit IP address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But many processes on one host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You can browse web, send email at same time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How to distinguish processes on a host?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Each process has a 16 bit </a:t>
            </a:r>
            <a:r>
              <a:rPr lang="en-US" sz="2800" b="1" dirty="0">
                <a:solidFill>
                  <a:schemeClr val="hlink"/>
                </a:solidFill>
              </a:rPr>
              <a:t>port number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Port numbers &lt; 1024 are “well-known” ports (HTTP</a:t>
            </a:r>
            <a:r>
              <a:rPr lang="en-US" sz="2400" dirty="0" smtClean="0"/>
              <a:t> is port </a:t>
            </a:r>
            <a:r>
              <a:rPr lang="en-US" sz="2400" dirty="0"/>
              <a:t>80, POP3</a:t>
            </a:r>
            <a:r>
              <a:rPr lang="en-US" sz="2400" dirty="0" smtClean="0"/>
              <a:t> is port </a:t>
            </a:r>
            <a:r>
              <a:rPr lang="en-US" sz="2400" dirty="0"/>
              <a:t>110, etc.)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Port numbers above 1024 are dynamic (as needed)</a:t>
            </a:r>
            <a:endParaRPr lang="en-US" sz="2400" b="1" dirty="0">
              <a:solidFill>
                <a:schemeClr val="hlink"/>
              </a:solidFill>
            </a:endParaRP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IP address and port number define a </a:t>
            </a:r>
            <a:r>
              <a:rPr lang="en-US" sz="2800" b="1" dirty="0">
                <a:solidFill>
                  <a:schemeClr val="hlink"/>
                </a:solidFill>
              </a:rPr>
              <a:t>socket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Socket uniquely identifies process, Internet-wide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A1F0B261-C6E5-8244-B1E7-EEC2E6EAC7D1}" type="slidenum">
              <a:rPr lang="en-US" smtClean="0">
                <a:latin typeface="Times New Roman" charset="0"/>
              </a:rPr>
              <a:pPr/>
              <a:t>28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077200" cy="1143000"/>
          </a:xfrm>
        </p:spPr>
        <p:txBody>
          <a:bodyPr/>
          <a:lstStyle/>
          <a:p>
            <a:pPr eaLnBrk="1" hangingPunct="1"/>
            <a:r>
              <a:rPr lang="en-US"/>
              <a:t>Network Address Translation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Network Address Translation (</a:t>
            </a:r>
            <a:r>
              <a:rPr lang="en-US" b="1" dirty="0">
                <a:solidFill>
                  <a:schemeClr val="hlink"/>
                </a:solidFill>
              </a:rPr>
              <a:t>NAT</a:t>
            </a:r>
            <a:r>
              <a:rPr lang="en-US" dirty="0"/>
              <a:t>)</a:t>
            </a:r>
          </a:p>
          <a:p>
            <a:pPr eaLnBrk="1" hangingPunct="1"/>
            <a:r>
              <a:rPr lang="en-US" dirty="0"/>
              <a:t>Used to extend IP address </a:t>
            </a:r>
            <a:r>
              <a:rPr lang="en-US" dirty="0" smtClean="0"/>
              <a:t>space</a:t>
            </a:r>
          </a:p>
          <a:p>
            <a:pPr eaLnBrk="1" hangingPunct="1"/>
            <a:r>
              <a:rPr lang="en-US" dirty="0" smtClean="0"/>
              <a:t>Use </a:t>
            </a:r>
            <a:r>
              <a:rPr lang="en-US" dirty="0"/>
              <a:t>one</a:t>
            </a:r>
            <a:r>
              <a:rPr lang="en-US" dirty="0" smtClean="0"/>
              <a:t> IP address, </a:t>
            </a:r>
            <a:r>
              <a:rPr lang="en-US" dirty="0"/>
              <a:t>different port </a:t>
            </a:r>
            <a:r>
              <a:rPr lang="en-US" dirty="0" smtClean="0"/>
              <a:t>numbers, for multiple hosts</a:t>
            </a:r>
          </a:p>
          <a:p>
            <a:pPr lvl="1" eaLnBrk="1" hangingPunct="1"/>
            <a:r>
              <a:rPr lang="en-US" dirty="0"/>
              <a:t>“Translates” outside packet (based on port number) to IP for inside host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D975130D-BCFF-3649-8C3C-E7B17D3C523C}" type="slidenum">
              <a:rPr lang="en-US" smtClean="0">
                <a:latin typeface="Times New Roman" charset="0"/>
              </a:rPr>
              <a:pPr/>
              <a:t>29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696200" cy="762000"/>
          </a:xfrm>
        </p:spPr>
        <p:txBody>
          <a:bodyPr/>
          <a:lstStyle/>
          <a:p>
            <a:pPr eaLnBrk="1" hangingPunct="1"/>
            <a:r>
              <a:rPr lang="en-US"/>
              <a:t>NAT-less Example</a:t>
            </a:r>
          </a:p>
        </p:txBody>
      </p:sp>
      <p:pic>
        <p:nvPicPr>
          <p:cNvPr id="45060" name="Picture 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21513" y="2454275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6977063" y="4054475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45062" name="Rectangle 8"/>
          <p:cNvSpPr>
            <a:spLocks noChangeArrowheads="1"/>
          </p:cNvSpPr>
          <p:nvPr/>
        </p:nvSpPr>
        <p:spPr bwMode="auto">
          <a:xfrm>
            <a:off x="990600" y="3914775"/>
            <a:ext cx="95408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/>
              <a:t>Web </a:t>
            </a:r>
          </a:p>
          <a:p>
            <a:pPr algn="ctr">
              <a:lnSpc>
                <a:spcPct val="80000"/>
              </a:lnSpc>
            </a:pPr>
            <a:r>
              <a:rPr lang="en-US" sz="2000"/>
              <a:t>server</a:t>
            </a:r>
          </a:p>
        </p:txBody>
      </p:sp>
      <p:pic>
        <p:nvPicPr>
          <p:cNvPr id="45063" name="Picture 9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743200"/>
            <a:ext cx="739775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4" name="Rectangle 10"/>
          <p:cNvSpPr>
            <a:spLocks noChangeArrowheads="1"/>
          </p:cNvSpPr>
          <p:nvPr/>
        </p:nvSpPr>
        <p:spPr bwMode="auto">
          <a:xfrm>
            <a:off x="795337" y="4506913"/>
            <a:ext cx="149066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IP: 12.0.0.1</a:t>
            </a:r>
          </a:p>
          <a:p>
            <a:r>
              <a:rPr lang="en-US" sz="2000" dirty="0"/>
              <a:t>Port: 80</a:t>
            </a:r>
          </a:p>
        </p:txBody>
      </p:sp>
      <p:sp>
        <p:nvSpPr>
          <p:cNvPr id="45065" name="Rectangle 11"/>
          <p:cNvSpPr>
            <a:spLocks noChangeArrowheads="1"/>
          </p:cNvSpPr>
          <p:nvPr/>
        </p:nvSpPr>
        <p:spPr bwMode="auto">
          <a:xfrm>
            <a:off x="6780213" y="4506913"/>
            <a:ext cx="1449387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IP: 11.0.0.1</a:t>
            </a:r>
          </a:p>
          <a:p>
            <a:r>
              <a:rPr lang="en-US" sz="2000"/>
              <a:t>Port: 1025</a:t>
            </a:r>
          </a:p>
        </p:txBody>
      </p:sp>
      <p:sp>
        <p:nvSpPr>
          <p:cNvPr id="222221" name="Line 13"/>
          <p:cNvSpPr>
            <a:spLocks noChangeShapeType="1"/>
          </p:cNvSpPr>
          <p:nvPr/>
        </p:nvSpPr>
        <p:spPr bwMode="auto">
          <a:xfrm flipH="1">
            <a:off x="2362200" y="3048000"/>
            <a:ext cx="39624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223" name="Rectangle 15"/>
          <p:cNvSpPr>
            <a:spLocks noChangeArrowheads="1"/>
          </p:cNvSpPr>
          <p:nvPr/>
        </p:nvSpPr>
        <p:spPr bwMode="auto">
          <a:xfrm>
            <a:off x="2743200" y="2276475"/>
            <a:ext cx="3417888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/>
              <a:t>source 11.0.0.1:1025</a:t>
            </a:r>
          </a:p>
          <a:p>
            <a:pPr>
              <a:lnSpc>
                <a:spcPct val="80000"/>
              </a:lnSpc>
            </a:pPr>
            <a:r>
              <a:rPr lang="en-US"/>
              <a:t>destination 12.0.0.1:80</a:t>
            </a:r>
          </a:p>
        </p:txBody>
      </p:sp>
      <p:sp>
        <p:nvSpPr>
          <p:cNvPr id="222230" name="Line 22"/>
          <p:cNvSpPr>
            <a:spLocks noChangeShapeType="1"/>
          </p:cNvSpPr>
          <p:nvPr/>
        </p:nvSpPr>
        <p:spPr bwMode="auto">
          <a:xfrm flipH="1">
            <a:off x="2514600" y="4114800"/>
            <a:ext cx="38862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231" name="Rectangle 23"/>
          <p:cNvSpPr>
            <a:spLocks noChangeArrowheads="1"/>
          </p:cNvSpPr>
          <p:nvPr/>
        </p:nvSpPr>
        <p:spPr bwMode="auto">
          <a:xfrm>
            <a:off x="2514600" y="3352800"/>
            <a:ext cx="36607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/>
              <a:t>source 12.0.0.1:80</a:t>
            </a:r>
          </a:p>
          <a:p>
            <a:pPr>
              <a:lnSpc>
                <a:spcPct val="80000"/>
              </a:lnSpc>
            </a:pPr>
            <a:r>
              <a:rPr lang="en-US"/>
              <a:t>destination 11.0.0.1:1025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8520336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52852033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85203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2852033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21" grpId="0" animBg="1"/>
      <p:bldP spid="222223" grpId="0" autoUpdateAnimBg="0"/>
      <p:bldP spid="222230" grpId="0" animBg="1"/>
      <p:bldP spid="22223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54AA2996-0355-F949-AC6D-2FFE7DECC3F9}" type="slidenum">
              <a:rPr lang="en-US" smtClean="0">
                <a:latin typeface="Times New Roman" charset="0"/>
              </a:rPr>
              <a:pPr/>
              <a:t>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Network Edge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3505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Network </a:t>
            </a:r>
            <a:r>
              <a:rPr lang="en-US" sz="2800" b="1" dirty="0">
                <a:solidFill>
                  <a:schemeClr val="accent2"/>
                </a:solidFill>
              </a:rPr>
              <a:t>edge</a:t>
            </a:r>
            <a:r>
              <a:rPr lang="en-US" sz="2800" dirty="0"/>
              <a:t> includes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Hosts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Computers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Laptops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Servers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Cell phones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Etc., etc.</a:t>
            </a:r>
          </a:p>
        </p:txBody>
      </p:sp>
      <p:pic>
        <p:nvPicPr>
          <p:cNvPr id="18437" name="Picture 353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8213" y="4343400"/>
            <a:ext cx="43338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Line 354"/>
          <p:cNvSpPr>
            <a:spLocks noChangeShapeType="1"/>
          </p:cNvSpPr>
          <p:nvPr/>
        </p:nvSpPr>
        <p:spPr bwMode="auto">
          <a:xfrm>
            <a:off x="5181600" y="297021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9" name="Line 355"/>
          <p:cNvSpPr>
            <a:spLocks noChangeShapeType="1"/>
          </p:cNvSpPr>
          <p:nvPr/>
        </p:nvSpPr>
        <p:spPr bwMode="auto">
          <a:xfrm flipH="1">
            <a:off x="6172200" y="4495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0" name="Line 356"/>
          <p:cNvSpPr>
            <a:spLocks noChangeShapeType="1"/>
          </p:cNvSpPr>
          <p:nvPr/>
        </p:nvSpPr>
        <p:spPr bwMode="auto">
          <a:xfrm rot="5400000" flipH="1">
            <a:off x="8168481" y="2964657"/>
            <a:ext cx="611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1" name="Line 357"/>
          <p:cNvSpPr>
            <a:spLocks noChangeShapeType="1"/>
          </p:cNvSpPr>
          <p:nvPr/>
        </p:nvSpPr>
        <p:spPr bwMode="auto">
          <a:xfrm flipV="1">
            <a:off x="6183313" y="2768600"/>
            <a:ext cx="458787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2" name="Line 358"/>
          <p:cNvSpPr>
            <a:spLocks noChangeShapeType="1"/>
          </p:cNvSpPr>
          <p:nvPr/>
        </p:nvSpPr>
        <p:spPr bwMode="auto">
          <a:xfrm>
            <a:off x="7118350" y="275272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3" name="Line 359"/>
          <p:cNvSpPr>
            <a:spLocks noChangeShapeType="1"/>
          </p:cNvSpPr>
          <p:nvPr/>
        </p:nvSpPr>
        <p:spPr bwMode="auto">
          <a:xfrm flipH="1">
            <a:off x="7637463" y="3089275"/>
            <a:ext cx="241300" cy="68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4" name="Line 360"/>
          <p:cNvSpPr>
            <a:spLocks noChangeShapeType="1"/>
          </p:cNvSpPr>
          <p:nvPr/>
        </p:nvSpPr>
        <p:spPr bwMode="auto">
          <a:xfrm>
            <a:off x="6867525" y="2865438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5" name="Line 361"/>
          <p:cNvSpPr>
            <a:spLocks noChangeShapeType="1"/>
          </p:cNvSpPr>
          <p:nvPr/>
        </p:nvSpPr>
        <p:spPr bwMode="auto">
          <a:xfrm>
            <a:off x="6892925" y="3513138"/>
            <a:ext cx="534988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6" name="Line 362"/>
          <p:cNvSpPr>
            <a:spLocks noChangeShapeType="1"/>
          </p:cNvSpPr>
          <p:nvPr/>
        </p:nvSpPr>
        <p:spPr bwMode="auto">
          <a:xfrm flipH="1">
            <a:off x="7467600" y="3978275"/>
            <a:ext cx="15240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7" name="Line 363"/>
          <p:cNvSpPr>
            <a:spLocks noChangeShapeType="1"/>
          </p:cNvSpPr>
          <p:nvPr/>
        </p:nvSpPr>
        <p:spPr bwMode="auto">
          <a:xfrm flipH="1">
            <a:off x="7126288" y="3057525"/>
            <a:ext cx="560387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8" name="Line 364"/>
          <p:cNvSpPr>
            <a:spLocks noChangeShapeType="1"/>
          </p:cNvSpPr>
          <p:nvPr/>
        </p:nvSpPr>
        <p:spPr bwMode="auto">
          <a:xfrm flipH="1">
            <a:off x="8104188" y="2971800"/>
            <a:ext cx="354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9" name="Line 365"/>
          <p:cNvSpPr>
            <a:spLocks noChangeShapeType="1"/>
          </p:cNvSpPr>
          <p:nvPr/>
        </p:nvSpPr>
        <p:spPr bwMode="auto">
          <a:xfrm flipH="1" flipV="1">
            <a:off x="5105400" y="4572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0" name="Line 366"/>
          <p:cNvSpPr>
            <a:spLocks noChangeShapeType="1"/>
          </p:cNvSpPr>
          <p:nvPr/>
        </p:nvSpPr>
        <p:spPr bwMode="auto">
          <a:xfrm flipV="1">
            <a:off x="6096000" y="35052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1" name="Line 367"/>
          <p:cNvSpPr>
            <a:spLocks noChangeShapeType="1"/>
          </p:cNvSpPr>
          <p:nvPr/>
        </p:nvSpPr>
        <p:spPr bwMode="auto">
          <a:xfrm>
            <a:off x="73914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2" name="Line 368"/>
          <p:cNvSpPr>
            <a:spLocks noChangeShapeType="1"/>
          </p:cNvSpPr>
          <p:nvPr/>
        </p:nvSpPr>
        <p:spPr bwMode="auto">
          <a:xfrm flipH="1">
            <a:off x="6705600" y="4876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3" name="Line 369"/>
          <p:cNvSpPr>
            <a:spLocks noChangeShapeType="1"/>
          </p:cNvSpPr>
          <p:nvPr/>
        </p:nvSpPr>
        <p:spPr bwMode="auto">
          <a:xfrm>
            <a:off x="67056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4" name="Line 370"/>
          <p:cNvSpPr>
            <a:spLocks noChangeShapeType="1"/>
          </p:cNvSpPr>
          <p:nvPr/>
        </p:nvSpPr>
        <p:spPr bwMode="auto">
          <a:xfrm>
            <a:off x="7543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5" name="Line 371"/>
          <p:cNvSpPr>
            <a:spLocks noChangeShapeType="1"/>
          </p:cNvSpPr>
          <p:nvPr/>
        </p:nvSpPr>
        <p:spPr bwMode="auto">
          <a:xfrm>
            <a:off x="81534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6" name="Line 372"/>
          <p:cNvSpPr>
            <a:spLocks noChangeShapeType="1"/>
          </p:cNvSpPr>
          <p:nvPr/>
        </p:nvSpPr>
        <p:spPr bwMode="auto">
          <a:xfrm>
            <a:off x="5867400" y="2286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7" name="Line 373"/>
          <p:cNvSpPr>
            <a:spLocks noChangeShapeType="1"/>
          </p:cNvSpPr>
          <p:nvPr/>
        </p:nvSpPr>
        <p:spPr bwMode="auto">
          <a:xfrm>
            <a:off x="5181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8" name="Line 374"/>
          <p:cNvSpPr>
            <a:spLocks noChangeShapeType="1"/>
          </p:cNvSpPr>
          <p:nvPr/>
        </p:nvSpPr>
        <p:spPr bwMode="auto">
          <a:xfrm>
            <a:off x="48768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9" name="Line 375"/>
          <p:cNvSpPr>
            <a:spLocks noChangeShapeType="1"/>
          </p:cNvSpPr>
          <p:nvPr/>
        </p:nvSpPr>
        <p:spPr bwMode="auto">
          <a:xfrm>
            <a:off x="48768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0" name="Line 376"/>
          <p:cNvSpPr>
            <a:spLocks noChangeShapeType="1"/>
          </p:cNvSpPr>
          <p:nvPr/>
        </p:nvSpPr>
        <p:spPr bwMode="auto">
          <a:xfrm>
            <a:off x="54102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1" name="Line 378"/>
          <p:cNvSpPr>
            <a:spLocks noChangeShapeType="1"/>
          </p:cNvSpPr>
          <p:nvPr/>
        </p:nvSpPr>
        <p:spPr bwMode="auto">
          <a:xfrm>
            <a:off x="6705600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2" name="Line 386"/>
          <p:cNvSpPr>
            <a:spLocks noChangeShapeType="1"/>
          </p:cNvSpPr>
          <p:nvPr/>
        </p:nvSpPr>
        <p:spPr bwMode="auto">
          <a:xfrm>
            <a:off x="8482013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3" name="Line 387"/>
          <p:cNvSpPr>
            <a:spLocks noChangeShapeType="1"/>
          </p:cNvSpPr>
          <p:nvPr/>
        </p:nvSpPr>
        <p:spPr bwMode="auto">
          <a:xfrm>
            <a:off x="8482013" y="3276600"/>
            <a:ext cx="166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464" name="Group 389"/>
          <p:cNvGrpSpPr>
            <a:grpSpLocks/>
          </p:cNvGrpSpPr>
          <p:nvPr/>
        </p:nvGrpSpPr>
        <p:grpSpPr bwMode="auto">
          <a:xfrm>
            <a:off x="5715000" y="2819400"/>
            <a:ext cx="533400" cy="304800"/>
            <a:chOff x="4608" y="2016"/>
            <a:chExt cx="432" cy="240"/>
          </a:xfrm>
        </p:grpSpPr>
        <p:sp>
          <p:nvSpPr>
            <p:cNvPr id="18512" name="Oval 390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13" name="Rectangle 391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14" name="Oval 392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15" name="Line 393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16" name="Line 394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465" name="Group 395"/>
          <p:cNvGrpSpPr>
            <a:grpSpLocks/>
          </p:cNvGrpSpPr>
          <p:nvPr/>
        </p:nvGrpSpPr>
        <p:grpSpPr bwMode="auto">
          <a:xfrm>
            <a:off x="6629400" y="2590800"/>
            <a:ext cx="533400" cy="304800"/>
            <a:chOff x="4608" y="2016"/>
            <a:chExt cx="432" cy="240"/>
          </a:xfrm>
        </p:grpSpPr>
        <p:sp>
          <p:nvSpPr>
            <p:cNvPr id="18507" name="Oval 396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08" name="Rectangle 397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09" name="Oval 398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10" name="Line 399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11" name="Line 400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466" name="Group 401"/>
          <p:cNvGrpSpPr>
            <a:grpSpLocks/>
          </p:cNvGrpSpPr>
          <p:nvPr/>
        </p:nvGrpSpPr>
        <p:grpSpPr bwMode="auto">
          <a:xfrm>
            <a:off x="7620000" y="2819400"/>
            <a:ext cx="533400" cy="304800"/>
            <a:chOff x="4608" y="2016"/>
            <a:chExt cx="432" cy="240"/>
          </a:xfrm>
        </p:grpSpPr>
        <p:sp>
          <p:nvSpPr>
            <p:cNvPr id="18502" name="Oval 402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03" name="Rectangle 403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04" name="Oval 404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05" name="Line 405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06" name="Line 406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467" name="Group 407"/>
          <p:cNvGrpSpPr>
            <a:grpSpLocks/>
          </p:cNvGrpSpPr>
          <p:nvPr/>
        </p:nvGrpSpPr>
        <p:grpSpPr bwMode="auto">
          <a:xfrm>
            <a:off x="6629400" y="3276600"/>
            <a:ext cx="533400" cy="304800"/>
            <a:chOff x="4608" y="2016"/>
            <a:chExt cx="432" cy="240"/>
          </a:xfrm>
        </p:grpSpPr>
        <p:sp>
          <p:nvSpPr>
            <p:cNvPr id="18497" name="Oval 408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8" name="Rectangle 409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9" name="Oval 410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00" name="Line 411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01" name="Line 412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468" name="Group 413"/>
          <p:cNvGrpSpPr>
            <a:grpSpLocks/>
          </p:cNvGrpSpPr>
          <p:nvPr/>
        </p:nvGrpSpPr>
        <p:grpSpPr bwMode="auto">
          <a:xfrm>
            <a:off x="7315200" y="3733800"/>
            <a:ext cx="533400" cy="304800"/>
            <a:chOff x="4608" y="2016"/>
            <a:chExt cx="432" cy="240"/>
          </a:xfrm>
        </p:grpSpPr>
        <p:sp>
          <p:nvSpPr>
            <p:cNvPr id="18492" name="Oval 414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3" name="Rectangle 415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4" name="Oval 416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5" name="Line 417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6" name="Line 418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469" name="Group 419"/>
          <p:cNvGrpSpPr>
            <a:grpSpLocks/>
          </p:cNvGrpSpPr>
          <p:nvPr/>
        </p:nvGrpSpPr>
        <p:grpSpPr bwMode="auto">
          <a:xfrm>
            <a:off x="7086600" y="4267200"/>
            <a:ext cx="533400" cy="304800"/>
            <a:chOff x="4608" y="2016"/>
            <a:chExt cx="432" cy="240"/>
          </a:xfrm>
        </p:grpSpPr>
        <p:sp>
          <p:nvSpPr>
            <p:cNvPr id="18487" name="Oval 420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88" name="Rectangle 421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89" name="Oval 422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0" name="Line 423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1" name="Line 424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470" name="Group 425"/>
          <p:cNvGrpSpPr>
            <a:grpSpLocks/>
          </p:cNvGrpSpPr>
          <p:nvPr/>
        </p:nvGrpSpPr>
        <p:grpSpPr bwMode="auto">
          <a:xfrm>
            <a:off x="5715000" y="4343400"/>
            <a:ext cx="533400" cy="304800"/>
            <a:chOff x="4608" y="2016"/>
            <a:chExt cx="432" cy="240"/>
          </a:xfrm>
        </p:grpSpPr>
        <p:sp>
          <p:nvSpPr>
            <p:cNvPr id="18482" name="Oval 426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83" name="Rectangle 427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84" name="Oval 428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85" name="Line 429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86" name="Line 430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8471" name="Picture 431" descr="cell phone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0350" y="4057650"/>
            <a:ext cx="1968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2" name="Picture 432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429000"/>
            <a:ext cx="3190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3" name="Picture 433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43513" y="342265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4" name="Picture 434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313" y="243840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5" name="Picture 435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313" y="304800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6" name="Picture 436" descr="portable computer.tif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5114925"/>
            <a:ext cx="3873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7" name="Picture 437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29075" y="512445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8" name="Picture 438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600" y="198120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9" name="Picture 439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43675" y="512445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80" name="Picture 440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58063" y="5181600"/>
            <a:ext cx="414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81" name="Picture 441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24813" y="5105400"/>
            <a:ext cx="4333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90DA8593-B568-984B-AF7F-FA7799625233}" type="slidenum">
              <a:rPr lang="en-US" smtClean="0">
                <a:latin typeface="Times New Roman" charset="0"/>
              </a:rPr>
              <a:pPr/>
              <a:t>30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696200" cy="762000"/>
          </a:xfrm>
        </p:spPr>
        <p:txBody>
          <a:bodyPr/>
          <a:lstStyle/>
          <a:p>
            <a:pPr eaLnBrk="1" hangingPunct="1"/>
            <a:r>
              <a:rPr lang="en-US"/>
              <a:t>NAT Example</a:t>
            </a:r>
          </a:p>
        </p:txBody>
      </p:sp>
      <p:pic>
        <p:nvPicPr>
          <p:cNvPr id="46084" name="Picture 3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1650" y="2454275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8077200" y="4054475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3903663" y="3978275"/>
            <a:ext cx="1300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Firewall</a:t>
            </a:r>
          </a:p>
        </p:txBody>
      </p:sp>
      <p:pic>
        <p:nvPicPr>
          <p:cNvPr id="46087" name="Picture 6" descr="Firewall 12.tiff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530475"/>
            <a:ext cx="1201738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76200" y="3914775"/>
            <a:ext cx="95408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/>
              <a:t>Web </a:t>
            </a:r>
          </a:p>
          <a:p>
            <a:pPr algn="ctr">
              <a:lnSpc>
                <a:spcPct val="80000"/>
              </a:lnSpc>
            </a:pPr>
            <a:r>
              <a:rPr lang="en-US" sz="2000"/>
              <a:t>server</a:t>
            </a:r>
          </a:p>
        </p:txBody>
      </p:sp>
      <p:pic>
        <p:nvPicPr>
          <p:cNvPr id="46089" name="Picture 8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743200"/>
            <a:ext cx="739775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0" name="Rectangle 9"/>
          <p:cNvSpPr>
            <a:spLocks noChangeArrowheads="1"/>
          </p:cNvSpPr>
          <p:nvPr/>
        </p:nvSpPr>
        <p:spPr bwMode="auto">
          <a:xfrm>
            <a:off x="33338" y="4506913"/>
            <a:ext cx="149066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IP: 12.0.0.1</a:t>
            </a:r>
          </a:p>
        </p:txBody>
      </p:sp>
      <p:sp>
        <p:nvSpPr>
          <p:cNvPr id="46091" name="Rectangle 10"/>
          <p:cNvSpPr>
            <a:spLocks noChangeArrowheads="1"/>
          </p:cNvSpPr>
          <p:nvPr/>
        </p:nvSpPr>
        <p:spPr bwMode="auto">
          <a:xfrm>
            <a:off x="7577138" y="4506913"/>
            <a:ext cx="149066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IP: 10.0.0.1</a:t>
            </a:r>
          </a:p>
        </p:txBody>
      </p:sp>
      <p:sp>
        <p:nvSpPr>
          <p:cNvPr id="46092" name="Rectangle 11"/>
          <p:cNvSpPr>
            <a:spLocks noChangeArrowheads="1"/>
          </p:cNvSpPr>
          <p:nvPr/>
        </p:nvSpPr>
        <p:spPr bwMode="auto">
          <a:xfrm>
            <a:off x="3808413" y="4430713"/>
            <a:ext cx="14493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IP: 11.0.0.1</a:t>
            </a:r>
          </a:p>
        </p:txBody>
      </p:sp>
      <p:sp>
        <p:nvSpPr>
          <p:cNvPr id="223244" name="Line 12"/>
          <p:cNvSpPr>
            <a:spLocks noChangeShapeType="1"/>
          </p:cNvSpPr>
          <p:nvPr/>
        </p:nvSpPr>
        <p:spPr bwMode="auto">
          <a:xfrm flipH="1">
            <a:off x="5486400" y="3048000"/>
            <a:ext cx="22860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45" name="Line 13"/>
          <p:cNvSpPr>
            <a:spLocks noChangeShapeType="1"/>
          </p:cNvSpPr>
          <p:nvPr/>
        </p:nvSpPr>
        <p:spPr bwMode="auto">
          <a:xfrm flipH="1">
            <a:off x="1219200" y="3048000"/>
            <a:ext cx="22860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46" name="Rectangle 14"/>
          <p:cNvSpPr>
            <a:spLocks noChangeArrowheads="1"/>
          </p:cNvSpPr>
          <p:nvPr/>
        </p:nvSpPr>
        <p:spPr bwMode="auto">
          <a:xfrm>
            <a:off x="5673725" y="2368550"/>
            <a:ext cx="21748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/>
              <a:t>src 10.0.0.1:1025</a:t>
            </a:r>
          </a:p>
          <a:p>
            <a:pPr>
              <a:lnSpc>
                <a:spcPct val="80000"/>
              </a:lnSpc>
            </a:pPr>
            <a:r>
              <a:rPr lang="en-US" sz="2000"/>
              <a:t>dest 12.0.0.1:80</a:t>
            </a:r>
          </a:p>
        </p:txBody>
      </p:sp>
      <p:sp>
        <p:nvSpPr>
          <p:cNvPr id="223247" name="Rectangle 15"/>
          <p:cNvSpPr>
            <a:spLocks noChangeArrowheads="1"/>
          </p:cNvSpPr>
          <p:nvPr/>
        </p:nvSpPr>
        <p:spPr bwMode="auto">
          <a:xfrm>
            <a:off x="1447800" y="2362200"/>
            <a:ext cx="21748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/>
              <a:t>src 11.0.0.1:4000</a:t>
            </a:r>
          </a:p>
          <a:p>
            <a:pPr>
              <a:lnSpc>
                <a:spcPct val="80000"/>
              </a:lnSpc>
            </a:pPr>
            <a:r>
              <a:rPr lang="en-US" sz="2000"/>
              <a:t>dest 12.0.0.1:80</a:t>
            </a:r>
          </a:p>
        </p:txBody>
      </p:sp>
      <p:sp>
        <p:nvSpPr>
          <p:cNvPr id="223248" name="Line 16"/>
          <p:cNvSpPr>
            <a:spLocks noChangeShapeType="1"/>
          </p:cNvSpPr>
          <p:nvPr/>
        </p:nvSpPr>
        <p:spPr bwMode="auto">
          <a:xfrm flipH="1">
            <a:off x="1371600" y="3962400"/>
            <a:ext cx="22860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49" name="Rectangle 17"/>
          <p:cNvSpPr>
            <a:spLocks noChangeArrowheads="1"/>
          </p:cNvSpPr>
          <p:nvPr/>
        </p:nvSpPr>
        <p:spPr bwMode="auto">
          <a:xfrm>
            <a:off x="1219200" y="3305175"/>
            <a:ext cx="23304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/>
              <a:t>src 12.0.0.1:80</a:t>
            </a:r>
          </a:p>
          <a:p>
            <a:pPr>
              <a:lnSpc>
                <a:spcPct val="80000"/>
              </a:lnSpc>
            </a:pPr>
            <a:r>
              <a:rPr lang="en-US" sz="2000"/>
              <a:t>dest 11.0.0.1:4000</a:t>
            </a:r>
            <a:endParaRPr lang="en-US"/>
          </a:p>
        </p:txBody>
      </p:sp>
      <p:sp>
        <p:nvSpPr>
          <p:cNvPr id="223250" name="Line 18"/>
          <p:cNvSpPr>
            <a:spLocks noChangeShapeType="1"/>
          </p:cNvSpPr>
          <p:nvPr/>
        </p:nvSpPr>
        <p:spPr bwMode="auto">
          <a:xfrm flipH="1">
            <a:off x="5638800" y="3962400"/>
            <a:ext cx="22860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51" name="Rectangle 19"/>
          <p:cNvSpPr>
            <a:spLocks noChangeArrowheads="1"/>
          </p:cNvSpPr>
          <p:nvPr/>
        </p:nvSpPr>
        <p:spPr bwMode="auto">
          <a:xfrm>
            <a:off x="5486400" y="3305175"/>
            <a:ext cx="23304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/>
              <a:t>src 12.0.0.1:80</a:t>
            </a:r>
          </a:p>
          <a:p>
            <a:pPr>
              <a:lnSpc>
                <a:spcPct val="80000"/>
              </a:lnSpc>
            </a:pPr>
            <a:r>
              <a:rPr lang="en-US" sz="2000"/>
              <a:t>dest 10.0.0.1:1025</a:t>
            </a:r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581400" y="4800600"/>
            <a:ext cx="2495550" cy="838200"/>
            <a:chOff x="2256" y="3024"/>
            <a:chExt cx="1572" cy="528"/>
          </a:xfrm>
        </p:grpSpPr>
        <p:sp>
          <p:nvSpPr>
            <p:cNvPr id="46104" name="Rectangle 20"/>
            <p:cNvSpPr>
              <a:spLocks noChangeArrowheads="1"/>
            </p:cNvSpPr>
            <p:nvPr/>
          </p:nvSpPr>
          <p:spPr bwMode="auto">
            <a:xfrm>
              <a:off x="2256" y="3024"/>
              <a:ext cx="1572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chemeClr val="hlink"/>
                  </a:solidFill>
                </a:rPr>
                <a:t>NAT Table</a:t>
              </a:r>
              <a:endParaRPr lang="en-US" sz="2000"/>
            </a:p>
            <a:p>
              <a:pPr algn="ctr"/>
              <a:r>
                <a:rPr lang="en-US" sz="2000"/>
                <a:t>4000  10.0.0.1:1025</a:t>
              </a:r>
            </a:p>
          </p:txBody>
        </p:sp>
        <p:sp>
          <p:nvSpPr>
            <p:cNvPr id="46105" name="Line 21"/>
            <p:cNvSpPr>
              <a:spLocks noChangeShapeType="1"/>
            </p:cNvSpPr>
            <p:nvPr/>
          </p:nvSpPr>
          <p:spPr bwMode="auto">
            <a:xfrm>
              <a:off x="2256" y="3264"/>
              <a:ext cx="153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06" name="Line 22"/>
            <p:cNvSpPr>
              <a:spLocks noChangeShapeType="1"/>
            </p:cNvSpPr>
            <p:nvPr/>
          </p:nvSpPr>
          <p:spPr bwMode="auto">
            <a:xfrm>
              <a:off x="2784" y="3264"/>
              <a:ext cx="0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07" name="Line 23"/>
            <p:cNvSpPr>
              <a:spLocks noChangeShapeType="1"/>
            </p:cNvSpPr>
            <p:nvPr/>
          </p:nvSpPr>
          <p:spPr bwMode="auto">
            <a:xfrm>
              <a:off x="2256" y="3552"/>
              <a:ext cx="153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08" name="Line 24"/>
            <p:cNvSpPr>
              <a:spLocks noChangeShapeType="1"/>
            </p:cNvSpPr>
            <p:nvPr/>
          </p:nvSpPr>
          <p:spPr bwMode="auto">
            <a:xfrm>
              <a:off x="2256" y="3072"/>
              <a:ext cx="153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09" name="Line 25"/>
            <p:cNvSpPr>
              <a:spLocks noChangeShapeType="1"/>
            </p:cNvSpPr>
            <p:nvPr/>
          </p:nvSpPr>
          <p:spPr bwMode="auto">
            <a:xfrm>
              <a:off x="2256" y="3072"/>
              <a:ext cx="0" cy="48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10" name="Line 26"/>
            <p:cNvSpPr>
              <a:spLocks noChangeShapeType="1"/>
            </p:cNvSpPr>
            <p:nvPr/>
          </p:nvSpPr>
          <p:spPr bwMode="auto">
            <a:xfrm>
              <a:off x="3792" y="3072"/>
              <a:ext cx="0" cy="48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3261" name="Rectangle 29"/>
          <p:cNvSpPr>
            <a:spLocks noChangeArrowheads="1"/>
          </p:cNvSpPr>
          <p:nvPr/>
        </p:nvSpPr>
        <p:spPr bwMode="auto">
          <a:xfrm>
            <a:off x="3581400" y="5181600"/>
            <a:ext cx="838200" cy="4572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62" name="Rectangle 30"/>
          <p:cNvSpPr>
            <a:spLocks noChangeArrowheads="1"/>
          </p:cNvSpPr>
          <p:nvPr/>
        </p:nvSpPr>
        <p:spPr bwMode="auto">
          <a:xfrm>
            <a:off x="4419600" y="5181600"/>
            <a:ext cx="1600200" cy="4572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44" grpId="0" animBg="1"/>
      <p:bldP spid="223245" grpId="0" animBg="1"/>
      <p:bldP spid="223246" grpId="0" autoUpdateAnimBg="0"/>
      <p:bldP spid="223247" grpId="0" autoUpdateAnimBg="0"/>
      <p:bldP spid="223248" grpId="0" animBg="1"/>
      <p:bldP spid="223249" grpId="0" autoUpdateAnimBg="0"/>
      <p:bldP spid="223250" grpId="0" animBg="1"/>
      <p:bldP spid="223251" grpId="0" autoUpdateAnimBg="0"/>
      <p:bldP spid="223261" grpId="0" animBg="1"/>
      <p:bldP spid="22326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E0F82A8E-96F5-8A45-BC6A-DA2945426DDC}" type="slidenum">
              <a:rPr lang="en-US" smtClean="0">
                <a:latin typeface="Times New Roman" charset="0"/>
              </a:rPr>
              <a:pPr/>
              <a:t>31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NAT: The Last Word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467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Advantage(s</a:t>
            </a:r>
            <a:r>
              <a:rPr lang="en-US" dirty="0"/>
              <a:t>)?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Extends IP address space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One (or a few) IP </a:t>
            </a:r>
            <a:r>
              <a:rPr lang="en-US" dirty="0" err="1"/>
              <a:t>address(es</a:t>
            </a:r>
            <a:r>
              <a:rPr lang="en-US" dirty="0"/>
              <a:t>) can be shared by many users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Disadvantage(s</a:t>
            </a:r>
            <a:r>
              <a:rPr lang="en-US" dirty="0"/>
              <a:t>)?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Makes end-to-end security difficult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Might make IPSec less </a:t>
            </a:r>
            <a:r>
              <a:rPr lang="en-US" dirty="0" smtClean="0"/>
              <a:t>effective (IPSec discussed in Chapter 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85C8BF8C-9FA5-D743-86C1-699A27428819}" type="slidenum">
              <a:rPr lang="en-US" smtClean="0">
                <a:latin typeface="Times New Roman" charset="0"/>
              </a:rPr>
              <a:pPr/>
              <a:t>32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/>
              <a:t>IP Header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14800"/>
            <a:ext cx="78486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IP header used by routers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Note source and destination IP addresses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Time to live (TTL) limits number of “hops”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So packets can’t circulate forever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Fragmentation information (see next slide)</a:t>
            </a:r>
          </a:p>
        </p:txBody>
      </p:sp>
      <p:pic>
        <p:nvPicPr>
          <p:cNvPr id="48133" name="Picture 5" descr="IP.tif             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219200"/>
            <a:ext cx="5105400" cy="297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905556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2905556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2905556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905556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2905556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578EC724-6C4C-3C40-833D-A5820B998960}" type="slidenum">
              <a:rPr lang="en-US" smtClean="0">
                <a:latin typeface="Times New Roman" charset="0"/>
              </a:rPr>
              <a:pPr/>
              <a:t>33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49155" name="Picture 75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3048000"/>
            <a:ext cx="6810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Picture 76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788" y="1828800"/>
            <a:ext cx="7350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IP Fragmentation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191000"/>
            <a:ext cx="7848600" cy="1981200"/>
          </a:xfrm>
        </p:spPr>
        <p:txBody>
          <a:bodyPr/>
          <a:lstStyle/>
          <a:p>
            <a:pPr eaLnBrk="1" hangingPunct="1"/>
            <a:r>
              <a:rPr lang="en-US" sz="2800" dirty="0"/>
              <a:t>Each link limits maximum size of packets</a:t>
            </a:r>
          </a:p>
          <a:p>
            <a:pPr eaLnBrk="1" hangingPunct="1"/>
            <a:r>
              <a:rPr lang="en-US" sz="2800" dirty="0"/>
              <a:t>If packet is too big, router fragments it</a:t>
            </a:r>
          </a:p>
          <a:p>
            <a:pPr eaLnBrk="1" hangingPunct="1"/>
            <a:r>
              <a:rPr lang="en-US" sz="2800" dirty="0"/>
              <a:t>Re-assembly occurs at destination</a:t>
            </a:r>
          </a:p>
        </p:txBody>
      </p:sp>
      <p:sp>
        <p:nvSpPr>
          <p:cNvPr id="49159" name="Line 6"/>
          <p:cNvSpPr>
            <a:spLocks noChangeShapeType="1"/>
          </p:cNvSpPr>
          <p:nvPr/>
        </p:nvSpPr>
        <p:spPr bwMode="auto">
          <a:xfrm>
            <a:off x="4114800" y="23622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0" name="Line 22"/>
          <p:cNvSpPr>
            <a:spLocks noChangeShapeType="1"/>
          </p:cNvSpPr>
          <p:nvPr/>
        </p:nvSpPr>
        <p:spPr bwMode="auto">
          <a:xfrm>
            <a:off x="990600" y="23622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371600" y="2133600"/>
            <a:ext cx="1905000" cy="152400"/>
            <a:chOff x="864" y="1344"/>
            <a:chExt cx="1200" cy="96"/>
          </a:xfrm>
        </p:grpSpPr>
        <p:sp>
          <p:nvSpPr>
            <p:cNvPr id="49198" name="Rectangle 23"/>
            <p:cNvSpPr>
              <a:spLocks noChangeArrowheads="1"/>
            </p:cNvSpPr>
            <p:nvPr/>
          </p:nvSpPr>
          <p:spPr bwMode="auto">
            <a:xfrm>
              <a:off x="864" y="1344"/>
              <a:ext cx="105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99" name="Rectangle 24"/>
            <p:cNvSpPr>
              <a:spLocks noChangeArrowheads="1"/>
            </p:cNvSpPr>
            <p:nvPr/>
          </p:nvSpPr>
          <p:spPr bwMode="auto">
            <a:xfrm>
              <a:off x="1920" y="1344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4267200" y="2133600"/>
            <a:ext cx="762000" cy="152400"/>
            <a:chOff x="2688" y="1344"/>
            <a:chExt cx="480" cy="96"/>
          </a:xfrm>
        </p:grpSpPr>
        <p:sp>
          <p:nvSpPr>
            <p:cNvPr id="49196" name="Rectangle 27"/>
            <p:cNvSpPr>
              <a:spLocks noChangeArrowheads="1"/>
            </p:cNvSpPr>
            <p:nvPr/>
          </p:nvSpPr>
          <p:spPr bwMode="auto">
            <a:xfrm>
              <a:off x="3024" y="1344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97" name="Rectangle 28"/>
            <p:cNvSpPr>
              <a:spLocks noChangeArrowheads="1"/>
            </p:cNvSpPr>
            <p:nvPr/>
          </p:nvSpPr>
          <p:spPr bwMode="auto">
            <a:xfrm>
              <a:off x="2688" y="1344"/>
              <a:ext cx="33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5181600" y="2133600"/>
            <a:ext cx="762000" cy="152400"/>
            <a:chOff x="3264" y="1344"/>
            <a:chExt cx="480" cy="96"/>
          </a:xfrm>
        </p:grpSpPr>
        <p:sp>
          <p:nvSpPr>
            <p:cNvPr id="49194" name="Rectangle 25"/>
            <p:cNvSpPr>
              <a:spLocks noChangeArrowheads="1"/>
            </p:cNvSpPr>
            <p:nvPr/>
          </p:nvSpPr>
          <p:spPr bwMode="auto">
            <a:xfrm>
              <a:off x="3600" y="1344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95" name="Rectangle 29"/>
            <p:cNvSpPr>
              <a:spLocks noChangeArrowheads="1"/>
            </p:cNvSpPr>
            <p:nvPr/>
          </p:nvSpPr>
          <p:spPr bwMode="auto">
            <a:xfrm>
              <a:off x="3264" y="1344"/>
              <a:ext cx="33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6096000" y="2133600"/>
            <a:ext cx="762000" cy="152400"/>
            <a:chOff x="3840" y="1344"/>
            <a:chExt cx="480" cy="96"/>
          </a:xfrm>
        </p:grpSpPr>
        <p:sp>
          <p:nvSpPr>
            <p:cNvPr id="49192" name="Rectangle 26"/>
            <p:cNvSpPr>
              <a:spLocks noChangeArrowheads="1"/>
            </p:cNvSpPr>
            <p:nvPr/>
          </p:nvSpPr>
          <p:spPr bwMode="auto">
            <a:xfrm>
              <a:off x="4176" y="1344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93" name="Rectangle 30"/>
            <p:cNvSpPr>
              <a:spLocks noChangeArrowheads="1"/>
            </p:cNvSpPr>
            <p:nvPr/>
          </p:nvSpPr>
          <p:spPr bwMode="auto">
            <a:xfrm>
              <a:off x="3840" y="1344"/>
              <a:ext cx="33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165" name="Line 46"/>
          <p:cNvSpPr>
            <a:spLocks noChangeShapeType="1"/>
          </p:cNvSpPr>
          <p:nvPr/>
        </p:nvSpPr>
        <p:spPr bwMode="auto">
          <a:xfrm flipH="1">
            <a:off x="6172200" y="2438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7239000" y="2590800"/>
            <a:ext cx="762000" cy="152400"/>
            <a:chOff x="4560" y="1632"/>
            <a:chExt cx="480" cy="96"/>
          </a:xfrm>
        </p:grpSpPr>
        <p:sp>
          <p:nvSpPr>
            <p:cNvPr id="49190" name="Rectangle 47"/>
            <p:cNvSpPr>
              <a:spLocks noChangeArrowheads="1"/>
            </p:cNvSpPr>
            <p:nvPr/>
          </p:nvSpPr>
          <p:spPr bwMode="auto">
            <a:xfrm>
              <a:off x="4896" y="1632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91" name="Rectangle 48"/>
            <p:cNvSpPr>
              <a:spLocks noChangeArrowheads="1"/>
            </p:cNvSpPr>
            <p:nvPr/>
          </p:nvSpPr>
          <p:spPr bwMode="auto">
            <a:xfrm>
              <a:off x="4560" y="1632"/>
              <a:ext cx="33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6858000" y="2819400"/>
            <a:ext cx="762000" cy="152400"/>
            <a:chOff x="4320" y="1776"/>
            <a:chExt cx="480" cy="96"/>
          </a:xfrm>
        </p:grpSpPr>
        <p:sp>
          <p:nvSpPr>
            <p:cNvPr id="49188" name="Rectangle 49"/>
            <p:cNvSpPr>
              <a:spLocks noChangeArrowheads="1"/>
            </p:cNvSpPr>
            <p:nvPr/>
          </p:nvSpPr>
          <p:spPr bwMode="auto">
            <a:xfrm>
              <a:off x="4656" y="1776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89" name="Rectangle 50"/>
            <p:cNvSpPr>
              <a:spLocks noChangeArrowheads="1"/>
            </p:cNvSpPr>
            <p:nvPr/>
          </p:nvSpPr>
          <p:spPr bwMode="auto">
            <a:xfrm>
              <a:off x="4320" y="1776"/>
              <a:ext cx="33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6553200" y="3048000"/>
            <a:ext cx="762000" cy="152400"/>
            <a:chOff x="4128" y="1920"/>
            <a:chExt cx="480" cy="96"/>
          </a:xfrm>
        </p:grpSpPr>
        <p:sp>
          <p:nvSpPr>
            <p:cNvPr id="49186" name="Rectangle 51"/>
            <p:cNvSpPr>
              <a:spLocks noChangeArrowheads="1"/>
            </p:cNvSpPr>
            <p:nvPr/>
          </p:nvSpPr>
          <p:spPr bwMode="auto">
            <a:xfrm>
              <a:off x="4464" y="1920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87" name="Rectangle 52"/>
            <p:cNvSpPr>
              <a:spLocks noChangeArrowheads="1"/>
            </p:cNvSpPr>
            <p:nvPr/>
          </p:nvSpPr>
          <p:spPr bwMode="auto">
            <a:xfrm>
              <a:off x="4128" y="1920"/>
              <a:ext cx="33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4854" name="Rectangle 54"/>
          <p:cNvSpPr>
            <a:spLocks noChangeArrowheads="1"/>
          </p:cNvSpPr>
          <p:nvPr/>
        </p:nvSpPr>
        <p:spPr bwMode="auto">
          <a:xfrm>
            <a:off x="3733800" y="3059113"/>
            <a:ext cx="17732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re-assembled</a:t>
            </a:r>
          </a:p>
        </p:txBody>
      </p:sp>
      <p:sp>
        <p:nvSpPr>
          <p:cNvPr id="204855" name="Rectangle 55"/>
          <p:cNvSpPr>
            <a:spLocks noChangeArrowheads="1"/>
          </p:cNvSpPr>
          <p:nvPr/>
        </p:nvSpPr>
        <p:spPr bwMode="auto">
          <a:xfrm>
            <a:off x="3048000" y="1600200"/>
            <a:ext cx="157797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fragmented</a:t>
            </a:r>
          </a:p>
        </p:txBody>
      </p: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3657600" y="3505200"/>
            <a:ext cx="1905000" cy="152400"/>
            <a:chOff x="2304" y="2208"/>
            <a:chExt cx="1200" cy="96"/>
          </a:xfrm>
        </p:grpSpPr>
        <p:sp>
          <p:nvSpPr>
            <p:cNvPr id="49184" name="Rectangle 56"/>
            <p:cNvSpPr>
              <a:spLocks noChangeArrowheads="1"/>
            </p:cNvSpPr>
            <p:nvPr/>
          </p:nvSpPr>
          <p:spPr bwMode="auto">
            <a:xfrm>
              <a:off x="2304" y="2208"/>
              <a:ext cx="105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85" name="Rectangle 57"/>
            <p:cNvSpPr>
              <a:spLocks noChangeArrowheads="1"/>
            </p:cNvSpPr>
            <p:nvPr/>
          </p:nvSpPr>
          <p:spPr bwMode="auto">
            <a:xfrm>
              <a:off x="3360" y="2208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172" name="Group 77"/>
          <p:cNvGrpSpPr>
            <a:grpSpLocks/>
          </p:cNvGrpSpPr>
          <p:nvPr/>
        </p:nvGrpSpPr>
        <p:grpSpPr bwMode="auto">
          <a:xfrm>
            <a:off x="3581400" y="2209800"/>
            <a:ext cx="533400" cy="304800"/>
            <a:chOff x="4608" y="2016"/>
            <a:chExt cx="432" cy="240"/>
          </a:xfrm>
        </p:grpSpPr>
        <p:sp>
          <p:nvSpPr>
            <p:cNvPr id="49179" name="Oval 78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80" name="Rectangle 79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81" name="Oval 80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82" name="Line 81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83" name="Line 82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173" name="Group 83"/>
          <p:cNvGrpSpPr>
            <a:grpSpLocks/>
          </p:cNvGrpSpPr>
          <p:nvPr/>
        </p:nvGrpSpPr>
        <p:grpSpPr bwMode="auto">
          <a:xfrm>
            <a:off x="7010400" y="2209800"/>
            <a:ext cx="533400" cy="304800"/>
            <a:chOff x="4608" y="2016"/>
            <a:chExt cx="432" cy="240"/>
          </a:xfrm>
        </p:grpSpPr>
        <p:sp>
          <p:nvSpPr>
            <p:cNvPr id="49174" name="Oval 84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75" name="Rectangle 85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76" name="Oval 86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77" name="Line 87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78" name="Line 88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4" grpId="0" autoUpdateAnimBg="0"/>
      <p:bldP spid="20485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99602A3F-B5EC-E04E-9014-334095DDB53A}" type="slidenum">
              <a:rPr lang="en-US" smtClean="0">
                <a:latin typeface="Times New Roman" charset="0"/>
              </a:rPr>
              <a:pPr/>
              <a:t>34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IP Fragmentation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One packet becomes multiple packets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Packets reassembled at </a:t>
            </a:r>
            <a:r>
              <a:rPr lang="en-US" sz="2800" b="1" dirty="0">
                <a:solidFill>
                  <a:schemeClr val="accent2"/>
                </a:solidFill>
              </a:rPr>
              <a:t>destination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Prevents multiple fragmentation/re-assemble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Fragmentation is a security </a:t>
            </a:r>
            <a:r>
              <a:rPr lang="en-US" sz="2800" dirty="0" smtClean="0"/>
              <a:t>issue…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Fragments may obscure real purpose of packet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Fragments can overlap when re-assembled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Must re-assemble packet to fully understand it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Lots of work for firewalls, for example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C6664C55-1B96-7644-BB6E-A0F0B6B376DC}" type="slidenum">
              <a:rPr lang="en-US" smtClean="0">
                <a:latin typeface="Times New Roman" charset="0"/>
              </a:rPr>
              <a:pPr/>
              <a:t>35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IPv6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Current version of IP is IPv4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IPv6 is a “new-and-improved” version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IPv6 is “bigger and better” than IPv4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i="1" dirty="0"/>
              <a:t>Bigger</a:t>
            </a:r>
            <a:r>
              <a:rPr lang="en-US" sz="2400" dirty="0"/>
              <a:t> addresses: 128 bits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i="1" dirty="0"/>
              <a:t>Better</a:t>
            </a:r>
            <a:r>
              <a:rPr lang="en-US" sz="2400" dirty="0"/>
              <a:t> security: IPSec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How </a:t>
            </a:r>
            <a:r>
              <a:rPr lang="en-US" sz="2800" dirty="0"/>
              <a:t>to migrate from IPv4 to </a:t>
            </a:r>
            <a:r>
              <a:rPr lang="en-US" sz="2800" dirty="0" smtClean="0"/>
              <a:t>IPv6?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Unfortunately, nobody</a:t>
            </a:r>
            <a:r>
              <a:rPr lang="en-US" sz="2400" dirty="0" smtClean="0"/>
              <a:t> has a good answer…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So IPv6 has not taken hold (yet?)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F0F8FD47-60D3-8D4D-B69E-95F850AC1CF4}" type="slidenum">
              <a:rPr lang="en-US" smtClean="0">
                <a:latin typeface="Times New Roman" charset="0"/>
              </a:rPr>
              <a:pPr/>
              <a:t>36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Link Layer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3352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Link layer sends packet from one node to next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Links can be different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Wired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Wireless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Ethernet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Point-to-point…</a:t>
            </a:r>
          </a:p>
        </p:txBody>
      </p:sp>
      <p:pic>
        <p:nvPicPr>
          <p:cNvPr id="52229" name="Picture 185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8213" y="4343400"/>
            <a:ext cx="43338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0" name="Line 186"/>
          <p:cNvSpPr>
            <a:spLocks noChangeShapeType="1"/>
          </p:cNvSpPr>
          <p:nvPr/>
        </p:nvSpPr>
        <p:spPr bwMode="auto">
          <a:xfrm>
            <a:off x="5181600" y="297021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Line 187"/>
          <p:cNvSpPr>
            <a:spLocks noChangeShapeType="1"/>
          </p:cNvSpPr>
          <p:nvPr/>
        </p:nvSpPr>
        <p:spPr bwMode="auto">
          <a:xfrm flipH="1">
            <a:off x="6172200" y="4495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Line 188"/>
          <p:cNvSpPr>
            <a:spLocks noChangeShapeType="1"/>
          </p:cNvSpPr>
          <p:nvPr/>
        </p:nvSpPr>
        <p:spPr bwMode="auto">
          <a:xfrm rot="5400000" flipH="1">
            <a:off x="8168481" y="2964657"/>
            <a:ext cx="611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Line 189"/>
          <p:cNvSpPr>
            <a:spLocks noChangeShapeType="1"/>
          </p:cNvSpPr>
          <p:nvPr/>
        </p:nvSpPr>
        <p:spPr bwMode="auto">
          <a:xfrm flipV="1">
            <a:off x="6183313" y="2768600"/>
            <a:ext cx="458787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Line 190"/>
          <p:cNvSpPr>
            <a:spLocks noChangeShapeType="1"/>
          </p:cNvSpPr>
          <p:nvPr/>
        </p:nvSpPr>
        <p:spPr bwMode="auto">
          <a:xfrm>
            <a:off x="7118350" y="275272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Line 191"/>
          <p:cNvSpPr>
            <a:spLocks noChangeShapeType="1"/>
          </p:cNvSpPr>
          <p:nvPr/>
        </p:nvSpPr>
        <p:spPr bwMode="auto">
          <a:xfrm flipH="1">
            <a:off x="7637463" y="3089275"/>
            <a:ext cx="241300" cy="68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Line 192"/>
          <p:cNvSpPr>
            <a:spLocks noChangeShapeType="1"/>
          </p:cNvSpPr>
          <p:nvPr/>
        </p:nvSpPr>
        <p:spPr bwMode="auto">
          <a:xfrm>
            <a:off x="6867525" y="2865438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Line 193"/>
          <p:cNvSpPr>
            <a:spLocks noChangeShapeType="1"/>
          </p:cNvSpPr>
          <p:nvPr/>
        </p:nvSpPr>
        <p:spPr bwMode="auto">
          <a:xfrm>
            <a:off x="6892925" y="3513138"/>
            <a:ext cx="534988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Line 194"/>
          <p:cNvSpPr>
            <a:spLocks noChangeShapeType="1"/>
          </p:cNvSpPr>
          <p:nvPr/>
        </p:nvSpPr>
        <p:spPr bwMode="auto">
          <a:xfrm flipH="1">
            <a:off x="7467600" y="3978275"/>
            <a:ext cx="15240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Line 195"/>
          <p:cNvSpPr>
            <a:spLocks noChangeShapeType="1"/>
          </p:cNvSpPr>
          <p:nvPr/>
        </p:nvSpPr>
        <p:spPr bwMode="auto">
          <a:xfrm flipH="1">
            <a:off x="7126288" y="3057525"/>
            <a:ext cx="560387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Line 196"/>
          <p:cNvSpPr>
            <a:spLocks noChangeShapeType="1"/>
          </p:cNvSpPr>
          <p:nvPr/>
        </p:nvSpPr>
        <p:spPr bwMode="auto">
          <a:xfrm flipH="1">
            <a:off x="8104188" y="2971800"/>
            <a:ext cx="354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Line 197"/>
          <p:cNvSpPr>
            <a:spLocks noChangeShapeType="1"/>
          </p:cNvSpPr>
          <p:nvPr/>
        </p:nvSpPr>
        <p:spPr bwMode="auto">
          <a:xfrm flipH="1" flipV="1">
            <a:off x="5105400" y="4572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2" name="Line 198"/>
          <p:cNvSpPr>
            <a:spLocks noChangeShapeType="1"/>
          </p:cNvSpPr>
          <p:nvPr/>
        </p:nvSpPr>
        <p:spPr bwMode="auto">
          <a:xfrm flipV="1">
            <a:off x="6096000" y="35052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3" name="Line 199"/>
          <p:cNvSpPr>
            <a:spLocks noChangeShapeType="1"/>
          </p:cNvSpPr>
          <p:nvPr/>
        </p:nvSpPr>
        <p:spPr bwMode="auto">
          <a:xfrm>
            <a:off x="73914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4" name="Line 200"/>
          <p:cNvSpPr>
            <a:spLocks noChangeShapeType="1"/>
          </p:cNvSpPr>
          <p:nvPr/>
        </p:nvSpPr>
        <p:spPr bwMode="auto">
          <a:xfrm flipH="1">
            <a:off x="6705600" y="4876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5" name="Line 201"/>
          <p:cNvSpPr>
            <a:spLocks noChangeShapeType="1"/>
          </p:cNvSpPr>
          <p:nvPr/>
        </p:nvSpPr>
        <p:spPr bwMode="auto">
          <a:xfrm>
            <a:off x="67056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6" name="Line 202"/>
          <p:cNvSpPr>
            <a:spLocks noChangeShapeType="1"/>
          </p:cNvSpPr>
          <p:nvPr/>
        </p:nvSpPr>
        <p:spPr bwMode="auto">
          <a:xfrm>
            <a:off x="7543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7" name="Line 203"/>
          <p:cNvSpPr>
            <a:spLocks noChangeShapeType="1"/>
          </p:cNvSpPr>
          <p:nvPr/>
        </p:nvSpPr>
        <p:spPr bwMode="auto">
          <a:xfrm>
            <a:off x="81534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8" name="Line 204"/>
          <p:cNvSpPr>
            <a:spLocks noChangeShapeType="1"/>
          </p:cNvSpPr>
          <p:nvPr/>
        </p:nvSpPr>
        <p:spPr bwMode="auto">
          <a:xfrm>
            <a:off x="5867400" y="2286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9" name="Line 205"/>
          <p:cNvSpPr>
            <a:spLocks noChangeShapeType="1"/>
          </p:cNvSpPr>
          <p:nvPr/>
        </p:nvSpPr>
        <p:spPr bwMode="auto">
          <a:xfrm>
            <a:off x="5181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0" name="Line 206"/>
          <p:cNvSpPr>
            <a:spLocks noChangeShapeType="1"/>
          </p:cNvSpPr>
          <p:nvPr/>
        </p:nvSpPr>
        <p:spPr bwMode="auto">
          <a:xfrm>
            <a:off x="48768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1" name="Line 207"/>
          <p:cNvSpPr>
            <a:spLocks noChangeShapeType="1"/>
          </p:cNvSpPr>
          <p:nvPr/>
        </p:nvSpPr>
        <p:spPr bwMode="auto">
          <a:xfrm>
            <a:off x="48768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2" name="Line 208"/>
          <p:cNvSpPr>
            <a:spLocks noChangeShapeType="1"/>
          </p:cNvSpPr>
          <p:nvPr/>
        </p:nvSpPr>
        <p:spPr bwMode="auto">
          <a:xfrm>
            <a:off x="54102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3" name="Line 209"/>
          <p:cNvSpPr>
            <a:spLocks noChangeShapeType="1"/>
          </p:cNvSpPr>
          <p:nvPr/>
        </p:nvSpPr>
        <p:spPr bwMode="auto">
          <a:xfrm>
            <a:off x="6705600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4" name="Line 210"/>
          <p:cNvSpPr>
            <a:spLocks noChangeShapeType="1"/>
          </p:cNvSpPr>
          <p:nvPr/>
        </p:nvSpPr>
        <p:spPr bwMode="auto">
          <a:xfrm>
            <a:off x="8482013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55" name="Line 211"/>
          <p:cNvSpPr>
            <a:spLocks noChangeShapeType="1"/>
          </p:cNvSpPr>
          <p:nvPr/>
        </p:nvSpPr>
        <p:spPr bwMode="auto">
          <a:xfrm>
            <a:off x="8482013" y="3276600"/>
            <a:ext cx="166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2256" name="Group 212"/>
          <p:cNvGrpSpPr>
            <a:grpSpLocks/>
          </p:cNvGrpSpPr>
          <p:nvPr/>
        </p:nvGrpSpPr>
        <p:grpSpPr bwMode="auto">
          <a:xfrm>
            <a:off x="5715000" y="2819400"/>
            <a:ext cx="533400" cy="304800"/>
            <a:chOff x="4608" y="2016"/>
            <a:chExt cx="432" cy="240"/>
          </a:xfrm>
        </p:grpSpPr>
        <p:sp>
          <p:nvSpPr>
            <p:cNvPr id="52304" name="Oval 213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5" name="Rectangle 214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6" name="Oval 215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7" name="Line 216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8" name="Line 217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257" name="Group 218"/>
          <p:cNvGrpSpPr>
            <a:grpSpLocks/>
          </p:cNvGrpSpPr>
          <p:nvPr/>
        </p:nvGrpSpPr>
        <p:grpSpPr bwMode="auto">
          <a:xfrm>
            <a:off x="6629400" y="2590800"/>
            <a:ext cx="533400" cy="304800"/>
            <a:chOff x="4608" y="2016"/>
            <a:chExt cx="432" cy="240"/>
          </a:xfrm>
        </p:grpSpPr>
        <p:sp>
          <p:nvSpPr>
            <p:cNvPr id="52299" name="Oval 219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0" name="Rectangle 220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1" name="Oval 221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2" name="Line 222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3" name="Line 223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258" name="Group 224"/>
          <p:cNvGrpSpPr>
            <a:grpSpLocks/>
          </p:cNvGrpSpPr>
          <p:nvPr/>
        </p:nvGrpSpPr>
        <p:grpSpPr bwMode="auto">
          <a:xfrm>
            <a:off x="7620000" y="2819400"/>
            <a:ext cx="533400" cy="304800"/>
            <a:chOff x="4608" y="2016"/>
            <a:chExt cx="432" cy="240"/>
          </a:xfrm>
        </p:grpSpPr>
        <p:sp>
          <p:nvSpPr>
            <p:cNvPr id="52294" name="Oval 225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5" name="Rectangle 226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6" name="Oval 227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7" name="Line 228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8" name="Line 229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259" name="Group 230"/>
          <p:cNvGrpSpPr>
            <a:grpSpLocks/>
          </p:cNvGrpSpPr>
          <p:nvPr/>
        </p:nvGrpSpPr>
        <p:grpSpPr bwMode="auto">
          <a:xfrm>
            <a:off x="6629400" y="3276600"/>
            <a:ext cx="533400" cy="304800"/>
            <a:chOff x="4608" y="2016"/>
            <a:chExt cx="432" cy="240"/>
          </a:xfrm>
        </p:grpSpPr>
        <p:sp>
          <p:nvSpPr>
            <p:cNvPr id="52289" name="Oval 231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0" name="Rectangle 232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1" name="Oval 233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2" name="Line 234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3" name="Line 235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260" name="Group 236"/>
          <p:cNvGrpSpPr>
            <a:grpSpLocks/>
          </p:cNvGrpSpPr>
          <p:nvPr/>
        </p:nvGrpSpPr>
        <p:grpSpPr bwMode="auto">
          <a:xfrm>
            <a:off x="7315200" y="3733800"/>
            <a:ext cx="533400" cy="304800"/>
            <a:chOff x="4608" y="2016"/>
            <a:chExt cx="432" cy="240"/>
          </a:xfrm>
        </p:grpSpPr>
        <p:sp>
          <p:nvSpPr>
            <p:cNvPr id="52284" name="Oval 237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5" name="Rectangle 238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6" name="Oval 239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7" name="Line 240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8" name="Line 241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261" name="Group 242"/>
          <p:cNvGrpSpPr>
            <a:grpSpLocks/>
          </p:cNvGrpSpPr>
          <p:nvPr/>
        </p:nvGrpSpPr>
        <p:grpSpPr bwMode="auto">
          <a:xfrm>
            <a:off x="7086600" y="4267200"/>
            <a:ext cx="533400" cy="304800"/>
            <a:chOff x="4608" y="2016"/>
            <a:chExt cx="432" cy="240"/>
          </a:xfrm>
        </p:grpSpPr>
        <p:sp>
          <p:nvSpPr>
            <p:cNvPr id="52279" name="Oval 243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0" name="Rectangle 244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1" name="Oval 245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2" name="Line 246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3" name="Line 247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262" name="Group 248"/>
          <p:cNvGrpSpPr>
            <a:grpSpLocks/>
          </p:cNvGrpSpPr>
          <p:nvPr/>
        </p:nvGrpSpPr>
        <p:grpSpPr bwMode="auto">
          <a:xfrm>
            <a:off x="5715000" y="4343400"/>
            <a:ext cx="533400" cy="304800"/>
            <a:chOff x="4608" y="2016"/>
            <a:chExt cx="432" cy="240"/>
          </a:xfrm>
        </p:grpSpPr>
        <p:sp>
          <p:nvSpPr>
            <p:cNvPr id="52274" name="Oval 249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5" name="Rectangle 250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6" name="Oval 251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7" name="Line 252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8" name="Line 253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2263" name="Picture 254" descr="cell phone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0350" y="4057650"/>
            <a:ext cx="1968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64" name="Picture 255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429000"/>
            <a:ext cx="3190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65" name="Picture 256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43513" y="342265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66" name="Picture 257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313" y="243840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67" name="Picture 258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313" y="304800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68" name="Picture 259" descr="portable computer.tif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5114925"/>
            <a:ext cx="3873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69" name="Picture 260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29075" y="512445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70" name="Picture 261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600" y="198120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71" name="Picture 262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43675" y="512445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72" name="Picture 263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58063" y="5181600"/>
            <a:ext cx="414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73" name="Picture 264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24813" y="5105400"/>
            <a:ext cx="4333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449B4DA2-29EE-7845-97B5-7F0C8CAB096C}" type="slidenum">
              <a:rPr lang="en-US" smtClean="0">
                <a:latin typeface="Times New Roman" charset="0"/>
              </a:rPr>
              <a:pPr/>
              <a:t>37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Link Layer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On host, implemented in adapter: Network Interface Card (NIC)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Ethernet card, wireless 802.11 card, etc.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NIC is “semi-autonomous” device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NIC is (mostly) out of host’s control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Implements both link and physical layers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7C89B4CC-1935-394D-A916-0FE3F09FB9BD}" type="slidenum">
              <a:rPr lang="en-US" smtClean="0">
                <a:latin typeface="Times New Roman" charset="0"/>
              </a:rPr>
              <a:pPr/>
              <a:t>38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Ethernet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Ethernet is a </a:t>
            </a:r>
            <a:r>
              <a:rPr lang="en-US" sz="2800" b="1" dirty="0">
                <a:solidFill>
                  <a:schemeClr val="hlink"/>
                </a:solidFill>
              </a:rPr>
              <a:t>multiple access</a:t>
            </a:r>
            <a:r>
              <a:rPr lang="en-US" sz="2800" dirty="0"/>
              <a:t> protocol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Many hosts access a shared media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On a local area network, or LAN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With multiple access, packets can “collide”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Data is corrupted and packets must be resent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How to efficiently deal with collisions in distributed environment?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Many possibilities, but </a:t>
            </a:r>
            <a:r>
              <a:rPr lang="en-US" sz="2400" dirty="0" err="1"/>
              <a:t>ethernet</a:t>
            </a:r>
            <a:r>
              <a:rPr lang="en-US" sz="2400" dirty="0"/>
              <a:t> is most popular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We won’t discuss details here…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75CFAF85-853B-B948-A91D-85CE82A1BE01}" type="slidenum">
              <a:rPr lang="en-US" smtClean="0">
                <a:latin typeface="Times New Roman" charset="0"/>
              </a:rPr>
              <a:pPr/>
              <a:t>39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Link Layer Addressing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IP addresses live at network layer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Link layer also requires addresses (why?)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hlink"/>
                </a:solidFill>
              </a:rPr>
              <a:t>MAC address</a:t>
            </a:r>
            <a:r>
              <a:rPr lang="en-US" sz="2400" dirty="0"/>
              <a:t> (LAN address, physical address)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MAC address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48 bits, globally unique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Used to forward packets over one link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Analogy…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IP address is like your home address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MAC address is like a social security number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310FDA70-9D0A-E247-BA88-B0872C09F5FD}" type="slidenum">
              <a:rPr lang="en-US" smtClean="0">
                <a:latin typeface="Times New Roman" charset="0"/>
              </a:rPr>
              <a:pPr/>
              <a:t>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Network Core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3429000" cy="3886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Network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accent2"/>
                </a:solidFill>
              </a:rPr>
              <a:t>core</a:t>
            </a:r>
            <a:r>
              <a:rPr lang="en-US" sz="2800" dirty="0" smtClean="0"/>
              <a:t> </a:t>
            </a:r>
            <a:r>
              <a:rPr lang="en-US" sz="2800" dirty="0"/>
              <a:t>consists of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Interconnected mesh of routers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Purpose is to move data from host to host</a:t>
            </a:r>
          </a:p>
        </p:txBody>
      </p:sp>
      <p:pic>
        <p:nvPicPr>
          <p:cNvPr id="19461" name="Picture 183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8213" y="4343400"/>
            <a:ext cx="43338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Line 184"/>
          <p:cNvSpPr>
            <a:spLocks noChangeShapeType="1"/>
          </p:cNvSpPr>
          <p:nvPr/>
        </p:nvSpPr>
        <p:spPr bwMode="auto">
          <a:xfrm>
            <a:off x="5181600" y="297021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Line 185"/>
          <p:cNvSpPr>
            <a:spLocks noChangeShapeType="1"/>
          </p:cNvSpPr>
          <p:nvPr/>
        </p:nvSpPr>
        <p:spPr bwMode="auto">
          <a:xfrm flipH="1">
            <a:off x="6172200" y="4495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4" name="Line 186"/>
          <p:cNvSpPr>
            <a:spLocks noChangeShapeType="1"/>
          </p:cNvSpPr>
          <p:nvPr/>
        </p:nvSpPr>
        <p:spPr bwMode="auto">
          <a:xfrm rot="5400000" flipH="1">
            <a:off x="8168481" y="2964657"/>
            <a:ext cx="611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5" name="Line 187"/>
          <p:cNvSpPr>
            <a:spLocks noChangeShapeType="1"/>
          </p:cNvSpPr>
          <p:nvPr/>
        </p:nvSpPr>
        <p:spPr bwMode="auto">
          <a:xfrm flipV="1">
            <a:off x="6183313" y="2768600"/>
            <a:ext cx="458787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Line 188"/>
          <p:cNvSpPr>
            <a:spLocks noChangeShapeType="1"/>
          </p:cNvSpPr>
          <p:nvPr/>
        </p:nvSpPr>
        <p:spPr bwMode="auto">
          <a:xfrm>
            <a:off x="7118350" y="275272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7" name="Line 189"/>
          <p:cNvSpPr>
            <a:spLocks noChangeShapeType="1"/>
          </p:cNvSpPr>
          <p:nvPr/>
        </p:nvSpPr>
        <p:spPr bwMode="auto">
          <a:xfrm flipH="1">
            <a:off x="7637463" y="3089275"/>
            <a:ext cx="241300" cy="68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8" name="Line 190"/>
          <p:cNvSpPr>
            <a:spLocks noChangeShapeType="1"/>
          </p:cNvSpPr>
          <p:nvPr/>
        </p:nvSpPr>
        <p:spPr bwMode="auto">
          <a:xfrm>
            <a:off x="6867525" y="2865438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9" name="Line 191"/>
          <p:cNvSpPr>
            <a:spLocks noChangeShapeType="1"/>
          </p:cNvSpPr>
          <p:nvPr/>
        </p:nvSpPr>
        <p:spPr bwMode="auto">
          <a:xfrm>
            <a:off x="6892925" y="3513138"/>
            <a:ext cx="534988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0" name="Line 192"/>
          <p:cNvSpPr>
            <a:spLocks noChangeShapeType="1"/>
          </p:cNvSpPr>
          <p:nvPr/>
        </p:nvSpPr>
        <p:spPr bwMode="auto">
          <a:xfrm flipH="1">
            <a:off x="7467600" y="3978275"/>
            <a:ext cx="15240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1" name="Line 193"/>
          <p:cNvSpPr>
            <a:spLocks noChangeShapeType="1"/>
          </p:cNvSpPr>
          <p:nvPr/>
        </p:nvSpPr>
        <p:spPr bwMode="auto">
          <a:xfrm flipH="1">
            <a:off x="7126288" y="3057525"/>
            <a:ext cx="560387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2" name="Line 194"/>
          <p:cNvSpPr>
            <a:spLocks noChangeShapeType="1"/>
          </p:cNvSpPr>
          <p:nvPr/>
        </p:nvSpPr>
        <p:spPr bwMode="auto">
          <a:xfrm flipH="1">
            <a:off x="8104188" y="2971800"/>
            <a:ext cx="354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3" name="Line 195"/>
          <p:cNvSpPr>
            <a:spLocks noChangeShapeType="1"/>
          </p:cNvSpPr>
          <p:nvPr/>
        </p:nvSpPr>
        <p:spPr bwMode="auto">
          <a:xfrm flipH="1" flipV="1">
            <a:off x="5105400" y="4572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4" name="Line 196"/>
          <p:cNvSpPr>
            <a:spLocks noChangeShapeType="1"/>
          </p:cNvSpPr>
          <p:nvPr/>
        </p:nvSpPr>
        <p:spPr bwMode="auto">
          <a:xfrm flipV="1">
            <a:off x="6096000" y="35052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5" name="Line 197"/>
          <p:cNvSpPr>
            <a:spLocks noChangeShapeType="1"/>
          </p:cNvSpPr>
          <p:nvPr/>
        </p:nvSpPr>
        <p:spPr bwMode="auto">
          <a:xfrm>
            <a:off x="73914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6" name="Line 198"/>
          <p:cNvSpPr>
            <a:spLocks noChangeShapeType="1"/>
          </p:cNvSpPr>
          <p:nvPr/>
        </p:nvSpPr>
        <p:spPr bwMode="auto">
          <a:xfrm flipH="1">
            <a:off x="6705600" y="4876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7" name="Line 199"/>
          <p:cNvSpPr>
            <a:spLocks noChangeShapeType="1"/>
          </p:cNvSpPr>
          <p:nvPr/>
        </p:nvSpPr>
        <p:spPr bwMode="auto">
          <a:xfrm>
            <a:off x="67056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8" name="Line 200"/>
          <p:cNvSpPr>
            <a:spLocks noChangeShapeType="1"/>
          </p:cNvSpPr>
          <p:nvPr/>
        </p:nvSpPr>
        <p:spPr bwMode="auto">
          <a:xfrm>
            <a:off x="7543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9" name="Line 201"/>
          <p:cNvSpPr>
            <a:spLocks noChangeShapeType="1"/>
          </p:cNvSpPr>
          <p:nvPr/>
        </p:nvSpPr>
        <p:spPr bwMode="auto">
          <a:xfrm>
            <a:off x="81534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80" name="Line 202"/>
          <p:cNvSpPr>
            <a:spLocks noChangeShapeType="1"/>
          </p:cNvSpPr>
          <p:nvPr/>
        </p:nvSpPr>
        <p:spPr bwMode="auto">
          <a:xfrm>
            <a:off x="5867400" y="2286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81" name="Line 203"/>
          <p:cNvSpPr>
            <a:spLocks noChangeShapeType="1"/>
          </p:cNvSpPr>
          <p:nvPr/>
        </p:nvSpPr>
        <p:spPr bwMode="auto">
          <a:xfrm>
            <a:off x="5181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82" name="Line 204"/>
          <p:cNvSpPr>
            <a:spLocks noChangeShapeType="1"/>
          </p:cNvSpPr>
          <p:nvPr/>
        </p:nvSpPr>
        <p:spPr bwMode="auto">
          <a:xfrm>
            <a:off x="48768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83" name="Line 205"/>
          <p:cNvSpPr>
            <a:spLocks noChangeShapeType="1"/>
          </p:cNvSpPr>
          <p:nvPr/>
        </p:nvSpPr>
        <p:spPr bwMode="auto">
          <a:xfrm>
            <a:off x="48768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84" name="Line 206"/>
          <p:cNvSpPr>
            <a:spLocks noChangeShapeType="1"/>
          </p:cNvSpPr>
          <p:nvPr/>
        </p:nvSpPr>
        <p:spPr bwMode="auto">
          <a:xfrm>
            <a:off x="54102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85" name="Line 207"/>
          <p:cNvSpPr>
            <a:spLocks noChangeShapeType="1"/>
          </p:cNvSpPr>
          <p:nvPr/>
        </p:nvSpPr>
        <p:spPr bwMode="auto">
          <a:xfrm>
            <a:off x="6705600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86" name="Line 208"/>
          <p:cNvSpPr>
            <a:spLocks noChangeShapeType="1"/>
          </p:cNvSpPr>
          <p:nvPr/>
        </p:nvSpPr>
        <p:spPr bwMode="auto">
          <a:xfrm>
            <a:off x="8482013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87" name="Line 209"/>
          <p:cNvSpPr>
            <a:spLocks noChangeShapeType="1"/>
          </p:cNvSpPr>
          <p:nvPr/>
        </p:nvSpPr>
        <p:spPr bwMode="auto">
          <a:xfrm>
            <a:off x="8482013" y="3276600"/>
            <a:ext cx="166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488" name="Group 210"/>
          <p:cNvGrpSpPr>
            <a:grpSpLocks/>
          </p:cNvGrpSpPr>
          <p:nvPr/>
        </p:nvGrpSpPr>
        <p:grpSpPr bwMode="auto">
          <a:xfrm>
            <a:off x="5715000" y="2819400"/>
            <a:ext cx="533400" cy="304800"/>
            <a:chOff x="4608" y="2016"/>
            <a:chExt cx="432" cy="240"/>
          </a:xfrm>
        </p:grpSpPr>
        <p:sp>
          <p:nvSpPr>
            <p:cNvPr id="19536" name="Oval 211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37" name="Rectangle 212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38" name="Oval 213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39" name="Line 214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40" name="Line 215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89" name="Group 216"/>
          <p:cNvGrpSpPr>
            <a:grpSpLocks/>
          </p:cNvGrpSpPr>
          <p:nvPr/>
        </p:nvGrpSpPr>
        <p:grpSpPr bwMode="auto">
          <a:xfrm>
            <a:off x="6629400" y="2590800"/>
            <a:ext cx="533400" cy="304800"/>
            <a:chOff x="4608" y="2016"/>
            <a:chExt cx="432" cy="240"/>
          </a:xfrm>
        </p:grpSpPr>
        <p:sp>
          <p:nvSpPr>
            <p:cNvPr id="19531" name="Oval 217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32" name="Rectangle 218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33" name="Oval 219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34" name="Line 220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35" name="Line 221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90" name="Group 222"/>
          <p:cNvGrpSpPr>
            <a:grpSpLocks/>
          </p:cNvGrpSpPr>
          <p:nvPr/>
        </p:nvGrpSpPr>
        <p:grpSpPr bwMode="auto">
          <a:xfrm>
            <a:off x="7620000" y="2819400"/>
            <a:ext cx="533400" cy="304800"/>
            <a:chOff x="4608" y="2016"/>
            <a:chExt cx="432" cy="240"/>
          </a:xfrm>
        </p:grpSpPr>
        <p:sp>
          <p:nvSpPr>
            <p:cNvPr id="19526" name="Oval 223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7" name="Rectangle 224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8" name="Oval 225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9" name="Line 226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30" name="Line 227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91" name="Group 228"/>
          <p:cNvGrpSpPr>
            <a:grpSpLocks/>
          </p:cNvGrpSpPr>
          <p:nvPr/>
        </p:nvGrpSpPr>
        <p:grpSpPr bwMode="auto">
          <a:xfrm>
            <a:off x="6629400" y="3276600"/>
            <a:ext cx="533400" cy="304800"/>
            <a:chOff x="4608" y="2016"/>
            <a:chExt cx="432" cy="240"/>
          </a:xfrm>
        </p:grpSpPr>
        <p:sp>
          <p:nvSpPr>
            <p:cNvPr id="19521" name="Oval 229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2" name="Rectangle 230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3" name="Oval 231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4" name="Line 232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5" name="Line 233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92" name="Group 234"/>
          <p:cNvGrpSpPr>
            <a:grpSpLocks/>
          </p:cNvGrpSpPr>
          <p:nvPr/>
        </p:nvGrpSpPr>
        <p:grpSpPr bwMode="auto">
          <a:xfrm>
            <a:off x="7315200" y="3733800"/>
            <a:ext cx="533400" cy="304800"/>
            <a:chOff x="4608" y="2016"/>
            <a:chExt cx="432" cy="240"/>
          </a:xfrm>
        </p:grpSpPr>
        <p:sp>
          <p:nvSpPr>
            <p:cNvPr id="19516" name="Oval 235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7" name="Rectangle 236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8" name="Oval 237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9" name="Line 238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0" name="Line 239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93" name="Group 240"/>
          <p:cNvGrpSpPr>
            <a:grpSpLocks/>
          </p:cNvGrpSpPr>
          <p:nvPr/>
        </p:nvGrpSpPr>
        <p:grpSpPr bwMode="auto">
          <a:xfrm>
            <a:off x="7086600" y="4267200"/>
            <a:ext cx="533400" cy="304800"/>
            <a:chOff x="4608" y="2016"/>
            <a:chExt cx="432" cy="240"/>
          </a:xfrm>
        </p:grpSpPr>
        <p:sp>
          <p:nvSpPr>
            <p:cNvPr id="19511" name="Oval 241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2" name="Rectangle 242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3" name="Oval 243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4" name="Line 244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5" name="Line 245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94" name="Group 246"/>
          <p:cNvGrpSpPr>
            <a:grpSpLocks/>
          </p:cNvGrpSpPr>
          <p:nvPr/>
        </p:nvGrpSpPr>
        <p:grpSpPr bwMode="auto">
          <a:xfrm>
            <a:off x="5715000" y="4343400"/>
            <a:ext cx="533400" cy="304800"/>
            <a:chOff x="4608" y="2016"/>
            <a:chExt cx="432" cy="240"/>
          </a:xfrm>
        </p:grpSpPr>
        <p:sp>
          <p:nvSpPr>
            <p:cNvPr id="19506" name="Oval 247"/>
            <p:cNvSpPr>
              <a:spLocks noChangeArrowheads="1"/>
            </p:cNvSpPr>
            <p:nvPr/>
          </p:nvSpPr>
          <p:spPr bwMode="auto">
            <a:xfrm>
              <a:off x="4608" y="2112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07" name="Rectangle 248"/>
            <p:cNvSpPr>
              <a:spLocks noChangeArrowheads="1"/>
            </p:cNvSpPr>
            <p:nvPr/>
          </p:nvSpPr>
          <p:spPr bwMode="auto">
            <a:xfrm>
              <a:off x="4608" y="2075"/>
              <a:ext cx="426" cy="1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08" name="Oval 249"/>
            <p:cNvSpPr>
              <a:spLocks noChangeArrowheads="1"/>
            </p:cNvSpPr>
            <p:nvPr/>
          </p:nvSpPr>
          <p:spPr bwMode="auto">
            <a:xfrm>
              <a:off x="4608" y="201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09" name="Line 250"/>
            <p:cNvSpPr>
              <a:spLocks noChangeShapeType="1"/>
            </p:cNvSpPr>
            <p:nvPr/>
          </p:nvSpPr>
          <p:spPr bwMode="auto">
            <a:xfrm>
              <a:off x="4727" y="202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0" name="Line 251"/>
            <p:cNvSpPr>
              <a:spLocks noChangeShapeType="1"/>
            </p:cNvSpPr>
            <p:nvPr/>
          </p:nvSpPr>
          <p:spPr bwMode="auto">
            <a:xfrm flipH="1">
              <a:off x="4729" y="201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9495" name="Picture 252" descr="cell phone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0350" y="4057650"/>
            <a:ext cx="1968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96" name="Picture 253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429000"/>
            <a:ext cx="3190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97" name="Picture 254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43513" y="342265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98" name="Picture 255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313" y="243840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99" name="Picture 256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6313" y="3048000"/>
            <a:ext cx="3190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00" name="Picture 257" descr="portable computer.tif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5114925"/>
            <a:ext cx="3873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01" name="Picture 258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29075" y="512445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02" name="Picture 259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600" y="198120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03" name="Picture 260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43675" y="5124450"/>
            <a:ext cx="314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04" name="Picture 261" descr="Business 2561.tiff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58063" y="5181600"/>
            <a:ext cx="414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05" name="Picture 262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24813" y="5105400"/>
            <a:ext cx="4333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0A250065-5361-3547-A926-6DB2F96D1681}" type="slidenum">
              <a:rPr lang="en-US" smtClean="0">
                <a:latin typeface="Times New Roman" charset="0"/>
              </a:rPr>
              <a:pPr/>
              <a:t>40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ARP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Address Resolution Protocol (ARP)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Used by link layer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given IP address, find corresponding MAC address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Each host has ARP </a:t>
            </a:r>
            <a:r>
              <a:rPr lang="en-US" sz="2800" dirty="0" smtClean="0"/>
              <a:t>table, or </a:t>
            </a:r>
            <a:r>
              <a:rPr lang="en-US" sz="2800" b="1" dirty="0">
                <a:solidFill>
                  <a:schemeClr val="hlink"/>
                </a:solidFill>
              </a:rPr>
              <a:t>ARP </a:t>
            </a:r>
            <a:r>
              <a:rPr lang="en-US" sz="2800" b="1" dirty="0" smtClean="0">
                <a:solidFill>
                  <a:schemeClr val="hlink"/>
                </a:solidFill>
              </a:rPr>
              <a:t>cache</a:t>
            </a:r>
            <a:endParaRPr lang="en-US" sz="2800" dirty="0" smtClean="0"/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Generated automatically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Entries expire after some time (about 20 min)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ARP used to find ARP table entries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318D74FA-0128-6A4E-92A0-FC69796DB952}" type="slidenum">
              <a:rPr lang="en-US" smtClean="0">
                <a:latin typeface="Times New Roman" charset="0"/>
              </a:rPr>
              <a:pPr/>
              <a:t>41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57347" name="Picture 52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0363" y="3886200"/>
            <a:ext cx="6810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ARP</a:t>
            </a:r>
          </a:p>
        </p:txBody>
      </p:sp>
      <p:sp>
        <p:nvSpPr>
          <p:cNvPr id="5734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1600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ARP is </a:t>
            </a:r>
            <a:r>
              <a:rPr lang="en-US" sz="2800" b="1" i="1" dirty="0"/>
              <a:t>stateless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ARP sends </a:t>
            </a:r>
            <a:r>
              <a:rPr lang="en-US" sz="2800" b="1" dirty="0">
                <a:solidFill>
                  <a:schemeClr val="hlink"/>
                </a:solidFill>
              </a:rPr>
              <a:t>request</a:t>
            </a:r>
            <a:r>
              <a:rPr lang="en-US" sz="2800" dirty="0"/>
              <a:t> and receives ARP </a:t>
            </a:r>
            <a:r>
              <a:rPr lang="en-US" sz="2800" b="1" dirty="0">
                <a:solidFill>
                  <a:schemeClr val="hlink"/>
                </a:solidFill>
              </a:rPr>
              <a:t>reply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Replies used to fill ARP cache</a:t>
            </a:r>
          </a:p>
        </p:txBody>
      </p:sp>
      <p:sp>
        <p:nvSpPr>
          <p:cNvPr id="57350" name="Line 10"/>
          <p:cNvSpPr>
            <a:spLocks noChangeShapeType="1"/>
          </p:cNvSpPr>
          <p:nvPr/>
        </p:nvSpPr>
        <p:spPr bwMode="auto">
          <a:xfrm flipV="1">
            <a:off x="2514600" y="4191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1" name="Text Box 11"/>
          <p:cNvSpPr txBox="1">
            <a:spLocks noChangeArrowheads="1"/>
          </p:cNvSpPr>
          <p:nvPr/>
        </p:nvSpPr>
        <p:spPr bwMode="auto">
          <a:xfrm>
            <a:off x="1220788" y="3581400"/>
            <a:ext cx="18113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IP:</a:t>
            </a:r>
            <a:r>
              <a:rPr lang="en-US" sz="1400">
                <a:latin typeface="Arial" charset="0"/>
              </a:rPr>
              <a:t> 111.111.111.001</a:t>
            </a:r>
            <a:endParaRPr lang="en-US" sz="1800">
              <a:latin typeface="Arial" charset="0"/>
            </a:endParaRPr>
          </a:p>
        </p:txBody>
      </p:sp>
      <p:sp>
        <p:nvSpPr>
          <p:cNvPr id="57352" name="Text Box 12"/>
          <p:cNvSpPr txBox="1">
            <a:spLocks noChangeArrowheads="1"/>
          </p:cNvSpPr>
          <p:nvPr/>
        </p:nvSpPr>
        <p:spPr bwMode="auto">
          <a:xfrm>
            <a:off x="6248400" y="3581400"/>
            <a:ext cx="18113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IP:</a:t>
            </a:r>
            <a:r>
              <a:rPr lang="en-US" sz="1400">
                <a:latin typeface="Arial" charset="0"/>
              </a:rPr>
              <a:t> 111.111.111.002</a:t>
            </a:r>
            <a:endParaRPr lang="en-US" sz="1800">
              <a:latin typeface="Arial" charset="0"/>
            </a:endParaRPr>
          </a:p>
        </p:txBody>
      </p:sp>
      <p:sp>
        <p:nvSpPr>
          <p:cNvPr id="57353" name="Text Box 13"/>
          <p:cNvSpPr txBox="1">
            <a:spLocks noChangeArrowheads="1"/>
          </p:cNvSpPr>
          <p:nvPr/>
        </p:nvSpPr>
        <p:spPr bwMode="auto">
          <a:xfrm>
            <a:off x="725488" y="4648200"/>
            <a:ext cx="24749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MAC:</a:t>
            </a:r>
            <a:r>
              <a:rPr lang="en-US" sz="1400">
                <a:latin typeface="Arial" charset="0"/>
              </a:rPr>
              <a:t> AA-AA-AA-AA-AA-AA</a:t>
            </a:r>
            <a:endParaRPr lang="en-US" sz="1800">
              <a:latin typeface="Arial" charset="0"/>
            </a:endParaRPr>
          </a:p>
        </p:txBody>
      </p:sp>
      <p:sp>
        <p:nvSpPr>
          <p:cNvPr id="57354" name="Text Box 14"/>
          <p:cNvSpPr txBox="1">
            <a:spLocks noChangeArrowheads="1"/>
          </p:cNvSpPr>
          <p:nvPr/>
        </p:nvSpPr>
        <p:spPr bwMode="auto">
          <a:xfrm>
            <a:off x="5943600" y="4648200"/>
            <a:ext cx="2590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MAC:</a:t>
            </a:r>
            <a:r>
              <a:rPr lang="en-US" sz="1400">
                <a:latin typeface="Arial" charset="0"/>
              </a:rPr>
              <a:t> BB-BB-BB-BB-BB-BB</a:t>
            </a:r>
            <a:endParaRPr lang="en-US" sz="1800">
              <a:latin typeface="Arial" charset="0"/>
            </a:endParaRPr>
          </a:p>
        </p:txBody>
      </p:sp>
      <p:graphicFrame>
        <p:nvGraphicFramePr>
          <p:cNvPr id="212013" name="Group 45"/>
          <p:cNvGraphicFramePr>
            <a:graphicFrameLocks noGrp="1"/>
          </p:cNvGraphicFramePr>
          <p:nvPr/>
        </p:nvGraphicFramePr>
        <p:xfrm>
          <a:off x="228600" y="5027613"/>
          <a:ext cx="3614738" cy="335280"/>
        </p:xfrm>
        <a:graphic>
          <a:graphicData uri="http://schemas.openxmlformats.org/drawingml/2006/table">
            <a:tbl>
              <a:tblPr/>
              <a:tblGrid>
                <a:gridCol w="1811338"/>
                <a:gridCol w="1803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111.111.111.002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BB-BB-BB-BB-BB-BB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2014" name="Group 46"/>
          <p:cNvGraphicFramePr>
            <a:graphicFrameLocks noGrp="1"/>
          </p:cNvGraphicFramePr>
          <p:nvPr/>
        </p:nvGraphicFramePr>
        <p:xfrm>
          <a:off x="5068888" y="5059363"/>
          <a:ext cx="3617912" cy="350838"/>
        </p:xfrm>
        <a:graphic>
          <a:graphicData uri="http://schemas.openxmlformats.org/drawingml/2006/table">
            <a:tbl>
              <a:tblPr/>
              <a:tblGrid>
                <a:gridCol w="1814512"/>
                <a:gridCol w="1803400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111.111.111.001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AA-AA-AA-AA-AA-AA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371" name="Rectangle 31"/>
          <p:cNvSpPr>
            <a:spLocks noChangeArrowheads="1"/>
          </p:cNvSpPr>
          <p:nvPr/>
        </p:nvSpPr>
        <p:spPr bwMode="auto">
          <a:xfrm>
            <a:off x="1295400" y="5367338"/>
            <a:ext cx="166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/>
              <a:t>ARP cache</a:t>
            </a:r>
            <a:endParaRPr lang="en-US">
              <a:latin typeface="Times New Roman" charset="0"/>
            </a:endParaRPr>
          </a:p>
        </p:txBody>
      </p:sp>
      <p:sp>
        <p:nvSpPr>
          <p:cNvPr id="57372" name="Rectangle 32"/>
          <p:cNvSpPr>
            <a:spLocks noChangeArrowheads="1"/>
          </p:cNvSpPr>
          <p:nvPr/>
        </p:nvSpPr>
        <p:spPr bwMode="auto">
          <a:xfrm>
            <a:off x="6172200" y="5367338"/>
            <a:ext cx="166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/>
              <a:t>ARP cache</a:t>
            </a:r>
          </a:p>
        </p:txBody>
      </p:sp>
      <p:sp>
        <p:nvSpPr>
          <p:cNvPr id="57373" name="Rectangle 8"/>
          <p:cNvSpPr>
            <a:spLocks noChangeArrowheads="1"/>
          </p:cNvSpPr>
          <p:nvPr/>
        </p:nvSpPr>
        <p:spPr bwMode="auto">
          <a:xfrm>
            <a:off x="2209800" y="4038600"/>
            <a:ext cx="323850" cy="249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74" name="Text Box 48"/>
          <p:cNvSpPr txBox="1">
            <a:spLocks noChangeArrowheads="1"/>
          </p:cNvSpPr>
          <p:nvPr/>
        </p:nvSpPr>
        <p:spPr bwMode="auto">
          <a:xfrm>
            <a:off x="3987800" y="3900488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b="1">
                <a:latin typeface="Arial" charset="0"/>
              </a:rPr>
              <a:t>LAN</a:t>
            </a:r>
          </a:p>
        </p:txBody>
      </p:sp>
      <p:sp>
        <p:nvSpPr>
          <p:cNvPr id="57375" name="Line 50"/>
          <p:cNvSpPr>
            <a:spLocks noChangeShapeType="1"/>
          </p:cNvSpPr>
          <p:nvPr/>
        </p:nvSpPr>
        <p:spPr bwMode="auto">
          <a:xfrm flipV="1">
            <a:off x="4899025" y="4191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76" name="Rectangle 38"/>
          <p:cNvSpPr>
            <a:spLocks noChangeArrowheads="1"/>
          </p:cNvSpPr>
          <p:nvPr/>
        </p:nvSpPr>
        <p:spPr bwMode="auto">
          <a:xfrm>
            <a:off x="6381750" y="4038600"/>
            <a:ext cx="323850" cy="249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77" name="Rectangle 49"/>
          <p:cNvSpPr>
            <a:spLocks noChangeArrowheads="1"/>
          </p:cNvSpPr>
          <p:nvPr/>
        </p:nvSpPr>
        <p:spPr bwMode="auto">
          <a:xfrm>
            <a:off x="3886200" y="3916363"/>
            <a:ext cx="1011238" cy="493712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7378" name="Picture 51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8763" y="3886200"/>
            <a:ext cx="6810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Appendix                                                                                                                         </a:t>
            </a:r>
            <a:fld id="{BB59F353-2CCD-3549-845C-B0555EE4B123}" type="slidenum">
              <a:rPr lang="en-US" smtClean="0">
                <a:latin typeface="Times New Roman" charset="0"/>
              </a:rPr>
              <a:pPr/>
              <a:t>42</a:t>
            </a:fld>
            <a:endParaRPr lang="en-US" dirty="0" smtClean="0">
              <a:latin typeface="Times New Roman" charset="0"/>
            </a:endParaRPr>
          </a:p>
        </p:txBody>
      </p:sp>
      <p:pic>
        <p:nvPicPr>
          <p:cNvPr id="58371" name="Picture 46" descr="Laptop computer L 1.tif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2438400"/>
            <a:ext cx="9906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3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4038600"/>
            <a:ext cx="6810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ARP Cache Poisoning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715000"/>
            <a:ext cx="82296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Host </a:t>
            </a:r>
            <a:r>
              <a:rPr lang="en-US" sz="2400">
                <a:latin typeface="Arial Narrow" charset="0"/>
              </a:rPr>
              <a:t>CC-CC-CC-CC-CC-CC</a:t>
            </a:r>
            <a:r>
              <a:rPr lang="en-US" sz="2800"/>
              <a:t> is man-in-the-middle</a:t>
            </a:r>
          </a:p>
        </p:txBody>
      </p:sp>
      <p:sp>
        <p:nvSpPr>
          <p:cNvPr id="58375" name="Text Box 8"/>
          <p:cNvSpPr txBox="1">
            <a:spLocks noChangeArrowheads="1"/>
          </p:cNvSpPr>
          <p:nvPr/>
        </p:nvSpPr>
        <p:spPr bwMode="auto">
          <a:xfrm>
            <a:off x="4800600" y="2586038"/>
            <a:ext cx="13287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latin typeface="Arial" charset="0"/>
              </a:rPr>
              <a:t>111.111.111.003</a:t>
            </a:r>
          </a:p>
        </p:txBody>
      </p:sp>
      <p:sp>
        <p:nvSpPr>
          <p:cNvPr id="58376" name="Text Box 9"/>
          <p:cNvSpPr txBox="1">
            <a:spLocks noChangeArrowheads="1"/>
          </p:cNvSpPr>
          <p:nvPr/>
        </p:nvSpPr>
        <p:spPr bwMode="auto">
          <a:xfrm>
            <a:off x="7543800" y="4262438"/>
            <a:ext cx="13287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latin typeface="Arial" charset="0"/>
              </a:rPr>
              <a:t>111.111.111.002</a:t>
            </a:r>
            <a:endParaRPr lang="en-US" sz="1800">
              <a:latin typeface="Arial" charset="0"/>
            </a:endParaRPr>
          </a:p>
        </p:txBody>
      </p:sp>
      <p:sp>
        <p:nvSpPr>
          <p:cNvPr id="58377" name="Text Box 10"/>
          <p:cNvSpPr txBox="1">
            <a:spLocks noChangeArrowheads="1"/>
          </p:cNvSpPr>
          <p:nvPr/>
        </p:nvSpPr>
        <p:spPr bwMode="auto">
          <a:xfrm>
            <a:off x="2209800" y="4554538"/>
            <a:ext cx="1676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latin typeface="Arial" charset="0"/>
              </a:rPr>
              <a:t>AA-AA-AA-AA-AA-AA</a:t>
            </a:r>
          </a:p>
        </p:txBody>
      </p:sp>
      <p:sp>
        <p:nvSpPr>
          <p:cNvPr id="58378" name="Text Box 11"/>
          <p:cNvSpPr txBox="1">
            <a:spLocks noChangeArrowheads="1"/>
          </p:cNvSpPr>
          <p:nvPr/>
        </p:nvSpPr>
        <p:spPr bwMode="auto">
          <a:xfrm>
            <a:off x="5200650" y="4537075"/>
            <a:ext cx="1674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latin typeface="Arial" charset="0"/>
              </a:rPr>
              <a:t>BB-BB-BB-BB-BB-BB</a:t>
            </a:r>
          </a:p>
        </p:txBody>
      </p:sp>
      <p:sp>
        <p:nvSpPr>
          <p:cNvPr id="58379" name="Text Box 14"/>
          <p:cNvSpPr txBox="1">
            <a:spLocks noChangeArrowheads="1"/>
          </p:cNvSpPr>
          <p:nvPr/>
        </p:nvSpPr>
        <p:spPr bwMode="auto">
          <a:xfrm>
            <a:off x="271463" y="4267200"/>
            <a:ext cx="13287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latin typeface="Arial" charset="0"/>
              </a:rPr>
              <a:t>111.111.111.001</a:t>
            </a:r>
            <a:endParaRPr lang="en-US" sz="1800">
              <a:latin typeface="Arial" charset="0"/>
            </a:endParaRPr>
          </a:p>
        </p:txBody>
      </p:sp>
      <p:sp>
        <p:nvSpPr>
          <p:cNvPr id="58380" name="Text Box 15"/>
          <p:cNvSpPr txBox="1">
            <a:spLocks noChangeArrowheads="1"/>
          </p:cNvSpPr>
          <p:nvPr/>
        </p:nvSpPr>
        <p:spPr bwMode="auto">
          <a:xfrm>
            <a:off x="4800600" y="2784475"/>
            <a:ext cx="1828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latin typeface="Arial" charset="0"/>
              </a:rPr>
              <a:t>CC-CC-CC-CC-CC-CC</a:t>
            </a:r>
            <a:endParaRPr lang="en-US" sz="1800">
              <a:latin typeface="Arial" charset="0"/>
            </a:endParaRPr>
          </a:p>
        </p:txBody>
      </p:sp>
      <p:sp>
        <p:nvSpPr>
          <p:cNvPr id="58381" name="Text Box 16"/>
          <p:cNvSpPr txBox="1">
            <a:spLocks noChangeArrowheads="1"/>
          </p:cNvSpPr>
          <p:nvPr/>
        </p:nvSpPr>
        <p:spPr bwMode="auto">
          <a:xfrm>
            <a:off x="4076700" y="4156075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b="1">
                <a:latin typeface="Arial" charset="0"/>
              </a:rPr>
              <a:t>LAN</a:t>
            </a:r>
          </a:p>
        </p:txBody>
      </p:sp>
      <p:sp>
        <p:nvSpPr>
          <p:cNvPr id="214033" name="Line 17"/>
          <p:cNvSpPr>
            <a:spLocks noChangeShapeType="1"/>
          </p:cNvSpPr>
          <p:nvPr/>
        </p:nvSpPr>
        <p:spPr bwMode="auto">
          <a:xfrm flipH="1">
            <a:off x="3048000" y="3317875"/>
            <a:ext cx="1219200" cy="10255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034" name="Rectangle 18"/>
          <p:cNvSpPr>
            <a:spLocks noChangeArrowheads="1"/>
          </p:cNvSpPr>
          <p:nvPr/>
        </p:nvSpPr>
        <p:spPr bwMode="auto">
          <a:xfrm>
            <a:off x="1828800" y="3271838"/>
            <a:ext cx="17589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Arial" charset="0"/>
              </a:rPr>
              <a:t>ARP “reply”</a:t>
            </a:r>
          </a:p>
          <a:p>
            <a:pPr algn="r" eaLnBrk="0" hangingPunct="0"/>
            <a:r>
              <a:rPr lang="en-US" sz="1200">
                <a:latin typeface="Arial" charset="0"/>
              </a:rPr>
              <a:t>111.111.111.002</a:t>
            </a:r>
            <a:endParaRPr lang="en-US" sz="1200">
              <a:latin typeface="Times" charset="0"/>
            </a:endParaRPr>
          </a:p>
          <a:p>
            <a:pPr algn="r" eaLnBrk="0" hangingPunct="0"/>
            <a:r>
              <a:rPr lang="en-US" sz="1200">
                <a:latin typeface="Arial" charset="0"/>
              </a:rPr>
              <a:t>CC-CC-CC-CC-CC-CC</a:t>
            </a:r>
          </a:p>
        </p:txBody>
      </p:sp>
      <p:sp>
        <p:nvSpPr>
          <p:cNvPr id="214035" name="Line 19"/>
          <p:cNvSpPr>
            <a:spLocks noChangeShapeType="1"/>
          </p:cNvSpPr>
          <p:nvPr/>
        </p:nvSpPr>
        <p:spPr bwMode="auto">
          <a:xfrm>
            <a:off x="4572000" y="3317875"/>
            <a:ext cx="1371600" cy="10255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036" name="Rectangle 20"/>
          <p:cNvSpPr>
            <a:spLocks noChangeArrowheads="1"/>
          </p:cNvSpPr>
          <p:nvPr/>
        </p:nvSpPr>
        <p:spPr bwMode="auto">
          <a:xfrm>
            <a:off x="5334000" y="3241675"/>
            <a:ext cx="175895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ARP “reply”</a:t>
            </a:r>
          </a:p>
          <a:p>
            <a:pPr eaLnBrk="0" hangingPunct="0"/>
            <a:r>
              <a:rPr lang="en-US" sz="1200">
                <a:latin typeface="Arial" charset="0"/>
              </a:rPr>
              <a:t>111.111.111.001</a:t>
            </a:r>
            <a:endParaRPr lang="en-US" sz="1200">
              <a:latin typeface="Times" charset="0"/>
            </a:endParaRPr>
          </a:p>
          <a:p>
            <a:pPr eaLnBrk="0" hangingPunct="0"/>
            <a:r>
              <a:rPr lang="en-US" sz="1200">
                <a:latin typeface="Arial" charset="0"/>
              </a:rPr>
              <a:t>CC-CC-CC-CC-CC-CC</a:t>
            </a:r>
          </a:p>
        </p:txBody>
      </p:sp>
      <p:sp>
        <p:nvSpPr>
          <p:cNvPr id="214037" name="Rectangle 21"/>
          <p:cNvSpPr>
            <a:spLocks noChangeArrowheads="1"/>
          </p:cNvSpPr>
          <p:nvPr/>
        </p:nvSpPr>
        <p:spPr bwMode="auto">
          <a:xfrm>
            <a:off x="228600" y="4906963"/>
            <a:ext cx="345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111.111.111.002  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CC-CC-CC-CC-CC-CC</a:t>
            </a:r>
            <a:endParaRPr lang="en-US" sz="1400">
              <a:latin typeface="Arial" charset="0"/>
            </a:endParaRPr>
          </a:p>
        </p:txBody>
      </p:sp>
      <p:sp>
        <p:nvSpPr>
          <p:cNvPr id="214038" name="Rectangle 22"/>
          <p:cNvSpPr>
            <a:spLocks noChangeArrowheads="1"/>
          </p:cNvSpPr>
          <p:nvPr/>
        </p:nvSpPr>
        <p:spPr bwMode="auto">
          <a:xfrm>
            <a:off x="244475" y="4906963"/>
            <a:ext cx="3336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111.111.111.002  BB-BB-BB-BB-BB-BB</a:t>
            </a:r>
            <a:endParaRPr lang="en-US" sz="1600">
              <a:latin typeface="Times" charset="0"/>
            </a:endParaRPr>
          </a:p>
        </p:txBody>
      </p:sp>
      <p:sp>
        <p:nvSpPr>
          <p:cNvPr id="214040" name="Rectangle 24"/>
          <p:cNvSpPr>
            <a:spLocks noChangeArrowheads="1"/>
          </p:cNvSpPr>
          <p:nvPr/>
        </p:nvSpPr>
        <p:spPr bwMode="auto">
          <a:xfrm>
            <a:off x="5200650" y="4918075"/>
            <a:ext cx="3336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111.111.111.001  AA-AA-AA-AA-AA-AA</a:t>
            </a:r>
          </a:p>
        </p:txBody>
      </p:sp>
      <p:sp>
        <p:nvSpPr>
          <p:cNvPr id="214041" name="Rectangle 25"/>
          <p:cNvSpPr>
            <a:spLocks noChangeArrowheads="1"/>
          </p:cNvSpPr>
          <p:nvPr/>
        </p:nvSpPr>
        <p:spPr bwMode="auto">
          <a:xfrm>
            <a:off x="5200650" y="4918075"/>
            <a:ext cx="345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111.111.111.001  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CC-CC-CC-CC-CC-CC</a:t>
            </a:r>
          </a:p>
        </p:txBody>
      </p:sp>
      <p:sp>
        <p:nvSpPr>
          <p:cNvPr id="58390" name="Rectangle 27"/>
          <p:cNvSpPr>
            <a:spLocks noChangeArrowheads="1"/>
          </p:cNvSpPr>
          <p:nvPr/>
        </p:nvSpPr>
        <p:spPr bwMode="auto">
          <a:xfrm>
            <a:off x="3975100" y="4171950"/>
            <a:ext cx="1011238" cy="493713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1" name="Line 30"/>
          <p:cNvSpPr>
            <a:spLocks noChangeShapeType="1"/>
          </p:cNvSpPr>
          <p:nvPr/>
        </p:nvSpPr>
        <p:spPr bwMode="auto">
          <a:xfrm>
            <a:off x="4445000" y="3241675"/>
            <a:ext cx="0" cy="917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2" name="Rectangle 31"/>
          <p:cNvSpPr>
            <a:spLocks noChangeArrowheads="1"/>
          </p:cNvSpPr>
          <p:nvPr/>
        </p:nvSpPr>
        <p:spPr bwMode="auto">
          <a:xfrm>
            <a:off x="304800" y="4906963"/>
            <a:ext cx="33528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3" name="Line 32"/>
          <p:cNvSpPr>
            <a:spLocks noChangeShapeType="1"/>
          </p:cNvSpPr>
          <p:nvPr/>
        </p:nvSpPr>
        <p:spPr bwMode="auto">
          <a:xfrm>
            <a:off x="1676400" y="49069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4" name="Rectangle 33"/>
          <p:cNvSpPr>
            <a:spLocks noChangeArrowheads="1"/>
          </p:cNvSpPr>
          <p:nvPr/>
        </p:nvSpPr>
        <p:spPr bwMode="auto">
          <a:xfrm>
            <a:off x="5276850" y="4918075"/>
            <a:ext cx="33528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5" name="Line 34"/>
          <p:cNvSpPr>
            <a:spLocks noChangeShapeType="1"/>
          </p:cNvSpPr>
          <p:nvPr/>
        </p:nvSpPr>
        <p:spPr bwMode="auto">
          <a:xfrm>
            <a:off x="6648450" y="49180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6" name="Rectangle 35"/>
          <p:cNvSpPr>
            <a:spLocks noChangeArrowheads="1"/>
          </p:cNvSpPr>
          <p:nvPr/>
        </p:nvSpPr>
        <p:spPr bwMode="auto">
          <a:xfrm>
            <a:off x="6553200" y="4308475"/>
            <a:ext cx="323850" cy="249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7" name="Line 37"/>
          <p:cNvSpPr>
            <a:spLocks noChangeShapeType="1"/>
          </p:cNvSpPr>
          <p:nvPr/>
        </p:nvSpPr>
        <p:spPr bwMode="auto">
          <a:xfrm>
            <a:off x="4981575" y="4460875"/>
            <a:ext cx="1571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8" name="Line 38"/>
          <p:cNvSpPr>
            <a:spLocks noChangeShapeType="1"/>
          </p:cNvSpPr>
          <p:nvPr/>
        </p:nvSpPr>
        <p:spPr bwMode="auto">
          <a:xfrm>
            <a:off x="2514600" y="44608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9" name="Rectangle 36"/>
          <p:cNvSpPr>
            <a:spLocks noChangeArrowheads="1"/>
          </p:cNvSpPr>
          <p:nvPr/>
        </p:nvSpPr>
        <p:spPr bwMode="auto">
          <a:xfrm>
            <a:off x="4267200" y="3089275"/>
            <a:ext cx="323850" cy="249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00" name="Rectangle 39"/>
          <p:cNvSpPr>
            <a:spLocks noChangeArrowheads="1"/>
          </p:cNvSpPr>
          <p:nvPr/>
        </p:nvSpPr>
        <p:spPr bwMode="auto">
          <a:xfrm>
            <a:off x="6205538" y="5211763"/>
            <a:ext cx="141446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/>
              <a:t>ARP cache</a:t>
            </a:r>
            <a:endParaRPr lang="en-US">
              <a:latin typeface="Times New Roman" charset="0"/>
            </a:endParaRPr>
          </a:p>
        </p:txBody>
      </p:sp>
      <p:sp>
        <p:nvSpPr>
          <p:cNvPr id="58401" name="Rectangle 40"/>
          <p:cNvSpPr>
            <a:spLocks noChangeArrowheads="1"/>
          </p:cNvSpPr>
          <p:nvPr/>
        </p:nvSpPr>
        <p:spPr bwMode="auto">
          <a:xfrm>
            <a:off x="990600" y="5211763"/>
            <a:ext cx="141446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/>
              <a:t>ARP cache</a:t>
            </a:r>
            <a:endParaRPr lang="en-US">
              <a:latin typeface="Times New Roman" charset="0"/>
            </a:endParaRPr>
          </a:p>
        </p:txBody>
      </p:sp>
      <p:sp>
        <p:nvSpPr>
          <p:cNvPr id="214057" name="Rectangle 41"/>
          <p:cNvSpPr>
            <a:spLocks noChangeArrowheads="1"/>
          </p:cNvSpPr>
          <p:nvPr/>
        </p:nvSpPr>
        <p:spPr bwMode="auto">
          <a:xfrm>
            <a:off x="685800" y="12954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ARP is stateless, so…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Accepts </a:t>
            </a:r>
            <a:r>
              <a:rPr lang="en-US" sz="2800" b="1" dirty="0">
                <a:solidFill>
                  <a:schemeClr val="accent2"/>
                </a:solidFill>
              </a:rPr>
              <a:t>“</a:t>
            </a:r>
            <a:r>
              <a:rPr lang="en-US" sz="2800" b="1" dirty="0">
                <a:solidFill>
                  <a:schemeClr val="hlink"/>
                </a:solidFill>
              </a:rPr>
              <a:t>reply”</a:t>
            </a:r>
            <a:r>
              <a:rPr lang="en-US" sz="2800" dirty="0"/>
              <a:t>, even if no </a:t>
            </a:r>
            <a:r>
              <a:rPr lang="en-US" sz="2800" b="1" dirty="0">
                <a:solidFill>
                  <a:schemeClr val="hlink"/>
                </a:solidFill>
              </a:rPr>
              <a:t>request</a:t>
            </a:r>
            <a:r>
              <a:rPr lang="en-US" sz="2800" dirty="0"/>
              <a:t> sent</a:t>
            </a:r>
          </a:p>
        </p:txBody>
      </p:sp>
      <p:sp>
        <p:nvSpPr>
          <p:cNvPr id="58403" name="Rectangle 6"/>
          <p:cNvSpPr>
            <a:spLocks noChangeArrowheads="1"/>
          </p:cNvSpPr>
          <p:nvPr/>
        </p:nvSpPr>
        <p:spPr bwMode="auto">
          <a:xfrm>
            <a:off x="2209800" y="4308475"/>
            <a:ext cx="323850" cy="249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404" name="Picture 44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038600"/>
            <a:ext cx="6810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xit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 autoUpdateAnimBg="0"/>
      <p:bldP spid="214033" grpId="0" animBg="1"/>
      <p:bldP spid="214033" grpId="1" animBg="1"/>
      <p:bldP spid="214034" grpId="0" autoUpdateAnimBg="0"/>
      <p:bldP spid="214034" grpId="1" autoUpdateAnimBg="0"/>
      <p:bldP spid="214035" grpId="0" animBg="1"/>
      <p:bldP spid="214035" grpId="1" animBg="1"/>
      <p:bldP spid="214036" grpId="0" autoUpdateAnimBg="0"/>
      <p:bldP spid="214036" grpId="1" autoUpdateAnimBg="0"/>
      <p:bldP spid="214037" grpId="0" autoUpdateAnimBg="0"/>
      <p:bldP spid="214038" grpId="0" autoUpdateAnimBg="0"/>
      <p:bldP spid="214040" grpId="0" autoUpdateAnimBg="0"/>
      <p:bldP spid="214041" grpId="0" autoUpdateAnimBg="0"/>
      <p:bldP spid="21405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5579B68B-6F4D-EF42-8A45-73080297512B}" type="slidenum">
              <a:rPr lang="en-US" smtClean="0">
                <a:latin typeface="Times New Roman" charset="0"/>
              </a:rPr>
              <a:pPr/>
              <a:t>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Packet Switched Network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Telephone </a:t>
            </a:r>
            <a:r>
              <a:rPr lang="en-US" sz="2800" dirty="0"/>
              <a:t>network </a:t>
            </a:r>
            <a:r>
              <a:rPr lang="en-US" sz="2800" dirty="0" smtClean="0"/>
              <a:t>is/was </a:t>
            </a:r>
            <a:r>
              <a:rPr lang="en-US" sz="2800" b="1" dirty="0"/>
              <a:t>circuit switched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For each call, a dedicated </a:t>
            </a:r>
            <a:r>
              <a:rPr lang="en-US" sz="2400" dirty="0" smtClean="0"/>
              <a:t>circuit </a:t>
            </a:r>
            <a:r>
              <a:rPr lang="en-US" sz="2400" dirty="0"/>
              <a:t>established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Dedicated bandwidth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Modern data networks are </a:t>
            </a:r>
            <a:r>
              <a:rPr lang="en-US" sz="2800" b="1" dirty="0">
                <a:solidFill>
                  <a:schemeClr val="hlink"/>
                </a:solidFill>
              </a:rPr>
              <a:t>packet switched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Data is chopped up into discrete packets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Packets are transmitted independently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No dedicated circuit is established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More efficient bandwidth usage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But more complex than circuit switched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2B5B6ADA-B3C3-F343-A3B9-BF02A854B0E0}" type="slidenum">
              <a:rPr lang="en-US" smtClean="0">
                <a:latin typeface="Times New Roman" charset="0"/>
              </a:rPr>
              <a:pPr/>
              <a:t>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Network Protocols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Study of networking focused on </a:t>
            </a:r>
            <a:r>
              <a:rPr lang="en-US" sz="2800" b="1" dirty="0"/>
              <a:t>protocols</a:t>
            </a:r>
            <a:endParaRPr lang="en-US" sz="28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Networking protocols precisely </a:t>
            </a:r>
            <a:r>
              <a:rPr lang="en-US" sz="2800" dirty="0" smtClean="0"/>
              <a:t>specify “communication rules”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Details are given in </a:t>
            </a:r>
            <a:r>
              <a:rPr lang="en-US" sz="2800" b="1" dirty="0" err="1">
                <a:solidFill>
                  <a:schemeClr val="hlink"/>
                </a:solidFill>
              </a:rPr>
              <a:t>RFC</a:t>
            </a:r>
            <a:r>
              <a:rPr lang="en-US" sz="2800" dirty="0" err="1"/>
              <a:t>s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RFC is essentially an Internet standard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Stateless</a:t>
            </a:r>
            <a:r>
              <a:rPr lang="en-US" sz="2800" dirty="0"/>
              <a:t> protocols don’t remember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 err="1">
                <a:solidFill>
                  <a:schemeClr val="hlink"/>
                </a:solidFill>
              </a:rPr>
              <a:t>Stateful</a:t>
            </a:r>
            <a:r>
              <a:rPr lang="en-US" sz="2800" dirty="0"/>
              <a:t> protocols do remember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Many security problems related to</a:t>
            </a:r>
            <a:r>
              <a:rPr lang="en-US" sz="2800" dirty="0" smtClean="0"/>
              <a:t> “state”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E.g., </a:t>
            </a:r>
            <a:r>
              <a:rPr lang="en-US" sz="2400" dirty="0" err="1"/>
              <a:t>DoS</a:t>
            </a:r>
            <a:r>
              <a:rPr lang="en-US" sz="2400" dirty="0"/>
              <a:t> is a problem with </a:t>
            </a:r>
            <a:r>
              <a:rPr lang="en-US" sz="2400" dirty="0" err="1"/>
              <a:t>stateful</a:t>
            </a:r>
            <a:r>
              <a:rPr lang="en-US" sz="2400" dirty="0"/>
              <a:t> protocols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6EA8A38C-092D-9243-B44F-97A1AD3F89C0}" type="slidenum">
              <a:rPr lang="en-US" smtClean="0">
                <a:latin typeface="Times New Roman" charset="0"/>
              </a:rPr>
              <a:pPr/>
              <a:t>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610600" cy="1219200"/>
          </a:xfrm>
        </p:spPr>
        <p:txBody>
          <a:bodyPr/>
          <a:lstStyle/>
          <a:p>
            <a:pPr eaLnBrk="1" hangingPunct="1"/>
            <a:r>
              <a:rPr lang="en-US"/>
              <a:t>Protocol Stack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50292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Application layer protocols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HTTP, FTP, SMTP, etc.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Transport layer protocols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TCP, UDP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Network layer protocols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IP, routing protocols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Link layer protocols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Ethernet, PPP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Physical layer</a:t>
            </a:r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6019800" y="2057400"/>
            <a:ext cx="1898650" cy="3530600"/>
            <a:chOff x="3076" y="888"/>
            <a:chExt cx="1196" cy="2224"/>
          </a:xfrm>
        </p:grpSpPr>
        <p:sp>
          <p:nvSpPr>
            <p:cNvPr id="22543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4" name="Text Box 7"/>
            <p:cNvSpPr txBox="1">
              <a:spLocks noChangeArrowheads="1"/>
            </p:cNvSpPr>
            <p:nvPr/>
          </p:nvSpPr>
          <p:spPr bwMode="auto">
            <a:xfrm>
              <a:off x="3168" y="949"/>
              <a:ext cx="1034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Arial" charset="0"/>
                </a:rPr>
                <a:t>application</a:t>
              </a: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transport</a:t>
              </a: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network</a:t>
              </a: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link</a:t>
              </a: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physical</a:t>
              </a:r>
            </a:p>
          </p:txBody>
        </p:sp>
        <p:sp>
          <p:nvSpPr>
            <p:cNvPr id="22545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6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7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8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534" name="Line 12"/>
          <p:cNvSpPr>
            <a:spLocks noChangeShapeType="1"/>
          </p:cNvSpPr>
          <p:nvPr/>
        </p:nvSpPr>
        <p:spPr bwMode="auto">
          <a:xfrm>
            <a:off x="7924800" y="2057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Line 13"/>
          <p:cNvSpPr>
            <a:spLocks noChangeShapeType="1"/>
          </p:cNvSpPr>
          <p:nvPr/>
        </p:nvSpPr>
        <p:spPr bwMode="auto">
          <a:xfrm flipH="1">
            <a:off x="7924800" y="2438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6" name="Line 15"/>
          <p:cNvSpPr>
            <a:spLocks noChangeShapeType="1"/>
          </p:cNvSpPr>
          <p:nvPr/>
        </p:nvSpPr>
        <p:spPr bwMode="auto">
          <a:xfrm>
            <a:off x="7924800" y="27432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7" name="Line 16"/>
          <p:cNvSpPr>
            <a:spLocks noChangeShapeType="1"/>
          </p:cNvSpPr>
          <p:nvPr/>
        </p:nvSpPr>
        <p:spPr bwMode="auto">
          <a:xfrm flipH="1">
            <a:off x="7924800" y="3505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8" name="Line 17"/>
          <p:cNvSpPr>
            <a:spLocks noChangeShapeType="1"/>
          </p:cNvSpPr>
          <p:nvPr/>
        </p:nvSpPr>
        <p:spPr bwMode="auto">
          <a:xfrm>
            <a:off x="7924800" y="41910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9" name="Line 18"/>
          <p:cNvSpPr>
            <a:spLocks noChangeShapeType="1"/>
          </p:cNvSpPr>
          <p:nvPr/>
        </p:nvSpPr>
        <p:spPr bwMode="auto">
          <a:xfrm flipH="1">
            <a:off x="7924800" y="4876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0" name="Rectangle 19"/>
          <p:cNvSpPr>
            <a:spLocks noChangeArrowheads="1"/>
          </p:cNvSpPr>
          <p:nvPr/>
        </p:nvSpPr>
        <p:spPr bwMode="auto">
          <a:xfrm>
            <a:off x="8077200" y="2012950"/>
            <a:ext cx="84296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/>
              <a:t>user</a:t>
            </a:r>
          </a:p>
          <a:p>
            <a:pPr algn="ctr">
              <a:lnSpc>
                <a:spcPct val="90000"/>
              </a:lnSpc>
            </a:pPr>
            <a:r>
              <a:rPr lang="en-US" sz="2000"/>
              <a:t>space</a:t>
            </a:r>
          </a:p>
        </p:txBody>
      </p:sp>
      <p:sp>
        <p:nvSpPr>
          <p:cNvPr id="22541" name="Rectangle 20"/>
          <p:cNvSpPr>
            <a:spLocks noChangeArrowheads="1"/>
          </p:cNvSpPr>
          <p:nvPr/>
        </p:nvSpPr>
        <p:spPr bwMode="auto">
          <a:xfrm>
            <a:off x="8215313" y="3276600"/>
            <a:ext cx="563562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/>
              <a:t>OS</a:t>
            </a:r>
          </a:p>
        </p:txBody>
      </p:sp>
      <p:sp>
        <p:nvSpPr>
          <p:cNvPr id="22542" name="Rectangle 21"/>
          <p:cNvSpPr>
            <a:spLocks noChangeArrowheads="1"/>
          </p:cNvSpPr>
          <p:nvPr/>
        </p:nvSpPr>
        <p:spPr bwMode="auto">
          <a:xfrm>
            <a:off x="8134350" y="4603750"/>
            <a:ext cx="71596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/>
              <a:t>NIC</a:t>
            </a:r>
          </a:p>
          <a:p>
            <a:pPr algn="ctr">
              <a:lnSpc>
                <a:spcPct val="90000"/>
              </a:lnSpc>
            </a:pPr>
            <a:r>
              <a:rPr lang="en-US" sz="2000"/>
              <a:t>card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A4C83AF7-F213-644A-A8C5-4EC67C54C353}" type="slidenum">
              <a:rPr lang="en-US" smtClean="0">
                <a:latin typeface="Times New Roman" charset="0"/>
              </a:rPr>
              <a:pPr/>
              <a:t>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Layering in Action</a:t>
            </a:r>
          </a:p>
        </p:txBody>
      </p:sp>
      <p:sp>
        <p:nvSpPr>
          <p:cNvPr id="23556" name="Rectangle 19"/>
          <p:cNvSpPr>
            <a:spLocks noChangeArrowheads="1"/>
          </p:cNvSpPr>
          <p:nvPr/>
        </p:nvSpPr>
        <p:spPr bwMode="auto">
          <a:xfrm>
            <a:off x="1306513" y="1774825"/>
            <a:ext cx="1208087" cy="1701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7" name="Text Box 20"/>
          <p:cNvSpPr txBox="1">
            <a:spLocks noChangeArrowheads="1"/>
          </p:cNvSpPr>
          <p:nvPr/>
        </p:nvSpPr>
        <p:spPr bwMode="auto">
          <a:xfrm>
            <a:off x="1341438" y="1698625"/>
            <a:ext cx="115570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application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transport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network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link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physical</a:t>
            </a:r>
          </a:p>
        </p:txBody>
      </p:sp>
      <p:sp>
        <p:nvSpPr>
          <p:cNvPr id="23558" name="Line 21"/>
          <p:cNvSpPr>
            <a:spLocks noChangeShapeType="1"/>
          </p:cNvSpPr>
          <p:nvPr/>
        </p:nvSpPr>
        <p:spPr bwMode="auto">
          <a:xfrm>
            <a:off x="1301750" y="2108200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9" name="Line 22"/>
          <p:cNvSpPr>
            <a:spLocks noChangeShapeType="1"/>
          </p:cNvSpPr>
          <p:nvPr/>
        </p:nvSpPr>
        <p:spPr bwMode="auto">
          <a:xfrm>
            <a:off x="1301750" y="2447925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0" name="Line 23"/>
          <p:cNvSpPr>
            <a:spLocks noChangeShapeType="1"/>
          </p:cNvSpPr>
          <p:nvPr/>
        </p:nvSpPr>
        <p:spPr bwMode="auto">
          <a:xfrm>
            <a:off x="1301750" y="2790825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1" name="Line 24"/>
          <p:cNvSpPr>
            <a:spLocks noChangeShapeType="1"/>
          </p:cNvSpPr>
          <p:nvPr/>
        </p:nvSpPr>
        <p:spPr bwMode="auto">
          <a:xfrm>
            <a:off x="1301750" y="3133725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2" name="Rectangle 25"/>
          <p:cNvSpPr>
            <a:spLocks noChangeArrowheads="1"/>
          </p:cNvSpPr>
          <p:nvPr/>
        </p:nvSpPr>
        <p:spPr bwMode="auto">
          <a:xfrm>
            <a:off x="6786563" y="1763713"/>
            <a:ext cx="1208087" cy="1701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3" name="Text Box 26"/>
          <p:cNvSpPr txBox="1">
            <a:spLocks noChangeArrowheads="1"/>
          </p:cNvSpPr>
          <p:nvPr/>
        </p:nvSpPr>
        <p:spPr bwMode="auto">
          <a:xfrm>
            <a:off x="6821488" y="1687513"/>
            <a:ext cx="115570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application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transport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network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link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physical</a:t>
            </a:r>
          </a:p>
        </p:txBody>
      </p:sp>
      <p:sp>
        <p:nvSpPr>
          <p:cNvPr id="23564" name="Line 27"/>
          <p:cNvSpPr>
            <a:spLocks noChangeShapeType="1"/>
          </p:cNvSpPr>
          <p:nvPr/>
        </p:nvSpPr>
        <p:spPr bwMode="auto">
          <a:xfrm>
            <a:off x="6781800" y="2097088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5" name="Line 28"/>
          <p:cNvSpPr>
            <a:spLocks noChangeShapeType="1"/>
          </p:cNvSpPr>
          <p:nvPr/>
        </p:nvSpPr>
        <p:spPr bwMode="auto">
          <a:xfrm>
            <a:off x="6781800" y="2436813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6" name="Line 29"/>
          <p:cNvSpPr>
            <a:spLocks noChangeShapeType="1"/>
          </p:cNvSpPr>
          <p:nvPr/>
        </p:nvSpPr>
        <p:spPr bwMode="auto">
          <a:xfrm>
            <a:off x="6781800" y="2779713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7" name="Line 30"/>
          <p:cNvSpPr>
            <a:spLocks noChangeShapeType="1"/>
          </p:cNvSpPr>
          <p:nvPr/>
        </p:nvSpPr>
        <p:spPr bwMode="auto">
          <a:xfrm>
            <a:off x="6781800" y="3122613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8" name="Rectangle 31"/>
          <p:cNvSpPr>
            <a:spLocks noChangeArrowheads="1"/>
          </p:cNvSpPr>
          <p:nvPr/>
        </p:nvSpPr>
        <p:spPr bwMode="auto">
          <a:xfrm>
            <a:off x="4191000" y="2366963"/>
            <a:ext cx="1219200" cy="103822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9" name="Text Box 32"/>
          <p:cNvSpPr txBox="1">
            <a:spLocks noChangeArrowheads="1"/>
          </p:cNvSpPr>
          <p:nvPr/>
        </p:nvSpPr>
        <p:spPr bwMode="auto">
          <a:xfrm>
            <a:off x="4356100" y="2290763"/>
            <a:ext cx="917575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network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link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1600">
                <a:latin typeface="Arial" charset="0"/>
              </a:rPr>
              <a:t>physical</a:t>
            </a:r>
          </a:p>
        </p:txBody>
      </p:sp>
      <p:sp>
        <p:nvSpPr>
          <p:cNvPr id="23570" name="Line 34"/>
          <p:cNvSpPr>
            <a:spLocks noChangeShapeType="1"/>
          </p:cNvSpPr>
          <p:nvPr/>
        </p:nvSpPr>
        <p:spPr bwMode="auto">
          <a:xfrm>
            <a:off x="4197350" y="2376488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1" name="Line 35"/>
          <p:cNvSpPr>
            <a:spLocks noChangeShapeType="1"/>
          </p:cNvSpPr>
          <p:nvPr/>
        </p:nvSpPr>
        <p:spPr bwMode="auto">
          <a:xfrm>
            <a:off x="4197350" y="2719388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2" name="Line 36"/>
          <p:cNvSpPr>
            <a:spLocks noChangeShapeType="1"/>
          </p:cNvSpPr>
          <p:nvPr/>
        </p:nvSpPr>
        <p:spPr bwMode="auto">
          <a:xfrm>
            <a:off x="4197350" y="3062288"/>
            <a:ext cx="12049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190" name="Rectangle 38"/>
          <p:cNvSpPr>
            <a:spLocks noChangeArrowheads="1"/>
          </p:cNvSpPr>
          <p:nvPr/>
        </p:nvSpPr>
        <p:spPr bwMode="auto">
          <a:xfrm>
            <a:off x="228600" y="1676400"/>
            <a:ext cx="7127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data</a:t>
            </a:r>
          </a:p>
        </p:txBody>
      </p:sp>
      <p:sp>
        <p:nvSpPr>
          <p:cNvPr id="177214" name="Rectangle 62"/>
          <p:cNvSpPr>
            <a:spLocks noChangeArrowheads="1"/>
          </p:cNvSpPr>
          <p:nvPr/>
        </p:nvSpPr>
        <p:spPr bwMode="auto">
          <a:xfrm>
            <a:off x="8305800" y="1676400"/>
            <a:ext cx="7127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data</a:t>
            </a:r>
          </a:p>
        </p:txBody>
      </p:sp>
      <p:sp>
        <p:nvSpPr>
          <p:cNvPr id="177215" name="Line 63"/>
          <p:cNvSpPr>
            <a:spLocks noChangeShapeType="1"/>
          </p:cNvSpPr>
          <p:nvPr/>
        </p:nvSpPr>
        <p:spPr bwMode="auto">
          <a:xfrm>
            <a:off x="990600" y="1905000"/>
            <a:ext cx="990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216" name="Line 64"/>
          <p:cNvSpPr>
            <a:spLocks noChangeShapeType="1"/>
          </p:cNvSpPr>
          <p:nvPr/>
        </p:nvSpPr>
        <p:spPr bwMode="auto">
          <a:xfrm>
            <a:off x="1981200" y="1905000"/>
            <a:ext cx="0" cy="1371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217" name="Line 65"/>
          <p:cNvSpPr>
            <a:spLocks noChangeShapeType="1"/>
          </p:cNvSpPr>
          <p:nvPr/>
        </p:nvSpPr>
        <p:spPr bwMode="auto">
          <a:xfrm>
            <a:off x="1981200" y="3276600"/>
            <a:ext cx="2514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218" name="Line 66"/>
          <p:cNvSpPr>
            <a:spLocks noChangeShapeType="1"/>
          </p:cNvSpPr>
          <p:nvPr/>
        </p:nvSpPr>
        <p:spPr bwMode="auto">
          <a:xfrm flipV="1">
            <a:off x="4495800" y="2519363"/>
            <a:ext cx="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219" name="Line 67"/>
          <p:cNvSpPr>
            <a:spLocks noChangeShapeType="1"/>
          </p:cNvSpPr>
          <p:nvPr/>
        </p:nvSpPr>
        <p:spPr bwMode="auto">
          <a:xfrm>
            <a:off x="4495800" y="2519363"/>
            <a:ext cx="533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220" name="Line 68"/>
          <p:cNvSpPr>
            <a:spLocks noChangeShapeType="1"/>
          </p:cNvSpPr>
          <p:nvPr/>
        </p:nvSpPr>
        <p:spPr bwMode="auto">
          <a:xfrm>
            <a:off x="5029200" y="2519363"/>
            <a:ext cx="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221" name="Line 69"/>
          <p:cNvSpPr>
            <a:spLocks noChangeShapeType="1"/>
          </p:cNvSpPr>
          <p:nvPr/>
        </p:nvSpPr>
        <p:spPr bwMode="auto">
          <a:xfrm>
            <a:off x="5029200" y="3276600"/>
            <a:ext cx="236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224" name="Line 72"/>
          <p:cNvSpPr>
            <a:spLocks noChangeShapeType="1"/>
          </p:cNvSpPr>
          <p:nvPr/>
        </p:nvSpPr>
        <p:spPr bwMode="auto">
          <a:xfrm flipV="1">
            <a:off x="7391400" y="1893888"/>
            <a:ext cx="0" cy="1371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226" name="Line 74"/>
          <p:cNvSpPr>
            <a:spLocks noChangeShapeType="1"/>
          </p:cNvSpPr>
          <p:nvPr/>
        </p:nvSpPr>
        <p:spPr bwMode="auto">
          <a:xfrm>
            <a:off x="7391400" y="1893888"/>
            <a:ext cx="914400" cy="1111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4" name="Rectangle 78"/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001000" cy="2438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At source, data goes</a:t>
            </a:r>
            <a:r>
              <a:rPr lang="en-US" sz="2400" dirty="0" smtClean="0"/>
              <a:t> “down” </a:t>
            </a:r>
            <a:r>
              <a:rPr lang="en-US" sz="2400" dirty="0"/>
              <a:t>the protocol stack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Each router processes packet</a:t>
            </a:r>
            <a:r>
              <a:rPr lang="en-US" sz="2400" dirty="0" smtClean="0"/>
              <a:t> “up” </a:t>
            </a:r>
            <a:r>
              <a:rPr lang="en-US" sz="2400" dirty="0"/>
              <a:t>to network layer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/>
              <a:t>That’s where routing info lives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Router then passes packet</a:t>
            </a:r>
            <a:r>
              <a:rPr lang="en-US" sz="2400" dirty="0" smtClean="0"/>
              <a:t> down </a:t>
            </a:r>
            <a:r>
              <a:rPr lang="en-US" sz="2400" dirty="0"/>
              <a:t>the protocol stack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Destination processes</a:t>
            </a:r>
            <a:r>
              <a:rPr lang="en-US" sz="2400" dirty="0" smtClean="0"/>
              <a:t> up </a:t>
            </a:r>
            <a:r>
              <a:rPr lang="en-US" sz="2400" dirty="0"/>
              <a:t>to application layer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/>
              <a:t>That’s where the data lives</a:t>
            </a:r>
          </a:p>
        </p:txBody>
      </p:sp>
      <p:sp>
        <p:nvSpPr>
          <p:cNvPr id="23585" name="Rectangle 81"/>
          <p:cNvSpPr>
            <a:spLocks noChangeArrowheads="1"/>
          </p:cNvSpPr>
          <p:nvPr/>
        </p:nvSpPr>
        <p:spPr bwMode="auto">
          <a:xfrm>
            <a:off x="282575" y="3059113"/>
            <a:ext cx="70802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host</a:t>
            </a:r>
          </a:p>
        </p:txBody>
      </p:sp>
      <p:sp>
        <p:nvSpPr>
          <p:cNvPr id="23586" name="Rectangle 82"/>
          <p:cNvSpPr>
            <a:spLocks noChangeArrowheads="1"/>
          </p:cNvSpPr>
          <p:nvPr/>
        </p:nvSpPr>
        <p:spPr bwMode="auto">
          <a:xfrm>
            <a:off x="8305800" y="3200400"/>
            <a:ext cx="7080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host</a:t>
            </a:r>
          </a:p>
        </p:txBody>
      </p:sp>
      <p:sp>
        <p:nvSpPr>
          <p:cNvPr id="23587" name="Rectangle 83"/>
          <p:cNvSpPr>
            <a:spLocks noChangeArrowheads="1"/>
          </p:cNvSpPr>
          <p:nvPr/>
        </p:nvSpPr>
        <p:spPr bwMode="auto">
          <a:xfrm>
            <a:off x="4305300" y="1524000"/>
            <a:ext cx="9525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router</a:t>
            </a:r>
          </a:p>
        </p:txBody>
      </p:sp>
      <p:pic>
        <p:nvPicPr>
          <p:cNvPr id="23588" name="Picture 90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29613" y="2133600"/>
            <a:ext cx="7350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89" name="Picture 91" descr="computer 6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09800"/>
            <a:ext cx="6810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590" name="Group 92"/>
          <p:cNvGrpSpPr>
            <a:grpSpLocks/>
          </p:cNvGrpSpPr>
          <p:nvPr/>
        </p:nvGrpSpPr>
        <p:grpSpPr bwMode="auto">
          <a:xfrm>
            <a:off x="4495800" y="1981200"/>
            <a:ext cx="533400" cy="304800"/>
            <a:chOff x="1152" y="1056"/>
            <a:chExt cx="432" cy="240"/>
          </a:xfrm>
        </p:grpSpPr>
        <p:sp>
          <p:nvSpPr>
            <p:cNvPr id="23591" name="Rectangle 93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92" name="Oval 94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93" name="Oval 95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94" name="Line 96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95" name="Line 97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90" grpId="0" autoUpdateAnimBg="0"/>
      <p:bldP spid="177214" grpId="0" autoUpdateAnimBg="0"/>
      <p:bldP spid="177215" grpId="0" animBg="1"/>
      <p:bldP spid="177216" grpId="0" animBg="1"/>
      <p:bldP spid="177217" grpId="0" animBg="1"/>
      <p:bldP spid="177218" grpId="0" animBg="1"/>
      <p:bldP spid="177219" grpId="0" animBg="1"/>
      <p:bldP spid="177220" grpId="0" animBg="1"/>
      <p:bldP spid="177221" grpId="0" animBg="1"/>
      <p:bldP spid="177224" grpId="0" animBg="1"/>
      <p:bldP spid="1772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Appendix                                                                                                                         </a:t>
            </a:r>
            <a:fld id="{0DDE3369-E256-F34D-A6E2-51928A35C053}" type="slidenum">
              <a:rPr lang="en-US" smtClean="0">
                <a:latin typeface="Times New Roman" charset="0"/>
              </a:rPr>
              <a:pPr/>
              <a:t>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610600" cy="1219200"/>
          </a:xfrm>
        </p:spPr>
        <p:txBody>
          <a:bodyPr/>
          <a:lstStyle/>
          <a:p>
            <a:pPr eaLnBrk="1" hangingPunct="1"/>
            <a:r>
              <a:rPr lang="en-US"/>
              <a:t>Encapsulation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6096000" cy="4267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400" dirty="0"/>
              <a:t>X = application </a:t>
            </a:r>
            <a:r>
              <a:rPr lang="en-US" sz="2400" dirty="0" smtClean="0"/>
              <a:t>data at source</a:t>
            </a:r>
          </a:p>
          <a:p>
            <a:pPr eaLnBrk="1" hangingPunct="1">
              <a:spcAft>
                <a:spcPts val="600"/>
              </a:spcAft>
            </a:pPr>
            <a:r>
              <a:rPr lang="en-US" sz="2400" dirty="0"/>
              <a:t>As X goes down protocol stack, each layer adds header information: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000" dirty="0"/>
              <a:t>Application layer: </a:t>
            </a:r>
            <a:r>
              <a:rPr lang="en-US" sz="2000" dirty="0">
                <a:latin typeface="Times-Roman" charset="0"/>
              </a:rPr>
              <a:t>(</a:t>
            </a:r>
            <a:r>
              <a:rPr lang="en-US" sz="2000" b="1" dirty="0">
                <a:solidFill>
                  <a:schemeClr val="accent1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X)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000" dirty="0"/>
              <a:t>Transport layer: </a:t>
            </a:r>
            <a:r>
              <a:rPr lang="en-US" sz="2000" dirty="0">
                <a:latin typeface="Times-Roman" charset="0"/>
              </a:rPr>
              <a:t>(</a:t>
            </a:r>
            <a:r>
              <a:rPr lang="en-US" sz="2000" b="1" dirty="0">
                <a:solidFill>
                  <a:schemeClr val="hlink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(</a:t>
            </a:r>
            <a:r>
              <a:rPr lang="en-US" sz="2000" b="1" dirty="0">
                <a:solidFill>
                  <a:schemeClr val="accent1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X))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000" dirty="0"/>
              <a:t>Network layer: </a:t>
            </a:r>
            <a:r>
              <a:rPr lang="en-US" sz="2000" dirty="0">
                <a:latin typeface="Times-Roman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(</a:t>
            </a:r>
            <a:r>
              <a:rPr lang="en-US" sz="2000" b="1" dirty="0">
                <a:solidFill>
                  <a:schemeClr val="hlink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(</a:t>
            </a:r>
            <a:r>
              <a:rPr lang="en-US" sz="2000" b="1" dirty="0">
                <a:solidFill>
                  <a:schemeClr val="accent1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X)))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000" dirty="0"/>
              <a:t>Link layer: </a:t>
            </a:r>
            <a:r>
              <a:rPr lang="en-US" sz="2000" dirty="0">
                <a:latin typeface="Times-Roman" charset="0"/>
              </a:rPr>
              <a:t>(</a:t>
            </a:r>
            <a:r>
              <a:rPr lang="en-US" sz="2000" b="1" dirty="0">
                <a:solidFill>
                  <a:schemeClr val="bg2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(</a:t>
            </a:r>
            <a:r>
              <a:rPr lang="en-US" sz="2000" b="1" dirty="0">
                <a:solidFill>
                  <a:srgbClr val="FF0000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(</a:t>
            </a:r>
            <a:r>
              <a:rPr lang="en-US" sz="2000" b="1" dirty="0">
                <a:solidFill>
                  <a:schemeClr val="hlink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(</a:t>
            </a:r>
            <a:r>
              <a:rPr lang="en-US" sz="2000" b="1" dirty="0">
                <a:solidFill>
                  <a:schemeClr val="accent1"/>
                </a:solidFill>
                <a:latin typeface="Times-Roman" charset="0"/>
              </a:rPr>
              <a:t>H</a:t>
            </a:r>
            <a:r>
              <a:rPr lang="en-US" sz="2000" dirty="0">
                <a:latin typeface="Times-Roman" charset="0"/>
              </a:rPr>
              <a:t>, X))))</a:t>
            </a:r>
            <a:endParaRPr lang="en-US" sz="2000" dirty="0"/>
          </a:p>
          <a:p>
            <a:pPr eaLnBrk="1" hangingPunct="1">
              <a:spcAft>
                <a:spcPts val="600"/>
              </a:spcAft>
            </a:pPr>
            <a:r>
              <a:rPr lang="en-US" sz="2400" dirty="0"/>
              <a:t>Header has info required by layer</a:t>
            </a:r>
          </a:p>
          <a:p>
            <a:pPr eaLnBrk="1" hangingPunct="1">
              <a:spcAft>
                <a:spcPts val="600"/>
              </a:spcAft>
            </a:pPr>
            <a:r>
              <a:rPr lang="en-US" sz="2400" dirty="0"/>
              <a:t>Note that app data is on the inside</a:t>
            </a:r>
          </a:p>
        </p:txBody>
      </p:sp>
      <p:grpSp>
        <p:nvGrpSpPr>
          <p:cNvPr id="24581" name="Group 17"/>
          <p:cNvGrpSpPr>
            <a:grpSpLocks/>
          </p:cNvGrpSpPr>
          <p:nvPr/>
        </p:nvGrpSpPr>
        <p:grpSpPr bwMode="auto">
          <a:xfrm>
            <a:off x="6711950" y="1687513"/>
            <a:ext cx="1898650" cy="3530600"/>
            <a:chOff x="3076" y="888"/>
            <a:chExt cx="1196" cy="2224"/>
          </a:xfrm>
        </p:grpSpPr>
        <p:sp>
          <p:nvSpPr>
            <p:cNvPr id="24587" name="Rectangle 18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8" name="Text Box 19"/>
            <p:cNvSpPr txBox="1">
              <a:spLocks noChangeArrowheads="1"/>
            </p:cNvSpPr>
            <p:nvPr/>
          </p:nvSpPr>
          <p:spPr bwMode="auto">
            <a:xfrm>
              <a:off x="3121" y="949"/>
              <a:ext cx="1129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accent1"/>
                  </a:solidFill>
                  <a:latin typeface="Arial" charset="0"/>
                </a:rPr>
                <a:t>application</a:t>
              </a:r>
              <a:endParaRPr lang="en-US"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 b="1">
                  <a:solidFill>
                    <a:schemeClr val="hlink"/>
                  </a:solidFill>
                  <a:latin typeface="Arial" charset="0"/>
                </a:rPr>
                <a:t>transport</a:t>
              </a:r>
              <a:endParaRPr lang="en-US"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network</a:t>
              </a: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 b="1">
                  <a:solidFill>
                    <a:schemeClr val="bg2"/>
                  </a:solidFill>
                  <a:latin typeface="Arial" charset="0"/>
                </a:rPr>
                <a:t>link</a:t>
              </a:r>
              <a:endParaRPr lang="en-US"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physical</a:t>
              </a:r>
            </a:p>
          </p:txBody>
        </p:sp>
        <p:sp>
          <p:nvSpPr>
            <p:cNvPr id="24589" name="Line 20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0" name="Line 21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1" name="Line 22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2" name="Line 23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2297" name="Rectangle 25"/>
          <p:cNvSpPr>
            <a:spLocks noChangeArrowheads="1"/>
          </p:cNvSpPr>
          <p:nvPr/>
        </p:nvSpPr>
        <p:spPr bwMode="auto">
          <a:xfrm>
            <a:off x="7162800" y="990600"/>
            <a:ext cx="11064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data</a:t>
            </a:r>
            <a:r>
              <a:rPr lang="en-US">
                <a:latin typeface="Times-Roman" charset="0"/>
              </a:rPr>
              <a:t> X</a:t>
            </a:r>
          </a:p>
        </p:txBody>
      </p:sp>
      <p:sp>
        <p:nvSpPr>
          <p:cNvPr id="182298" name="Line 26"/>
          <p:cNvSpPr>
            <a:spLocks noChangeShapeType="1"/>
          </p:cNvSpPr>
          <p:nvPr/>
        </p:nvSpPr>
        <p:spPr bwMode="auto">
          <a:xfrm>
            <a:off x="7696200" y="1484313"/>
            <a:ext cx="0" cy="411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299" name="Rectangle 27"/>
          <p:cNvSpPr>
            <a:spLocks noChangeArrowheads="1"/>
          </p:cNvSpPr>
          <p:nvPr/>
        </p:nvSpPr>
        <p:spPr bwMode="auto">
          <a:xfrm>
            <a:off x="6477000" y="5546725"/>
            <a:ext cx="2438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-Roman" charset="0"/>
              </a:rPr>
              <a:t>packet </a:t>
            </a:r>
          </a:p>
          <a:p>
            <a:pPr algn="ctr"/>
            <a:r>
              <a:rPr lang="en-US" sz="2000">
                <a:latin typeface="Times-Roman" charset="0"/>
              </a:rPr>
              <a:t>(</a:t>
            </a:r>
            <a:r>
              <a:rPr lang="en-US" sz="2000" b="1">
                <a:solidFill>
                  <a:schemeClr val="bg2"/>
                </a:solidFill>
                <a:latin typeface="Times-Roman" charset="0"/>
              </a:rPr>
              <a:t>H</a:t>
            </a:r>
            <a:r>
              <a:rPr lang="en-US" sz="2000">
                <a:latin typeface="Times-Roman" charset="0"/>
              </a:rPr>
              <a:t>,(</a:t>
            </a:r>
            <a:r>
              <a:rPr lang="en-US" sz="2000" b="1">
                <a:solidFill>
                  <a:srgbClr val="FF0000"/>
                </a:solidFill>
                <a:latin typeface="Times-Roman" charset="0"/>
              </a:rPr>
              <a:t>H</a:t>
            </a:r>
            <a:r>
              <a:rPr lang="en-US" sz="2000">
                <a:latin typeface="Times-Roman" charset="0"/>
              </a:rPr>
              <a:t>,(</a:t>
            </a:r>
            <a:r>
              <a:rPr lang="en-US" sz="2000" b="1">
                <a:solidFill>
                  <a:schemeClr val="hlink"/>
                </a:solidFill>
                <a:latin typeface="Times-Roman" charset="0"/>
              </a:rPr>
              <a:t>H</a:t>
            </a:r>
            <a:r>
              <a:rPr lang="en-US" sz="2000">
                <a:latin typeface="Times-Roman" charset="0"/>
              </a:rPr>
              <a:t>,(</a:t>
            </a:r>
            <a:r>
              <a:rPr lang="en-US" sz="2000" b="1">
                <a:solidFill>
                  <a:schemeClr val="accent1"/>
                </a:solidFill>
                <a:latin typeface="Times-Roman" charset="0"/>
              </a:rPr>
              <a:t>H</a:t>
            </a:r>
            <a:r>
              <a:rPr lang="en-US" sz="2000">
                <a:latin typeface="Times-Roman" charset="0"/>
              </a:rPr>
              <a:t>,X))))</a:t>
            </a:r>
          </a:p>
        </p:txBody>
      </p:sp>
      <p:sp>
        <p:nvSpPr>
          <p:cNvPr id="182300" name="Rectangle 28"/>
          <p:cNvSpPr>
            <a:spLocks noChangeArrowheads="1"/>
          </p:cNvSpPr>
          <p:nvPr/>
        </p:nvSpPr>
        <p:spPr bwMode="auto">
          <a:xfrm>
            <a:off x="7162800" y="1027113"/>
            <a:ext cx="10668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301" name="Rectangle 29"/>
          <p:cNvSpPr>
            <a:spLocks noChangeArrowheads="1"/>
          </p:cNvSpPr>
          <p:nvPr/>
        </p:nvSpPr>
        <p:spPr bwMode="auto">
          <a:xfrm>
            <a:off x="6629400" y="5638800"/>
            <a:ext cx="21336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97" grpId="0" autoUpdateAnimBg="0"/>
      <p:bldP spid="182298" grpId="0" animBg="1"/>
      <p:bldP spid="182299" grpId="0" autoUpdateAnimBg="0"/>
      <p:bldP spid="182300" grpId="0" animBg="1"/>
      <p:bldP spid="182301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3273</TotalTime>
  <Words>2065</Words>
  <Application>Microsoft Office PowerPoint</Application>
  <PresentationFormat>On-screen Show (4:3)</PresentationFormat>
  <Paragraphs>472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Default Design</vt:lpstr>
      <vt:lpstr>Networking Basics</vt:lpstr>
      <vt:lpstr>Network</vt:lpstr>
      <vt:lpstr>Network Edge</vt:lpstr>
      <vt:lpstr>Network Core</vt:lpstr>
      <vt:lpstr>Packet Switched Network</vt:lpstr>
      <vt:lpstr>Network Protocols</vt:lpstr>
      <vt:lpstr>Protocol Stack</vt:lpstr>
      <vt:lpstr>Layering in Action</vt:lpstr>
      <vt:lpstr>Encapsulation</vt:lpstr>
      <vt:lpstr>Application Layer</vt:lpstr>
      <vt:lpstr>Client-Server Model</vt:lpstr>
      <vt:lpstr>Peer-to-Peer Model</vt:lpstr>
      <vt:lpstr>HTTP Example</vt:lpstr>
      <vt:lpstr>Web Cookies</vt:lpstr>
      <vt:lpstr>Web Cookies</vt:lpstr>
      <vt:lpstr>SMTP</vt:lpstr>
      <vt:lpstr>Spoofed email with SMTP</vt:lpstr>
      <vt:lpstr>Application Layer</vt:lpstr>
      <vt:lpstr>Transport Layer</vt:lpstr>
      <vt:lpstr>TCP</vt:lpstr>
      <vt:lpstr>TCP Header</vt:lpstr>
      <vt:lpstr>TCP Three-Way Handshake</vt:lpstr>
      <vt:lpstr>Denial of Service Attack</vt:lpstr>
      <vt:lpstr>UDP</vt:lpstr>
      <vt:lpstr>Network Layer</vt:lpstr>
      <vt:lpstr>IP Addresses</vt:lpstr>
      <vt:lpstr>Socket</vt:lpstr>
      <vt:lpstr>Network Address Translation</vt:lpstr>
      <vt:lpstr>NAT-less Example</vt:lpstr>
      <vt:lpstr>NAT Example</vt:lpstr>
      <vt:lpstr>NAT: The Last Word</vt:lpstr>
      <vt:lpstr>IP Header</vt:lpstr>
      <vt:lpstr>IP Fragmentation</vt:lpstr>
      <vt:lpstr>IP Fragmentation</vt:lpstr>
      <vt:lpstr>IPv6</vt:lpstr>
      <vt:lpstr>Link Layer</vt:lpstr>
      <vt:lpstr>Link Layer</vt:lpstr>
      <vt:lpstr>Ethernet</vt:lpstr>
      <vt:lpstr>Link Layer Addressing</vt:lpstr>
      <vt:lpstr>ARP</vt:lpstr>
      <vt:lpstr>ARP</vt:lpstr>
      <vt:lpstr>ARP Cache Poisoning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Appendix</dc:title>
  <dc:subject/>
  <dc:creator>Mark Stamp</dc:creator>
  <cp:keywords/>
  <dc:description/>
  <cp:lastModifiedBy>zaung</cp:lastModifiedBy>
  <cp:revision>413</cp:revision>
  <cp:lastPrinted>2011-03-17T15:37:12Z</cp:lastPrinted>
  <dcterms:created xsi:type="dcterms:W3CDTF">2012-03-22T15:44:34Z</dcterms:created>
  <dcterms:modified xsi:type="dcterms:W3CDTF">2013-10-22T17:19:45Z</dcterms:modified>
  <cp:category/>
</cp:coreProperties>
</file>