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F85D-57D0-45A4-AC2F-FA24C7EEF833}" type="datetimeFigureOut">
              <a:rPr lang="en-US" smtClean="0"/>
              <a:t>26-Aug-13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6004-620F-4D0E-846C-456BD4F9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 512 Information Security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Course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Lecturer: Zeyar Aung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Mark Stamp</a:t>
            </a:r>
            <a:r>
              <a:rPr lang="en-US" i="1" dirty="0" smtClean="0"/>
              <a:t>, Information Security: Principles and Practice</a:t>
            </a:r>
            <a:r>
              <a:rPr lang="en-US" dirty="0" smtClean="0"/>
              <a:t>, 2nd edition, Wiley </a:t>
            </a:r>
            <a:r>
              <a:rPr lang="en-US" dirty="0" err="1"/>
              <a:t>Interscience</a:t>
            </a:r>
            <a:r>
              <a:rPr lang="en-US" dirty="0"/>
              <a:t> </a:t>
            </a:r>
            <a:r>
              <a:rPr lang="en-US" dirty="0" smtClean="0"/>
              <a:t>Press, 2011.</a:t>
            </a:r>
          </a:p>
          <a:p>
            <a:r>
              <a:rPr lang="en-US" dirty="0" smtClean="0"/>
              <a:t>Available at the library.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xQTEhUUExQWFRQXGBgYFxgYFxoXHBseGh4WFxocGhwYHCggGBolHBcYITEiJSkrLi4uGB8zODMsNygtLisBCgoKDg0OGxAQGywkHyQsLCwsLCwsLCwsLCwsLCwsLCwsLCwsLCwsLCwsLCwsLCwsLCwsLCwsLCwsLCwsLCwsLP/AABEIARQAtgMBIgACEQEDEQH/xAAcAAACAgMBAQAAAAAAAAAAAAAEBQMGAAECBwj/xABREAABAwIDBQUDCQMHCQgDAQABAgMRACEEEjEFE0FRYQYicYGRMqGxBxQjM0JScsHwYoLRJFRzkrKz4SWDk6LD0tPi8Rc0NUNEdITCU2NkFf/EABoBAAIDAQEAAAAAAAAAAAAAAAECAAMEBQb/xAAyEQACAgEDAQYEBQUBAQAAAAAAAQIRAxIhMQQFE0FRYXEigZGhMrHB0eEVM0Lw8SMU/9oADAMBAAIRAxEAPwDyZlpOUd0aDgKIQyj7qT5DlwvrNCsLsAOQ+FEt9aui0ymcXXJeOzOzGFNJKmmlTnuptBP2OdWTBbIwxyTh2NUj6pvpra9Iey7iUsJkwPpL/wBThNqsWzMSglGUyZTztpXNzN62dfAl3a9h832XwcD+SYfT+bNc50y+6vJPlL2I2xiDkbShJvAQEAXIsBaLV7St4IAtMjSFDj1qgfKBgkuBSwPZgmxFiVTqOcX0qnFP4+Q5IJx2R5ChA5D0qJaR0qdwQahVW4x0CxRGDQgkhZItaBxtbTlUKEmbU8wWDQ7hXnZJfbUiU5kpAbMJz5cpU538qTBGXOkmZtaitC17Dp0SSSDGhgi8Raon20jSfOrK80GsHhHgSXHi4TmWmBkWtAyoCQvgO8VETIit9qMOGzukglSW21uEkFJK2W3ZQkIBQAF5bqVMTanqLQ9RaKjWVbO1nZ1pknc7yUP4hhYWQcymC0M6MqRlSreTlM5YiTNTdtOyCMIhtTa1KDi1hJUR7KEMkgwkd8OKcHUBBgTSUV6WVEARrUdXPtZ2fRhkDcKVGYtrDikqKiWcO9KcqEwn6YiDPsi97IuzWzUv4gNuSEZHVEhaW/q23HACtaSlAlAkkGBNQjFNZVl7MbEafcdDwdCE5AnIpMyt5liSVIIXlDkwAmYFxNDYfYyS1jVKKs2GCMkQASXkNHMCCYgk2IvQAI66T1ppicK0MI04EuB1brqFErSUQ2llUhO7BBO++8fZ62YDs82cXhGMywh9rDuLNlKG8QFryiAOYAPTWoQQFCbwTrb1OtuVQkVaW9kNHF4FtBdSzi9wYUUlxAW6WlAKyhKjKFEHKLEW577ZbDGHWyhK8+dne5jxBcfSgpgCEltttUGTKteAPI1XwVSsqV5opJGscaygBqhg2iAnwHwopabVw0mUp8B8KkSSP15Vao0VOVl47HJCmUg6fSSL/wD6zwp5h9m7tbS0yBKZmeMcx+ppX2HwhDaZBvmtH4OnG1WR0KICQhR0iw6a92uZlvUzrYq0osOJZGRC7d2D9rnwkdeNVjbSApxSRGVxJ0ComVfeTI04cqtGDxOZsJUDdIkk696JHT/pVO268ELKfaIgpPtRBVYki3C1ZobstZ5btvC5CREEEpNKG9RIkSLc+lXjtdgwU70faUrMOIMqINhpFUY10YO0YZqmSw2VGEKI8dNOv58ab7JcVkUylK904ZWkJReFAkZj3gnuJMZgJSCdKUKcBE5llXP+r06R6eZeBVAu44JuQJHFXTlHvq5CpIaleZlDLiFFtvMWwUoBTOYmFe3GZRMEkdJFG4sBSEB1takNpyoBCQcspTBUDmUkRAkmNBAqHAvI1Lrg7sEwTqggj2dJMeBpkrLJCHXZVANjKe8nXu34acY8Kah1FCfaWPL+TfbxxKUlKZgRIJJse8owklRlSstyaG2xiVuiHA4rvFd4utSWkE2OpShItyFT4jDJm63DaYAOuVZ4jSfcTULb6I7zjszBI4CE6CNbR6easraRmMxzmJKfnIdcCBCAMoyj2fskAnugEm5yi9C4Je5O8QhaVgKElKVCFIUkgpWSFSCbEaE1ji0gqyKdkkFPHRR17t7e+a4W4gC63Y688o/Z/Q9aFihuAxOIw6luNpW2pYuQlFwVpUDeyDKQQUAEECIiaWs4koS4gBQS7lC08FAKKxJN7KSDb7vrK9iAQSXnVA6i9wCkC5EaW6EVFCCBLjhMdf27eyZi1+p8oGkdP95pCQhYQFKUBqMyg2lRF5vkTrytxo1D7m8Q4Q4XGg2lpQOUoCJSgApUNIEcbeq9xwDRbkdRHBOYTF+A9PM5ooN944Ec4Jm545ef64UUPGKNLxzq30PkrLyMim1AIGXdiU5UiEBIIECItpWE74pzhxaW05E6d0FSlgWOmZaz58tBmnhHtuT05ZT0/QopvEZFFLbjuWRoCOKIPs8/gKhKQHtLDIDYUltaZI7xNj7XXoPQ1la2k9mTOdZuCc0xJzE8P1JrKhVPkJwxASn8I+FMGEyCY+yAekZb9dPfSrCuiAOgHwp1iC4hKZjKUgCINomLaG/rWyM0zFKDTtlz7OYsBpMWjNy4bv40cxj1qWgJtdPATqOlJdjYoIZScpUO/wADr9HOh0B+IohrbqE5FEaFNo5EX9rSx864+dPUzt4WtC9j0TCsLIEr4ffCuPQXOt/KluN2M2twlSiVdCDxVoOWlutLcN23ZsFKItxjn0HL4VwrtK0t45VTMRBHM6QNNLa1lxRp8FjafDBNubCbUhWUnRZ56BR08vKvGnUQsjS+te0bZxwDZVz3g88qhGms/oV4w6uV2vetuPxM2bwCWMOP/wAiABcWFz3eut/caYoeATlL6IsCMoOilmdb+17+VbwuIWAW0oZESZN9Mh1PgKW4hRCrhtRJ681ctBWngr4Dmdo5BZ1JkR7IOqY5+VNdmY1SiYxCQSRlnKLkgE692IqrtqUQTlbSNLzyBgdT+Rp5slDndVlaEm0ggTnHlx48D0qagagt59RELdSCYFgkzZYkmf2j6zyohASUXebBiAMg5JgzPT49aLZCt3Km2VKgK0IJELnTlB9KGexZSPq2iJUAe8LgIP8ACoBbivHIyqCt8g+ASftK4TpofA0qx+IVkA3iSBoIEzl5TIE2nnTd7FrUfq2x3uRt3ifSe7S95SyAMjZtOnDKbGOlSgqIvVIuHU8eXNI0njr60OcSoGc0kERYGYt6Ufi3VJUo5WyLSkAkC6SPy99L1rKhMJgRYW5x8ahGqMS6om6tZknS8Sfd7qOw2PVkU3vQlJUCJSOckjloKVpPCpUKIgwLa+p9PKhYEw1hcJB3qQdIiYBQR/hRF8xAeTwv3RNwBoq9r+R8aBaQqASlECNfwki3KL+lWLBYdYClFLFjJJBtBSSB6jSoSxRtgDdgbxKgCkCABNl3Mfq4rKm284SykFLYgoumcws7AP5+ArdQrlyK8MdPKrPi8TvGmkiwFjJtJgFUTYQBw4VWsG3MUySDETIF/h/hV2GynO0XhloN4RNoJKxfh9VcyOXxoBpSFqSmwnLwAvIGoFvOiuz+zw4ynObd+1+G75EczRmH7OJzIIJ+xOo435/r0rBna1NHSxJuC9hdtvs+rOiBHdHdyhJmYMBICdTNp48ZFNcB2faSXS+C1IzISfaSCbWKpJAB1k6TrVtY7PnLYEGBogpjvCLAgDSY6zSPaGwHA+VJJBubiJkqmxJmedZMU5NU2WPHTsoe1ce4EkEWGYTe+bNrfUSaqKLq516d2q2CdyFSSoFU9faPLX/GvMXEQSK3Y+DPlTT3JlKBEBmNbyJtlPLz867Yw+YGGTqB7QtKiR7gR5UMm8EZ44xJ5Cdef5URhwACYdVoQbiO8oec/GatZSdt4KBJbkXnvAaJn/HyijkIAgbgSTHtftR63idNOswYZIIhQeiJgaeyCDRgQgQRvgVH9rgpI1Cr6HzihQDnDNgJKyzIA4qH3V3iPA+KetAYhWYzuom0Ajkn01HqakxS8oAIeggGSVAEELAMT1EefOhW2xHeDubURPHLGvUi/hTIZIKaUEqEspgKIIKkk2JtJ9K4WgZvqhpwUPu29NaGW3CpIcEybg27xB8f41tSBlBG8AuOmg9/5UxaibFYQz9VF4gEWvxoB4XjLHnPP9eVEiVWhwqnrMkj30O8gCJCwSJM2nW46f40GJI2pk3+j4cLxAE6eM+ddYbDlZsib8wNSYF/CPKtJRx74T4EzZMjw/wpxs/Apy5yl6bGwUPtEag8efMUBQJrBkDvNCSJBzD7p4H18RFMH28qe7hxJnVQMQUgWGgm3Wa6DSYGZLpkCDKonLoB438LVPjsFmUShD5vEHMfuggmZN/yoEoR7TEpzboIukCCI0V5nx6VldbVaSlAgLmU3VMaK0ny99ZTCS5IsEdKZokfoe7lSnCriPCmzKp/XUVbgkjN1Kfgeh9k0HdJt9/gP2I4U9waTKB1Tw6j9mk3ZDFAtADhn1/c66UdhVey4CZChbhw0EVzc/4mdnB+BexeGEwkWGnIjjSfaCoWYA0tYjib343FNMG/mbBEaA/a59R5VVdtbUUh4jKkjpm5nmaox8ljOMWc6CCODn9lYrxPaLeVah1Ne4PPDdFQvZw+MhWsHWvE9ruZnFHmSfWtmLhmTPygbDv3MrIsQLA6x0sOvSp21CbOmxGXuyPaOvd0vOnlwrl8GyZbHUfuC5Bjr5GjsC4pIstoEERJue+o3hVr34WjzuRStzWFxGXvF9QVEd1M2KdLgcyP1NcPPAqMvyCdcv7QvGW1uXKukYhaUglxvokgHVNzr5eMVp945wUuNazIEcQdJtfl1phkiFWIEwHlZYtI/FqI/jr51BinQT9YTrqPCOFuNRvvGZlPlpbMOf6mtvTF1pNuBvokxr19QagbOUuiSStU8D5+HK9SMYixlwixEZZ4HT1jzqIMxCgtNjzE6wLe+pcKo27yQSSNeEePGoC2NUbNlI3TilEn7thBFzbvSJP6ipWOzDyz3lETechgRmPBM+nOrdtjaLuCwuEVh1hJd3pUpKQZylAEZgYFzpSRXyhbQ/nK/RP+7QSbVorlk3omw/ZdwJ9tVwbZOWSPsW4i3LqaJGyXJIK3ImxCLe0TKu76WpX/ANpW0P5yv0T/ALta/wC0raH85X6J/wB2ppZNT8gxvZTpg5lyB9pMx3TMWOswPGjcVs1ViXXMtyZBn7P7PL+z5Ura+UraHF9R8Qn/AHaJw3ykYxSgFu5hOhSkjnyplF+aA8rXgVvtAobv2yVZk2IgaOTw4SPXpW6c/KxhNziVtpIKAswOI9qB7zWUqdknuyoYdUR5U0SsUZgUDdo0kpTNugoxDFNGWk6D7JeRJ6vt/JZ+xlkJJ+0VgToT3TwIt/GrDsltOTvQJKdZm/K1UBpA5D0qVQA4D0FZskNUrOji7NcYVq+x65sInLHCOZ+94eVLe06EkLuJEfa6kWkj0ivMkqB4D0FbWkdKrjh0+Iz6BvfV9i+tpScLqJyORzsF69a8axBBeSLHvpEHQ3Av0q1N+VTR0q2MtKoSXY7y09f2/kTP4DKFqyMQUKIlWkBEkWuY4cyaTYN4glW6bIEe0OZUARa4kH0q4lI5D0qMtjkPQU/eehH2I1/n9v5KliWlKk5WxaO6ocBOke+hsWkiDlREyIuNU6ki+oq7Bsch6VsoA4D0FB5fQP8ARm/8/t/JREnIYKUmUg3vYpJHnBqF13NwSL6COnutXoWQch6Cs3Y5D0qd4R9iPjX9v5KHhsOorgJSvKYgaHUDhxorBYVWdJyIMJNptoTJgax8POrnuxyHoK2hAzCw15UvfehH2I0vx/b+Qvtq3GDwAjRL39pFefYs8q9S+UJJ+b4KB9l3+0ivK9oTNa8bvCmeWnHT1MoeQCa2msmpmUgmlNLdIJbgiuMMjviri/sXDpwSHg6C6okFHEACxPjVXwqQXB41bKFUZoZLbLV8sxPzt6wje+f/AJkcNNfdWVH8s6h89dHHeKPxrdZ48Gma3K/gFKATbgPgKatuKpZs5HdSf2R8BTLNFRo9HgTUVuWfs/stt7BbQfXm3mGaC2yFQJKXD3hxEoFPe1PZVhvDl7ClZ3Lm7xCVHMUkhMHoO8k/hcB4Uo7LY9pGz9qIW4hK3WQltBUApZCXrJGpPeAtzp1sntE0jaeKQ4tK8FioQsyCgQgAKkWi60KPUfdpWZu86hZXKLbS3rzWxxsbYGGXhnn3G3FFvD4Z4JS4UyXmUuKEwftExatdnNg4XFvqTunmUNtLWpJczFZlATCikZYlUgC/dvwpjh9qM4VjGtsYtBWljDNsLC05llllKJSJuZHDjahOxPaUnEOHGYj2mFIQtwwASpJgnhP5UtqyQfUvBKW9qvF34Xt4/oCbN2bhMVhsU6006yvDoQsS7vArNnMEFIj2CPOme2tgYJjGNYb5u+veFoZw8QE7xZRpkMxE60DsLdYTB41DmKwzi3m20Npac3hJTvBcZRHtj0NWHHds0o2q1lxCVYNTQSuFAoSo7zvEjQgpQOgVSXHaxp5Oo7yejVpV1u/JfWvLxF2zux+GW/isOouZ0urQwrNAsyy6AoaKILpPUJpR2H7Pt4h5aMSFwFbpIQcv0iUrW5mPJKQgeLg5Vs7WSw8XEupdKdpF0ELCyppTKG1K1k9wrR0VaneH2vhW9rJU262MOEvOrczJCVOvRm7wgHupbSOPdPKinEMsnVqMlbd7p77U3t89vkVns3sxlzFLS/mGHQrISDBzOOpZZTIvJJV0hJJqXF7OZw+Ndw77a3E7xpDUObuEuKjMTBzQlaB4pVpXK9pNNNZN2ziC8648uVq7mVSm2QC2oEHLnXB03nOmXajaTOKOAxQW2H8zKcQ2FiUZXErkgmQlJ3lzwIoOqNXe5tbe+mSaXo48PbfevnZJtDYWDRtBvBJbdErSFL3sylTalxEd0zF54da3i+zeFYZxTziXHEt4ncoQlzJCe4Lqg5jKifCB1OtpbSZVttt9LqCyFoJcChkADSgZVoL28Yo3amPYxGHxjKcQyhasXvEFxeVK0/RqzJUJkWI8R4UG1TKXLOp4rcqajq58bv2AjsLBlrB4gpdQ08Hi6jeZyA2067KVZQSfotOM0PtLswhnaLDIzKwz/eQZuQELJGbmFBJnkoUwexjKcLg8OH2XHGkYrPkWFJGZjEISMxi5U4kAamt9kdsMLw7bWJdS25hHMzClkDMhSVpyAmJIClJjgA2anwt0JHL1UYyncmt1W973TXsIO3U/NsER9xz4orzjF4cqOlei9vwRhcFH3Fz6oqhIfIN66XSJPBFM8j2g3HrJyj5iN3BkGiGcMAKPceBVJFY84mLCm7qK3sR9TNpKgZT1om1FbBwud1PjUeHwRWRarbsXBIaUmdZq7DglN2+EU5+qjjWlcsVfLKP5e7+NX51quvlkP8ud57xX51quZHg67E+FdhCOWVPwFFyDxoTDNyhP4U/AVPh0Xpj0eNukg5kUUBFWH5POyAx63t44ptpoIHcy5lKXJ1WCkJAF7EnMNIu4xvZ7ZDLimnMdiwtBhQDaVQeUpwxB9arkPHq4qbgk215KylITXQFP9vYDZyGCrC4p510KR3XEhPdJhWX6FMmDPHSrbtX5PcFh2i67isUlsQCQGlHvEJFksEm5FUuMnwaX2hjx1GUZJvwrf6HmmWtGro1snZBIAx2KPi2APM/NhA86zsR2HTjWVvPPLQneLbbDWSSGzlUpRcQrVQVAAFgLmbVqLb2r6jT7Rx446pxlH3VFLNbNW5Wy9jafP8X/AKMEeR+bQal7OdkcNi8Vim0Yh4sNIw6mlpLeZW8DgXnzNWIU2bADWn0Xsgz7QhBOU4SS9Y0Us1gFOO1ey0YbFOMNqUpKMolcEklKVEnKANTwAqXsfsZGKdeQ4paUtsF0BBSJIMQSpKrERpFBb7F080I4lmfDp+u/H5iUCPGu0CTrVz7Ddh2sZg0Yhx59C1KdBCN1l7ji2xGZonRI460O5s/Y6ZJx+KGXU7oQOcn5tEUJY36FS7SxPUoxk9PNRuirKMfCuEKg+Bq6duexSMHh98064uFBKg5kPtSARkSnjAiOPS8w7DMDZ/zwuvqX8232QloJKt3nizUxPWgsUkRdpdPpi038W3Htz9QDE4dvGssoU6GlNZgJBIIVlPDTT30A52CZP/rG/RX8KL2NszZyksIdxuJTiXAylaG0pKA6sJBQlW4IgLMTmPjT7bnYzA4VIW/jMWhKlZQQG1SYJiEME6A1fDJmhGoyVI891HR9JkzW4z1Pw07lT/7PGP543/VV/CpMP2Aw6TJxbZ/dV/CjcBsrBPY1OHRisQWnGwWlgoB3gzFSFhbViUpzCw0I4iu+3nZc4INKaW6ttWZKlLKZCtUjuJSIInh9mis+ertAXZfSSyLE9Sb81RPidgYUtpSh9pChMqhZnyi1KMb2cZT9IrGIIFyEIUTHSYFCdl9kJxPzl7EOutYXDNypaCkEuGFBAzpUD3eAEytFV51/NJEgSYBMkA6Am0mr/wD6MzVOQsexullNpcx8RR8oW0fnOIW8NFLJjlMmsoDbjUCeBV+RrdBKjLnxPHPSw3BCUJ/Cn4CmDDUUFs5UNp/Cn4Cj0OUrZ6LC1Ss9W+RE2xg45mT5FKhPqk+lOdq/Jsy+848X3klxRUUjdkAnWJQTXkeyNqPsKLjC1NqACVKTEQbgKkFN4kA8jTTE9ttohCinFLKgk5QENEkxYRkvfhSOS4aMeTpsiyyy4ppX9R5257BpweH3zbq1gLSlYWE6KIAKSkDjAg8+l/SO2GzXMRhFNNBJWSgjMco7qkqN4PAUq+VQ/wCTHJ++z/eIqb5S3CnZzhBKTmauDB+sRxqSSSl7GOOXJmnicpb6qt+6KOrsBjEBS1bkJSFKV9IomACbAIubdKuPyT/9w/z+J/vnK8xwWNWru51FRsIWZM2gQZNen/JUIwMf/wBGJ/vnKpwVq2VbGvtLvO7SnJS38DxptPdT4CvQfkY+vxv9Hhf7WKqkPYVKQBnTIse8AbcxNqvXyONFL+MBBEtYUiQRIKsXBE8OtL073R0u18sZ9M6a5Qg+UE/5Rf8AFH9hFFfJsPp8V/7Rf9oUN8oQ/wAoPzxKNSB9hHOi/k3R9NijqPmixIuB3hy0ox/ufUTqMkf6fGN+EPzRcfkiH+Smv6TE/wB+9VJ2h8mePcS4kbgZwoSXVWnnDdXj5JxGzGxydxP9+9VI7CbXU1tBsKWooezMqBMgFXebN9O8nL/nKtk09NnNwyzRWeWJ8cquVb/LcuvysPJGAKSQCpaMo4mDmMeQNSH/AMC/+B/sarvyw7OhbL40UlTavEStPqM39UVYlf8AgP8A8D/Y1Lty9itxUcWCnzJv7xX6HlOyk/ynCHj86w/96ivR/lh/7ux/Tf7NyvPNkj6fCz/OcN/eor0P5YUzh2P6b/6OVRjf/lI6Gdv+oY78v3PKxIIUk5VJIUhQ+ypJCkkeBAPlXteCfb2rs7vAJK0lKxru3U/wUAocwRzrxJQuelem/Ip9VjP/AHCf7lmm6d7tDdswShHKtpJ1f1f5oq/bSMJhWNmNkKKQHcUofbcV3vTMSqOADfKqSkRrVj7af9/xX9Kqq85WhMfBiWPHH13+bEvaAdwfiHwVWVvb/wBX++PgqsqxHH6/+78jMGvuJ/CPgKNS5AFAYX2Ux91PwFFhPSpR08X4S1dke1D2CLimd2d4EBWdKlDuZoiFJg981Zx8p2N+7h/9Gv8A4tedYQQKObVVU78DVi6bBN3OKbLH2h7WYjGISh3IEJUFZUJKQopuM0qJI6SPhTtr5R8YdRhx/m1/8WqQBXYrJKcl4m2fRdM404Lb0L6nt9iyNGPJtf8AxKB2HtnEYRKg0UlKjmIWCoTABIgiCQBPC06zVeZCotRuCcNwuqJZZ82Y59LijFpRVexZz27xR03E8t2v/iUmT2gfTiVYpOUPKASsZTkUAAACnNJAyg6yDN7kERTI1TNcvEwKXvpvxKI4sSTqK3/IfD5QcZazH+jX/wASoto9scU80ptW7SlQglCSkkcRKlGxpC4m45UQw1KfOjLNN+IZYMMakopfIL2L2pxOEaDDQZyJK1d9ClGVqU4qSFj7SjwqswQsKmCFBYI4FKgsR4ECnbzImaBdY4Ch3rfLLcPcxukt+fUabZ7V4jGNll5LOQ3BShaVAjQpJcIB1GhsTUqO1uJOH+bFLO63e5EIXmy5cmu81jjFJ0tERbwrpTRFF5pPxB3WDZKK24OMIci23AAShQcSDJGZBlMgEEgEAxPCme3e072LQlDwaypVmBQlSTN08VngrlSlEzE0PiNTB0oRlKtN7FscUJT1NbrxIH0CbelOOzXah/BIWhgNEOLzqK0qUZypRYhYgQgWjnSQ1yRV8W1wacmGOSOmatEu2MYp95by4C3DmUEggTAFgSSNOdLVUW5fxoSRNasbtbmfJFRpLgTdovYH4h8FVqpO0v1Y/GPgqsq9cHne0P73yIMGs5U24D4CikrjU0BhVWTfgPhTJGznliUtqI6A0xrxZkoqwnDuijW1WoVrZGIj6tXoaYYfY78fVq9DVcqOhhzx8zaTap21GJFSt7Ffj6tXpU7Gynk/+WojjaseWjes8NPKO8OqRRzZFpsagRst4aIV6Gim9mPWlCqxsx5MifDOymE2vUb102FHjArCZUlXpFRpRqBxpDIpNsXlJNTsWFdrRYHjWoEa3oDSdxDN0CgKjxoN0XHoaIw6ykxwNR4pggzwNQrhKjnKDfyNQvxBtc0U00NOlYtudBca1BtbsU4lNtL/AMKULXNPMeJvxuKTbgkkCrsdeJ0emaq2QVkVK6wRrUdaFJeBqVM4ih3mu9IouajcmLVbCTsryY04iHtMmGhzzj4KrK47QmWx+MfBVZWuPB5TtHfN8iPYCAt5pPPKD7q+mMF9ES2gZEI7oCY4WvHE/wCJ5V8t9llH501+IfEV9VFuConmYnxnyHM1Vl5RnU9QQrEHgT6/r1NQPYpQHtERfX+PM8/Q1oiAT629/QD0GtLn3STEceZGth+0Cf6xGmUVU2FRQcHnIIlVtbx/zH/V8q4GJX98xp7QHxm/71RMHKBp00E+ED+xPU1IDfj55xr+JYmhQaRMXlxZU/vk8+SaCexbiTdao439OFv+lSPr8+pCiPEEhSaDxSQQI43H/LljMfwz5VXNDxSDsHjs9lXBgQTIM8dT7ifAVT9rthLykp0BNPNmr7wkD2hN+ts0gX5Zr8iDYptsKjErJH2j8az5XaNGBVJ0AOtlVRZbifOmWIaiFDQ0M6kRrflWc1JkikRBFSvJGSeWoofenLFGYdAUm5ubGohXtuBo6AxU5w0yZ11raReDYipQsRbWL1CNirFMCKUOkJJ586dOAq9rjSHareU9KeCt0b+l+J6QF9ZNQ10pVcVrgqOolS2MmsmtEVypcVfp8hXLzE3ahMMj+kT8F1qou0zxLYH7Y+CqytUeDyfajTz/AA+SBOzDY+cMkfeT+VfU7oMnTU36fr318rdlJGKaH7QPwr6tULk9aqycmKAKtvNblPX/AAzdeHCl5b71vdbjrIkgTabqWfCmcXOsf9fyn+tQC196PO1rwIAPCEqQkHhmJ1qplqJGzAJ9eHqAdfFRNcN2UQm19IRM/urB/XGmDDQyjwtFvSLpHSsabhUkn1X/APZRFHSTULsYm8gQfC/jbKojqM1BrQYvEESdDI5kaOJ9FCn+PQMht8fXy560hXPXnYiZvccM3UWUDeq51HkeDtGYVuHEEaTGsxpaTci/wtfNSXb/ANc5P3jFWHDyCi0XTceI0tpFx0JFVrbyP5Q5PM1lycGnB+P5DPC4MfN2lLcIDhUAA2FEFJi5LgtXWP7ObsOLU6ohC0ohDWYmUoUDBcEe17qEZ7QFLTLSAU5CqTOuYk6RaKOc2qosKSCrOtwLzhRBsEiOZ9mo+6+3r5fuM45U9/P7X+x0/sCx7/ss74dyCRfukZu6et6gVskspSoOBxClhC+7BbUQCAe8ZkEcuHOisRt5K96rIQXGi2b6E2kdNLUrw+3Q286VJzNupSFozRBSEhKgeBsfdyFGsXC/UEVmkv8AhLtbZqWwlxbqgFKcQAloK9glMmXExOvGiNn7Ez7uHbPNuLu3cBsoEe3ec/TSgcZttt9CErQ4Mq3FAoUke2oqg5kHQcqlwXadLamRu1Qy2437Q728LZnS0ZD60UsV78befpf6jShmUfXfy9a/QzZWx0PoStDpguBs5mwCCU5phLigdRxH8UbmxN9ixht5lla0BeWYy5zOXMNcuk8aY4PbbiFtKWtTiUKzFMwCYI/Ool7YZaxCcSEOlQWpZSVojvBcgQgHVXE8KWOjb33/AN3LsffRk2vLbjnw8hPhuy4cxKMOl10FTi0Zl4bIgZEuKJBDxzTu7C1jM2ihNr7ALCCojEDvZQXMMGkH98PL5WtemZ2yhboWFYwd9S7vpOXMF/V9zukFQHHu5hxo7au1N7hFsAvLCnErK3nQ4Rlg5UwkWlPvNXa4q0zf3/URnHVxta28939ChqqF02ozENwYoJ4VpxuzXl4K/t/6sfiHwVWVm3/YH4h8FVlaTy3X/wB0h7MP/wApZAH2k39K+r3APf8AG1fJ/ZczimYH2k39K+pcRiwFFPGbePDTy9RVOR0zJBWbSqR4/mP4ZvSpU4UEaQf+UC3p7hWkNWEaQPS4+BNTg2pUh2zGgJP6/wClS5RQzTlzcev5VItZ5UyaFo6eRIIoZOHTFrTp+XvrfzsclehPwpbicesd5NxHIg8Tx8fSqpyjyx4xYSoXT+IEdL295A/eqqbabzPr/EaOTtYLWgEkKzIFxxztE6eB4aVB2iJzrgR3jeKx5nsjZ06eoTbopuASJyzBInWJ0mLxTRjDLJKcqswgEZTIm4kRa16Fw2PyILZblBF7qzZwoKC+ViI0ki00Y52jiSpslRzCQqCUkOBIMgiU7w34gAUijHbc0zhleyQJtKUHKUkHkRB8YNCvYJtGGRinFrha1IyIQlWmYzKlp4Jofbu2A6UkApCW0IAJk90ROg1oc9pnE4VvDtlaFIcUsrSspzBWbuwItcceFGEY2zXjwZdK0rdvf23LI52T3RdJcWsN7shLbUqUHIGmfUcegml22tjKbXhwjMovgEJUnIoEkABVzHtD0NBYDtQrcPMr3iluqQrelaswyFJiTc6Rrxo/anagKUl/IQ8Gt3mkEZtM+Up1grEdRyqySx+Vf9/YqWLqYz+JX4fZV97CMbsUJWwG3N43iMoQ5lsJISZE8JB1HHlQe09nstrW0VukpUQSG0Rbl9J8a3hO1x3SEuI3ikOpdbV3UZYIJTCUxfvX/a6VDtDaTTy1uBC0rWqbrSpImJgBsH30slBK0SGLPF/Ent7fL7BS+yzSHGGw64S+lCh9GkABZ49/UdAaKx2x22WytbiyneraSEoBPczCTmWNcpoPHdogHsMvJ9ShCYze1knjHd99d4zb6H2y2tpYG9W6ChwA9/MYOZszGY8uFNLu2m/pyBx6l6ZSuvl6/wAAOP7Mo3Db4OJcDilgJaYDikhJIBV9JaQB51T8Q2JUBMAkCRBgG0iTB5iTFXl3a6FsNsbt9IbKyktuhJIUokBX0ZmAdbVT8WzC1CDEmJuYm0mLnrVsJxTSRu6XvJJxn57ccXsU/tC3Cf3h8FVlFdq2obBj7YHuV/Ct1vi7Vnn+0loztMVdmUfylmRqoR1vFfQu0MSd64QYCVqP9UkT1v3Y6I51837KxW7dQv7pBr3bA9oMG+d4cU2hKznKFZgoKPtiUpIIuogyNEggxWfqIt1RmxNLktyNqKJIgmOQkcBbwOh4gjQkUZg8QVDT0B19fdaOXGq6xt7AjXFsn+vfnPd1i08RrNHtdrMAP/Vt/wCufeRPvquCn4jScfAaNPXNzr+0f8Pea6fxYB6jW+g6n7I95qtq7R4TPPzxoDlnd/h+vdQ7m3MKXAoYxgJGgBXbmYCACfPxkWo3LyJ8PmWp18ZPDy9eQj0FLXcV3SokaD36+4/Cgj2jwRSAcWzIjis8ZvKL8+p1pTjdo4Vdk45lIvaXI1Jv9HxJk/wAAScZPhDRlFD5p8Z0RBJUI0kyR0/bQf8ANnlXhnbUAY7EwgqlbnGAIi/iCZ8Ir0de08M2tLqsa0pKCCUozlRgkwJQBfiZ+0rWvKe0OPS/iHXN5AWVKgXuYMW56eVWYINXYmSSfBDhUiRLKlSRoequvT3UUpLYSSWFg3HAgd2eJ1uDUGHeIUFqxEKBkFMGLqkgRHI+dc4t65O/zCNbT7PERztWqiizMY3lvuFQSSCRwChOhOkFPnQTaQBKm1EESkzGmb1091TuOAKCUvkpB1tEynhyub9KhfWDH0pOmumh6cCBT0Lqf+2adai5bUNRrbQG19Yk+ddBIKSci4BAmequup/KhkrB1UbC3lEfmKmw75zfWlMGxgc7nlOhqbEd/wC2aQOGRRMTz4a61xiE5QJSoGVC6tYi1jwvRhQ2luQ/KvujmUzJJ4TaK0wwFqhTyRmMTaNRc8haaDCmwMNkwcqgkRMGTxM3PT3U32bhAUqUWlmyo5CAgzrwn/Wo7AbNTAl/oR3eS4sRzi/XnFFd0EpLxy5eATrCBBtpaPKgEADKU3LBgm88O8bDvfu+VSYrAhSRlYUCEjpeJnWTU2dBV9eZBsTEe1M8oi9FuLQUp/lB6zwgHS36mioiuTKxtdgJSPoyk5jJMdbC/CKyiO0LiSLOlXfPLS4BsIvWVGQQRHCtzyt5++uRet2pRyQrNhp5n9CpGCToOhvzB/XlUCY4z40Zh0Ig50r0EEAxodaKAzpWEcTeNNb/AIf41IyF5oygEkRJiIKvdWPZAMwDgGgnML9y0+vqKHTkKhmCrxOpPtKmL3tHnNFg3ZIppahMC0CQY4THxqZzCLTBKEiTIkk6Ki/CJtUOESj7WciIETAUYvroOXGrQxsNBnMh/KJnurkwoRInu2MeMUljlZcScoGQAm4JJuIWdD0OvSi8E2sBX0aSRmkkxFm5GmoEetHObJaziUPZIMWUTYLsPQe+oMXsvcpYccS4Wn0KcRkUSYSvdqBB0Mp8IUm/AMkK3ZyXXJUd0gJzAkE694jUjnIvUWNSqxDTYkDRUj2fcbTRHafZhw+IXh1hQcbjNBUsEqAWIPQKHDUeZFxOxlpwSMXB3S3SyCSQcyW0qMA6puoAz9ki1MIC45xWe6Qm5kD8QV+YrghZSDlsRb/XF/HKr0ph2c2IcW6tKVJQlDa3lKdWpCQhBTmJUAdJ5VB2i2UvCOllxPeAQoKSoqQpKhmSpChZSSCCD0I51Ai8YZRGYCQNfd/Gp2c8khInML9STEU1T2TfCcylIS381Ti1KKlQG1qCEI9n61ShATxPG1KWm0labLjMZsSYm0RxoBDdy6oBCUDTMSDP2Lg8rA082XsdwTmQg8zniCFJNzlv/iak2H2dBwpxS15EFSwhKllK3cqQVBCQCFRPGJq97N7PMDDB/OkpJSClbi0kEwrKYSe+SlQjhA41VOdFsI2JdlJcUhKUstEJiCSeTupjqfQUDiAQFkNtkHNNzwCOnWfXlTFnDI3Cn0IcLba0JdEqCpUHNANQLTykagmhBgEqZXiEBzdBQbI785loSQY4pkG/VI42OOVi5I0K1YNwZlZEACOJiCop5XuYnwpX85cUggIGUa+OWJmLWinW1dn5E4Yw4kYhTgbBzAwh3dyoH2bkHwvW+0PZn5o3LhSvvqaUWVqcShxCJKVzBSrRUERBq4pKntxToAzhN1KMjncHQWuDWUPtIoiyVgzBBzCI114zWUrQwtSaunZHYzTjYJKCtbbyiFoSspMPbpSd4tKYCmVTIMSmbKlFMQJpps3GvNpVux3SlSSDlM5gCqxuUkBMp0MClGZd+zHZrCPOFlxIK05XHSHFISGjvGXFJGaIbdDbon2kKNhoOhsDDpcdZ3akracwaHBvFnKcQ+vM37UHKyttuYmUqNjpRy+6gkwoEgoUQoCUGBkOWBlgRl0jhFaO1XpJCnEqWUqUQ4oZygqUlSjMrWFXBJmRa9EFFvbwbIa2gXUoO7xe5Y3i3ki6cSQE7pKszkspAz2NwTel3aHCYcMsPMSFYkBaApR+gQnO26i5+kKn97czCUD71gBt3HXWcRiu9Yn5w5JicoJzSYK1ED9o8zW8MTlSlxtTiG4CQpwQgFaioJBsASTYWmSdaDkNGBBg8EpRCt6kEJBEx9lIMROtWT//AGHSCkvtiCfsgfaSOfSY5A0hw4ER83mUEgyOABmTxHEfnUL4IvuABJN8s6jXp4Wg0ESQxxO0HfsvJAFwYAMwuwv4+teiYJht3DbPCz3cExh8W7YfVLS+66NZ9thq/DP1NeOJWFZvormSIgZbKPLp7ucUenb2IGYFSiNwlhQlAllOUhBgRGlxfrrTiUPvlIxa1Y8r3gAdawzirDVbLZmOUzpVj2ngP8jrwu+bU41hMPitzJ3iVFxx15RATEFrEoEz9gaV5ljtoqfcSpxOchKG0yQO6gBKEnKBMJEUU/t7E71x8rO8ebLS1dzvNlCW8hSBGXKlI04c6ngStx18nbyc+M3uZbSdn4mQkhCimUFQBIMG51BrXypoUcccpTudyx82g2UwGwWzJ1PtAzxB6VXNn4t1oLUiUpcQtpZTluhZGdJkGJAjhUuJxLzzbQcSXEso3bZOWUolassgZlAZrTIHCJqBPR+0IzbGZDRAcRhsC5iAROdmX0Nx0Q6ST+IGREVQGcxWn6VF1G2UROeLX048NKnTtjEjTOAGDhZOT6mEy0ZTBEqBvcTrWsK0lHe3E95MSpBTIUq3w902IpW6DGJcOzbansE7hlOJBbQvFMKESgoTDzakg95Ckg97gq99KZo2gpey3PpUAjEtAFKQIzBzU8ZF6pbnap8YZWGazNsOTKRkFikFaUnLmCCSFETe8zJqDZ+2ClleG3OZC1BSk29oHumYkEJJGvGq2ky5NxPSthoPzAMJfaDmIYxTyUGQ4tSVJLCki4KcmGcmSDCqh7NtqVs99kLStWJdW21Ye21h0PNj+smPOqDs/bbrbrTqgoraQG2VSgZEJS8kJ9mDZStZmDM1g2+42hKWkFvdPb9JTu+4tKG0ZgMsaJTY26STLxK5W+S49vcRPzAIUChl93DTlEqLTmEbV5lYcVPWlfylbc+nxGFaSGUpxTjjqy5nU4soyCBlTu0BIjLfWZ51JzbjriAjKooQ6XkXSSlSlDMqYnMohPHhpSzH4xb7jjrsrdcVmUolIJMGbAATpw4U5XRHtBZ4rCpUSY56T51lDYhBSSCmCDp/0rKDIQ5zUiHlDQnTnWVlQJinlXEmPE+NbS4f0T1/jWqygSwtjHrHGfM9OvQVM7th0hIzGBoJNrqPPmT6msrKlBtg6sev7xHdjU6REa8qjXjXCB31ep51usogIS+r7x9fH+J9a0HlXub6/ryFZWUCGB9UzJkXBnz+Nb36vvH1rKyiQ7TiViQFEA6iTe4PxE1J8+cgd9VhGp0v/E+tZWVCEqdpuZcuYxe0njE8eg9K4XtBcG5uZNzrJ61lZQCmcO49xQAKiQAALm0CB7hFYjFr5m+tze88+dZWVA2zDjV6ZjHieo/M+tcrxayCCoxynwH5D0rKyogNkYfVzPryvXCXDzrdZRAcrWTcmTW6ysq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27927"/>
            <a:ext cx="2392680" cy="36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Supplementary Materials for </a:t>
            </a:r>
            <a:br>
              <a:rPr lang="en-US" dirty="0" smtClean="0"/>
            </a:br>
            <a:r>
              <a:rPr lang="en-US" dirty="0" smtClean="0"/>
              <a:t>Primary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http://www.cs.sjsu.edu/~stamp/infosec/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John R. </a:t>
            </a:r>
            <a:r>
              <a:rPr lang="en-US" sz="2400" dirty="0" err="1"/>
              <a:t>Vacca</a:t>
            </a:r>
            <a:r>
              <a:rPr lang="en-US" sz="2400" dirty="0"/>
              <a:t> </a:t>
            </a:r>
            <a:r>
              <a:rPr lang="en-US" sz="2400" dirty="0" smtClean="0"/>
              <a:t>(editor), </a:t>
            </a:r>
            <a:r>
              <a:rPr lang="en-US" sz="2400" i="1" dirty="0" smtClean="0"/>
              <a:t>Computer </a:t>
            </a:r>
            <a:r>
              <a:rPr lang="en-US" sz="2400" i="1" dirty="0"/>
              <a:t>and Information Security Handbook</a:t>
            </a:r>
            <a:r>
              <a:rPr lang="en-US" sz="2400" dirty="0" smtClean="0"/>
              <a:t>, </a:t>
            </a:r>
            <a:r>
              <a:rPr lang="en-US" sz="2400" dirty="0"/>
              <a:t>Morgan Kaufmann Press, 2009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softcopies of the relevant chapters will be provided before the respective lectures.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352799"/>
            <a:ext cx="2514600" cy="32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Grading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72295"/>
              </p:ext>
            </p:extLst>
          </p:nvPr>
        </p:nvGraphicFramePr>
        <p:xfrm>
          <a:off x="914400" y="1524000"/>
          <a:ext cx="76200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2449286"/>
                <a:gridCol w="5170714"/>
              </a:tblGrid>
              <a:tr h="457200">
                <a:tc>
                  <a:txBody>
                    <a:bodyPr/>
                    <a:lstStyle/>
                    <a:p>
                      <a:pPr marL="2857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/>
                          <a:ea typeface="Cambria"/>
                          <a:cs typeface="Times New Roman"/>
                        </a:rPr>
                        <a:t>Homework</a:t>
                      </a:r>
                      <a:endParaRPr lang="en-US" sz="2000" dirty="0">
                        <a:effectLst/>
                        <a:latin typeface="Landor Corp S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25% (5 x 5%)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57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mbria"/>
                          <a:cs typeface="Times New Roman"/>
                        </a:rPr>
                        <a:t>Exams</a:t>
                      </a:r>
                      <a:endParaRPr lang="en-US" sz="2000" dirty="0">
                        <a:effectLst/>
                        <a:latin typeface="Landor Corp S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55% (20% for midterm + 35% for final)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57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mbria"/>
                          <a:cs typeface="Times New Roman"/>
                        </a:rPr>
                        <a:t>Project</a:t>
                      </a:r>
                      <a:endParaRPr lang="en-US" sz="2000" dirty="0">
                        <a:effectLst/>
                        <a:latin typeface="Landor Corp S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20%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57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mbria"/>
                          <a:cs typeface="Times New Roman"/>
                        </a:rPr>
                        <a:t>Total</a:t>
                      </a:r>
                      <a:endParaRPr lang="en-US" sz="2000">
                        <a:effectLst/>
                        <a:latin typeface="Landor Corp S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100%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48697" y="3581400"/>
            <a:ext cx="73914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Grading policy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If &lt; 50 points (Grade D)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If &gt;= 50 points and &lt; 65 points (Grade C)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If &gt;= 65 points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If &gt;= 90 points (Grade A)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If &gt;= 65 and &lt; 90 (Depending on distribution of points, half of the students will be given Grade A and another half Grade 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CIS 512 Information Security  Course Logistics</vt:lpstr>
      <vt:lpstr>Primary Textbook</vt:lpstr>
      <vt:lpstr>Supplementary Materials for  Primary Textbook</vt:lpstr>
      <vt:lpstr>Secondary Textbook</vt:lpstr>
      <vt:lpstr>Course Grading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512 Information Security  Logistics</dc:title>
  <dc:creator>zaung</dc:creator>
  <cp:lastModifiedBy>zaung</cp:lastModifiedBy>
  <cp:revision>3</cp:revision>
  <dcterms:created xsi:type="dcterms:W3CDTF">2013-08-26T14:07:26Z</dcterms:created>
  <dcterms:modified xsi:type="dcterms:W3CDTF">2013-08-26T14:27:34Z</dcterms:modified>
</cp:coreProperties>
</file>