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473" r:id="rId3"/>
    <p:sldId id="332" r:id="rId4"/>
    <p:sldId id="357" r:id="rId5"/>
    <p:sldId id="474" r:id="rId6"/>
    <p:sldId id="342" r:id="rId7"/>
    <p:sldId id="686" r:id="rId8"/>
    <p:sldId id="343" r:id="rId9"/>
    <p:sldId id="344" r:id="rId10"/>
    <p:sldId id="345" r:id="rId11"/>
    <p:sldId id="346" r:id="rId12"/>
    <p:sldId id="608" r:id="rId13"/>
    <p:sldId id="347" r:id="rId14"/>
    <p:sldId id="348" r:id="rId15"/>
    <p:sldId id="349" r:id="rId16"/>
    <p:sldId id="350" r:id="rId17"/>
    <p:sldId id="408" r:id="rId18"/>
    <p:sldId id="436" r:id="rId19"/>
    <p:sldId id="677" r:id="rId20"/>
    <p:sldId id="609" r:id="rId21"/>
    <p:sldId id="352" r:id="rId22"/>
    <p:sldId id="353" r:id="rId23"/>
    <p:sldId id="354" r:id="rId24"/>
    <p:sldId id="355" r:id="rId25"/>
    <p:sldId id="387" r:id="rId26"/>
    <p:sldId id="356" r:id="rId27"/>
    <p:sldId id="490" r:id="rId28"/>
    <p:sldId id="359" r:id="rId29"/>
    <p:sldId id="399" r:id="rId30"/>
    <p:sldId id="402" r:id="rId31"/>
    <p:sldId id="404" r:id="rId32"/>
    <p:sldId id="400" r:id="rId33"/>
    <p:sldId id="406" r:id="rId34"/>
    <p:sldId id="407" r:id="rId35"/>
    <p:sldId id="628" r:id="rId36"/>
    <p:sldId id="491" r:id="rId37"/>
    <p:sldId id="360" r:id="rId38"/>
    <p:sldId id="361" r:id="rId39"/>
    <p:sldId id="362" r:id="rId40"/>
    <p:sldId id="478" r:id="rId41"/>
    <p:sldId id="477" r:id="rId42"/>
    <p:sldId id="704" r:id="rId43"/>
    <p:sldId id="479" r:id="rId44"/>
    <p:sldId id="480" r:id="rId45"/>
    <p:sldId id="492" r:id="rId46"/>
    <p:sldId id="409" r:id="rId47"/>
    <p:sldId id="410" r:id="rId48"/>
    <p:sldId id="411" r:id="rId49"/>
    <p:sldId id="412" r:id="rId50"/>
    <p:sldId id="413" r:id="rId51"/>
    <p:sldId id="633" r:id="rId52"/>
    <p:sldId id="629" r:id="rId53"/>
    <p:sldId id="630" r:id="rId54"/>
    <p:sldId id="631" r:id="rId55"/>
    <p:sldId id="632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3"/>
    <a:srgbClr val="06FF0E"/>
    <a:srgbClr val="CC14BE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-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E63F-011A-3E43-A312-98E7CA0808B8}" type="datetimeFigureOut">
              <a:rPr lang="en-US" smtClean="0"/>
              <a:pPr/>
              <a:t>26-Aug-13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18CF-6D04-D149-A2BD-325B25DE7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1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34AB6-D105-B94F-AF6A-AF4BFCA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8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7AEB01AE-29C2-494A-9265-B28106D64B5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BEF3D06-DB2C-0F45-953A-3E58DC02B98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2F5E24AA-7384-BA40-8F30-9DC79283B14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AD201B23-E879-9846-A2A9-CED7FCA065E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704A275-DB3B-2346-8033-8BFE9A8F495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2341617-4344-324E-9E15-ABC09817E91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83BECADF-31BF-9A45-B60A-2F834887DC4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D7B3BD55-AF80-B342-AA19-1C66FBFEF43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43B62A7-37BF-F14C-8188-B3945FC10AB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F390FFE1-3D51-2540-8BDD-BEBEA3A79C2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E4287857-CFE6-A14F-A3B9-C455FDB913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5A73CB8-469A-9540-BADA-AFD55CD9168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38400"/>
            <a:ext cx="78486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Part I: Crypto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4:</a:t>
            </a:r>
            <a:br>
              <a:rPr lang="en-US" dirty="0"/>
            </a:br>
            <a:r>
              <a:rPr lang="en-US" dirty="0"/>
              <a:t>Public Key Cryptography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47800" y="533400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Original source: http://www.cs.sjsu.edu/~stamp/infosec/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9CB04C0-E9D2-FD4D-87BF-CF5F5061D6C4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Knapsack</a:t>
            </a:r>
            <a:r>
              <a:rPr lang="en-US" dirty="0" smtClean="0"/>
              <a:t> Cryptosystem</a:t>
            </a:r>
            <a:endParaRPr lang="en-US" dirty="0"/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b="1" dirty="0">
                <a:solidFill>
                  <a:schemeClr val="hlink"/>
                </a:solidFill>
              </a:rPr>
              <a:t>Private key:</a:t>
            </a:r>
            <a:r>
              <a:rPr lang="en-US" dirty="0"/>
              <a:t> </a:t>
            </a:r>
            <a:r>
              <a:rPr lang="en-US" sz="2800" dirty="0">
                <a:latin typeface="Times-Roman" charset="0"/>
              </a:rPr>
              <a:t>(2,3,7,14,30,57,120,251) 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>
                <a:latin typeface="Times-Roman" charset="0"/>
              </a:rPr>
              <a:t>				 m</a:t>
            </a:r>
            <a:r>
              <a:rPr lang="en-US" sz="2800" baseline="30000" dirty="0">
                <a:latin typeface="Times-Roman" charset="0"/>
                <a:sym typeface="Symbol" charset="2"/>
              </a:rPr>
              <a:t></a:t>
            </a:r>
            <a:r>
              <a:rPr lang="en-US" sz="2800" baseline="30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= 41</a:t>
            </a:r>
            <a:r>
              <a:rPr lang="en-US" sz="2800" baseline="30000" dirty="0">
                <a:latin typeface="Times-Roman" charset="0"/>
                <a:sym typeface="Symbol" charset="2"/>
              </a:rPr>
              <a:t></a:t>
            </a:r>
            <a:r>
              <a:rPr lang="en-US" sz="2800" baseline="30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 mod 491 = 12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b="1" dirty="0">
                <a:solidFill>
                  <a:schemeClr val="hlink"/>
                </a:solidFill>
              </a:rPr>
              <a:t>Public key:</a:t>
            </a:r>
            <a:r>
              <a:rPr lang="en-US" dirty="0"/>
              <a:t> </a:t>
            </a:r>
            <a:r>
              <a:rPr lang="en-US" sz="2800" dirty="0">
                <a:latin typeface="Times-Roman" charset="0"/>
              </a:rPr>
              <a:t>(82,123,287,83,248,373,10,471),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=491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Example: Encrypt </a:t>
            </a:r>
            <a:r>
              <a:rPr lang="en-US" sz="2800" dirty="0">
                <a:latin typeface="Times-Roman" charset="0"/>
              </a:rPr>
              <a:t>10010110 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82 + 83 + 373 + 10 =  548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To decrypt,</a:t>
            </a:r>
            <a:endParaRPr lang="en-US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548</a:t>
            </a:r>
            <a:r>
              <a:rPr lang="en-US" sz="2400" dirty="0">
                <a:latin typeface="Times-Roman" charset="0"/>
              </a:rPr>
              <a:t> · </a:t>
            </a:r>
            <a:r>
              <a:rPr lang="en-US" dirty="0">
                <a:latin typeface="Times-Roman" charset="0"/>
              </a:rPr>
              <a:t>12 = 193 mod 491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Solve (easy) SIK with </a:t>
            </a:r>
            <a:r>
              <a:rPr lang="en-US" dirty="0">
                <a:latin typeface="Times-Roman" charset="0"/>
              </a:rPr>
              <a:t>S = 193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Obtain plaintext </a:t>
            </a:r>
            <a:r>
              <a:rPr lang="en-US" dirty="0">
                <a:latin typeface="Times-Roman" charset="0"/>
              </a:rPr>
              <a:t>10010110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7FAEE64-A504-384A-BC34-183213316001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Knapsack Weakness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Trapdoor:</a:t>
            </a:r>
            <a:r>
              <a:rPr lang="en-US" sz="2800" dirty="0"/>
              <a:t> Convert SIK into “general” knapsack using modular arithmetic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One-way:</a:t>
            </a:r>
            <a:r>
              <a:rPr lang="en-US" sz="2800" dirty="0"/>
              <a:t> General knapsack easy to encrypt, hard to solve; SIK easy to solve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This knapsack cryptosystem is </a:t>
            </a:r>
            <a:r>
              <a:rPr lang="en-US" sz="2800" b="1" dirty="0">
                <a:solidFill>
                  <a:srgbClr val="FF0000"/>
                </a:solidFill>
              </a:rPr>
              <a:t>insecure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Broken in 1983 with Apple II computer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The attack uses </a:t>
            </a:r>
            <a:r>
              <a:rPr lang="en-US" sz="2400" b="1" dirty="0">
                <a:solidFill>
                  <a:schemeClr val="hlink"/>
                </a:solidFill>
              </a:rPr>
              <a:t>lattice reduction</a:t>
            </a:r>
            <a:endParaRPr lang="en-US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“General knapsack” is not general enough!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This special knapsack is easy to solve!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FB8F995-D470-D347-B7AE-3B55ADF404C8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RSA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03C3F37-2253-2542-80E0-F90B1E81810D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RSA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By Clifford Cocks </a:t>
            </a:r>
            <a:r>
              <a:rPr lang="en-US" sz="2800" dirty="0"/>
              <a:t>(GCHQ</a:t>
            </a:r>
            <a:r>
              <a:rPr lang="en-US" sz="2800" dirty="0" smtClean="0"/>
              <a:t>), independently, </a:t>
            </a:r>
            <a:r>
              <a:rPr lang="en-US" sz="2800" b="1" dirty="0" err="1">
                <a:solidFill>
                  <a:srgbClr val="FFBE03"/>
                </a:solidFill>
              </a:rPr>
              <a:t>R</a:t>
            </a:r>
            <a:r>
              <a:rPr lang="en-US" sz="2800" dirty="0" err="1"/>
              <a:t>ivest</a:t>
            </a:r>
            <a:r>
              <a:rPr lang="en-US" sz="2800" dirty="0"/>
              <a:t>, </a:t>
            </a:r>
            <a:r>
              <a:rPr lang="en-US" sz="2800" b="1" dirty="0" smtClean="0">
                <a:solidFill>
                  <a:srgbClr val="FFBE03"/>
                </a:solidFill>
              </a:rPr>
              <a:t>S</a:t>
            </a:r>
            <a:r>
              <a:rPr lang="en-US" sz="2800" dirty="0" smtClean="0"/>
              <a:t>hamir, and </a:t>
            </a:r>
            <a:r>
              <a:rPr lang="en-US" sz="2800" b="1" dirty="0" err="1">
                <a:solidFill>
                  <a:srgbClr val="FFBE03"/>
                </a:solidFill>
              </a:rPr>
              <a:t>A</a:t>
            </a:r>
            <a:r>
              <a:rPr lang="en-US" sz="2800" dirty="0" err="1"/>
              <a:t>dleman</a:t>
            </a:r>
            <a:r>
              <a:rPr lang="en-US" sz="2800" dirty="0"/>
              <a:t> (MIT)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RSA is the </a:t>
            </a:r>
            <a:r>
              <a:rPr lang="en-US" sz="2400" b="1" i="1" dirty="0"/>
              <a:t>gold standard </a:t>
            </a:r>
            <a:r>
              <a:rPr lang="en-US" sz="2400" dirty="0"/>
              <a:t>in public key crypto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q</a:t>
            </a:r>
            <a:r>
              <a:rPr lang="en-US" sz="2800" dirty="0"/>
              <a:t> be two large prime numbers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N = </a:t>
            </a:r>
            <a:r>
              <a:rPr lang="en-US" sz="2800" dirty="0" err="1">
                <a:latin typeface="Times-Roman" charset="0"/>
              </a:rPr>
              <a:t>pq</a:t>
            </a:r>
            <a:r>
              <a:rPr lang="en-US" sz="2800" dirty="0"/>
              <a:t> be the </a:t>
            </a:r>
            <a:r>
              <a:rPr lang="en-US" sz="2800" b="1" dirty="0">
                <a:solidFill>
                  <a:schemeClr val="hlink"/>
                </a:solidFill>
              </a:rPr>
              <a:t>modulus</a:t>
            </a:r>
            <a:endParaRPr 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Choose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/>
              <a:t> relatively prime to </a:t>
            </a:r>
            <a:r>
              <a:rPr lang="en-US" sz="2800" dirty="0">
                <a:latin typeface="Times-Roman" charset="0"/>
              </a:rPr>
              <a:t>(p</a:t>
            </a:r>
            <a:r>
              <a:rPr lang="en-US" sz="24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1)(q</a:t>
            </a:r>
            <a:r>
              <a:rPr lang="en-US" sz="24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1)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Find </a:t>
            </a:r>
            <a:r>
              <a:rPr lang="en-US" sz="2800" dirty="0" err="1">
                <a:latin typeface="Times-Roman" charset="0"/>
              </a:rPr>
              <a:t>d</a:t>
            </a:r>
            <a:r>
              <a:rPr lang="en-US" sz="2800" dirty="0"/>
              <a:t> such that </a:t>
            </a:r>
            <a:r>
              <a:rPr lang="en-US" sz="2800" dirty="0" err="1">
                <a:latin typeface="Times-Roman" charset="0"/>
              </a:rPr>
              <a:t>ed</a:t>
            </a:r>
            <a:r>
              <a:rPr lang="en-US" sz="2800" dirty="0">
                <a:latin typeface="Times-Roman" charset="0"/>
              </a:rPr>
              <a:t> = 1 mod (p</a:t>
            </a:r>
            <a:r>
              <a:rPr lang="en-US" sz="24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1)(q</a:t>
            </a:r>
            <a:r>
              <a:rPr lang="en-US" sz="24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1)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Public key</a:t>
            </a:r>
            <a:r>
              <a:rPr lang="en-US" sz="2800" dirty="0"/>
              <a:t> is </a:t>
            </a:r>
            <a:r>
              <a:rPr lang="en-US" sz="2800" dirty="0">
                <a:latin typeface="Times-Roman" charset="0"/>
              </a:rPr>
              <a:t>(</a:t>
            </a:r>
            <a:r>
              <a:rPr lang="en-US" sz="2800" dirty="0" err="1">
                <a:latin typeface="Times-Roman" charset="0"/>
              </a:rPr>
              <a:t>N,e</a:t>
            </a:r>
            <a:r>
              <a:rPr lang="en-US" sz="2800" dirty="0">
                <a:latin typeface="Times-Roman" charset="0"/>
              </a:rPr>
              <a:t>)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Private key</a:t>
            </a:r>
            <a:r>
              <a:rPr lang="en-US" sz="2800" dirty="0"/>
              <a:t> is </a:t>
            </a:r>
            <a:r>
              <a:rPr lang="en-US" sz="2800" dirty="0" err="1">
                <a:latin typeface="Times-Roman" charset="0"/>
              </a:rPr>
              <a:t>d</a:t>
            </a:r>
            <a:endParaRPr lang="en-US" sz="28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2DA773F-9286-D54E-A034-B80675C48B50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RSA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dirty="0" smtClean="0"/>
              <a:t>Message </a:t>
            </a:r>
            <a:r>
              <a:rPr lang="en-US" sz="2800" dirty="0" smtClean="0">
                <a:latin typeface="Times-Roman"/>
                <a:cs typeface="Times-Roman"/>
              </a:rPr>
              <a:t>M</a:t>
            </a:r>
            <a:r>
              <a:rPr lang="en-US" sz="2800" dirty="0" smtClean="0"/>
              <a:t> is treated as a number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 smtClean="0"/>
              <a:t>To encrypt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 smtClean="0"/>
              <a:t> we compute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dirty="0">
                <a:latin typeface="Times-Roman" charset="0"/>
              </a:rPr>
              <a:t>C = M</a:t>
            </a:r>
            <a:r>
              <a:rPr lang="en-US" baseline="30000" dirty="0">
                <a:latin typeface="Times-Roman" charset="0"/>
              </a:rPr>
              <a:t>e</a:t>
            </a:r>
            <a:r>
              <a:rPr lang="en-US" dirty="0">
                <a:latin typeface="Times-Roman" charset="0"/>
              </a:rPr>
              <a:t> mod N </a:t>
            </a:r>
            <a:endParaRPr lang="en-US" dirty="0"/>
          </a:p>
          <a:p>
            <a:pPr eaLnBrk="1" hangingPunct="1">
              <a:lnSpc>
                <a:spcPct val="85000"/>
              </a:lnSpc>
            </a:pPr>
            <a:r>
              <a:rPr lang="en-US" sz="2800" dirty="0"/>
              <a:t>To decrypt 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compute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dirty="0">
                <a:latin typeface="Times-Roman" charset="0"/>
              </a:rPr>
              <a:t>M = </a:t>
            </a:r>
            <a:r>
              <a:rPr lang="en-US" dirty="0" err="1">
                <a:latin typeface="Times-Roman" charset="0"/>
              </a:rPr>
              <a:t>C</a:t>
            </a:r>
            <a:r>
              <a:rPr lang="en-US" baseline="30000" dirty="0" err="1">
                <a:latin typeface="Times-Roman" charset="0"/>
              </a:rPr>
              <a:t>d</a:t>
            </a:r>
            <a:r>
              <a:rPr lang="en-US" dirty="0">
                <a:latin typeface="Times-Roman" charset="0"/>
              </a:rPr>
              <a:t> mod N </a:t>
            </a:r>
            <a:endParaRPr lang="en-US" dirty="0"/>
          </a:p>
          <a:p>
            <a:pPr eaLnBrk="1" hangingPunct="1">
              <a:lnSpc>
                <a:spcPct val="85000"/>
              </a:lnSpc>
            </a:pPr>
            <a:r>
              <a:rPr lang="en-US" sz="2800" dirty="0"/>
              <a:t>Recall that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are public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/>
              <a:t>If Trudy can factor </a:t>
            </a:r>
            <a:r>
              <a:rPr lang="en-US" sz="2800" dirty="0" smtClean="0">
                <a:latin typeface="Times-Roman" charset="0"/>
              </a:rPr>
              <a:t>N=</a:t>
            </a:r>
            <a:r>
              <a:rPr lang="en-US" sz="2800" dirty="0" err="1" smtClean="0">
                <a:latin typeface="Times-Roman" charset="0"/>
              </a:rPr>
              <a:t>pq</a:t>
            </a:r>
            <a:r>
              <a:rPr lang="en-US" sz="2800" dirty="0" smtClean="0"/>
              <a:t>, </a:t>
            </a:r>
            <a:r>
              <a:rPr lang="en-US" sz="2800" dirty="0"/>
              <a:t>she can use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/>
              <a:t> to easily find </a:t>
            </a:r>
            <a:r>
              <a:rPr lang="en-US" sz="2800" dirty="0" err="1">
                <a:latin typeface="Times-Roman" charset="0"/>
              </a:rPr>
              <a:t>d</a:t>
            </a:r>
            <a:r>
              <a:rPr lang="en-US" sz="2800" dirty="0"/>
              <a:t> since </a:t>
            </a:r>
            <a:r>
              <a:rPr lang="en-US" sz="2800" dirty="0" err="1">
                <a:latin typeface="Times-Roman" charset="0"/>
              </a:rPr>
              <a:t>ed</a:t>
            </a:r>
            <a:r>
              <a:rPr lang="en-US" sz="2800" dirty="0">
                <a:latin typeface="Times-Roman" charset="0"/>
              </a:rPr>
              <a:t> = 1 mod (p</a:t>
            </a:r>
            <a:r>
              <a:rPr lang="en-US" sz="28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1)(q</a:t>
            </a:r>
            <a:r>
              <a:rPr lang="en-US" sz="28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1)</a:t>
            </a:r>
            <a:endParaRPr lang="en-US" sz="2800" dirty="0"/>
          </a:p>
          <a:p>
            <a:pPr eaLnBrk="1" hangingPunct="1">
              <a:lnSpc>
                <a:spcPct val="85000"/>
              </a:lnSpc>
            </a:pPr>
            <a:r>
              <a:rPr lang="en-US" sz="2800" b="1" dirty="0">
                <a:solidFill>
                  <a:schemeClr val="hlink"/>
                </a:solidFill>
              </a:rPr>
              <a:t>Factoring the modulus breaks RSA</a:t>
            </a:r>
            <a:endParaRPr lang="en-US" sz="2800" dirty="0"/>
          </a:p>
          <a:p>
            <a:pPr lvl="1" eaLnBrk="1" hangingPunct="1">
              <a:lnSpc>
                <a:spcPct val="85000"/>
              </a:lnSpc>
            </a:pPr>
            <a:r>
              <a:rPr lang="en-US" sz="2400" dirty="0" smtClean="0"/>
              <a:t>Is </a:t>
            </a:r>
            <a:r>
              <a:rPr lang="en-US" sz="2400" dirty="0"/>
              <a:t>factoring</a:t>
            </a:r>
            <a:r>
              <a:rPr lang="en-US" sz="2400" dirty="0" smtClean="0"/>
              <a:t> the </a:t>
            </a:r>
            <a:r>
              <a:rPr lang="en-US" sz="2400" dirty="0"/>
              <a:t>only way to break </a:t>
            </a:r>
            <a:r>
              <a:rPr lang="en-US" sz="2400" dirty="0" smtClean="0"/>
              <a:t>RSA?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633A32A-3EB9-9043-9241-85C119330E43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Does RSA Really Work?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800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Given </a:t>
            </a:r>
            <a:r>
              <a:rPr lang="en-US" sz="2800" dirty="0">
                <a:latin typeface="Times-Roman" charset="0"/>
              </a:rPr>
              <a:t>C = M</a:t>
            </a:r>
            <a:r>
              <a:rPr lang="en-US" sz="2800" baseline="30000" dirty="0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we must show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 </a:t>
            </a:r>
            <a:r>
              <a:rPr lang="en-US" dirty="0">
                <a:latin typeface="Times-Roman" charset="0"/>
              </a:rPr>
              <a:t>M = </a:t>
            </a:r>
            <a:r>
              <a:rPr lang="en-US" dirty="0" err="1">
                <a:latin typeface="Times-Roman" charset="0"/>
              </a:rPr>
              <a:t>C</a:t>
            </a:r>
            <a:r>
              <a:rPr lang="en-US" baseline="30000" dirty="0" err="1">
                <a:latin typeface="Times-Roman" charset="0"/>
              </a:rPr>
              <a:t>d</a:t>
            </a:r>
            <a:r>
              <a:rPr lang="en-US" dirty="0">
                <a:latin typeface="Times-Roman" charset="0"/>
              </a:rPr>
              <a:t> mod N = M</a:t>
            </a:r>
            <a:r>
              <a:rPr lang="en-US" baseline="30000" dirty="0">
                <a:latin typeface="Times-Roman" charset="0"/>
              </a:rPr>
              <a:t>ed</a:t>
            </a:r>
            <a:r>
              <a:rPr lang="en-US" dirty="0">
                <a:latin typeface="Times-Roman" charset="0"/>
              </a:rPr>
              <a:t> mod N</a:t>
            </a:r>
            <a:endParaRPr lang="en-US" sz="24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We’ll use </a:t>
            </a:r>
            <a:r>
              <a:rPr lang="en-US" sz="2800" b="1" dirty="0"/>
              <a:t>Euler’s Theorem:</a:t>
            </a:r>
            <a:endParaRPr lang="en-US" sz="2800" dirty="0"/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 If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>
                <a:latin typeface="Times-Roman" charset="0"/>
              </a:rPr>
              <a:t> is relatively prime to </a:t>
            </a:r>
            <a:r>
              <a:rPr lang="en-US" sz="2400" dirty="0" err="1">
                <a:latin typeface="Times-Roman" charset="0"/>
              </a:rPr>
              <a:t>n</a:t>
            </a:r>
            <a:r>
              <a:rPr lang="en-US" sz="2400" dirty="0">
                <a:latin typeface="Times-Roman" charset="0"/>
              </a:rPr>
              <a:t> then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baseline="30000" dirty="0" err="1">
                <a:latin typeface="Times-Roman" charset="0"/>
                <a:sym typeface="Symbol" charset="2"/>
              </a:rPr>
              <a:t>(</a:t>
            </a:r>
            <a:r>
              <a:rPr lang="en-US" sz="2400" baseline="30000" dirty="0" err="1">
                <a:latin typeface="Times-Roman" charset="0"/>
              </a:rPr>
              <a:t>n</a:t>
            </a:r>
            <a:r>
              <a:rPr lang="en-US" sz="2400" baseline="30000" dirty="0">
                <a:latin typeface="Times-Roman" charset="0"/>
              </a:rPr>
              <a:t>)</a:t>
            </a:r>
            <a:r>
              <a:rPr lang="en-US" sz="2400" dirty="0">
                <a:latin typeface="Times-Roman" charset="0"/>
              </a:rPr>
              <a:t> = 1 mod </a:t>
            </a:r>
            <a:r>
              <a:rPr lang="en-US" sz="2400" dirty="0" err="1">
                <a:latin typeface="Times-Roman" charset="0"/>
              </a:rPr>
              <a:t>n</a:t>
            </a:r>
            <a:r>
              <a:rPr lang="en-US" sz="2400" dirty="0">
                <a:latin typeface="Times-Roman" charset="0"/>
              </a:rPr>
              <a:t> </a:t>
            </a:r>
            <a:endParaRPr lang="en-US" sz="24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Facts: 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AutoNum type="arabicParenR"/>
            </a:pP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1 mod (</a:t>
            </a:r>
            <a:r>
              <a:rPr lang="en-US" sz="2400" dirty="0" err="1">
                <a:latin typeface="Times-Roman" charset="0"/>
              </a:rPr>
              <a:t>p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1)</a:t>
            </a:r>
            <a:r>
              <a:rPr lang="en-US" sz="2400" dirty="0"/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AutoNum type="arabicParenR"/>
            </a:pPr>
            <a:r>
              <a:rPr lang="en-US" sz="2400" dirty="0"/>
              <a:t> By definition of “mod”, </a:t>
            </a:r>
            <a:r>
              <a:rPr lang="en-US" sz="2400" dirty="0" err="1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k(p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1) + 1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AutoNum type="arabicParenR"/>
            </a:pPr>
            <a:r>
              <a:rPr lang="en-US" sz="2400" dirty="0">
                <a:sym typeface="Symbol" charset="2"/>
              </a:rPr>
              <a:t> </a:t>
            </a:r>
            <a:r>
              <a:rPr lang="en-US" sz="2400" dirty="0">
                <a:latin typeface="Times-Roman" charset="0"/>
                <a:sym typeface="Symbol" charset="2"/>
              </a:rPr>
              <a:t>(N</a:t>
            </a:r>
            <a:r>
              <a:rPr lang="en-US" sz="2400" dirty="0">
                <a:latin typeface="Times-Roman" charset="0"/>
              </a:rPr>
              <a:t>) = (</a:t>
            </a:r>
            <a:r>
              <a:rPr lang="en-US" sz="2400" dirty="0" err="1">
                <a:latin typeface="Times-Roman" charset="0"/>
              </a:rPr>
              <a:t>p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1)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Then </a:t>
            </a:r>
            <a:r>
              <a:rPr lang="en-US" sz="2800" dirty="0" err="1">
                <a:latin typeface="Times-Roman" charset="0"/>
              </a:rPr>
              <a:t>ed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 1 = </a:t>
            </a:r>
            <a:r>
              <a:rPr lang="en-US" sz="2800" dirty="0" err="1">
                <a:latin typeface="Times-Roman" charset="0"/>
              </a:rPr>
              <a:t>k(p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1)(q </a:t>
            </a:r>
            <a:r>
              <a:rPr lang="en-US" sz="2800" dirty="0" err="1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1) = </a:t>
            </a:r>
            <a:r>
              <a:rPr lang="en-US" sz="2800" dirty="0" err="1">
                <a:latin typeface="Times-Roman" charset="0"/>
              </a:rPr>
              <a:t>k</a:t>
            </a:r>
            <a:r>
              <a:rPr lang="en-US" sz="2800" dirty="0" err="1">
                <a:latin typeface="Times-Roman" charset="0"/>
                <a:sym typeface="Symbol" charset="2"/>
              </a:rPr>
              <a:t>(N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Finally, 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latin typeface="Times-Roman" charset="0"/>
              </a:rPr>
              <a:t>M</a:t>
            </a:r>
            <a:r>
              <a:rPr lang="en-US" sz="2400" b="1" baseline="30000" dirty="0">
                <a:solidFill>
                  <a:schemeClr val="hlink"/>
                </a:solidFill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baseline="30000" dirty="0" err="1">
                <a:latin typeface="Times-Roman" charset="0"/>
              </a:rPr>
              <a:t>(ed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baseline="30000" dirty="0" err="1">
                <a:latin typeface="Times-Roman" charset="0"/>
                <a:sym typeface="Symbol" charset="2"/>
              </a:rPr>
              <a:t>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baseline="30000" dirty="0">
                <a:latin typeface="Times-Roman" charset="0"/>
              </a:rPr>
              <a:t>1) + 1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baseline="30000" dirty="0" err="1">
                <a:latin typeface="Times-Roman" charset="0"/>
              </a:rPr>
              <a:t>ed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baseline="30000" dirty="0" err="1">
                <a:latin typeface="Times-Roman" charset="0"/>
                <a:sym typeface="Symbol" charset="2"/>
              </a:rPr>
              <a:t>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baseline="30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baseline="30000" dirty="0" err="1">
                <a:latin typeface="Times-Roman" charset="0"/>
              </a:rPr>
              <a:t>k</a:t>
            </a:r>
            <a:r>
              <a:rPr lang="en-US" sz="2400" baseline="30000" dirty="0" err="1">
                <a:latin typeface="Times-Roman" charset="0"/>
                <a:sym typeface="Symbol" charset="2"/>
              </a:rPr>
              <a:t>(N</a:t>
            </a:r>
            <a:r>
              <a:rPr lang="en-US" sz="2400" baseline="30000" dirty="0">
                <a:latin typeface="Times-Roman" charset="0"/>
              </a:rPr>
              <a:t>)</a:t>
            </a:r>
            <a:r>
              <a:rPr lang="en-US" sz="2400" dirty="0">
                <a:latin typeface="Times-Roman" charset="0"/>
              </a:rPr>
              <a:t> 			=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dirty="0" err="1">
                <a:latin typeface="Times-Roman" charset="0"/>
                <a:sym typeface="Symbol" charset="2"/>
              </a:rPr>
              <a:t>(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baseline="30000" dirty="0" err="1">
                <a:latin typeface="Times-Roman" charset="0"/>
                <a:sym typeface="Symbol" charset="2"/>
              </a:rPr>
              <a:t>(N</a:t>
            </a:r>
            <a:r>
              <a:rPr lang="en-US" sz="2400" baseline="30000" dirty="0" err="1">
                <a:latin typeface="Times-Roman" charset="0"/>
              </a:rPr>
              <a:t>)</a:t>
            </a:r>
            <a:r>
              <a:rPr lang="en-US" sz="2400" dirty="0" err="1">
                <a:latin typeface="Times-Roman" charset="0"/>
              </a:rPr>
              <a:t>)</a:t>
            </a:r>
            <a:r>
              <a:rPr lang="en-US" sz="2400" baseline="30000" dirty="0" err="1">
                <a:latin typeface="Times-Roman" charset="0"/>
              </a:rPr>
              <a:t>k</a:t>
            </a:r>
            <a:r>
              <a:rPr lang="en-US" sz="2400" dirty="0">
                <a:latin typeface="Times-Roman" charset="0"/>
              </a:rPr>
              <a:t> mod N = M</a:t>
            </a:r>
            <a:r>
              <a:rPr lang="en-US" sz="2400" dirty="0">
                <a:latin typeface="Times-Roman" charset="0"/>
                <a:sym typeface="Symbol" charset="2"/>
              </a:rPr>
              <a:t></a:t>
            </a:r>
            <a:r>
              <a:rPr lang="en-US" sz="2400" dirty="0">
                <a:latin typeface="Times-Roman" charset="0"/>
              </a:rPr>
              <a:t>1</a:t>
            </a:r>
            <a:r>
              <a:rPr lang="en-US" sz="2400" baseline="30000" dirty="0">
                <a:latin typeface="Times-Roman" charset="0"/>
              </a:rPr>
              <a:t>k</a:t>
            </a:r>
            <a:r>
              <a:rPr lang="en-US" sz="2400" dirty="0">
                <a:latin typeface="Times-Roman" charset="0"/>
              </a:rPr>
              <a:t> mod N = </a:t>
            </a:r>
            <a:r>
              <a:rPr lang="en-US" sz="2400" b="1" dirty="0">
                <a:solidFill>
                  <a:schemeClr val="hlink"/>
                </a:solidFill>
                <a:latin typeface="Times-Roman" charset="0"/>
              </a:rPr>
              <a:t>M mod N</a:t>
            </a:r>
            <a:r>
              <a:rPr lang="en-US" sz="2400" dirty="0">
                <a:latin typeface="Times-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8E6601B-9A2D-9F48-A9B7-393867A9E09C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Simple RSA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Example of RSA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Select “large” primes </a:t>
            </a:r>
            <a:r>
              <a:rPr lang="en-US" dirty="0" err="1">
                <a:latin typeface="Times-Roman" charset="0"/>
              </a:rPr>
              <a:t>p</a:t>
            </a:r>
            <a:r>
              <a:rPr lang="en-US" dirty="0">
                <a:latin typeface="Times-Roman" charset="0"/>
              </a:rPr>
              <a:t> = 11</a:t>
            </a:r>
            <a:r>
              <a:rPr lang="en-US" dirty="0"/>
              <a:t>, </a:t>
            </a:r>
            <a:r>
              <a:rPr lang="en-US" dirty="0" err="1">
                <a:latin typeface="Times-Roman" charset="0"/>
              </a:rPr>
              <a:t>q</a:t>
            </a:r>
            <a:r>
              <a:rPr lang="en-US" dirty="0">
                <a:latin typeface="Times-Roman" charset="0"/>
              </a:rPr>
              <a:t> = 3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Then </a:t>
            </a:r>
            <a:r>
              <a:rPr lang="en-US" dirty="0">
                <a:latin typeface="Times-Roman" charset="0"/>
              </a:rPr>
              <a:t>N =  </a:t>
            </a:r>
            <a:r>
              <a:rPr lang="en-US" dirty="0" err="1">
                <a:latin typeface="Times-Roman" charset="0"/>
              </a:rPr>
              <a:t>pq</a:t>
            </a:r>
            <a:r>
              <a:rPr lang="en-US" dirty="0">
                <a:latin typeface="Times-Roman" charset="0"/>
              </a:rPr>
              <a:t> = 33</a:t>
            </a:r>
            <a:r>
              <a:rPr lang="en-US" dirty="0"/>
              <a:t> and </a:t>
            </a:r>
            <a:r>
              <a:rPr lang="en-US" dirty="0">
                <a:latin typeface="Times-Roman" charset="0"/>
              </a:rPr>
              <a:t>(</a:t>
            </a:r>
            <a:r>
              <a:rPr lang="en-US" dirty="0" err="1" smtClean="0">
                <a:latin typeface="Times-Roman" charset="0"/>
              </a:rPr>
              <a:t>p</a:t>
            </a:r>
            <a:r>
              <a:rPr lang="en-US" dirty="0" smtClean="0">
                <a:latin typeface="Times-Roman" charset="0"/>
              </a:rPr>
              <a:t> </a:t>
            </a:r>
            <a:r>
              <a:rPr lang="en-US" sz="2400" dirty="0" smtClean="0">
                <a:latin typeface="Times-Roman" charset="0"/>
                <a:sym typeface="Symbol" charset="2"/>
              </a:rPr>
              <a:t>− </a:t>
            </a:r>
            <a:r>
              <a:rPr lang="en-US" dirty="0" smtClean="0">
                <a:latin typeface="Times-Roman" charset="0"/>
              </a:rPr>
              <a:t>1</a:t>
            </a:r>
            <a:r>
              <a:rPr lang="en-US" dirty="0">
                <a:latin typeface="Times-Roman" charset="0"/>
              </a:rPr>
              <a:t>)(</a:t>
            </a:r>
            <a:r>
              <a:rPr lang="en-US" dirty="0" smtClean="0">
                <a:latin typeface="Times-Roman" charset="0"/>
              </a:rPr>
              <a:t>q </a:t>
            </a:r>
            <a:r>
              <a:rPr lang="en-US" sz="2400" dirty="0" smtClean="0">
                <a:latin typeface="Times-Roman" charset="0"/>
                <a:sym typeface="Symbol" charset="2"/>
              </a:rPr>
              <a:t>− </a:t>
            </a:r>
            <a:r>
              <a:rPr lang="en-US" dirty="0" smtClean="0">
                <a:latin typeface="Times-Roman" charset="0"/>
              </a:rPr>
              <a:t>1</a:t>
            </a:r>
            <a:r>
              <a:rPr lang="en-US" dirty="0">
                <a:latin typeface="Times-Roman" charset="0"/>
              </a:rPr>
              <a:t>) = 20</a:t>
            </a:r>
            <a:r>
              <a:rPr lang="en-US" dirty="0"/>
              <a:t> 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Choose </a:t>
            </a:r>
            <a:r>
              <a:rPr lang="en-US" dirty="0" err="1">
                <a:latin typeface="Times-Roman" charset="0"/>
              </a:rPr>
              <a:t>e</a:t>
            </a:r>
            <a:r>
              <a:rPr lang="en-US" dirty="0">
                <a:latin typeface="Times-Roman" charset="0"/>
              </a:rPr>
              <a:t> = 3</a:t>
            </a:r>
            <a:r>
              <a:rPr lang="en-US" dirty="0"/>
              <a:t> (relatively prime to </a:t>
            </a:r>
            <a:r>
              <a:rPr lang="en-US" dirty="0">
                <a:latin typeface="Times-Roman" charset="0"/>
              </a:rPr>
              <a:t>20)</a:t>
            </a:r>
            <a:endParaRPr lang="en-US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Find </a:t>
            </a:r>
            <a:r>
              <a:rPr lang="en-US" dirty="0" err="1">
                <a:latin typeface="Times-Roman" charset="0"/>
              </a:rPr>
              <a:t>d</a:t>
            </a:r>
            <a:r>
              <a:rPr lang="en-US" dirty="0"/>
              <a:t> such that </a:t>
            </a:r>
            <a:r>
              <a:rPr lang="en-US" dirty="0" err="1">
                <a:latin typeface="Times-Roman" charset="0"/>
              </a:rPr>
              <a:t>ed</a:t>
            </a:r>
            <a:r>
              <a:rPr lang="en-US" dirty="0">
                <a:latin typeface="Times-Roman" charset="0"/>
              </a:rPr>
              <a:t> = </a:t>
            </a:r>
            <a:r>
              <a:rPr lang="en-US" dirty="0">
                <a:latin typeface="Times-Roman"/>
                <a:cs typeface="Times-Roman"/>
              </a:rPr>
              <a:t>1 mod </a:t>
            </a:r>
            <a:r>
              <a:rPr lang="en-US" dirty="0" smtClean="0">
                <a:latin typeface="Times-Roman"/>
                <a:cs typeface="Times-Roman"/>
              </a:rPr>
              <a:t>20</a:t>
            </a:r>
            <a:r>
              <a:rPr lang="en-US" dirty="0" smtClean="0">
                <a:latin typeface="Times-Roman" charset="0"/>
              </a:rPr>
              <a:t> </a:t>
            </a:r>
          </a:p>
          <a:p>
            <a:pPr lvl="2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 smtClean="0">
                <a:latin typeface="Comic Sans MS"/>
                <a:cs typeface="Comic Sans MS"/>
              </a:rPr>
              <a:t>We </a:t>
            </a:r>
            <a:r>
              <a:rPr lang="en-US" dirty="0">
                <a:latin typeface="Comic Sans MS"/>
                <a:cs typeface="Comic Sans MS"/>
              </a:rPr>
              <a:t>find </a:t>
            </a:r>
            <a:r>
              <a:rPr lang="en-US" dirty="0"/>
              <a:t>that  </a:t>
            </a:r>
            <a:r>
              <a:rPr lang="en-US" dirty="0" err="1">
                <a:latin typeface="Times-Roman" charset="0"/>
              </a:rPr>
              <a:t>d</a:t>
            </a:r>
            <a:r>
              <a:rPr lang="en-US" dirty="0">
                <a:latin typeface="Times-Roman" charset="0"/>
              </a:rPr>
              <a:t> = 7</a:t>
            </a:r>
            <a:r>
              <a:rPr lang="en-US" dirty="0"/>
              <a:t> works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Public key:</a:t>
            </a: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(N, </a:t>
            </a:r>
            <a:r>
              <a:rPr lang="en-US" dirty="0" err="1">
                <a:latin typeface="Times-Roman" charset="0"/>
              </a:rPr>
              <a:t>e</a:t>
            </a:r>
            <a:r>
              <a:rPr lang="en-US" dirty="0">
                <a:latin typeface="Times-Roman" charset="0"/>
              </a:rPr>
              <a:t>) = (33, 3)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Private key:</a:t>
            </a:r>
            <a:r>
              <a:rPr lang="en-US" dirty="0"/>
              <a:t> </a:t>
            </a:r>
            <a:r>
              <a:rPr lang="en-US" dirty="0" err="1">
                <a:latin typeface="Times-Roman" charset="0"/>
              </a:rPr>
              <a:t>d</a:t>
            </a:r>
            <a:r>
              <a:rPr lang="en-US" dirty="0">
                <a:latin typeface="Times-Roman" charset="0"/>
              </a:rPr>
              <a:t> = 7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D3D5FDA-E136-BE44-BB9C-790DE67839A4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RSA 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Public key: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(N,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) = (33, 3)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Private key: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d</a:t>
            </a:r>
            <a:r>
              <a:rPr lang="en-US" sz="2800" dirty="0">
                <a:latin typeface="Times-Roman" charset="0"/>
              </a:rPr>
              <a:t> = 7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message </a:t>
            </a:r>
            <a:r>
              <a:rPr lang="en-US" sz="2800" dirty="0">
                <a:latin typeface="Times-Roman" charset="0"/>
              </a:rPr>
              <a:t>M = 8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is computed as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C = M</a:t>
            </a:r>
            <a:r>
              <a:rPr lang="en-US" sz="2400" baseline="30000" dirty="0">
                <a:latin typeface="Times-Roman" charset="0"/>
              </a:rPr>
              <a:t>e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mod N = 8</a:t>
            </a:r>
            <a:r>
              <a:rPr lang="en-US" sz="2400" baseline="30000" dirty="0">
                <a:latin typeface="Times-Roman" charset="0"/>
              </a:rPr>
              <a:t>3</a:t>
            </a:r>
            <a:r>
              <a:rPr lang="en-US" sz="2400" dirty="0">
                <a:latin typeface="Times-Roman" charset="0"/>
              </a:rPr>
              <a:t> = 512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= 17 mod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33 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Decrypt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to recover the message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by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M = </a:t>
            </a:r>
            <a:r>
              <a:rPr lang="en-US" sz="2400" dirty="0" err="1">
                <a:latin typeface="Times-Roman" charset="0"/>
              </a:rPr>
              <a:t>C</a:t>
            </a:r>
            <a:r>
              <a:rPr lang="en-US" sz="2400" baseline="30000" dirty="0" err="1">
                <a:latin typeface="Times-Roman" charset="0"/>
              </a:rPr>
              <a:t>d</a:t>
            </a:r>
            <a:r>
              <a:rPr lang="en-US" sz="2400" dirty="0">
                <a:latin typeface="Times-Roman" charset="0"/>
              </a:rPr>
              <a:t> mod N = 17</a:t>
            </a:r>
            <a:r>
              <a:rPr lang="en-US" sz="2400" baseline="30000" dirty="0">
                <a:latin typeface="Times-Roman" charset="0"/>
              </a:rPr>
              <a:t>7</a:t>
            </a:r>
            <a:r>
              <a:rPr lang="en-US" sz="2400" dirty="0">
                <a:latin typeface="Times-Roman" charset="0"/>
              </a:rPr>
              <a:t> = 410,338,673 				= 12,434,505 </a:t>
            </a:r>
            <a:r>
              <a:rPr lang="en-US" sz="2400" dirty="0" err="1">
                <a:latin typeface="Times-Roman" charset="0"/>
                <a:sym typeface="Symbol" charset="2"/>
              </a:rPr>
              <a:t>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33 + 8 = 8 mod 33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D493AB4-62AB-D144-AF8F-FEE35749BD3E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More Efficient RSA (1)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4572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Modular exponentiation example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2000">
                <a:latin typeface="Times-Roman" charset="0"/>
              </a:rPr>
              <a:t>5</a:t>
            </a:r>
            <a:r>
              <a:rPr lang="en-US" sz="2000" baseline="30000">
                <a:latin typeface="Times-Roman" charset="0"/>
              </a:rPr>
              <a:t>20</a:t>
            </a:r>
            <a:r>
              <a:rPr lang="en-US" sz="2000">
                <a:latin typeface="Times-Roman" charset="0"/>
              </a:rPr>
              <a:t> = 95367431640625 = 25 mod 35</a:t>
            </a:r>
            <a:r>
              <a:rPr lang="en-US" sz="2400">
                <a:latin typeface="Times-Roman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A better way: </a:t>
            </a:r>
            <a:r>
              <a:rPr lang="en-US" sz="2800" b="1">
                <a:solidFill>
                  <a:schemeClr val="hlink"/>
                </a:solidFill>
              </a:rPr>
              <a:t>repeated squaring</a:t>
            </a:r>
            <a:r>
              <a:rPr lang="en-US" sz="2800"/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Char char="o"/>
            </a:pPr>
            <a:r>
              <a:rPr lang="en-US" sz="2000">
                <a:latin typeface="Times-Roman" charset="0"/>
              </a:rPr>
              <a:t>20 = 10100 base 2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Char char="o"/>
            </a:pPr>
            <a:r>
              <a:rPr lang="en-US" sz="2000">
                <a:latin typeface="Times-Roman" charset="0"/>
              </a:rPr>
              <a:t>(1, 10, 101, 1010, 10100) = (1, 2, 5, 10, 20)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Char char="o"/>
            </a:pPr>
            <a:r>
              <a:rPr lang="en-US" sz="2000">
                <a:latin typeface="Times-Roman" charset="0"/>
              </a:rPr>
              <a:t>Note that 2 = 1</a:t>
            </a:r>
            <a:r>
              <a:rPr lang="en-US" sz="2000">
                <a:latin typeface="Times-Roman" charset="0"/>
                <a:sym typeface="Symbol" charset="2"/>
              </a:rPr>
              <a:t></a:t>
            </a:r>
            <a:r>
              <a:rPr lang="en-US" sz="2000">
                <a:latin typeface="Times-Roman" charset="0"/>
              </a:rPr>
              <a:t> 2, 5 = 2 </a:t>
            </a:r>
            <a:r>
              <a:rPr lang="en-US" sz="2000">
                <a:latin typeface="Times-Roman" charset="0"/>
                <a:sym typeface="Symbol" charset="2"/>
              </a:rPr>
              <a:t></a:t>
            </a:r>
            <a:r>
              <a:rPr lang="en-US" sz="2000">
                <a:latin typeface="Times-Roman" charset="0"/>
              </a:rPr>
              <a:t> 2 + 1, 10 = 2 </a:t>
            </a:r>
            <a:r>
              <a:rPr lang="en-US" sz="2000">
                <a:latin typeface="Times-Roman" charset="0"/>
                <a:sym typeface="Symbol" charset="2"/>
              </a:rPr>
              <a:t></a:t>
            </a:r>
            <a:r>
              <a:rPr lang="en-US" sz="2000">
                <a:latin typeface="Times-Roman" charset="0"/>
              </a:rPr>
              <a:t> 5, 20 = 2 </a:t>
            </a:r>
            <a:r>
              <a:rPr lang="en-US" sz="2000">
                <a:latin typeface="Times-Roman" charset="0"/>
                <a:sym typeface="Symbol" charset="2"/>
              </a:rPr>
              <a:t></a:t>
            </a:r>
            <a:r>
              <a:rPr lang="en-US" sz="2000">
                <a:latin typeface="Times-Roman" charset="0"/>
              </a:rPr>
              <a:t> 10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Char char="o"/>
            </a:pPr>
            <a:r>
              <a:rPr lang="en-US" sz="2000">
                <a:latin typeface="Times-Roman" charset="0"/>
              </a:rPr>
              <a:t>5</a:t>
            </a:r>
            <a:r>
              <a:rPr lang="en-US" sz="2000" baseline="30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= 5 mod 35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Char char="o"/>
            </a:pPr>
            <a:r>
              <a:rPr lang="en-US" sz="2000">
                <a:latin typeface="Times-Roman" charset="0"/>
              </a:rPr>
              <a:t>5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= (5</a:t>
            </a:r>
            <a:r>
              <a:rPr lang="en-US" sz="2000" baseline="30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5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25 mod 35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Char char="o"/>
            </a:pPr>
            <a:r>
              <a:rPr lang="en-US" sz="2000">
                <a:latin typeface="Times-Roman" charset="0"/>
              </a:rPr>
              <a:t>5</a:t>
            </a:r>
            <a:r>
              <a:rPr lang="en-US" sz="2000" baseline="30000">
                <a:latin typeface="Times-Roman" charset="0"/>
              </a:rPr>
              <a:t>5</a:t>
            </a:r>
            <a:r>
              <a:rPr lang="en-US" sz="2000">
                <a:latin typeface="Times-Roman" charset="0"/>
              </a:rPr>
              <a:t>= (5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 </a:t>
            </a:r>
            <a:r>
              <a:rPr lang="en-US" sz="2000">
                <a:latin typeface="Times-Roman" charset="0"/>
              </a:rPr>
              <a:t>5</a:t>
            </a:r>
            <a:r>
              <a:rPr lang="en-US" sz="2000" baseline="30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25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 </a:t>
            </a:r>
            <a:r>
              <a:rPr lang="en-US" sz="2000">
                <a:latin typeface="Times-Roman" charset="0"/>
              </a:rPr>
              <a:t>5 = 3125 = 10 mod 35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Char char="o"/>
            </a:pPr>
            <a:r>
              <a:rPr lang="en-US" sz="2000">
                <a:latin typeface="Times-Roman" charset="0"/>
              </a:rPr>
              <a:t>5</a:t>
            </a:r>
            <a:r>
              <a:rPr lang="en-US" sz="2000" baseline="30000">
                <a:latin typeface="Times-Roman" charset="0"/>
              </a:rPr>
              <a:t>10</a:t>
            </a:r>
            <a:r>
              <a:rPr lang="en-US" sz="2000">
                <a:latin typeface="Times-Roman" charset="0"/>
              </a:rPr>
              <a:t> = (5</a:t>
            </a:r>
            <a:r>
              <a:rPr lang="en-US" sz="2000" baseline="30000">
                <a:latin typeface="Times-Roman" charset="0"/>
              </a:rPr>
              <a:t>5</a:t>
            </a:r>
            <a:r>
              <a:rPr lang="en-US" sz="2000">
                <a:latin typeface="Times-Roman" charset="0"/>
              </a:rPr>
              <a:t>)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10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100 = 30 mod 35</a:t>
            </a:r>
          </a:p>
          <a:p>
            <a:pPr marL="914400" lvl="1" indent="-457200" eaLnBrk="1" hangingPunct="1">
              <a:lnSpc>
                <a:spcPct val="90000"/>
              </a:lnSpc>
              <a:buFont typeface="Times" charset="0"/>
              <a:buChar char="o"/>
            </a:pPr>
            <a:r>
              <a:rPr lang="en-US" sz="2000">
                <a:latin typeface="Times-Roman" charset="0"/>
              </a:rPr>
              <a:t>5</a:t>
            </a:r>
            <a:r>
              <a:rPr lang="en-US" sz="2000" baseline="30000">
                <a:latin typeface="Times-Roman" charset="0"/>
              </a:rPr>
              <a:t>20</a:t>
            </a:r>
            <a:r>
              <a:rPr lang="en-US" sz="2000">
                <a:latin typeface="Times-Roman" charset="0"/>
              </a:rPr>
              <a:t> = (5</a:t>
            </a:r>
            <a:r>
              <a:rPr lang="en-US" sz="2000" baseline="30000">
                <a:latin typeface="Times-Roman" charset="0"/>
              </a:rPr>
              <a:t>10</a:t>
            </a:r>
            <a:r>
              <a:rPr lang="en-US" sz="2000">
                <a:latin typeface="Times-Roman" charset="0"/>
              </a:rPr>
              <a:t>)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30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900 = 25 mod 35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No huge numbers and it’s 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CC7B845-0129-6042-9982-892383FA3096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Efficient RSA (2)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Use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e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 = 3</a:t>
            </a:r>
            <a:r>
              <a:rPr lang="en-US" sz="2800" dirty="0"/>
              <a:t> for all users (but not same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or </a:t>
            </a:r>
            <a:r>
              <a:rPr lang="en-US" sz="2800" dirty="0" err="1">
                <a:latin typeface="Times-Roman" charset="0"/>
              </a:rPr>
              <a:t>d</a:t>
            </a:r>
            <a:r>
              <a:rPr lang="en-US" sz="2800" dirty="0"/>
              <a:t>)</a:t>
            </a:r>
            <a:r>
              <a:rPr lang="en-US" sz="2800" dirty="0">
                <a:latin typeface="Times-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+"/>
            </a:pPr>
            <a:r>
              <a:rPr lang="en-US" sz="2400" dirty="0"/>
              <a:t>Public key operations only require 2 multiplies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Private key operations remain expensive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If </a:t>
            </a:r>
            <a:r>
              <a:rPr lang="en-US" sz="2400" dirty="0">
                <a:latin typeface="Times-Roman" charset="0"/>
              </a:rPr>
              <a:t>M &lt; N</a:t>
            </a:r>
            <a:r>
              <a:rPr lang="en-US" sz="2400" baseline="30000" dirty="0">
                <a:latin typeface="Times-Roman" charset="0"/>
              </a:rPr>
              <a:t>1/3</a:t>
            </a:r>
            <a:r>
              <a:rPr lang="en-US" sz="2400" dirty="0"/>
              <a:t> then </a:t>
            </a:r>
            <a:r>
              <a:rPr lang="en-US" sz="2400" dirty="0">
                <a:latin typeface="Times-Roman" charset="0"/>
              </a:rPr>
              <a:t>C = M</a:t>
            </a:r>
            <a:r>
              <a:rPr lang="en-US" sz="2400" baseline="30000" dirty="0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M</a:t>
            </a:r>
            <a:r>
              <a:rPr lang="en-US" sz="2400" baseline="30000" dirty="0">
                <a:latin typeface="Times-Roman" charset="0"/>
              </a:rPr>
              <a:t>3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hlink"/>
                </a:solidFill>
              </a:rPr>
              <a:t>cube root attack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For any 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dirty="0"/>
              <a:t>, if </a:t>
            </a:r>
            <a:r>
              <a:rPr lang="en-US" sz="2400" dirty="0">
                <a:latin typeface="Times-Roman" charset="0"/>
              </a:rPr>
              <a:t>C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 C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, C</a:t>
            </a:r>
            <a:r>
              <a:rPr lang="en-US" sz="2400" baseline="-25000" dirty="0">
                <a:latin typeface="Times-Roman" charset="0"/>
              </a:rPr>
              <a:t>3</a:t>
            </a:r>
            <a:r>
              <a:rPr lang="en-US" sz="2400" dirty="0"/>
              <a:t> sent to 3 users, cube root attack works (uses Chinese Remainder Theorem)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prevent cube root attack by padding message with random bits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Note: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2</a:t>
            </a:r>
            <a:r>
              <a:rPr lang="en-US" sz="2800" baseline="30000" dirty="0">
                <a:latin typeface="Times-Roman" charset="0"/>
              </a:rPr>
              <a:t>16</a:t>
            </a:r>
            <a:r>
              <a:rPr lang="en-US" sz="2800" dirty="0">
                <a:latin typeface="Times-Roman" charset="0"/>
              </a:rPr>
              <a:t> + 1</a:t>
            </a:r>
            <a:r>
              <a:rPr lang="en-US" sz="2800" dirty="0"/>
              <a:t> also used (“better” than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3</a:t>
            </a:r>
            <a:r>
              <a:rPr lang="en-US" sz="2800" dirty="0"/>
              <a:t>)</a:t>
            </a:r>
            <a:endParaRPr lang="en-US" sz="2800" dirty="0">
              <a:latin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7F1062F-6AF6-0C4A-BF6F-7F3C3D741567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981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</a:t>
            </a:r>
            <a:br>
              <a:rPr lang="en-US" dirty="0" smtClean="0"/>
            </a:br>
            <a:r>
              <a:rPr lang="en-US" dirty="0" smtClean="0"/>
              <a:t>Public Key Cryptography</a:t>
            </a:r>
          </a:p>
        </p:txBody>
      </p:sp>
      <p:sp>
        <p:nvSpPr>
          <p:cNvPr id="118788" name="TextBox 3"/>
          <p:cNvSpPr txBox="1">
            <a:spLocks noChangeArrowheads="1"/>
          </p:cNvSpPr>
          <p:nvPr/>
        </p:nvSpPr>
        <p:spPr bwMode="auto">
          <a:xfrm>
            <a:off x="887413" y="3200400"/>
            <a:ext cx="72659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You should not live one way in private, another in public.</a:t>
            </a:r>
          </a:p>
          <a:p>
            <a:pPr algn="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Publilius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Syrus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8789" name="TextBox 4"/>
          <p:cNvSpPr txBox="1">
            <a:spLocks noChangeArrowheads="1"/>
          </p:cNvSpPr>
          <p:nvPr/>
        </p:nvSpPr>
        <p:spPr bwMode="auto">
          <a:xfrm>
            <a:off x="1447800" y="4724400"/>
            <a:ext cx="6269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Three may keep a secret, if two of them are dead.</a:t>
            </a:r>
          </a:p>
          <a:p>
            <a:pPr algn="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Ben Franklin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B2B72FD-DE2C-AB4B-AB66-C030AC796EF0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Diffie-Hellman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F6462A1-B021-7641-9D46-C8D10431E1B5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Diffie-Hellman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Invented by Williamson (GCHQ) and, independently, by D and H (Stanford)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“key exchange”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to establish a shared symmetric key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/>
              <a:t>Not</a:t>
            </a:r>
            <a:r>
              <a:rPr lang="en-US" dirty="0"/>
              <a:t> for encrypting or signing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Based on </a:t>
            </a:r>
            <a:r>
              <a:rPr lang="en-US" b="1" dirty="0">
                <a:solidFill>
                  <a:schemeClr val="hlink"/>
                </a:solidFill>
              </a:rPr>
              <a:t>discrete log</a:t>
            </a:r>
            <a:r>
              <a:rPr lang="en-US" dirty="0"/>
              <a:t> problem: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hlink"/>
                </a:solidFill>
              </a:rPr>
              <a:t>Given:</a:t>
            </a:r>
            <a:r>
              <a:rPr lang="en-US" dirty="0" smtClean="0"/>
              <a:t> </a:t>
            </a:r>
            <a:r>
              <a:rPr lang="en-US" dirty="0" err="1">
                <a:latin typeface="Times-Roman" charset="0"/>
              </a:rPr>
              <a:t>g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 err="1">
                <a:latin typeface="Times-Roman" charset="0"/>
              </a:rPr>
              <a:t>p</a:t>
            </a:r>
            <a:r>
              <a:rPr lang="en-US" dirty="0">
                <a:latin typeface="Times-Roman" charset="0"/>
              </a:rPr>
              <a:t>, </a:t>
            </a:r>
            <a:r>
              <a:rPr lang="en-US" dirty="0"/>
              <a:t>and </a:t>
            </a:r>
            <a:r>
              <a:rPr lang="en-US" dirty="0" err="1">
                <a:latin typeface="Times-Roman" charset="0"/>
              </a:rPr>
              <a:t>g</a:t>
            </a:r>
            <a:r>
              <a:rPr lang="en-US" baseline="30000" dirty="0" err="1">
                <a:latin typeface="Times-Roman" charset="0"/>
              </a:rPr>
              <a:t>k</a:t>
            </a:r>
            <a:r>
              <a:rPr lang="en-US" dirty="0">
                <a:latin typeface="Times-Roman" charset="0"/>
              </a:rPr>
              <a:t> mod </a:t>
            </a:r>
            <a:r>
              <a:rPr lang="en-US" dirty="0" err="1">
                <a:latin typeface="Times-Roman" charset="0"/>
              </a:rPr>
              <a:t>p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hlink"/>
                </a:solidFill>
              </a:rPr>
              <a:t>Find:</a:t>
            </a:r>
            <a:r>
              <a:rPr lang="en-US" dirty="0" smtClean="0"/>
              <a:t> exponent </a:t>
            </a:r>
            <a:r>
              <a:rPr lang="en-US" dirty="0" err="1">
                <a:latin typeface="Times-Roman" charset="0"/>
              </a:rPr>
              <a:t>k</a:t>
            </a:r>
            <a:endParaRPr lang="en-US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BCBE119-3185-5441-8A99-2801BE38C874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Diffie</a:t>
            </a:r>
            <a:r>
              <a:rPr lang="en-US" dirty="0"/>
              <a:t>-Hellman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be prime, let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be a </a:t>
            </a:r>
            <a:r>
              <a:rPr lang="en-US" sz="2800" b="1" dirty="0">
                <a:solidFill>
                  <a:schemeClr val="hlink"/>
                </a:solidFill>
              </a:rPr>
              <a:t>generator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any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{1,2,…,p-1}</a:t>
            </a:r>
            <a:r>
              <a:rPr lang="en-US" sz="2400" dirty="0"/>
              <a:t> there is </a:t>
            </a:r>
            <a:r>
              <a:rPr lang="en-US" sz="2400" dirty="0" err="1">
                <a:latin typeface="Times-Roman" charset="0"/>
              </a:rPr>
              <a:t>n</a:t>
            </a:r>
            <a:r>
              <a:rPr lang="en-US" sz="2400" dirty="0"/>
              <a:t> </a:t>
            </a:r>
            <a:r>
              <a:rPr lang="en-US" sz="2400" dirty="0" err="1"/>
              <a:t>s.t</a:t>
            </a:r>
            <a:r>
              <a:rPr lang="en-US" sz="2400" dirty="0"/>
              <a:t>.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g</a:t>
            </a:r>
            <a:r>
              <a:rPr lang="en-US" sz="2400" baseline="30000" dirty="0" err="1">
                <a:latin typeface="Times-Roman" charset="0"/>
              </a:rPr>
              <a:t>n</a:t>
            </a:r>
            <a:r>
              <a:rPr lang="en-US" sz="2400" dirty="0">
                <a:latin typeface="Times-Roman" charset="0"/>
              </a:rPr>
              <a:t> mod </a:t>
            </a:r>
            <a:r>
              <a:rPr lang="en-US" sz="2400" dirty="0" err="1">
                <a:latin typeface="Times-Roman" charset="0"/>
              </a:rPr>
              <a:t>p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selects</a:t>
            </a:r>
            <a:r>
              <a:rPr lang="en-US" sz="2800" dirty="0" smtClean="0"/>
              <a:t> her private </a:t>
            </a:r>
            <a:r>
              <a:rPr lang="en-US" sz="2800" dirty="0"/>
              <a:t>value </a:t>
            </a:r>
            <a:r>
              <a:rPr lang="en-US" sz="2800" dirty="0">
                <a:latin typeface="Times-Roman" charset="0"/>
              </a:rPr>
              <a:t>a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 selects</a:t>
            </a:r>
            <a:r>
              <a:rPr lang="en-US" sz="2800" dirty="0" smtClean="0"/>
              <a:t> his private </a:t>
            </a:r>
            <a:r>
              <a:rPr lang="en-US" sz="2800" dirty="0"/>
              <a:t>value </a:t>
            </a:r>
            <a:r>
              <a:rPr lang="en-US" sz="2800" dirty="0" err="1">
                <a:latin typeface="Times-Roman" charset="0"/>
              </a:rPr>
              <a:t>b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sends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baseline="30000" dirty="0" err="1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to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 sends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baseline="30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to Alice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Both compute shared secret, </a:t>
            </a:r>
            <a:r>
              <a:rPr lang="en-US" sz="2800" dirty="0">
                <a:latin typeface="Times-Roman" charset="0"/>
              </a:rPr>
              <a:t>g</a:t>
            </a:r>
            <a:r>
              <a:rPr lang="en-US" sz="2800" baseline="30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Shared secret can be used as symmetric key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219A7A6-04CF-DB46-9AF9-EEAE0EBDD72E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Diffie-Hellman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Suppose</a:t>
            </a:r>
            <a:r>
              <a:rPr lang="en-US" sz="2800" dirty="0" smtClean="0"/>
              <a:t> Bob </a:t>
            </a:r>
            <a:r>
              <a:rPr lang="en-US" sz="2800" dirty="0"/>
              <a:t>and Alice </a:t>
            </a:r>
            <a:r>
              <a:rPr lang="en-US" sz="2800" dirty="0" smtClean="0"/>
              <a:t>use </a:t>
            </a:r>
            <a:r>
              <a:rPr lang="en-US" sz="2800" dirty="0" err="1" smtClean="0"/>
              <a:t>Diffie</a:t>
            </a:r>
            <a:r>
              <a:rPr lang="en-US" sz="2800" dirty="0" smtClean="0"/>
              <a:t>-Hellman to determine symmetric key </a:t>
            </a:r>
            <a:r>
              <a:rPr lang="en-US" sz="2800" dirty="0" smtClean="0">
                <a:latin typeface="Times-Roman"/>
                <a:cs typeface="Times-Roman"/>
              </a:rPr>
              <a:t>K = </a:t>
            </a:r>
            <a:r>
              <a:rPr lang="en-US" sz="2800" dirty="0">
                <a:latin typeface="Times-Roman"/>
                <a:cs typeface="Times-Roman"/>
              </a:rPr>
              <a:t>g</a:t>
            </a:r>
            <a:r>
              <a:rPr lang="en-US" sz="2800" baseline="30000" dirty="0">
                <a:latin typeface="Times-Roman"/>
                <a:cs typeface="Times-Roman"/>
              </a:rPr>
              <a:t>ab</a:t>
            </a:r>
            <a:r>
              <a:rPr lang="en-US" sz="2800" dirty="0">
                <a:latin typeface="Times-Roman"/>
                <a:cs typeface="Times-Roman"/>
              </a:rPr>
              <a:t> mod </a:t>
            </a:r>
            <a:r>
              <a:rPr lang="en-US" sz="2800" dirty="0" err="1">
                <a:latin typeface="Times-Roman"/>
                <a:cs typeface="Times-Roman"/>
              </a:rPr>
              <a:t>p</a:t>
            </a:r>
            <a:r>
              <a:rPr lang="en-US" sz="2800" dirty="0" smtClean="0">
                <a:latin typeface="Times-Roman"/>
                <a:cs typeface="Times-Roman"/>
              </a:rPr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Trudy can see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baseline="30000" dirty="0" err="1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baseline="30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endParaRPr lang="en-US" sz="2800" dirty="0">
              <a:latin typeface="Times-Roman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But… </a:t>
            </a:r>
            <a:r>
              <a:rPr lang="en-US" sz="2400" dirty="0" err="1">
                <a:latin typeface="Times-Roman" charset="0"/>
              </a:rPr>
              <a:t>g</a:t>
            </a:r>
            <a:r>
              <a:rPr lang="en-US" sz="2400" baseline="30000" dirty="0" err="1">
                <a:latin typeface="Times-Roman" charset="0"/>
              </a:rPr>
              <a:t>a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g</a:t>
            </a:r>
            <a:r>
              <a:rPr lang="en-US" sz="2400" baseline="300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 mod </a:t>
            </a:r>
            <a:r>
              <a:rPr lang="en-US" sz="2400" dirty="0" err="1">
                <a:latin typeface="Times-Roman" charset="0"/>
              </a:rPr>
              <a:t>p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g</a:t>
            </a:r>
            <a:r>
              <a:rPr lang="en-US" sz="2400" baseline="30000" dirty="0" err="1">
                <a:latin typeface="Times-Roman" charset="0"/>
              </a:rPr>
              <a:t>a+b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mod </a:t>
            </a:r>
            <a:r>
              <a:rPr lang="en-US" sz="2400" dirty="0" err="1">
                <a:latin typeface="Times-Roman" charset="0"/>
              </a:rPr>
              <a:t>p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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g</a:t>
            </a:r>
            <a:r>
              <a:rPr lang="en-US" sz="2400" baseline="30000" dirty="0">
                <a:latin typeface="Times-Roman" charset="0"/>
              </a:rPr>
              <a:t>ab</a:t>
            </a:r>
            <a:r>
              <a:rPr lang="en-US" sz="2400" dirty="0">
                <a:latin typeface="Times-Roman" charset="0"/>
              </a:rPr>
              <a:t> mod </a:t>
            </a:r>
            <a:r>
              <a:rPr lang="en-US" sz="2400" dirty="0" err="1">
                <a:latin typeface="Times-Roman" charset="0"/>
              </a:rPr>
              <a:t>p</a:t>
            </a:r>
            <a:endParaRPr lang="en-US" sz="24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If Trudy can find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 or </a:t>
            </a:r>
            <a:r>
              <a:rPr lang="en-US" sz="2800" dirty="0" err="1">
                <a:latin typeface="Times-Roman" charset="0"/>
              </a:rPr>
              <a:t>b</a:t>
            </a:r>
            <a:r>
              <a:rPr lang="en-US" sz="2800" dirty="0"/>
              <a:t>,</a:t>
            </a:r>
            <a:r>
              <a:rPr lang="en-US" sz="2800" dirty="0" smtClean="0"/>
              <a:t> she gets key </a:t>
            </a:r>
            <a:r>
              <a:rPr lang="en-US" sz="2800" dirty="0" smtClean="0">
                <a:latin typeface="Times-Roman"/>
                <a:cs typeface="Times-Roman"/>
              </a:rPr>
              <a:t>K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If Trudy can solve </a:t>
            </a:r>
            <a:r>
              <a:rPr lang="en-US" sz="2800" b="1" dirty="0">
                <a:solidFill>
                  <a:schemeClr val="hlink"/>
                </a:solidFill>
              </a:rPr>
              <a:t>discrete log</a:t>
            </a:r>
            <a:r>
              <a:rPr lang="en-US" sz="2800" dirty="0"/>
              <a:t> problem, she can find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 or </a:t>
            </a:r>
            <a:r>
              <a:rPr lang="en-US" sz="2800" dirty="0" err="1">
                <a:latin typeface="Times-Roman" charset="0"/>
              </a:rPr>
              <a:t>b</a:t>
            </a:r>
            <a:endParaRPr lang="en-US" sz="28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D501C45-3713-DC4C-AE00-F583FEA470F3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Diffie-Hellman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</a:rPr>
              <a:t>Public: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p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hlink"/>
                </a:solidFill>
              </a:rPr>
              <a:t>Private:</a:t>
            </a:r>
            <a:r>
              <a:rPr lang="en-US" sz="2800" dirty="0" smtClean="0"/>
              <a:t> </a:t>
            </a:r>
            <a:r>
              <a:rPr lang="en-US" sz="2800" dirty="0"/>
              <a:t>Alice’s exponent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, Bob’s exponent </a:t>
            </a:r>
            <a:r>
              <a:rPr lang="en-US" sz="2800" dirty="0" err="1">
                <a:latin typeface="Times-Roman" charset="0"/>
              </a:rPr>
              <a:t>b</a:t>
            </a:r>
            <a:endParaRPr lang="en-US" dirty="0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1981200" y="33432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905000" y="3886200"/>
            <a:ext cx="4648200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19" name="Rectangle 8"/>
          <p:cNvSpPr>
            <a:spLocks noChangeArrowheads="1"/>
          </p:cNvSpPr>
          <p:nvPr/>
        </p:nvSpPr>
        <p:spPr bwMode="auto">
          <a:xfrm>
            <a:off x="800100" y="4233863"/>
            <a:ext cx="125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Courier" charset="0"/>
              </a:rPr>
              <a:t>a</a:t>
            </a:r>
            <a:endParaRPr lang="en-US"/>
          </a:p>
        </p:txBody>
      </p:sp>
      <p:sp>
        <p:nvSpPr>
          <p:cNvPr id="141320" name="Rectangle 9"/>
          <p:cNvSpPr>
            <a:spLocks noChangeArrowheads="1"/>
          </p:cNvSpPr>
          <p:nvPr/>
        </p:nvSpPr>
        <p:spPr bwMode="auto">
          <a:xfrm>
            <a:off x="6781800" y="4233863"/>
            <a:ext cx="10747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Courier" charset="0"/>
              </a:rPr>
              <a:t>b</a:t>
            </a:r>
            <a:endParaRPr lang="en-US"/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3402013" y="2846388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3402013" y="3429000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685800" y="47244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Alice computes </a:t>
            </a:r>
            <a:r>
              <a:rPr lang="en-US" sz="2800" dirty="0">
                <a:latin typeface="Times-Roman" charset="0"/>
              </a:rPr>
              <a:t>(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baseline="30000" dirty="0" err="1">
                <a:latin typeface="Times-Roman" charset="0"/>
              </a:rPr>
              <a:t>b</a:t>
            </a:r>
            <a:r>
              <a:rPr lang="en-US" sz="2800" dirty="0" err="1">
                <a:latin typeface="Times-Roman" charset="0"/>
              </a:rPr>
              <a:t>)</a:t>
            </a:r>
            <a:r>
              <a:rPr lang="en-US" sz="2800" baseline="30000" dirty="0" err="1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baseline="30000" dirty="0" err="1">
                <a:latin typeface="Times-Roman" charset="0"/>
              </a:rPr>
              <a:t>ba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= g</a:t>
            </a:r>
            <a:r>
              <a:rPr lang="en-US" sz="2800" baseline="30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Bob computes </a:t>
            </a:r>
            <a:r>
              <a:rPr lang="en-US" sz="2800" dirty="0">
                <a:latin typeface="Times-Roman" charset="0"/>
              </a:rPr>
              <a:t>(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baseline="30000" dirty="0" err="1">
                <a:latin typeface="Times-Roman" charset="0"/>
              </a:rPr>
              <a:t>a</a:t>
            </a:r>
            <a:r>
              <a:rPr lang="en-US" sz="2800" dirty="0" err="1">
                <a:latin typeface="Times-Roman" charset="0"/>
              </a:rPr>
              <a:t>)</a:t>
            </a:r>
            <a:r>
              <a:rPr lang="en-US" sz="2800" baseline="30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 = g</a:t>
            </a:r>
            <a:r>
              <a:rPr lang="en-US" sz="2800" baseline="30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endParaRPr lang="en-US" sz="2800" dirty="0" smtClean="0">
              <a:latin typeface="Times-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 smtClean="0"/>
              <a:t>Use </a:t>
            </a:r>
            <a:r>
              <a:rPr lang="en-US" sz="2800" dirty="0">
                <a:latin typeface="Times-Roman" charset="0"/>
              </a:rPr>
              <a:t>K = g</a:t>
            </a:r>
            <a:r>
              <a:rPr lang="en-US" sz="2800" baseline="30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as</a:t>
            </a:r>
            <a:r>
              <a:rPr lang="en-US" sz="2800" dirty="0" smtClean="0"/>
              <a:t> symmetric </a:t>
            </a:r>
            <a:r>
              <a:rPr lang="en-US" sz="2800" dirty="0"/>
              <a:t>key </a:t>
            </a:r>
          </a:p>
        </p:txBody>
      </p:sp>
      <p:pic>
        <p:nvPicPr>
          <p:cNvPr id="141324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2667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325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90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55" grpId="0" animBg="1"/>
      <p:bldP spid="130059" grpId="0" autoUpdateAnimBg="0"/>
      <p:bldP spid="130060" grpId="0" autoUpdateAnimBg="0"/>
      <p:bldP spid="13006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3BBCAC9-BCA9-ED48-BBF5-264276486D55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Diffie-Hellman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Subject to man-in-the-middle (MiM) attack</a:t>
            </a:r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 rot="-76729">
            <a:off x="1447800" y="3200400"/>
            <a:ext cx="2133600" cy="365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 flipH="1" flipV="1">
            <a:off x="5181600" y="3810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3" name="Rectangle 8"/>
          <p:cNvSpPr>
            <a:spLocks noChangeArrowheads="1"/>
          </p:cNvSpPr>
          <p:nvPr/>
        </p:nvSpPr>
        <p:spPr bwMode="auto">
          <a:xfrm>
            <a:off x="304800" y="4054475"/>
            <a:ext cx="1244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142344" name="Rectangle 9"/>
          <p:cNvSpPr>
            <a:spLocks noChangeArrowheads="1"/>
          </p:cNvSpPr>
          <p:nvPr/>
        </p:nvSpPr>
        <p:spPr bwMode="auto">
          <a:xfrm>
            <a:off x="7696200" y="4038600"/>
            <a:ext cx="1062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1801813" y="2743200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5791200" y="3276600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42347" name="Rectangle 15"/>
          <p:cNvSpPr>
            <a:spLocks noChangeArrowheads="1"/>
          </p:cNvSpPr>
          <p:nvPr/>
        </p:nvSpPr>
        <p:spPr bwMode="auto">
          <a:xfrm>
            <a:off x="3741738" y="4038600"/>
            <a:ext cx="1287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Trudy,</a:t>
            </a:r>
            <a:r>
              <a:rPr lang="en-US">
                <a:latin typeface="Times-Roman" charset="0"/>
              </a:rPr>
              <a:t> t</a:t>
            </a:r>
            <a:endParaRPr 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V="1">
            <a:off x="5257800" y="3200400"/>
            <a:ext cx="236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 flipH="1" flipV="1">
            <a:off x="1371600" y="38100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1781175" y="3276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t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5791200" y="27432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t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685800" y="47244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7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Trudy shares secret </a:t>
            </a:r>
            <a:r>
              <a:rPr lang="en-US" sz="2800" dirty="0">
                <a:latin typeface="Times-Roman" charset="0"/>
              </a:rPr>
              <a:t>g</a:t>
            </a:r>
            <a:r>
              <a:rPr lang="en-US" sz="2800" baseline="30000" dirty="0">
                <a:latin typeface="Times-Roman" charset="0"/>
              </a:rPr>
              <a:t>at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with Alice 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Trudy shares secret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baseline="30000" dirty="0" err="1">
                <a:latin typeface="Times-Roman" charset="0"/>
              </a:rPr>
              <a:t>bt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with Bob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Alice and Bob don’t know Trudy exists!</a:t>
            </a:r>
          </a:p>
        </p:txBody>
      </p:sp>
      <p:pic>
        <p:nvPicPr>
          <p:cNvPr id="142353" name="Picture 2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" y="2566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54" name="Picture 2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2438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55" name="Picture 2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27432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  <p:bldP spid="166919" grpId="0" animBg="1"/>
      <p:bldP spid="166922" grpId="0" autoUpdateAnimBg="0"/>
      <p:bldP spid="166923" grpId="0" autoUpdateAnimBg="0"/>
      <p:bldP spid="166928" grpId="0" animBg="1"/>
      <p:bldP spid="166929" grpId="0" animBg="1"/>
      <p:bldP spid="166931" grpId="0" autoUpdateAnimBg="0"/>
      <p:bldP spid="166932" grpId="0" autoUpdateAnimBg="0"/>
      <p:bldP spid="16693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2AB434C-DE57-E742-93E9-77C253FDE615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Diffie-Hellman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prevent </a:t>
            </a:r>
            <a:r>
              <a:rPr lang="en-US" sz="2800" dirty="0" err="1"/>
              <a:t>MiM</a:t>
            </a:r>
            <a:r>
              <a:rPr lang="en-US" sz="2800" dirty="0"/>
              <a:t> attack?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 DH exchange with symmetric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 DH exchange with public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Sign DH values with private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Other?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 this point, DH may look pointless…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…but it’s not (more on this later)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In any case, you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MUST</a:t>
            </a:r>
            <a:r>
              <a:rPr lang="en-US" sz="2800" dirty="0"/>
              <a:t> be aware of </a:t>
            </a:r>
            <a:r>
              <a:rPr lang="en-US" sz="2800" dirty="0" err="1"/>
              <a:t>MiM</a:t>
            </a:r>
            <a:r>
              <a:rPr lang="en-US" sz="2800" dirty="0"/>
              <a:t> attack on </a:t>
            </a:r>
            <a:r>
              <a:rPr lang="en-US" sz="2800" dirty="0" err="1"/>
              <a:t>Diffie</a:t>
            </a:r>
            <a:r>
              <a:rPr lang="en-US" sz="2800" dirty="0"/>
              <a:t>-Hellman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9D9AE13-AE46-2940-A1BA-E4776EE6879F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Elliptic Curve Cryptography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37BC141-B6FD-C04A-9F51-B7F45430DFD6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Elliptic Curve Crypto (ECC)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“Elliptic curve” is </a:t>
            </a:r>
            <a:r>
              <a:rPr lang="en-US" b="1" dirty="0">
                <a:solidFill>
                  <a:schemeClr val="hlink"/>
                </a:solidFill>
              </a:rPr>
              <a:t>not</a:t>
            </a:r>
            <a:r>
              <a:rPr lang="en-US" dirty="0"/>
              <a:t> a cryptosystem</a:t>
            </a:r>
          </a:p>
          <a:p>
            <a:pPr eaLnBrk="1" hangingPunct="1"/>
            <a:r>
              <a:rPr lang="en-US" dirty="0"/>
              <a:t>Elliptic curves are a different way to do the math in public key system</a:t>
            </a:r>
          </a:p>
          <a:p>
            <a:pPr eaLnBrk="1" hangingPunct="1"/>
            <a:r>
              <a:rPr lang="en-US" dirty="0"/>
              <a:t>Elliptic curve </a:t>
            </a:r>
            <a:r>
              <a:rPr lang="en-US" dirty="0" smtClean="0"/>
              <a:t>versions </a:t>
            </a:r>
            <a:r>
              <a:rPr lang="en-US" dirty="0"/>
              <a:t>DH, RSA, etc.</a:t>
            </a:r>
          </a:p>
          <a:p>
            <a:pPr eaLnBrk="1" hangingPunct="1"/>
            <a:r>
              <a:rPr lang="en-US" dirty="0"/>
              <a:t>Elliptic curves may be more efficient</a:t>
            </a:r>
          </a:p>
          <a:p>
            <a:pPr lvl="1" eaLnBrk="1" hangingPunct="1"/>
            <a:r>
              <a:rPr lang="en-US" dirty="0"/>
              <a:t>Fewer bits needed for same security</a:t>
            </a:r>
          </a:p>
          <a:p>
            <a:pPr lvl="1" eaLnBrk="1" hangingPunct="1"/>
            <a:r>
              <a:rPr lang="en-US" dirty="0"/>
              <a:t>But the operations are more complex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266BA29-EC6F-DC47-8A01-6D839567EE4A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an Elliptic Curve?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391400" cy="4038600"/>
          </a:xfrm>
        </p:spPr>
        <p:txBody>
          <a:bodyPr/>
          <a:lstStyle/>
          <a:p>
            <a:pPr eaLnBrk="1" hangingPunct="1"/>
            <a:r>
              <a:rPr lang="en-US"/>
              <a:t>An elliptic curve E is the graph of an equation of the form</a:t>
            </a:r>
          </a:p>
          <a:p>
            <a:pPr eaLnBrk="1" hangingPunct="1">
              <a:buFont typeface="Wingdings" charset="2"/>
              <a:buNone/>
            </a:pPr>
            <a:r>
              <a:rPr lang="en-US"/>
              <a:t>		</a:t>
            </a:r>
            <a:r>
              <a:rPr lang="en-US">
                <a:latin typeface="Courier" charset="0"/>
              </a:rPr>
              <a:t>y</a:t>
            </a:r>
            <a:r>
              <a:rPr lang="en-US" baseline="30000">
                <a:latin typeface="Courier" charset="0"/>
              </a:rPr>
              <a:t>2</a:t>
            </a:r>
            <a:r>
              <a:rPr lang="en-US">
                <a:latin typeface="Courier" charset="0"/>
              </a:rPr>
              <a:t> = x</a:t>
            </a:r>
            <a:r>
              <a:rPr lang="en-US" baseline="30000">
                <a:latin typeface="Courier" charset="0"/>
              </a:rPr>
              <a:t>3</a:t>
            </a:r>
            <a:r>
              <a:rPr lang="en-US">
                <a:latin typeface="Courier" charset="0"/>
              </a:rPr>
              <a:t> + ax + b</a:t>
            </a:r>
            <a:endParaRPr lang="en-US"/>
          </a:p>
          <a:p>
            <a:pPr eaLnBrk="1" hangingPunct="1"/>
            <a:r>
              <a:rPr lang="en-US"/>
              <a:t>Also includes a “point at infinity”</a:t>
            </a:r>
          </a:p>
          <a:p>
            <a:pPr eaLnBrk="1" hangingPunct="1"/>
            <a:r>
              <a:rPr lang="en-US"/>
              <a:t>What do elliptic curves look like?</a:t>
            </a:r>
          </a:p>
          <a:p>
            <a:pPr eaLnBrk="1" hangingPunct="1"/>
            <a:r>
              <a:rPr lang="en-US"/>
              <a:t>See the next slide!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E11EB8C-6A06-D144-8305-CFBB997363D0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 Cryptography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Two keys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Sender uses recipient’s </a:t>
            </a:r>
            <a:r>
              <a:rPr lang="en-US" sz="2400" b="1" dirty="0">
                <a:solidFill>
                  <a:schemeClr val="accent2"/>
                </a:solidFill>
              </a:rPr>
              <a:t>public key</a:t>
            </a:r>
            <a:r>
              <a:rPr lang="en-US" sz="2400" dirty="0"/>
              <a:t> to encrypt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Recipient uses</a:t>
            </a:r>
            <a:r>
              <a:rPr lang="en-US" sz="2400" b="1" dirty="0">
                <a:solidFill>
                  <a:schemeClr val="accent2"/>
                </a:solidFill>
              </a:rPr>
              <a:t> private key</a:t>
            </a:r>
            <a:r>
              <a:rPr lang="en-US" sz="2400" dirty="0"/>
              <a:t> to decrypt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Based on</a:t>
            </a:r>
            <a:r>
              <a:rPr lang="en-US" sz="2800" dirty="0" smtClean="0"/>
              <a:t> “trap door </a:t>
            </a:r>
            <a:r>
              <a:rPr lang="en-US" sz="2800" dirty="0"/>
              <a:t>one way </a:t>
            </a:r>
            <a:r>
              <a:rPr lang="en-US" sz="2800" dirty="0" smtClean="0"/>
              <a:t>function”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“One way” means easy </a:t>
            </a:r>
            <a:r>
              <a:rPr lang="en-US" sz="2400" dirty="0"/>
              <a:t>to compute in one </a:t>
            </a:r>
            <a:r>
              <a:rPr lang="en-US" sz="2400" dirty="0" smtClean="0"/>
              <a:t>direction, but hard </a:t>
            </a:r>
            <a:r>
              <a:rPr lang="en-US" sz="2400" dirty="0"/>
              <a:t>to compute in other direction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Example</a:t>
            </a:r>
            <a:r>
              <a:rPr lang="en-US" sz="2400" dirty="0"/>
              <a:t>: Given </a:t>
            </a:r>
            <a:r>
              <a:rPr lang="en-US" sz="2400" dirty="0" err="1">
                <a:latin typeface="Times-Roman" charset="0"/>
              </a:rPr>
              <a:t>p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q</a:t>
            </a:r>
            <a:r>
              <a:rPr lang="en-US" sz="2400" dirty="0"/>
              <a:t>, product </a:t>
            </a:r>
            <a:r>
              <a:rPr lang="en-US" sz="2400" dirty="0" smtClean="0">
                <a:latin typeface="Times-Roman" charset="0"/>
              </a:rPr>
              <a:t>N = </a:t>
            </a:r>
            <a:r>
              <a:rPr lang="en-US" sz="2400" dirty="0" err="1" smtClean="0">
                <a:latin typeface="Times-Roman" charset="0"/>
              </a:rPr>
              <a:t>pq</a:t>
            </a:r>
            <a:r>
              <a:rPr lang="en-US" sz="2400" dirty="0" smtClean="0"/>
              <a:t> easy </a:t>
            </a:r>
            <a:r>
              <a:rPr lang="en-US" sz="2400" dirty="0"/>
              <a:t>to compute, but given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, </a:t>
            </a:r>
            <a:r>
              <a:rPr lang="en-US" sz="2400" dirty="0" smtClean="0"/>
              <a:t>it’s </a:t>
            </a:r>
            <a:r>
              <a:rPr lang="en-US" sz="2400" dirty="0"/>
              <a:t>hard to find </a:t>
            </a:r>
            <a:r>
              <a:rPr lang="en-US" sz="2400" dirty="0" err="1">
                <a:latin typeface="Times-Roman" charset="0"/>
              </a:rPr>
              <a:t>p</a:t>
            </a:r>
            <a:r>
              <a:rPr lang="en-US" sz="2400" dirty="0"/>
              <a:t> and </a:t>
            </a:r>
            <a:r>
              <a:rPr lang="en-US" sz="2400" dirty="0" err="1" smtClean="0">
                <a:latin typeface="Times-Roman" charset="0"/>
              </a:rPr>
              <a:t>q</a:t>
            </a:r>
            <a:endParaRPr lang="en-US" sz="2400" dirty="0" smtClean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“Trap door” used to create key pairs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7E77E64-D907-F249-B502-6BDA69F2FED6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47459" name="Picture 45" descr="eccPlot.tif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28956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Elliptic Curve Picture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0" y="2133600"/>
            <a:ext cx="5029200" cy="3581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Consider elliptic curve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Courier" charset="0"/>
              </a:rPr>
              <a:t>E:</a:t>
            </a:r>
            <a:r>
              <a:rPr lang="en-US" sz="2400"/>
              <a:t>  </a:t>
            </a:r>
            <a:r>
              <a:rPr lang="en-US" sz="2400">
                <a:latin typeface="Courier" charset="0"/>
              </a:rPr>
              <a:t>y</a:t>
            </a:r>
            <a:r>
              <a:rPr lang="en-US" sz="2400" baseline="30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 = x</a:t>
            </a:r>
            <a:r>
              <a:rPr lang="en-US" sz="2400" baseline="30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 - x + 1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latin typeface="Courier" charset="0"/>
              </a:rPr>
              <a:t>P</a:t>
            </a:r>
            <a:r>
              <a:rPr lang="en-US" sz="2800" baseline="-25000">
                <a:latin typeface="Courier" charset="0"/>
              </a:rPr>
              <a:t>1</a:t>
            </a:r>
            <a:r>
              <a:rPr lang="en-US" sz="2800"/>
              <a:t> and </a:t>
            </a:r>
            <a:r>
              <a:rPr lang="en-US" sz="2800">
                <a:latin typeface="Courier" charset="0"/>
              </a:rPr>
              <a:t>P</a:t>
            </a:r>
            <a:r>
              <a:rPr lang="en-US" sz="2800" baseline="-25000">
                <a:latin typeface="Courier" charset="0"/>
              </a:rPr>
              <a:t>2</a:t>
            </a:r>
            <a:r>
              <a:rPr lang="en-US" sz="2800"/>
              <a:t> are on </a:t>
            </a:r>
            <a:r>
              <a:rPr lang="en-US" sz="2800">
                <a:latin typeface="Courier" charset="0"/>
              </a:rPr>
              <a:t>E</a:t>
            </a:r>
            <a:r>
              <a:rPr lang="en-US" sz="2800"/>
              <a:t>, we can define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Courier" charset="0"/>
              </a:rPr>
              <a:t>		P</a:t>
            </a:r>
            <a:r>
              <a:rPr lang="en-US" sz="2800" baseline="-25000">
                <a:latin typeface="Courier" charset="0"/>
              </a:rPr>
              <a:t>3</a:t>
            </a:r>
            <a:r>
              <a:rPr lang="en-US" sz="2800">
                <a:latin typeface="Courier" charset="0"/>
              </a:rPr>
              <a:t> = P</a:t>
            </a:r>
            <a:r>
              <a:rPr lang="en-US" sz="2800" baseline="-25000">
                <a:latin typeface="Courier" charset="0"/>
              </a:rPr>
              <a:t>1</a:t>
            </a:r>
            <a:r>
              <a:rPr lang="en-US" sz="2800">
                <a:latin typeface="Courier" charset="0"/>
              </a:rPr>
              <a:t> + P</a:t>
            </a:r>
            <a:r>
              <a:rPr lang="en-US" sz="2800" baseline="-25000">
                <a:latin typeface="Courier" charset="0"/>
              </a:rPr>
              <a:t>2</a:t>
            </a: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as shown in picture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Addition is all we need</a:t>
            </a:r>
          </a:p>
        </p:txBody>
      </p:sp>
      <p:sp>
        <p:nvSpPr>
          <p:cNvPr id="182303" name="Line 31"/>
          <p:cNvSpPr>
            <a:spLocks noChangeShapeType="1"/>
          </p:cNvSpPr>
          <p:nvPr/>
        </p:nvSpPr>
        <p:spPr bwMode="auto">
          <a:xfrm flipV="1">
            <a:off x="228600" y="32766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06" name="Oval 34"/>
          <p:cNvSpPr>
            <a:spLocks noChangeArrowheads="1"/>
          </p:cNvSpPr>
          <p:nvPr/>
        </p:nvSpPr>
        <p:spPr bwMode="auto">
          <a:xfrm>
            <a:off x="319088" y="3673475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07" name="Oval 35"/>
          <p:cNvSpPr>
            <a:spLocks noChangeArrowheads="1"/>
          </p:cNvSpPr>
          <p:nvPr/>
        </p:nvSpPr>
        <p:spPr bwMode="auto">
          <a:xfrm>
            <a:off x="1598613" y="3471863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08" name="Oval 36"/>
          <p:cNvSpPr>
            <a:spLocks noChangeArrowheads="1"/>
          </p:cNvSpPr>
          <p:nvPr/>
        </p:nvSpPr>
        <p:spPr bwMode="auto">
          <a:xfrm>
            <a:off x="2405063" y="33528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09" name="Line 37"/>
          <p:cNvSpPr>
            <a:spLocks noChangeShapeType="1"/>
          </p:cNvSpPr>
          <p:nvPr/>
        </p:nvSpPr>
        <p:spPr bwMode="auto">
          <a:xfrm>
            <a:off x="245745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10" name="Oval 38"/>
          <p:cNvSpPr>
            <a:spLocks noChangeArrowheads="1"/>
          </p:cNvSpPr>
          <p:nvPr/>
        </p:nvSpPr>
        <p:spPr bwMode="auto">
          <a:xfrm>
            <a:off x="2405063" y="45720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0" y="32766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1</a:t>
            </a:r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1524000" y="3048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2</a:t>
            </a:r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2438400" y="42672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3</a:t>
            </a:r>
          </a:p>
        </p:txBody>
      </p:sp>
      <p:sp>
        <p:nvSpPr>
          <p:cNvPr id="147471" name="Line 46"/>
          <p:cNvSpPr>
            <a:spLocks noChangeShapeType="1"/>
          </p:cNvSpPr>
          <p:nvPr/>
        </p:nvSpPr>
        <p:spPr bwMode="auto">
          <a:xfrm flipV="1">
            <a:off x="76200" y="3984625"/>
            <a:ext cx="33528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2" name="Line 48"/>
          <p:cNvSpPr>
            <a:spLocks noChangeShapeType="1"/>
          </p:cNvSpPr>
          <p:nvPr/>
        </p:nvSpPr>
        <p:spPr bwMode="auto">
          <a:xfrm>
            <a:off x="9144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3" name="Rectangle 50"/>
          <p:cNvSpPr>
            <a:spLocks noChangeArrowheads="1"/>
          </p:cNvSpPr>
          <p:nvPr/>
        </p:nvSpPr>
        <p:spPr bwMode="auto">
          <a:xfrm>
            <a:off x="3397250" y="37465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" charset="0"/>
              </a:rPr>
              <a:t>x</a:t>
            </a:r>
            <a:endParaRPr lang="en-US" sz="2000" baseline="-25000">
              <a:latin typeface="Courier" charset="0"/>
            </a:endParaRPr>
          </a:p>
        </p:txBody>
      </p:sp>
      <p:sp>
        <p:nvSpPr>
          <p:cNvPr id="147474" name="Rectangle 51"/>
          <p:cNvSpPr>
            <a:spLocks noChangeArrowheads="1"/>
          </p:cNvSpPr>
          <p:nvPr/>
        </p:nvSpPr>
        <p:spPr bwMode="auto">
          <a:xfrm>
            <a:off x="762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" charset="0"/>
              </a:rPr>
              <a:t>y</a:t>
            </a:r>
            <a:endParaRPr lang="en-US" sz="2000" baseline="-2500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03" grpId="0" animBg="1"/>
      <p:bldP spid="182306" grpId="0" animBg="1"/>
      <p:bldP spid="182307" grpId="0" animBg="1"/>
      <p:bldP spid="182308" grpId="0" animBg="1"/>
      <p:bldP spid="182309" grpId="0" animBg="1"/>
      <p:bldP spid="182310" grpId="0" animBg="1"/>
      <p:bldP spid="182313" grpId="0" autoUpdateAnimBg="0"/>
      <p:bldP spid="182314" grpId="0" autoUpdateAnimBg="0"/>
      <p:bldP spid="1823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CED1495-E991-6F47-9E4E-980820D6A937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Points on Elliptic Curve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Consider </a:t>
            </a:r>
            <a:r>
              <a:rPr lang="en-US" sz="2800">
                <a:latin typeface="Courier" charset="0"/>
              </a:rPr>
              <a:t>y</a:t>
            </a:r>
            <a:r>
              <a:rPr lang="en-US" sz="2800" baseline="30000">
                <a:latin typeface="Courier" charset="0"/>
              </a:rPr>
              <a:t>2</a:t>
            </a:r>
            <a:r>
              <a:rPr lang="en-US" sz="2800">
                <a:latin typeface="Courier" charset="0"/>
              </a:rPr>
              <a:t> = x</a:t>
            </a:r>
            <a:r>
              <a:rPr lang="en-US" sz="2800" baseline="30000">
                <a:latin typeface="Courier" charset="0"/>
              </a:rPr>
              <a:t>3</a:t>
            </a:r>
            <a:r>
              <a:rPr lang="en-US" sz="2800">
                <a:latin typeface="Courier" charset="0"/>
              </a:rPr>
              <a:t> + 2x + 3 (mod 5)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Courier" charset="0"/>
              </a:rPr>
              <a:t>	</a:t>
            </a:r>
            <a:r>
              <a:rPr lang="en-US" sz="2400">
                <a:latin typeface="Courier" charset="0"/>
              </a:rPr>
              <a:t>x = 0 </a:t>
            </a:r>
            <a:r>
              <a:rPr lang="en-US" sz="2400">
                <a:latin typeface="Courier" charset="0"/>
                <a:sym typeface="Symbol" charset="2"/>
              </a:rPr>
              <a:t> y</a:t>
            </a:r>
            <a:r>
              <a:rPr lang="en-US" sz="2400" baseline="30000">
                <a:latin typeface="Courier" charset="0"/>
                <a:sym typeface="Symbol" charset="2"/>
              </a:rPr>
              <a:t>2</a:t>
            </a:r>
            <a:r>
              <a:rPr lang="en-US" sz="2400">
                <a:latin typeface="Courier" charset="0"/>
                <a:sym typeface="Symbol" charset="2"/>
              </a:rPr>
              <a:t> = 3  no solution (mod 5)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>
                <a:latin typeface="Courier" charset="0"/>
              </a:rPr>
              <a:t>	x = 1 </a:t>
            </a:r>
            <a:r>
              <a:rPr lang="en-US" sz="2400">
                <a:latin typeface="Courier" charset="0"/>
                <a:sym typeface="Symbol" charset="2"/>
              </a:rPr>
              <a:t> y</a:t>
            </a:r>
            <a:r>
              <a:rPr lang="en-US" sz="2400" baseline="30000">
                <a:latin typeface="Courier" charset="0"/>
                <a:sym typeface="Symbol" charset="2"/>
              </a:rPr>
              <a:t>2</a:t>
            </a:r>
            <a:r>
              <a:rPr lang="en-US" sz="2400">
                <a:latin typeface="Courier" charset="0"/>
                <a:sym typeface="Symbol" charset="2"/>
              </a:rPr>
              <a:t> = 6 = 1  y = 1,4 (mod 5)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>
                <a:latin typeface="Courier" charset="0"/>
                <a:sym typeface="Symbol" charset="2"/>
              </a:rPr>
              <a:t>	</a:t>
            </a:r>
            <a:r>
              <a:rPr lang="en-US" sz="2400">
                <a:latin typeface="Courier" charset="0"/>
              </a:rPr>
              <a:t>x = 2 </a:t>
            </a:r>
            <a:r>
              <a:rPr lang="en-US" sz="2400">
                <a:latin typeface="Courier" charset="0"/>
                <a:sym typeface="Symbol" charset="2"/>
              </a:rPr>
              <a:t> y</a:t>
            </a:r>
            <a:r>
              <a:rPr lang="en-US" sz="2400" baseline="30000">
                <a:latin typeface="Courier" charset="0"/>
                <a:sym typeface="Symbol" charset="2"/>
              </a:rPr>
              <a:t>2</a:t>
            </a:r>
            <a:r>
              <a:rPr lang="en-US" sz="2400">
                <a:latin typeface="Courier" charset="0"/>
                <a:sym typeface="Symbol" charset="2"/>
              </a:rPr>
              <a:t> = 15 = 0  y = 0 (mod 5)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>
                <a:latin typeface="Courier" charset="0"/>
                <a:sym typeface="Symbol" charset="2"/>
              </a:rPr>
              <a:t>	</a:t>
            </a:r>
            <a:r>
              <a:rPr lang="en-US" sz="2400">
                <a:latin typeface="Courier" charset="0"/>
              </a:rPr>
              <a:t>x = 3 </a:t>
            </a:r>
            <a:r>
              <a:rPr lang="en-US" sz="2400">
                <a:latin typeface="Courier" charset="0"/>
                <a:sym typeface="Symbol" charset="2"/>
              </a:rPr>
              <a:t> y</a:t>
            </a:r>
            <a:r>
              <a:rPr lang="en-US" sz="2400" baseline="30000">
                <a:latin typeface="Courier" charset="0"/>
                <a:sym typeface="Symbol" charset="2"/>
              </a:rPr>
              <a:t>2</a:t>
            </a:r>
            <a:r>
              <a:rPr lang="en-US" sz="2400">
                <a:latin typeface="Courier" charset="0"/>
                <a:sym typeface="Symbol" charset="2"/>
              </a:rPr>
              <a:t> = 36 = 1  y = 1,4 (mod 5)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>
                <a:latin typeface="Courier" charset="0"/>
                <a:sym typeface="Symbol" charset="2"/>
              </a:rPr>
              <a:t>	</a:t>
            </a:r>
            <a:r>
              <a:rPr lang="en-US" sz="2400">
                <a:latin typeface="Courier" charset="0"/>
              </a:rPr>
              <a:t>x = 4 </a:t>
            </a:r>
            <a:r>
              <a:rPr lang="en-US" sz="2400">
                <a:latin typeface="Courier" charset="0"/>
                <a:sym typeface="Symbol" charset="2"/>
              </a:rPr>
              <a:t> y</a:t>
            </a:r>
            <a:r>
              <a:rPr lang="en-US" sz="2400" baseline="30000">
                <a:latin typeface="Courier" charset="0"/>
                <a:sym typeface="Symbol" charset="2"/>
              </a:rPr>
              <a:t>2</a:t>
            </a:r>
            <a:r>
              <a:rPr lang="en-US" sz="2400">
                <a:latin typeface="Courier" charset="0"/>
                <a:sym typeface="Symbol" charset="2"/>
              </a:rPr>
              <a:t> = 75 = 0  y = 0 (mod 5)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Then points on the elliptic curve are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sym typeface="Symbol" charset="2"/>
              </a:rPr>
              <a:t>	</a:t>
            </a:r>
            <a:r>
              <a:rPr lang="en-US" sz="2800">
                <a:latin typeface="Courier" charset="0"/>
                <a:sym typeface="Symbol" charset="2"/>
              </a:rPr>
              <a:t>(1,1) (1,4) (2,0) (3,1) (3,4) (4,0) </a:t>
            </a:r>
            <a:r>
              <a:rPr lang="en-US" sz="2800">
                <a:sym typeface="Symbol" charset="2"/>
              </a:rPr>
              <a:t>and the point at infinity:</a:t>
            </a:r>
            <a:r>
              <a:rPr lang="en-US" sz="2800">
                <a:latin typeface="Courier" charset="0"/>
                <a:sym typeface="Symbol" charset="2"/>
              </a:rPr>
              <a:t> </a:t>
            </a:r>
            <a:endParaRPr lang="en-US" sz="2800">
              <a:sym typeface="Symbol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23E508D-DACF-2845-B2C8-2CF9CD5CAD16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Elliptic Curve Math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Addition on: </a:t>
            </a:r>
            <a:r>
              <a:rPr lang="en-US" sz="2800">
                <a:latin typeface="Courier" charset="0"/>
              </a:rPr>
              <a:t>y</a:t>
            </a:r>
            <a:r>
              <a:rPr lang="en-US" sz="2800" baseline="30000">
                <a:latin typeface="Courier" charset="0"/>
              </a:rPr>
              <a:t>2</a:t>
            </a:r>
            <a:r>
              <a:rPr lang="en-US" sz="2800">
                <a:latin typeface="Courier" charset="0"/>
              </a:rPr>
              <a:t> = x</a:t>
            </a:r>
            <a:r>
              <a:rPr lang="en-US" sz="2800" baseline="30000">
                <a:latin typeface="Courier" charset="0"/>
              </a:rPr>
              <a:t>3</a:t>
            </a:r>
            <a:r>
              <a:rPr lang="en-US" sz="2800">
                <a:latin typeface="Courier" charset="0"/>
              </a:rPr>
              <a:t> + ax + b (mod p)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>
                <a:latin typeface="Courier" charset="0"/>
              </a:rPr>
              <a:t>	P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=(x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,y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)</a:t>
            </a:r>
            <a:r>
              <a:rPr lang="en-US" sz="2400"/>
              <a:t>, </a:t>
            </a:r>
            <a:r>
              <a:rPr lang="en-US" sz="2400">
                <a:latin typeface="Courier" charset="0"/>
              </a:rPr>
              <a:t>P</a:t>
            </a:r>
            <a:r>
              <a:rPr lang="en-US" sz="2400" baseline="-25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=(x</a:t>
            </a:r>
            <a:r>
              <a:rPr lang="en-US" sz="2400" baseline="-25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,y</a:t>
            </a:r>
            <a:r>
              <a:rPr lang="en-US" sz="2400" baseline="-25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)</a:t>
            </a:r>
            <a:endParaRPr lang="en-US" sz="24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/>
              <a:t>	</a:t>
            </a:r>
            <a:r>
              <a:rPr lang="en-US" sz="2400">
                <a:latin typeface="Courier" charset="0"/>
              </a:rPr>
              <a:t>P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 + P</a:t>
            </a:r>
            <a:r>
              <a:rPr lang="en-US" sz="2400" baseline="-25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 = P</a:t>
            </a:r>
            <a:r>
              <a:rPr lang="en-US" sz="2400" baseline="-25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 = (x</a:t>
            </a:r>
            <a:r>
              <a:rPr lang="en-US" sz="2400" baseline="-25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,y</a:t>
            </a:r>
            <a:r>
              <a:rPr lang="en-US" sz="2400" baseline="-25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)</a:t>
            </a:r>
            <a:r>
              <a:rPr lang="en-US" sz="2400"/>
              <a:t> where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Courier" charset="0"/>
              </a:rPr>
              <a:t>x</a:t>
            </a:r>
            <a:r>
              <a:rPr lang="en-US" sz="2400" baseline="-25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 = m</a:t>
            </a:r>
            <a:r>
              <a:rPr lang="en-US" sz="2400" baseline="30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 - x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 - x</a:t>
            </a:r>
            <a:r>
              <a:rPr lang="en-US" sz="2400" baseline="-25000">
                <a:latin typeface="Courier" charset="0"/>
              </a:rPr>
              <a:t>2 </a:t>
            </a:r>
            <a:r>
              <a:rPr lang="en-US" sz="2400">
                <a:latin typeface="Courier" charset="0"/>
              </a:rPr>
              <a:t>(mod p)</a:t>
            </a: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Courier" charset="0"/>
              </a:rPr>
              <a:t>y</a:t>
            </a:r>
            <a:r>
              <a:rPr lang="en-US" sz="2400" baseline="-25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 = m(x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 - x</a:t>
            </a:r>
            <a:r>
              <a:rPr lang="en-US" sz="2400" baseline="-25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) - y</a:t>
            </a:r>
            <a:r>
              <a:rPr lang="en-US" sz="2400" baseline="-25000">
                <a:latin typeface="Courier" charset="0"/>
              </a:rPr>
              <a:t>1 </a:t>
            </a:r>
            <a:r>
              <a:rPr lang="en-US" sz="2400">
                <a:latin typeface="Courier" charset="0"/>
              </a:rPr>
              <a:t>(mod p)</a:t>
            </a: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And	</a:t>
            </a:r>
            <a:r>
              <a:rPr lang="en-US" sz="2400">
                <a:latin typeface="Courier" charset="0"/>
              </a:rPr>
              <a:t>m = (y</a:t>
            </a:r>
            <a:r>
              <a:rPr lang="en-US" sz="2400" baseline="-25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-y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)</a:t>
            </a:r>
            <a:r>
              <a:rPr lang="en-US" sz="2400">
                <a:latin typeface="Courier" charset="0"/>
                <a:sym typeface="Symbol" charset="2"/>
              </a:rPr>
              <a:t></a:t>
            </a:r>
            <a:r>
              <a:rPr lang="en-US" sz="2400">
                <a:latin typeface="Courier" charset="0"/>
              </a:rPr>
              <a:t>(x</a:t>
            </a:r>
            <a:r>
              <a:rPr lang="en-US" sz="2400" baseline="-25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-x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)</a:t>
            </a:r>
            <a:r>
              <a:rPr lang="en-US" sz="2400" baseline="30000">
                <a:latin typeface="Courier" charset="0"/>
              </a:rPr>
              <a:t>-1</a:t>
            </a:r>
            <a:r>
              <a:rPr lang="en-US" sz="2400"/>
              <a:t> </a:t>
            </a:r>
            <a:r>
              <a:rPr lang="en-US" sz="2400">
                <a:latin typeface="Courier" charset="0"/>
              </a:rPr>
              <a:t>mod p</a:t>
            </a:r>
            <a:r>
              <a:rPr lang="en-US" sz="2400"/>
              <a:t>, if </a:t>
            </a:r>
            <a:r>
              <a:rPr lang="en-US" sz="2400">
                <a:latin typeface="Courier" charset="0"/>
              </a:rPr>
              <a:t>P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  <a:sym typeface="Symbol" charset="2"/>
              </a:rPr>
              <a:t></a:t>
            </a:r>
            <a:r>
              <a:rPr lang="en-US" sz="2400">
                <a:latin typeface="Courier" charset="0"/>
              </a:rPr>
              <a:t>P</a:t>
            </a:r>
            <a:r>
              <a:rPr lang="en-US" sz="2400" baseline="-25000">
                <a:latin typeface="Courier" charset="0"/>
              </a:rPr>
              <a:t>2</a:t>
            </a: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		  	</a:t>
            </a:r>
            <a:r>
              <a:rPr lang="en-US" sz="2400">
                <a:latin typeface="Courier" charset="0"/>
              </a:rPr>
              <a:t>m = (3x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 baseline="30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+a)</a:t>
            </a:r>
            <a:r>
              <a:rPr lang="en-US" sz="2400">
                <a:latin typeface="Courier" charset="0"/>
                <a:sym typeface="Symbol" charset="2"/>
              </a:rPr>
              <a:t></a:t>
            </a:r>
            <a:r>
              <a:rPr lang="en-US" sz="2400">
                <a:latin typeface="Courier" charset="0"/>
              </a:rPr>
              <a:t>(2y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)</a:t>
            </a:r>
            <a:r>
              <a:rPr lang="en-US" sz="2400" baseline="30000">
                <a:latin typeface="Courier" charset="0"/>
              </a:rPr>
              <a:t>-1</a:t>
            </a:r>
            <a:r>
              <a:rPr lang="en-US" sz="2400"/>
              <a:t> </a:t>
            </a:r>
            <a:r>
              <a:rPr lang="en-US" sz="2400">
                <a:latin typeface="Courier" charset="0"/>
              </a:rPr>
              <a:t>mod p</a:t>
            </a:r>
            <a:r>
              <a:rPr lang="en-US" sz="2400"/>
              <a:t>, if </a:t>
            </a:r>
            <a:r>
              <a:rPr lang="en-US" sz="2400">
                <a:latin typeface="Courier" charset="0"/>
              </a:rPr>
              <a:t>P</a:t>
            </a:r>
            <a:r>
              <a:rPr lang="en-US" sz="2400" baseline="-25000">
                <a:latin typeface="Courier" charset="0"/>
              </a:rPr>
              <a:t>1</a:t>
            </a:r>
            <a:r>
              <a:rPr lang="en-US" sz="2400">
                <a:latin typeface="Courier" charset="0"/>
              </a:rPr>
              <a:t> = P</a:t>
            </a:r>
            <a:r>
              <a:rPr lang="en-US" sz="2400" baseline="-25000">
                <a:latin typeface="Courier" charset="0"/>
              </a:rPr>
              <a:t>2</a:t>
            </a: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Special cases: 	If </a:t>
            </a:r>
            <a:r>
              <a:rPr lang="en-US" sz="2400">
                <a:latin typeface="Courier" charset="0"/>
              </a:rPr>
              <a:t>m</a:t>
            </a:r>
            <a:r>
              <a:rPr lang="en-US" sz="2400"/>
              <a:t> is infinite, </a:t>
            </a:r>
            <a:r>
              <a:rPr lang="en-US" sz="2400">
                <a:latin typeface="Courier" charset="0"/>
              </a:rPr>
              <a:t>P</a:t>
            </a:r>
            <a:r>
              <a:rPr lang="en-US" sz="2400" baseline="-25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 = </a:t>
            </a:r>
            <a:r>
              <a:rPr lang="en-US" sz="2400">
                <a:latin typeface="Courier" charset="0"/>
                <a:sym typeface="Symbol" charset="2"/>
              </a:rPr>
              <a:t></a:t>
            </a:r>
            <a:r>
              <a:rPr lang="en-US" sz="2400">
                <a:sym typeface="Symbol" charset="2"/>
              </a:rPr>
              <a:t>, and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			</a:t>
            </a:r>
            <a:r>
              <a:rPr lang="en-US" sz="2400">
                <a:latin typeface="Courier" charset="0"/>
                <a:sym typeface="Symbol" charset="2"/>
              </a:rPr>
              <a:t> + P = P</a:t>
            </a:r>
            <a:r>
              <a:rPr lang="en-US" sz="2400">
                <a:sym typeface="Symbol" charset="2"/>
              </a:rPr>
              <a:t> for all </a:t>
            </a:r>
            <a:r>
              <a:rPr lang="en-US" sz="2400">
                <a:latin typeface="Courier" charset="0"/>
                <a:sym typeface="Symbol" charset="2"/>
              </a:rPr>
              <a:t>P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0217232-9137-7D40-A478-69E8640077DB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Elliptic Curve Addition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Consider </a:t>
            </a:r>
            <a:r>
              <a:rPr lang="en-US" sz="2800">
                <a:latin typeface="Courier" charset="0"/>
              </a:rPr>
              <a:t>y</a:t>
            </a:r>
            <a:r>
              <a:rPr lang="en-US" sz="2800" baseline="30000">
                <a:latin typeface="Courier" charset="0"/>
              </a:rPr>
              <a:t>2</a:t>
            </a:r>
            <a:r>
              <a:rPr lang="en-US" sz="2800">
                <a:latin typeface="Courier" charset="0"/>
              </a:rPr>
              <a:t> = x</a:t>
            </a:r>
            <a:r>
              <a:rPr lang="en-US" sz="2800" baseline="30000">
                <a:latin typeface="Courier" charset="0"/>
              </a:rPr>
              <a:t>3</a:t>
            </a:r>
            <a:r>
              <a:rPr lang="en-US" sz="2800">
                <a:latin typeface="Courier" charset="0"/>
              </a:rPr>
              <a:t> + 2x + 3 (mod 5)</a:t>
            </a:r>
            <a:r>
              <a:rPr lang="en-US" sz="2800"/>
              <a:t>. Points on the curve are </a:t>
            </a:r>
            <a:r>
              <a:rPr lang="en-US" sz="2800">
                <a:latin typeface="Courier" charset="0"/>
                <a:sym typeface="Symbol" charset="2"/>
              </a:rPr>
              <a:t>(1,1) (1,4) (2,0) (3,1) (3,4) (4,0) and </a:t>
            </a:r>
            <a:endParaRPr lang="en-US">
              <a:latin typeface="Courier" charset="0"/>
              <a:sym typeface="Symbol" charset="2"/>
            </a:endParaRPr>
          </a:p>
          <a:p>
            <a:pPr eaLnBrk="1" hangingPunct="1">
              <a:lnSpc>
                <a:spcPct val="75000"/>
              </a:lnSpc>
            </a:pPr>
            <a:r>
              <a:rPr lang="en-US" sz="2800"/>
              <a:t>What is </a:t>
            </a:r>
            <a:r>
              <a:rPr lang="en-US" sz="2800">
                <a:latin typeface="Courier" charset="0"/>
                <a:sym typeface="Symbol" charset="2"/>
              </a:rPr>
              <a:t>(1,4) + (3,1) = P</a:t>
            </a:r>
            <a:r>
              <a:rPr lang="en-US" sz="2800" baseline="-25000">
                <a:latin typeface="Courier" charset="0"/>
                <a:sym typeface="Symbol" charset="2"/>
              </a:rPr>
              <a:t>3</a:t>
            </a:r>
            <a:r>
              <a:rPr lang="en-US" sz="2800">
                <a:latin typeface="Courier" charset="0"/>
                <a:sym typeface="Symbol" charset="2"/>
              </a:rPr>
              <a:t> = (x</a:t>
            </a:r>
            <a:r>
              <a:rPr lang="en-US" sz="2800" baseline="-25000">
                <a:latin typeface="Courier" charset="0"/>
                <a:sym typeface="Symbol" charset="2"/>
              </a:rPr>
              <a:t>3</a:t>
            </a:r>
            <a:r>
              <a:rPr lang="en-US" sz="2800">
                <a:latin typeface="Courier" charset="0"/>
                <a:sym typeface="Symbol" charset="2"/>
              </a:rPr>
              <a:t>,y</a:t>
            </a:r>
            <a:r>
              <a:rPr lang="en-US" sz="2800" baseline="-25000">
                <a:latin typeface="Courier" charset="0"/>
                <a:sym typeface="Symbol" charset="2"/>
              </a:rPr>
              <a:t>3</a:t>
            </a:r>
            <a:r>
              <a:rPr lang="en-US" sz="2800">
                <a:latin typeface="Courier" charset="0"/>
                <a:sym typeface="Symbol" charset="2"/>
              </a:rPr>
              <a:t>)</a:t>
            </a:r>
            <a:r>
              <a:rPr lang="en-US" sz="2800">
                <a:sym typeface="Symbol" charset="2"/>
              </a:rPr>
              <a:t>?</a:t>
            </a:r>
            <a:endParaRPr lang="en-US" sz="2800"/>
          </a:p>
          <a:p>
            <a:pPr eaLnBrk="1" hangingPunct="1">
              <a:lnSpc>
                <a:spcPct val="75000"/>
              </a:lnSpc>
              <a:buFont typeface="Wingdings" charset="2"/>
              <a:buNone/>
            </a:pPr>
            <a:r>
              <a:rPr lang="en-US" sz="2800"/>
              <a:t>		</a:t>
            </a:r>
            <a:r>
              <a:rPr lang="en-US" sz="2800">
                <a:latin typeface="Courier" charset="0"/>
              </a:rPr>
              <a:t>m = (1-4)</a:t>
            </a:r>
            <a:r>
              <a:rPr lang="en-US" sz="2800">
                <a:latin typeface="Courier" charset="0"/>
                <a:sym typeface="Symbol" charset="2"/>
              </a:rPr>
              <a:t></a:t>
            </a:r>
            <a:r>
              <a:rPr lang="en-US" sz="2800">
                <a:latin typeface="Courier" charset="0"/>
              </a:rPr>
              <a:t>(3-1)</a:t>
            </a:r>
            <a:r>
              <a:rPr lang="en-US" sz="2800" baseline="30000">
                <a:latin typeface="Courier" charset="0"/>
              </a:rPr>
              <a:t>-1</a:t>
            </a:r>
            <a:r>
              <a:rPr lang="en-US" sz="2800">
                <a:latin typeface="Courier" charset="0"/>
              </a:rPr>
              <a:t> = -3</a:t>
            </a:r>
            <a:r>
              <a:rPr lang="en-US" sz="2800">
                <a:latin typeface="Courier" charset="0"/>
                <a:sym typeface="Symbol" charset="2"/>
              </a:rPr>
              <a:t></a:t>
            </a:r>
            <a:r>
              <a:rPr lang="en-US" sz="2800">
                <a:latin typeface="Courier" charset="0"/>
              </a:rPr>
              <a:t>2</a:t>
            </a:r>
            <a:r>
              <a:rPr lang="en-US" sz="2800" baseline="30000">
                <a:latin typeface="Courier" charset="0"/>
              </a:rPr>
              <a:t>-1</a:t>
            </a:r>
            <a:endParaRPr lang="en-US" sz="2800">
              <a:latin typeface="Courier" charset="0"/>
            </a:endParaRPr>
          </a:p>
          <a:p>
            <a:pPr eaLnBrk="1" hangingPunct="1">
              <a:lnSpc>
                <a:spcPct val="75000"/>
              </a:lnSpc>
              <a:buFont typeface="Wingdings" charset="2"/>
              <a:buNone/>
            </a:pPr>
            <a:r>
              <a:rPr lang="en-US" sz="2800">
                <a:latin typeface="Courier" charset="0"/>
              </a:rPr>
              <a:t>		  = 2(3) = 6 = 1 (mod 5)</a:t>
            </a:r>
            <a:endParaRPr lang="en-US" sz="2800"/>
          </a:p>
          <a:p>
            <a:pPr eaLnBrk="1" hangingPunct="1">
              <a:lnSpc>
                <a:spcPct val="75000"/>
              </a:lnSpc>
              <a:buFont typeface="Wingdings" charset="2"/>
              <a:buNone/>
            </a:pPr>
            <a:r>
              <a:rPr lang="en-US" sz="2800"/>
              <a:t>		</a:t>
            </a:r>
            <a:r>
              <a:rPr lang="en-US" sz="2800">
                <a:latin typeface="Courier" charset="0"/>
              </a:rPr>
              <a:t>x</a:t>
            </a:r>
            <a:r>
              <a:rPr lang="en-US" sz="2800" baseline="-25000">
                <a:latin typeface="Courier" charset="0"/>
              </a:rPr>
              <a:t>3</a:t>
            </a:r>
            <a:r>
              <a:rPr lang="en-US" sz="2800">
                <a:latin typeface="Courier" charset="0"/>
              </a:rPr>
              <a:t> = 1 - 1 - 3 = 2 (mod 5)</a:t>
            </a:r>
            <a:endParaRPr lang="en-US" sz="2800"/>
          </a:p>
          <a:p>
            <a:pPr eaLnBrk="1" hangingPunct="1">
              <a:lnSpc>
                <a:spcPct val="75000"/>
              </a:lnSpc>
              <a:buFont typeface="Wingdings" charset="2"/>
              <a:buNone/>
            </a:pPr>
            <a:r>
              <a:rPr lang="en-US" sz="2800"/>
              <a:t>		</a:t>
            </a:r>
            <a:r>
              <a:rPr lang="en-US" sz="2800">
                <a:latin typeface="Courier" charset="0"/>
              </a:rPr>
              <a:t>y</a:t>
            </a:r>
            <a:r>
              <a:rPr lang="en-US" sz="2800" baseline="-25000">
                <a:latin typeface="Courier" charset="0"/>
              </a:rPr>
              <a:t>3</a:t>
            </a:r>
            <a:r>
              <a:rPr lang="en-US" sz="2800">
                <a:latin typeface="Courier" charset="0"/>
              </a:rPr>
              <a:t> = 1(1-2) - 4 = 0 (mod 5)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 this curve, </a:t>
            </a:r>
            <a:r>
              <a:rPr lang="en-US" sz="2800">
                <a:latin typeface="Courier" charset="0"/>
                <a:sym typeface="Symbol" charset="2"/>
              </a:rPr>
              <a:t>(1,4) + (3,1) = </a:t>
            </a:r>
            <a:r>
              <a:rPr lang="en-US" sz="2800">
                <a:latin typeface="Courier" charset="0"/>
              </a:rPr>
              <a:t>(2,0)</a:t>
            </a:r>
            <a:r>
              <a:rPr lang="en-US" sz="2800"/>
              <a:t>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F284461-ECD9-9748-888F-924C2B6CDD42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ECC Diffie-Hellman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hlink"/>
                </a:solidFill>
              </a:rPr>
              <a:t>Public:</a:t>
            </a:r>
            <a:r>
              <a:rPr lang="en-US" sz="2400" dirty="0"/>
              <a:t> Elliptic curve and point </a:t>
            </a:r>
            <a:r>
              <a:rPr lang="en-US" sz="2400" dirty="0">
                <a:latin typeface="Times-Roman" charset="0"/>
              </a:rPr>
              <a:t>(</a:t>
            </a:r>
            <a:r>
              <a:rPr lang="en-US" sz="2400" dirty="0" err="1">
                <a:latin typeface="Times-Roman" charset="0"/>
              </a:rPr>
              <a:t>x,y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on curve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hlink"/>
                </a:solidFill>
              </a:rPr>
              <a:t>Private:</a:t>
            </a:r>
            <a:r>
              <a:rPr lang="en-US" sz="2400" dirty="0" smtClean="0"/>
              <a:t> </a:t>
            </a:r>
            <a:r>
              <a:rPr lang="en-US" sz="2400" dirty="0"/>
              <a:t>Alice’s </a:t>
            </a:r>
            <a:r>
              <a:rPr lang="en-US" sz="2400" dirty="0">
                <a:latin typeface="Times-Roman" charset="0"/>
              </a:rPr>
              <a:t>A</a:t>
            </a:r>
            <a:r>
              <a:rPr lang="en-US" sz="2400" dirty="0"/>
              <a:t> and Bob’s </a:t>
            </a:r>
            <a:r>
              <a:rPr lang="en-US" sz="2400" dirty="0">
                <a:latin typeface="Times-Roman" charset="0"/>
              </a:rPr>
              <a:t>B</a:t>
            </a:r>
            <a:endParaRPr lang="en-US" sz="2400" dirty="0"/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 flipV="1">
            <a:off x="1981200" y="30384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 flipH="1" flipV="1">
            <a:off x="1905000" y="359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59" name="Rectangle 8"/>
          <p:cNvSpPr>
            <a:spLocks noChangeArrowheads="1"/>
          </p:cNvSpPr>
          <p:nvPr/>
        </p:nvSpPr>
        <p:spPr bwMode="auto">
          <a:xfrm>
            <a:off x="685800" y="3929063"/>
            <a:ext cx="125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Courier" charset="0"/>
              </a:rPr>
              <a:t>A</a:t>
            </a:r>
            <a:endParaRPr lang="en-US"/>
          </a:p>
        </p:txBody>
      </p:sp>
      <p:sp>
        <p:nvSpPr>
          <p:cNvPr id="151560" name="Rectangle 9"/>
          <p:cNvSpPr>
            <a:spLocks noChangeArrowheads="1"/>
          </p:cNvSpPr>
          <p:nvPr/>
        </p:nvSpPr>
        <p:spPr bwMode="auto">
          <a:xfrm>
            <a:off x="6934200" y="3929063"/>
            <a:ext cx="10747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Courier" charset="0"/>
              </a:rPr>
              <a:t>B</a:t>
            </a:r>
            <a:endParaRPr lang="en-US"/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3405188" y="2541588"/>
            <a:ext cx="97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A</a:t>
            </a:r>
            <a:r>
              <a:rPr lang="en-US">
                <a:latin typeface="Times-Roman" charset="0"/>
                <a:sym typeface="Symbol" charset="2"/>
              </a:rPr>
              <a:t>(x,y)</a:t>
            </a:r>
            <a:endParaRPr lang="en-US"/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429000" y="312420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B(x,y)</a:t>
            </a:r>
            <a:endParaRPr lang="en-US"/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685800" y="45720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Alice computes </a:t>
            </a:r>
            <a:r>
              <a:rPr lang="en-US">
                <a:latin typeface="Times-Roman" charset="0"/>
              </a:rPr>
              <a:t>A(B(x,y))</a:t>
            </a:r>
            <a:r>
              <a:rPr lang="en-US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Bob computes </a:t>
            </a:r>
            <a:r>
              <a:rPr lang="en-US">
                <a:latin typeface="Times-Roman" charset="0"/>
              </a:rPr>
              <a:t>B(A(x,y))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These are the same since </a:t>
            </a:r>
            <a:r>
              <a:rPr lang="en-US">
                <a:latin typeface="Times-Roman" charset="0"/>
              </a:rPr>
              <a:t>AB = BA</a:t>
            </a:r>
          </a:p>
        </p:txBody>
      </p:sp>
      <p:pic>
        <p:nvPicPr>
          <p:cNvPr id="151564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65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4675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nimBg="1"/>
      <p:bldP spid="188423" grpId="0" animBg="1"/>
      <p:bldP spid="188426" grpId="0" autoUpdateAnimBg="0"/>
      <p:bldP spid="188427" grpId="0" autoUpdateAnimBg="0"/>
      <p:bldP spid="18842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47E8332-64F0-A948-AE88-45932D7FABFB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ECC Diffie-Hellman 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</a:rPr>
              <a:t>Public:</a:t>
            </a:r>
            <a:r>
              <a:rPr lang="en-US" sz="2800" dirty="0"/>
              <a:t> Curve </a:t>
            </a:r>
            <a:r>
              <a:rPr lang="en-US" sz="2400" dirty="0">
                <a:latin typeface="Courier" charset="0"/>
              </a:rPr>
              <a:t>y</a:t>
            </a:r>
            <a:r>
              <a:rPr lang="en-US" sz="2400" baseline="30000" dirty="0">
                <a:latin typeface="Courier" charset="0"/>
              </a:rPr>
              <a:t>2</a:t>
            </a:r>
            <a:r>
              <a:rPr lang="en-US" sz="2400" dirty="0">
                <a:latin typeface="Courier" charset="0"/>
              </a:rPr>
              <a:t> = x</a:t>
            </a:r>
            <a:r>
              <a:rPr lang="en-US" sz="2400" baseline="30000" dirty="0">
                <a:latin typeface="Courier" charset="0"/>
              </a:rPr>
              <a:t>3</a:t>
            </a:r>
            <a:r>
              <a:rPr lang="en-US" sz="2400" dirty="0">
                <a:latin typeface="Courier" charset="0"/>
              </a:rPr>
              <a:t> + 7x + </a:t>
            </a:r>
            <a:r>
              <a:rPr lang="en-US" sz="2400" dirty="0" err="1">
                <a:latin typeface="Courier" charset="0"/>
              </a:rPr>
              <a:t>b</a:t>
            </a:r>
            <a:r>
              <a:rPr lang="en-US" sz="2400" dirty="0">
                <a:latin typeface="Courier" charset="0"/>
              </a:rPr>
              <a:t> (mod 37) </a:t>
            </a:r>
            <a:r>
              <a:rPr lang="en-US" sz="2400" dirty="0"/>
              <a:t>and </a:t>
            </a:r>
            <a:r>
              <a:rPr lang="en-US" sz="2800" dirty="0"/>
              <a:t>point </a:t>
            </a:r>
            <a:r>
              <a:rPr lang="en-US" sz="2800" dirty="0">
                <a:latin typeface="Courier" charset="0"/>
              </a:rPr>
              <a:t>(2,5) </a:t>
            </a:r>
            <a:r>
              <a:rPr lang="en-US" sz="2800" dirty="0" err="1">
                <a:latin typeface="Courier" charset="0"/>
                <a:sym typeface="Symbol" charset="2"/>
              </a:rPr>
              <a:t></a:t>
            </a:r>
            <a:r>
              <a:rPr lang="en-US" sz="2800" dirty="0">
                <a:latin typeface="Courier" charset="0"/>
                <a:sym typeface="Symbol" charset="2"/>
              </a:rPr>
              <a:t> </a:t>
            </a:r>
            <a:r>
              <a:rPr lang="en-US" sz="2800" dirty="0" err="1">
                <a:latin typeface="Courier" charset="0"/>
                <a:sym typeface="Symbol" charset="2"/>
              </a:rPr>
              <a:t>b</a:t>
            </a:r>
            <a:r>
              <a:rPr lang="en-US" sz="2800" dirty="0">
                <a:latin typeface="Courier" charset="0"/>
                <a:sym typeface="Symbol" charset="2"/>
              </a:rPr>
              <a:t> = 3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</a:rPr>
              <a:t>Alice’s</a:t>
            </a:r>
            <a:r>
              <a:rPr lang="en-US" sz="2800" b="1" dirty="0" smtClean="0">
                <a:solidFill>
                  <a:schemeClr val="hlink"/>
                </a:solidFill>
              </a:rPr>
              <a:t> private:</a:t>
            </a:r>
            <a:r>
              <a:rPr lang="en-US" sz="2800" dirty="0" smtClean="0"/>
              <a:t> </a:t>
            </a:r>
            <a:r>
              <a:rPr lang="en-US" sz="2800" dirty="0">
                <a:latin typeface="Courier" charset="0"/>
              </a:rPr>
              <a:t>A = 4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hlink"/>
                </a:solidFill>
              </a:rPr>
              <a:t>Bob’s</a:t>
            </a:r>
            <a:r>
              <a:rPr lang="en-US" sz="2800" b="1" dirty="0" smtClean="0">
                <a:solidFill>
                  <a:schemeClr val="hlink"/>
                </a:solidFill>
              </a:rPr>
              <a:t> private:</a:t>
            </a:r>
            <a:r>
              <a:rPr lang="en-US" sz="2800" dirty="0" smtClean="0"/>
              <a:t> </a:t>
            </a:r>
            <a:r>
              <a:rPr lang="en-US" sz="2800" dirty="0">
                <a:latin typeface="Courier" charset="0"/>
              </a:rPr>
              <a:t>B = 7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Alice sends Bob: </a:t>
            </a:r>
            <a:r>
              <a:rPr lang="en-US" sz="2800" dirty="0">
                <a:latin typeface="Courier" charset="0"/>
              </a:rPr>
              <a:t>4(2,5) = (7,32)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Bob sends Alice: </a:t>
            </a:r>
            <a:r>
              <a:rPr lang="en-US" sz="2800" dirty="0">
                <a:latin typeface="Courier" charset="0"/>
              </a:rPr>
              <a:t>7(2,5) = (18,35)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Alice computes: </a:t>
            </a:r>
            <a:r>
              <a:rPr lang="en-US" sz="2800" dirty="0">
                <a:latin typeface="Courier" charset="0"/>
              </a:rPr>
              <a:t>4(18,35) = (22,1)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Bob computes: </a:t>
            </a:r>
            <a:r>
              <a:rPr lang="en-US" sz="2800" dirty="0">
                <a:latin typeface="Courier" charset="0"/>
              </a:rPr>
              <a:t>7(7,32) = (22,1)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58EA6DF-30F4-4845-AA1D-26674A23AAE0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Uses for Public Key Crypto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3C92C3A-24F3-C342-8497-373C141486DE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Uses for Public Key Crypto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Confidentiality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Transmitting data over insecure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Secure storage on insecure media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Authentication (later)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Digital signature provides integrity and </a:t>
            </a:r>
            <a:r>
              <a:rPr lang="en-US" b="1">
                <a:solidFill>
                  <a:schemeClr val="hlink"/>
                </a:solidFill>
              </a:rPr>
              <a:t>non-repudiation</a:t>
            </a:r>
            <a:endParaRPr lang="en-US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No non-repudiation with symmetric keys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F5BDDE3-CDCA-F944-BB15-197130276624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Non-non-repudiation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orders 100 shares of stock from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computes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MAC</a:t>
            </a:r>
            <a:r>
              <a:rPr lang="en-US" sz="2800" dirty="0"/>
              <a:t> using symmetric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Stock drops, Alice claims she did </a:t>
            </a:r>
            <a:r>
              <a:rPr lang="en-US" sz="2800" b="1" i="1" dirty="0"/>
              <a:t>not</a:t>
            </a:r>
            <a:r>
              <a:rPr lang="en-US" sz="2800" dirty="0"/>
              <a:t> order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Bob prove that Alice placed the order?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No!</a:t>
            </a:r>
            <a:r>
              <a:rPr lang="en-US" sz="2800" dirty="0"/>
              <a:t> Since Bob also knows</a:t>
            </a:r>
            <a:r>
              <a:rPr lang="en-US" sz="2800" dirty="0" smtClean="0"/>
              <a:t> the symmetric </a:t>
            </a:r>
            <a:r>
              <a:rPr lang="en-US" sz="2800" dirty="0"/>
              <a:t>key, he could have forged message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Problem:</a:t>
            </a:r>
            <a:r>
              <a:rPr lang="en-US" sz="2800" dirty="0"/>
              <a:t> Bob knows Alice placed the order, but he can’t prove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5F249E7-C12B-E34A-8C0C-FB25E98C9AC3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Non-repudiation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orders 100 shares of stock from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</a:t>
            </a:r>
            <a:r>
              <a:rPr lang="en-US" sz="2800" b="1" dirty="0">
                <a:solidFill>
                  <a:schemeClr val="hlink"/>
                </a:solidFill>
              </a:rPr>
              <a:t>signs</a:t>
            </a:r>
            <a:r>
              <a:rPr lang="en-US" sz="2800" dirty="0"/>
              <a:t> order with her private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Stock drops, Alice claims she did not order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Bob prove that Alice placed the order?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Yes!</a:t>
            </a:r>
            <a:r>
              <a:rPr lang="en-US" sz="2800" dirty="0"/>
              <a:t> Only someone with Alice’s private key could have signed the order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assumes Alice’s private key is not stolen (revocation problem)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B00FD72-50FA-B145-B0C8-9654FDF9F3EE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 Cryptography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Suppose we </a:t>
            </a:r>
            <a:r>
              <a:rPr lang="en-US" sz="2400" b="1" dirty="0">
                <a:solidFill>
                  <a:schemeClr val="accent2"/>
                </a:solidFill>
              </a:rPr>
              <a:t>encrypt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dirty="0"/>
              <a:t> with Bob’s public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Bob’s private key can </a:t>
            </a:r>
            <a:r>
              <a:rPr lang="en-US" sz="2400" b="1" dirty="0">
                <a:solidFill>
                  <a:schemeClr val="accent2"/>
                </a:solidFill>
              </a:rPr>
              <a:t>decrypt</a:t>
            </a:r>
            <a:r>
              <a:rPr lang="en-US" sz="2400" dirty="0"/>
              <a:t> to recover </a:t>
            </a:r>
            <a:r>
              <a:rPr lang="en-US" sz="2400" dirty="0">
                <a:latin typeface="Times-Roman" charset="0"/>
              </a:rPr>
              <a:t>M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Digital Signature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Sign</a:t>
            </a:r>
            <a:r>
              <a:rPr lang="en-US" sz="2400" dirty="0"/>
              <a:t> by “encrypting” with your private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Anyone can </a:t>
            </a:r>
            <a:r>
              <a:rPr lang="en-US" sz="2400" b="1" dirty="0">
                <a:solidFill>
                  <a:schemeClr val="accent2"/>
                </a:solidFill>
              </a:rPr>
              <a:t>verify</a:t>
            </a:r>
            <a:r>
              <a:rPr lang="en-US" sz="2400" dirty="0"/>
              <a:t> signature by “decrypting” with public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only you could have signed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Like a handwritten </a:t>
            </a:r>
            <a:r>
              <a:rPr lang="en-US" sz="2400" dirty="0" smtClean="0"/>
              <a:t>signature, but way better…</a:t>
            </a: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1FC18D0-CDFE-7140-9586-CB10E66B0CEA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371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Public Key Notation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239000" cy="44958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hlink"/>
                </a:solidFill>
              </a:rPr>
              <a:t>Sign</a:t>
            </a:r>
            <a:r>
              <a:rPr lang="en-US"/>
              <a:t> message </a:t>
            </a:r>
            <a:r>
              <a:rPr lang="en-US">
                <a:latin typeface="Times-Roman" charset="0"/>
              </a:rPr>
              <a:t>M</a:t>
            </a:r>
            <a:r>
              <a:rPr lang="en-US"/>
              <a:t> with Alice’s </a:t>
            </a:r>
            <a:r>
              <a:rPr lang="en-US" b="1">
                <a:solidFill>
                  <a:schemeClr val="hlink"/>
                </a:solidFill>
              </a:rPr>
              <a:t>private key: </a:t>
            </a:r>
            <a:r>
              <a:rPr lang="en-US">
                <a:latin typeface="Times-Roman" charset="0"/>
              </a:rPr>
              <a:t>[M]</a:t>
            </a:r>
            <a:r>
              <a:rPr lang="en-US" baseline="-25000">
                <a:latin typeface="Times-Roman" charset="0"/>
              </a:rPr>
              <a:t>Alice</a:t>
            </a:r>
            <a:endParaRPr lang="en-US"/>
          </a:p>
          <a:p>
            <a:pPr eaLnBrk="1" hangingPunct="1"/>
            <a:r>
              <a:rPr lang="en-US" b="1">
                <a:solidFill>
                  <a:schemeClr val="hlink"/>
                </a:solidFill>
              </a:rPr>
              <a:t>Encrypt</a:t>
            </a:r>
            <a:r>
              <a:rPr lang="en-US"/>
              <a:t> message </a:t>
            </a:r>
            <a:r>
              <a:rPr lang="en-US">
                <a:latin typeface="Times-Roman" charset="0"/>
              </a:rPr>
              <a:t>M</a:t>
            </a:r>
            <a:r>
              <a:rPr lang="en-US"/>
              <a:t> with Alice’s </a:t>
            </a:r>
            <a:r>
              <a:rPr lang="en-US" b="1">
                <a:solidFill>
                  <a:schemeClr val="hlink"/>
                </a:solidFill>
              </a:rPr>
              <a:t>public key: </a:t>
            </a:r>
            <a:r>
              <a:rPr lang="en-US">
                <a:latin typeface="Times-Roman" charset="0"/>
              </a:rPr>
              <a:t>{M}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Then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imes-Roman" charset="0"/>
              </a:rPr>
              <a:t>{[M]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Alice </a:t>
            </a:r>
            <a:r>
              <a:rPr lang="en-US">
                <a:latin typeface="Times-Roman" charset="0"/>
              </a:rPr>
              <a:t>= M</a:t>
            </a:r>
            <a:endParaRPr lang="en-US"/>
          </a:p>
          <a:p>
            <a:pPr lvl="1" eaLnBrk="1" hangingPunct="1">
              <a:buFontTx/>
              <a:buNone/>
            </a:pPr>
            <a:r>
              <a:rPr lang="en-US">
                <a:latin typeface="Times-Roman" charset="0"/>
              </a:rPr>
              <a:t>[{M}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Alice </a:t>
            </a:r>
            <a:r>
              <a:rPr lang="en-US">
                <a:latin typeface="Times-Roman" charset="0"/>
              </a:rPr>
              <a:t>= 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A8CED55-8412-1E47-A2F3-8CB18B75A65F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696200" cy="2362200"/>
          </a:xfrm>
        </p:spPr>
        <p:txBody>
          <a:bodyPr/>
          <a:lstStyle/>
          <a:p>
            <a:pPr eaLnBrk="1" hangingPunct="1"/>
            <a:r>
              <a:rPr lang="en-US"/>
              <a:t>Sign and Encrypt </a:t>
            </a:r>
            <a:br>
              <a:rPr lang="en-US"/>
            </a:br>
            <a:r>
              <a:rPr lang="en-US"/>
              <a:t>vs </a:t>
            </a:r>
            <a:br>
              <a:rPr lang="en-US"/>
            </a:br>
            <a:r>
              <a:rPr lang="en-US"/>
              <a:t>Encrypt and Sign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ED835F4-5D42-474D-A71E-A9CCF30400AE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371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Confidentiality and</a:t>
            </a:r>
            <a:br>
              <a:rPr lang="en-US"/>
            </a:br>
            <a:r>
              <a:rPr lang="en-US"/>
              <a:t> Non-repudiation?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Suppose that we want confidentiality and</a:t>
            </a:r>
            <a:r>
              <a:rPr lang="en-US" dirty="0" smtClean="0"/>
              <a:t> integrity/non</a:t>
            </a:r>
            <a:r>
              <a:rPr lang="en-US" dirty="0"/>
              <a:t>-repudiation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Can public key crypto achieve</a:t>
            </a:r>
            <a:r>
              <a:rPr lang="en-US" dirty="0" smtClean="0"/>
              <a:t> both?</a:t>
            </a:r>
            <a:endParaRPr lang="en-US" dirty="0"/>
          </a:p>
          <a:p>
            <a:pPr eaLnBrk="1" hangingPunct="1">
              <a:spcAft>
                <a:spcPts val="600"/>
              </a:spcAft>
            </a:pPr>
            <a:r>
              <a:rPr lang="en-US" dirty="0"/>
              <a:t>Alice sends message to Bob</a:t>
            </a:r>
          </a:p>
          <a:p>
            <a:pPr lvl="1" eaLnBrk="1" hangingPunct="1"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Sign and encrypt</a:t>
            </a: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{[</a:t>
            </a:r>
            <a:r>
              <a:rPr lang="en-US" dirty="0" err="1">
                <a:latin typeface="Times-Roman" charset="0"/>
              </a:rPr>
              <a:t>M]</a:t>
            </a:r>
            <a:r>
              <a:rPr lang="en-US" baseline="-25000" dirty="0" err="1">
                <a:latin typeface="Times-Roman" charset="0"/>
              </a:rPr>
              <a:t>Alice</a:t>
            </a:r>
            <a:r>
              <a:rPr lang="en-US" dirty="0" err="1">
                <a:latin typeface="Times-Roman" charset="0"/>
              </a:rPr>
              <a:t>}</a:t>
            </a:r>
            <a:r>
              <a:rPr lang="en-US" baseline="-25000" dirty="0" err="1">
                <a:latin typeface="Times-Roman" charset="0"/>
              </a:rPr>
              <a:t>Bob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Encrypt and sign</a:t>
            </a: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[{</a:t>
            </a:r>
            <a:r>
              <a:rPr lang="en-US" dirty="0" err="1">
                <a:latin typeface="Times-Roman" charset="0"/>
              </a:rPr>
              <a:t>M}</a:t>
            </a:r>
            <a:r>
              <a:rPr lang="en-US" baseline="-25000" dirty="0" err="1">
                <a:latin typeface="Times-Roman" charset="0"/>
              </a:rPr>
              <a:t>Bob</a:t>
            </a:r>
            <a:r>
              <a:rPr lang="en-US" dirty="0" err="1">
                <a:latin typeface="Times-Roman" charset="0"/>
              </a:rPr>
              <a:t>]</a:t>
            </a:r>
            <a:r>
              <a:rPr lang="en-US" baseline="-25000" dirty="0" err="1">
                <a:latin typeface="Times-Roman" charset="0"/>
              </a:rPr>
              <a:t>Alice</a:t>
            </a:r>
            <a:endParaRPr lang="en-US" dirty="0"/>
          </a:p>
          <a:p>
            <a:pPr eaLnBrk="1" hangingPunct="1">
              <a:spcAft>
                <a:spcPts val="600"/>
              </a:spcAft>
            </a:pPr>
            <a:r>
              <a:rPr lang="en-US" dirty="0"/>
              <a:t>Can the order possibly matter?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CA8A8B9-5773-5245-872D-17232C896F7E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Sign and Encrypt</a:t>
            </a:r>
          </a:p>
        </p:txBody>
      </p:sp>
      <p:sp>
        <p:nvSpPr>
          <p:cNvPr id="160772" name="Rectangle 5"/>
          <p:cNvSpPr>
            <a:spLocks noChangeArrowheads="1"/>
          </p:cNvSpPr>
          <p:nvPr/>
        </p:nvSpPr>
        <p:spPr bwMode="auto">
          <a:xfrm>
            <a:off x="455613" y="40941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60773" name="Rectangle 6"/>
          <p:cNvSpPr>
            <a:spLocks noChangeArrowheads="1"/>
          </p:cNvSpPr>
          <p:nvPr/>
        </p:nvSpPr>
        <p:spPr bwMode="auto">
          <a:xfrm>
            <a:off x="4114800" y="40544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1676400" y="28194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{[M]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1219200" y="4800600"/>
            <a:ext cx="70866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Q:</a:t>
            </a:r>
            <a:r>
              <a:rPr lang="en-US" sz="2800" dirty="0"/>
              <a:t> </a:t>
            </a:r>
            <a:r>
              <a:rPr lang="en-US" sz="2800" dirty="0" smtClean="0"/>
              <a:t>What’s </a:t>
            </a:r>
            <a:r>
              <a:rPr lang="en-US" sz="2800" dirty="0"/>
              <a:t>the problem?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A:</a:t>
            </a:r>
            <a:r>
              <a:rPr lang="en-US" sz="2800" dirty="0" smtClean="0"/>
              <a:t> No problem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public key is public</a:t>
            </a:r>
            <a:endParaRPr lang="en-US" sz="2800" dirty="0"/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7504113" y="4054475"/>
            <a:ext cx="11826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Charlie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05400" y="28194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{[M]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Charlie</a:t>
            </a:r>
            <a:endParaRPr lang="en-US"/>
          </a:p>
        </p:txBody>
      </p:sp>
      <p:sp>
        <p:nvSpPr>
          <p:cNvPr id="160778" name="Rectangle 12"/>
          <p:cNvSpPr>
            <a:spLocks noChangeArrowheads="1"/>
          </p:cNvSpPr>
          <p:nvPr/>
        </p:nvSpPr>
        <p:spPr bwMode="auto">
          <a:xfrm>
            <a:off x="1219200" y="1524000"/>
            <a:ext cx="6172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= “I love you”</a:t>
            </a:r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>
            <a:off x="1447800" y="3352800"/>
            <a:ext cx="236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>
            <a:off x="5105400" y="33528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0781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450" y="2514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2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75" y="2438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3" name="Picture 17" descr="hatter2.tif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2514600"/>
            <a:ext cx="132397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65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3" grpId="0" autoUpdateAnimBg="0"/>
      <p:bldP spid="265224" grpId="0" build="p" autoUpdateAnimBg="0"/>
      <p:bldP spid="265227" grpId="0" autoUpdateAnimBg="0"/>
      <p:bldP spid="265229" grpId="0" animBg="1"/>
      <p:bldP spid="2652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473931D-7B84-6746-B6D9-ADFEFAF0D1A2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Encrypt and Sign</a:t>
            </a:r>
          </a:p>
        </p:txBody>
      </p:sp>
      <p:sp>
        <p:nvSpPr>
          <p:cNvPr id="161796" name="Rectangle 6"/>
          <p:cNvSpPr>
            <a:spLocks noChangeArrowheads="1"/>
          </p:cNvSpPr>
          <p:nvPr/>
        </p:nvSpPr>
        <p:spPr bwMode="auto">
          <a:xfrm>
            <a:off x="471488" y="38862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61797" name="Rectangle 7"/>
          <p:cNvSpPr>
            <a:spLocks noChangeArrowheads="1"/>
          </p:cNvSpPr>
          <p:nvPr/>
        </p:nvSpPr>
        <p:spPr bwMode="auto">
          <a:xfrm>
            <a:off x="7924800" y="38655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1752600" y="26670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[{M}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Alice</a:t>
            </a:r>
            <a:endParaRPr lang="en-US"/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1219200" y="4572000"/>
            <a:ext cx="70866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hlink"/>
                </a:solidFill>
              </a:rPr>
              <a:t>Note</a:t>
            </a:r>
            <a:r>
              <a:rPr lang="en-US" sz="2800" dirty="0"/>
              <a:t> that Charlie cannot decrypt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Q:</a:t>
            </a:r>
            <a:r>
              <a:rPr lang="en-US" sz="2800" dirty="0"/>
              <a:t> What is the problem?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No problem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public key is public</a:t>
            </a:r>
            <a:endParaRPr lang="en-US" sz="2800" dirty="0"/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3998913" y="3886200"/>
            <a:ext cx="11826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Charlie</a:t>
            </a:r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5562600" y="26670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[{M}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Charlie</a:t>
            </a:r>
            <a:endParaRPr lang="en-US"/>
          </a:p>
        </p:txBody>
      </p:sp>
      <p:sp>
        <p:nvSpPr>
          <p:cNvPr id="161802" name="Rectangle 14"/>
          <p:cNvSpPr>
            <a:spLocks noChangeArrowheads="1"/>
          </p:cNvSpPr>
          <p:nvPr/>
        </p:nvSpPr>
        <p:spPr bwMode="auto">
          <a:xfrm>
            <a:off x="1219200" y="1524000"/>
            <a:ext cx="6172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= “My theory, which is mine….”</a:t>
            </a:r>
          </a:p>
        </p:txBody>
      </p:sp>
      <p:sp>
        <p:nvSpPr>
          <p:cNvPr id="161803" name="Line 15"/>
          <p:cNvSpPr>
            <a:spLocks noChangeShapeType="1"/>
          </p:cNvSpPr>
          <p:nvPr/>
        </p:nvSpPr>
        <p:spPr bwMode="auto">
          <a:xfrm>
            <a:off x="1524000" y="3200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4" name="Line 16"/>
          <p:cNvSpPr>
            <a:spLocks noChangeShapeType="1"/>
          </p:cNvSpPr>
          <p:nvPr/>
        </p:nvSpPr>
        <p:spPr bwMode="auto">
          <a:xfrm>
            <a:off x="5486400" y="3200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1805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50" y="2362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6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7" name="Picture 19" descr="hatter2.tif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3825" y="2393950"/>
            <a:ext cx="132397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8" grpId="0" autoUpdateAnimBg="0"/>
      <p:bldP spid="266253" grpId="0" autoUpdateAnimBg="0"/>
      <p:bldP spid="161803" grpId="0" animBg="1"/>
      <p:bldP spid="16180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CE927BB-551F-B54A-B056-6AB242BABDF8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2057400"/>
          </a:xfrm>
        </p:spPr>
        <p:txBody>
          <a:bodyPr/>
          <a:lstStyle/>
          <a:p>
            <a:pPr eaLnBrk="1" hangingPunct="1"/>
            <a:r>
              <a:rPr lang="en-US"/>
              <a:t>Public Key Infrastructure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F872CA3-8E26-124B-A60F-FFCDD74516FD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Public Key Certificate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Certificate</a:t>
            </a:r>
            <a:r>
              <a:rPr lang="en-US" sz="2800" dirty="0"/>
              <a:t> contains name of user and user’s public key (and possibly other info)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It is </a:t>
            </a:r>
            <a:r>
              <a:rPr lang="en-US" sz="2800" b="1" i="1" dirty="0"/>
              <a:t>signed</a:t>
            </a:r>
            <a:r>
              <a:rPr lang="en-US" sz="2800" dirty="0" smtClean="0"/>
              <a:t>  by </a:t>
            </a:r>
            <a:r>
              <a:rPr lang="en-US" sz="2800" dirty="0"/>
              <a:t>the issuer, a</a:t>
            </a:r>
            <a:r>
              <a:rPr lang="en-US" sz="2800" dirty="0" smtClean="0"/>
              <a:t> </a:t>
            </a:r>
            <a:r>
              <a:rPr lang="en-US" sz="2800" b="1" i="1" dirty="0" smtClean="0"/>
              <a:t>Certificate Authority</a:t>
            </a:r>
            <a:r>
              <a:rPr lang="en-US" sz="2800" dirty="0" smtClean="0"/>
              <a:t> </a:t>
            </a:r>
            <a:r>
              <a:rPr lang="en-US" sz="2800" dirty="0"/>
              <a:t>(CA), such as VeriSign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dirty="0">
                <a:latin typeface="Times-Roman" charset="0"/>
              </a:rPr>
              <a:t>	M = (</a:t>
            </a:r>
            <a:r>
              <a:rPr lang="en-US" dirty="0"/>
              <a:t>Alice, Alice’s public key</a:t>
            </a:r>
            <a:r>
              <a:rPr lang="en-US" dirty="0" smtClean="0">
                <a:latin typeface="Times-Roman" charset="0"/>
              </a:rPr>
              <a:t>)</a:t>
            </a:r>
            <a:r>
              <a:rPr lang="en-US" dirty="0" smtClean="0"/>
              <a:t>, </a:t>
            </a:r>
            <a:r>
              <a:rPr lang="en-US" dirty="0">
                <a:latin typeface="Times-Roman" charset="0"/>
              </a:rPr>
              <a:t>S = [M]</a:t>
            </a:r>
            <a:r>
              <a:rPr lang="en-US" baseline="-25000" dirty="0">
                <a:latin typeface="Times-Roman" charset="0"/>
              </a:rPr>
              <a:t>CA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b="1" dirty="0">
                <a:solidFill>
                  <a:schemeClr val="hlink"/>
                </a:solidFill>
              </a:rPr>
              <a:t>	Alice’s Certificate</a:t>
            </a: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= (M, 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Signature on certificate is verified using </a:t>
            </a:r>
            <a:r>
              <a:rPr lang="en-US" sz="2800" dirty="0" err="1"/>
              <a:t>CA’s</a:t>
            </a:r>
            <a:r>
              <a:rPr lang="en-US" sz="2800" dirty="0"/>
              <a:t> public </a:t>
            </a:r>
            <a:r>
              <a:rPr lang="en-US" sz="2800" dirty="0" smtClean="0"/>
              <a:t>key: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 smtClean="0"/>
              <a:t>	</a:t>
            </a:r>
            <a:r>
              <a:rPr lang="en-US" dirty="0" smtClean="0"/>
              <a:t>Verify </a:t>
            </a:r>
            <a:r>
              <a:rPr lang="en-US" dirty="0"/>
              <a:t>that </a:t>
            </a:r>
            <a:r>
              <a:rPr lang="en-US" dirty="0">
                <a:latin typeface="Times-Roman" charset="0"/>
              </a:rPr>
              <a:t>M = {S}</a:t>
            </a:r>
            <a:r>
              <a:rPr lang="en-US" baseline="-25000" dirty="0">
                <a:latin typeface="Times-Roman" charset="0"/>
              </a:rPr>
              <a:t>CA</a:t>
            </a:r>
            <a:r>
              <a:rPr lang="en-US" baseline="-25000" dirty="0"/>
              <a:t> </a:t>
            </a:r>
            <a:r>
              <a:rPr lang="en-US" dirty="0"/>
              <a:t>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A3C8284-8F75-454B-B4A8-9054D8E6A33A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Certificate Authority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Certificate authority (CA) is a trusted 3rd party (TTP)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creates and signs certificates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Verify </a:t>
            </a:r>
            <a:r>
              <a:rPr lang="en-US" sz="2800" dirty="0"/>
              <a:t>signature</a:t>
            </a:r>
            <a:r>
              <a:rPr lang="en-US" sz="2800" dirty="0" smtClean="0"/>
              <a:t> to verify integrity &amp; identity </a:t>
            </a:r>
            <a:r>
              <a:rPr lang="en-US" sz="2800" dirty="0"/>
              <a:t>of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hlink"/>
                </a:solidFill>
              </a:rPr>
              <a:t>owner </a:t>
            </a:r>
            <a:r>
              <a:rPr lang="en-US" sz="2800" b="1" dirty="0">
                <a:solidFill>
                  <a:schemeClr val="hlink"/>
                </a:solidFill>
              </a:rPr>
              <a:t>of corresponding private key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Does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verify the identity of the </a:t>
            </a:r>
            <a:r>
              <a:rPr lang="en-US" sz="2400" b="1" dirty="0"/>
              <a:t>sender</a:t>
            </a:r>
            <a:r>
              <a:rPr lang="en-US" sz="2400" dirty="0"/>
              <a:t> of certificate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certificates are </a:t>
            </a:r>
            <a:r>
              <a:rPr lang="en-US" sz="2400" dirty="0" smtClean="0"/>
              <a:t>public keys!</a:t>
            </a:r>
            <a:endParaRPr lang="en-US" sz="24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Big problem if CA makes a mistake (a CA once issued Microsoft certificate to someone else)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 common format for certificates is X.509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F0998F3-71BC-5849-8C59-67C3242755B1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PKI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Public Key Infrastructure (PKI): the</a:t>
            </a:r>
            <a:r>
              <a:rPr lang="en-US" sz="2800" dirty="0" smtClean="0"/>
              <a:t> stuff </a:t>
            </a:r>
            <a:r>
              <a:rPr lang="en-US" sz="2800" dirty="0"/>
              <a:t>needed to securely use public key crypto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Key generation and management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Certificate </a:t>
            </a:r>
            <a:r>
              <a:rPr lang="en-US" sz="2400" dirty="0" smtClean="0"/>
              <a:t>authority (CA) or authorities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Certificate revocation</a:t>
            </a:r>
            <a:r>
              <a:rPr lang="en-US" sz="2400" dirty="0" smtClean="0"/>
              <a:t> lists (</a:t>
            </a:r>
            <a:r>
              <a:rPr lang="en-US" sz="2400" dirty="0" err="1"/>
              <a:t>CRLs</a:t>
            </a:r>
            <a:r>
              <a:rPr lang="en-US" sz="2400" dirty="0"/>
              <a:t>), 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No general standard for PKI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We </a:t>
            </a:r>
            <a:r>
              <a:rPr lang="en-US" sz="2800" dirty="0"/>
              <a:t>mention</a:t>
            </a:r>
            <a:r>
              <a:rPr lang="en-US" sz="2800" dirty="0" smtClean="0"/>
              <a:t> 3 generic </a:t>
            </a:r>
            <a:r>
              <a:rPr lang="en-US" sz="2800" dirty="0"/>
              <a:t>“trust models”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D2FA39F-BF1C-AB48-903F-69C06A0BEB69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PKI Trust Models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Monopoly model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One universally trusted organization is the CA for the known universe</a:t>
            </a:r>
            <a:endParaRPr lang="en-US" dirty="0" smtClean="0"/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Big </a:t>
            </a:r>
            <a:r>
              <a:rPr lang="en-US" dirty="0"/>
              <a:t>problems if CA is ever compromised</a:t>
            </a:r>
            <a:endParaRPr lang="en-US" dirty="0" smtClean="0"/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Who will act as CA???</a:t>
            </a:r>
          </a:p>
          <a:p>
            <a:pPr lvl="2" eaLnBrk="1" hangingPunct="1">
              <a:spcAft>
                <a:spcPts val="600"/>
              </a:spcAft>
            </a:pPr>
            <a:r>
              <a:rPr lang="en-US" dirty="0" smtClean="0"/>
              <a:t>System is useless </a:t>
            </a:r>
            <a:r>
              <a:rPr lang="en-US" dirty="0"/>
              <a:t>if you don’t trust the CA!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692E874-1269-3A41-9A43-A365DD9048DC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Knapsack</a:t>
            </a:r>
          </a:p>
        </p:txBody>
      </p:sp>
      <p:pic>
        <p:nvPicPr>
          <p:cNvPr id="121860" name="Picture 6" descr="backpack 1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9663" y="2971800"/>
            <a:ext cx="2370137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EA6C4B2-E87E-A147-857B-21F7D103B6A1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PKI Trust Models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Oligarchy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Multiple trusted </a:t>
            </a:r>
            <a:r>
              <a:rPr lang="en-US" dirty="0" err="1"/>
              <a:t>CAs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This is approach used in browsers today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Browser may have 80 or more certificates, just to verify</a:t>
            </a:r>
            <a:r>
              <a:rPr lang="en-US" dirty="0" smtClean="0"/>
              <a:t> certificates!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User can decide which </a:t>
            </a:r>
            <a:r>
              <a:rPr lang="en-US" dirty="0" err="1"/>
              <a:t>CAs</a:t>
            </a:r>
            <a:r>
              <a:rPr lang="en-US" dirty="0"/>
              <a:t> to trust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70EC1E1-41A8-B742-B370-CC5B2FA01014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PKI Trust Models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Anarchy model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Everyone is a CA…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Users must decide </a:t>
            </a:r>
            <a:r>
              <a:rPr lang="en-US" sz="2400" dirty="0" smtClean="0"/>
              <a:t>who </a:t>
            </a:r>
            <a:r>
              <a:rPr lang="en-US" sz="2400" dirty="0"/>
              <a:t>to trust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This approach used in PGP: “Web of trust”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is it anarchy?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Suppose</a:t>
            </a:r>
            <a:r>
              <a:rPr lang="en-US" sz="2400" dirty="0" smtClean="0"/>
              <a:t> a certificate </a:t>
            </a:r>
            <a:r>
              <a:rPr lang="en-US" sz="2400" dirty="0"/>
              <a:t>is signed by Frank and</a:t>
            </a:r>
            <a:r>
              <a:rPr lang="en-US" sz="2400" dirty="0" smtClean="0"/>
              <a:t> you </a:t>
            </a:r>
            <a:r>
              <a:rPr lang="en-US" sz="2400" dirty="0"/>
              <a:t>don’t know Frank, but</a:t>
            </a:r>
            <a:r>
              <a:rPr lang="en-US" sz="2400" dirty="0" smtClean="0"/>
              <a:t> you </a:t>
            </a:r>
            <a:r>
              <a:rPr lang="en-US" sz="2400" dirty="0"/>
              <a:t>do trust Bob and Bob says Alice is trustworthy and Alice vouches for Frank. Should</a:t>
            </a:r>
            <a:r>
              <a:rPr lang="en-US" sz="2400" dirty="0" smtClean="0"/>
              <a:t> you </a:t>
            </a:r>
            <a:r>
              <a:rPr lang="en-US" sz="2400" dirty="0"/>
              <a:t>accept the certificate?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Many</a:t>
            </a:r>
            <a:r>
              <a:rPr lang="en-US" sz="2800" dirty="0"/>
              <a:t> other</a:t>
            </a:r>
            <a:r>
              <a:rPr lang="en-US" sz="2800" dirty="0" smtClean="0"/>
              <a:t> trust models and PKI issues</a:t>
            </a:r>
            <a:endParaRPr 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173CC2C-ECF8-EE42-A5EA-B9436A56C0F1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848600" cy="1676400"/>
          </a:xfrm>
        </p:spPr>
        <p:txBody>
          <a:bodyPr/>
          <a:lstStyle/>
          <a:p>
            <a:pPr eaLnBrk="1" hangingPunct="1"/>
            <a:r>
              <a:rPr lang="en-US"/>
              <a:t>Confidentiality </a:t>
            </a:r>
            <a:br>
              <a:rPr lang="en-US"/>
            </a:br>
            <a:r>
              <a:rPr lang="en-US"/>
              <a:t>in the Real World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4B83AF63-410A-AD4B-B32D-E0BBEC240DB1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Symmetric Key vs Public Key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Symmetric key +’</a:t>
            </a:r>
            <a:r>
              <a:rPr lang="en-US" dirty="0" err="1"/>
              <a:t>s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Speed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No public key infrastructure (PKI) needed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Public Key +’</a:t>
            </a:r>
            <a:r>
              <a:rPr lang="en-US" dirty="0" err="1"/>
              <a:t>s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Signatures</a:t>
            </a:r>
            <a:r>
              <a:rPr lang="en-US" dirty="0"/>
              <a:t> (non-repudiation)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No </a:t>
            </a:r>
            <a:r>
              <a:rPr lang="en-US" b="1" i="1" dirty="0"/>
              <a:t>shared</a:t>
            </a:r>
            <a:r>
              <a:rPr lang="en-US" dirty="0"/>
              <a:t> secret (but, private keys…)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2ED8CA0-41FB-8D47-BE20-6E21ED916FA8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Notation Reminder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Public key notation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Sign </a:t>
            </a:r>
            <a:r>
              <a:rPr lang="en-US" dirty="0">
                <a:latin typeface="Times-Roman" charset="0"/>
              </a:rPr>
              <a:t>M</a:t>
            </a:r>
            <a:r>
              <a:rPr lang="en-US" dirty="0"/>
              <a:t> with Alice’s </a:t>
            </a:r>
            <a:r>
              <a:rPr lang="en-US" b="1" dirty="0">
                <a:solidFill>
                  <a:schemeClr val="hlink"/>
                </a:solidFill>
              </a:rPr>
              <a:t>private key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dirty="0">
                <a:latin typeface="Times-Roman" charset="0"/>
              </a:rPr>
              <a:t>		[</a:t>
            </a:r>
            <a:r>
              <a:rPr lang="en-US" dirty="0" err="1">
                <a:latin typeface="Times-Roman" charset="0"/>
              </a:rPr>
              <a:t>M]</a:t>
            </a:r>
            <a:r>
              <a:rPr lang="en-US" baseline="-25000" dirty="0" err="1">
                <a:latin typeface="Times-Roman" charset="0"/>
              </a:rPr>
              <a:t>Alice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Encrypt </a:t>
            </a:r>
            <a:r>
              <a:rPr lang="en-US" dirty="0" smtClean="0">
                <a:latin typeface="Times-Roman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with Alice’s </a:t>
            </a:r>
            <a:r>
              <a:rPr lang="en-US" b="1" dirty="0">
                <a:solidFill>
                  <a:schemeClr val="hlink"/>
                </a:solidFill>
              </a:rPr>
              <a:t>public key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dirty="0">
                <a:latin typeface="Times-Roman" charset="0"/>
              </a:rPr>
              <a:t>		{</a:t>
            </a:r>
            <a:r>
              <a:rPr lang="en-US" dirty="0" err="1">
                <a:latin typeface="Times-Roman" charset="0"/>
              </a:rPr>
              <a:t>M}</a:t>
            </a:r>
            <a:r>
              <a:rPr lang="en-US" baseline="-25000" dirty="0" err="1">
                <a:latin typeface="Times-Roman" charset="0"/>
              </a:rPr>
              <a:t>Alice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Symmetric key notation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Encrypt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with symmetric key </a:t>
            </a:r>
            <a:r>
              <a:rPr lang="en-US" dirty="0">
                <a:latin typeface="Times-Roman" charset="0"/>
              </a:rPr>
              <a:t>K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dirty="0">
                <a:latin typeface="Times-Roman" charset="0"/>
              </a:rPr>
              <a:t>		C = E(P,K)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Decrypt </a:t>
            </a:r>
            <a:r>
              <a:rPr lang="en-US" dirty="0">
                <a:latin typeface="Times-Roman" charset="0"/>
              </a:rPr>
              <a:t>C</a:t>
            </a:r>
            <a:r>
              <a:rPr lang="en-US" dirty="0"/>
              <a:t> with symmetric key </a:t>
            </a:r>
            <a:r>
              <a:rPr lang="en-US" dirty="0">
                <a:latin typeface="Times-Roman" charset="0"/>
              </a:rPr>
              <a:t>K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dirty="0">
                <a:latin typeface="Times-Roman" charset="0"/>
              </a:rPr>
              <a:t>		P = D(C,K)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0A0123D-BE03-0C4F-8D69-2541DAE3FAB8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/>
              <a:t>Real World Confidentiality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Hybrid cryptosystem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Public key crypto to establish a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Symmetric key crypto to encrypt </a:t>
            </a:r>
            <a:r>
              <a:rPr lang="en-US" sz="2400" dirty="0" smtClean="0"/>
              <a:t>data…</a:t>
            </a:r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 flipV="1">
            <a:off x="2133600" y="3697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H="1" flipV="1">
            <a:off x="2057400" y="420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063" name="Rectangle 8"/>
          <p:cNvSpPr>
            <a:spLocks noChangeArrowheads="1"/>
          </p:cNvSpPr>
          <p:nvPr/>
        </p:nvSpPr>
        <p:spPr bwMode="auto">
          <a:xfrm>
            <a:off x="990600" y="47402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73064" name="Rectangle 9"/>
          <p:cNvSpPr>
            <a:spLocks noChangeArrowheads="1"/>
          </p:cNvSpPr>
          <p:nvPr/>
        </p:nvSpPr>
        <p:spPr bwMode="auto">
          <a:xfrm>
            <a:off x="7162800" y="4740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437258" name="Rectangle 10"/>
          <p:cNvSpPr>
            <a:spLocks noChangeArrowheads="1"/>
          </p:cNvSpPr>
          <p:nvPr/>
        </p:nvSpPr>
        <p:spPr bwMode="auto">
          <a:xfrm>
            <a:off x="3805238" y="31242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{K}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437259" name="Rectangle 11"/>
          <p:cNvSpPr>
            <a:spLocks noChangeArrowheads="1"/>
          </p:cNvSpPr>
          <p:nvPr/>
        </p:nvSpPr>
        <p:spPr bwMode="auto">
          <a:xfrm>
            <a:off x="3124200" y="3733800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E(Bob’s data, K)</a:t>
            </a:r>
            <a:endParaRPr lang="en-US"/>
          </a:p>
        </p:txBody>
      </p:sp>
      <p:sp>
        <p:nvSpPr>
          <p:cNvPr id="437260" name="Line 12"/>
          <p:cNvSpPr>
            <a:spLocks noChangeShapeType="1"/>
          </p:cNvSpPr>
          <p:nvPr/>
        </p:nvSpPr>
        <p:spPr bwMode="auto">
          <a:xfrm flipV="1">
            <a:off x="2133600" y="4764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261" name="Rectangle 13"/>
          <p:cNvSpPr>
            <a:spLocks noChangeArrowheads="1"/>
          </p:cNvSpPr>
          <p:nvPr/>
        </p:nvSpPr>
        <p:spPr bwMode="auto">
          <a:xfrm>
            <a:off x="3116263" y="4267200"/>
            <a:ext cx="252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E(Alice’s data, K)</a:t>
            </a:r>
            <a:endParaRPr lang="en-US"/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685800" y="54864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Can Bob be sure he’s talking to Alice?</a:t>
            </a:r>
          </a:p>
        </p:txBody>
      </p:sp>
      <p:pic>
        <p:nvPicPr>
          <p:cNvPr id="173070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2527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71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3124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 animBg="1"/>
      <p:bldP spid="437255" grpId="0" animBg="1"/>
      <p:bldP spid="437258" grpId="0" autoUpdateAnimBg="0"/>
      <p:bldP spid="437259" grpId="0" autoUpdateAnimBg="0"/>
      <p:bldP spid="437260" grpId="0" animBg="1"/>
      <p:bldP spid="437261" grpId="0" autoUpdateAnimBg="0"/>
      <p:bldP spid="4372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B903910-A119-DE43-9A28-B8E4455F4354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Knapsack Problem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Given a set of </a:t>
            </a:r>
            <a:r>
              <a:rPr lang="en-US" sz="2400" dirty="0" err="1">
                <a:latin typeface="Times-Roman" charset="0"/>
              </a:rPr>
              <a:t>n</a:t>
            </a:r>
            <a:r>
              <a:rPr lang="en-US" sz="2800" dirty="0"/>
              <a:t> weights </a:t>
            </a:r>
            <a:r>
              <a:rPr lang="en-US" sz="2800" dirty="0">
                <a:latin typeface="Times-Roman" charset="0"/>
              </a:rPr>
              <a:t>W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,W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,...,W</a:t>
            </a:r>
            <a:r>
              <a:rPr lang="en-US" sz="2800" baseline="-25000" dirty="0">
                <a:latin typeface="Times-Roman" charset="0"/>
              </a:rPr>
              <a:t>n-1</a:t>
            </a:r>
            <a:r>
              <a:rPr lang="en-US" sz="2800" dirty="0"/>
              <a:t> </a:t>
            </a:r>
            <a:r>
              <a:rPr lang="en-US" sz="2800" dirty="0" smtClean="0"/>
              <a:t>and a sum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, is it possible to find </a:t>
            </a:r>
            <a:r>
              <a:rPr lang="en-US" sz="2800" dirty="0" err="1">
                <a:latin typeface="Times-Roman" charset="0"/>
              </a:rPr>
              <a:t>a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>
                <a:latin typeface="Times-Roman" charset="0"/>
                <a:sym typeface="Symbol" charset="2"/>
              </a:rPr>
              <a:t>{0,1}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/>
              <a:t>so that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dirty="0">
                <a:latin typeface="Times-Roman" charset="0"/>
              </a:rPr>
              <a:t>S = a</a:t>
            </a:r>
            <a:r>
              <a:rPr lang="en-US" baseline="-25000" dirty="0">
                <a:latin typeface="Times-Roman" charset="0"/>
              </a:rPr>
              <a:t>0</a:t>
            </a:r>
            <a:r>
              <a:rPr lang="en-US" dirty="0">
                <a:latin typeface="Times-Roman" charset="0"/>
              </a:rPr>
              <a:t>W</a:t>
            </a:r>
            <a:r>
              <a:rPr lang="en-US" baseline="-25000" dirty="0">
                <a:latin typeface="Times-Roman" charset="0"/>
              </a:rPr>
              <a:t>0</a:t>
            </a:r>
            <a:r>
              <a:rPr lang="en-US" dirty="0">
                <a:latin typeface="Times-Roman" charset="0"/>
              </a:rPr>
              <a:t>+a</a:t>
            </a:r>
            <a:r>
              <a:rPr lang="en-US" baseline="-25000" dirty="0">
                <a:latin typeface="Times-Roman" charset="0"/>
              </a:rPr>
              <a:t>1</a:t>
            </a:r>
            <a:r>
              <a:rPr lang="en-US" dirty="0">
                <a:latin typeface="Times-Roman" charset="0"/>
              </a:rPr>
              <a:t>W</a:t>
            </a:r>
            <a:r>
              <a:rPr lang="en-US" baseline="-25000" dirty="0">
                <a:latin typeface="Times-Roman" charset="0"/>
              </a:rPr>
              <a:t>1</a:t>
            </a:r>
            <a:r>
              <a:rPr lang="en-US" dirty="0">
                <a:latin typeface="Times-Roman" charset="0"/>
              </a:rPr>
              <a:t> +...+ a</a:t>
            </a:r>
            <a:r>
              <a:rPr lang="en-US" baseline="-25000" dirty="0">
                <a:latin typeface="Times-Roman" charset="0"/>
              </a:rPr>
              <a:t>n-1</a:t>
            </a:r>
            <a:r>
              <a:rPr lang="en-US" dirty="0">
                <a:latin typeface="Times-Roman" charset="0"/>
              </a:rPr>
              <a:t>W</a:t>
            </a:r>
            <a:r>
              <a:rPr lang="en-US" baseline="-25000" dirty="0">
                <a:latin typeface="Times-Roman" charset="0"/>
              </a:rPr>
              <a:t>n-1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(technically, this is “subset sum” problem)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Example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Weights </a:t>
            </a:r>
            <a:r>
              <a:rPr lang="en-US" sz="2400" dirty="0">
                <a:latin typeface="Times-Roman" charset="0"/>
              </a:rPr>
              <a:t>(62,93,26,52,166,48,91,141)</a:t>
            </a:r>
            <a:endParaRPr lang="en-US" sz="32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Problem: Find subset that sums to </a:t>
            </a:r>
            <a:r>
              <a:rPr lang="en-US" sz="2400" dirty="0">
                <a:latin typeface="Times-Roman" charset="0"/>
              </a:rPr>
              <a:t>S=302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Answer: </a:t>
            </a:r>
            <a:r>
              <a:rPr lang="en-US" sz="2400" dirty="0">
                <a:latin typeface="Times-Roman" charset="0"/>
              </a:rPr>
              <a:t>62+26+166+48=302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(general) knapsack is NP-complete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18ACB27-5C88-C94D-A39A-EE0DE8D4FF66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Knapsack Problem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General knapsack</a:t>
            </a:r>
            <a:r>
              <a:rPr lang="en-US" sz="2800" dirty="0"/>
              <a:t> (GK) is hard to solve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</a:t>
            </a:r>
            <a:r>
              <a:rPr lang="en-US" sz="2800" b="1" dirty="0" err="1">
                <a:solidFill>
                  <a:schemeClr val="hlink"/>
                </a:solidFill>
              </a:rPr>
              <a:t>superincreasing</a:t>
            </a:r>
            <a:r>
              <a:rPr lang="en-US" sz="2800" b="1" dirty="0">
                <a:solidFill>
                  <a:schemeClr val="hlink"/>
                </a:solidFill>
              </a:rPr>
              <a:t> knapsack</a:t>
            </a:r>
            <a:r>
              <a:rPr lang="en-US" sz="2800" dirty="0"/>
              <a:t> (SIK) is easy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SIK: each weight greater than the </a:t>
            </a:r>
            <a:r>
              <a:rPr lang="en-US" sz="2800" i="1" dirty="0"/>
              <a:t>sum of all previous weights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Example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Weights </a:t>
            </a:r>
            <a:r>
              <a:rPr lang="en-US" sz="2400" dirty="0">
                <a:latin typeface="Times-Roman" charset="0"/>
              </a:rPr>
              <a:t>(2,3,7,14,30,57,120,251)</a:t>
            </a:r>
            <a:r>
              <a:rPr lang="en-US" sz="2000" dirty="0"/>
              <a:t> 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Problem: Find subset that sums to </a:t>
            </a:r>
            <a:r>
              <a:rPr lang="en-US" sz="2400" dirty="0">
                <a:latin typeface="Times-Roman" charset="0"/>
              </a:rPr>
              <a:t>S=186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Work from largest to smallest weight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Answer: </a:t>
            </a:r>
            <a:r>
              <a:rPr lang="en-US" sz="2400" dirty="0">
                <a:latin typeface="Times-Roman" charset="0"/>
              </a:rPr>
              <a:t>120+57+7+2=186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B09C11C-D33C-614A-93C7-772A907E3BCF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Knapsack Cryptosystem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981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Pct val="100000"/>
              <a:buFont typeface="Times" charset="0"/>
              <a:buAutoNum type="arabicPeriod"/>
            </a:pPr>
            <a:r>
              <a:rPr lang="en-US" sz="2800" dirty="0"/>
              <a:t>Generate </a:t>
            </a:r>
            <a:r>
              <a:rPr lang="en-US" sz="2800" dirty="0" err="1"/>
              <a:t>superincreasing</a:t>
            </a:r>
            <a:r>
              <a:rPr lang="en-US" sz="2800" dirty="0"/>
              <a:t> knapsack (SIK)</a:t>
            </a:r>
          </a:p>
          <a:p>
            <a:pPr marL="609600" indent="-609600" eaLnBrk="1" hangingPunct="1">
              <a:lnSpc>
                <a:spcPct val="90000"/>
              </a:lnSpc>
              <a:buSzPct val="100000"/>
              <a:buFont typeface="Times" charset="0"/>
              <a:buAutoNum type="arabicPeriod"/>
            </a:pPr>
            <a:r>
              <a:rPr lang="en-US" sz="2800" dirty="0"/>
              <a:t>Convert SIK into “general” knapsack (GK)</a:t>
            </a:r>
          </a:p>
          <a:p>
            <a:pPr marL="609600" indent="-609600" eaLnBrk="1" hangingPunct="1">
              <a:lnSpc>
                <a:spcPct val="90000"/>
              </a:lnSpc>
              <a:buSzPct val="100000"/>
              <a:buFont typeface="Times" charset="0"/>
              <a:buAutoNum type="arabicPeriod"/>
            </a:pPr>
            <a:r>
              <a:rPr lang="en-US" sz="2800" b="1" dirty="0">
                <a:solidFill>
                  <a:schemeClr val="hlink"/>
                </a:solidFill>
              </a:rPr>
              <a:t>Public Key:</a:t>
            </a:r>
            <a:r>
              <a:rPr lang="en-US" sz="2800" dirty="0"/>
              <a:t> GK</a:t>
            </a:r>
          </a:p>
          <a:p>
            <a:pPr marL="609600" indent="-609600" eaLnBrk="1" hangingPunct="1">
              <a:lnSpc>
                <a:spcPct val="90000"/>
              </a:lnSpc>
              <a:buSzPct val="100000"/>
              <a:buFont typeface="Times" charset="0"/>
              <a:buAutoNum type="arabicPeriod"/>
            </a:pPr>
            <a:r>
              <a:rPr lang="en-US" sz="2800" b="1" dirty="0">
                <a:solidFill>
                  <a:schemeClr val="hlink"/>
                </a:solidFill>
              </a:rPr>
              <a:t>Private Key:</a:t>
            </a:r>
            <a:r>
              <a:rPr lang="en-US" sz="2800" dirty="0"/>
              <a:t> SIK plus conversion </a:t>
            </a:r>
            <a:r>
              <a:rPr lang="en-US" sz="2800" dirty="0" smtClean="0"/>
              <a:t>factor </a:t>
            </a:r>
            <a:endParaRPr lang="en-US" sz="2800" dirty="0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85800" y="37338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Ideally…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Easy to encrypt with GK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With private key, easy to decrypt (convert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ciphertext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SIK problem)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Without private key, must solve GK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  <p:bldP spid="11776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43B7B8C-F1FE-AC42-A126-A31FF2B205EE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Knapsack Keys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648200"/>
          </a:xfrm>
        </p:spPr>
        <p:txBody>
          <a:bodyPr/>
          <a:lstStyle/>
          <a:p>
            <a:pPr marL="609600" indent="-609600" eaLnBrk="1" hangingPunct="1">
              <a:lnSpc>
                <a:spcPct val="85000"/>
              </a:lnSpc>
            </a:pPr>
            <a:r>
              <a:rPr lang="en-US" sz="2800" dirty="0"/>
              <a:t>Start with</a:t>
            </a:r>
            <a:r>
              <a:rPr lang="en-US" sz="2800" dirty="0">
                <a:latin typeface="Times-Roman" charset="0"/>
              </a:rPr>
              <a:t> </a:t>
            </a:r>
            <a:r>
              <a:rPr lang="en-US" sz="2400" dirty="0">
                <a:latin typeface="Times-Roman" charset="0"/>
              </a:rPr>
              <a:t>(2,3,7,14,30,57,120,251)</a:t>
            </a:r>
            <a:r>
              <a:rPr lang="en-US" sz="2800" dirty="0"/>
              <a:t> as the SIK</a:t>
            </a:r>
          </a:p>
          <a:p>
            <a:pPr marL="609600" indent="-609600" eaLnBrk="1" hangingPunct="1">
              <a:lnSpc>
                <a:spcPct val="85000"/>
              </a:lnSpc>
            </a:pPr>
            <a:r>
              <a:rPr lang="en-US" sz="2800" dirty="0"/>
              <a:t>Choose </a:t>
            </a:r>
            <a:r>
              <a:rPr lang="en-US" sz="2800" dirty="0" err="1">
                <a:latin typeface="Times-Roman" charset="0"/>
              </a:rPr>
              <a:t>m</a:t>
            </a:r>
            <a:r>
              <a:rPr lang="en-US" sz="2800" dirty="0">
                <a:latin typeface="Times-Roman" charset="0"/>
              </a:rPr>
              <a:t> = 41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smtClean="0">
                <a:latin typeface="Times-Roman" charset="0"/>
              </a:rPr>
              <a:t>491 </a:t>
            </a:r>
            <a:r>
              <a:rPr lang="en-US" sz="2800" dirty="0" smtClean="0"/>
              <a:t>(</a:t>
            </a:r>
            <a:r>
              <a:rPr lang="en-US" sz="2800" dirty="0" err="1" smtClean="0">
                <a:latin typeface="Times-Roman" charset="0"/>
              </a:rPr>
              <a:t>m</a:t>
            </a:r>
            <a:r>
              <a:rPr lang="en-US" sz="2800" dirty="0"/>
              <a:t>,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/>
              <a:t> relatively </a:t>
            </a:r>
            <a:r>
              <a:rPr lang="en-US" sz="2800" dirty="0" smtClean="0"/>
              <a:t>prime,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 smtClean="0">
                <a:latin typeface="Times-Roman" charset="0"/>
              </a:rPr>
              <a:t> </a:t>
            </a:r>
            <a:r>
              <a:rPr lang="en-US" sz="2800" dirty="0" smtClean="0"/>
              <a:t>exceeds sum of elements in SIK)</a:t>
            </a:r>
          </a:p>
          <a:p>
            <a:pPr marL="609600" indent="-609600" eaLnBrk="1" hangingPunct="1">
              <a:lnSpc>
                <a:spcPct val="85000"/>
              </a:lnSpc>
            </a:pPr>
            <a:r>
              <a:rPr lang="en-US" sz="2800" dirty="0"/>
              <a:t>Compute “general” knapsack</a:t>
            </a:r>
          </a:p>
          <a:p>
            <a:pPr marL="609600" indent="-609600"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 dirty="0">
                <a:latin typeface="Times-Roman" charset="0"/>
              </a:rPr>
              <a:t>		2 </a:t>
            </a:r>
            <a:r>
              <a:rPr lang="en-US" sz="2000" dirty="0" err="1">
                <a:latin typeface="Times-Roman" charset="0"/>
                <a:sym typeface="Symbol" charset="2"/>
              </a:rPr>
              <a:t></a:t>
            </a:r>
            <a:r>
              <a:rPr lang="en-US" sz="2000" dirty="0">
                <a:latin typeface="Times-Roman" charset="0"/>
                <a:sym typeface="Symbol" charset="2"/>
              </a:rPr>
              <a:t> </a:t>
            </a:r>
            <a:r>
              <a:rPr lang="en-US" sz="2000" dirty="0">
                <a:latin typeface="Times-Roman" charset="0"/>
              </a:rPr>
              <a:t>41 mod 491 = 82</a:t>
            </a:r>
          </a:p>
          <a:p>
            <a:pPr marL="609600" indent="-609600"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 dirty="0">
                <a:latin typeface="Times-Roman" charset="0"/>
              </a:rPr>
              <a:t>		3 </a:t>
            </a:r>
            <a:r>
              <a:rPr lang="en-US" sz="2000" dirty="0" err="1">
                <a:latin typeface="Times-Roman" charset="0"/>
                <a:sym typeface="Symbol" charset="2"/>
              </a:rPr>
              <a:t></a:t>
            </a:r>
            <a:r>
              <a:rPr lang="en-US" sz="2000" dirty="0">
                <a:latin typeface="Times-Roman" charset="0"/>
                <a:sym typeface="Symbol" charset="2"/>
              </a:rPr>
              <a:t> </a:t>
            </a:r>
            <a:r>
              <a:rPr lang="en-US" sz="2000" dirty="0">
                <a:latin typeface="Times-Roman" charset="0"/>
              </a:rPr>
              <a:t>41 mod 491 = 123</a:t>
            </a:r>
          </a:p>
          <a:p>
            <a:pPr marL="609600" indent="-609600"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 dirty="0">
                <a:latin typeface="Times-Roman" charset="0"/>
              </a:rPr>
              <a:t>		7 </a:t>
            </a:r>
            <a:r>
              <a:rPr lang="en-US" sz="2000" dirty="0" err="1">
                <a:latin typeface="Times-Roman" charset="0"/>
                <a:sym typeface="Symbol" charset="2"/>
              </a:rPr>
              <a:t></a:t>
            </a:r>
            <a:r>
              <a:rPr lang="en-US" sz="2000" dirty="0">
                <a:latin typeface="Times-Roman" charset="0"/>
                <a:sym typeface="Symbol" charset="2"/>
              </a:rPr>
              <a:t> </a:t>
            </a:r>
            <a:r>
              <a:rPr lang="en-US" sz="2000" dirty="0">
                <a:latin typeface="Times-Roman" charset="0"/>
              </a:rPr>
              <a:t>41 mod 491 = 287</a:t>
            </a:r>
          </a:p>
          <a:p>
            <a:pPr marL="609600" indent="-609600"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 dirty="0">
                <a:latin typeface="Times-Roman" charset="0"/>
              </a:rPr>
              <a:t>		14 </a:t>
            </a:r>
            <a:r>
              <a:rPr lang="en-US" sz="2000" dirty="0" err="1">
                <a:latin typeface="Times-Roman" charset="0"/>
                <a:sym typeface="Symbol" charset="2"/>
              </a:rPr>
              <a:t></a:t>
            </a:r>
            <a:r>
              <a:rPr lang="en-US" sz="2000" dirty="0">
                <a:latin typeface="Times-Roman" charset="0"/>
                <a:sym typeface="Symbol" charset="2"/>
              </a:rPr>
              <a:t> </a:t>
            </a:r>
            <a:r>
              <a:rPr lang="en-US" sz="2000" dirty="0">
                <a:latin typeface="Times-Roman" charset="0"/>
              </a:rPr>
              <a:t>41 mod 491 = 83</a:t>
            </a:r>
          </a:p>
          <a:p>
            <a:pPr marL="1371600" lvl="2" indent="-457200" eaLnBrk="1" hangingPunct="1">
              <a:lnSpc>
                <a:spcPct val="85000"/>
              </a:lnSpc>
              <a:buSzPct val="75000"/>
              <a:buFont typeface="Wingdings" charset="2"/>
              <a:buNone/>
            </a:pPr>
            <a:r>
              <a:rPr lang="en-US" sz="2000" dirty="0">
                <a:latin typeface="Times-Roman" charset="0"/>
              </a:rPr>
              <a:t>30 </a:t>
            </a:r>
            <a:r>
              <a:rPr lang="en-US" sz="2000" dirty="0" err="1">
                <a:latin typeface="Times-Roman" charset="0"/>
                <a:sym typeface="Symbol" charset="2"/>
              </a:rPr>
              <a:t></a:t>
            </a:r>
            <a:r>
              <a:rPr lang="en-US" sz="2000" dirty="0">
                <a:latin typeface="Times-Roman" charset="0"/>
              </a:rPr>
              <a:t> 41 mod 491 = 248</a:t>
            </a:r>
          </a:p>
          <a:p>
            <a:pPr marL="1371600" lvl="2" indent="-457200" eaLnBrk="1" hangingPunct="1">
              <a:lnSpc>
                <a:spcPct val="85000"/>
              </a:lnSpc>
              <a:buSzPct val="75000"/>
              <a:buFont typeface="Wingdings" charset="2"/>
              <a:buNone/>
            </a:pPr>
            <a:r>
              <a:rPr lang="en-US" sz="2000" dirty="0">
                <a:latin typeface="Times-Roman" charset="0"/>
              </a:rPr>
              <a:t>57 </a:t>
            </a:r>
            <a:r>
              <a:rPr lang="en-US" sz="2000" dirty="0" err="1">
                <a:latin typeface="Times-Roman" charset="0"/>
                <a:sym typeface="Symbol" charset="2"/>
              </a:rPr>
              <a:t></a:t>
            </a:r>
            <a:r>
              <a:rPr lang="en-US" sz="2000" dirty="0">
                <a:latin typeface="Times-Roman" charset="0"/>
              </a:rPr>
              <a:t> 41 mod 491 = 373</a:t>
            </a:r>
            <a:endParaRPr lang="en-US" sz="1600" dirty="0">
              <a:latin typeface="Times-Roman" charset="0"/>
            </a:endParaRPr>
          </a:p>
          <a:p>
            <a:pPr marL="609600" indent="-609600"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 dirty="0">
                <a:latin typeface="Times-Roman" charset="0"/>
              </a:rPr>
              <a:t>		120 </a:t>
            </a:r>
            <a:r>
              <a:rPr lang="en-US" sz="2000" dirty="0" err="1">
                <a:latin typeface="Times-Roman" charset="0"/>
                <a:sym typeface="Symbol" charset="2"/>
              </a:rPr>
              <a:t></a:t>
            </a:r>
            <a:r>
              <a:rPr lang="en-US" sz="2000" dirty="0">
                <a:latin typeface="Times-Roman" charset="0"/>
                <a:sym typeface="Symbol" charset="2"/>
              </a:rPr>
              <a:t> </a:t>
            </a:r>
            <a:r>
              <a:rPr lang="en-US" sz="2000" dirty="0">
                <a:latin typeface="Times-Roman" charset="0"/>
              </a:rPr>
              <a:t>41 mod 491 = 10</a:t>
            </a:r>
          </a:p>
          <a:p>
            <a:pPr marL="609600" indent="-609600"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 dirty="0">
                <a:latin typeface="Times-Roman" charset="0"/>
              </a:rPr>
              <a:t>		251 </a:t>
            </a:r>
            <a:r>
              <a:rPr lang="en-US" sz="2000" dirty="0" err="1">
                <a:latin typeface="Times-Roman" charset="0"/>
                <a:sym typeface="Symbol" charset="2"/>
              </a:rPr>
              <a:t></a:t>
            </a:r>
            <a:r>
              <a:rPr lang="en-US" sz="2000" dirty="0">
                <a:latin typeface="Times-Roman" charset="0"/>
                <a:sym typeface="Symbol" charset="2"/>
              </a:rPr>
              <a:t> </a:t>
            </a:r>
            <a:r>
              <a:rPr lang="en-US" sz="2000" dirty="0">
                <a:latin typeface="Times-Roman" charset="0"/>
              </a:rPr>
              <a:t>41 mod 491 = 471 </a:t>
            </a:r>
          </a:p>
          <a:p>
            <a:pPr marL="609600" indent="-609600" eaLnBrk="1" hangingPunct="1">
              <a:lnSpc>
                <a:spcPct val="85000"/>
              </a:lnSpc>
            </a:pPr>
            <a:r>
              <a:rPr lang="en-US" sz="2800" dirty="0"/>
              <a:t>“General” knapsack: </a:t>
            </a:r>
            <a:r>
              <a:rPr lang="en-US" sz="2400" dirty="0">
                <a:latin typeface="Times-Roman" charset="0"/>
              </a:rPr>
              <a:t>(82,123,287,83,248,373,10,471)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</TotalTime>
  <Words>2776</Words>
  <Application>Microsoft Office PowerPoint</Application>
  <PresentationFormat>On-screen Show (4:3)</PresentationFormat>
  <Paragraphs>458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Default Design</vt:lpstr>
      <vt:lpstr>Part I: Crypto  Chapter 4: Public Key Cryptography</vt:lpstr>
      <vt:lpstr>Chapter 4: Public Key Cryptography</vt:lpstr>
      <vt:lpstr>Public Key Cryptography</vt:lpstr>
      <vt:lpstr>Public Key Cryptography</vt:lpstr>
      <vt:lpstr>Knapsack</vt:lpstr>
      <vt:lpstr>Knapsack Problem</vt:lpstr>
      <vt:lpstr>Knapsack Problem</vt:lpstr>
      <vt:lpstr>Knapsack Cryptosystem</vt:lpstr>
      <vt:lpstr>Knapsack Keys</vt:lpstr>
      <vt:lpstr>Knapsack Cryptosystem</vt:lpstr>
      <vt:lpstr>Knapsack Weakness</vt:lpstr>
      <vt:lpstr>RSA</vt:lpstr>
      <vt:lpstr>RSA</vt:lpstr>
      <vt:lpstr>RSA</vt:lpstr>
      <vt:lpstr>Does RSA Really Work?</vt:lpstr>
      <vt:lpstr>Simple RSA Example</vt:lpstr>
      <vt:lpstr>Simple RSA Example</vt:lpstr>
      <vt:lpstr>More Efficient RSA (1)</vt:lpstr>
      <vt:lpstr>More Efficient RSA (2)</vt:lpstr>
      <vt:lpstr>Diffie-Hellman</vt:lpstr>
      <vt:lpstr>Diffie-Hellman</vt:lpstr>
      <vt:lpstr>Diffie-Hellman</vt:lpstr>
      <vt:lpstr>Diffie-Hellman</vt:lpstr>
      <vt:lpstr>Diffie-Hellman</vt:lpstr>
      <vt:lpstr>Diffie-Hellman</vt:lpstr>
      <vt:lpstr>Diffie-Hellman</vt:lpstr>
      <vt:lpstr>Elliptic Curve Cryptography</vt:lpstr>
      <vt:lpstr>Elliptic Curve Crypto (ECC)</vt:lpstr>
      <vt:lpstr>What is an Elliptic Curve?</vt:lpstr>
      <vt:lpstr>Elliptic Curve Picture</vt:lpstr>
      <vt:lpstr>Points on Elliptic Curve</vt:lpstr>
      <vt:lpstr>Elliptic Curve Math</vt:lpstr>
      <vt:lpstr>Elliptic Curve Addition</vt:lpstr>
      <vt:lpstr>ECC Diffie-Hellman</vt:lpstr>
      <vt:lpstr>ECC Diffie-Hellman </vt:lpstr>
      <vt:lpstr>Uses for Public Key Crypto</vt:lpstr>
      <vt:lpstr>Uses for Public Key Crypto</vt:lpstr>
      <vt:lpstr>Non-non-repudiation</vt:lpstr>
      <vt:lpstr>Non-repudiation</vt:lpstr>
      <vt:lpstr>Public Key Notation</vt:lpstr>
      <vt:lpstr>Sign and Encrypt  vs  Encrypt and Sign</vt:lpstr>
      <vt:lpstr>Confidentiality and  Non-repudiation?</vt:lpstr>
      <vt:lpstr>Sign and Encrypt</vt:lpstr>
      <vt:lpstr>Encrypt and Sign</vt:lpstr>
      <vt:lpstr>Public Key Infrastructure</vt:lpstr>
      <vt:lpstr>Public Key Certificate</vt:lpstr>
      <vt:lpstr>Certificate Authority</vt:lpstr>
      <vt:lpstr>PKI</vt:lpstr>
      <vt:lpstr>PKI Trust Models</vt:lpstr>
      <vt:lpstr>PKI Trust Models</vt:lpstr>
      <vt:lpstr>PKI Trust Models</vt:lpstr>
      <vt:lpstr>Confidentiality  in the Real World</vt:lpstr>
      <vt:lpstr>Symmetric Key vs Public Key</vt:lpstr>
      <vt:lpstr>Notation Reminder</vt:lpstr>
      <vt:lpstr>Real World Confidentiality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Mark Stamp</dc:creator>
  <cp:lastModifiedBy>zaung</cp:lastModifiedBy>
  <cp:revision>1113</cp:revision>
  <cp:lastPrinted>2004-12-25T16:50:47Z</cp:lastPrinted>
  <dcterms:created xsi:type="dcterms:W3CDTF">2012-02-23T16:41:01Z</dcterms:created>
  <dcterms:modified xsi:type="dcterms:W3CDTF">2013-08-26T14:50:48Z</dcterms:modified>
</cp:coreProperties>
</file>