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714" r:id="rId2"/>
    <p:sldId id="428" r:id="rId3"/>
    <p:sldId id="713" r:id="rId4"/>
    <p:sldId id="366" r:id="rId5"/>
    <p:sldId id="705" r:id="rId6"/>
    <p:sldId id="365" r:id="rId7"/>
    <p:sldId id="367" r:id="rId8"/>
    <p:sldId id="368" r:id="rId9"/>
    <p:sldId id="369" r:id="rId10"/>
    <p:sldId id="459" r:id="rId11"/>
    <p:sldId id="461" r:id="rId12"/>
    <p:sldId id="691" r:id="rId13"/>
    <p:sldId id="634" r:id="rId14"/>
    <p:sldId id="457" r:id="rId15"/>
    <p:sldId id="456" r:id="rId16"/>
    <p:sldId id="458" r:id="rId17"/>
    <p:sldId id="462" r:id="rId18"/>
    <p:sldId id="463" r:id="rId19"/>
    <p:sldId id="464" r:id="rId20"/>
    <p:sldId id="465" r:id="rId21"/>
    <p:sldId id="466" r:id="rId22"/>
    <p:sldId id="475" r:id="rId23"/>
    <p:sldId id="371" r:id="rId24"/>
    <p:sldId id="692" r:id="rId25"/>
    <p:sldId id="372" r:id="rId26"/>
    <p:sldId id="373" r:id="rId27"/>
    <p:sldId id="374" r:id="rId28"/>
    <p:sldId id="494" r:id="rId29"/>
    <p:sldId id="495" r:id="rId30"/>
    <p:sldId id="496" r:id="rId31"/>
    <p:sldId id="481" r:id="rId32"/>
    <p:sldId id="482" r:id="rId33"/>
    <p:sldId id="483" r:id="rId34"/>
    <p:sldId id="484" r:id="rId35"/>
    <p:sldId id="636" r:id="rId36"/>
    <p:sldId id="635" r:id="rId37"/>
    <p:sldId id="706" r:id="rId38"/>
    <p:sldId id="707" r:id="rId39"/>
    <p:sldId id="708" r:id="rId40"/>
    <p:sldId id="709" r:id="rId41"/>
    <p:sldId id="710" r:id="rId42"/>
    <p:sldId id="711" r:id="rId43"/>
    <p:sldId id="430" r:id="rId44"/>
    <p:sldId id="431" r:id="rId45"/>
    <p:sldId id="443" r:id="rId46"/>
    <p:sldId id="503" r:id="rId47"/>
    <p:sldId id="504" r:id="rId48"/>
    <p:sldId id="505" r:id="rId49"/>
    <p:sldId id="506" r:id="rId50"/>
    <p:sldId id="507" r:id="rId51"/>
    <p:sldId id="508" r:id="rId52"/>
    <p:sldId id="444" r:id="rId53"/>
    <p:sldId id="445" r:id="rId54"/>
    <p:sldId id="678" r:id="rId55"/>
    <p:sldId id="679" r:id="rId56"/>
    <p:sldId id="680" r:id="rId57"/>
    <p:sldId id="681" r:id="rId58"/>
    <p:sldId id="447" r:id="rId59"/>
    <p:sldId id="452" r:id="rId60"/>
    <p:sldId id="683" r:id="rId61"/>
    <p:sldId id="682" r:id="rId62"/>
    <p:sldId id="454" r:id="rId63"/>
    <p:sldId id="455" r:id="rId64"/>
    <p:sldId id="453" r:id="rId65"/>
    <p:sldId id="451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15-Sep-13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8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amba.anu.edu.au/rsyn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varnd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2667000"/>
          </a:xfrm>
        </p:spPr>
        <p:txBody>
          <a:bodyPr/>
          <a:lstStyle/>
          <a:p>
            <a:pPr eaLnBrk="1" hangingPunct="1"/>
            <a:r>
              <a:rPr lang="en-US" dirty="0" smtClean="0"/>
              <a:t>Part I: Crypto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</a:t>
            </a:r>
            <a:r>
              <a:rPr lang="en-US" dirty="0" smtClean="0"/>
              <a:t>5: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Hash Functions and Others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066800" y="304800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Original Source: http</a:t>
            </a:r>
            <a:r>
              <a:rPr lang="en-US" dirty="0"/>
              <a:t>://www.cs.sjsu.edu/~stamp/infosec/</a:t>
            </a:r>
          </a:p>
        </p:txBody>
      </p:sp>
    </p:spTree>
    <p:extLst>
      <p:ext uri="{BB962C8B-B14F-4D97-AF65-F5344CB8AC3E}">
        <p14:creationId xmlns:p14="http://schemas.microsoft.com/office/powerpoint/2010/main" val="193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283D975-DFA9-C646-B094-4318DF56D3C2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Non-crypto Hash (1)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382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Data </a:t>
            </a:r>
            <a:r>
              <a:rPr lang="en-US" sz="2800" dirty="0">
                <a:latin typeface="Times-Roman" charset="0"/>
              </a:rPr>
              <a:t>X = 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,…,X</a:t>
            </a:r>
            <a:r>
              <a:rPr lang="en-US" sz="2800" baseline="-25000" dirty="0">
                <a:latin typeface="Times-Roman" charset="0"/>
              </a:rPr>
              <a:t>n-1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, each </a:t>
            </a:r>
            <a:r>
              <a:rPr lang="en-US" sz="2800" dirty="0">
                <a:latin typeface="Times-Roman" charset="0"/>
              </a:rPr>
              <a:t>X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/>
              <a:t> is a byte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Define </a:t>
            </a:r>
            <a:r>
              <a:rPr lang="en-US" sz="2800" dirty="0" err="1">
                <a:latin typeface="Times-Roman" charset="0"/>
              </a:rPr>
              <a:t>h(X</a:t>
            </a:r>
            <a:r>
              <a:rPr lang="en-US" sz="2800" dirty="0">
                <a:latin typeface="Times-Roman" charset="0"/>
              </a:rPr>
              <a:t>) =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+X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+X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+…+X</a:t>
            </a:r>
            <a:r>
              <a:rPr lang="en-US" sz="2800" baseline="-25000" dirty="0">
                <a:latin typeface="Times-Roman" charset="0"/>
              </a:rPr>
              <a:t>n-1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Is this a secure </a:t>
            </a:r>
            <a:r>
              <a:rPr lang="en-US" sz="2800" dirty="0" smtClean="0"/>
              <a:t>cryptographic </a:t>
            </a:r>
            <a:r>
              <a:rPr lang="en-US" sz="2800" dirty="0"/>
              <a:t>hash?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Example: </a:t>
            </a:r>
            <a:r>
              <a:rPr lang="en-US" sz="2800" dirty="0">
                <a:latin typeface="Times-Roman" charset="0"/>
              </a:rPr>
              <a:t>X = (10101010, 00001111)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Hash is </a:t>
            </a:r>
            <a:r>
              <a:rPr lang="en-US" sz="2800" dirty="0" err="1">
                <a:latin typeface="Times-Roman" charset="0"/>
              </a:rPr>
              <a:t>h(X</a:t>
            </a:r>
            <a:r>
              <a:rPr lang="en-US" sz="2800" dirty="0">
                <a:latin typeface="Times-Roman" charset="0"/>
              </a:rPr>
              <a:t>) = 10111001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If </a:t>
            </a:r>
            <a:r>
              <a:rPr lang="en-US" sz="2800" dirty="0">
                <a:latin typeface="Times-Roman" charset="0"/>
              </a:rPr>
              <a:t>Y = (00001111, 10101010)</a:t>
            </a:r>
            <a:r>
              <a:rPr lang="en-US" sz="2800" dirty="0" smtClean="0"/>
              <a:t> then </a:t>
            </a:r>
            <a:r>
              <a:rPr lang="en-US" sz="2800" dirty="0" err="1">
                <a:latin typeface="Times-Roman" charset="0"/>
              </a:rPr>
              <a:t>h(X</a:t>
            </a:r>
            <a:r>
              <a:rPr lang="en-US" sz="2800" dirty="0">
                <a:latin typeface="Times-Roman" charset="0"/>
              </a:rPr>
              <a:t>) = </a:t>
            </a:r>
            <a:r>
              <a:rPr lang="en-US" sz="2800" dirty="0" err="1">
                <a:latin typeface="Times-Roman" charset="0"/>
              </a:rPr>
              <a:t>h(Y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Easy to find collisions, so </a:t>
            </a:r>
            <a:r>
              <a:rPr lang="en-US" sz="2800" b="1" dirty="0">
                <a:solidFill>
                  <a:schemeClr val="hlink"/>
                </a:solidFill>
              </a:rPr>
              <a:t>not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secure…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707ACDE-A1DE-8C49-B980-E5E92F585B56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990600"/>
          </a:xfrm>
        </p:spPr>
        <p:txBody>
          <a:bodyPr/>
          <a:lstStyle/>
          <a:p>
            <a:pPr eaLnBrk="1" hangingPunct="1"/>
            <a:r>
              <a:rPr lang="en-US" dirty="0"/>
              <a:t>Non-crypto Hash (2)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</a:t>
            </a:r>
            <a:r>
              <a:rPr lang="en-US" sz="2800" dirty="0">
                <a:latin typeface="Times-Roman" charset="0"/>
              </a:rPr>
              <a:t>X = 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,…,X</a:t>
            </a:r>
            <a:r>
              <a:rPr lang="en-US" sz="2800" baseline="-25000" dirty="0">
                <a:latin typeface="Times-Roman" charset="0"/>
              </a:rPr>
              <a:t>n-1</a:t>
            </a:r>
            <a:r>
              <a:rPr lang="en-US" sz="2800" dirty="0">
                <a:latin typeface="Times-Roman" charset="0"/>
              </a:rPr>
              <a:t>)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hash is defined as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 = nX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+(n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1)X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+(n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2)X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+…+1</a:t>
            </a:r>
            <a:r>
              <a:rPr lang="en-US" sz="2400" dirty="0">
                <a:latin typeface="Times-Roman" charset="0"/>
                <a:sym typeface="Symbol" charset="2"/>
              </a:rPr>
              <a:t>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baseline="-25000" dirty="0">
                <a:latin typeface="Times-Roman" charset="0"/>
              </a:rPr>
              <a:t>n-1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a secure </a:t>
            </a:r>
            <a:r>
              <a:rPr lang="en-US" sz="2800" dirty="0" smtClean="0"/>
              <a:t>cryptographic </a:t>
            </a:r>
            <a:r>
              <a:rPr lang="en-US" sz="2800" dirty="0"/>
              <a:t>hash?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Note that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h(10101010, 00001111)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h(00001111, 10101010)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hash of </a:t>
            </a:r>
            <a:r>
              <a:rPr lang="en-US" sz="2800" dirty="0">
                <a:latin typeface="Times-Roman" charset="0"/>
              </a:rPr>
              <a:t>(00000001, 00001111)</a:t>
            </a:r>
            <a:r>
              <a:rPr lang="en-US" sz="2800" dirty="0"/>
              <a:t> is same as hash of </a:t>
            </a:r>
            <a:r>
              <a:rPr lang="en-US" sz="2800" dirty="0">
                <a:latin typeface="Times-Roman" charset="0"/>
              </a:rPr>
              <a:t>(00000000, 00010001)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</a:t>
            </a:r>
            <a:r>
              <a:rPr lang="en-US" sz="2800" dirty="0" smtClean="0"/>
              <a:t> “secure”, </a:t>
            </a:r>
            <a:r>
              <a:rPr lang="en-US" sz="2800" dirty="0"/>
              <a:t>but this hash is used in the (non-crypto) application </a:t>
            </a:r>
            <a:r>
              <a:rPr lang="en-US" sz="2800" dirty="0">
                <a:hlinkClick r:id="rId2"/>
              </a:rPr>
              <a:t>rsync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56C4B31-04FC-C149-8DD8-651EBA00D002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Non-crypto Hash (3)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Cyclic Redundancy Check (CRC)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Essentially, CRC is the remainder in a long division</a:t>
            </a:r>
            <a:r>
              <a:rPr lang="en-US" sz="2800" dirty="0" smtClean="0"/>
              <a:t> calculation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Good for detecting burst </a:t>
            </a:r>
            <a:r>
              <a:rPr lang="en-US" sz="2800" b="1" dirty="0">
                <a:solidFill>
                  <a:schemeClr val="hlink"/>
                </a:solidFill>
              </a:rPr>
              <a:t>errors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Random</a:t>
            </a:r>
            <a:r>
              <a:rPr lang="en-US" sz="2400" dirty="0" smtClean="0"/>
              <a:t> errors </a:t>
            </a:r>
            <a:r>
              <a:rPr lang="en-US" sz="2400" dirty="0"/>
              <a:t>unlikely to</a:t>
            </a:r>
            <a:r>
              <a:rPr lang="en-US" sz="2400" dirty="0" smtClean="0"/>
              <a:t> yield a </a:t>
            </a:r>
            <a:r>
              <a:rPr lang="en-US" sz="2400" dirty="0"/>
              <a:t>collision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easy to construct collisions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CRC has been mistakenly </a:t>
            </a:r>
            <a:r>
              <a:rPr lang="en-US" sz="2800" dirty="0" smtClean="0"/>
              <a:t>used where crypto integrity check is required </a:t>
            </a:r>
            <a:r>
              <a:rPr lang="en-US" sz="2800" dirty="0"/>
              <a:t>(e.g., WEP</a:t>
            </a:r>
            <a:r>
              <a:rPr lang="en-US" sz="28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CD7A1E9-F952-EB40-9A9C-8B16AF23697D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Popular Crypto Hashes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MD5</a:t>
            </a:r>
            <a:r>
              <a:rPr lang="en-US" sz="2800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800" dirty="0"/>
              <a:t> invented by </a:t>
            </a:r>
            <a:r>
              <a:rPr lang="en-US" sz="2800" dirty="0" err="1"/>
              <a:t>Rivest</a:t>
            </a:r>
            <a:endParaRPr lang="en-US" sz="28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128 bit output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Note: MD5 </a:t>
            </a:r>
            <a:r>
              <a:rPr lang="en-US" sz="2400" dirty="0" smtClean="0"/>
              <a:t>collisions easy to find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SHA-1</a:t>
            </a:r>
            <a:r>
              <a:rPr lang="en-US" sz="2800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sz="2800" dirty="0"/>
              <a:t> A </a:t>
            </a:r>
            <a:r>
              <a:rPr lang="en-US" sz="2800" dirty="0" smtClean="0"/>
              <a:t>U.S. </a:t>
            </a:r>
            <a:r>
              <a:rPr lang="en-US" sz="2800" dirty="0"/>
              <a:t>government </a:t>
            </a:r>
            <a:r>
              <a:rPr lang="en-US" sz="2800" dirty="0" smtClean="0"/>
              <a:t>standard, inner </a:t>
            </a:r>
            <a:r>
              <a:rPr lang="en-US" sz="2800" dirty="0"/>
              <a:t>workings similar to </a:t>
            </a:r>
            <a:r>
              <a:rPr lang="en-US" sz="2800" dirty="0" smtClean="0"/>
              <a:t>MD5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160 bit output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Many other hashes, but MD5 and SHA-1 are the most widely used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Hashes work by hashing message in blocks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4F2C2E3-12A2-DD45-8910-0CD68B8FDFA2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Crypto Hash Design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Desired property: </a:t>
            </a:r>
            <a:r>
              <a:rPr lang="en-US" sz="2800" b="1" dirty="0">
                <a:solidFill>
                  <a:schemeClr val="hlink"/>
                </a:solidFill>
              </a:rPr>
              <a:t>avalanche effect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Change to 1 bit of input should affect about half of output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hash functions consist of some number of rounds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Want security and speed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Avalanche effect after few rounds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simple rounds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Analogous to design of block ciphers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D8AAFEFF-7A1E-BF45-80C0-7FE308DDDF6B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5715000" cy="990600"/>
          </a:xfrm>
        </p:spPr>
        <p:txBody>
          <a:bodyPr/>
          <a:lstStyle/>
          <a:p>
            <a:pPr eaLnBrk="1" hangingPunct="1"/>
            <a:r>
              <a:rPr lang="en-US"/>
              <a:t>Tiger Hash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“Fast and strong”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Designed by Ross Anderson and Eli </a:t>
            </a:r>
            <a:r>
              <a:rPr lang="en-US" dirty="0" err="1"/>
              <a:t>Biham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leading cryptographers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Design criteria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Optimized for </a:t>
            </a:r>
            <a:r>
              <a:rPr lang="en-US" b="1" dirty="0">
                <a:solidFill>
                  <a:schemeClr val="hlink"/>
                </a:solidFill>
              </a:rPr>
              <a:t>64-bit</a:t>
            </a:r>
            <a:r>
              <a:rPr lang="en-US" dirty="0"/>
              <a:t> processors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Easy replacement for MD5 or SHA-1</a:t>
            </a:r>
          </a:p>
        </p:txBody>
      </p:sp>
      <p:pic>
        <p:nvPicPr>
          <p:cNvPr id="187397" name="Picture 6" descr=" tiger.tif       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41BB51A-FE31-D042-8B68-0F2D5B114326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Tiger Hash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Like MD5/SHA-1, input divided into 512 bit blocks (padded)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Unlike MD5/SHA-1, output is </a:t>
            </a:r>
            <a:r>
              <a:rPr lang="en-US" sz="2800" b="1" dirty="0">
                <a:solidFill>
                  <a:schemeClr val="hlink"/>
                </a:solidFill>
              </a:rPr>
              <a:t>192 bits</a:t>
            </a:r>
            <a:r>
              <a:rPr lang="en-US" sz="2800" dirty="0"/>
              <a:t> (three 64-bit words)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Truncate output if replacing MD5 or SHA-1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Intermediate rounds are all 192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4 S-boxes, each maps 8 bits to 64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“key schedule” is used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29DD561-FE24-8A41-A806-C2178CA17488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105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Tiger Outer Round </a:t>
            </a:r>
          </a:p>
        </p:txBody>
      </p:sp>
      <p:sp>
        <p:nvSpPr>
          <p:cNvPr id="189444" name="Rectangle 5"/>
          <p:cNvSpPr>
            <a:spLocks noChangeArrowheads="1"/>
          </p:cNvSpPr>
          <p:nvPr/>
        </p:nvSpPr>
        <p:spPr bwMode="auto">
          <a:xfrm>
            <a:off x="762000" y="12192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5" name="Rectangle 7"/>
          <p:cNvSpPr>
            <a:spLocks noChangeArrowheads="1"/>
          </p:cNvSpPr>
          <p:nvPr/>
        </p:nvSpPr>
        <p:spPr bwMode="auto">
          <a:xfrm>
            <a:off x="1150938" y="2476500"/>
            <a:ext cx="60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7</a:t>
            </a:r>
            <a:endParaRPr lang="en-US"/>
          </a:p>
        </p:txBody>
      </p:sp>
      <p:sp>
        <p:nvSpPr>
          <p:cNvPr id="189446" name="Rectangle 8"/>
          <p:cNvSpPr>
            <a:spLocks noChangeArrowheads="1"/>
          </p:cNvSpPr>
          <p:nvPr/>
        </p:nvSpPr>
        <p:spPr bwMode="auto">
          <a:xfrm>
            <a:off x="762000" y="24384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7" name="Rectangle 9"/>
          <p:cNvSpPr>
            <a:spLocks noChangeArrowheads="1"/>
          </p:cNvSpPr>
          <p:nvPr/>
        </p:nvSpPr>
        <p:spPr bwMode="auto">
          <a:xfrm>
            <a:off x="1150938" y="3695700"/>
            <a:ext cx="60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9</a:t>
            </a:r>
            <a:endParaRPr lang="en-US"/>
          </a:p>
        </p:txBody>
      </p:sp>
      <p:sp>
        <p:nvSpPr>
          <p:cNvPr id="189448" name="Rectangle 10"/>
          <p:cNvSpPr>
            <a:spLocks noChangeArrowheads="1"/>
          </p:cNvSpPr>
          <p:nvPr/>
        </p:nvSpPr>
        <p:spPr bwMode="auto">
          <a:xfrm>
            <a:off x="762000" y="3657600"/>
            <a:ext cx="12192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9" name="Line 20"/>
          <p:cNvSpPr>
            <a:spLocks noChangeShapeType="1"/>
          </p:cNvSpPr>
          <p:nvPr/>
        </p:nvSpPr>
        <p:spPr bwMode="auto">
          <a:xfrm>
            <a:off x="990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0" name="Line 21"/>
          <p:cNvSpPr>
            <a:spLocks noChangeShapeType="1"/>
          </p:cNvSpPr>
          <p:nvPr/>
        </p:nvSpPr>
        <p:spPr bwMode="auto">
          <a:xfrm>
            <a:off x="1371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1" name="Line 22"/>
          <p:cNvSpPr>
            <a:spLocks noChangeShapeType="1"/>
          </p:cNvSpPr>
          <p:nvPr/>
        </p:nvSpPr>
        <p:spPr bwMode="auto">
          <a:xfrm>
            <a:off x="1752600" y="83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2" name="Line 23"/>
          <p:cNvSpPr>
            <a:spLocks noChangeShapeType="1"/>
          </p:cNvSpPr>
          <p:nvPr/>
        </p:nvSpPr>
        <p:spPr bwMode="auto">
          <a:xfrm flipH="1">
            <a:off x="990600" y="1752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3" name="Line 24"/>
          <p:cNvSpPr>
            <a:spLocks noChangeShapeType="1"/>
          </p:cNvSpPr>
          <p:nvPr/>
        </p:nvSpPr>
        <p:spPr bwMode="auto">
          <a:xfrm>
            <a:off x="1371600" y="1752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4" name="Line 25"/>
          <p:cNvSpPr>
            <a:spLocks noChangeShapeType="1"/>
          </p:cNvSpPr>
          <p:nvPr/>
        </p:nvSpPr>
        <p:spPr bwMode="auto">
          <a:xfrm>
            <a:off x="990600" y="1752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5" name="Line 26"/>
          <p:cNvSpPr>
            <a:spLocks noChangeShapeType="1"/>
          </p:cNvSpPr>
          <p:nvPr/>
        </p:nvSpPr>
        <p:spPr bwMode="auto">
          <a:xfrm>
            <a:off x="990600" y="2971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6" name="Line 27"/>
          <p:cNvSpPr>
            <a:spLocks noChangeShapeType="1"/>
          </p:cNvSpPr>
          <p:nvPr/>
        </p:nvSpPr>
        <p:spPr bwMode="auto">
          <a:xfrm flipH="1">
            <a:off x="1066800" y="2971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7" name="Line 28"/>
          <p:cNvSpPr>
            <a:spLocks noChangeShapeType="1"/>
          </p:cNvSpPr>
          <p:nvPr/>
        </p:nvSpPr>
        <p:spPr bwMode="auto">
          <a:xfrm flipH="1">
            <a:off x="1295400" y="2971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8" name="Line 34"/>
          <p:cNvSpPr>
            <a:spLocks noChangeShapeType="1"/>
          </p:cNvSpPr>
          <p:nvPr/>
        </p:nvSpPr>
        <p:spPr bwMode="auto">
          <a:xfrm>
            <a:off x="1752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59" name="Rectangle 35"/>
          <p:cNvSpPr>
            <a:spLocks noChangeArrowheads="1"/>
          </p:cNvSpPr>
          <p:nvPr/>
        </p:nvSpPr>
        <p:spPr bwMode="auto">
          <a:xfrm>
            <a:off x="1600200" y="4648200"/>
            <a:ext cx="3508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charset="2"/>
              </a:rPr>
              <a:t></a:t>
            </a:r>
            <a:endParaRPr lang="en-US">
              <a:latin typeface="Times-Roman" charset="0"/>
            </a:endParaRPr>
          </a:p>
        </p:txBody>
      </p:sp>
      <p:sp>
        <p:nvSpPr>
          <p:cNvPr id="189460" name="Line 36"/>
          <p:cNvSpPr>
            <a:spLocks noChangeShapeType="1"/>
          </p:cNvSpPr>
          <p:nvPr/>
        </p:nvSpPr>
        <p:spPr bwMode="auto">
          <a:xfrm>
            <a:off x="1752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1" name="Line 37"/>
          <p:cNvSpPr>
            <a:spLocks noChangeShapeType="1"/>
          </p:cNvSpPr>
          <p:nvPr/>
        </p:nvSpPr>
        <p:spPr bwMode="auto">
          <a:xfrm>
            <a:off x="1371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2" name="Line 38"/>
          <p:cNvSpPr>
            <a:spLocks noChangeShapeType="1"/>
          </p:cNvSpPr>
          <p:nvPr/>
        </p:nvSpPr>
        <p:spPr bwMode="auto">
          <a:xfrm>
            <a:off x="99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3" name="Line 39"/>
          <p:cNvSpPr>
            <a:spLocks noChangeShapeType="1"/>
          </p:cNvSpPr>
          <p:nvPr/>
        </p:nvSpPr>
        <p:spPr bwMode="auto">
          <a:xfrm>
            <a:off x="1371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4" name="Line 40"/>
          <p:cNvSpPr>
            <a:spLocks noChangeShapeType="1"/>
          </p:cNvSpPr>
          <p:nvPr/>
        </p:nvSpPr>
        <p:spPr bwMode="auto">
          <a:xfrm>
            <a:off x="990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5" name="Line 44"/>
          <p:cNvSpPr>
            <a:spLocks noChangeShapeType="1"/>
          </p:cNvSpPr>
          <p:nvPr/>
        </p:nvSpPr>
        <p:spPr bwMode="auto">
          <a:xfrm flipH="1">
            <a:off x="1981200" y="1447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6" name="Line 45"/>
          <p:cNvSpPr>
            <a:spLocks noChangeShapeType="1"/>
          </p:cNvSpPr>
          <p:nvPr/>
        </p:nvSpPr>
        <p:spPr bwMode="auto">
          <a:xfrm flipH="1">
            <a:off x="1981200" y="2667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7" name="Line 46"/>
          <p:cNvSpPr>
            <a:spLocks noChangeShapeType="1"/>
          </p:cNvSpPr>
          <p:nvPr/>
        </p:nvSpPr>
        <p:spPr bwMode="auto">
          <a:xfrm flipH="1">
            <a:off x="19812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68" name="Rectangle 49"/>
          <p:cNvSpPr>
            <a:spLocks noChangeArrowheads="1"/>
          </p:cNvSpPr>
          <p:nvPr/>
        </p:nvSpPr>
        <p:spPr bwMode="auto">
          <a:xfrm>
            <a:off x="2997200" y="12192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W</a:t>
            </a:r>
          </a:p>
        </p:txBody>
      </p:sp>
      <p:sp>
        <p:nvSpPr>
          <p:cNvPr id="189469" name="Rectangle 64"/>
          <p:cNvSpPr>
            <a:spLocks noChangeArrowheads="1"/>
          </p:cNvSpPr>
          <p:nvPr/>
        </p:nvSpPr>
        <p:spPr bwMode="auto">
          <a:xfrm>
            <a:off x="801688" y="4648200"/>
            <a:ext cx="41751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charset="2"/>
              </a:rPr>
              <a:t></a:t>
            </a:r>
            <a:endParaRPr lang="en-US">
              <a:latin typeface="Times-Roman" charset="0"/>
            </a:endParaRPr>
          </a:p>
        </p:txBody>
      </p:sp>
      <p:sp>
        <p:nvSpPr>
          <p:cNvPr id="189470" name="Rectangle 65"/>
          <p:cNvSpPr>
            <a:spLocks noChangeArrowheads="1"/>
          </p:cNvSpPr>
          <p:nvPr/>
        </p:nvSpPr>
        <p:spPr bwMode="auto">
          <a:xfrm>
            <a:off x="1173163" y="4648200"/>
            <a:ext cx="3508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sym typeface="Symbol" charset="2"/>
              </a:rPr>
              <a:t></a:t>
            </a:r>
            <a:endParaRPr lang="en-US">
              <a:latin typeface="Times-Roman" charset="0"/>
            </a:endParaRPr>
          </a:p>
        </p:txBody>
      </p:sp>
      <p:sp>
        <p:nvSpPr>
          <p:cNvPr id="189471" name="Rectangle 70"/>
          <p:cNvSpPr>
            <a:spLocks noChangeArrowheads="1"/>
          </p:cNvSpPr>
          <p:nvPr/>
        </p:nvSpPr>
        <p:spPr bwMode="auto">
          <a:xfrm>
            <a:off x="795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72" name="Rectangle 71"/>
          <p:cNvSpPr>
            <a:spLocks noChangeArrowheads="1"/>
          </p:cNvSpPr>
          <p:nvPr/>
        </p:nvSpPr>
        <p:spPr bwMode="auto">
          <a:xfrm>
            <a:off x="1563688" y="433388"/>
            <a:ext cx="336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189473" name="Rectangle 72"/>
          <p:cNvSpPr>
            <a:spLocks noChangeArrowheads="1"/>
          </p:cNvSpPr>
          <p:nvPr/>
        </p:nvSpPr>
        <p:spPr bwMode="auto">
          <a:xfrm>
            <a:off x="795338" y="433388"/>
            <a:ext cx="35401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189474" name="Rectangle 73"/>
          <p:cNvSpPr>
            <a:spLocks noChangeArrowheads="1"/>
          </p:cNvSpPr>
          <p:nvPr/>
        </p:nvSpPr>
        <p:spPr bwMode="auto">
          <a:xfrm>
            <a:off x="1176338" y="433388"/>
            <a:ext cx="35401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189475" name="Rectangle 74"/>
          <p:cNvSpPr>
            <a:spLocks noChangeArrowheads="1"/>
          </p:cNvSpPr>
          <p:nvPr/>
        </p:nvSpPr>
        <p:spPr bwMode="auto">
          <a:xfrm>
            <a:off x="1557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76" name="Rectangle 75"/>
          <p:cNvSpPr>
            <a:spLocks noChangeArrowheads="1"/>
          </p:cNvSpPr>
          <p:nvPr/>
        </p:nvSpPr>
        <p:spPr bwMode="auto">
          <a:xfrm>
            <a:off x="1176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77" name="Rectangle 76"/>
          <p:cNvSpPr>
            <a:spLocks noChangeArrowheads="1"/>
          </p:cNvSpPr>
          <p:nvPr/>
        </p:nvSpPr>
        <p:spPr bwMode="auto">
          <a:xfrm>
            <a:off x="795338" y="3048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78" name="Rectangle 83"/>
          <p:cNvSpPr>
            <a:spLocks noChangeArrowheads="1"/>
          </p:cNvSpPr>
          <p:nvPr/>
        </p:nvSpPr>
        <p:spPr bwMode="auto">
          <a:xfrm>
            <a:off x="1563688" y="5614988"/>
            <a:ext cx="3365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189479" name="Rectangle 84"/>
          <p:cNvSpPr>
            <a:spLocks noChangeArrowheads="1"/>
          </p:cNvSpPr>
          <p:nvPr/>
        </p:nvSpPr>
        <p:spPr bwMode="auto">
          <a:xfrm>
            <a:off x="795338" y="5614988"/>
            <a:ext cx="35401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189480" name="Rectangle 85"/>
          <p:cNvSpPr>
            <a:spLocks noChangeArrowheads="1"/>
          </p:cNvSpPr>
          <p:nvPr/>
        </p:nvSpPr>
        <p:spPr bwMode="auto">
          <a:xfrm>
            <a:off x="1176338" y="5614988"/>
            <a:ext cx="354012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>
                <a:latin typeface="Times-Roman" charset="0"/>
                <a:sym typeface="Symbol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189481" name="Rectangle 86"/>
          <p:cNvSpPr>
            <a:spLocks noChangeArrowheads="1"/>
          </p:cNvSpPr>
          <p:nvPr/>
        </p:nvSpPr>
        <p:spPr bwMode="auto">
          <a:xfrm>
            <a:off x="1557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2" name="Rectangle 87"/>
          <p:cNvSpPr>
            <a:spLocks noChangeArrowheads="1"/>
          </p:cNvSpPr>
          <p:nvPr/>
        </p:nvSpPr>
        <p:spPr bwMode="auto">
          <a:xfrm>
            <a:off x="1176338" y="54864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3" name="Line 89"/>
          <p:cNvSpPr>
            <a:spLocks noChangeShapeType="1"/>
          </p:cNvSpPr>
          <p:nvPr/>
        </p:nvSpPr>
        <p:spPr bwMode="auto">
          <a:xfrm flipH="1">
            <a:off x="304800" y="533400"/>
            <a:ext cx="493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4" name="Line 90"/>
          <p:cNvSpPr>
            <a:spLocks noChangeShapeType="1"/>
          </p:cNvSpPr>
          <p:nvPr/>
        </p:nvSpPr>
        <p:spPr bwMode="auto">
          <a:xfrm>
            <a:off x="304800" y="533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5" name="Line 91"/>
          <p:cNvSpPr>
            <a:spLocks noChangeShapeType="1"/>
          </p:cNvSpPr>
          <p:nvPr/>
        </p:nvSpPr>
        <p:spPr bwMode="auto">
          <a:xfrm>
            <a:off x="304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6" name="Rectangle 121"/>
          <p:cNvSpPr>
            <a:spLocks noChangeArrowheads="1"/>
          </p:cNvSpPr>
          <p:nvPr/>
        </p:nvSpPr>
        <p:spPr bwMode="auto">
          <a:xfrm>
            <a:off x="1143000" y="1219200"/>
            <a:ext cx="60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5</a:t>
            </a:r>
            <a:endParaRPr lang="en-US"/>
          </a:p>
        </p:txBody>
      </p:sp>
      <p:sp>
        <p:nvSpPr>
          <p:cNvPr id="189487" name="Rectangle 122"/>
          <p:cNvSpPr>
            <a:spLocks noChangeArrowheads="1"/>
          </p:cNvSpPr>
          <p:nvPr/>
        </p:nvSpPr>
        <p:spPr bwMode="auto">
          <a:xfrm>
            <a:off x="2438400" y="1927225"/>
            <a:ext cx="1524000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88" name="Rectangle 123"/>
          <p:cNvSpPr>
            <a:spLocks noChangeArrowheads="1"/>
          </p:cNvSpPr>
          <p:nvPr/>
        </p:nvSpPr>
        <p:spPr bwMode="auto">
          <a:xfrm>
            <a:off x="2474913" y="1905000"/>
            <a:ext cx="151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key schedule</a:t>
            </a:r>
            <a:endParaRPr lang="en-US"/>
          </a:p>
        </p:txBody>
      </p:sp>
      <p:sp>
        <p:nvSpPr>
          <p:cNvPr id="189489" name="Line 124"/>
          <p:cNvSpPr>
            <a:spLocks noChangeShapeType="1"/>
          </p:cNvSpPr>
          <p:nvPr/>
        </p:nvSpPr>
        <p:spPr bwMode="auto">
          <a:xfrm>
            <a:off x="32004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90" name="Rectangle 125"/>
          <p:cNvSpPr>
            <a:spLocks noChangeArrowheads="1"/>
          </p:cNvSpPr>
          <p:nvPr/>
        </p:nvSpPr>
        <p:spPr bwMode="auto">
          <a:xfrm>
            <a:off x="2438400" y="3146425"/>
            <a:ext cx="1524000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91" name="Rectangle 126"/>
          <p:cNvSpPr>
            <a:spLocks noChangeArrowheads="1"/>
          </p:cNvSpPr>
          <p:nvPr/>
        </p:nvSpPr>
        <p:spPr bwMode="auto">
          <a:xfrm>
            <a:off x="2474913" y="3124200"/>
            <a:ext cx="1519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-Roman" charset="0"/>
              </a:rPr>
              <a:t>key schedule</a:t>
            </a:r>
            <a:endParaRPr lang="en-US"/>
          </a:p>
        </p:txBody>
      </p:sp>
      <p:sp>
        <p:nvSpPr>
          <p:cNvPr id="189492" name="Rectangle 192"/>
          <p:cNvSpPr>
            <a:spLocks noGrp="1" noChangeArrowheads="1"/>
          </p:cNvSpPr>
          <p:nvPr>
            <p:ph type="body" idx="1"/>
          </p:nvPr>
        </p:nvSpPr>
        <p:spPr>
          <a:xfrm>
            <a:off x="4419600" y="1295400"/>
            <a:ext cx="4495800" cy="487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Input is </a:t>
            </a:r>
            <a:r>
              <a:rPr lang="en-US" sz="2800" dirty="0">
                <a:latin typeface="Times-Roman" charset="0"/>
              </a:rPr>
              <a:t>X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X = (X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,X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,…,X</a:t>
            </a:r>
            <a:r>
              <a:rPr lang="en-US" sz="2400" baseline="-25000" dirty="0">
                <a:latin typeface="Times-Roman" charset="0"/>
              </a:rPr>
              <a:t>n-1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X</a:t>
            </a:r>
            <a:r>
              <a:rPr lang="en-US" sz="2400" dirty="0"/>
              <a:t> is padded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SzPct val="110000"/>
            </a:pPr>
            <a:r>
              <a:rPr lang="en-US" sz="2400" dirty="0"/>
              <a:t>Each 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baseline="-25000" dirty="0">
                <a:latin typeface="Times-Roman" charset="0"/>
              </a:rPr>
              <a:t>i</a:t>
            </a:r>
            <a:r>
              <a:rPr lang="en-US" sz="2400" dirty="0"/>
              <a:t> is 512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 iterations of diagram at left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One for each input block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Initial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a,b,c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constants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Final </a:t>
            </a:r>
            <a:r>
              <a:rPr lang="en-US" sz="2800" dirty="0">
                <a:latin typeface="Times-Roman" charset="0"/>
              </a:rPr>
              <a:t>(</a:t>
            </a:r>
            <a:r>
              <a:rPr lang="en-US" sz="2800" dirty="0" err="1">
                <a:latin typeface="Times-Roman" charset="0"/>
              </a:rPr>
              <a:t>a,b,c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is hash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Looks like block cipher!</a:t>
            </a:r>
          </a:p>
        </p:txBody>
      </p:sp>
      <p:sp>
        <p:nvSpPr>
          <p:cNvPr id="189493" name="Rectangle 195"/>
          <p:cNvSpPr>
            <a:spLocks noChangeArrowheads="1"/>
          </p:cNvSpPr>
          <p:nvPr/>
        </p:nvSpPr>
        <p:spPr bwMode="auto">
          <a:xfrm>
            <a:off x="1606550" y="4906963"/>
            <a:ext cx="31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189494" name="Rectangle 196"/>
          <p:cNvSpPr>
            <a:spLocks noChangeArrowheads="1"/>
          </p:cNvSpPr>
          <p:nvPr/>
        </p:nvSpPr>
        <p:spPr bwMode="auto">
          <a:xfrm>
            <a:off x="838200" y="49069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189495" name="Rectangle 197"/>
          <p:cNvSpPr>
            <a:spLocks noChangeArrowheads="1"/>
          </p:cNvSpPr>
          <p:nvPr/>
        </p:nvSpPr>
        <p:spPr bwMode="auto">
          <a:xfrm>
            <a:off x="1219200" y="49069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189496" name="Rectangle 198"/>
          <p:cNvSpPr>
            <a:spLocks noChangeArrowheads="1"/>
          </p:cNvSpPr>
          <p:nvPr/>
        </p:nvSpPr>
        <p:spPr bwMode="auto">
          <a:xfrm>
            <a:off x="1554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97" name="Rectangle 199"/>
          <p:cNvSpPr>
            <a:spLocks noChangeArrowheads="1"/>
          </p:cNvSpPr>
          <p:nvPr/>
        </p:nvSpPr>
        <p:spPr bwMode="auto">
          <a:xfrm>
            <a:off x="1173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98" name="Rectangle 200"/>
          <p:cNvSpPr>
            <a:spLocks noChangeArrowheads="1"/>
          </p:cNvSpPr>
          <p:nvPr/>
        </p:nvSpPr>
        <p:spPr bwMode="auto">
          <a:xfrm>
            <a:off x="792163" y="4572000"/>
            <a:ext cx="381000" cy="5334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99" name="Rectangle 201"/>
          <p:cNvSpPr>
            <a:spLocks noChangeArrowheads="1"/>
          </p:cNvSpPr>
          <p:nvPr/>
        </p:nvSpPr>
        <p:spPr bwMode="auto">
          <a:xfrm>
            <a:off x="2997200" y="24384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W</a:t>
            </a:r>
          </a:p>
        </p:txBody>
      </p:sp>
      <p:sp>
        <p:nvSpPr>
          <p:cNvPr id="189500" name="Line 202"/>
          <p:cNvSpPr>
            <a:spLocks noChangeShapeType="1"/>
          </p:cNvSpPr>
          <p:nvPr/>
        </p:nvSpPr>
        <p:spPr bwMode="auto">
          <a:xfrm>
            <a:off x="32004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501" name="Line 203"/>
          <p:cNvSpPr>
            <a:spLocks noChangeShapeType="1"/>
          </p:cNvSpPr>
          <p:nvPr/>
        </p:nvSpPr>
        <p:spPr bwMode="auto">
          <a:xfrm>
            <a:off x="32004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502" name="Line 204"/>
          <p:cNvSpPr>
            <a:spLocks noChangeShapeType="1"/>
          </p:cNvSpPr>
          <p:nvPr/>
        </p:nvSpPr>
        <p:spPr bwMode="auto">
          <a:xfrm>
            <a:off x="32004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503" name="Rectangle 205"/>
          <p:cNvSpPr>
            <a:spLocks noChangeArrowheads="1"/>
          </p:cNvSpPr>
          <p:nvPr/>
        </p:nvSpPr>
        <p:spPr bwMode="auto">
          <a:xfrm>
            <a:off x="2997200" y="3657600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W</a:t>
            </a:r>
          </a:p>
        </p:txBody>
      </p:sp>
      <p:sp>
        <p:nvSpPr>
          <p:cNvPr id="189504" name="Rectangle 206"/>
          <p:cNvSpPr>
            <a:spLocks noChangeArrowheads="1"/>
          </p:cNvSpPr>
          <p:nvPr/>
        </p:nvSpPr>
        <p:spPr bwMode="auto">
          <a:xfrm>
            <a:off x="2997200" y="4572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  <a:r>
              <a:rPr lang="en-US" baseline="-25000">
                <a:latin typeface="Times-Roman" charset="0"/>
              </a:rPr>
              <a:t>i</a:t>
            </a:r>
            <a:endParaRPr lang="en-US">
              <a:latin typeface="Times-Roman" charset="0"/>
            </a:endParaRPr>
          </a:p>
        </p:txBody>
      </p:sp>
      <p:sp>
        <p:nvSpPr>
          <p:cNvPr id="189505" name="Line 207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A1F2599-81D7-EF4F-A70F-F07D2121D851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334000" cy="838200"/>
          </a:xfrm>
        </p:spPr>
        <p:txBody>
          <a:bodyPr/>
          <a:lstStyle/>
          <a:p>
            <a:pPr eaLnBrk="1" hangingPunct="1"/>
            <a:r>
              <a:rPr lang="en-US"/>
              <a:t>Tiger Inner Rounds</a:t>
            </a:r>
          </a:p>
        </p:txBody>
      </p:sp>
      <p:sp>
        <p:nvSpPr>
          <p:cNvPr id="190468" name="Rectangle 52"/>
          <p:cNvSpPr>
            <a:spLocks noChangeArrowheads="1"/>
          </p:cNvSpPr>
          <p:nvPr/>
        </p:nvSpPr>
        <p:spPr bwMode="auto">
          <a:xfrm>
            <a:off x="5943600" y="1752600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69" name="Rectangle 53"/>
          <p:cNvSpPr>
            <a:spLocks noChangeArrowheads="1"/>
          </p:cNvSpPr>
          <p:nvPr/>
        </p:nvSpPr>
        <p:spPr bwMode="auto">
          <a:xfrm>
            <a:off x="6400800" y="1752600"/>
            <a:ext cx="52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f</a:t>
            </a:r>
            <a:r>
              <a:rPr lang="en-US" sz="2000" baseline="-25000">
                <a:latin typeface="Times-Roman" charset="0"/>
              </a:rPr>
              <a:t>m,0</a:t>
            </a:r>
            <a:endParaRPr lang="en-US" sz="2000"/>
          </a:p>
        </p:txBody>
      </p:sp>
      <p:sp>
        <p:nvSpPr>
          <p:cNvPr id="190470" name="Rectangle 54"/>
          <p:cNvSpPr>
            <a:spLocks noChangeArrowheads="1"/>
          </p:cNvSpPr>
          <p:nvPr/>
        </p:nvSpPr>
        <p:spPr bwMode="auto">
          <a:xfrm>
            <a:off x="5943600" y="2498725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1" name="Rectangle 55"/>
          <p:cNvSpPr>
            <a:spLocks noChangeArrowheads="1"/>
          </p:cNvSpPr>
          <p:nvPr/>
        </p:nvSpPr>
        <p:spPr bwMode="auto">
          <a:xfrm>
            <a:off x="6400800" y="2498725"/>
            <a:ext cx="52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f</a:t>
            </a:r>
            <a:r>
              <a:rPr lang="en-US" sz="2000" baseline="-25000">
                <a:latin typeface="Times-Roman" charset="0"/>
              </a:rPr>
              <a:t>m.1</a:t>
            </a:r>
            <a:endParaRPr lang="en-US" sz="2000"/>
          </a:p>
        </p:txBody>
      </p:sp>
      <p:sp>
        <p:nvSpPr>
          <p:cNvPr id="190472" name="Rectangle 56"/>
          <p:cNvSpPr>
            <a:spLocks noChangeArrowheads="1"/>
          </p:cNvSpPr>
          <p:nvPr/>
        </p:nvSpPr>
        <p:spPr bwMode="auto">
          <a:xfrm>
            <a:off x="5943600" y="3281363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3" name="Rectangle 57"/>
          <p:cNvSpPr>
            <a:spLocks noChangeArrowheads="1"/>
          </p:cNvSpPr>
          <p:nvPr/>
        </p:nvSpPr>
        <p:spPr bwMode="auto">
          <a:xfrm>
            <a:off x="6400800" y="3260725"/>
            <a:ext cx="52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f</a:t>
            </a:r>
            <a:r>
              <a:rPr lang="en-US" sz="2000" baseline="-25000">
                <a:latin typeface="Times-Roman" charset="0"/>
              </a:rPr>
              <a:t>m,2</a:t>
            </a:r>
            <a:endParaRPr lang="en-US" sz="2000"/>
          </a:p>
        </p:txBody>
      </p:sp>
      <p:sp>
        <p:nvSpPr>
          <p:cNvPr id="190474" name="Rectangle 58"/>
          <p:cNvSpPr>
            <a:spLocks noChangeArrowheads="1"/>
          </p:cNvSpPr>
          <p:nvPr/>
        </p:nvSpPr>
        <p:spPr bwMode="auto">
          <a:xfrm>
            <a:off x="5943600" y="5027613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5" name="Rectangle 59"/>
          <p:cNvSpPr>
            <a:spLocks noChangeArrowheads="1"/>
          </p:cNvSpPr>
          <p:nvPr/>
        </p:nvSpPr>
        <p:spPr bwMode="auto">
          <a:xfrm>
            <a:off x="6400800" y="5013325"/>
            <a:ext cx="52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f</a:t>
            </a:r>
            <a:r>
              <a:rPr lang="en-US" sz="2000" baseline="-25000">
                <a:latin typeface="Times-Roman" charset="0"/>
              </a:rPr>
              <a:t>m,7</a:t>
            </a:r>
            <a:endParaRPr lang="en-US" sz="2000"/>
          </a:p>
        </p:txBody>
      </p:sp>
      <p:sp>
        <p:nvSpPr>
          <p:cNvPr id="190476" name="Rectangle 70"/>
          <p:cNvSpPr>
            <a:spLocks noChangeArrowheads="1"/>
          </p:cNvSpPr>
          <p:nvPr/>
        </p:nvSpPr>
        <p:spPr bwMode="auto">
          <a:xfrm>
            <a:off x="7620000" y="16764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w</a:t>
            </a:r>
            <a:r>
              <a:rPr lang="en-US" sz="2000" baseline="-25000">
                <a:latin typeface="Times-Roman" charset="0"/>
              </a:rPr>
              <a:t>0</a:t>
            </a:r>
            <a:endParaRPr lang="en-US" sz="2000">
              <a:latin typeface="Times-Roman" charset="0"/>
            </a:endParaRPr>
          </a:p>
        </p:txBody>
      </p:sp>
      <p:sp>
        <p:nvSpPr>
          <p:cNvPr id="190477" name="Line 71"/>
          <p:cNvSpPr>
            <a:spLocks noChangeShapeType="1"/>
          </p:cNvSpPr>
          <p:nvPr/>
        </p:nvSpPr>
        <p:spPr bwMode="auto">
          <a:xfrm flipH="1">
            <a:off x="71628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78" name="Rectangle 72"/>
          <p:cNvSpPr>
            <a:spLocks noChangeArrowheads="1"/>
          </p:cNvSpPr>
          <p:nvPr/>
        </p:nvSpPr>
        <p:spPr bwMode="auto">
          <a:xfrm>
            <a:off x="7620000" y="243840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w</a:t>
            </a:r>
            <a:r>
              <a:rPr lang="en-US" sz="2000" baseline="-25000">
                <a:latin typeface="Times-Roman" charset="0"/>
              </a:rPr>
              <a:t>1</a:t>
            </a:r>
            <a:endParaRPr lang="en-US" sz="2000">
              <a:latin typeface="Times-Roman" charset="0"/>
            </a:endParaRPr>
          </a:p>
        </p:txBody>
      </p:sp>
      <p:sp>
        <p:nvSpPr>
          <p:cNvPr id="190479" name="Line 73"/>
          <p:cNvSpPr>
            <a:spLocks noChangeShapeType="1"/>
          </p:cNvSpPr>
          <p:nvPr/>
        </p:nvSpPr>
        <p:spPr bwMode="auto">
          <a:xfrm flipH="1">
            <a:off x="71628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80" name="Rectangle 74"/>
          <p:cNvSpPr>
            <a:spLocks noChangeArrowheads="1"/>
          </p:cNvSpPr>
          <p:nvPr/>
        </p:nvSpPr>
        <p:spPr bwMode="auto">
          <a:xfrm>
            <a:off x="7620000" y="3216275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w</a:t>
            </a:r>
            <a:r>
              <a:rPr lang="en-US" sz="2000" baseline="-25000">
                <a:latin typeface="Times-Roman" charset="0"/>
              </a:rPr>
              <a:t>2</a:t>
            </a:r>
            <a:endParaRPr lang="en-US" sz="2000">
              <a:latin typeface="Times-Roman" charset="0"/>
            </a:endParaRPr>
          </a:p>
        </p:txBody>
      </p:sp>
      <p:sp>
        <p:nvSpPr>
          <p:cNvPr id="190481" name="Line 75"/>
          <p:cNvSpPr>
            <a:spLocks noChangeShapeType="1"/>
          </p:cNvSpPr>
          <p:nvPr/>
        </p:nvSpPr>
        <p:spPr bwMode="auto">
          <a:xfrm flipH="1">
            <a:off x="7162800" y="3444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82" name="Rectangle 76"/>
          <p:cNvSpPr>
            <a:spLocks noChangeArrowheads="1"/>
          </p:cNvSpPr>
          <p:nvPr/>
        </p:nvSpPr>
        <p:spPr bwMode="auto">
          <a:xfrm>
            <a:off x="7620000" y="4972050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w</a:t>
            </a:r>
            <a:r>
              <a:rPr lang="en-US" sz="2000" baseline="-25000">
                <a:latin typeface="Times-Roman" charset="0"/>
              </a:rPr>
              <a:t>7</a:t>
            </a:r>
            <a:endParaRPr lang="en-US" sz="2000">
              <a:latin typeface="Times-Roman" charset="0"/>
            </a:endParaRPr>
          </a:p>
        </p:txBody>
      </p:sp>
      <p:sp>
        <p:nvSpPr>
          <p:cNvPr id="190483" name="Line 77"/>
          <p:cNvSpPr>
            <a:spLocks noChangeShapeType="1"/>
          </p:cNvSpPr>
          <p:nvPr/>
        </p:nvSpPr>
        <p:spPr bwMode="auto">
          <a:xfrm flipH="1">
            <a:off x="7162800" y="5200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84" name="Rectangle 78"/>
          <p:cNvSpPr>
            <a:spLocks noChangeArrowheads="1"/>
          </p:cNvSpPr>
          <p:nvPr/>
        </p:nvSpPr>
        <p:spPr bwMode="auto">
          <a:xfrm>
            <a:off x="6778625" y="1096963"/>
            <a:ext cx="31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190485" name="Rectangle 79"/>
          <p:cNvSpPr>
            <a:spLocks noChangeArrowheads="1"/>
          </p:cNvSpPr>
          <p:nvPr/>
        </p:nvSpPr>
        <p:spPr bwMode="auto">
          <a:xfrm>
            <a:off x="6010275" y="10969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190486" name="Rectangle 80"/>
          <p:cNvSpPr>
            <a:spLocks noChangeArrowheads="1"/>
          </p:cNvSpPr>
          <p:nvPr/>
        </p:nvSpPr>
        <p:spPr bwMode="auto">
          <a:xfrm>
            <a:off x="6391275" y="10969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190487" name="Rectangle 81"/>
          <p:cNvSpPr>
            <a:spLocks noChangeArrowheads="1"/>
          </p:cNvSpPr>
          <p:nvPr/>
        </p:nvSpPr>
        <p:spPr bwMode="auto">
          <a:xfrm>
            <a:off x="5946775" y="990600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88" name="Line 82"/>
          <p:cNvSpPr>
            <a:spLocks noChangeShapeType="1"/>
          </p:cNvSpPr>
          <p:nvPr/>
        </p:nvSpPr>
        <p:spPr bwMode="auto">
          <a:xfrm flipV="1">
            <a:off x="6327775" y="99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89" name="Line 83"/>
          <p:cNvSpPr>
            <a:spLocks noChangeShapeType="1"/>
          </p:cNvSpPr>
          <p:nvPr/>
        </p:nvSpPr>
        <p:spPr bwMode="auto">
          <a:xfrm flipV="1">
            <a:off x="6784975" y="99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0" name="Line 84"/>
          <p:cNvSpPr>
            <a:spLocks noChangeShapeType="1"/>
          </p:cNvSpPr>
          <p:nvPr/>
        </p:nvSpPr>
        <p:spPr bwMode="auto">
          <a:xfrm>
            <a:off x="6175375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1" name="Line 85"/>
          <p:cNvSpPr>
            <a:spLocks noChangeShapeType="1"/>
          </p:cNvSpPr>
          <p:nvPr/>
        </p:nvSpPr>
        <p:spPr bwMode="auto">
          <a:xfrm>
            <a:off x="6556375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2" name="Line 86"/>
          <p:cNvSpPr>
            <a:spLocks noChangeShapeType="1"/>
          </p:cNvSpPr>
          <p:nvPr/>
        </p:nvSpPr>
        <p:spPr bwMode="auto">
          <a:xfrm>
            <a:off x="6937375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3" name="Line 87"/>
          <p:cNvSpPr>
            <a:spLocks noChangeShapeType="1"/>
          </p:cNvSpPr>
          <p:nvPr/>
        </p:nvSpPr>
        <p:spPr bwMode="auto">
          <a:xfrm flipH="1">
            <a:off x="61722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4" name="Line 88"/>
          <p:cNvSpPr>
            <a:spLocks noChangeShapeType="1"/>
          </p:cNvSpPr>
          <p:nvPr/>
        </p:nvSpPr>
        <p:spPr bwMode="auto">
          <a:xfrm flipH="1">
            <a:off x="6556375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5" name="Line 89"/>
          <p:cNvSpPr>
            <a:spLocks noChangeShapeType="1"/>
          </p:cNvSpPr>
          <p:nvPr/>
        </p:nvSpPr>
        <p:spPr bwMode="auto">
          <a:xfrm>
            <a:off x="6175375" y="2133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6" name="Line 90"/>
          <p:cNvSpPr>
            <a:spLocks noChangeShapeType="1"/>
          </p:cNvSpPr>
          <p:nvPr/>
        </p:nvSpPr>
        <p:spPr bwMode="auto">
          <a:xfrm flipH="1">
            <a:off x="6175375" y="2895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7" name="Line 91"/>
          <p:cNvSpPr>
            <a:spLocks noChangeShapeType="1"/>
          </p:cNvSpPr>
          <p:nvPr/>
        </p:nvSpPr>
        <p:spPr bwMode="auto">
          <a:xfrm>
            <a:off x="6175375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8" name="Line 92"/>
          <p:cNvSpPr>
            <a:spLocks noChangeShapeType="1"/>
          </p:cNvSpPr>
          <p:nvPr/>
        </p:nvSpPr>
        <p:spPr bwMode="auto">
          <a:xfrm>
            <a:off x="6556375" y="2895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499" name="Line 93"/>
          <p:cNvSpPr>
            <a:spLocks noChangeShapeType="1"/>
          </p:cNvSpPr>
          <p:nvPr/>
        </p:nvSpPr>
        <p:spPr bwMode="auto">
          <a:xfrm>
            <a:off x="6175375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0" name="Line 94"/>
          <p:cNvSpPr>
            <a:spLocks noChangeShapeType="1"/>
          </p:cNvSpPr>
          <p:nvPr/>
        </p:nvSpPr>
        <p:spPr bwMode="auto">
          <a:xfrm>
            <a:off x="6556375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1" name="Line 95"/>
          <p:cNvSpPr>
            <a:spLocks noChangeShapeType="1"/>
          </p:cNvSpPr>
          <p:nvPr/>
        </p:nvSpPr>
        <p:spPr bwMode="auto">
          <a:xfrm>
            <a:off x="6937375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2" name="Line 96"/>
          <p:cNvSpPr>
            <a:spLocks noChangeShapeType="1"/>
          </p:cNvSpPr>
          <p:nvPr/>
        </p:nvSpPr>
        <p:spPr bwMode="auto">
          <a:xfrm>
            <a:off x="6175375" y="4648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3" name="Line 97"/>
          <p:cNvSpPr>
            <a:spLocks noChangeShapeType="1"/>
          </p:cNvSpPr>
          <p:nvPr/>
        </p:nvSpPr>
        <p:spPr bwMode="auto">
          <a:xfrm flipH="1">
            <a:off x="6175375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4" name="Line 98"/>
          <p:cNvSpPr>
            <a:spLocks noChangeShapeType="1"/>
          </p:cNvSpPr>
          <p:nvPr/>
        </p:nvSpPr>
        <p:spPr bwMode="auto">
          <a:xfrm flipH="1">
            <a:off x="6556375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5" name="Rectangle 99"/>
          <p:cNvSpPr>
            <a:spLocks noChangeArrowheads="1"/>
          </p:cNvSpPr>
          <p:nvPr/>
        </p:nvSpPr>
        <p:spPr bwMode="auto">
          <a:xfrm>
            <a:off x="6778625" y="5897563"/>
            <a:ext cx="311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c</a:t>
            </a:r>
            <a:endParaRPr lang="en-US">
              <a:latin typeface="Times-Roman" charset="0"/>
            </a:endParaRPr>
          </a:p>
        </p:txBody>
      </p:sp>
      <p:sp>
        <p:nvSpPr>
          <p:cNvPr id="190506" name="Rectangle 100"/>
          <p:cNvSpPr>
            <a:spLocks noChangeArrowheads="1"/>
          </p:cNvSpPr>
          <p:nvPr/>
        </p:nvSpPr>
        <p:spPr bwMode="auto">
          <a:xfrm>
            <a:off x="6010275" y="58975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a</a:t>
            </a:r>
            <a:endParaRPr lang="en-US">
              <a:latin typeface="Times-Roman" charset="0"/>
            </a:endParaRPr>
          </a:p>
        </p:txBody>
      </p:sp>
      <p:sp>
        <p:nvSpPr>
          <p:cNvPr id="190507" name="Rectangle 101"/>
          <p:cNvSpPr>
            <a:spLocks noChangeArrowheads="1"/>
          </p:cNvSpPr>
          <p:nvPr/>
        </p:nvSpPr>
        <p:spPr bwMode="auto">
          <a:xfrm>
            <a:off x="6391275" y="5897563"/>
            <a:ext cx="3254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>
                <a:latin typeface="Times-Roman" charset="0"/>
                <a:sym typeface="Symbol" charset="2"/>
              </a:rPr>
              <a:t>b</a:t>
            </a:r>
            <a:endParaRPr lang="en-US">
              <a:latin typeface="Times-Roman" charset="0"/>
            </a:endParaRPr>
          </a:p>
        </p:txBody>
      </p:sp>
      <p:sp>
        <p:nvSpPr>
          <p:cNvPr id="190508" name="Rectangle 102"/>
          <p:cNvSpPr>
            <a:spLocks noChangeArrowheads="1"/>
          </p:cNvSpPr>
          <p:nvPr/>
        </p:nvSpPr>
        <p:spPr bwMode="auto">
          <a:xfrm>
            <a:off x="5946775" y="5791200"/>
            <a:ext cx="12192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09" name="Line 103"/>
          <p:cNvSpPr>
            <a:spLocks noChangeShapeType="1"/>
          </p:cNvSpPr>
          <p:nvPr/>
        </p:nvSpPr>
        <p:spPr bwMode="auto">
          <a:xfrm flipV="1">
            <a:off x="6327775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0" name="Line 104"/>
          <p:cNvSpPr>
            <a:spLocks noChangeShapeType="1"/>
          </p:cNvSpPr>
          <p:nvPr/>
        </p:nvSpPr>
        <p:spPr bwMode="auto">
          <a:xfrm flipV="1">
            <a:off x="6784975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1" name="Line 105"/>
          <p:cNvSpPr>
            <a:spLocks noChangeShapeType="1"/>
          </p:cNvSpPr>
          <p:nvPr/>
        </p:nvSpPr>
        <p:spPr bwMode="auto">
          <a:xfrm>
            <a:off x="6175375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2" name="Line 106"/>
          <p:cNvSpPr>
            <a:spLocks noChangeShapeType="1"/>
          </p:cNvSpPr>
          <p:nvPr/>
        </p:nvSpPr>
        <p:spPr bwMode="auto">
          <a:xfrm>
            <a:off x="6556375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3" name="Line 107"/>
          <p:cNvSpPr>
            <a:spLocks noChangeShapeType="1"/>
          </p:cNvSpPr>
          <p:nvPr/>
        </p:nvSpPr>
        <p:spPr bwMode="auto">
          <a:xfrm>
            <a:off x="6937375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4" name="Line 108"/>
          <p:cNvSpPr>
            <a:spLocks noChangeShapeType="1"/>
          </p:cNvSpPr>
          <p:nvPr/>
        </p:nvSpPr>
        <p:spPr bwMode="auto">
          <a:xfrm>
            <a:off x="6175375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5" name="Line 109"/>
          <p:cNvSpPr>
            <a:spLocks noChangeShapeType="1"/>
          </p:cNvSpPr>
          <p:nvPr/>
        </p:nvSpPr>
        <p:spPr bwMode="auto">
          <a:xfrm>
            <a:off x="6556375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6" name="Line 110"/>
          <p:cNvSpPr>
            <a:spLocks noChangeShapeType="1"/>
          </p:cNvSpPr>
          <p:nvPr/>
        </p:nvSpPr>
        <p:spPr bwMode="auto">
          <a:xfrm>
            <a:off x="6937375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517" name="Rectangle 11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4191000" cy="4800600"/>
          </a:xfrm>
          <a:noFill/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F</a:t>
            </a:r>
            <a:r>
              <a:rPr lang="en-US" sz="2800" baseline="-25000" dirty="0">
                <a:latin typeface="Times-Roman" charset="0"/>
              </a:rPr>
              <a:t>m</a:t>
            </a:r>
            <a:r>
              <a:rPr lang="en-US" sz="2800" dirty="0"/>
              <a:t> consists of precisely </a:t>
            </a:r>
            <a:r>
              <a:rPr lang="en-US" sz="2800" b="1" dirty="0">
                <a:solidFill>
                  <a:schemeClr val="hlink"/>
                </a:solidFill>
              </a:rPr>
              <a:t>8 rounds</a:t>
            </a:r>
            <a:endParaRPr lang="en-US" sz="2800" b="1" dirty="0">
              <a:solidFill>
                <a:schemeClr val="accent2"/>
              </a:solidFill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512 bit input </a:t>
            </a:r>
            <a:r>
              <a:rPr lang="en-US" sz="2800" dirty="0">
                <a:latin typeface="Times-Roman" charset="0"/>
              </a:rPr>
              <a:t>W </a:t>
            </a:r>
            <a:r>
              <a:rPr lang="en-US" sz="2800" dirty="0"/>
              <a:t>to </a:t>
            </a:r>
            <a:r>
              <a:rPr lang="en-US" sz="2800" dirty="0">
                <a:latin typeface="Times-Roman" charset="0"/>
              </a:rPr>
              <a:t>F</a:t>
            </a:r>
            <a:r>
              <a:rPr lang="en-US" sz="2800" baseline="-25000" dirty="0">
                <a:latin typeface="Times-Roman" charset="0"/>
              </a:rPr>
              <a:t>m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W=(w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,w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,…,w</a:t>
            </a:r>
            <a:r>
              <a:rPr lang="en-US" sz="2400" baseline="-25000" dirty="0">
                <a:latin typeface="Times-Roman" charset="0"/>
              </a:rPr>
              <a:t>7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W</a:t>
            </a:r>
            <a:r>
              <a:rPr lang="en-US" sz="2400" dirty="0"/>
              <a:t> is one of the input blocks </a:t>
            </a:r>
            <a:r>
              <a:rPr lang="en-US" sz="2400" dirty="0">
                <a:latin typeface="Times-Roman" charset="0"/>
              </a:rPr>
              <a:t>X</a:t>
            </a:r>
            <a:r>
              <a:rPr lang="en-US" sz="2400" baseline="-25000" dirty="0">
                <a:latin typeface="Times-Roman" charset="0"/>
              </a:rPr>
              <a:t>i</a:t>
            </a:r>
            <a:endParaRPr lang="en-US" sz="24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All lines are 64 bits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 </a:t>
            </a:r>
            <a:r>
              <a:rPr lang="en-US" sz="2800" dirty="0" err="1">
                <a:latin typeface="Times-Roman" charset="0"/>
              </a:rPr>
              <a:t>f</a:t>
            </a:r>
            <a:r>
              <a:rPr lang="en-US" sz="2800" baseline="-25000" dirty="0" err="1">
                <a:latin typeface="Times-Roman" charset="0"/>
              </a:rPr>
              <a:t>m,i</a:t>
            </a:r>
            <a:r>
              <a:rPr lang="en-US" sz="2800" dirty="0"/>
              <a:t> depend on the S-boxes (next slide)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3DC2F94-EE29-7C47-B345-4F6CAF3BCC74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914400"/>
          </a:xfrm>
        </p:spPr>
        <p:txBody>
          <a:bodyPr/>
          <a:lstStyle/>
          <a:p>
            <a:pPr eaLnBrk="1" hangingPunct="1"/>
            <a:r>
              <a:rPr lang="en-US"/>
              <a:t>Tiger Hash: One Round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Each </a:t>
            </a:r>
            <a:r>
              <a:rPr lang="en-US" sz="2800" dirty="0" err="1">
                <a:latin typeface="Times-Roman" charset="0"/>
              </a:rPr>
              <a:t>f</a:t>
            </a:r>
            <a:r>
              <a:rPr lang="en-US" sz="2800" baseline="-25000" dirty="0" err="1">
                <a:latin typeface="Times-Roman" charset="0"/>
              </a:rPr>
              <a:t>m,i</a:t>
            </a:r>
            <a:r>
              <a:rPr lang="en-US" sz="2800" dirty="0"/>
              <a:t> is a function of </a:t>
            </a:r>
            <a:r>
              <a:rPr lang="en-US" sz="2800" dirty="0" err="1">
                <a:latin typeface="Times-Roman" charset="0"/>
              </a:rPr>
              <a:t>a,b,c,w</a:t>
            </a:r>
            <a:r>
              <a:rPr lang="en-US" sz="2800" baseline="-25000" dirty="0" err="1">
                <a:latin typeface="Times-Roman" charset="0"/>
              </a:rPr>
              <a:t>i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m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Input values of </a:t>
            </a:r>
            <a:r>
              <a:rPr lang="en-US" sz="2400" dirty="0" err="1">
                <a:latin typeface="Times-Roman" charset="0"/>
              </a:rPr>
              <a:t>a,b,c</a:t>
            </a:r>
            <a:r>
              <a:rPr lang="en-US" sz="2400" dirty="0"/>
              <a:t> from previous round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And </a:t>
            </a:r>
            <a:r>
              <a:rPr lang="en-US" sz="2400" dirty="0" err="1">
                <a:latin typeface="Times-Roman" charset="0"/>
              </a:rPr>
              <a:t>w</a:t>
            </a:r>
            <a:r>
              <a:rPr lang="en-US" sz="2400" baseline="-25000" dirty="0" err="1">
                <a:latin typeface="Times-Roman" charset="0"/>
              </a:rPr>
              <a:t>i</a:t>
            </a:r>
            <a:r>
              <a:rPr lang="en-US" sz="2400" dirty="0"/>
              <a:t> is 64-bit block of 512 bit </a:t>
            </a:r>
            <a:r>
              <a:rPr lang="en-US" sz="2400" dirty="0">
                <a:latin typeface="Times-Roman" charset="0"/>
              </a:rPr>
              <a:t>W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Subscript </a:t>
            </a:r>
            <a:r>
              <a:rPr lang="en-US" sz="2400" dirty="0" err="1">
                <a:latin typeface="Times-Roman" charset="0"/>
              </a:rPr>
              <a:t>m</a:t>
            </a:r>
            <a:r>
              <a:rPr lang="en-US" sz="2400" dirty="0"/>
              <a:t> is multiplier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And </a:t>
            </a:r>
            <a:r>
              <a:rPr lang="en-US" sz="2400" dirty="0" err="1">
                <a:latin typeface="Times-Roman" charset="0"/>
              </a:rPr>
              <a:t>c</a:t>
            </a:r>
            <a:r>
              <a:rPr lang="en-US" sz="2400" dirty="0">
                <a:latin typeface="Times-Roman" charset="0"/>
              </a:rPr>
              <a:t> = (c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,c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,…,c</a:t>
            </a:r>
            <a:r>
              <a:rPr lang="en-US" sz="2400" baseline="-25000" dirty="0">
                <a:latin typeface="Times-Roman" charset="0"/>
              </a:rPr>
              <a:t>7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Output of </a:t>
            </a:r>
            <a:r>
              <a:rPr lang="en-US" sz="2800" dirty="0" err="1">
                <a:latin typeface="Times-Roman" charset="0"/>
              </a:rPr>
              <a:t>f</a:t>
            </a:r>
            <a:r>
              <a:rPr lang="en-US" sz="2800" baseline="-25000" dirty="0" err="1">
                <a:latin typeface="Times-Roman" charset="0"/>
              </a:rPr>
              <a:t>m,i</a:t>
            </a:r>
            <a:r>
              <a:rPr lang="en-US" sz="2800" dirty="0"/>
              <a:t> is</a:t>
            </a:r>
            <a:endParaRPr lang="en-US" sz="28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>
                <a:latin typeface="Times-Roman" charset="0"/>
              </a:rPr>
              <a:t>c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c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</a:rPr>
              <a:t>w</a:t>
            </a:r>
            <a:r>
              <a:rPr lang="en-US" sz="2400" baseline="-25000" dirty="0" err="1">
                <a:latin typeface="Times-Roman" charset="0"/>
              </a:rPr>
              <a:t>i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>
                <a:latin typeface="Times-Roman" charset="0"/>
              </a:rPr>
              <a:t>a = a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 (S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4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6</a:t>
            </a:r>
            <a:r>
              <a:rPr lang="en-US" sz="2400" dirty="0">
                <a:latin typeface="Times-Roman" charset="0"/>
              </a:rPr>
              <a:t>])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 + (S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3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5</a:t>
            </a:r>
            <a:r>
              <a:rPr lang="en-US" sz="2400" dirty="0">
                <a:latin typeface="Times-Roman" charset="0"/>
              </a:rPr>
              <a:t>]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S</a:t>
            </a:r>
            <a:r>
              <a:rPr lang="en-US" sz="2400" baseline="-25000" dirty="0">
                <a:latin typeface="Times-Roman" charset="0"/>
              </a:rPr>
              <a:t>0</a:t>
            </a:r>
            <a:r>
              <a:rPr lang="en-US" sz="2400" dirty="0">
                <a:latin typeface="Times-Roman" charset="0"/>
              </a:rPr>
              <a:t>[c</a:t>
            </a:r>
            <a:r>
              <a:rPr lang="en-US" sz="2400" baseline="-25000" dirty="0">
                <a:latin typeface="Times-Roman" charset="0"/>
              </a:rPr>
              <a:t>7</a:t>
            </a:r>
            <a:r>
              <a:rPr lang="en-US" sz="2400" dirty="0">
                <a:latin typeface="Times-Roman" charset="0"/>
              </a:rPr>
              <a:t>])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 = </a:t>
            </a:r>
            <a:r>
              <a:rPr lang="en-US" sz="2400" dirty="0" err="1">
                <a:latin typeface="Times-Roman" charset="0"/>
              </a:rPr>
              <a:t>b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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m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Each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chemeClr val="hlink"/>
                </a:solidFill>
              </a:rPr>
              <a:t>S-box</a:t>
            </a:r>
            <a:r>
              <a:rPr lang="en-US" sz="2800" dirty="0"/>
              <a:t>: 8 bits mapped to 64 bits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3A1BBE4-18A6-E941-BA13-F08A9F4C5A9E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Hash Functions++</a:t>
            </a:r>
          </a:p>
        </p:txBody>
      </p:sp>
      <p:sp>
        <p:nvSpPr>
          <p:cNvPr id="174084" name="TextBox 3"/>
          <p:cNvSpPr txBox="1">
            <a:spLocks noChangeArrowheads="1"/>
          </p:cNvSpPr>
          <p:nvPr/>
        </p:nvSpPr>
        <p:spPr bwMode="auto">
          <a:xfrm>
            <a:off x="306388" y="2592388"/>
            <a:ext cx="8532812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“I'm sure [my memory] only works one way.” Alice remarked.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“I can't remember things before they happen.”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“It's a poor sort of memory that only works backwards,” 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Queen remarked.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“What sort of things do you remember best?" Alice ventured to ask.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“Oh, things that happened the week after next,"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the Queen replied in a careless tone.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Through the Looking Glass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5208837-6374-1A49-8984-6E7C79327F3B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3733800" cy="1371600"/>
          </a:xfrm>
        </p:spPr>
        <p:txBody>
          <a:bodyPr/>
          <a:lstStyle/>
          <a:p>
            <a:pPr eaLnBrk="1" hangingPunct="1"/>
            <a:r>
              <a:rPr lang="en-US"/>
              <a:t>Tiger Hash </a:t>
            </a:r>
            <a:br>
              <a:rPr lang="en-US"/>
            </a:br>
            <a:r>
              <a:rPr lang="en-US"/>
              <a:t>Key Schedule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3429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Input is </a:t>
            </a:r>
            <a:r>
              <a:rPr lang="en-US" dirty="0">
                <a:latin typeface="Times-Roman" charset="0"/>
              </a:rPr>
              <a:t>X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-Roman" charset="0"/>
              </a:rPr>
              <a:t>X=(x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</a:rPr>
              <a:t>,x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,…,x</a:t>
            </a:r>
            <a:r>
              <a:rPr lang="en-US" baseline="-25000" dirty="0">
                <a:latin typeface="Times-Roman" charset="0"/>
              </a:rPr>
              <a:t>7</a:t>
            </a:r>
            <a:r>
              <a:rPr lang="en-US" dirty="0">
                <a:latin typeface="Times-Roman" charset="0"/>
              </a:rPr>
              <a:t>)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Small change in </a:t>
            </a:r>
            <a:r>
              <a:rPr lang="en-US" dirty="0">
                <a:latin typeface="Times-Roman" charset="0"/>
              </a:rPr>
              <a:t>X</a:t>
            </a:r>
            <a:r>
              <a:rPr lang="en-US" dirty="0"/>
              <a:t> will produce large change in key schedule output</a:t>
            </a:r>
          </a:p>
        </p:txBody>
      </p:sp>
      <p:sp>
        <p:nvSpPr>
          <p:cNvPr id="192517" name="Rectangle 4"/>
          <p:cNvSpPr>
            <a:spLocks noChangeArrowheads="1"/>
          </p:cNvSpPr>
          <p:nvPr/>
        </p:nvSpPr>
        <p:spPr bwMode="auto">
          <a:xfrm>
            <a:off x="4267200" y="762000"/>
            <a:ext cx="464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0 </a:t>
            </a:r>
            <a:r>
              <a:rPr lang="en-US" sz="2000">
                <a:latin typeface="Times-Roman" charset="0"/>
                <a:sym typeface="Symbol" charset="2"/>
              </a:rPr>
              <a:t> </a:t>
            </a:r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7 </a:t>
            </a:r>
            <a:r>
              <a:rPr lang="en-US" sz="2000">
                <a:latin typeface="Times-Roman" charset="0"/>
                <a:sym typeface="Symbol" charset="2"/>
              </a:rPr>
              <a:t> 0xA5A5A5A5A5A5A5A5)</a:t>
            </a:r>
            <a:endParaRPr lang="en-US" sz="20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1 </a:t>
            </a:r>
            <a:r>
              <a:rPr lang="en-US" sz="2000">
                <a:latin typeface="Times-Roman" charset="0"/>
                <a:sym typeface="Symbol" charset="2"/>
              </a:rPr>
              <a:t> x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2 </a:t>
            </a:r>
            <a:r>
              <a:rPr lang="en-US" sz="2000">
                <a:latin typeface="Times-Roman" charset="0"/>
                <a:sym typeface="Symbol" charset="2"/>
              </a:rPr>
              <a:t> x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3 </a:t>
            </a:r>
            <a:r>
              <a:rPr lang="en-US" sz="2000">
                <a:latin typeface="Times-Roman" charset="0"/>
                <a:sym typeface="Symbol" charset="2"/>
              </a:rPr>
              <a:t> (x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  ((~x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r>
              <a:rPr lang="en-US" sz="2000">
                <a:latin typeface="Times-Roman" charset="0"/>
                <a:sym typeface="Symbol" charset="2"/>
              </a:rPr>
              <a:t>) &lt;&lt; 19))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4 </a:t>
            </a:r>
            <a:r>
              <a:rPr lang="en-US" sz="2000">
                <a:latin typeface="Times-Roman" charset="0"/>
                <a:sym typeface="Symbol" charset="2"/>
              </a:rPr>
              <a:t></a:t>
            </a:r>
            <a:r>
              <a:rPr lang="en-US" sz="2000" baseline="-25000">
                <a:latin typeface="Times-Roman" charset="0"/>
              </a:rPr>
              <a:t> </a:t>
            </a:r>
            <a:r>
              <a:rPr lang="en-US" sz="2000">
                <a:latin typeface="Times-Roman" charset="0"/>
                <a:sym typeface="Symbol" charset="2"/>
              </a:rPr>
              <a:t>x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5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5 </a:t>
            </a:r>
            <a:r>
              <a:rPr lang="en-US" sz="2000">
                <a:latin typeface="Times-Roman" charset="0"/>
                <a:sym typeface="Symbol" charset="2"/>
              </a:rPr>
              <a:t>+x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6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6 </a:t>
            </a:r>
            <a:r>
              <a:rPr lang="en-US" sz="2000">
                <a:latin typeface="Times-Roman" charset="0"/>
                <a:sym typeface="Symbol" charset="2"/>
              </a:rPr>
              <a:t> (x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r>
              <a:rPr lang="en-US" sz="2000">
                <a:latin typeface="Times-Roman" charset="0"/>
                <a:sym typeface="Symbol" charset="2"/>
              </a:rPr>
              <a:t>  ((~x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r>
              <a:rPr lang="en-US" sz="2000">
                <a:latin typeface="Times-Roman" charset="0"/>
                <a:sym typeface="Symbol" charset="2"/>
              </a:rPr>
              <a:t>) &gt;&gt; 23))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7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7 </a:t>
            </a:r>
            <a:r>
              <a:rPr lang="en-US" sz="2000">
                <a:latin typeface="Times-Roman" charset="0"/>
                <a:sym typeface="Symbol" charset="2"/>
              </a:rPr>
              <a:t> x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0 </a:t>
            </a:r>
            <a:r>
              <a:rPr lang="en-US" sz="2000">
                <a:latin typeface="Times-Roman" charset="0"/>
                <a:sym typeface="Symbol" charset="2"/>
              </a:rPr>
              <a:t>+x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1 </a:t>
            </a:r>
            <a:r>
              <a:rPr lang="en-US" sz="2000">
                <a:latin typeface="Times-Roman" charset="0"/>
                <a:sym typeface="Symbol" charset="2"/>
              </a:rPr>
              <a:t> (x</a:t>
            </a:r>
            <a:r>
              <a:rPr lang="en-US" sz="2000" baseline="-25000">
                <a:latin typeface="Times-Roman" charset="0"/>
                <a:sym typeface="Symbol" charset="2"/>
              </a:rPr>
              <a:t>0</a:t>
            </a:r>
            <a:r>
              <a:rPr lang="en-US" sz="2000">
                <a:latin typeface="Times-Roman" charset="0"/>
                <a:sym typeface="Symbol" charset="2"/>
              </a:rPr>
              <a:t>  ((~x</a:t>
            </a:r>
            <a:r>
              <a:rPr lang="en-US" sz="2000" baseline="-25000">
                <a:latin typeface="Times-Roman" charset="0"/>
                <a:sym typeface="Symbol" charset="2"/>
              </a:rPr>
              <a:t>7</a:t>
            </a:r>
            <a:r>
              <a:rPr lang="en-US" sz="2000">
                <a:latin typeface="Times-Roman" charset="0"/>
                <a:sym typeface="Symbol" charset="2"/>
              </a:rPr>
              <a:t>) &lt;&lt; 19))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2 </a:t>
            </a:r>
            <a:r>
              <a:rPr lang="en-US" sz="2000">
                <a:latin typeface="Times-Roman" charset="0"/>
                <a:sym typeface="Symbol" charset="2"/>
              </a:rPr>
              <a:t> x</a:t>
            </a:r>
            <a:r>
              <a:rPr lang="en-US" sz="2000" baseline="-25000">
                <a:latin typeface="Times-Roman" charset="0"/>
                <a:sym typeface="Symbol" charset="2"/>
              </a:rPr>
              <a:t>1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3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3 </a:t>
            </a:r>
            <a:r>
              <a:rPr lang="en-US" sz="2000">
                <a:latin typeface="Times-Roman" charset="0"/>
                <a:sym typeface="Symbol" charset="2"/>
              </a:rPr>
              <a:t>+x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4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4 </a:t>
            </a:r>
            <a:r>
              <a:rPr lang="en-US" sz="2000">
                <a:latin typeface="Times-Roman" charset="0"/>
                <a:sym typeface="Symbol" charset="2"/>
              </a:rPr>
              <a:t> (x</a:t>
            </a:r>
            <a:r>
              <a:rPr lang="en-US" sz="2000" baseline="-25000">
                <a:latin typeface="Times-Roman" charset="0"/>
                <a:sym typeface="Symbol" charset="2"/>
              </a:rPr>
              <a:t>3</a:t>
            </a:r>
            <a:r>
              <a:rPr lang="en-US" sz="2000">
                <a:latin typeface="Times-Roman" charset="0"/>
                <a:sym typeface="Symbol" charset="2"/>
              </a:rPr>
              <a:t>  ((~x</a:t>
            </a:r>
            <a:r>
              <a:rPr lang="en-US" sz="2000" baseline="-25000">
                <a:latin typeface="Times-Roman" charset="0"/>
                <a:sym typeface="Symbol" charset="2"/>
              </a:rPr>
              <a:t>2</a:t>
            </a:r>
            <a:r>
              <a:rPr lang="en-US" sz="2000">
                <a:latin typeface="Times-Roman" charset="0"/>
                <a:sym typeface="Symbol" charset="2"/>
              </a:rPr>
              <a:t>) &gt;&gt; 23))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5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5 </a:t>
            </a:r>
            <a:r>
              <a:rPr lang="en-US" sz="2000">
                <a:latin typeface="Times-Roman" charset="0"/>
                <a:sym typeface="Symbol" charset="2"/>
              </a:rPr>
              <a:t> x</a:t>
            </a:r>
            <a:r>
              <a:rPr lang="en-US" sz="2000" baseline="-25000">
                <a:latin typeface="Times-Roman" charset="0"/>
                <a:sym typeface="Symbol" charset="2"/>
              </a:rPr>
              <a:t>4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6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6 </a:t>
            </a:r>
            <a:r>
              <a:rPr lang="en-US" sz="2000">
                <a:latin typeface="Times-Roman" charset="0"/>
                <a:sym typeface="Symbol" charset="2"/>
              </a:rPr>
              <a:t>+x</a:t>
            </a:r>
            <a:r>
              <a:rPr lang="en-US" sz="2000" baseline="-25000">
                <a:latin typeface="Times-Roman" charset="0"/>
                <a:sym typeface="Symbol" charset="2"/>
              </a:rPr>
              <a:t>5</a:t>
            </a:r>
            <a:endParaRPr lang="en-US" sz="2000">
              <a:latin typeface="Times-Roman" charset="0"/>
              <a:sym typeface="Symbol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000">
                <a:latin typeface="Times-Roman" charset="0"/>
              </a:rPr>
              <a:t>x</a:t>
            </a:r>
            <a:r>
              <a:rPr lang="en-US" sz="2000" baseline="-25000">
                <a:latin typeface="Times-Roman" charset="0"/>
              </a:rPr>
              <a:t>7</a:t>
            </a:r>
            <a:r>
              <a:rPr lang="en-US" sz="2000">
                <a:latin typeface="Times-Roman" charset="0"/>
              </a:rPr>
              <a:t> = x</a:t>
            </a:r>
            <a:r>
              <a:rPr lang="en-US" sz="2000" baseline="-25000">
                <a:latin typeface="Times-Roman" charset="0"/>
              </a:rPr>
              <a:t>7 </a:t>
            </a:r>
            <a:r>
              <a:rPr lang="en-US" sz="2000">
                <a:latin typeface="Times-Roman" charset="0"/>
                <a:sym typeface="Symbol" charset="2"/>
              </a:rPr>
              <a:t>(x</a:t>
            </a:r>
            <a:r>
              <a:rPr lang="en-US" sz="2000" baseline="-25000">
                <a:latin typeface="Times-Roman" charset="0"/>
                <a:sym typeface="Symbol" charset="2"/>
              </a:rPr>
              <a:t>6</a:t>
            </a:r>
            <a:r>
              <a:rPr lang="en-US" sz="2000">
                <a:latin typeface="Times-Roman" charset="0"/>
                <a:sym typeface="Symbol" charset="2"/>
              </a:rPr>
              <a:t>  0x0123456789ABCDEF)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2237FAE-6037-0945-8B5B-A2760F68B332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Tiger Hash Summary (1)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Hash and intermediate values are 192 bits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24 (inner) rounds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S-boxes:</a:t>
            </a:r>
            <a:r>
              <a:rPr lang="en-US" sz="2400" dirty="0"/>
              <a:t> Claimed that each input bit affects </a:t>
            </a:r>
            <a:r>
              <a:rPr lang="en-US" sz="2400" dirty="0">
                <a:latin typeface="Times-Roman" charset="0"/>
              </a:rPr>
              <a:t>a</a:t>
            </a:r>
            <a:r>
              <a:rPr lang="en-US" sz="2400" dirty="0"/>
              <a:t>, </a:t>
            </a:r>
            <a:r>
              <a:rPr lang="en-US" sz="2400" dirty="0" err="1">
                <a:latin typeface="Times-Roman" charset="0"/>
              </a:rPr>
              <a:t>b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c</a:t>
            </a:r>
            <a:r>
              <a:rPr lang="en-US" sz="2400" dirty="0"/>
              <a:t> after 3 rounds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Key schedule:</a:t>
            </a:r>
            <a:r>
              <a:rPr lang="en-US" sz="2400" dirty="0"/>
              <a:t> Small change in message affects many bits of intermediate hash values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Multiply:</a:t>
            </a:r>
            <a:r>
              <a:rPr lang="en-US" sz="2400" dirty="0"/>
              <a:t> Designed to ensure that input to S-box in one round mixed into many S-boxes in next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S-boxes, key schedule and multiply together designed to ensure strong</a:t>
            </a:r>
            <a:r>
              <a:rPr lang="en-US" sz="2800" b="1" dirty="0">
                <a:solidFill>
                  <a:schemeClr val="hlink"/>
                </a:solidFill>
              </a:rPr>
              <a:t> avalanche</a:t>
            </a:r>
            <a:r>
              <a:rPr lang="en-US" sz="2800" dirty="0"/>
              <a:t> effect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B2F2FB9-3380-EF47-B578-C163EB00466B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Tiger Hash Summary (2)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Uses lots of ideas from block ciphers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S-boxes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Multiple rounds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Mixed mode arithmetic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 a higher level, Tiger employs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Confusion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Diffusion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89407A4-9FAE-6148-A23C-B96B8D26EF21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HMAC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Can compute a </a:t>
            </a:r>
            <a:r>
              <a:rPr lang="en-US" sz="2800" dirty="0">
                <a:latin typeface="Times-Roman" charset="0"/>
              </a:rPr>
              <a:t>MAC</a:t>
            </a:r>
            <a:r>
              <a:rPr lang="en-US" sz="2800" dirty="0"/>
              <a:t> of the message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with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using a “hashed </a:t>
            </a:r>
            <a:r>
              <a:rPr lang="en-US" sz="2800" dirty="0">
                <a:latin typeface="Times-Roman" charset="0"/>
              </a:rPr>
              <a:t>MAC</a:t>
            </a:r>
            <a:r>
              <a:rPr lang="en-US" sz="2800" dirty="0"/>
              <a:t>” or </a:t>
            </a:r>
            <a:r>
              <a:rPr lang="en-US" sz="2800" b="1" dirty="0">
                <a:solidFill>
                  <a:schemeClr val="hlink"/>
                </a:solidFill>
                <a:latin typeface="Times-Roman" charset="0"/>
              </a:rPr>
              <a:t>HMAC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latin typeface="Times-Roman" charset="0"/>
              </a:rPr>
              <a:t>HMAC</a:t>
            </a:r>
            <a:r>
              <a:rPr lang="en-US" sz="2800" dirty="0"/>
              <a:t> is a </a:t>
            </a:r>
            <a:r>
              <a:rPr lang="en-US" sz="2800" b="1" dirty="0"/>
              <a:t>keyed hash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Why would </a:t>
            </a:r>
            <a:r>
              <a:rPr lang="en-US" sz="2400" dirty="0" smtClean="0"/>
              <a:t>we </a:t>
            </a:r>
            <a:r>
              <a:rPr lang="en-US" sz="2400" dirty="0"/>
              <a:t>need a key?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How to compute </a:t>
            </a:r>
            <a:r>
              <a:rPr lang="en-US" sz="2800" dirty="0">
                <a:latin typeface="Times-Roman" charset="0"/>
              </a:rPr>
              <a:t>HMAC</a:t>
            </a:r>
            <a:r>
              <a:rPr lang="en-US" sz="2800" dirty="0"/>
              <a:t>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Two obvious choices: </a:t>
            </a:r>
            <a:r>
              <a:rPr lang="en-US" sz="2800" dirty="0" err="1">
                <a:latin typeface="Times-Roman" charset="0"/>
              </a:rPr>
              <a:t>h(K,M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and </a:t>
            </a:r>
            <a:r>
              <a:rPr lang="en-US" sz="2800" dirty="0" err="1">
                <a:latin typeface="Times-Roman" charset="0"/>
              </a:rPr>
              <a:t>h(M,K</a:t>
            </a:r>
            <a:r>
              <a:rPr lang="en-US" sz="2800" dirty="0">
                <a:latin typeface="Times-Roman" charset="0"/>
              </a:rPr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Which is better?</a:t>
            </a:r>
            <a:endParaRPr lang="en-US" sz="2800" dirty="0"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2DBFB26-C244-4843-9007-82488072BF18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HMAC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Should we compute </a:t>
            </a:r>
            <a:r>
              <a:rPr lang="en-US" sz="2800" dirty="0">
                <a:latin typeface="Times-Roman" charset="0"/>
              </a:rPr>
              <a:t>HMAC</a:t>
            </a:r>
            <a:r>
              <a:rPr lang="en-US" sz="2800" dirty="0"/>
              <a:t> as </a:t>
            </a:r>
            <a:r>
              <a:rPr lang="en-US" sz="2800" dirty="0" err="1">
                <a:latin typeface="Times-Roman" charset="0"/>
              </a:rPr>
              <a:t>h(K,M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?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Hashes computed in blocks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h(B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,B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 = F(F(A,B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),B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for some </a:t>
            </a:r>
            <a:r>
              <a:rPr lang="en-US" sz="2400" dirty="0">
                <a:latin typeface="Times-Roman" charset="0"/>
              </a:rPr>
              <a:t>F </a:t>
            </a:r>
            <a:r>
              <a:rPr lang="en-US" sz="2400" dirty="0"/>
              <a:t>and constant </a:t>
            </a:r>
            <a:r>
              <a:rPr lang="en-US" sz="2400" dirty="0">
                <a:latin typeface="Times-Roman" charset="0"/>
              </a:rPr>
              <a:t>A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>
                <a:latin typeface="Times-Roman" charset="0"/>
              </a:rPr>
              <a:t>h(B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,B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 = F(h(B</a:t>
            </a:r>
            <a:r>
              <a:rPr lang="en-US" sz="2400" baseline="-25000" dirty="0">
                <a:latin typeface="Times-Roman" charset="0"/>
              </a:rPr>
              <a:t>1</a:t>
            </a:r>
            <a:r>
              <a:rPr lang="en-US" sz="2400" dirty="0">
                <a:latin typeface="Times-Roman" charset="0"/>
              </a:rPr>
              <a:t>),B</a:t>
            </a:r>
            <a:r>
              <a:rPr lang="en-US" sz="2400" baseline="-25000" dirty="0">
                <a:latin typeface="Times-Roman" charset="0"/>
              </a:rPr>
              <a:t>2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M’ = (M,X)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 err="1">
                <a:latin typeface="Times-Roman" charset="0"/>
              </a:rPr>
              <a:t>h(K,M</a:t>
            </a:r>
            <a:r>
              <a:rPr lang="en-US" sz="2400" dirty="0">
                <a:latin typeface="Times-Roman" charset="0"/>
              </a:rPr>
              <a:t>’) = </a:t>
            </a:r>
            <a:r>
              <a:rPr lang="en-US" sz="2400" dirty="0" err="1">
                <a:latin typeface="Times-Roman" charset="0"/>
              </a:rPr>
              <a:t>F(h(K,M),X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Attacker can compute </a:t>
            </a:r>
            <a:r>
              <a:rPr lang="en-US" sz="2400" dirty="0">
                <a:latin typeface="Times-Roman" charset="0"/>
              </a:rPr>
              <a:t>HMAC</a:t>
            </a:r>
            <a:r>
              <a:rPr lang="en-US" sz="2400" dirty="0"/>
              <a:t> of </a:t>
            </a:r>
            <a:r>
              <a:rPr lang="en-US" sz="2400" dirty="0">
                <a:latin typeface="Times-Roman" charset="0"/>
              </a:rPr>
              <a:t>M’</a:t>
            </a:r>
            <a:r>
              <a:rPr lang="en-US" sz="2400" dirty="0"/>
              <a:t> without </a:t>
            </a:r>
            <a:r>
              <a:rPr lang="en-US" sz="2400" dirty="0">
                <a:latin typeface="Times-Roman" charset="0"/>
              </a:rPr>
              <a:t>K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Is </a:t>
            </a:r>
            <a:r>
              <a:rPr lang="en-US" sz="2800" dirty="0" err="1">
                <a:latin typeface="Times-Roman" charset="0"/>
              </a:rPr>
              <a:t>h(M,K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better?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Yes, but… if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then we might have </a:t>
            </a:r>
            <a:r>
              <a:rPr lang="en-US" sz="2400" dirty="0" err="1"/>
              <a:t>h</a:t>
            </a:r>
            <a:r>
              <a:rPr lang="en-US" sz="2400" dirty="0" err="1">
                <a:latin typeface="Times-Roman" charset="0"/>
              </a:rPr>
              <a:t>(M,K</a:t>
            </a:r>
            <a:r>
              <a:rPr lang="en-US" sz="2400" dirty="0">
                <a:latin typeface="Times-Roman" charset="0"/>
              </a:rPr>
              <a:t>)=</a:t>
            </a:r>
            <a:r>
              <a:rPr lang="en-US" sz="2400" dirty="0" err="1">
                <a:latin typeface="Times-Roman" charset="0"/>
              </a:rPr>
              <a:t>F(h(M),K</a:t>
            </a:r>
            <a:r>
              <a:rPr lang="en-US" sz="2400" dirty="0">
                <a:latin typeface="Times-Roman" charset="0"/>
              </a:rPr>
              <a:t>)=</a:t>
            </a:r>
            <a:r>
              <a:rPr lang="en-US" sz="2400" dirty="0" err="1">
                <a:latin typeface="Times-Roman" charset="0"/>
              </a:rPr>
              <a:t>F(h(M’),K</a:t>
            </a:r>
            <a:r>
              <a:rPr lang="en-US" sz="2400" dirty="0">
                <a:latin typeface="Times-Roman" charset="0"/>
              </a:rPr>
              <a:t>)=</a:t>
            </a:r>
            <a:r>
              <a:rPr lang="en-US" sz="2400" dirty="0" err="1">
                <a:latin typeface="Times-Roman" charset="0"/>
              </a:rPr>
              <a:t>h(M’,K</a:t>
            </a:r>
            <a:r>
              <a:rPr lang="en-US" sz="2400" dirty="0">
                <a:latin typeface="Times-Roman" charset="0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7A2FB08-F0A8-D54E-964F-7E06C13C31A2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Right Way to HMAC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Described in RFC 2104 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B</a:t>
            </a:r>
            <a:r>
              <a:rPr lang="en-US" sz="2800" dirty="0"/>
              <a:t> be the block length of hash, in bytes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B = 64</a:t>
            </a:r>
            <a:r>
              <a:rPr lang="en-US" sz="2400" dirty="0"/>
              <a:t> for MD5 and SHA-1 and Tiger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err="1">
                <a:latin typeface="Times-Roman" charset="0"/>
              </a:rPr>
              <a:t>ipad</a:t>
            </a:r>
            <a:r>
              <a:rPr lang="en-US" sz="2800" dirty="0">
                <a:latin typeface="Times-Roman" charset="0"/>
              </a:rPr>
              <a:t> = 0x36</a:t>
            </a:r>
            <a:r>
              <a:rPr lang="en-US" sz="2800" dirty="0"/>
              <a:t> repeated </a:t>
            </a:r>
            <a:r>
              <a:rPr lang="en-US" sz="2800" dirty="0">
                <a:latin typeface="Times-Roman" charset="0"/>
              </a:rPr>
              <a:t>B</a:t>
            </a:r>
            <a:r>
              <a:rPr lang="en-US" sz="2800" dirty="0"/>
              <a:t> times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err="1">
                <a:latin typeface="Times-Roman" charset="0"/>
              </a:rPr>
              <a:t>opad</a:t>
            </a:r>
            <a:r>
              <a:rPr lang="en-US" sz="2800" dirty="0">
                <a:latin typeface="Times-Roman" charset="0"/>
              </a:rPr>
              <a:t> = 0x5C</a:t>
            </a:r>
            <a:r>
              <a:rPr lang="en-US" sz="2800" dirty="0"/>
              <a:t> repeated </a:t>
            </a:r>
            <a:r>
              <a:rPr lang="en-US" sz="2800" dirty="0">
                <a:latin typeface="Times-Roman" charset="0"/>
              </a:rPr>
              <a:t>B</a:t>
            </a:r>
            <a:r>
              <a:rPr lang="en-US" sz="2800" dirty="0"/>
              <a:t> times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</a:t>
            </a:r>
          </a:p>
          <a:p>
            <a:pPr lvl="1" eaLnBrk="1" hangingPunct="1"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HMAC(M,K) = </a:t>
            </a:r>
            <a:r>
              <a:rPr lang="en-US" sz="2400" dirty="0" err="1">
                <a:latin typeface="Times-Roman" charset="0"/>
              </a:rPr>
              <a:t>h(K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opad</a:t>
            </a:r>
            <a:r>
              <a:rPr lang="en-US" sz="2400" dirty="0">
                <a:latin typeface="Times-Roman" charset="0"/>
              </a:rPr>
              <a:t>, </a:t>
            </a:r>
            <a:r>
              <a:rPr lang="en-US" sz="2400" dirty="0" err="1">
                <a:latin typeface="Times-Roman" charset="0"/>
              </a:rPr>
              <a:t>h(K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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ipad</a:t>
            </a:r>
            <a:r>
              <a:rPr lang="en-US" sz="2400" dirty="0">
                <a:latin typeface="Times-Roman" charset="0"/>
              </a:rPr>
              <a:t>, M))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8750253-7A45-9C4E-AAF6-0B2870593728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Hash Uses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Authentication (</a:t>
            </a:r>
            <a:r>
              <a:rPr lang="en-US" sz="2800" dirty="0">
                <a:latin typeface="Times-Roman" charset="0"/>
              </a:rPr>
              <a:t>HMAC</a:t>
            </a:r>
            <a:r>
              <a:rPr lang="en-US" sz="28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Message integrity (</a:t>
            </a:r>
            <a:r>
              <a:rPr lang="en-US" sz="2800" dirty="0">
                <a:latin typeface="Times-Roman" charset="0"/>
              </a:rPr>
              <a:t>HMAC</a:t>
            </a:r>
            <a:r>
              <a:rPr lang="en-US" sz="2800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Message fingerprint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Data corruption detection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Digital signature efficiency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Anything you can do with symmetric crypto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Also, </a:t>
            </a:r>
            <a:r>
              <a:rPr lang="en-US" sz="2800" dirty="0" smtClean="0"/>
              <a:t>many, </a:t>
            </a:r>
            <a:r>
              <a:rPr lang="en-US" sz="2800" dirty="0"/>
              <a:t>many clever/surprising uses…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F568DF0-2435-9F46-A212-878E0DEC414E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Online Bids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Suppose Alice, Bob and Charlie are bidders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 plans to bid 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dirty="0"/>
              <a:t>, Bob </a:t>
            </a:r>
            <a:r>
              <a:rPr lang="en-US" sz="2800" dirty="0">
                <a:latin typeface="Times-Roman" charset="0"/>
              </a:rPr>
              <a:t>B</a:t>
            </a:r>
            <a:r>
              <a:rPr lang="en-US" sz="2800" dirty="0"/>
              <a:t> and Charlie </a:t>
            </a:r>
            <a:r>
              <a:rPr lang="en-US" sz="2800" dirty="0">
                <a:latin typeface="Times-Roman" charset="0"/>
              </a:rPr>
              <a:t>C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They don’t trust that bids will stay secret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 possible solution?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Alice, Bob, Charlie submit </a:t>
            </a:r>
            <a:r>
              <a:rPr lang="en-US" sz="2400" b="1" dirty="0">
                <a:solidFill>
                  <a:schemeClr val="hlink"/>
                </a:solidFill>
              </a:rPr>
              <a:t>hashes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h(A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, </a:t>
            </a:r>
            <a:r>
              <a:rPr lang="en-US" sz="2400" dirty="0" err="1">
                <a:latin typeface="Times-Roman" charset="0"/>
              </a:rPr>
              <a:t>h(B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, </a:t>
            </a:r>
            <a:r>
              <a:rPr lang="en-US" sz="2400" dirty="0" err="1">
                <a:latin typeface="Times-Roman" charset="0"/>
              </a:rPr>
              <a:t>h(C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All hashes received and posted online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Then bids </a:t>
            </a:r>
            <a:r>
              <a:rPr lang="en-US" sz="2400" dirty="0">
                <a:latin typeface="Times-Roman" charset="0"/>
              </a:rPr>
              <a:t>A</a:t>
            </a:r>
            <a:r>
              <a:rPr lang="en-US" sz="2400" dirty="0"/>
              <a:t>, </a:t>
            </a:r>
            <a:r>
              <a:rPr lang="en-US" sz="2400" dirty="0">
                <a:latin typeface="Times-Roman" charset="0"/>
              </a:rPr>
              <a:t>B</a:t>
            </a:r>
            <a:r>
              <a:rPr lang="en-US" sz="2400" dirty="0"/>
              <a:t>, and </a:t>
            </a:r>
            <a:r>
              <a:rPr lang="en-US" sz="2400" dirty="0">
                <a:latin typeface="Times-Roman" charset="0"/>
              </a:rPr>
              <a:t>C</a:t>
            </a:r>
            <a:r>
              <a:rPr lang="en-US" sz="2400" dirty="0" smtClean="0"/>
              <a:t>  submitted and revealed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Hashes don’t reveal bids (one way)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Can’t change bid after hash sent (collision)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 there is a flaw here…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74D8080-2924-8A4F-A173-A859A2E93116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Spam reduction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Before</a:t>
            </a:r>
            <a:r>
              <a:rPr lang="en-US" dirty="0" smtClean="0"/>
              <a:t> accept email, want </a:t>
            </a:r>
            <a:r>
              <a:rPr lang="en-US" dirty="0"/>
              <a:t>proof that</a:t>
            </a:r>
            <a:r>
              <a:rPr lang="en-US" dirty="0" smtClean="0"/>
              <a:t> sender spent effort to create email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Here, effort == CPU cycles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Goal is to limit</a:t>
            </a:r>
            <a:r>
              <a:rPr lang="en-US" dirty="0" smtClean="0"/>
              <a:t> the amount </a:t>
            </a:r>
            <a:r>
              <a:rPr lang="en-US" dirty="0"/>
              <a:t>of email that can be </a:t>
            </a:r>
            <a:r>
              <a:rPr lang="en-US" dirty="0" smtClean="0"/>
              <a:t>sent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approach will not eliminate spam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Instead, make spam more </a:t>
            </a:r>
            <a:r>
              <a:rPr lang="en-US" dirty="0"/>
              <a:t>costly to send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E190C96-984F-4D4F-85A3-26B657EF6373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Spam Reduction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= email message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= value to be determined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  <a:buFont typeface="Wingdings" charset="2"/>
              <a:buNone/>
            </a:pPr>
            <a:r>
              <a:rPr lang="en-US" sz="2800" dirty="0"/>
              <a:t>		 </a:t>
            </a:r>
            <a:r>
              <a:rPr lang="en-US" sz="2800" dirty="0">
                <a:latin typeface="Times-Roman" charset="0"/>
              </a:rPr>
              <a:t>T</a:t>
            </a:r>
            <a:r>
              <a:rPr lang="en-US" sz="2800" dirty="0"/>
              <a:t> = current time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must find 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/>
              <a:t> so that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 = (00…0,X),</a:t>
            </a:r>
            <a:r>
              <a:rPr lang="en-US" sz="2400" dirty="0"/>
              <a:t> where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N</a:t>
            </a:r>
            <a:r>
              <a:rPr lang="en-US" sz="2400" dirty="0"/>
              <a:t> initial bits of hash value are </a:t>
            </a:r>
            <a:r>
              <a:rPr lang="en-US" sz="2400" b="1" dirty="0">
                <a:solidFill>
                  <a:srgbClr val="FF0000"/>
                </a:solidFill>
              </a:rPr>
              <a:t>all zero</a:t>
            </a:r>
            <a:endParaRPr lang="en-US" sz="2400" dirty="0">
              <a:latin typeface="Times-Roman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Sender then sends </a:t>
            </a:r>
            <a:r>
              <a:rPr lang="en-US" sz="2800" dirty="0">
                <a:latin typeface="Times-Roman" charset="0"/>
              </a:rPr>
              <a:t>(M,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800" dirty="0">
                <a:latin typeface="Times-Roman" charset="0"/>
              </a:rPr>
              <a:t>,T)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Recipient accepts email, provided that…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latin typeface="Times-Roman" charset="0"/>
              </a:rPr>
              <a:t>	</a:t>
            </a:r>
            <a:r>
              <a:rPr lang="en-US" sz="2400" dirty="0" err="1">
                <a:latin typeface="Times-Roman" charset="0"/>
              </a:rPr>
              <a:t>h(M,</a:t>
            </a:r>
            <a:r>
              <a:rPr lang="en-US" sz="2400" b="1" dirty="0" err="1">
                <a:solidFill>
                  <a:schemeClr val="accent2"/>
                </a:solidFill>
                <a:latin typeface="Times-Roman" charset="0"/>
              </a:rPr>
              <a:t>R</a:t>
            </a:r>
            <a:r>
              <a:rPr lang="en-US" sz="2400" dirty="0" err="1">
                <a:latin typeface="Times-Roman" charset="0"/>
              </a:rPr>
              <a:t>,T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begins with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zeros</a:t>
            </a:r>
            <a:endParaRPr lang="en-US" sz="2400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C4D90E0-7DE7-E64E-951E-C0826D90CB62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5: Hash Functions++</a:t>
            </a:r>
          </a:p>
        </p:txBody>
      </p:sp>
      <p:sp>
        <p:nvSpPr>
          <p:cNvPr id="175108" name="TextBox 3"/>
          <p:cNvSpPr txBox="1">
            <a:spLocks noChangeArrowheads="1"/>
          </p:cNvSpPr>
          <p:nvPr/>
        </p:nvSpPr>
        <p:spPr bwMode="auto">
          <a:xfrm>
            <a:off x="-1244600" y="2590800"/>
            <a:ext cx="8636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A boat, beneath a sunny sky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Lingering onward dreamily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In an evening of July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Children three that nestle near,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Eager eye and willing ear,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...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 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Through the Looking Glass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8FF4534-35E1-AF4E-A316-053BD7B4A64F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Spam Reduction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Sender: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Recipient: verify that </a:t>
            </a:r>
            <a:r>
              <a:rPr lang="en-US" sz="2800" dirty="0" err="1">
                <a:latin typeface="Times-Roman" charset="0"/>
              </a:rPr>
              <a:t>h(M,R,T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begins with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zeros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sender:</a:t>
            </a:r>
            <a:r>
              <a:rPr lang="en-US" sz="2800" dirty="0"/>
              <a:t> about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2</a:t>
            </a:r>
            <a:r>
              <a:rPr lang="en-US" sz="2800" b="1" baseline="30000" dirty="0">
                <a:solidFill>
                  <a:srgbClr val="FF0000"/>
                </a:solidFill>
                <a:latin typeface="Times-Roman" charset="0"/>
              </a:rPr>
              <a:t>N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hashes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Work for recipient:</a:t>
            </a:r>
            <a:r>
              <a:rPr lang="en-US" sz="2800" dirty="0"/>
              <a:t> always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1</a:t>
            </a:r>
            <a:r>
              <a:rPr lang="en-US" sz="2800" b="1" dirty="0">
                <a:solidFill>
                  <a:srgbClr val="FF0000"/>
                </a:solidFill>
              </a:rPr>
              <a:t> hash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Sender’s work increases exponentially in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Small work for recipient regardless of </a:t>
            </a:r>
            <a:r>
              <a:rPr lang="en-US" sz="2800" dirty="0">
                <a:latin typeface="Times-Roman" charset="0"/>
              </a:rPr>
              <a:t>N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Choose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so </a:t>
            </a:r>
            <a:r>
              <a:rPr lang="en-US" sz="2800" dirty="0" smtClean="0"/>
              <a:t>that…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 acceptable for normal email users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Work</a:t>
            </a:r>
            <a:r>
              <a:rPr lang="en-US" sz="2400" dirty="0" smtClean="0"/>
              <a:t> is too </a:t>
            </a:r>
            <a:r>
              <a:rPr lang="en-US" sz="2400" dirty="0"/>
              <a:t>high for </a:t>
            </a:r>
            <a:r>
              <a:rPr lang="en-US" sz="2400" dirty="0" smtClean="0"/>
              <a:t>spammers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9DBBD5A-ED41-BE4D-A7EC-40A34347E31D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Secret Sharing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4A15F0B-08BA-234B-BB10-7B1CF239831F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4804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5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6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7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8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9" name="Rectangle 8"/>
          <p:cNvSpPr>
            <a:spLocks noChangeArrowheads="1"/>
          </p:cNvSpPr>
          <p:nvPr/>
        </p:nvSpPr>
        <p:spPr bwMode="auto">
          <a:xfrm>
            <a:off x="2362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0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11" name="Rectangle 10"/>
          <p:cNvSpPr>
            <a:spLocks noChangeArrowheads="1"/>
          </p:cNvSpPr>
          <p:nvPr/>
        </p:nvSpPr>
        <p:spPr bwMode="auto">
          <a:xfrm>
            <a:off x="457200" y="3048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4812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13" name="Rectangle 12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4814" name="Rectangle 13"/>
          <p:cNvSpPr>
            <a:spLocks noChangeArrowheads="1"/>
          </p:cNvSpPr>
          <p:nvPr/>
        </p:nvSpPr>
        <p:spPr bwMode="auto">
          <a:xfrm>
            <a:off x="3733800" y="1867049"/>
            <a:ext cx="5257800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Two points determine a line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Alice and Bob must cooperate to find secret </a:t>
            </a:r>
            <a:r>
              <a:rPr lang="en-US" sz="2800" dirty="0">
                <a:latin typeface="Times-Roman"/>
                <a:cs typeface="Times-Roman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Also works in discrete case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Easy to make “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/>
              <a:t> out of </a:t>
            </a:r>
            <a:r>
              <a:rPr lang="en-US" sz="2800" dirty="0" err="1">
                <a:latin typeface="Times-Roman" charset="0"/>
              </a:rPr>
              <a:t>n</a:t>
            </a:r>
            <a:r>
              <a:rPr lang="en-US" sz="2800" dirty="0"/>
              <a:t>” scheme for any </a:t>
            </a:r>
            <a:r>
              <a:rPr lang="en-US" sz="2800" dirty="0" err="1">
                <a:latin typeface="Times-Roman" charset="0"/>
              </a:rPr>
              <a:t>m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  <a:sym typeface="Symbol" charset="2"/>
              </a:rPr>
              <a:t>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 </a:t>
            </a:r>
            <a:r>
              <a:rPr lang="en-US" sz="2800" dirty="0" err="1">
                <a:latin typeface="Times-Roman" charset="0"/>
              </a:rPr>
              <a:t>n</a:t>
            </a:r>
            <a:endParaRPr lang="en-US" sz="2800" dirty="0"/>
          </a:p>
        </p:txBody>
      </p:sp>
      <p:sp>
        <p:nvSpPr>
          <p:cNvPr id="204815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4816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4817" name="Rectangle 16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AF03ECF-6AF5-154C-B3CF-4C76083BAFB5}" type="slidenum">
              <a:rPr lang="en-US" smtClean="0">
                <a:latin typeface="Times New Roman" charset="0"/>
              </a:rPr>
              <a:pPr/>
              <a:t>33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5828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29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0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1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2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3" name="Rectangle 8"/>
          <p:cNvSpPr>
            <a:spLocks noChangeArrowheads="1"/>
          </p:cNvSpPr>
          <p:nvPr/>
        </p:nvSpPr>
        <p:spPr bwMode="auto">
          <a:xfrm>
            <a:off x="172085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4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835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5836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37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</a:p>
        </p:txBody>
      </p:sp>
      <p:sp>
        <p:nvSpPr>
          <p:cNvPr id="205838" name="Rectangle 13"/>
          <p:cNvSpPr>
            <a:spLocks noChangeArrowheads="1"/>
          </p:cNvSpPr>
          <p:nvPr/>
        </p:nvSpPr>
        <p:spPr bwMode="auto">
          <a:xfrm>
            <a:off x="3810000" y="1905001"/>
            <a:ext cx="5181600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Then any </a:t>
            </a:r>
            <a:r>
              <a:rPr lang="en-US" sz="2800" dirty="0" smtClean="0"/>
              <a:t>two </a:t>
            </a:r>
            <a:r>
              <a:rPr lang="en-US" sz="2800" dirty="0"/>
              <a:t>can cooperate to find secret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But</a:t>
            </a:r>
            <a:r>
              <a:rPr lang="en-US" sz="2800" dirty="0" smtClean="0"/>
              <a:t> one can’t </a:t>
            </a:r>
            <a:r>
              <a:rPr lang="en-US" sz="2800" dirty="0"/>
              <a:t>find secret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“2 out of 3” scheme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5839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5840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5841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42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5843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out of 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FB0FBA2-256B-2E42-9BBE-38B0EFE533B9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Shamir’s Secret Sharing</a:t>
            </a:r>
          </a:p>
        </p:txBody>
      </p:sp>
      <p:sp>
        <p:nvSpPr>
          <p:cNvPr id="206852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3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54" name="Rectangle 7"/>
          <p:cNvSpPr>
            <a:spLocks noChangeArrowheads="1"/>
          </p:cNvSpPr>
          <p:nvPr/>
        </p:nvSpPr>
        <p:spPr bwMode="auto">
          <a:xfrm>
            <a:off x="2209800" y="22701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5" name="Rectangle 8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56" name="Rectangle 9"/>
          <p:cNvSpPr>
            <a:spLocks noChangeArrowheads="1"/>
          </p:cNvSpPr>
          <p:nvPr/>
        </p:nvSpPr>
        <p:spPr bwMode="auto">
          <a:xfrm>
            <a:off x="882650" y="28035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57" name="Rectangle 11"/>
          <p:cNvSpPr>
            <a:spLocks noChangeArrowheads="1"/>
          </p:cNvSpPr>
          <p:nvPr/>
        </p:nvSpPr>
        <p:spPr bwMode="auto">
          <a:xfrm>
            <a:off x="298450" y="39624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(0,S)</a:t>
            </a:r>
            <a:endParaRPr lang="en-US">
              <a:latin typeface="Times-Roman" charset="0"/>
            </a:endParaRPr>
          </a:p>
        </p:txBody>
      </p:sp>
      <p:sp>
        <p:nvSpPr>
          <p:cNvPr id="206858" name="Rectangle 12"/>
          <p:cNvSpPr>
            <a:spLocks noChangeArrowheads="1"/>
          </p:cNvSpPr>
          <p:nvPr/>
        </p:nvSpPr>
        <p:spPr bwMode="auto">
          <a:xfrm>
            <a:off x="3962400" y="1676400"/>
            <a:ext cx="4724400" cy="433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Alice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Bob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Give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Charlie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3 </a:t>
            </a:r>
            <a:r>
              <a:rPr lang="en-US" sz="2800" dirty="0" smtClean="0"/>
              <a:t>pts determine </a:t>
            </a:r>
            <a:r>
              <a:rPr lang="en-US" sz="2800" dirty="0"/>
              <a:t>parabola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Alice, </a:t>
            </a:r>
            <a:r>
              <a:rPr lang="en-US" sz="2800" dirty="0" smtClean="0"/>
              <a:t>Bob, </a:t>
            </a:r>
            <a:r>
              <a:rPr lang="en-US" sz="2800" b="1" dirty="0">
                <a:solidFill>
                  <a:schemeClr val="accent2"/>
                </a:solidFill>
              </a:rPr>
              <a:t>and</a:t>
            </a:r>
            <a:r>
              <a:rPr lang="en-US" sz="2800" dirty="0"/>
              <a:t> Charlie must cooperate to </a:t>
            </a:r>
            <a:r>
              <a:rPr lang="en-US" sz="2800" dirty="0" smtClean="0"/>
              <a:t>find </a:t>
            </a:r>
            <a:r>
              <a:rPr lang="en-US" sz="2800" dirty="0">
                <a:latin typeface="Times-Roman" charset="0"/>
              </a:rPr>
              <a:t>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>
                <a:latin typeface="Times-Roman" charset="0"/>
              </a:rPr>
              <a:t> </a:t>
            </a:r>
            <a:r>
              <a:rPr lang="en-US" sz="2800" dirty="0"/>
              <a:t>A “3 out of 3” scheme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 smtClean="0"/>
              <a:t> What about “</a:t>
            </a:r>
            <a:r>
              <a:rPr lang="en-US" sz="2800" dirty="0"/>
              <a:t>3 out of 4”?</a:t>
            </a:r>
            <a:endParaRPr lang="en-US" sz="2800" dirty="0">
              <a:latin typeface="Times-Roman" charset="0"/>
            </a:endParaRPr>
          </a:p>
        </p:txBody>
      </p:sp>
      <p:sp>
        <p:nvSpPr>
          <p:cNvPr id="206859" name="Rectangle 13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6860" name="Rectangle 14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6861" name="Rectangle 16"/>
          <p:cNvSpPr>
            <a:spLocks noChangeArrowheads="1"/>
          </p:cNvSpPr>
          <p:nvPr/>
        </p:nvSpPr>
        <p:spPr bwMode="auto">
          <a:xfrm>
            <a:off x="1720850" y="333692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  <p:sp>
        <p:nvSpPr>
          <p:cNvPr id="206862" name="Freeform 17"/>
          <p:cNvSpPr>
            <a:spLocks/>
          </p:cNvSpPr>
          <p:nvPr/>
        </p:nvSpPr>
        <p:spPr bwMode="auto">
          <a:xfrm>
            <a:off x="228600" y="2209800"/>
            <a:ext cx="2819400" cy="1905000"/>
          </a:xfrm>
          <a:custGeom>
            <a:avLst/>
            <a:gdLst>
              <a:gd name="T0" fmla="*/ 0 w 1776"/>
              <a:gd name="T1" fmla="*/ 2147483647 h 1200"/>
              <a:gd name="T2" fmla="*/ 2147483647 w 1776"/>
              <a:gd name="T3" fmla="*/ 0 h 1200"/>
              <a:gd name="T4" fmla="*/ 2147483647 w 1776"/>
              <a:gd name="T5" fmla="*/ 2147483647 h 1200"/>
              <a:gd name="T6" fmla="*/ 0 60000 65536"/>
              <a:gd name="T7" fmla="*/ 0 60000 65536"/>
              <a:gd name="T8" fmla="*/ 0 60000 65536"/>
              <a:gd name="T9" fmla="*/ 0 w 1776"/>
              <a:gd name="T10" fmla="*/ 0 h 1200"/>
              <a:gd name="T11" fmla="*/ 1776 w 177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00">
                <a:moveTo>
                  <a:pt x="0" y="1200"/>
                </a:moveTo>
                <a:cubicBezTo>
                  <a:pt x="284" y="600"/>
                  <a:pt x="568" y="0"/>
                  <a:pt x="864" y="0"/>
                </a:cubicBezTo>
                <a:cubicBezTo>
                  <a:pt x="1160" y="0"/>
                  <a:pt x="1468" y="600"/>
                  <a:pt x="1776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3" name="Oval 10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4" name="Oval 6"/>
          <p:cNvSpPr>
            <a:spLocks noChangeArrowheads="1"/>
          </p:cNvSpPr>
          <p:nvPr/>
        </p:nvSpPr>
        <p:spPr bwMode="auto">
          <a:xfrm>
            <a:off x="776288" y="2819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5" name="Oval 15"/>
          <p:cNvSpPr>
            <a:spLocks noChangeArrowheads="1"/>
          </p:cNvSpPr>
          <p:nvPr/>
        </p:nvSpPr>
        <p:spPr bwMode="auto">
          <a:xfrm>
            <a:off x="2074863" y="2514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6" name="Oval 5"/>
          <p:cNvSpPr>
            <a:spLocks noChangeArrowheads="1"/>
          </p:cNvSpPr>
          <p:nvPr/>
        </p:nvSpPr>
        <p:spPr bwMode="auto">
          <a:xfrm>
            <a:off x="2590800" y="32766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67" name="Rectangle 18"/>
          <p:cNvSpPr>
            <a:spLocks noChangeArrowheads="1"/>
          </p:cNvSpPr>
          <p:nvPr/>
        </p:nvSpPr>
        <p:spPr bwMode="auto">
          <a:xfrm>
            <a:off x="914400" y="5181600"/>
            <a:ext cx="1606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 out of 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1E33829-27D0-A946-B42E-0B96639288CA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Key escrow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 smtClean="0"/>
              <a:t> suppose it’s required </a:t>
            </a:r>
            <a:r>
              <a:rPr lang="en-US" sz="2800" dirty="0"/>
              <a:t>that your key be stored somewhere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Key can be</a:t>
            </a:r>
            <a:r>
              <a:rPr lang="en-US" sz="2800" dirty="0" smtClean="0"/>
              <a:t> “recovered” </a:t>
            </a:r>
            <a:r>
              <a:rPr lang="en-US" sz="2800" dirty="0"/>
              <a:t>with court order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But you </a:t>
            </a:r>
            <a:r>
              <a:rPr lang="en-US" sz="2800" dirty="0"/>
              <a:t>don’t trust FBI to store</a:t>
            </a:r>
            <a:r>
              <a:rPr lang="en-US" sz="2800" dirty="0" smtClean="0"/>
              <a:t> your keys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We can use secret sharing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Say, three different government agencies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Two must cooperate to recover the key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386F29C-2BB6-DE45-8507-67C5D299D063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Secret Sharing Example</a:t>
            </a:r>
          </a:p>
        </p:txBody>
      </p:sp>
      <p:sp>
        <p:nvSpPr>
          <p:cNvPr id="208900" name="Line 3"/>
          <p:cNvSpPr>
            <a:spLocks noChangeShapeType="1"/>
          </p:cNvSpPr>
          <p:nvPr/>
        </p:nvSpPr>
        <p:spPr bwMode="auto">
          <a:xfrm>
            <a:off x="304800" y="5029200"/>
            <a:ext cx="289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1" name="Line 4"/>
          <p:cNvSpPr>
            <a:spLocks noChangeShapeType="1"/>
          </p:cNvSpPr>
          <p:nvPr/>
        </p:nvSpPr>
        <p:spPr bwMode="auto">
          <a:xfrm flipV="1">
            <a:off x="3048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2" name="Line 5"/>
          <p:cNvSpPr>
            <a:spLocks noChangeShapeType="1"/>
          </p:cNvSpPr>
          <p:nvPr/>
        </p:nvSpPr>
        <p:spPr bwMode="auto">
          <a:xfrm flipV="1">
            <a:off x="304800" y="28956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3" name="Oval 6"/>
          <p:cNvSpPr>
            <a:spLocks noChangeArrowheads="1"/>
          </p:cNvSpPr>
          <p:nvPr/>
        </p:nvSpPr>
        <p:spPr bwMode="auto">
          <a:xfrm>
            <a:off x="2362200" y="29718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4" name="Oval 7"/>
          <p:cNvSpPr>
            <a:spLocks noChangeArrowheads="1"/>
          </p:cNvSpPr>
          <p:nvPr/>
        </p:nvSpPr>
        <p:spPr bwMode="auto">
          <a:xfrm>
            <a:off x="1143000" y="3505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5" name="Rectangle 8"/>
          <p:cNvSpPr>
            <a:spLocks noChangeArrowheads="1"/>
          </p:cNvSpPr>
          <p:nvPr/>
        </p:nvSpPr>
        <p:spPr bwMode="auto">
          <a:xfrm>
            <a:off x="1676400" y="25146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6" name="Rectangle 9"/>
          <p:cNvSpPr>
            <a:spLocks noChangeArrowheads="1"/>
          </p:cNvSpPr>
          <p:nvPr/>
        </p:nvSpPr>
        <p:spPr bwMode="auto">
          <a:xfrm>
            <a:off x="1301750" y="3760788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8907" name="Rectangle 10"/>
          <p:cNvSpPr>
            <a:spLocks noChangeArrowheads="1"/>
          </p:cNvSpPr>
          <p:nvPr/>
        </p:nvSpPr>
        <p:spPr bwMode="auto">
          <a:xfrm>
            <a:off x="349250" y="3098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)</a:t>
            </a:r>
            <a:endParaRPr lang="en-US">
              <a:latin typeface="Times-Roman" charset="0"/>
            </a:endParaRPr>
          </a:p>
        </p:txBody>
      </p:sp>
      <p:sp>
        <p:nvSpPr>
          <p:cNvPr id="208908" name="Oval 11"/>
          <p:cNvSpPr>
            <a:spLocks noChangeArrowheads="1"/>
          </p:cNvSpPr>
          <p:nvPr/>
        </p:nvSpPr>
        <p:spPr bwMode="auto">
          <a:xfrm>
            <a:off x="228600" y="38862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09" name="Rectangle 12"/>
          <p:cNvSpPr>
            <a:spLocks noChangeArrowheads="1"/>
          </p:cNvSpPr>
          <p:nvPr/>
        </p:nvSpPr>
        <p:spPr bwMode="auto">
          <a:xfrm>
            <a:off x="298450" y="4013200"/>
            <a:ext cx="73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(0,K)</a:t>
            </a:r>
          </a:p>
        </p:txBody>
      </p:sp>
      <p:sp>
        <p:nvSpPr>
          <p:cNvPr id="208910" name="Rectangle 13"/>
          <p:cNvSpPr>
            <a:spLocks noChangeArrowheads="1"/>
          </p:cNvSpPr>
          <p:nvPr/>
        </p:nvSpPr>
        <p:spPr bwMode="auto">
          <a:xfrm>
            <a:off x="3962400" y="1889125"/>
            <a:ext cx="46482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 </a:t>
            </a:r>
            <a:r>
              <a:rPr lang="en-US" sz="2800" dirty="0"/>
              <a:t>Your symmetric key is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FBI 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DoJ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Point </a:t>
            </a:r>
            <a:r>
              <a:rPr lang="en-US" sz="2800" dirty="0">
                <a:latin typeface="Times-Roman" charset="0"/>
              </a:rPr>
              <a:t>(X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,Y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) </a:t>
            </a:r>
            <a:r>
              <a:rPr lang="en-US" sz="2800" dirty="0"/>
              <a:t>to </a:t>
            </a:r>
            <a:r>
              <a:rPr lang="en-US" sz="2800" dirty="0" err="1"/>
              <a:t>DoC</a:t>
            </a:r>
            <a:endParaRPr lang="en-US" sz="2800" dirty="0"/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To recover your key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dirty="0"/>
              <a:t>, two of the three agencies must cooperate</a:t>
            </a:r>
          </a:p>
          <a:p>
            <a:pPr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No one </a:t>
            </a:r>
            <a:r>
              <a:rPr lang="en-US" sz="2800" dirty="0"/>
              <a:t>agency can get </a:t>
            </a:r>
            <a:r>
              <a:rPr lang="en-US" sz="2800" dirty="0">
                <a:latin typeface="Times-Roman" charset="0"/>
              </a:rPr>
              <a:t>K</a:t>
            </a:r>
          </a:p>
        </p:txBody>
      </p:sp>
      <p:sp>
        <p:nvSpPr>
          <p:cNvPr id="208911" name="Rectangle 14"/>
          <p:cNvSpPr>
            <a:spLocks noChangeArrowheads="1"/>
          </p:cNvSpPr>
          <p:nvPr/>
        </p:nvSpPr>
        <p:spPr bwMode="auto">
          <a:xfrm>
            <a:off x="3200400" y="4800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X</a:t>
            </a:r>
          </a:p>
        </p:txBody>
      </p:sp>
      <p:sp>
        <p:nvSpPr>
          <p:cNvPr id="208912" name="Rectangle 15"/>
          <p:cNvSpPr>
            <a:spLocks noChangeArrowheads="1"/>
          </p:cNvSpPr>
          <p:nvPr/>
        </p:nvSpPr>
        <p:spPr bwMode="auto">
          <a:xfrm>
            <a:off x="14605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-Roman" charset="0"/>
              </a:rPr>
              <a:t>Y</a:t>
            </a:r>
          </a:p>
        </p:txBody>
      </p:sp>
      <p:sp>
        <p:nvSpPr>
          <p:cNvPr id="208913" name="Oval 16"/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14" name="Rectangle 17"/>
          <p:cNvSpPr>
            <a:spLocks noChangeArrowheads="1"/>
          </p:cNvSpPr>
          <p:nvPr/>
        </p:nvSpPr>
        <p:spPr bwMode="auto">
          <a:xfrm>
            <a:off x="1644650" y="33528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-Roman" charset="0"/>
              </a:rPr>
              <a:t>(X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,Y</a:t>
            </a:r>
            <a:r>
              <a:rPr lang="en-US" sz="2000" baseline="-25000">
                <a:latin typeface="Times-Roman" charset="0"/>
              </a:rPr>
              <a:t>2</a:t>
            </a:r>
            <a:r>
              <a:rPr lang="en-US" sz="2000">
                <a:latin typeface="Times-Roman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C72C7E1-C74E-264D-AC40-7F32710E2B94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Visual Cryptography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Another form of secret sharing…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Alice and Bob “share” an image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Both must cooperate to reveal the image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Nobody can learn anything about image from Alice’s</a:t>
            </a:r>
            <a:r>
              <a:rPr lang="en-US" sz="2800" dirty="0" smtClean="0"/>
              <a:t> share </a:t>
            </a:r>
            <a:r>
              <a:rPr lang="en-US" sz="2800" dirty="0"/>
              <a:t>or </a:t>
            </a:r>
            <a:r>
              <a:rPr lang="en-US" sz="2800" dirty="0" smtClean="0"/>
              <a:t>Bob’s share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That is, both</a:t>
            </a:r>
            <a:r>
              <a:rPr lang="en-US" sz="2400" dirty="0" smtClean="0"/>
              <a:t> shares </a:t>
            </a:r>
            <a:r>
              <a:rPr lang="en-US" sz="2400" dirty="0"/>
              <a:t>are required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Is this possible?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E39D307-EC3A-164A-9E3F-D41836135881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Cryptography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/>
              <a:t>How to</a:t>
            </a:r>
            <a:r>
              <a:rPr lang="en-US" dirty="0" smtClean="0"/>
              <a:t> share </a:t>
            </a:r>
            <a:r>
              <a:rPr lang="en-US" dirty="0"/>
              <a:t>a pixel?</a:t>
            </a:r>
          </a:p>
          <a:p>
            <a:pPr eaLnBrk="1" hangingPunct="1"/>
            <a:r>
              <a:rPr lang="en-US" dirty="0"/>
              <a:t>Suppose image is black and white</a:t>
            </a:r>
          </a:p>
        </p:txBody>
      </p:sp>
      <p:pic>
        <p:nvPicPr>
          <p:cNvPr id="21094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7975" y="2895600"/>
            <a:ext cx="4568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50" name="Rectangle 5"/>
          <p:cNvSpPr>
            <a:spLocks noChangeArrowheads="1"/>
          </p:cNvSpPr>
          <p:nvPr/>
        </p:nvSpPr>
        <p:spPr bwMode="auto">
          <a:xfrm>
            <a:off x="685800" y="2209800"/>
            <a:ext cx="358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Then each pixel is either black or white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smtClean="0"/>
              <a:t>We split </a:t>
            </a:r>
            <a:r>
              <a:rPr lang="en-US" sz="3200" dirty="0"/>
              <a:t>pixels as shown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1819CF9-D256-634E-8E17-839A0211A5DA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Sharing a B&amp;W Image</a:t>
            </a:r>
            <a:endParaRPr lang="en-US" dirty="0"/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If pixel </a:t>
            </a:r>
            <a:r>
              <a:rPr lang="en-US" dirty="0"/>
              <a:t>is white, randomly choose </a:t>
            </a:r>
            <a:r>
              <a:rPr lang="en-US" dirty="0" smtClean="0">
                <a:latin typeface="Lucida Grande"/>
                <a:cs typeface="Lucida Grande"/>
              </a:rPr>
              <a:t>a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>
                <a:latin typeface="Lucida Grande"/>
                <a:cs typeface="Lucida Grande"/>
              </a:rPr>
              <a:t>b</a:t>
            </a:r>
            <a:r>
              <a:rPr lang="en-US" dirty="0" smtClean="0"/>
              <a:t> </a:t>
            </a:r>
            <a:r>
              <a:rPr lang="en-US" dirty="0"/>
              <a:t>for Alice’s/Bob’s shares</a:t>
            </a:r>
          </a:p>
        </p:txBody>
      </p:sp>
      <p:pic>
        <p:nvPicPr>
          <p:cNvPr id="2119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7975" y="2895600"/>
            <a:ext cx="4568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4" name="Rectangle 5"/>
          <p:cNvSpPr>
            <a:spLocks noChangeArrowheads="1"/>
          </p:cNvSpPr>
          <p:nvPr/>
        </p:nvSpPr>
        <p:spPr bwMode="auto">
          <a:xfrm>
            <a:off x="685800" y="2133600"/>
            <a:ext cx="358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If</a:t>
            </a:r>
            <a:r>
              <a:rPr lang="en-US" sz="3200" dirty="0" smtClean="0"/>
              <a:t> pixel </a:t>
            </a:r>
            <a:r>
              <a:rPr lang="en-US" sz="3200" dirty="0"/>
              <a:t>is black, randomly choose </a:t>
            </a:r>
            <a:r>
              <a:rPr lang="en-US" sz="3200" dirty="0" err="1" smtClean="0">
                <a:latin typeface="Lucida Grande"/>
                <a:cs typeface="Lucida Grande"/>
              </a:rPr>
              <a:t>c</a:t>
            </a:r>
            <a:r>
              <a:rPr lang="en-US" sz="3200" dirty="0" smtClean="0"/>
              <a:t> </a:t>
            </a:r>
            <a:r>
              <a:rPr lang="en-US" sz="3200" dirty="0"/>
              <a:t>or </a:t>
            </a:r>
            <a:r>
              <a:rPr lang="en-US" sz="3200" dirty="0" err="1" smtClean="0">
                <a:latin typeface="Lucida Grande"/>
                <a:cs typeface="Lucida Grande"/>
              </a:rPr>
              <a:t>d</a:t>
            </a:r>
            <a:endParaRPr lang="en-US" sz="3200" dirty="0" smtClean="0">
              <a:latin typeface="Lucida Grande"/>
              <a:cs typeface="Lucida Grande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1" dirty="0" smtClean="0">
                <a:solidFill>
                  <a:schemeClr val="hlink"/>
                </a:solidFill>
              </a:rPr>
              <a:t>No information</a:t>
            </a:r>
            <a:r>
              <a:rPr lang="en-US" sz="3200" dirty="0" smtClean="0"/>
              <a:t> in </a:t>
            </a:r>
            <a:r>
              <a:rPr lang="en-US" sz="3200" dirty="0"/>
              <a:t>one</a:t>
            </a:r>
            <a:r>
              <a:rPr lang="en-US" sz="3200" dirty="0" smtClean="0"/>
              <a:t> “share”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B8ED059-585D-2744-9EB7-7EEA5C364254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Hash Function Motivation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Alice signs </a:t>
            </a:r>
            <a:r>
              <a:rPr lang="en-US" sz="2800" dirty="0">
                <a:latin typeface="Times-Roman" charset="0"/>
              </a:rPr>
              <a:t>M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sends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 = [</a:t>
            </a:r>
            <a:r>
              <a:rPr lang="en-US" sz="2400" dirty="0" err="1">
                <a:latin typeface="Times-Roman" charset="0"/>
              </a:rPr>
              <a:t>M]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/>
              <a:t> 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 verifies that </a:t>
            </a:r>
            <a:r>
              <a:rPr lang="en-US" sz="2400" dirty="0">
                <a:latin typeface="Times-Roman" charset="0"/>
              </a:rPr>
              <a:t>M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Can Alice </a:t>
            </a:r>
            <a:r>
              <a:rPr lang="en-US" sz="2400" dirty="0"/>
              <a:t>just send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is big, </a:t>
            </a:r>
            <a:r>
              <a:rPr lang="en-US" sz="2800" dirty="0">
                <a:latin typeface="Times-Roman" charset="0"/>
              </a:rPr>
              <a:t>[</a:t>
            </a:r>
            <a:r>
              <a:rPr lang="en-US" sz="2800" dirty="0" err="1">
                <a:latin typeface="Times-Roman" charset="0"/>
              </a:rPr>
              <a:t>M]</a:t>
            </a:r>
            <a:r>
              <a:rPr lang="en-US" sz="2800" baseline="-25000" dirty="0" err="1">
                <a:latin typeface="Times-Roman" charset="0"/>
              </a:rPr>
              <a:t>Alice</a:t>
            </a:r>
            <a:r>
              <a:rPr lang="en-US" sz="2800" dirty="0"/>
              <a:t> costly to </a:t>
            </a:r>
            <a:r>
              <a:rPr lang="en-US" sz="2800" b="1" i="1" dirty="0" smtClean="0">
                <a:solidFill>
                  <a:schemeClr val="accent2"/>
                </a:solidFill>
              </a:rPr>
              <a:t>compute</a:t>
            </a:r>
            <a:r>
              <a:rPr lang="en-US" sz="2800" dirty="0" smtClean="0"/>
              <a:t> &amp; </a:t>
            </a:r>
            <a:r>
              <a:rPr lang="en-US" sz="2800" b="1" i="1" dirty="0">
                <a:solidFill>
                  <a:schemeClr val="accent2"/>
                </a:solidFill>
              </a:rPr>
              <a:t>send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instead, Alice signs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, where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is much smaller than </a:t>
            </a:r>
            <a:r>
              <a:rPr lang="en-US" sz="2800" dirty="0">
                <a:latin typeface="Times-Roman" charset="0"/>
              </a:rPr>
              <a:t>M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sends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S = [</a:t>
            </a:r>
            <a:r>
              <a:rPr lang="en-US" sz="2400" dirty="0" err="1">
                <a:latin typeface="Times-Roman" charset="0"/>
              </a:rPr>
              <a:t>h(M)]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/>
              <a:t> 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 verifies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A55C897-EEB3-974D-BB51-138055C4AFF8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 Example</a:t>
            </a: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19812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Alice’s share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3733800" y="17526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Bob’s share</a:t>
            </a: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6248400" y="1752600"/>
            <a:ext cx="198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Overlaid shares</a:t>
            </a:r>
          </a:p>
        </p:txBody>
      </p:sp>
      <p:pic>
        <p:nvPicPr>
          <p:cNvPr id="2129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667000"/>
            <a:ext cx="46990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532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5538" y="2667000"/>
            <a:ext cx="21002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1E84F5E-006E-784D-86B1-A4609511BD87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Visual Crypto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does visual</a:t>
            </a:r>
            <a:r>
              <a:rPr lang="en-US" dirty="0" smtClean="0"/>
              <a:t> “crypto” </a:t>
            </a:r>
            <a:r>
              <a:rPr lang="en-US" dirty="0"/>
              <a:t>compare to</a:t>
            </a:r>
            <a:r>
              <a:rPr lang="en-US" dirty="0" smtClean="0"/>
              <a:t> regular </a:t>
            </a:r>
            <a:r>
              <a:rPr lang="en-US" dirty="0"/>
              <a:t>crypto?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visual crypto, no key…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Or, maybe both images are the key?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With </a:t>
            </a:r>
            <a:r>
              <a:rPr lang="en-US" dirty="0"/>
              <a:t>encryption, exhaustive </a:t>
            </a:r>
            <a:r>
              <a:rPr lang="en-US" dirty="0" smtClean="0"/>
              <a:t>search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Except for a one-time pad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Exhaustive search on visual 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exhaustive </a:t>
            </a:r>
            <a:r>
              <a:rPr lang="en-US" dirty="0" smtClean="0"/>
              <a:t>search is possible!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73A81C6-ADE1-8342-BDDD-98478F7CF133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Visual Crypto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 crypto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 exhaustive search…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does </a:t>
            </a:r>
            <a:r>
              <a:rPr lang="en-US" sz="2800" dirty="0"/>
              <a:t>visual crypto</a:t>
            </a:r>
            <a:r>
              <a:rPr lang="en-US" sz="2800" dirty="0" smtClean="0"/>
              <a:t> compare to </a:t>
            </a:r>
            <a:r>
              <a:rPr lang="en-US" sz="2800" dirty="0"/>
              <a:t>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Visual crypto is “information theoretically” </a:t>
            </a:r>
            <a:r>
              <a:rPr lang="en-US" sz="2400" dirty="0" smtClean="0"/>
              <a:t>secure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/>
              <a:t> true of other secret sharing schemes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With regular encryption, goal </a:t>
            </a:r>
            <a:r>
              <a:rPr lang="en-US" sz="2400" dirty="0"/>
              <a:t>is</a:t>
            </a:r>
            <a:r>
              <a:rPr lang="en-US" sz="2400" dirty="0" smtClean="0"/>
              <a:t> to make cryptanalysis computationally </a:t>
            </a:r>
            <a:r>
              <a:rPr lang="en-US" sz="2400" dirty="0"/>
              <a:t>infeasible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Visual crypto an example of </a:t>
            </a:r>
            <a:r>
              <a:rPr lang="en-US" sz="2800" b="1" dirty="0">
                <a:solidFill>
                  <a:schemeClr val="hlink"/>
                </a:solidFill>
              </a:rPr>
              <a:t>secret sharing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 really a form of </a:t>
            </a:r>
            <a:r>
              <a:rPr lang="en-US" sz="2400" dirty="0" smtClean="0"/>
              <a:t>crypto, in the usual sense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B2700764-1382-9A4C-9F47-73A6A35E3708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pPr eaLnBrk="1" hangingPunct="1"/>
            <a:r>
              <a:rPr lang="en-US"/>
              <a:t>Random Numbers in Cryptography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E230A8-E3E6-1A49-B8F3-3B4719474C9E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Random Numbers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to generate </a:t>
            </a:r>
            <a:r>
              <a:rPr lang="en-US" sz="2800" b="1" dirty="0">
                <a:solidFill>
                  <a:srgbClr val="FF0000"/>
                </a:solidFill>
              </a:rPr>
              <a:t>keys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Symmetric keys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RSA: Prime numbers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err="1"/>
              <a:t>Diffie</a:t>
            </a:r>
            <a:r>
              <a:rPr lang="en-US" sz="2400" dirty="0"/>
              <a:t> Hellman: secret values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used for </a:t>
            </a:r>
            <a:r>
              <a:rPr lang="en-US" sz="2800" dirty="0" err="1"/>
              <a:t>nonces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Sometimes a sequence is OK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But sometimes </a:t>
            </a:r>
            <a:r>
              <a:rPr lang="en-US" sz="2400" dirty="0" err="1"/>
              <a:t>nonces</a:t>
            </a:r>
            <a:r>
              <a:rPr lang="en-US" sz="2400" dirty="0"/>
              <a:t> must be random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 numbers also used in simulations, statistics, </a:t>
            </a:r>
            <a:r>
              <a:rPr lang="en-US" sz="2800" dirty="0" smtClean="0"/>
              <a:t>etc.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 smtClean="0"/>
              <a:t>Such numbers need </a:t>
            </a:r>
            <a:r>
              <a:rPr lang="en-US" sz="2400" dirty="0"/>
              <a:t>to be “statistically” random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EF4A646-D41A-3F4A-97E7-CA066CC51A18}" type="slidenum">
              <a:rPr lang="en-US" smtClean="0">
                <a:latin typeface="Times New Roman" charset="0"/>
              </a:rPr>
              <a:pPr/>
              <a:t>45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Random Numbers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Cryptographic random numbers must be statistically random and </a:t>
            </a:r>
            <a:r>
              <a:rPr lang="en-US" sz="2800" b="1" dirty="0">
                <a:solidFill>
                  <a:schemeClr val="hlink"/>
                </a:solidFill>
              </a:rPr>
              <a:t>unpredictable</a:t>
            </a:r>
            <a:endParaRPr lang="en-US" sz="2800" b="1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Suppose server generates symmetric keys…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A</a:t>
            </a:r>
            <a:endParaRPr lang="en-US" sz="2400" dirty="0">
              <a:latin typeface="Times-Roman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Bob: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B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Charlie: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C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Dave: </a:t>
            </a:r>
            <a:r>
              <a:rPr lang="en-US" sz="2400" dirty="0">
                <a:latin typeface="Times-Roman" charset="0"/>
              </a:rPr>
              <a:t>K</a:t>
            </a:r>
            <a:r>
              <a:rPr lang="en-US" sz="2400" baseline="-25000" dirty="0">
                <a:latin typeface="Times-Roman" charset="0"/>
              </a:rPr>
              <a:t>D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But, Alice, </a:t>
            </a:r>
            <a:r>
              <a:rPr lang="en-US" sz="2800" dirty="0" smtClean="0"/>
              <a:t>Bob, </a:t>
            </a:r>
            <a:r>
              <a:rPr lang="en-US" sz="2800" dirty="0"/>
              <a:t>and Charlie don’t like Dave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Alice, </a:t>
            </a:r>
            <a:r>
              <a:rPr lang="en-US" sz="2800" dirty="0" smtClean="0"/>
              <a:t>Bob, </a:t>
            </a:r>
            <a:r>
              <a:rPr lang="en-US" sz="2800" dirty="0"/>
              <a:t>and Charlie working together must not be able to determine </a:t>
            </a:r>
            <a:r>
              <a:rPr lang="en-US" sz="2800" dirty="0">
                <a:latin typeface="Times-Roman" charset="0"/>
              </a:rPr>
              <a:t>K</a:t>
            </a:r>
            <a:r>
              <a:rPr lang="en-US" sz="2800" baseline="-25000" dirty="0">
                <a:latin typeface="Times-Roman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C3DFF32B-CE90-344D-A2F2-91E73D79D7C4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19139" name="Picture 30" descr="&#10;poker2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2945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91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Non-random Random Numbers</a:t>
            </a:r>
            <a:endParaRPr lang="en-US" dirty="0"/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Random numbers used to shuffle the deck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Program did not produce a random shuffle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A </a:t>
            </a:r>
            <a:r>
              <a:rPr lang="en-US" sz="2800" dirty="0"/>
              <a:t>serious </a:t>
            </a:r>
            <a:r>
              <a:rPr lang="en-US" sz="2800" dirty="0" smtClean="0"/>
              <a:t>problem or not?</a:t>
            </a:r>
            <a:endParaRPr lang="en-US" sz="2800" dirty="0"/>
          </a:p>
        </p:txBody>
      </p:sp>
      <p:sp>
        <p:nvSpPr>
          <p:cNvPr id="219142" name="Rectangle 5"/>
          <p:cNvSpPr>
            <a:spLocks noChangeArrowheads="1"/>
          </p:cNvSpPr>
          <p:nvPr/>
        </p:nvSpPr>
        <p:spPr bwMode="auto">
          <a:xfrm>
            <a:off x="685800" y="14478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Online version of Texas Hold ‘</a:t>
            </a:r>
            <a:r>
              <a:rPr lang="en-US" sz="2800" dirty="0" err="1"/>
              <a:t>em</a:t>
            </a:r>
            <a:r>
              <a:rPr lang="en-US" sz="2800" dirty="0"/>
              <a:t> Poker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ASF Software, Inc.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536E084-DC25-5240-9B97-9B4B24FA743A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Card Shuffle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There are </a:t>
            </a:r>
            <a:r>
              <a:rPr lang="en-US" sz="2800" dirty="0">
                <a:latin typeface="Times-Roman" charset="0"/>
              </a:rPr>
              <a:t>52! &gt; 2</a:t>
            </a:r>
            <a:r>
              <a:rPr lang="en-US" sz="2800" baseline="30000" dirty="0">
                <a:latin typeface="Times-Roman" charset="0"/>
              </a:rPr>
              <a:t>225</a:t>
            </a:r>
            <a:r>
              <a:rPr lang="en-US" sz="2800" dirty="0"/>
              <a:t> possible shuffles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The poker program used “random” 32-bit integer to determine the shuffle</a:t>
            </a:r>
            <a:endParaRPr lang="en-US" sz="2800" dirty="0" smtClean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>
                <a:sym typeface="Symbol" charset="2"/>
              </a:rPr>
              <a:t>So, only </a:t>
            </a:r>
            <a:r>
              <a:rPr lang="en-US" sz="2400" dirty="0">
                <a:latin typeface="Times-Roman" charset="0"/>
                <a:sym typeface="Symbol" charset="2"/>
              </a:rPr>
              <a:t>2</a:t>
            </a:r>
            <a:r>
              <a:rPr lang="en-US" sz="2400" baseline="30000" dirty="0">
                <a:latin typeface="Times-Roman" charset="0"/>
                <a:sym typeface="Symbol" charset="2"/>
              </a:rPr>
              <a:t>32</a:t>
            </a:r>
            <a:r>
              <a:rPr lang="en-US" sz="2400" dirty="0">
                <a:sym typeface="Symbol" charset="2"/>
              </a:rPr>
              <a:t> distinct shuffles could occur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Code used Pascal pseudo-random number generator (PRNG): </a:t>
            </a:r>
            <a:r>
              <a:rPr lang="en-US" dirty="0">
                <a:latin typeface="Times-Roman" charset="0"/>
              </a:rPr>
              <a:t>Randomize()</a:t>
            </a:r>
            <a:endParaRPr lang="en-US" sz="2800" dirty="0">
              <a:latin typeface="Times-Roman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Seed value for PRNG was function of number of milliseconds since midnight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Less than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27</a:t>
            </a:r>
            <a:r>
              <a:rPr lang="en-US" sz="2800" dirty="0"/>
              <a:t> milliseconds in a day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So, less than </a:t>
            </a:r>
            <a:r>
              <a:rPr lang="en-US" sz="2400" dirty="0">
                <a:latin typeface="Times-Roman" charset="0"/>
              </a:rPr>
              <a:t>2</a:t>
            </a:r>
            <a:r>
              <a:rPr lang="en-US" sz="2400" baseline="30000" dirty="0">
                <a:latin typeface="Times-Roman" charset="0"/>
              </a:rPr>
              <a:t>27</a:t>
            </a:r>
            <a:r>
              <a:rPr lang="en-US" sz="2400" dirty="0"/>
              <a:t> possible shuffles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DC78049-CDBB-7849-9749-EE8943989AE1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Card Shuffle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Seed based on milliseconds since midnight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PRNG re-seeded with each shuffle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By synchronizing clock with server, number of shuffles that need to be tested </a:t>
            </a:r>
            <a:r>
              <a:rPr lang="en-US" sz="2800" dirty="0" err="1">
                <a:sym typeface="Symbol" charset="2"/>
              </a:rPr>
              <a:t></a:t>
            </a:r>
            <a:r>
              <a:rPr lang="en-US" sz="2800" dirty="0"/>
              <a:t>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Could then test all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18</a:t>
            </a:r>
            <a:r>
              <a:rPr lang="en-US" sz="2800" dirty="0"/>
              <a:t> in real time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Test each possible shuffle against “up” cards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knows </a:t>
            </a:r>
            <a:r>
              <a:rPr lang="en-US" sz="2800" b="1" dirty="0">
                <a:solidFill>
                  <a:schemeClr val="hlink"/>
                </a:solidFill>
              </a:rPr>
              <a:t>every card</a:t>
            </a:r>
            <a:r>
              <a:rPr lang="en-US" sz="2800" dirty="0"/>
              <a:t> after the first of five rounds of betting!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05B0ACB-B230-A141-B693-9ABDAD11B04E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Poker Example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Poker program is an extreme example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common </a:t>
            </a:r>
            <a:r>
              <a:rPr lang="en-US" sz="2400" dirty="0" err="1"/>
              <a:t>PRNGs</a:t>
            </a:r>
            <a:r>
              <a:rPr lang="en-US" sz="2400" dirty="0"/>
              <a:t> are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Only a question of how many outputs must be observed before determining the sequence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random sequences not predictable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For example, </a:t>
            </a:r>
            <a:r>
              <a:rPr lang="en-US" sz="2400" dirty="0" err="1"/>
              <a:t>keystream</a:t>
            </a:r>
            <a:r>
              <a:rPr lang="en-US" sz="2400" dirty="0"/>
              <a:t> from RC4 cipher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“seed” (or key) selection is still an issue!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to generate initial </a:t>
            </a:r>
            <a:r>
              <a:rPr lang="en-US" sz="2800" b="1" dirty="0">
                <a:solidFill>
                  <a:schemeClr val="hlink"/>
                </a:solidFill>
              </a:rPr>
              <a:t>random</a:t>
            </a:r>
            <a:r>
              <a:rPr lang="en-US" sz="2800" dirty="0"/>
              <a:t> values?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Keys </a:t>
            </a:r>
            <a:r>
              <a:rPr lang="en-US" sz="2400" dirty="0"/>
              <a:t>(and, in some cases, seed values)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BE5D739-E4C0-8B42-9E77-6AC2A893784D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Hash Function Motivation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So, Alice signs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Alice computes </a:t>
            </a:r>
            <a:r>
              <a:rPr lang="en-US" sz="2400" dirty="0">
                <a:latin typeface="Times-Roman" charset="0"/>
              </a:rPr>
              <a:t>S = [</a:t>
            </a:r>
            <a:r>
              <a:rPr lang="en-US" sz="2400" dirty="0" err="1">
                <a:latin typeface="Times-Roman" charset="0"/>
              </a:rPr>
              <a:t>h(M)]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Alice then sends </a:t>
            </a:r>
            <a:r>
              <a:rPr lang="en-US" sz="2400" dirty="0">
                <a:latin typeface="Times-Roman" charset="0"/>
              </a:rPr>
              <a:t>(M, S) </a:t>
            </a:r>
            <a:r>
              <a:rPr lang="en-US" sz="2400" dirty="0"/>
              <a:t>to Bob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Bob verifies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properties must </a:t>
            </a:r>
            <a:r>
              <a:rPr lang="en-US" sz="2800" dirty="0" err="1">
                <a:latin typeface="Times-Roman" charset="0"/>
              </a:rPr>
              <a:t>h(M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satisfy?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Suppose Trudy finds </a:t>
            </a:r>
            <a:r>
              <a:rPr lang="en-US" sz="2400" dirty="0">
                <a:latin typeface="Times-Roman" charset="0"/>
              </a:rPr>
              <a:t>M’</a:t>
            </a:r>
            <a:r>
              <a:rPr lang="en-US" sz="2400" dirty="0"/>
              <a:t> so that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Then </a:t>
            </a:r>
            <a:r>
              <a:rPr lang="en-US" sz="2400" dirty="0"/>
              <a:t>Trudy</a:t>
            </a:r>
            <a:r>
              <a:rPr lang="en-US" sz="2400" dirty="0" smtClean="0"/>
              <a:t> can replace </a:t>
            </a:r>
            <a:r>
              <a:rPr lang="en-US" sz="2400" dirty="0">
                <a:latin typeface="Times-Roman" charset="0"/>
              </a:rPr>
              <a:t>(M, S)</a:t>
            </a:r>
            <a:r>
              <a:rPr lang="en-US" sz="2400" dirty="0"/>
              <a:t> with </a:t>
            </a:r>
            <a:r>
              <a:rPr lang="en-US" sz="2400" dirty="0">
                <a:latin typeface="Times-Roman" charset="0"/>
              </a:rPr>
              <a:t>(M’, S)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Does Bob detect this tampering?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No, since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’) = </a:t>
            </a:r>
            <a:r>
              <a:rPr lang="en-US" sz="2400" dirty="0" err="1">
                <a:latin typeface="Times-Roman" charset="0"/>
              </a:rPr>
              <a:t>h(M</a:t>
            </a:r>
            <a:r>
              <a:rPr lang="en-US" sz="2400" dirty="0">
                <a:latin typeface="Times-Roman" charset="0"/>
              </a:rPr>
              <a:t>) = {</a:t>
            </a:r>
            <a:r>
              <a:rPr lang="en-US" sz="2400" dirty="0" err="1">
                <a:latin typeface="Times-Roman" charset="0"/>
              </a:rPr>
              <a:t>S}</a:t>
            </a:r>
            <a:r>
              <a:rPr lang="en-US" sz="2400" baseline="-25000" dirty="0" err="1">
                <a:latin typeface="Times-Roman" charset="0"/>
              </a:rPr>
              <a:t>Alice</a:t>
            </a:r>
            <a:r>
              <a:rPr lang="en-US" sz="2400" dirty="0">
                <a:latin typeface="Times-Roman" charset="0"/>
              </a:rPr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2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70000657-9880-084A-BCA0-A376D3E114C9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32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What is Random?</a:t>
            </a:r>
            <a:endParaRPr lang="en-US" dirty="0"/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True “randomness” hard to define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hlink"/>
                </a:solidFill>
              </a:rPr>
              <a:t>Entropy</a:t>
            </a:r>
            <a:r>
              <a:rPr lang="en-US" dirty="0"/>
              <a:t> is a measure of randomness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sources of “true” randomness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Radioactive decay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radioactive computers are not too popular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Hardware devices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many good ones on the market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Lava lamp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relies on chaotic behavior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ED5907E-DB8A-8E4D-A246-D4B05DC72A45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Randomness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Sources of randomness</a:t>
            </a:r>
            <a:r>
              <a:rPr lang="en-US" sz="2800" dirty="0" smtClean="0"/>
              <a:t> via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is (hopefully) deterministic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 must rely on external “random” events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Mouse movements, keyboard dynamics, network activity, etc.,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get </a:t>
            </a:r>
            <a:r>
              <a:rPr lang="en-US" sz="2800" b="1" dirty="0">
                <a:solidFill>
                  <a:schemeClr val="hlink"/>
                </a:solidFill>
              </a:rPr>
              <a:t>quality</a:t>
            </a:r>
            <a:r>
              <a:rPr lang="en-US" sz="2800" dirty="0"/>
              <a:t> random </a:t>
            </a:r>
            <a:r>
              <a:rPr lang="en-US" sz="2800" dirty="0" smtClean="0"/>
              <a:t>bits by such methods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</a:t>
            </a:r>
            <a:r>
              <a:rPr lang="en-US" sz="2800" b="1" dirty="0">
                <a:solidFill>
                  <a:schemeClr val="hlink"/>
                </a:solidFill>
              </a:rPr>
              <a:t>quantity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bits is very limited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Bottom line: “The use of pseudo-random processes to generate secret quantities can result in pseudo-security”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4C88D18-7142-6A4E-AD73-552AF1CBBB7B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FB798413-3F78-0C4C-945B-3C2FFB61A062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Information Hiding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Digital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Example: Add “invisible” identifier to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Defense against music or software piracy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err="1"/>
              <a:t>Steganography</a:t>
            </a:r>
            <a:endParaRPr lang="en-US" sz="2800" dirty="0"/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“Secret” communication channel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Similar to a </a:t>
            </a:r>
            <a:r>
              <a:rPr lang="en-US" sz="2400" b="1" dirty="0">
                <a:solidFill>
                  <a:schemeClr val="hlink"/>
                </a:solidFill>
              </a:rPr>
              <a:t>covert channel</a:t>
            </a:r>
            <a:r>
              <a:rPr lang="en-US" sz="2400" dirty="0"/>
              <a:t> (more on this later)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Example: Hide data in image or music file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F20D69C-3DD5-9B42-ACB1-4979ADA46823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a “mark” to data</a:t>
            </a:r>
            <a:endParaRPr lang="en-US" sz="3600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Visibility </a:t>
            </a:r>
            <a:r>
              <a:rPr lang="en-US" dirty="0"/>
              <a:t>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Invisible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Watermark is not obvious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Visible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Such as </a:t>
            </a:r>
            <a:r>
              <a:rPr lang="en-US" b="1" dirty="0">
                <a:latin typeface="Times-Roman" charset="0"/>
              </a:rPr>
              <a:t>TOP </a:t>
            </a:r>
            <a:r>
              <a:rPr lang="en-US" b="1" dirty="0" smtClean="0">
                <a:latin typeface="Times-Roman" charset="0"/>
              </a:rPr>
              <a:t>SECRET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Robustness of watermarks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Robust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Readable even if attacked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Fragile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 smtClean="0"/>
              <a:t> Damaged </a:t>
            </a:r>
            <a:r>
              <a:rPr lang="en-US" dirty="0"/>
              <a:t>if attacked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Part 1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Cryptography                                                                                                     </a:t>
            </a:r>
            <a:fld id="{893F25A6-CAEA-EB40-AF70-BC847057A9DB}" type="slidenum">
              <a:rPr lang="en-US" smtClean="0">
                <a:latin typeface="Times New Roman" charset="0"/>
              </a:rPr>
              <a:pPr/>
              <a:t>55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Watermark Examples</a:t>
            </a:r>
            <a:endParaRPr lang="en-US" dirty="0"/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robust invisible</a:t>
            </a:r>
            <a:r>
              <a:rPr lang="en-US" sz="2800" dirty="0"/>
              <a:t> mark to digital music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pirated music appears on Internet, can trace it back to original </a:t>
            </a:r>
            <a:r>
              <a:rPr lang="en-US" sz="2400" dirty="0" smtClean="0"/>
              <a:t>source of the leak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Add </a:t>
            </a:r>
            <a:r>
              <a:rPr lang="en-US" sz="2800" b="1" dirty="0">
                <a:solidFill>
                  <a:schemeClr val="hlink"/>
                </a:solidFill>
              </a:rPr>
              <a:t>fragile invisible</a:t>
            </a:r>
            <a:r>
              <a:rPr lang="en-US" sz="2800" dirty="0"/>
              <a:t> mark to audio file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watermark is unreadable, recipient knows that audio has been tampered (integrity)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Combinations of several types are sometimes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E.g., visible plus robust invisible watermarks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9CAE70E5-C81D-7D4E-9EB1-E345E3AD150B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9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(1)</a:t>
            </a:r>
          </a:p>
        </p:txBody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Non-digital watermark: U.S. currency</a:t>
            </a:r>
          </a:p>
        </p:txBody>
      </p:sp>
      <p:sp>
        <p:nvSpPr>
          <p:cNvPr id="229381" name="Rectangle 4"/>
          <p:cNvSpPr>
            <a:spLocks noChangeArrowheads="1"/>
          </p:cNvSpPr>
          <p:nvPr/>
        </p:nvSpPr>
        <p:spPr bwMode="auto">
          <a:xfrm>
            <a:off x="685800" y="49530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Image embedded in paper on rhs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800">
                <a:ea typeface="ＭＳ Ｐゴシック" charset="-128"/>
                <a:cs typeface="ＭＳ Ｐゴシック" charset="-128"/>
              </a:rPr>
              <a:t>Hold bill to light to see embedded info</a:t>
            </a:r>
          </a:p>
        </p:txBody>
      </p:sp>
      <p:pic>
        <p:nvPicPr>
          <p:cNvPr id="229382" name="Picture 6" descr="&#10;twenty.tif      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461000" cy="248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2AE86C9-4032-6A4C-A9B0-6FB66D41488A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Watermark Example (2)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 </a:t>
            </a:r>
            <a:r>
              <a:rPr lang="en-US" b="1" dirty="0">
                <a:solidFill>
                  <a:schemeClr val="hlink"/>
                </a:solidFill>
              </a:rPr>
              <a:t>invisible</a:t>
            </a:r>
            <a:r>
              <a:rPr lang="en-US" dirty="0"/>
              <a:t> watermark to </a:t>
            </a:r>
            <a:r>
              <a:rPr lang="en-US" dirty="0" smtClean="0"/>
              <a:t>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Claimed </a:t>
            </a:r>
            <a:r>
              <a:rPr lang="en-US" dirty="0"/>
              <a:t>that 1</a:t>
            </a:r>
            <a:r>
              <a:rPr lang="en-US" dirty="0" smtClean="0"/>
              <a:t> inch</a:t>
            </a:r>
            <a:r>
              <a:rPr lang="en-US" baseline="30000" dirty="0" smtClean="0"/>
              <a:t>2</a:t>
            </a:r>
            <a:r>
              <a:rPr lang="en-US" dirty="0" smtClean="0"/>
              <a:t> contains </a:t>
            </a:r>
            <a:r>
              <a:rPr lang="en-US" dirty="0"/>
              <a:t>enough info to reconstruct entire photo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If photo is damaged, watermark can be</a:t>
            </a:r>
            <a:r>
              <a:rPr lang="en-US" dirty="0" smtClean="0"/>
              <a:t> used to reconstruct it!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8E479DFE-72BE-964E-BCDC-11EC4DC1FB04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Steganography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According to Herodotus (Greece 440 BC)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Shaved slave’s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Wrote message on head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Let hair grow back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Send slave to deliver message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Shave slave’s head to expose </a:t>
            </a:r>
            <a:r>
              <a:rPr lang="en-US" sz="2400" dirty="0" smtClean="0"/>
              <a:t>message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/>
              <a:t> warning </a:t>
            </a:r>
            <a:r>
              <a:rPr lang="en-US" sz="2400" dirty="0"/>
              <a:t>of Persian </a:t>
            </a:r>
            <a:r>
              <a:rPr lang="en-US" sz="2400" dirty="0" smtClean="0"/>
              <a:t>invasion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Historically,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</a:t>
            </a:r>
            <a:r>
              <a:rPr lang="en-US" sz="2800" dirty="0"/>
              <a:t>used more</a:t>
            </a:r>
            <a:r>
              <a:rPr lang="en-US" sz="2800" dirty="0" smtClean="0"/>
              <a:t> often than cryptography</a:t>
            </a:r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08D7F291-9DBF-4D44-8857-02B2223D1ADD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Images and </a:t>
            </a:r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Images use 24 bits for color: </a:t>
            </a:r>
            <a:r>
              <a:rPr lang="en-US" sz="2800" b="1" dirty="0">
                <a:solidFill>
                  <a:srgbClr val="FF0000"/>
                </a:solidFill>
                <a:latin typeface="Times-Roman" charset="0"/>
              </a:rPr>
              <a:t>R</a:t>
            </a:r>
            <a:r>
              <a:rPr lang="en-US" sz="2800" b="1" dirty="0">
                <a:solidFill>
                  <a:srgbClr val="06FF0E"/>
                </a:solidFill>
                <a:latin typeface="Times-Roman" charset="0"/>
              </a:rPr>
              <a:t>G</a:t>
            </a:r>
            <a:r>
              <a:rPr lang="en-US" sz="2800" b="1" dirty="0">
                <a:solidFill>
                  <a:schemeClr val="accent2"/>
                </a:solidFill>
                <a:latin typeface="Times-Roman" charset="0"/>
              </a:rPr>
              <a:t>B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8 bits for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8 for </a:t>
            </a:r>
            <a:r>
              <a:rPr lang="en-US" sz="2400" dirty="0">
                <a:solidFill>
                  <a:srgbClr val="06FF0E"/>
                </a:solidFill>
              </a:rPr>
              <a:t>green</a:t>
            </a:r>
            <a:r>
              <a:rPr lang="en-US" sz="2400" dirty="0"/>
              <a:t>, 8 for </a:t>
            </a:r>
            <a:r>
              <a:rPr lang="en-US" sz="2400" dirty="0">
                <a:solidFill>
                  <a:schemeClr val="accent2"/>
                </a:solidFill>
              </a:rPr>
              <a:t>blue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For example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0x7E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7E529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0xFE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0x52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0x90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E5290"/>
                </a:solidFill>
              </a:rPr>
              <a:t>this color</a:t>
            </a:r>
            <a:r>
              <a:rPr lang="en-US" sz="2400" dirty="0">
                <a:solidFill>
                  <a:srgbClr val="FE5290"/>
                </a:solidFill>
                <a:latin typeface="Times-Roman" charset="0"/>
              </a:rPr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0xF0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0"/>
                </a:solidFill>
              </a:rPr>
              <a:t>this color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0xAB </a:t>
            </a:r>
            <a:r>
              <a:rPr lang="en-US" sz="2400" b="1" dirty="0">
                <a:solidFill>
                  <a:srgbClr val="06FF0E"/>
                </a:solidFill>
                <a:latin typeface="Times-Roman" charset="0"/>
              </a:rPr>
              <a:t>0x33</a:t>
            </a:r>
            <a:r>
              <a:rPr lang="en-US" sz="2400" b="1" dirty="0">
                <a:solidFill>
                  <a:schemeClr val="accent2"/>
                </a:solidFill>
                <a:latin typeface="Times-Roman" charset="0"/>
              </a:rPr>
              <a:t> 0xF1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AB33F1"/>
                </a:solidFill>
              </a:rPr>
              <a:t>this color 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Low-order bits</a:t>
            </a:r>
            <a:r>
              <a:rPr lang="en-US" sz="2800" dirty="0" smtClean="0"/>
              <a:t> don’t matter…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57C94C5F-0AD5-724D-A304-C68B5634528D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Crypto Hash Function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 hash function </a:t>
            </a:r>
            <a:r>
              <a:rPr lang="en-US" sz="2800" dirty="0" err="1">
                <a:latin typeface="Times-Roman" charset="0"/>
              </a:rPr>
              <a:t>h(x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must provide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Compression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output length is small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Efficiency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 easy to </a:t>
            </a:r>
            <a:r>
              <a:rPr lang="en-US" sz="2400" dirty="0" smtClean="0"/>
              <a:t>compute </a:t>
            </a:r>
            <a:r>
              <a:rPr lang="en-US" sz="2400" dirty="0"/>
              <a:t>for any </a:t>
            </a:r>
            <a:r>
              <a:rPr lang="en-US" sz="2400" dirty="0" err="1">
                <a:latin typeface="Times-Roman" charset="0"/>
              </a:rPr>
              <a:t>x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One-way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given a value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/>
              <a:t> it is infeasible to find an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/>
              <a:t> such that 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y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Weak collision resistance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given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</a:t>
            </a:r>
            <a:r>
              <a:rPr lang="en-US" sz="2400" dirty="0"/>
              <a:t>, infeasible to find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/>
              <a:t> such that </a:t>
            </a:r>
            <a:r>
              <a:rPr lang="en-US" sz="2400" dirty="0" err="1">
                <a:latin typeface="Times-Roman" charset="0"/>
              </a:rPr>
              <a:t>h(y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hlink"/>
                </a:solidFill>
              </a:rPr>
              <a:t>Strong collision resistance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infeasible to find </a:t>
            </a:r>
            <a:r>
              <a:rPr lang="en-US" sz="2400" b="1" i="1" dirty="0"/>
              <a:t>any</a:t>
            </a:r>
            <a:r>
              <a:rPr lang="en-US" sz="2400" dirty="0"/>
              <a:t>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/>
              <a:t>, with </a:t>
            </a:r>
            <a:r>
              <a:rPr lang="en-US" sz="2400" dirty="0" err="1">
                <a:latin typeface="Times-Roman" charset="0"/>
              </a:rPr>
              <a:t>x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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</a:rPr>
              <a:t>y</a:t>
            </a:r>
            <a:r>
              <a:rPr lang="en-US" sz="2400" dirty="0"/>
              <a:t> such that </a:t>
            </a:r>
            <a:r>
              <a:rPr lang="en-US" sz="2400" dirty="0" err="1">
                <a:latin typeface="Times-Roman" charset="0"/>
              </a:rPr>
              <a:t>h(x</a:t>
            </a:r>
            <a:r>
              <a:rPr lang="en-US" sz="2400" dirty="0">
                <a:latin typeface="Times-Roman" charset="0"/>
              </a:rPr>
              <a:t>) = </a:t>
            </a:r>
            <a:r>
              <a:rPr lang="en-US" sz="2400" dirty="0" err="1">
                <a:latin typeface="Times-Roman" charset="0"/>
              </a:rPr>
              <a:t>h(y</a:t>
            </a:r>
            <a:r>
              <a:rPr lang="en-US" sz="2400" dirty="0">
                <a:latin typeface="Times-Roman" charset="0"/>
              </a:rPr>
              <a:t>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Lots of </a:t>
            </a:r>
            <a:r>
              <a:rPr lang="en-US" sz="2800" dirty="0" smtClean="0"/>
              <a:t>collisions exist, </a:t>
            </a:r>
            <a:r>
              <a:rPr lang="en-US" sz="2800" dirty="0"/>
              <a:t>but hard to find </a:t>
            </a:r>
            <a:r>
              <a:rPr lang="en-US" sz="2800" b="1" i="1" dirty="0">
                <a:solidFill>
                  <a:srgbClr val="FF0000"/>
                </a:solidFill>
              </a:rPr>
              <a:t>any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100CAA72-245F-8B44-AF0E-5DE921A3727A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Images and Stego</a:t>
            </a:r>
          </a:p>
        </p:txBody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Given an uncompressed image file…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For example, BMP format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…we can insert information into low-order RGB bits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Since low-order RGB bits don’t matter, result will be “invisible” to human eye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But, computer program </a:t>
            </a:r>
            <a:r>
              <a:rPr lang="en-US" sz="2400" dirty="0" smtClean="0"/>
              <a:t>can </a:t>
            </a:r>
            <a:r>
              <a:rPr lang="en-US" sz="2400" dirty="0"/>
              <a:t>“see” the bits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683FB0B0-5335-E04A-A9DF-C595F66F91D1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4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1</a:t>
            </a:r>
          </a:p>
        </p:txBody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648200"/>
            <a:ext cx="7696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Left side: plain Alice image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Right side: Alice with entire </a:t>
            </a:r>
            <a:r>
              <a:rPr lang="en-US" sz="2800" i="1" dirty="0"/>
              <a:t>Alice in Wonderland</a:t>
            </a:r>
            <a:r>
              <a:rPr lang="en-US" sz="2800" dirty="0"/>
              <a:t> (</a:t>
            </a:r>
            <a:r>
              <a:rPr lang="en-US" sz="2800" dirty="0" err="1"/>
              <a:t>pdf</a:t>
            </a:r>
            <a:r>
              <a:rPr lang="en-US" sz="2800" dirty="0"/>
              <a:t>) “hidden” </a:t>
            </a:r>
            <a:r>
              <a:rPr lang="en-US" sz="2800" dirty="0" smtClean="0"/>
              <a:t>in the </a:t>
            </a:r>
            <a:r>
              <a:rPr lang="en-US" sz="2800" dirty="0"/>
              <a:t>image</a:t>
            </a:r>
          </a:p>
        </p:txBody>
      </p:sp>
      <p:pic>
        <p:nvPicPr>
          <p:cNvPr id="234501" name="Picture 8" descr="alices2Stego.tif                                               000675D6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71563"/>
            <a:ext cx="4964113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E6FE30E-34A9-204D-B638-2C078D328EFE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Non-Stego Example</a:t>
            </a:r>
          </a:p>
        </p:txBody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924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color=#000000&gt;"The time has come," the Walrus said,&lt;/font&gt;&lt;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color=#000000&gt;"To talk of many things: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shoes and ships and sealing wax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color=#000000&gt;Of cabbages and kings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why the sea is boiling hot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latin typeface="American Typewriter Condensed" charset="0"/>
              </a:rPr>
              <a:t>&lt;font color=#000000&gt;And whether pigs have wings." &lt;/font&gt;&lt;</a:t>
            </a:r>
            <a:r>
              <a:rPr lang="en-US" sz="1800" dirty="0" err="1">
                <a:latin typeface="American Typewriter Condensed" charset="0"/>
              </a:rPr>
              <a:t>br</a:t>
            </a:r>
            <a:r>
              <a:rPr lang="en-US" sz="1800" dirty="0">
                <a:latin typeface="American Typewriter Condensed" charset="0"/>
              </a:rPr>
              <a:t>&gt;</a:t>
            </a:r>
            <a:endParaRPr lang="en-US" sz="2800" dirty="0"/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685800" y="152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Walrus.html in web browser</a:t>
            </a:r>
          </a:p>
        </p:txBody>
      </p:sp>
      <p:pic>
        <p:nvPicPr>
          <p:cNvPr id="235526" name="Picture 6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3733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3BFA286-917C-DF48-9DE2-544B5945EBF6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236547" name="Picture 7" descr="004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37338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Stego Example 2</a:t>
            </a:r>
          </a:p>
        </p:txBody>
      </p:sp>
      <p:sp>
        <p:nvSpPr>
          <p:cNvPr id="23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848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“View source” reveals: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color=#000101&gt;"The time has come," the Walrus said,&lt;/font&gt;&lt;br&gt;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color=#000100&gt;"To talk of many things: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shoes and ships and sealing wax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color=#010000&gt;Of cabbages and kings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color=#000000&gt;And why the sea is boiling hot &lt;/font&gt;&lt;br&gt;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>
                <a:latin typeface="American Typewriter Condensed" charset="0"/>
              </a:rPr>
              <a:t>&lt;font color=#010001&gt;And whether pigs have wings." &lt;/font&gt;&lt;br&gt;</a:t>
            </a:r>
            <a:endParaRPr lang="en-US" sz="2800"/>
          </a:p>
        </p:txBody>
      </p:sp>
      <p:sp>
        <p:nvSpPr>
          <p:cNvPr id="236550" name="Rectangle 5"/>
          <p:cNvSpPr>
            <a:spLocks noChangeArrowheads="1"/>
          </p:cNvSpPr>
          <p:nvPr/>
        </p:nvSpPr>
        <p:spPr bwMode="auto">
          <a:xfrm>
            <a:off x="685800" y="1143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stegoWalrus.html in web browser</a:t>
            </a:r>
            <a:endParaRPr lang="en-US" sz="3200"/>
          </a:p>
        </p:txBody>
      </p:sp>
      <p:sp>
        <p:nvSpPr>
          <p:cNvPr id="236551" name="Rectangle 9"/>
          <p:cNvSpPr>
            <a:spLocks noChangeArrowheads="1"/>
          </p:cNvSpPr>
          <p:nvPr/>
        </p:nvSpPr>
        <p:spPr bwMode="auto">
          <a:xfrm>
            <a:off x="685800" y="56388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“Hidden” message: </a:t>
            </a:r>
            <a:r>
              <a:rPr lang="en-US" b="1">
                <a:latin typeface="Times-Roman" charset="0"/>
              </a:rPr>
              <a:t>011 010 100 100 000 101</a:t>
            </a:r>
            <a:endParaRPr lang="en-US">
              <a:latin typeface="Times-Roman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E3B2C1AF-5499-7C4B-AD5D-55F81FB385C6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/>
              <a:t>Steganography</a:t>
            </a:r>
            <a:endParaRPr lang="en-US" dirty="0"/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dirty="0"/>
              <a:t>Some formats (e.g., image files) are more difficult than html for </a:t>
            </a:r>
            <a:r>
              <a:rPr lang="en-US" sz="2800" b="1" dirty="0">
                <a:solidFill>
                  <a:schemeClr val="hlink"/>
                </a:solidFill>
              </a:rPr>
              <a:t>humans</a:t>
            </a:r>
            <a:r>
              <a:rPr lang="en-US" sz="2800" dirty="0"/>
              <a:t> to read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</a:t>
            </a:r>
            <a:r>
              <a:rPr lang="en-US" sz="2400" dirty="0" smtClean="0"/>
              <a:t> easy </a:t>
            </a:r>
            <a:r>
              <a:rPr lang="en-US" sz="2400" dirty="0"/>
              <a:t>for computer programs to read…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Easy to hide info in </a:t>
            </a:r>
            <a:r>
              <a:rPr lang="en-US" sz="2800" b="1" dirty="0">
                <a:solidFill>
                  <a:schemeClr val="hlink"/>
                </a:solidFill>
              </a:rPr>
              <a:t>unimportant bits</a:t>
            </a:r>
            <a:endParaRPr lang="en-US" sz="2800" dirty="0" smtClean="0"/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Easy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FF0000"/>
                </a:solidFill>
              </a:rPr>
              <a:t>destroy</a:t>
            </a:r>
            <a:r>
              <a:rPr lang="en-US" sz="2800" dirty="0"/>
              <a:t> info in unimportant bits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To be robust,</a:t>
            </a:r>
            <a:r>
              <a:rPr lang="en-US" sz="2800" dirty="0" smtClean="0"/>
              <a:t> must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chemeClr val="hlink"/>
                </a:solidFill>
              </a:rPr>
              <a:t>important bits</a:t>
            </a:r>
            <a:endParaRPr lang="en-US" sz="2800" dirty="0"/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But stored </a:t>
            </a:r>
            <a:r>
              <a:rPr lang="en-US" sz="2400" dirty="0" smtClean="0"/>
              <a:t>info </a:t>
            </a:r>
            <a:r>
              <a:rPr lang="en-US" sz="2400" dirty="0"/>
              <a:t>must not damage </a:t>
            </a:r>
            <a:r>
              <a:rPr lang="en-US" sz="2400" dirty="0" smtClean="0"/>
              <a:t>data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Collusion attacks are another concern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Robust </a:t>
            </a:r>
            <a:r>
              <a:rPr lang="en-US" sz="2800" dirty="0" err="1"/>
              <a:t>steganography</a:t>
            </a:r>
            <a:r>
              <a:rPr lang="en-US" sz="2800" dirty="0"/>
              <a:t> is</a:t>
            </a:r>
            <a:r>
              <a:rPr lang="en-US" sz="2800" dirty="0" smtClean="0"/>
              <a:t> tricky!</a:t>
            </a:r>
            <a:endParaRPr lang="en-US" sz="28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1468096-961A-7A43-98E9-B36425FF345E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Information Hiding: </a:t>
            </a:r>
            <a:br>
              <a:rPr lang="en-US"/>
            </a:br>
            <a:r>
              <a:rPr lang="en-US"/>
              <a:t>The Bottom Line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Not-so-easy to hide digital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“Obvious” approach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robust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hlink"/>
                </a:solidFill>
              </a:rPr>
              <a:t>Stirmark</a:t>
            </a:r>
            <a:r>
              <a:rPr lang="en-US" sz="2400" b="1" dirty="0">
                <a:solidFill>
                  <a:schemeClr val="hlink"/>
                </a:solidFill>
              </a:rPr>
              <a:t>:</a:t>
            </a:r>
            <a:r>
              <a:rPr lang="en-US" sz="2400" dirty="0"/>
              <a:t> tool to make most watermarks in images unreadable without damaging the image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/>
              <a:t>Stego</a:t>
            </a:r>
            <a:r>
              <a:rPr lang="en-US" sz="2400" dirty="0" smtClean="0"/>
              <a:t>/watermarking active </a:t>
            </a:r>
            <a:r>
              <a:rPr lang="en-US" sz="2400" dirty="0"/>
              <a:t>research</a:t>
            </a:r>
            <a:r>
              <a:rPr lang="en-US" sz="2400" dirty="0" smtClean="0"/>
              <a:t> topics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information hiding is suspected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make information/watermark unreadable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Attacker may be able to read the information, given the original document (image, audio,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ABC5EC9A-4DEB-714A-9DAE-3DA20A43CFA1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Pre-Birthday Problem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Suppose </a:t>
            </a:r>
            <a:r>
              <a:rPr lang="en-US" dirty="0">
                <a:latin typeface="Times-Roman" charset="0"/>
              </a:rPr>
              <a:t>N</a:t>
            </a:r>
            <a:r>
              <a:rPr lang="en-US" dirty="0"/>
              <a:t> people in a room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large must </a:t>
            </a:r>
            <a:r>
              <a:rPr lang="en-US" dirty="0">
                <a:latin typeface="Times-Roman" charset="0"/>
              </a:rPr>
              <a:t>N</a:t>
            </a:r>
            <a:r>
              <a:rPr lang="en-US" dirty="0"/>
              <a:t> be before the probability someone has same birthday as me is </a:t>
            </a:r>
            <a:r>
              <a:rPr lang="en-US" dirty="0" err="1">
                <a:sym typeface="Symbol" charset="2"/>
              </a:rPr>
              <a:t></a:t>
            </a:r>
            <a:r>
              <a:rPr lang="en-US" dirty="0"/>
              <a:t> </a:t>
            </a:r>
            <a:r>
              <a:rPr lang="en-US" dirty="0">
                <a:latin typeface="Times-Roman" charset="0"/>
              </a:rPr>
              <a:t>1/2</a:t>
            </a:r>
            <a:r>
              <a:rPr lang="en-US" dirty="0"/>
              <a:t> ?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Solve: </a:t>
            </a:r>
            <a:r>
              <a:rPr lang="en-US" dirty="0">
                <a:latin typeface="Times-Roman" charset="0"/>
              </a:rPr>
              <a:t>1/2 = 1 </a:t>
            </a:r>
            <a:r>
              <a:rPr lang="en-US" dirty="0" err="1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 (364/365)</a:t>
            </a:r>
            <a:r>
              <a:rPr lang="en-US" baseline="30000" dirty="0">
                <a:latin typeface="Times-Roman" charset="0"/>
              </a:rPr>
              <a:t>N</a:t>
            </a:r>
            <a:r>
              <a:rPr lang="en-US" dirty="0"/>
              <a:t> for </a:t>
            </a:r>
            <a:r>
              <a:rPr lang="en-US" dirty="0">
                <a:latin typeface="Times-Roman" charset="0"/>
              </a:rPr>
              <a:t>N</a:t>
            </a:r>
            <a:endParaRPr lang="en-US" dirty="0" smtClean="0"/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We find </a:t>
            </a:r>
            <a:r>
              <a:rPr lang="en-US" dirty="0">
                <a:latin typeface="Times-Roman" charset="0"/>
              </a:rPr>
              <a:t>N = 253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2669B9CF-7685-CF43-BDE5-BA68876B4A4D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Birthday Problem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How many people must be in a room before probability is </a:t>
            </a:r>
            <a:r>
              <a:rPr lang="en-US" sz="2800" dirty="0" err="1">
                <a:sym typeface="Symbol" charset="2"/>
              </a:rPr>
              <a:t></a:t>
            </a:r>
            <a:r>
              <a:rPr lang="en-US" sz="2800" dirty="0"/>
              <a:t> </a:t>
            </a:r>
            <a:r>
              <a:rPr lang="en-US" sz="2800" dirty="0">
                <a:latin typeface="Lucida Grande"/>
                <a:cs typeface="Lucida Grande"/>
              </a:rPr>
              <a:t>1/2</a:t>
            </a:r>
            <a:r>
              <a:rPr lang="en-US" sz="2800" dirty="0"/>
              <a:t> that any two (or more) have same birthday?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-Roman" charset="0"/>
              </a:rPr>
              <a:t>1 </a:t>
            </a:r>
            <a:r>
              <a:rPr lang="en-US" sz="2400" dirty="0" err="1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 365/365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>
                <a:latin typeface="Times-Roman" charset="0"/>
              </a:rPr>
              <a:t>364/365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</a:t>
            </a:r>
            <a:r>
              <a:rPr lang="en-US" sz="2400" dirty="0">
                <a:latin typeface="Times-Roman" charset="0"/>
                <a:sym typeface="Symbol" charset="2"/>
              </a:rPr>
              <a:t> </a:t>
            </a:r>
            <a:r>
              <a:rPr lang="en-US" sz="2400" dirty="0">
                <a:latin typeface="Times-Roman" charset="0"/>
              </a:rPr>
              <a:t>(365</a:t>
            </a:r>
            <a:r>
              <a:rPr lang="en-US" sz="2400" dirty="0">
                <a:latin typeface="Times-Roman" charset="0"/>
                <a:sym typeface="Symbol" charset="2"/>
              </a:rPr>
              <a:t></a:t>
            </a:r>
            <a:r>
              <a:rPr lang="en-US" sz="2400" dirty="0">
                <a:latin typeface="Times-Roman" charset="0"/>
              </a:rPr>
              <a:t>N+1)/365</a:t>
            </a:r>
            <a:endParaRPr lang="en-US" sz="2000" dirty="0">
              <a:latin typeface="Times-Roman" charset="0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Set equal to </a:t>
            </a:r>
            <a:r>
              <a:rPr lang="en-US" sz="2400" dirty="0">
                <a:latin typeface="Lucida Grande"/>
                <a:cs typeface="Lucida Grande"/>
              </a:rPr>
              <a:t>1/2</a:t>
            </a:r>
            <a:r>
              <a:rPr lang="en-US" sz="2400" dirty="0"/>
              <a:t> and solve: </a:t>
            </a:r>
            <a:r>
              <a:rPr lang="en-US" sz="2400" b="1" dirty="0">
                <a:solidFill>
                  <a:srgbClr val="FF0000"/>
                </a:solidFill>
                <a:latin typeface="Times-Roman" charset="0"/>
              </a:rPr>
              <a:t>N = 23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Surprising? A paradox?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Maybe not: “Should be” about </a:t>
            </a:r>
            <a:r>
              <a:rPr lang="en-US" sz="2800" dirty="0">
                <a:latin typeface="Lucida Grande"/>
                <a:cs typeface="Lucida Grande"/>
              </a:rPr>
              <a:t>sqrt(365) </a:t>
            </a:r>
            <a:r>
              <a:rPr lang="en-US" sz="2800" dirty="0"/>
              <a:t>since we compare all </a:t>
            </a:r>
            <a:r>
              <a:rPr lang="en-US" sz="2800" b="1" dirty="0">
                <a:solidFill>
                  <a:schemeClr val="hlink"/>
                </a:solidFill>
              </a:rPr>
              <a:t>pairs</a:t>
            </a:r>
            <a:r>
              <a:rPr lang="en-US" sz="2800" dirty="0"/>
              <a:t> </a:t>
            </a:r>
            <a:r>
              <a:rPr lang="en-US" sz="2800" dirty="0" err="1">
                <a:latin typeface="Lucida Grande"/>
                <a:cs typeface="Lucida Grande"/>
              </a:rPr>
              <a:t>x</a:t>
            </a:r>
            <a:r>
              <a:rPr lang="en-US" sz="2800" dirty="0"/>
              <a:t> and </a:t>
            </a:r>
            <a:r>
              <a:rPr lang="en-US" sz="2800" dirty="0" err="1" smtClean="0">
                <a:latin typeface="Lucida Grande"/>
                <a:cs typeface="Lucida Grande"/>
              </a:rPr>
              <a:t>y</a:t>
            </a:r>
            <a:endParaRPr lang="en-US" sz="2800" dirty="0" smtClean="0">
              <a:cs typeface="Lucida Grande"/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cs typeface="Lucida Grande"/>
              </a:rPr>
              <a:t>And there are 365 possible birthdays</a:t>
            </a:r>
            <a:endParaRPr lang="en-US" sz="2400" dirty="0">
              <a:cs typeface="Lucida Gran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Cryptography                                                                                                     </a:t>
            </a:r>
            <a:fld id="{3ABA4882-5117-BE46-BF9B-F1447D7E6F0D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Of Hashes and Birthdays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If </a:t>
            </a:r>
            <a:r>
              <a:rPr lang="en-US" sz="2800" dirty="0" err="1">
                <a:latin typeface="Times-Roman" charset="0"/>
              </a:rPr>
              <a:t>h(x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dirty="0"/>
              <a:t> is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bits</a:t>
            </a:r>
            <a:r>
              <a:rPr lang="en-US" sz="2800" dirty="0" smtClean="0"/>
              <a:t>,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N</a:t>
            </a:r>
            <a:r>
              <a:rPr lang="en-US" sz="2800" dirty="0"/>
              <a:t> different hash values are possible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So, if </a:t>
            </a:r>
            <a:r>
              <a:rPr lang="en-US" sz="2800" dirty="0"/>
              <a:t>you hash about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N/2</a:t>
            </a:r>
            <a:r>
              <a:rPr lang="en-US" sz="2800" dirty="0"/>
              <a:t> random values then you expect to find a </a:t>
            </a:r>
            <a:r>
              <a:rPr lang="en-US" sz="2800" dirty="0" smtClean="0"/>
              <a:t>collision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Since </a:t>
            </a:r>
            <a:r>
              <a:rPr lang="en-US" sz="2400" dirty="0" smtClean="0">
                <a:latin typeface="Times-Roman" charset="0"/>
              </a:rPr>
              <a:t>sqrt(2</a:t>
            </a:r>
            <a:r>
              <a:rPr lang="en-US" sz="2400" baseline="30000" dirty="0" smtClean="0">
                <a:latin typeface="Times-Roman" charset="0"/>
              </a:rPr>
              <a:t>N</a:t>
            </a:r>
            <a:r>
              <a:rPr lang="en-US" sz="2400" dirty="0" smtClean="0">
                <a:latin typeface="Times-Roman" charset="0"/>
              </a:rPr>
              <a:t>) = 2</a:t>
            </a:r>
            <a:r>
              <a:rPr lang="en-US" sz="2400" baseline="30000" dirty="0" smtClean="0">
                <a:latin typeface="Times-Roman" charset="0"/>
              </a:rPr>
              <a:t>N/2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Implication:</a:t>
            </a:r>
            <a:r>
              <a:rPr lang="en-US" sz="2800" dirty="0"/>
              <a:t> secure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bit symmetric key requires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N</a:t>
            </a:r>
            <a:r>
              <a:rPr lang="en-US" sz="2800" baseline="30000" dirty="0">
                <a:latin typeface="Times-Roman" charset="0"/>
                <a:sym typeface="Symbol" charset="2"/>
              </a:rPr>
              <a:t></a:t>
            </a:r>
            <a:r>
              <a:rPr lang="en-US" sz="2800" baseline="30000" dirty="0">
                <a:latin typeface="Times-Roman" charset="0"/>
              </a:rPr>
              <a:t>1</a:t>
            </a:r>
            <a:r>
              <a:rPr lang="en-US" sz="2800" dirty="0"/>
              <a:t> work to “break” while secure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bit hash requires </a:t>
            </a:r>
            <a:r>
              <a:rPr lang="en-US" sz="2800" dirty="0">
                <a:latin typeface="Times-Roman" charset="0"/>
              </a:rPr>
              <a:t>2</a:t>
            </a:r>
            <a:r>
              <a:rPr lang="en-US" sz="2800" baseline="30000" dirty="0">
                <a:latin typeface="Times-Roman" charset="0"/>
              </a:rPr>
              <a:t>N/2</a:t>
            </a:r>
            <a:r>
              <a:rPr lang="en-US" sz="2800" dirty="0"/>
              <a:t> work to “break</a:t>
            </a:r>
            <a:r>
              <a:rPr lang="en-US" sz="2800" dirty="0" smtClean="0"/>
              <a:t>”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Exhaustive search attacks, that is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4006</Words>
  <Application>Microsoft Office PowerPoint</Application>
  <PresentationFormat>On-screen Show (4:3)</PresentationFormat>
  <Paragraphs>613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Default Design</vt:lpstr>
      <vt:lpstr>Part I: Crypto  Chapter 5: Hash Functions and Others</vt:lpstr>
      <vt:lpstr>Chapter 5: Hash Functions++</vt:lpstr>
      <vt:lpstr>Chapter 5: Hash Functions++</vt:lpstr>
      <vt:lpstr>Hash Function Motivation</vt:lpstr>
      <vt:lpstr>Hash Function Motivation</vt:lpstr>
      <vt:lpstr>Crypto Hash Function</vt:lpstr>
      <vt:lpstr>Pre-Birthday Problem</vt:lpstr>
      <vt:lpstr>Birthday Problem</vt:lpstr>
      <vt:lpstr>Of Hashes and Birthdays</vt:lpstr>
      <vt:lpstr>Non-crypto Hash (1)</vt:lpstr>
      <vt:lpstr>Non-crypto Hash (2)</vt:lpstr>
      <vt:lpstr>Non-crypto Hash (3)</vt:lpstr>
      <vt:lpstr>Popular Crypto Hashes</vt:lpstr>
      <vt:lpstr>Crypto Hash Design</vt:lpstr>
      <vt:lpstr>Tiger Hash</vt:lpstr>
      <vt:lpstr>Tiger Hash</vt:lpstr>
      <vt:lpstr>Tiger Outer Round </vt:lpstr>
      <vt:lpstr>Tiger Inner Rounds</vt:lpstr>
      <vt:lpstr>Tiger Hash: One Round</vt:lpstr>
      <vt:lpstr>Tiger Hash  Key Schedule</vt:lpstr>
      <vt:lpstr>Tiger Hash Summary (1)</vt:lpstr>
      <vt:lpstr>Tiger Hash Summary (2)</vt:lpstr>
      <vt:lpstr>HMAC</vt:lpstr>
      <vt:lpstr>HMAC</vt:lpstr>
      <vt:lpstr>The Right Way to HMAC</vt:lpstr>
      <vt:lpstr>Hash Uses</vt:lpstr>
      <vt:lpstr>Online Bids</vt:lpstr>
      <vt:lpstr>Spam Reduction</vt:lpstr>
      <vt:lpstr>Spam Reduction</vt:lpstr>
      <vt:lpstr>Spam Reduction</vt:lpstr>
      <vt:lpstr>Secret Sharing</vt:lpstr>
      <vt:lpstr>Shamir’s Secret Sharing</vt:lpstr>
      <vt:lpstr>Shamir’s Secret Sharing</vt:lpstr>
      <vt:lpstr>Shamir’s Secret Sharing</vt:lpstr>
      <vt:lpstr>Secret Sharing Example</vt:lpstr>
      <vt:lpstr>Secret Sharing Example</vt:lpstr>
      <vt:lpstr>Visual Cryptography</vt:lpstr>
      <vt:lpstr>Visual Cryptography</vt:lpstr>
      <vt:lpstr>Sharing a B&amp;W Image</vt:lpstr>
      <vt:lpstr>Visual Crypto Example</vt:lpstr>
      <vt:lpstr>Visual Crypto</vt:lpstr>
      <vt:lpstr>Visual Crypto</vt:lpstr>
      <vt:lpstr>Random Numbers in Cryptography</vt:lpstr>
      <vt:lpstr>Random Numbers</vt:lpstr>
      <vt:lpstr>Random Numbers</vt:lpstr>
      <vt:lpstr>Non-random Random Numbers</vt:lpstr>
      <vt:lpstr>Card Shuffle</vt:lpstr>
      <vt:lpstr>Card Shuffle</vt:lpstr>
      <vt:lpstr>Poker Example</vt:lpstr>
      <vt:lpstr>What is Random?</vt:lpstr>
      <vt:lpstr>Randomness</vt:lpstr>
      <vt:lpstr>Information Hiding</vt:lpstr>
      <vt:lpstr>Information Hiding</vt:lpstr>
      <vt:lpstr>Watermark</vt:lpstr>
      <vt:lpstr>Watermark Examples</vt:lpstr>
      <vt:lpstr>Watermark Example (1)</vt:lpstr>
      <vt:lpstr>Watermark Example (2)</vt:lpstr>
      <vt:lpstr>Steganography</vt:lpstr>
      <vt:lpstr>Images and Steganography</vt:lpstr>
      <vt:lpstr>Images and Stego</vt:lpstr>
      <vt:lpstr>Stego Example 1</vt:lpstr>
      <vt:lpstr>Non-Stego Example</vt:lpstr>
      <vt:lpstr>Stego Example 2</vt:lpstr>
      <vt:lpstr>Steganography</vt:lpstr>
      <vt:lpstr>Information Hiding:  The Bottom Line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zaung</cp:lastModifiedBy>
  <cp:revision>1114</cp:revision>
  <cp:lastPrinted>2004-12-25T16:50:47Z</cp:lastPrinted>
  <dcterms:created xsi:type="dcterms:W3CDTF">2012-02-23T16:41:01Z</dcterms:created>
  <dcterms:modified xsi:type="dcterms:W3CDTF">2013-09-15T13:30:17Z</dcterms:modified>
</cp:coreProperties>
</file>