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718" r:id="rId2"/>
    <p:sldId id="642" r:id="rId3"/>
    <p:sldId id="643" r:id="rId4"/>
    <p:sldId id="509" r:id="rId5"/>
    <p:sldId id="510" r:id="rId6"/>
    <p:sldId id="511" r:id="rId7"/>
    <p:sldId id="512" r:id="rId8"/>
    <p:sldId id="514" r:id="rId9"/>
    <p:sldId id="516" r:id="rId10"/>
    <p:sldId id="518" r:id="rId11"/>
    <p:sldId id="519" r:id="rId12"/>
    <p:sldId id="520" r:id="rId13"/>
    <p:sldId id="521" r:id="rId14"/>
    <p:sldId id="523" r:id="rId15"/>
    <p:sldId id="637" r:id="rId16"/>
    <p:sldId id="524" r:id="rId17"/>
    <p:sldId id="525" r:id="rId18"/>
    <p:sldId id="696" r:id="rId19"/>
    <p:sldId id="697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0" r:id="rId34"/>
    <p:sldId id="541" r:id="rId35"/>
    <p:sldId id="542" r:id="rId36"/>
    <p:sldId id="671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551" r:id="rId46"/>
    <p:sldId id="651" r:id="rId47"/>
    <p:sldId id="644" r:id="rId48"/>
    <p:sldId id="645" r:id="rId49"/>
    <p:sldId id="694" r:id="rId50"/>
    <p:sldId id="646" r:id="rId51"/>
    <p:sldId id="647" r:id="rId52"/>
    <p:sldId id="648" r:id="rId53"/>
    <p:sldId id="649" r:id="rId54"/>
    <p:sldId id="650" r:id="rId55"/>
    <p:sldId id="652" r:id="rId56"/>
    <p:sldId id="653" r:id="rId57"/>
    <p:sldId id="654" r:id="rId58"/>
    <p:sldId id="655" r:id="rId59"/>
    <p:sldId id="656" r:id="rId60"/>
    <p:sldId id="657" r:id="rId61"/>
    <p:sldId id="715" r:id="rId62"/>
    <p:sldId id="660" r:id="rId63"/>
    <p:sldId id="661" r:id="rId64"/>
    <p:sldId id="662" r:id="rId65"/>
    <p:sldId id="663" r:id="rId66"/>
    <p:sldId id="664" r:id="rId67"/>
    <p:sldId id="665" r:id="rId68"/>
    <p:sldId id="666" r:id="rId69"/>
    <p:sldId id="667" r:id="rId70"/>
    <p:sldId id="668" r:id="rId71"/>
    <p:sldId id="669" r:id="rId72"/>
    <p:sldId id="572" r:id="rId73"/>
    <p:sldId id="575" r:id="rId74"/>
    <p:sldId id="576" r:id="rId75"/>
    <p:sldId id="577" r:id="rId76"/>
    <p:sldId id="638" r:id="rId77"/>
    <p:sldId id="639" r:id="rId78"/>
    <p:sldId id="583" r:id="rId79"/>
    <p:sldId id="584" r:id="rId80"/>
    <p:sldId id="585" r:id="rId81"/>
    <p:sldId id="586" r:id="rId82"/>
    <p:sldId id="587" r:id="rId83"/>
    <p:sldId id="588" r:id="rId84"/>
    <p:sldId id="589" r:id="rId85"/>
    <p:sldId id="590" r:id="rId86"/>
    <p:sldId id="640" r:id="rId87"/>
    <p:sldId id="592" r:id="rId88"/>
    <p:sldId id="593" r:id="rId89"/>
    <p:sldId id="594" r:id="rId90"/>
    <p:sldId id="670" r:id="rId91"/>
    <p:sldId id="595" r:id="rId92"/>
    <p:sldId id="602" r:id="rId93"/>
    <p:sldId id="641" r:id="rId94"/>
    <p:sldId id="672" r:id="rId95"/>
    <p:sldId id="673" r:id="rId96"/>
    <p:sldId id="674" r:id="rId97"/>
    <p:sldId id="675" r:id="rId98"/>
    <p:sldId id="676" r:id="rId9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3"/>
    <a:srgbClr val="06FF0E"/>
    <a:srgbClr val="CC14BE"/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E63F-011A-3E43-A312-98E7CA0808B8}" type="datetimeFigureOut">
              <a:rPr lang="en-US" smtClean="0"/>
              <a:pPr/>
              <a:t>15-Sep-13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F18CF-6D04-D149-A2BD-325B25DE7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41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134AB6-D105-B94F-AF6A-AF4BFCAA1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8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7AEB01AE-29C2-494A-9265-B28106D64B5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3BEF3D06-DB2C-0F45-953A-3E58DC02B98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2F5E24AA-7384-BA40-8F30-9DC79283B14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AD201B23-E879-9846-A2A9-CED7FCA065E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3704A275-DB3B-2346-8033-8BFE9A8F495E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B2341617-4344-324E-9E15-ABC09817E918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83BECADF-31BF-9A45-B60A-2F834887DC4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D7B3BD55-AF80-B342-AA19-1C66FBFEF43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B43B62A7-37BF-F14C-8188-B3945FC10AB8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F390FFE1-3D51-2540-8BDD-BEBEA3A79C2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E4287857-CFE6-A14F-A3B9-C455FDB9133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55A73CB8-469A-9540-BADA-AFD55CD9168A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l.sri.com/users/neumann/insiderisks.html#112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077FD78-4679-944C-AB2D-0BF5DEF3E59F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848600" cy="2667000"/>
          </a:xfrm>
        </p:spPr>
        <p:txBody>
          <a:bodyPr/>
          <a:lstStyle/>
          <a:p>
            <a:pPr eaLnBrk="1" hangingPunct="1"/>
            <a:r>
              <a:rPr lang="en-US" dirty="0" smtClean="0"/>
              <a:t>Part I: Crypto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Chapter </a:t>
            </a:r>
            <a:r>
              <a:rPr lang="en-US" dirty="0" smtClean="0"/>
              <a:t>6: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Advanced Cryptanalysis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066800" y="3048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Original Source: http</a:t>
            </a:r>
            <a:r>
              <a:rPr lang="en-US" dirty="0"/>
              <a:t>://www.cs.sjsu.edu/~stamp/infosec/</a:t>
            </a:r>
          </a:p>
        </p:txBody>
      </p:sp>
    </p:spTree>
    <p:extLst>
      <p:ext uri="{BB962C8B-B14F-4D97-AF65-F5344CB8AC3E}">
        <p14:creationId xmlns:p14="http://schemas.microsoft.com/office/powerpoint/2010/main" val="1932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CE31E24-4EAD-BB4D-8590-288929BEA6EE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7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Differential Cryptanalysis</a:t>
            </a:r>
          </a:p>
        </p:txBody>
      </p:sp>
      <p:sp>
        <p:nvSpPr>
          <p:cNvPr id="247812" name="Rectangle 3"/>
          <p:cNvSpPr>
            <a:spLocks noChangeArrowheads="1"/>
          </p:cNvSpPr>
          <p:nvPr/>
        </p:nvSpPr>
        <p:spPr bwMode="auto">
          <a:xfrm>
            <a:off x="1143000" y="1828800"/>
            <a:ext cx="472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                   column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row	  00	  01	  10	  11</a:t>
            </a:r>
            <a:endParaRPr lang="en-US" sz="2800">
              <a:latin typeface="Times-Roman" charset="0"/>
              <a:sym typeface="Symbol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 0	  10	  01	  11	  00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1	  00	  10	  01	  11</a:t>
            </a:r>
          </a:p>
        </p:txBody>
      </p:sp>
      <p:sp>
        <p:nvSpPr>
          <p:cNvPr id="247813" name="Line 4"/>
          <p:cNvSpPr>
            <a:spLocks noChangeShapeType="1"/>
          </p:cNvSpPr>
          <p:nvPr/>
        </p:nvSpPr>
        <p:spPr bwMode="auto">
          <a:xfrm>
            <a:off x="2133600" y="1981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14" name="Line 5"/>
          <p:cNvSpPr>
            <a:spLocks noChangeShapeType="1"/>
          </p:cNvSpPr>
          <p:nvPr/>
        </p:nvSpPr>
        <p:spPr bwMode="auto">
          <a:xfrm>
            <a:off x="1219200" y="2743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15" name="Rectangle 6"/>
          <p:cNvSpPr>
            <a:spLocks noChangeArrowheads="1"/>
          </p:cNvSpPr>
          <p:nvPr/>
        </p:nvSpPr>
        <p:spPr bwMode="auto">
          <a:xfrm>
            <a:off x="685800" y="4114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>
                <a:latin typeface="Times-Roman" charset="0"/>
              </a:rPr>
              <a:t> </a:t>
            </a:r>
            <a:r>
              <a:rPr lang="en-US" sz="2800"/>
              <a:t>Suppose </a:t>
            </a:r>
            <a:r>
              <a:rPr lang="en-US" sz="2800">
                <a:latin typeface="Times-Roman" charset="0"/>
              </a:rPr>
              <a:t>X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 = 110, X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 = 010, K = 011</a:t>
            </a:r>
            <a:endParaRPr lang="en-US" sz="28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>
                <a:latin typeface="Times-Roman" charset="0"/>
              </a:rPr>
              <a:t> </a:t>
            </a:r>
            <a:r>
              <a:rPr lang="en-US" sz="2800"/>
              <a:t>Then</a:t>
            </a:r>
            <a:r>
              <a:rPr lang="en-US" sz="2800">
                <a:latin typeface="Times-Roman" charset="0"/>
              </a:rPr>
              <a:t> X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K = 101 </a:t>
            </a:r>
            <a:r>
              <a:rPr lang="en-US" sz="2800">
                <a:sym typeface="Symbol" charset="2"/>
              </a:rPr>
              <a:t>and</a:t>
            </a:r>
            <a:r>
              <a:rPr lang="en-US" sz="2800">
                <a:latin typeface="Times-Roman" charset="0"/>
                <a:sym typeface="Symbol" charset="2"/>
              </a:rPr>
              <a:t> X</a:t>
            </a:r>
            <a:r>
              <a:rPr lang="en-US" sz="2800" baseline="-25000">
                <a:latin typeface="Times-Roman" charset="0"/>
                <a:sym typeface="Symbol" charset="2"/>
              </a:rPr>
              <a:t>2</a:t>
            </a:r>
            <a:r>
              <a:rPr lang="en-US" sz="2800">
                <a:latin typeface="Times-Roman" charset="0"/>
                <a:sym typeface="Symbol" charset="2"/>
              </a:rPr>
              <a:t>  K = 001</a:t>
            </a:r>
            <a:endParaRPr lang="en-US" sz="2800">
              <a:sym typeface="Symbol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>
                <a:latin typeface="Times-Roman" charset="0"/>
              </a:rPr>
              <a:t> Sbox(X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K) = 10 </a:t>
            </a:r>
            <a:r>
              <a:rPr lang="en-US" sz="2800">
                <a:sym typeface="Symbol" charset="2"/>
              </a:rPr>
              <a:t>and</a:t>
            </a:r>
            <a:r>
              <a:rPr lang="en-US" sz="2800">
                <a:latin typeface="Times-Roman" charset="0"/>
                <a:sym typeface="Symbol" charset="2"/>
              </a:rPr>
              <a:t> Sbox(X</a:t>
            </a:r>
            <a:r>
              <a:rPr lang="en-US" sz="2800" baseline="-25000">
                <a:latin typeface="Times-Roman" charset="0"/>
                <a:sym typeface="Symbol" charset="2"/>
              </a:rPr>
              <a:t>2</a:t>
            </a:r>
            <a:r>
              <a:rPr lang="en-US" sz="2800">
                <a:latin typeface="Times-Roman" charset="0"/>
                <a:sym typeface="Symbol" charset="2"/>
              </a:rPr>
              <a:t>  K) = 01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D204163-A7BD-1F42-9B22-E331F8378C48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8835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381000"/>
            <a:ext cx="4114800" cy="1828800"/>
          </a:xfrm>
        </p:spPr>
        <p:txBody>
          <a:bodyPr/>
          <a:lstStyle/>
          <a:p>
            <a:pPr eaLnBrk="1" hangingPunct="1"/>
            <a:r>
              <a:rPr lang="en-US"/>
              <a:t>Differential Cryptanalysis</a:t>
            </a:r>
          </a:p>
        </p:txBody>
      </p:sp>
      <p:sp>
        <p:nvSpPr>
          <p:cNvPr id="248836" name="Rectangle 3"/>
          <p:cNvSpPr>
            <a:spLocks noChangeArrowheads="1"/>
          </p:cNvSpPr>
          <p:nvPr/>
        </p:nvSpPr>
        <p:spPr bwMode="auto">
          <a:xfrm>
            <a:off x="228600" y="304800"/>
            <a:ext cx="472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                   column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row	  00	  01	  10	  11</a:t>
            </a:r>
            <a:endParaRPr lang="en-US" sz="2800">
              <a:latin typeface="Times-Roman" charset="0"/>
              <a:sym typeface="Symbol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 0	  10	  01	  11	  00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1	  00	  10	  01	  11</a:t>
            </a:r>
          </a:p>
        </p:txBody>
      </p:sp>
      <p:sp>
        <p:nvSpPr>
          <p:cNvPr id="248837" name="Line 4"/>
          <p:cNvSpPr>
            <a:spLocks noChangeShapeType="1"/>
          </p:cNvSpPr>
          <p:nvPr/>
        </p:nvSpPr>
        <p:spPr bwMode="auto">
          <a:xfrm>
            <a:off x="1219200" y="533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38" name="Line 5"/>
          <p:cNvSpPr>
            <a:spLocks noChangeShapeType="1"/>
          </p:cNvSpPr>
          <p:nvPr/>
        </p:nvSpPr>
        <p:spPr bwMode="auto">
          <a:xfrm>
            <a:off x="304800" y="1295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609600" y="2743200"/>
            <a:ext cx="8001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Suppose</a:t>
            </a:r>
            <a:r>
              <a:rPr lang="en-US" sz="2800">
                <a:latin typeface="Times-Roman" charset="0"/>
              </a:rPr>
              <a:t>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b="1">
                <a:latin typeface="Times-Roman" charset="0"/>
                <a:ea typeface="ＭＳ Ｐゴシック" charset="-128"/>
                <a:cs typeface="ＭＳ Ｐゴシック" charset="-128"/>
              </a:rPr>
              <a:t>Unknown:</a:t>
            </a:r>
            <a:r>
              <a:rPr lang="en-US">
                <a:latin typeface="Times-Roman" charset="0"/>
                <a:ea typeface="ＭＳ Ｐゴシック" charset="-128"/>
                <a:cs typeface="ＭＳ Ｐゴシック" charset="-128"/>
              </a:rPr>
              <a:t> K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b="1">
                <a:latin typeface="Times-Roman" charset="0"/>
                <a:ea typeface="ＭＳ Ｐゴシック" charset="-128"/>
                <a:cs typeface="ＭＳ Ｐゴシック" charset="-128"/>
              </a:rPr>
              <a:t>Known:</a:t>
            </a:r>
            <a:r>
              <a:rPr lang="en-US">
                <a:latin typeface="Times-Roman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>
                <a:solidFill>
                  <a:schemeClr val="hlink"/>
                </a:solidFill>
                <a:latin typeface="Times-Roman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>
                <a:latin typeface="Times-Roman" charset="0"/>
                <a:ea typeface="ＭＳ Ｐゴシック" charset="-128"/>
                <a:cs typeface="ＭＳ Ｐゴシック" charset="-128"/>
              </a:rPr>
              <a:t> = 110, </a:t>
            </a:r>
            <a:r>
              <a:rPr lang="en-US">
                <a:solidFill>
                  <a:srgbClr val="FF0000"/>
                </a:solidFill>
                <a:latin typeface="Times-Roman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>
                <a:latin typeface="Times-Roman" charset="0"/>
                <a:ea typeface="ＭＳ Ｐゴシック" charset="-128"/>
                <a:cs typeface="ＭＳ Ｐゴシック" charset="-128"/>
              </a:rPr>
              <a:t> = 010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b="1">
                <a:latin typeface="Times-Roman" charset="0"/>
                <a:ea typeface="ＭＳ Ｐゴシック" charset="-128"/>
                <a:cs typeface="ＭＳ Ｐゴシック" charset="-128"/>
                <a:sym typeface="Symbol" charset="2"/>
              </a:rPr>
              <a:t>Known:</a:t>
            </a:r>
            <a:r>
              <a:rPr lang="en-US">
                <a:latin typeface="Times-Roman" charset="0"/>
                <a:ea typeface="ＭＳ Ｐゴシック" charset="-128"/>
                <a:cs typeface="ＭＳ Ｐゴシック" charset="-128"/>
              </a:rPr>
              <a:t> Sbox(</a:t>
            </a:r>
            <a:r>
              <a:rPr lang="en-US">
                <a:solidFill>
                  <a:schemeClr val="hlink"/>
                </a:solidFill>
                <a:latin typeface="Times-Roman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>
                <a:latin typeface="Times-Roman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>
                <a:latin typeface="Times-Roman" charset="0"/>
                <a:ea typeface="ＭＳ Ｐゴシック" charset="-128"/>
                <a:cs typeface="ＭＳ Ｐゴシック" charset="-128"/>
                <a:sym typeface="Symbol" charset="2"/>
              </a:rPr>
              <a:t> K) = 10, Sbox(</a:t>
            </a:r>
            <a:r>
              <a:rPr lang="en-US">
                <a:solidFill>
                  <a:srgbClr val="FF0000"/>
                </a:solidFill>
                <a:latin typeface="Times-Roman" charset="0"/>
                <a:ea typeface="ＭＳ Ｐゴシック" charset="-128"/>
                <a:cs typeface="ＭＳ Ｐゴシック" charset="-128"/>
                <a:sym typeface="Symbol" charset="2"/>
              </a:rPr>
              <a:t>X</a:t>
            </a:r>
            <a:r>
              <a:rPr lang="en-US">
                <a:latin typeface="Times-Roman" charset="0"/>
                <a:ea typeface="ＭＳ Ｐゴシック" charset="-128"/>
                <a:cs typeface="ＭＳ Ｐゴシック" charset="-128"/>
                <a:sym typeface="Symbol" charset="2"/>
              </a:rPr>
              <a:t>  K) = 01</a:t>
            </a:r>
            <a:endParaRPr lang="en-US">
              <a:ea typeface="ＭＳ Ｐゴシック" charset="-128"/>
              <a:cs typeface="ＭＳ Ｐゴシック" charset="-128"/>
              <a:sym typeface="Symbol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Know 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K  {000,101},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K  {001,110}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Then </a:t>
            </a:r>
            <a:r>
              <a:rPr lang="en-US" sz="2800">
                <a:latin typeface="Times-Roman" charset="0"/>
                <a:sym typeface="Symbol" charset="2"/>
              </a:rPr>
              <a:t>K  {110,011}  {011,100}  K = 011</a:t>
            </a:r>
            <a:endParaRPr lang="en-US" sz="2800" b="1">
              <a:solidFill>
                <a:schemeClr val="accent2"/>
              </a:solidFill>
              <a:latin typeface="Times-Roman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Like a known plaintext attack on S-box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20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20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20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20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20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20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556955F-5C75-764F-8F38-3FC74131DE9F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98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Differential Cryptanalysis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572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Attacking one S-box not very useful!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/>
              <a:t>And Trudy can’t always see input and output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To make this work we must do 2 things</a:t>
            </a:r>
          </a:p>
          <a:p>
            <a:pPr marL="533400" indent="-5334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/>
              <a:t>Extend the attack to </a:t>
            </a:r>
            <a:r>
              <a:rPr lang="en-US" sz="2800" b="1">
                <a:solidFill>
                  <a:schemeClr val="accent2"/>
                </a:solidFill>
              </a:rPr>
              <a:t>one round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/>
              <a:t>Must account for all S-boxes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/>
              <a:t>Choose input so only one S-box “active”</a:t>
            </a:r>
          </a:p>
          <a:p>
            <a:pPr marL="533400" indent="-5334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/>
              <a:t>Then extend attack to (almost) </a:t>
            </a:r>
            <a:r>
              <a:rPr lang="en-US" sz="2800" b="1">
                <a:solidFill>
                  <a:schemeClr val="accent2"/>
                </a:solidFill>
              </a:rPr>
              <a:t>all rounds</a:t>
            </a:r>
            <a:endParaRPr lang="en-US" sz="280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/>
              <a:t>Note that output is input to next round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/>
              <a:t>Choose input so output is “good” for next 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BB11827-6B6D-C946-A828-B7DBAFAB3A71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08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Differential Cryptanalysis</a:t>
            </a:r>
          </a:p>
        </p:txBody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We deal with input and output differences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Suppose we know inputs 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800"/>
              <a:t> and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2800"/>
              <a:t> 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For </a:t>
            </a:r>
            <a:r>
              <a:rPr lang="en-US" sz="2400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400"/>
              <a:t> the input to S-box is </a:t>
            </a:r>
            <a:r>
              <a:rPr lang="en-US" sz="2400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K</a:t>
            </a:r>
            <a:r>
              <a:rPr lang="en-US" sz="2400">
                <a:sym typeface="Symbol" charset="2"/>
              </a:rPr>
              <a:t> 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>
                <a:sym typeface="Symbol" charset="2"/>
              </a:rPr>
              <a:t>For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2400"/>
              <a:t> the input to S-box is</a:t>
            </a:r>
            <a:r>
              <a:rPr lang="en-US" sz="2400">
                <a:sym typeface="Symbol" charset="2"/>
              </a:rPr>
              <a:t>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K</a:t>
            </a:r>
            <a:endParaRPr lang="en-US" sz="2400">
              <a:sym typeface="Symbol" charset="2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sz="2400">
                <a:sym typeface="Symbol" charset="2"/>
              </a:rPr>
              <a:t>Key </a:t>
            </a:r>
            <a:r>
              <a:rPr lang="en-US" sz="2400">
                <a:latin typeface="Times-Roman" charset="0"/>
                <a:sym typeface="Symbol" charset="2"/>
              </a:rPr>
              <a:t>K</a:t>
            </a:r>
            <a:r>
              <a:rPr lang="en-US" sz="2400">
                <a:sym typeface="Symbol" charset="2"/>
              </a:rPr>
              <a:t> is unknown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b="1">
                <a:sym typeface="Symbol" charset="2"/>
              </a:rPr>
              <a:t>Input difference:</a:t>
            </a:r>
            <a:r>
              <a:rPr lang="en-US" sz="2400">
                <a:sym typeface="Symbol" charset="2"/>
              </a:rPr>
              <a:t> (</a:t>
            </a:r>
            <a:r>
              <a:rPr lang="en-US" sz="2400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K) </a:t>
            </a:r>
            <a:r>
              <a:rPr lang="en-US" sz="2400">
                <a:sym typeface="Symbol" charset="2"/>
              </a:rPr>
              <a:t> (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2400" baseline="-250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K) = </a:t>
            </a:r>
            <a:r>
              <a:rPr lang="en-US" sz="2400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X</a:t>
            </a:r>
            <a:endParaRPr lang="en-US" sz="2400" baseline="-25000">
              <a:latin typeface="Times-Roman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800"/>
              <a:t>Input difference is independent of key </a:t>
            </a:r>
            <a:r>
              <a:rPr lang="en-US" sz="2800">
                <a:latin typeface="Times-Roman" charset="0"/>
              </a:rPr>
              <a:t>K</a:t>
            </a:r>
            <a:endParaRPr lang="en-US" sz="2800">
              <a:sym typeface="Symbol" charset="2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800" b="1"/>
              <a:t>Output difference:</a:t>
            </a:r>
            <a:r>
              <a:rPr lang="en-US" sz="2800"/>
              <a:t> 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Y</a:t>
            </a:r>
            <a:r>
              <a:rPr lang="en-US" sz="2800" baseline="-250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Y</a:t>
            </a:r>
            <a:r>
              <a:rPr lang="en-US" sz="2800">
                <a:sym typeface="Symbol" charset="2"/>
              </a:rPr>
              <a:t> is (almost) input difference to next round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Goal is to “chain” differences thru rounds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5C84A27-8046-CB45-8665-5EE739020905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19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Differential Cryptanalysis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sz="2800"/>
              <a:t>If we obtain known output difference from known input difference…</a:t>
            </a:r>
          </a:p>
          <a:p>
            <a:pPr lvl="1" eaLnBrk="1" hangingPunct="1"/>
            <a:r>
              <a:rPr lang="en-US" sz="2400"/>
              <a:t>May be able to chain differences thru rounds</a:t>
            </a:r>
          </a:p>
          <a:p>
            <a:pPr lvl="1" eaLnBrk="1" hangingPunct="1"/>
            <a:r>
              <a:rPr lang="en-US" sz="2400"/>
              <a:t>It’s OK if this only occurs with some probability</a:t>
            </a:r>
          </a:p>
          <a:p>
            <a:pPr eaLnBrk="1" hangingPunct="1"/>
            <a:r>
              <a:rPr lang="en-US" sz="2800"/>
              <a:t>If input difference is 0…</a:t>
            </a:r>
          </a:p>
          <a:p>
            <a:pPr lvl="1" eaLnBrk="1" hangingPunct="1"/>
            <a:r>
              <a:rPr lang="en-US" sz="2400"/>
              <a:t>…output difference is 0</a:t>
            </a:r>
          </a:p>
          <a:p>
            <a:pPr lvl="1" eaLnBrk="1" hangingPunct="1"/>
            <a:r>
              <a:rPr lang="en-US" sz="2400"/>
              <a:t>Allows us to make some S-boxes “inactive” with respect to differences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5C68D07-C427-1649-8C82-F0E8B9CF4A59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29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3429000" cy="1981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S-box Differential Analysis</a:t>
            </a:r>
          </a:p>
        </p:txBody>
      </p:sp>
      <p:sp>
        <p:nvSpPr>
          <p:cNvPr id="252932" name="Rectangle 3"/>
          <p:cNvSpPr>
            <a:spLocks noChangeArrowheads="1"/>
          </p:cNvSpPr>
          <p:nvPr/>
        </p:nvSpPr>
        <p:spPr bwMode="auto">
          <a:xfrm>
            <a:off x="3810000" y="0"/>
            <a:ext cx="472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                  </a:t>
            </a:r>
            <a:r>
              <a:rPr lang="en-US" sz="2800">
                <a:latin typeface="Courier" charset="0"/>
              </a:rPr>
              <a:t>column</a:t>
            </a:r>
            <a:endParaRPr lang="en-US" sz="2800">
              <a:latin typeface="Times-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Courier" charset="0"/>
              </a:rPr>
              <a:t>row</a:t>
            </a:r>
            <a:r>
              <a:rPr lang="en-US" sz="2800">
                <a:latin typeface="Times-Roman" charset="0"/>
              </a:rPr>
              <a:t>	  00	  01	  10	  11</a:t>
            </a:r>
            <a:endParaRPr lang="en-US" sz="2800">
              <a:latin typeface="Times-Roman" charset="0"/>
              <a:sym typeface="Symbol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 0	  10	  01	  11	  00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1	  00	  10	  01	  11</a:t>
            </a:r>
          </a:p>
        </p:txBody>
      </p:sp>
      <p:sp>
        <p:nvSpPr>
          <p:cNvPr id="252933" name="Line 4"/>
          <p:cNvSpPr>
            <a:spLocks noChangeShapeType="1"/>
          </p:cNvSpPr>
          <p:nvPr/>
        </p:nvSpPr>
        <p:spPr bwMode="auto">
          <a:xfrm>
            <a:off x="4800600" y="228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4" name="Line 5"/>
          <p:cNvSpPr>
            <a:spLocks noChangeShapeType="1"/>
          </p:cNvSpPr>
          <p:nvPr/>
        </p:nvSpPr>
        <p:spPr bwMode="auto">
          <a:xfrm>
            <a:off x="3886200" y="990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5" name="Rectangle 6"/>
          <p:cNvSpPr>
            <a:spLocks noChangeArrowheads="1"/>
          </p:cNvSpPr>
          <p:nvPr/>
        </p:nvSpPr>
        <p:spPr bwMode="auto">
          <a:xfrm>
            <a:off x="3048000" y="2209800"/>
            <a:ext cx="5562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         	  Sbox(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800">
                <a:latin typeface="Times-Roman" charset="0"/>
              </a:rPr>
              <a:t>)</a:t>
            </a:r>
            <a:r>
              <a:rPr lang="en-US" sz="2800">
                <a:latin typeface="Times-Roman" charset="0"/>
                <a:sym typeface="Symbol" charset="2"/>
              </a:rPr>
              <a:t>Sbox(</a:t>
            </a:r>
            <a:r>
              <a:rPr lang="en-US" sz="2800">
                <a:solidFill>
                  <a:srgbClr val="FF0000"/>
                </a:solidFill>
                <a:latin typeface="Times-Roman" charset="0"/>
                <a:sym typeface="Symbol" charset="2"/>
              </a:rPr>
              <a:t>X</a:t>
            </a:r>
            <a:r>
              <a:rPr lang="en-US" sz="2800">
                <a:latin typeface="Times-Roman" charset="0"/>
                <a:sym typeface="Symbol" charset="2"/>
              </a:rPr>
              <a:t>)</a:t>
            </a:r>
            <a:endParaRPr lang="en-US" sz="2800">
              <a:latin typeface="Times-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			  00	  01	  10	  11</a:t>
            </a:r>
            <a:endParaRPr lang="en-US" sz="2800">
              <a:latin typeface="Times-Roman" charset="0"/>
              <a:sym typeface="Symbol" charset="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		 000	   8	   0	   0	   0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	 	 </a:t>
            </a:r>
            <a:r>
              <a:rPr lang="en-US" sz="2800">
                <a:latin typeface="Times-Roman" charset="0"/>
                <a:sym typeface="Symbol" charset="2"/>
              </a:rPr>
              <a:t>001	   0	   0	   4	   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800" baseline="-25000">
                <a:latin typeface="Times-Roman" charset="0"/>
              </a:rPr>
              <a:t>	 	</a:t>
            </a:r>
            <a:r>
              <a:rPr lang="en-US" sz="2800">
                <a:latin typeface="Times-Roman" charset="0"/>
                <a:sym typeface="Symbol" charset="2"/>
              </a:rPr>
              <a:t> 010	   0	   8	   0	   0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	 011	   0	   0	   4	   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-Roman" charset="0"/>
                <a:sym typeface="Symbol" charset="2"/>
              </a:rPr>
              <a:t>X</a:t>
            </a:r>
            <a:r>
              <a:rPr lang="en-US" sz="2800" baseline="-25000">
                <a:latin typeface="Times-Roman" charset="0"/>
                <a:sym typeface="Symbol" charset="2"/>
              </a:rPr>
              <a:t>	 </a:t>
            </a:r>
            <a:r>
              <a:rPr lang="en-US" sz="2800">
                <a:latin typeface="Times-Roman" charset="0"/>
                <a:sym typeface="Symbol" charset="2"/>
              </a:rPr>
              <a:t>	 100	   0	   0	   4	   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 		 101	   4	   4	   0	   0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 		 110	   0	   0	   4	   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 		 111	   4	   4	   0	   0</a:t>
            </a:r>
            <a:r>
              <a:rPr lang="en-US" sz="2800">
                <a:latin typeface="Times-Roman" charset="0"/>
              </a:rPr>
              <a:t> </a:t>
            </a:r>
          </a:p>
        </p:txBody>
      </p:sp>
      <p:sp>
        <p:nvSpPr>
          <p:cNvPr id="252936" name="Line 7"/>
          <p:cNvSpPr>
            <a:spLocks noChangeShapeType="1"/>
          </p:cNvSpPr>
          <p:nvPr/>
        </p:nvSpPr>
        <p:spPr bwMode="auto">
          <a:xfrm>
            <a:off x="4876800" y="2438400"/>
            <a:ext cx="1588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7" name="Line 8"/>
          <p:cNvSpPr>
            <a:spLocks noChangeShapeType="1"/>
          </p:cNvSpPr>
          <p:nvPr/>
        </p:nvSpPr>
        <p:spPr bwMode="auto">
          <a:xfrm>
            <a:off x="3962400" y="3124200"/>
            <a:ext cx="426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8" name="Rectangle 9"/>
          <p:cNvSpPr>
            <a:spLocks noChangeArrowheads="1"/>
          </p:cNvSpPr>
          <p:nvPr/>
        </p:nvSpPr>
        <p:spPr bwMode="auto">
          <a:xfrm>
            <a:off x="304800" y="2441575"/>
            <a:ext cx="25908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 Input diff 000 not interesting</a:t>
            </a:r>
          </a:p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 Input diff 010 always gives output diff 01</a:t>
            </a:r>
          </a:p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 More biased, the better (for Trudy)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007FC38-DE80-FF41-82D1-F16ABD9661A7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39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2514600"/>
          </a:xfrm>
        </p:spPr>
        <p:txBody>
          <a:bodyPr/>
          <a:lstStyle/>
          <a:p>
            <a:pPr eaLnBrk="1" hangingPunct="1"/>
            <a:r>
              <a:rPr lang="en-US"/>
              <a:t>Overview of Linear Cryptanalysis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5AC4D1F-FAF6-0941-BD8E-DE8A070B7721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49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Linear Cryptanalysis</a:t>
            </a:r>
          </a:p>
        </p:txBody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/>
              <a:t>Like differential cryptanalysis, we target the nonlinear part of the cipher</a:t>
            </a:r>
          </a:p>
          <a:p>
            <a:pPr eaLnBrk="1" hangingPunct="1"/>
            <a:r>
              <a:rPr lang="en-US" sz="2800"/>
              <a:t>But instead of differences, we approximate the nonlinearity with </a:t>
            </a:r>
            <a:r>
              <a:rPr lang="en-US" sz="2800" b="1">
                <a:solidFill>
                  <a:schemeClr val="hlink"/>
                </a:solidFill>
              </a:rPr>
              <a:t>linear equations</a:t>
            </a:r>
            <a:endParaRPr lang="en-US" sz="2800"/>
          </a:p>
          <a:p>
            <a:pPr eaLnBrk="1" hangingPunct="1"/>
            <a:r>
              <a:rPr lang="en-US" sz="2800"/>
              <a:t>For DES-like cipher we need to approximate S-boxes by linear functions</a:t>
            </a:r>
          </a:p>
          <a:p>
            <a:pPr eaLnBrk="1" hangingPunct="1"/>
            <a:r>
              <a:rPr lang="en-US" sz="2800"/>
              <a:t>How well can we do this?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737FCBC-B9CD-914E-89C0-03BA26A2A0D8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60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2514600" cy="2057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S-box Linear Analysis</a:t>
            </a:r>
          </a:p>
        </p:txBody>
      </p:sp>
      <p:sp>
        <p:nvSpPr>
          <p:cNvPr id="256004" name="Rectangle 3"/>
          <p:cNvSpPr>
            <a:spLocks noChangeArrowheads="1"/>
          </p:cNvSpPr>
          <p:nvPr/>
        </p:nvSpPr>
        <p:spPr bwMode="auto">
          <a:xfrm>
            <a:off x="3810000" y="0"/>
            <a:ext cx="472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                  </a:t>
            </a:r>
            <a:r>
              <a:rPr lang="en-US" sz="2800">
                <a:latin typeface="Courier" charset="0"/>
              </a:rPr>
              <a:t>column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Courier" charset="0"/>
              </a:rPr>
              <a:t>row</a:t>
            </a:r>
            <a:r>
              <a:rPr lang="en-US" sz="2800">
                <a:latin typeface="Times-Roman" charset="0"/>
              </a:rPr>
              <a:t>	  00	  01	  10	  11</a:t>
            </a:r>
            <a:endParaRPr lang="en-US" sz="2800">
              <a:latin typeface="Times-Roman" charset="0"/>
              <a:sym typeface="Symbol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 0	  10	  01	  11	  00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1	  00	  10	  01	  11</a:t>
            </a:r>
          </a:p>
        </p:txBody>
      </p:sp>
      <p:sp>
        <p:nvSpPr>
          <p:cNvPr id="256005" name="Line 4"/>
          <p:cNvSpPr>
            <a:spLocks noChangeShapeType="1"/>
          </p:cNvSpPr>
          <p:nvPr/>
        </p:nvSpPr>
        <p:spPr bwMode="auto">
          <a:xfrm>
            <a:off x="4800600" y="228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06" name="Line 5"/>
          <p:cNvSpPr>
            <a:spLocks noChangeShapeType="1"/>
          </p:cNvSpPr>
          <p:nvPr/>
        </p:nvSpPr>
        <p:spPr bwMode="auto">
          <a:xfrm>
            <a:off x="3886200" y="990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07" name="Rectangle 6"/>
          <p:cNvSpPr>
            <a:spLocks noChangeArrowheads="1"/>
          </p:cNvSpPr>
          <p:nvPr/>
        </p:nvSpPr>
        <p:spPr bwMode="auto">
          <a:xfrm>
            <a:off x="3733800" y="2209800"/>
            <a:ext cx="5257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         	       </a:t>
            </a:r>
            <a:r>
              <a:rPr lang="en-US" sz="2800">
                <a:latin typeface="Courier" charset="0"/>
              </a:rPr>
              <a:t>output</a:t>
            </a:r>
            <a:endParaRPr lang="en-US" sz="2800">
              <a:latin typeface="Times-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			    y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	    y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	 y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  <a:sym typeface="Symbol" charset="2"/>
              </a:rPr>
              <a:t>y</a:t>
            </a:r>
            <a:r>
              <a:rPr lang="en-US" sz="2800" baseline="-25000">
                <a:latin typeface="Times-Roman" charset="0"/>
                <a:sym typeface="Symbol" charset="2"/>
              </a:rPr>
              <a:t>1</a:t>
            </a:r>
            <a:endParaRPr lang="en-US" sz="2800">
              <a:latin typeface="Times-Roman" charset="0"/>
              <a:sym typeface="Symbol" charset="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	   	    0	    4	    4	    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Courier" charset="0"/>
              </a:rPr>
              <a:t>i</a:t>
            </a:r>
            <a:r>
              <a:rPr lang="en-US" sz="2800">
                <a:latin typeface="Times-Roman" charset="0"/>
              </a:rPr>
              <a:t>	         </a:t>
            </a:r>
            <a:r>
              <a:rPr lang="en-US" sz="2800">
                <a:latin typeface="Times-Roman" charset="0"/>
                <a:sym typeface="Symbol" charset="2"/>
              </a:rPr>
              <a:t>x</a:t>
            </a:r>
            <a:r>
              <a:rPr lang="en-US" sz="2800" baseline="-25000">
                <a:latin typeface="Times-Roman" charset="0"/>
                <a:sym typeface="Symbol" charset="2"/>
              </a:rPr>
              <a:t>0</a:t>
            </a:r>
            <a:r>
              <a:rPr lang="en-US" sz="2800">
                <a:latin typeface="Times-Roman" charset="0"/>
                <a:sym typeface="Symbol" charset="2"/>
              </a:rPr>
              <a:t>	    4	    4	    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</a:t>
            </a:r>
            <a:r>
              <a:rPr lang="en-US" sz="2800">
                <a:latin typeface="Courier" charset="0"/>
                <a:sym typeface="Symbol" charset="2"/>
              </a:rPr>
              <a:t>n	</a:t>
            </a:r>
            <a:r>
              <a:rPr lang="en-US" sz="2800">
                <a:latin typeface="Times-Roman" charset="0"/>
                <a:sym typeface="Symbol" charset="2"/>
              </a:rPr>
              <a:t>         x</a:t>
            </a:r>
            <a:r>
              <a:rPr lang="en-US" sz="2800" baseline="-25000">
                <a:latin typeface="Times-Roman" charset="0"/>
                <a:sym typeface="Symbol" charset="2"/>
              </a:rPr>
              <a:t>1</a:t>
            </a:r>
            <a:r>
              <a:rPr lang="en-US" sz="2800">
                <a:latin typeface="Times-Roman" charset="0"/>
                <a:sym typeface="Symbol" charset="2"/>
              </a:rPr>
              <a:t>	    4	    6	    2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</a:t>
            </a:r>
            <a:r>
              <a:rPr lang="en-US" sz="2800">
                <a:latin typeface="Courier" charset="0"/>
                <a:sym typeface="Symbol" charset="2"/>
              </a:rPr>
              <a:t>p</a:t>
            </a:r>
            <a:r>
              <a:rPr lang="en-US" sz="2800">
                <a:latin typeface="Times-Roman" charset="0"/>
                <a:sym typeface="Symbol" charset="2"/>
              </a:rPr>
              <a:t>	         x</a:t>
            </a:r>
            <a:r>
              <a:rPr lang="en-US" sz="2800" baseline="-25000">
                <a:latin typeface="Times-Roman" charset="0"/>
                <a:sym typeface="Symbol" charset="2"/>
              </a:rPr>
              <a:t>2</a:t>
            </a:r>
            <a:r>
              <a:rPr lang="en-US" sz="2800">
                <a:latin typeface="Times-Roman" charset="0"/>
                <a:sym typeface="Symbol" charset="2"/>
              </a:rPr>
              <a:t>	    4	    4	    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</a:t>
            </a:r>
            <a:r>
              <a:rPr lang="en-US" sz="2800">
                <a:latin typeface="Courier" charset="0"/>
                <a:sym typeface="Symbol" charset="2"/>
              </a:rPr>
              <a:t>u</a:t>
            </a:r>
            <a:r>
              <a:rPr lang="en-US" sz="2800">
                <a:latin typeface="Times-Roman" charset="0"/>
                <a:sym typeface="Symbol" charset="2"/>
              </a:rPr>
              <a:t>    x</a:t>
            </a:r>
            <a:r>
              <a:rPr lang="en-US" sz="2800" baseline="-25000">
                <a:latin typeface="Times-Roman" charset="0"/>
                <a:sym typeface="Symbol" charset="2"/>
              </a:rPr>
              <a:t>0</a:t>
            </a:r>
            <a:r>
              <a:rPr lang="en-US" sz="2800">
                <a:latin typeface="Times-Roman" charset="0"/>
                <a:sym typeface="Symbol" charset="2"/>
              </a:rPr>
              <a:t>x</a:t>
            </a:r>
            <a:r>
              <a:rPr lang="en-US" sz="2800" baseline="-25000">
                <a:latin typeface="Times-Roman" charset="0"/>
                <a:sym typeface="Symbol" charset="2"/>
              </a:rPr>
              <a:t>1</a:t>
            </a:r>
            <a:r>
              <a:rPr lang="en-US" sz="2800">
                <a:latin typeface="Times-Roman" charset="0"/>
                <a:sym typeface="Symbol" charset="2"/>
              </a:rPr>
              <a:t>	    4	    2	    2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</a:t>
            </a:r>
            <a:r>
              <a:rPr lang="en-US" sz="2800">
                <a:latin typeface="Courier" charset="0"/>
                <a:sym typeface="Symbol" charset="2"/>
              </a:rPr>
              <a:t>t	</a:t>
            </a:r>
            <a:r>
              <a:rPr lang="en-US" sz="2800">
                <a:latin typeface="Times-Roman" charset="0"/>
                <a:sym typeface="Symbol" charset="2"/>
              </a:rPr>
              <a:t>    x</a:t>
            </a:r>
            <a:r>
              <a:rPr lang="en-US" sz="2800" baseline="-25000">
                <a:latin typeface="Times-Roman" charset="0"/>
                <a:sym typeface="Symbol" charset="2"/>
              </a:rPr>
              <a:t>0</a:t>
            </a:r>
            <a:r>
              <a:rPr lang="en-US" sz="2800">
                <a:latin typeface="Times-Roman" charset="0"/>
                <a:sym typeface="Symbol" charset="2"/>
              </a:rPr>
              <a:t>x</a:t>
            </a:r>
            <a:r>
              <a:rPr lang="en-US" sz="2800" baseline="-25000">
                <a:latin typeface="Times-Roman" charset="0"/>
                <a:sym typeface="Symbol" charset="2"/>
              </a:rPr>
              <a:t>2</a:t>
            </a:r>
            <a:r>
              <a:rPr lang="en-US" sz="2800">
                <a:latin typeface="Times-Roman" charset="0"/>
                <a:sym typeface="Symbol" charset="2"/>
              </a:rPr>
              <a:t>	    0	    4	    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	    x</a:t>
            </a:r>
            <a:r>
              <a:rPr lang="en-US" sz="2800" baseline="-25000">
                <a:latin typeface="Times-Roman" charset="0"/>
                <a:sym typeface="Symbol" charset="2"/>
              </a:rPr>
              <a:t>1</a:t>
            </a:r>
            <a:r>
              <a:rPr lang="en-US" sz="2800">
                <a:latin typeface="Times-Roman" charset="0"/>
                <a:sym typeface="Symbol" charset="2"/>
              </a:rPr>
              <a:t>x</a:t>
            </a:r>
            <a:r>
              <a:rPr lang="en-US" sz="2800" baseline="-25000">
                <a:latin typeface="Times-Roman" charset="0"/>
                <a:sym typeface="Symbol" charset="2"/>
              </a:rPr>
              <a:t>2</a:t>
            </a:r>
            <a:r>
              <a:rPr lang="en-US" sz="2800">
                <a:latin typeface="Times-Roman" charset="0"/>
                <a:sym typeface="Symbol" charset="2"/>
              </a:rPr>
              <a:t>	    4	    6	    6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 x</a:t>
            </a:r>
            <a:r>
              <a:rPr lang="en-US" sz="2800" baseline="-25000">
                <a:latin typeface="Times-Roman" charset="0"/>
                <a:sym typeface="Symbol" charset="2"/>
              </a:rPr>
              <a:t>0</a:t>
            </a:r>
            <a:r>
              <a:rPr lang="en-US" sz="2800">
                <a:latin typeface="Times-Roman" charset="0"/>
                <a:sym typeface="Symbol" charset="2"/>
              </a:rPr>
              <a:t>x</a:t>
            </a:r>
            <a:r>
              <a:rPr lang="en-US" sz="2800" baseline="-25000">
                <a:latin typeface="Times-Roman" charset="0"/>
                <a:sym typeface="Symbol" charset="2"/>
              </a:rPr>
              <a:t>1</a:t>
            </a:r>
            <a:r>
              <a:rPr lang="en-US" sz="2800">
                <a:latin typeface="Times-Roman" charset="0"/>
                <a:sym typeface="Symbol" charset="2"/>
              </a:rPr>
              <a:t>x</a:t>
            </a:r>
            <a:r>
              <a:rPr lang="en-US" sz="2800" baseline="-25000">
                <a:latin typeface="Times-Roman" charset="0"/>
                <a:sym typeface="Symbol" charset="2"/>
              </a:rPr>
              <a:t>2</a:t>
            </a:r>
            <a:r>
              <a:rPr lang="en-US" sz="2800">
                <a:latin typeface="Times-Roman" charset="0"/>
                <a:sym typeface="Symbol" charset="2"/>
              </a:rPr>
              <a:t>	    4	    6	    2</a:t>
            </a:r>
            <a:r>
              <a:rPr lang="en-US" sz="2800">
                <a:latin typeface="Times-Roman" charset="0"/>
              </a:rPr>
              <a:t> </a:t>
            </a:r>
          </a:p>
        </p:txBody>
      </p:sp>
      <p:sp>
        <p:nvSpPr>
          <p:cNvPr id="256008" name="Line 7"/>
          <p:cNvSpPr>
            <a:spLocks noChangeShapeType="1"/>
          </p:cNvSpPr>
          <p:nvPr/>
        </p:nvSpPr>
        <p:spPr bwMode="auto">
          <a:xfrm>
            <a:off x="5638800" y="2438400"/>
            <a:ext cx="1588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09" name="Line 8"/>
          <p:cNvSpPr>
            <a:spLocks noChangeShapeType="1"/>
          </p:cNvSpPr>
          <p:nvPr/>
        </p:nvSpPr>
        <p:spPr bwMode="auto">
          <a:xfrm>
            <a:off x="4789488" y="3200400"/>
            <a:ext cx="37449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0" name="Rectangle 9"/>
          <p:cNvSpPr>
            <a:spLocks noChangeArrowheads="1"/>
          </p:cNvSpPr>
          <p:nvPr/>
        </p:nvSpPr>
        <p:spPr bwMode="auto">
          <a:xfrm>
            <a:off x="228600" y="2438400"/>
            <a:ext cx="28194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 Input </a:t>
            </a:r>
            <a:r>
              <a:rPr lang="en-US">
                <a:latin typeface="Times-Roman" charset="0"/>
              </a:rPr>
              <a:t>x</a:t>
            </a:r>
            <a:r>
              <a:rPr lang="en-US" baseline="-25000">
                <a:latin typeface="Times-Roman" charset="0"/>
              </a:rPr>
              <a:t>0</a:t>
            </a:r>
            <a:r>
              <a:rPr lang="en-US">
                <a:latin typeface="Times-Roman" charset="0"/>
              </a:rPr>
              <a:t>x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x</a:t>
            </a:r>
            <a:r>
              <a:rPr lang="en-US" baseline="-25000">
                <a:latin typeface="Times-Roman" charset="0"/>
              </a:rPr>
              <a:t>2</a:t>
            </a:r>
            <a:r>
              <a:rPr lang="en-US"/>
              <a:t> where </a:t>
            </a:r>
            <a:r>
              <a:rPr lang="en-US">
                <a:latin typeface="Times-Roman" charset="0"/>
              </a:rPr>
              <a:t>x</a:t>
            </a:r>
            <a:r>
              <a:rPr lang="en-US" baseline="-25000">
                <a:latin typeface="Times-Roman" charset="0"/>
              </a:rPr>
              <a:t>0</a:t>
            </a:r>
            <a:r>
              <a:rPr lang="en-US"/>
              <a:t> is row and </a:t>
            </a:r>
            <a:r>
              <a:rPr lang="en-US">
                <a:latin typeface="Times-Roman" charset="0"/>
              </a:rPr>
              <a:t>x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x</a:t>
            </a:r>
            <a:r>
              <a:rPr lang="en-US" baseline="-25000">
                <a:latin typeface="Times-Roman" charset="0"/>
              </a:rPr>
              <a:t>2</a:t>
            </a:r>
            <a:r>
              <a:rPr lang="en-US"/>
              <a:t> is column</a:t>
            </a:r>
          </a:p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 Output </a:t>
            </a:r>
            <a:r>
              <a:rPr lang="en-US">
                <a:latin typeface="Times-Roman" charset="0"/>
              </a:rPr>
              <a:t>y</a:t>
            </a:r>
            <a:r>
              <a:rPr lang="en-US" baseline="-25000">
                <a:latin typeface="Times-Roman" charset="0"/>
              </a:rPr>
              <a:t>0</a:t>
            </a:r>
            <a:r>
              <a:rPr lang="en-US">
                <a:latin typeface="Times-Roman" charset="0"/>
              </a:rPr>
              <a:t>y</a:t>
            </a:r>
            <a:r>
              <a:rPr lang="en-US" baseline="-25000">
                <a:latin typeface="Times-Roman" charset="0"/>
              </a:rPr>
              <a:t>1</a:t>
            </a:r>
            <a:r>
              <a:rPr lang="en-US"/>
              <a:t> </a:t>
            </a:r>
          </a:p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 Count of 4 is unbiased</a:t>
            </a:r>
          </a:p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 Count of 0 or 8 is best for Trudy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3DCD151-3237-5247-9801-4D94788E0218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7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2514600" cy="1219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Linear Analysis</a:t>
            </a:r>
          </a:p>
        </p:txBody>
      </p:sp>
      <p:sp>
        <p:nvSpPr>
          <p:cNvPr id="257028" name="Rectangle 3"/>
          <p:cNvSpPr>
            <a:spLocks noChangeArrowheads="1"/>
          </p:cNvSpPr>
          <p:nvPr/>
        </p:nvSpPr>
        <p:spPr bwMode="auto">
          <a:xfrm>
            <a:off x="3810000" y="0"/>
            <a:ext cx="472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                  </a:t>
            </a:r>
            <a:r>
              <a:rPr lang="en-US" sz="2800">
                <a:latin typeface="Courier" charset="0"/>
              </a:rPr>
              <a:t>column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Courier" charset="0"/>
              </a:rPr>
              <a:t>row</a:t>
            </a:r>
            <a:r>
              <a:rPr lang="en-US" sz="2800">
                <a:latin typeface="Times-Roman" charset="0"/>
              </a:rPr>
              <a:t>	  00	  01	  10	  11</a:t>
            </a:r>
            <a:endParaRPr lang="en-US" sz="2800">
              <a:latin typeface="Times-Roman" charset="0"/>
              <a:sym typeface="Symbol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 0	  10	  01	  11	  00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1	  00	  10	  01	  11</a:t>
            </a:r>
          </a:p>
        </p:txBody>
      </p:sp>
      <p:sp>
        <p:nvSpPr>
          <p:cNvPr id="257029" name="Line 4"/>
          <p:cNvSpPr>
            <a:spLocks noChangeShapeType="1"/>
          </p:cNvSpPr>
          <p:nvPr/>
        </p:nvSpPr>
        <p:spPr bwMode="auto">
          <a:xfrm>
            <a:off x="4800600" y="228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0" name="Line 5"/>
          <p:cNvSpPr>
            <a:spLocks noChangeShapeType="1"/>
          </p:cNvSpPr>
          <p:nvPr/>
        </p:nvSpPr>
        <p:spPr bwMode="auto">
          <a:xfrm>
            <a:off x="3886200" y="990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1" name="Rectangle 6"/>
          <p:cNvSpPr>
            <a:spLocks noChangeArrowheads="1"/>
          </p:cNvSpPr>
          <p:nvPr/>
        </p:nvSpPr>
        <p:spPr bwMode="auto">
          <a:xfrm>
            <a:off x="3733800" y="2209800"/>
            <a:ext cx="5181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         	       </a:t>
            </a:r>
            <a:r>
              <a:rPr lang="en-US" sz="2800">
                <a:latin typeface="Courier" charset="0"/>
              </a:rPr>
              <a:t>output</a:t>
            </a:r>
            <a:endParaRPr lang="en-US" sz="2800">
              <a:latin typeface="Times-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			    y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	    y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	 y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  <a:sym typeface="Symbol" charset="2"/>
              </a:rPr>
              <a:t>y</a:t>
            </a:r>
            <a:r>
              <a:rPr lang="en-US" sz="2800" baseline="-25000">
                <a:latin typeface="Times-Roman" charset="0"/>
                <a:sym typeface="Symbol" charset="2"/>
              </a:rPr>
              <a:t>1</a:t>
            </a:r>
            <a:endParaRPr lang="en-US" sz="2800">
              <a:latin typeface="Times-Roman" charset="0"/>
              <a:sym typeface="Symbol" charset="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	   	    0	    4	    4	    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Courier" charset="0"/>
              </a:rPr>
              <a:t>i</a:t>
            </a:r>
            <a:r>
              <a:rPr lang="en-US" sz="2800">
                <a:latin typeface="Times-Roman" charset="0"/>
              </a:rPr>
              <a:t>	         </a:t>
            </a:r>
            <a:r>
              <a:rPr lang="en-US" sz="2800">
                <a:latin typeface="Times-Roman" charset="0"/>
                <a:sym typeface="Symbol" charset="2"/>
              </a:rPr>
              <a:t>x</a:t>
            </a:r>
            <a:r>
              <a:rPr lang="en-US" sz="2800" baseline="-25000">
                <a:latin typeface="Times-Roman" charset="0"/>
                <a:sym typeface="Symbol" charset="2"/>
              </a:rPr>
              <a:t>0</a:t>
            </a:r>
            <a:r>
              <a:rPr lang="en-US" sz="2800">
                <a:latin typeface="Times-Roman" charset="0"/>
                <a:sym typeface="Symbol" charset="2"/>
              </a:rPr>
              <a:t>	    4	    4	    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</a:t>
            </a:r>
            <a:r>
              <a:rPr lang="en-US" sz="2800">
                <a:latin typeface="Courier" charset="0"/>
                <a:sym typeface="Symbol" charset="2"/>
              </a:rPr>
              <a:t>n	</a:t>
            </a:r>
            <a:r>
              <a:rPr lang="en-US" sz="2800">
                <a:latin typeface="Times-Roman" charset="0"/>
                <a:sym typeface="Symbol" charset="2"/>
              </a:rPr>
              <a:t>         x</a:t>
            </a:r>
            <a:r>
              <a:rPr lang="en-US" sz="2800" baseline="-25000">
                <a:latin typeface="Times-Roman" charset="0"/>
                <a:sym typeface="Symbol" charset="2"/>
              </a:rPr>
              <a:t>1</a:t>
            </a:r>
            <a:r>
              <a:rPr lang="en-US" sz="2800">
                <a:latin typeface="Times-Roman" charset="0"/>
                <a:sym typeface="Symbol" charset="2"/>
              </a:rPr>
              <a:t>	    4	    6	    2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</a:t>
            </a:r>
            <a:r>
              <a:rPr lang="en-US" sz="2800">
                <a:latin typeface="Courier" charset="0"/>
                <a:sym typeface="Symbol" charset="2"/>
              </a:rPr>
              <a:t>p</a:t>
            </a:r>
            <a:r>
              <a:rPr lang="en-US" sz="2800">
                <a:latin typeface="Times-Roman" charset="0"/>
                <a:sym typeface="Symbol" charset="2"/>
              </a:rPr>
              <a:t>	         x</a:t>
            </a:r>
            <a:r>
              <a:rPr lang="en-US" sz="2800" baseline="-25000">
                <a:latin typeface="Times-Roman" charset="0"/>
                <a:sym typeface="Symbol" charset="2"/>
              </a:rPr>
              <a:t>2</a:t>
            </a:r>
            <a:r>
              <a:rPr lang="en-US" sz="2800">
                <a:latin typeface="Times-Roman" charset="0"/>
                <a:sym typeface="Symbol" charset="2"/>
              </a:rPr>
              <a:t>	    4	    4	    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</a:t>
            </a:r>
            <a:r>
              <a:rPr lang="en-US" sz="2800">
                <a:latin typeface="Courier" charset="0"/>
                <a:sym typeface="Symbol" charset="2"/>
              </a:rPr>
              <a:t>u</a:t>
            </a:r>
            <a:r>
              <a:rPr lang="en-US" sz="2800">
                <a:latin typeface="Times-Roman" charset="0"/>
                <a:sym typeface="Symbol" charset="2"/>
              </a:rPr>
              <a:t>    x</a:t>
            </a:r>
            <a:r>
              <a:rPr lang="en-US" sz="2800" baseline="-25000">
                <a:latin typeface="Times-Roman" charset="0"/>
                <a:sym typeface="Symbol" charset="2"/>
              </a:rPr>
              <a:t>0</a:t>
            </a:r>
            <a:r>
              <a:rPr lang="en-US" sz="2800">
                <a:latin typeface="Times-Roman" charset="0"/>
                <a:sym typeface="Symbol" charset="2"/>
              </a:rPr>
              <a:t>x</a:t>
            </a:r>
            <a:r>
              <a:rPr lang="en-US" sz="2800" baseline="-25000">
                <a:latin typeface="Times-Roman" charset="0"/>
                <a:sym typeface="Symbol" charset="2"/>
              </a:rPr>
              <a:t>1</a:t>
            </a:r>
            <a:r>
              <a:rPr lang="en-US" sz="2800">
                <a:latin typeface="Times-Roman" charset="0"/>
                <a:sym typeface="Symbol" charset="2"/>
              </a:rPr>
              <a:t>	    4	    2	    2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</a:t>
            </a:r>
            <a:r>
              <a:rPr lang="en-US" sz="2800">
                <a:latin typeface="Courier" charset="0"/>
                <a:sym typeface="Symbol" charset="2"/>
              </a:rPr>
              <a:t>t	</a:t>
            </a:r>
            <a:r>
              <a:rPr lang="en-US" sz="2800">
                <a:latin typeface="Times-Roman" charset="0"/>
                <a:sym typeface="Symbol" charset="2"/>
              </a:rPr>
              <a:t>    x</a:t>
            </a:r>
            <a:r>
              <a:rPr lang="en-US" sz="2800" baseline="-25000">
                <a:latin typeface="Times-Roman" charset="0"/>
                <a:sym typeface="Symbol" charset="2"/>
              </a:rPr>
              <a:t>0</a:t>
            </a:r>
            <a:r>
              <a:rPr lang="en-US" sz="2800">
                <a:latin typeface="Times-Roman" charset="0"/>
                <a:sym typeface="Symbol" charset="2"/>
              </a:rPr>
              <a:t>x</a:t>
            </a:r>
            <a:r>
              <a:rPr lang="en-US" sz="2800" baseline="-25000">
                <a:latin typeface="Times-Roman" charset="0"/>
                <a:sym typeface="Symbol" charset="2"/>
              </a:rPr>
              <a:t>2</a:t>
            </a:r>
            <a:r>
              <a:rPr lang="en-US" sz="2800">
                <a:latin typeface="Times-Roman" charset="0"/>
                <a:sym typeface="Symbol" charset="2"/>
              </a:rPr>
              <a:t>	    0	    4	    4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	    x</a:t>
            </a:r>
            <a:r>
              <a:rPr lang="en-US" sz="2800" baseline="-25000">
                <a:latin typeface="Times-Roman" charset="0"/>
                <a:sym typeface="Symbol" charset="2"/>
              </a:rPr>
              <a:t>1</a:t>
            </a:r>
            <a:r>
              <a:rPr lang="en-US" sz="2800">
                <a:latin typeface="Times-Roman" charset="0"/>
                <a:sym typeface="Symbol" charset="2"/>
              </a:rPr>
              <a:t>x</a:t>
            </a:r>
            <a:r>
              <a:rPr lang="en-US" sz="2800" baseline="-25000">
                <a:latin typeface="Times-Roman" charset="0"/>
                <a:sym typeface="Symbol" charset="2"/>
              </a:rPr>
              <a:t>2</a:t>
            </a:r>
            <a:r>
              <a:rPr lang="en-US" sz="2800">
                <a:latin typeface="Times-Roman" charset="0"/>
                <a:sym typeface="Symbol" charset="2"/>
              </a:rPr>
              <a:t>	    4	    6	    6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 x</a:t>
            </a:r>
            <a:r>
              <a:rPr lang="en-US" sz="2800" baseline="-25000">
                <a:latin typeface="Times-Roman" charset="0"/>
                <a:sym typeface="Symbol" charset="2"/>
              </a:rPr>
              <a:t>0</a:t>
            </a:r>
            <a:r>
              <a:rPr lang="en-US" sz="2800">
                <a:latin typeface="Times-Roman" charset="0"/>
                <a:sym typeface="Symbol" charset="2"/>
              </a:rPr>
              <a:t>x</a:t>
            </a:r>
            <a:r>
              <a:rPr lang="en-US" sz="2800" baseline="-25000">
                <a:latin typeface="Times-Roman" charset="0"/>
                <a:sym typeface="Symbol" charset="2"/>
              </a:rPr>
              <a:t>1</a:t>
            </a:r>
            <a:r>
              <a:rPr lang="en-US" sz="2800">
                <a:latin typeface="Times-Roman" charset="0"/>
                <a:sym typeface="Symbol" charset="2"/>
              </a:rPr>
              <a:t>x</a:t>
            </a:r>
            <a:r>
              <a:rPr lang="en-US" sz="2800" baseline="-25000">
                <a:latin typeface="Times-Roman" charset="0"/>
                <a:sym typeface="Symbol" charset="2"/>
              </a:rPr>
              <a:t>2</a:t>
            </a:r>
            <a:r>
              <a:rPr lang="en-US" sz="2800">
                <a:latin typeface="Times-Roman" charset="0"/>
                <a:sym typeface="Symbol" charset="2"/>
              </a:rPr>
              <a:t>	    4	    6	    2</a:t>
            </a:r>
            <a:r>
              <a:rPr lang="en-US" sz="2800">
                <a:latin typeface="Times-Roman" charset="0"/>
              </a:rPr>
              <a:t> </a:t>
            </a:r>
          </a:p>
        </p:txBody>
      </p:sp>
      <p:sp>
        <p:nvSpPr>
          <p:cNvPr id="257032" name="Line 7"/>
          <p:cNvSpPr>
            <a:spLocks noChangeShapeType="1"/>
          </p:cNvSpPr>
          <p:nvPr/>
        </p:nvSpPr>
        <p:spPr bwMode="auto">
          <a:xfrm>
            <a:off x="5638800" y="2438400"/>
            <a:ext cx="1588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3" name="Line 8"/>
          <p:cNvSpPr>
            <a:spLocks noChangeShapeType="1"/>
          </p:cNvSpPr>
          <p:nvPr/>
        </p:nvSpPr>
        <p:spPr bwMode="auto">
          <a:xfrm>
            <a:off x="4800600" y="3200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9962" name="Rectangle 10"/>
          <p:cNvSpPr>
            <a:spLocks noChangeArrowheads="1"/>
          </p:cNvSpPr>
          <p:nvPr/>
        </p:nvSpPr>
        <p:spPr bwMode="auto">
          <a:xfrm>
            <a:off x="304800" y="1752600"/>
            <a:ext cx="3200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For example,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	y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= x</a:t>
            </a:r>
            <a:r>
              <a:rPr lang="en-US" sz="2800" baseline="-25000">
                <a:latin typeface="Times-Roman" charset="0"/>
                <a:sym typeface="Symbol" charset="2"/>
              </a:rPr>
              <a:t>1</a:t>
            </a:r>
            <a:r>
              <a:rPr lang="en-US" sz="2800">
                <a:sym typeface="Symbol" charset="2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sym typeface="Symbol" charset="2"/>
              </a:rPr>
              <a:t>	with prob. </a:t>
            </a:r>
            <a:r>
              <a:rPr lang="en-US" sz="2800">
                <a:latin typeface="Times-Roman" charset="0"/>
                <a:sym typeface="Symbol" charset="2"/>
              </a:rPr>
              <a:t>3/4</a:t>
            </a:r>
            <a:endParaRPr lang="en-US" sz="2800">
              <a:sym typeface="Symbol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A</a:t>
            </a:r>
            <a:r>
              <a:rPr lang="en-US" sz="2800">
                <a:sym typeface="Symbol" charset="2"/>
              </a:rPr>
              <a:t>nd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sym typeface="Symbol" charset="2"/>
              </a:rPr>
              <a:t>	</a:t>
            </a:r>
            <a:r>
              <a:rPr lang="en-US" sz="2800">
                <a:latin typeface="Times-Roman" charset="0"/>
                <a:sym typeface="Symbol" charset="2"/>
              </a:rPr>
              <a:t>y</a:t>
            </a:r>
            <a:r>
              <a:rPr lang="en-US" sz="2800" baseline="-25000">
                <a:latin typeface="Times-Roman" charset="0"/>
                <a:sym typeface="Symbol" charset="2"/>
              </a:rPr>
              <a:t>0</a:t>
            </a:r>
            <a:r>
              <a:rPr lang="en-US" sz="2800">
                <a:latin typeface="Times-Roman" charset="0"/>
                <a:sym typeface="Symbol" charset="2"/>
              </a:rPr>
              <a:t> = x</a:t>
            </a:r>
            <a:r>
              <a:rPr lang="en-US" sz="2800" baseline="-25000">
                <a:latin typeface="Times-Roman" charset="0"/>
                <a:sym typeface="Symbol" charset="2"/>
              </a:rPr>
              <a:t>0</a:t>
            </a:r>
            <a:r>
              <a:rPr lang="en-US" sz="2800">
                <a:latin typeface="Times-Roman" charset="0"/>
                <a:sym typeface="Symbol" charset="2"/>
              </a:rPr>
              <a:t>x</a:t>
            </a:r>
            <a:r>
              <a:rPr lang="en-US" sz="2800" baseline="-25000">
                <a:latin typeface="Times-Roman" charset="0"/>
                <a:sym typeface="Symbol" charset="2"/>
              </a:rPr>
              <a:t>2</a:t>
            </a:r>
            <a:r>
              <a:rPr lang="en-US" sz="2800">
                <a:latin typeface="Times-Roman" charset="0"/>
                <a:sym typeface="Symbol" charset="2"/>
              </a:rPr>
              <a:t>1</a:t>
            </a:r>
            <a:endParaRPr lang="en-US" sz="2800">
              <a:sym typeface="Symbol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sym typeface="Symbol" charset="2"/>
              </a:rPr>
              <a:t>	with prob. </a:t>
            </a:r>
            <a:r>
              <a:rPr lang="en-US" sz="2800">
                <a:latin typeface="Times-Roman" charset="0"/>
                <a:sym typeface="Symbol" charset="2"/>
              </a:rPr>
              <a:t>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A</a:t>
            </a:r>
            <a:r>
              <a:rPr lang="en-US" sz="2800">
                <a:sym typeface="Symbol" charset="2"/>
              </a:rPr>
              <a:t>nd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	y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  <a:sym typeface="Symbol" charset="2"/>
              </a:rPr>
              <a:t>y</a:t>
            </a:r>
            <a:r>
              <a:rPr lang="en-US" sz="2800" baseline="-25000">
                <a:latin typeface="Times-Roman" charset="0"/>
                <a:sym typeface="Symbol" charset="2"/>
              </a:rPr>
              <a:t>1</a:t>
            </a:r>
            <a:r>
              <a:rPr lang="en-US" sz="2800">
                <a:latin typeface="Times-Roman" charset="0"/>
                <a:sym typeface="Symbol" charset="2"/>
              </a:rPr>
              <a:t>=x</a:t>
            </a:r>
            <a:r>
              <a:rPr lang="en-US" sz="2800" baseline="-25000">
                <a:latin typeface="Times-Roman" charset="0"/>
                <a:sym typeface="Symbol" charset="2"/>
              </a:rPr>
              <a:t>1</a:t>
            </a:r>
            <a:r>
              <a:rPr lang="en-US" sz="2800">
                <a:latin typeface="Times-Roman" charset="0"/>
                <a:sym typeface="Symbol" charset="2"/>
              </a:rPr>
              <a:t>x</a:t>
            </a:r>
            <a:r>
              <a:rPr lang="en-US" sz="2800" baseline="-25000">
                <a:latin typeface="Times-Roman" charset="0"/>
                <a:sym typeface="Symbol" charset="2"/>
              </a:rPr>
              <a:t>2</a:t>
            </a:r>
            <a:r>
              <a:rPr lang="en-US" sz="2800">
                <a:sym typeface="Symbol" charset="2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sym typeface="Symbol" charset="2"/>
              </a:rPr>
              <a:t>	with prob. </a:t>
            </a:r>
            <a:r>
              <a:rPr lang="en-US" sz="2800">
                <a:latin typeface="Times-Roman" charset="0"/>
                <a:sym typeface="Symbol" charset="2"/>
              </a:rPr>
              <a:t>3/4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apping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4FFA31F5-069D-9D4A-BFD2-778E770D1624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96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8288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</a:t>
            </a:r>
            <a:br>
              <a:rPr lang="en-US" dirty="0" smtClean="0"/>
            </a:br>
            <a:r>
              <a:rPr lang="en-US" dirty="0" smtClean="0"/>
              <a:t>Advanced Cryptanalysis</a:t>
            </a:r>
          </a:p>
        </p:txBody>
      </p:sp>
      <p:sp>
        <p:nvSpPr>
          <p:cNvPr id="239620" name="TextBox 3"/>
          <p:cNvSpPr txBox="1">
            <a:spLocks noChangeArrowheads="1"/>
          </p:cNvSpPr>
          <p:nvPr/>
        </p:nvSpPr>
        <p:spPr bwMode="auto">
          <a:xfrm>
            <a:off x="1106488" y="2228850"/>
            <a:ext cx="69707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For there is nothing covered, that shall not be revealed;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neither hid, that shall not be known.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Luke 12:2</a:t>
            </a:r>
          </a:p>
        </p:txBody>
      </p:sp>
      <p:sp>
        <p:nvSpPr>
          <p:cNvPr id="239621" name="TextBox 4"/>
          <p:cNvSpPr txBox="1">
            <a:spLocks noChangeArrowheads="1"/>
          </p:cNvSpPr>
          <p:nvPr/>
        </p:nvSpPr>
        <p:spPr bwMode="auto">
          <a:xfrm>
            <a:off x="1798638" y="3581400"/>
            <a:ext cx="53641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The magic words are squeamish ossifrage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Solution to RSA challenge problem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posed in 1977 by Ron Rivest, who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estimated that breaking the message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would require 40 quadrillion years.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It was broken in 1994.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B1534E7-B10B-9040-B5C0-6DDA7F3CE9D2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8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Cryptanalysis</a:t>
            </a:r>
          </a:p>
        </p:txBody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Consider a single DES S-box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Let </a:t>
            </a:r>
            <a:r>
              <a:rPr lang="en-US" sz="2800">
                <a:latin typeface="Times-Roman" charset="0"/>
              </a:rPr>
              <a:t>Y = Sbox(X)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Suppose </a:t>
            </a:r>
            <a:r>
              <a:rPr lang="en-US" sz="2800">
                <a:latin typeface="Times-Roman" charset="0"/>
              </a:rPr>
              <a:t>y</a:t>
            </a:r>
            <a:r>
              <a:rPr lang="en-US" sz="2800" baseline="-25000">
                <a:latin typeface="Times-Roman" charset="0"/>
              </a:rPr>
              <a:t>3</a:t>
            </a:r>
            <a:r>
              <a:rPr lang="en-US" sz="2800">
                <a:latin typeface="Times-Roman" charset="0"/>
              </a:rPr>
              <a:t> = x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</a:t>
            </a:r>
            <a:r>
              <a:rPr lang="en-US" sz="2800">
                <a:latin typeface="Times-Roman" charset="0"/>
              </a:rPr>
              <a:t> x</a:t>
            </a:r>
            <a:r>
              <a:rPr lang="en-US" sz="2800" baseline="-25000">
                <a:latin typeface="Times-Roman" charset="0"/>
              </a:rPr>
              <a:t>5</a:t>
            </a:r>
            <a:r>
              <a:rPr lang="en-US" sz="2800"/>
              <a:t> with high probability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is a linear approximation to output 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Can we extend this so that we can solve linear equations for the key?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As in differential cryptanalysis, we need to “chain” thru multiple rounds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4861FEC9-7038-324C-986E-86FCE7AEF8E3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Linear Cryptanalysis of DES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DES is linear except for S-boxes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 well can we approximate S-boxes with linear functions?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DES S-boxes designed so there are no good linear approximations to any one output bit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But there </a:t>
            </a:r>
            <a:r>
              <a:rPr lang="en-US" sz="2800" b="1">
                <a:solidFill>
                  <a:schemeClr val="hlink"/>
                </a:solidFill>
              </a:rPr>
              <a:t>are</a:t>
            </a:r>
            <a:r>
              <a:rPr lang="en-US" sz="2800"/>
              <a:t> linear combinations of output bits that can be approximated by linear combinations of input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F032562-E529-D343-A919-FC8ADDB92974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0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2438400"/>
          </a:xfrm>
        </p:spPr>
        <p:txBody>
          <a:bodyPr/>
          <a:lstStyle/>
          <a:p>
            <a:pPr eaLnBrk="1" hangingPunct="1"/>
            <a:r>
              <a:rPr lang="en-US"/>
              <a:t>Tiny DES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5EDFF32-BEED-504F-8774-2963BADDDAD1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1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Tiny DES (TDES)</a:t>
            </a:r>
          </a:p>
        </p:txBody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much simplified version of 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16 bit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16 bit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4 rounds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2 S-boxes, each maps 6 bits to 4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12 bit subkey each round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Plaintext = </a:t>
            </a:r>
            <a:r>
              <a:rPr lang="en-US" sz="2800">
                <a:latin typeface="Times-Roman" charset="0"/>
              </a:rPr>
              <a:t>(L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,R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Ciphertext = </a:t>
            </a:r>
            <a:r>
              <a:rPr lang="en-US" sz="2800">
                <a:latin typeface="Times-Roman" charset="0"/>
              </a:rPr>
              <a:t>(L</a:t>
            </a:r>
            <a:r>
              <a:rPr lang="en-US" sz="2800" baseline="-25000"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,R</a:t>
            </a:r>
            <a:r>
              <a:rPr lang="en-US" sz="2800" baseline="-25000"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No useless junk</a:t>
            </a:r>
            <a:endParaRPr lang="en-US" sz="2800">
              <a:latin typeface="Times-Roman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049B86C-39FC-0442-9602-7467D5B754D6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2147" name="Rectangle 2"/>
          <p:cNvSpPr>
            <a:spLocks noChangeArrowheads="1"/>
          </p:cNvSpPr>
          <p:nvPr/>
        </p:nvSpPr>
        <p:spPr bwMode="auto">
          <a:xfrm>
            <a:off x="263525" y="152400"/>
            <a:ext cx="4572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339725" y="152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L</a:t>
            </a:r>
          </a:p>
        </p:txBody>
      </p:sp>
      <p:sp>
        <p:nvSpPr>
          <p:cNvPr id="262149" name="Rectangle 4"/>
          <p:cNvSpPr>
            <a:spLocks noChangeArrowheads="1"/>
          </p:cNvSpPr>
          <p:nvPr/>
        </p:nvSpPr>
        <p:spPr bwMode="auto">
          <a:xfrm>
            <a:off x="1763713" y="152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R</a:t>
            </a:r>
          </a:p>
        </p:txBody>
      </p:sp>
      <p:sp>
        <p:nvSpPr>
          <p:cNvPr id="262150" name="Rectangle 5"/>
          <p:cNvSpPr>
            <a:spLocks noChangeArrowheads="1"/>
          </p:cNvSpPr>
          <p:nvPr/>
        </p:nvSpPr>
        <p:spPr bwMode="auto">
          <a:xfrm>
            <a:off x="1711325" y="152400"/>
            <a:ext cx="4572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1" name="Line 6"/>
          <p:cNvSpPr>
            <a:spLocks noChangeShapeType="1"/>
          </p:cNvSpPr>
          <p:nvPr/>
        </p:nvSpPr>
        <p:spPr bwMode="auto">
          <a:xfrm>
            <a:off x="1939925" y="60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2" name="Rectangle 7"/>
          <p:cNvSpPr>
            <a:spLocks noChangeArrowheads="1"/>
          </p:cNvSpPr>
          <p:nvPr/>
        </p:nvSpPr>
        <p:spPr bwMode="auto">
          <a:xfrm>
            <a:off x="1325563" y="1271588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expand</a:t>
            </a:r>
          </a:p>
        </p:txBody>
      </p:sp>
      <p:sp>
        <p:nvSpPr>
          <p:cNvPr id="262153" name="Rectangle 8"/>
          <p:cNvSpPr>
            <a:spLocks noChangeArrowheads="1"/>
          </p:cNvSpPr>
          <p:nvPr/>
        </p:nvSpPr>
        <p:spPr bwMode="auto">
          <a:xfrm>
            <a:off x="5673725" y="1295400"/>
            <a:ext cx="11430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4" name="Rectangle 9"/>
          <p:cNvSpPr>
            <a:spLocks noChangeArrowheads="1"/>
          </p:cNvSpPr>
          <p:nvPr/>
        </p:nvSpPr>
        <p:spPr bwMode="auto">
          <a:xfrm>
            <a:off x="5867400" y="12954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shift</a:t>
            </a:r>
          </a:p>
        </p:txBody>
      </p:sp>
      <p:sp>
        <p:nvSpPr>
          <p:cNvPr id="262155" name="Rectangle 10"/>
          <p:cNvSpPr>
            <a:spLocks noChangeArrowheads="1"/>
          </p:cNvSpPr>
          <p:nvPr/>
        </p:nvSpPr>
        <p:spPr bwMode="auto">
          <a:xfrm>
            <a:off x="3844925" y="1295400"/>
            <a:ext cx="11430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6" name="Rectangle 11"/>
          <p:cNvSpPr>
            <a:spLocks noChangeArrowheads="1"/>
          </p:cNvSpPr>
          <p:nvPr/>
        </p:nvSpPr>
        <p:spPr bwMode="auto">
          <a:xfrm>
            <a:off x="4038600" y="12954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shift</a:t>
            </a:r>
          </a:p>
        </p:txBody>
      </p:sp>
      <p:sp>
        <p:nvSpPr>
          <p:cNvPr id="262157" name="Rectangle 12"/>
          <p:cNvSpPr>
            <a:spLocks noChangeArrowheads="1"/>
          </p:cNvSpPr>
          <p:nvPr/>
        </p:nvSpPr>
        <p:spPr bwMode="auto">
          <a:xfrm>
            <a:off x="4922838" y="112713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key</a:t>
            </a:r>
            <a:endParaRPr lang="en-US"/>
          </a:p>
        </p:txBody>
      </p:sp>
      <p:sp>
        <p:nvSpPr>
          <p:cNvPr id="262158" name="Rectangle 13"/>
          <p:cNvSpPr>
            <a:spLocks noChangeArrowheads="1"/>
          </p:cNvSpPr>
          <p:nvPr/>
        </p:nvSpPr>
        <p:spPr bwMode="auto">
          <a:xfrm>
            <a:off x="4114800" y="76200"/>
            <a:ext cx="2362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59" name="Rectangle 14"/>
          <p:cNvSpPr>
            <a:spLocks noChangeArrowheads="1"/>
          </p:cNvSpPr>
          <p:nvPr/>
        </p:nvSpPr>
        <p:spPr bwMode="auto">
          <a:xfrm>
            <a:off x="4999038" y="5751513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key</a:t>
            </a:r>
            <a:endParaRPr lang="en-US"/>
          </a:p>
        </p:txBody>
      </p:sp>
      <p:sp>
        <p:nvSpPr>
          <p:cNvPr id="262160" name="Rectangle 15"/>
          <p:cNvSpPr>
            <a:spLocks noChangeArrowheads="1"/>
          </p:cNvSpPr>
          <p:nvPr/>
        </p:nvSpPr>
        <p:spPr bwMode="auto">
          <a:xfrm>
            <a:off x="4149725" y="5715000"/>
            <a:ext cx="2362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61" name="Rectangle 16"/>
          <p:cNvSpPr>
            <a:spLocks noChangeArrowheads="1"/>
          </p:cNvSpPr>
          <p:nvPr/>
        </p:nvSpPr>
        <p:spPr bwMode="auto">
          <a:xfrm>
            <a:off x="1025525" y="3581400"/>
            <a:ext cx="1031875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62" name="Rectangle 17"/>
          <p:cNvSpPr>
            <a:spLocks noChangeArrowheads="1"/>
          </p:cNvSpPr>
          <p:nvPr/>
        </p:nvSpPr>
        <p:spPr bwMode="auto">
          <a:xfrm>
            <a:off x="990600" y="3692525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-Roman" charset="0"/>
              </a:rPr>
              <a:t>SboxLeft</a:t>
            </a:r>
            <a:endParaRPr lang="en-US"/>
          </a:p>
        </p:txBody>
      </p:sp>
      <p:sp>
        <p:nvSpPr>
          <p:cNvPr id="262163" name="Rectangle 18"/>
          <p:cNvSpPr>
            <a:spLocks noChangeArrowheads="1"/>
          </p:cNvSpPr>
          <p:nvPr/>
        </p:nvSpPr>
        <p:spPr bwMode="auto">
          <a:xfrm>
            <a:off x="1635125" y="24638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XOR</a:t>
            </a:r>
            <a:endParaRPr lang="en-US" sz="2000"/>
          </a:p>
        </p:txBody>
      </p:sp>
      <p:sp>
        <p:nvSpPr>
          <p:cNvPr id="262164" name="Rectangle 19"/>
          <p:cNvSpPr>
            <a:spLocks noChangeArrowheads="1"/>
          </p:cNvSpPr>
          <p:nvPr/>
        </p:nvSpPr>
        <p:spPr bwMode="auto">
          <a:xfrm>
            <a:off x="1641475" y="2438400"/>
            <a:ext cx="679450" cy="381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65" name="Rectangle 20"/>
          <p:cNvSpPr>
            <a:spLocks noChangeArrowheads="1"/>
          </p:cNvSpPr>
          <p:nvPr/>
        </p:nvSpPr>
        <p:spPr bwMode="auto">
          <a:xfrm>
            <a:off x="1655763" y="4876800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XOR</a:t>
            </a:r>
            <a:endParaRPr lang="en-US" sz="2000"/>
          </a:p>
        </p:txBody>
      </p:sp>
      <p:sp>
        <p:nvSpPr>
          <p:cNvPr id="262166" name="Rectangle 21"/>
          <p:cNvSpPr>
            <a:spLocks noChangeArrowheads="1"/>
          </p:cNvSpPr>
          <p:nvPr/>
        </p:nvSpPr>
        <p:spPr bwMode="auto">
          <a:xfrm>
            <a:off x="1682750" y="4876800"/>
            <a:ext cx="679450" cy="381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67" name="Rectangle 22"/>
          <p:cNvSpPr>
            <a:spLocks noChangeArrowheads="1"/>
          </p:cNvSpPr>
          <p:nvPr/>
        </p:nvSpPr>
        <p:spPr bwMode="auto">
          <a:xfrm>
            <a:off x="4724400" y="2465388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compress</a:t>
            </a:r>
          </a:p>
        </p:txBody>
      </p:sp>
      <p:sp>
        <p:nvSpPr>
          <p:cNvPr id="262168" name="Line 23"/>
          <p:cNvSpPr>
            <a:spLocks noChangeShapeType="1"/>
          </p:cNvSpPr>
          <p:nvPr/>
        </p:nvSpPr>
        <p:spPr bwMode="auto">
          <a:xfrm>
            <a:off x="4835525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69" name="Line 24"/>
          <p:cNvSpPr>
            <a:spLocks noChangeShapeType="1"/>
          </p:cNvSpPr>
          <p:nvPr/>
        </p:nvSpPr>
        <p:spPr bwMode="auto">
          <a:xfrm>
            <a:off x="5902325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70" name="Line 25"/>
          <p:cNvSpPr>
            <a:spLocks noChangeShapeType="1"/>
          </p:cNvSpPr>
          <p:nvPr/>
        </p:nvSpPr>
        <p:spPr bwMode="auto">
          <a:xfrm>
            <a:off x="4835525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71" name="Line 26"/>
          <p:cNvSpPr>
            <a:spLocks noChangeShapeType="1"/>
          </p:cNvSpPr>
          <p:nvPr/>
        </p:nvSpPr>
        <p:spPr bwMode="auto">
          <a:xfrm>
            <a:off x="5902325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72" name="Line 27"/>
          <p:cNvSpPr>
            <a:spLocks noChangeShapeType="1"/>
          </p:cNvSpPr>
          <p:nvPr/>
        </p:nvSpPr>
        <p:spPr bwMode="auto">
          <a:xfrm flipH="1">
            <a:off x="2320925" y="2667000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73" name="Line 28"/>
          <p:cNvSpPr>
            <a:spLocks noChangeShapeType="1"/>
          </p:cNvSpPr>
          <p:nvPr/>
        </p:nvSpPr>
        <p:spPr bwMode="auto">
          <a:xfrm>
            <a:off x="1939925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74" name="Line 29"/>
          <p:cNvSpPr>
            <a:spLocks noChangeShapeType="1"/>
          </p:cNvSpPr>
          <p:nvPr/>
        </p:nvSpPr>
        <p:spPr bwMode="auto">
          <a:xfrm flipH="1">
            <a:off x="1600200" y="2819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75" name="Line 30"/>
          <p:cNvSpPr>
            <a:spLocks noChangeShapeType="1"/>
          </p:cNvSpPr>
          <p:nvPr/>
        </p:nvSpPr>
        <p:spPr bwMode="auto">
          <a:xfrm>
            <a:off x="1676400" y="4114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76" name="Line 31"/>
          <p:cNvSpPr>
            <a:spLocks noChangeShapeType="1"/>
          </p:cNvSpPr>
          <p:nvPr/>
        </p:nvSpPr>
        <p:spPr bwMode="auto">
          <a:xfrm flipH="1">
            <a:off x="1981200" y="525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77" name="Rectangle 32"/>
          <p:cNvSpPr>
            <a:spLocks noChangeArrowheads="1"/>
          </p:cNvSpPr>
          <p:nvPr/>
        </p:nvSpPr>
        <p:spPr bwMode="auto">
          <a:xfrm>
            <a:off x="263525" y="5867400"/>
            <a:ext cx="4572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78" name="Rectangle 33"/>
          <p:cNvSpPr>
            <a:spLocks noChangeArrowheads="1"/>
          </p:cNvSpPr>
          <p:nvPr/>
        </p:nvSpPr>
        <p:spPr bwMode="auto">
          <a:xfrm>
            <a:off x="339725" y="5867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L</a:t>
            </a:r>
          </a:p>
        </p:txBody>
      </p:sp>
      <p:sp>
        <p:nvSpPr>
          <p:cNvPr id="262179" name="Rectangle 34"/>
          <p:cNvSpPr>
            <a:spLocks noChangeArrowheads="1"/>
          </p:cNvSpPr>
          <p:nvPr/>
        </p:nvSpPr>
        <p:spPr bwMode="auto">
          <a:xfrm>
            <a:off x="1804988" y="5867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R</a:t>
            </a:r>
          </a:p>
        </p:txBody>
      </p:sp>
      <p:sp>
        <p:nvSpPr>
          <p:cNvPr id="262180" name="Rectangle 35"/>
          <p:cNvSpPr>
            <a:spLocks noChangeArrowheads="1"/>
          </p:cNvSpPr>
          <p:nvPr/>
        </p:nvSpPr>
        <p:spPr bwMode="auto">
          <a:xfrm>
            <a:off x="1752600" y="5867400"/>
            <a:ext cx="4572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81" name="Line 36"/>
          <p:cNvSpPr>
            <a:spLocks noChangeShapeType="1"/>
          </p:cNvSpPr>
          <p:nvPr/>
        </p:nvSpPr>
        <p:spPr bwMode="auto">
          <a:xfrm>
            <a:off x="492125" y="609600"/>
            <a:ext cx="53340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82" name="Line 37"/>
          <p:cNvSpPr>
            <a:spLocks noChangeShapeType="1"/>
          </p:cNvSpPr>
          <p:nvPr/>
        </p:nvSpPr>
        <p:spPr bwMode="auto">
          <a:xfrm>
            <a:off x="1025525" y="5029200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83" name="Line 38"/>
          <p:cNvSpPr>
            <a:spLocks noChangeShapeType="1"/>
          </p:cNvSpPr>
          <p:nvPr/>
        </p:nvSpPr>
        <p:spPr bwMode="auto">
          <a:xfrm flipH="1">
            <a:off x="1143000" y="83820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84" name="Line 39"/>
          <p:cNvSpPr>
            <a:spLocks noChangeShapeType="1"/>
          </p:cNvSpPr>
          <p:nvPr/>
        </p:nvSpPr>
        <p:spPr bwMode="auto">
          <a:xfrm flipH="1">
            <a:off x="492125" y="838200"/>
            <a:ext cx="650875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85" name="Line 40"/>
          <p:cNvSpPr>
            <a:spLocks noChangeShapeType="1"/>
          </p:cNvSpPr>
          <p:nvPr/>
        </p:nvSpPr>
        <p:spPr bwMode="auto">
          <a:xfrm>
            <a:off x="4378325" y="18288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86" name="Line 41"/>
          <p:cNvSpPr>
            <a:spLocks noChangeShapeType="1"/>
          </p:cNvSpPr>
          <p:nvPr/>
        </p:nvSpPr>
        <p:spPr bwMode="auto">
          <a:xfrm>
            <a:off x="6359525" y="18288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187" name="Rectangle 42"/>
          <p:cNvSpPr>
            <a:spLocks noChangeArrowheads="1"/>
          </p:cNvSpPr>
          <p:nvPr/>
        </p:nvSpPr>
        <p:spPr bwMode="auto">
          <a:xfrm>
            <a:off x="6400800" y="3363913"/>
            <a:ext cx="3397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8</a:t>
            </a:r>
          </a:p>
        </p:txBody>
      </p:sp>
      <p:sp>
        <p:nvSpPr>
          <p:cNvPr id="262188" name="Rectangle 43"/>
          <p:cNvSpPr>
            <a:spLocks noChangeArrowheads="1"/>
          </p:cNvSpPr>
          <p:nvPr/>
        </p:nvSpPr>
        <p:spPr bwMode="auto">
          <a:xfrm>
            <a:off x="3997325" y="3363913"/>
            <a:ext cx="3397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8</a:t>
            </a:r>
          </a:p>
        </p:txBody>
      </p:sp>
      <p:sp>
        <p:nvSpPr>
          <p:cNvPr id="262189" name="Rectangle 44"/>
          <p:cNvSpPr>
            <a:spLocks noChangeArrowheads="1"/>
          </p:cNvSpPr>
          <p:nvPr/>
        </p:nvSpPr>
        <p:spPr bwMode="auto">
          <a:xfrm>
            <a:off x="5943600" y="685800"/>
            <a:ext cx="3397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8</a:t>
            </a:r>
          </a:p>
        </p:txBody>
      </p:sp>
      <p:sp>
        <p:nvSpPr>
          <p:cNvPr id="262190" name="Rectangle 45"/>
          <p:cNvSpPr>
            <a:spLocks noChangeArrowheads="1"/>
          </p:cNvSpPr>
          <p:nvPr/>
        </p:nvSpPr>
        <p:spPr bwMode="auto">
          <a:xfrm>
            <a:off x="4454525" y="685800"/>
            <a:ext cx="3397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8</a:t>
            </a:r>
          </a:p>
        </p:txBody>
      </p:sp>
      <p:sp>
        <p:nvSpPr>
          <p:cNvPr id="262191" name="Rectangle 46"/>
          <p:cNvSpPr>
            <a:spLocks noChangeArrowheads="1"/>
          </p:cNvSpPr>
          <p:nvPr/>
        </p:nvSpPr>
        <p:spPr bwMode="auto">
          <a:xfrm>
            <a:off x="5521325" y="1763713"/>
            <a:ext cx="3397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8</a:t>
            </a:r>
          </a:p>
        </p:txBody>
      </p:sp>
      <p:sp>
        <p:nvSpPr>
          <p:cNvPr id="262192" name="Rectangle 47"/>
          <p:cNvSpPr>
            <a:spLocks noChangeArrowheads="1"/>
          </p:cNvSpPr>
          <p:nvPr/>
        </p:nvSpPr>
        <p:spPr bwMode="auto">
          <a:xfrm>
            <a:off x="4835525" y="1763713"/>
            <a:ext cx="3397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8</a:t>
            </a:r>
          </a:p>
        </p:txBody>
      </p:sp>
      <p:sp>
        <p:nvSpPr>
          <p:cNvPr id="262193" name="Rectangle 48"/>
          <p:cNvSpPr>
            <a:spLocks noChangeArrowheads="1"/>
          </p:cNvSpPr>
          <p:nvPr/>
        </p:nvSpPr>
        <p:spPr bwMode="auto">
          <a:xfrm>
            <a:off x="3200400" y="2667000"/>
            <a:ext cx="4540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12</a:t>
            </a:r>
          </a:p>
        </p:txBody>
      </p:sp>
      <p:sp>
        <p:nvSpPr>
          <p:cNvPr id="262194" name="Rectangle 49"/>
          <p:cNvSpPr>
            <a:spLocks noChangeArrowheads="1"/>
          </p:cNvSpPr>
          <p:nvPr/>
        </p:nvSpPr>
        <p:spPr bwMode="auto">
          <a:xfrm>
            <a:off x="1981200" y="609600"/>
            <a:ext cx="3397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8</a:t>
            </a:r>
          </a:p>
        </p:txBody>
      </p:sp>
      <p:sp>
        <p:nvSpPr>
          <p:cNvPr id="262195" name="Rectangle 50"/>
          <p:cNvSpPr>
            <a:spLocks noChangeArrowheads="1"/>
          </p:cNvSpPr>
          <p:nvPr/>
        </p:nvSpPr>
        <p:spPr bwMode="auto">
          <a:xfrm>
            <a:off x="1984375" y="1828800"/>
            <a:ext cx="4540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12</a:t>
            </a:r>
          </a:p>
        </p:txBody>
      </p:sp>
      <p:sp>
        <p:nvSpPr>
          <p:cNvPr id="262196" name="Rectangle 51"/>
          <p:cNvSpPr>
            <a:spLocks noChangeArrowheads="1"/>
          </p:cNvSpPr>
          <p:nvPr/>
        </p:nvSpPr>
        <p:spPr bwMode="auto">
          <a:xfrm>
            <a:off x="2327275" y="2906713"/>
            <a:ext cx="3397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62197" name="Rectangle 52"/>
          <p:cNvSpPr>
            <a:spLocks noChangeArrowheads="1"/>
          </p:cNvSpPr>
          <p:nvPr/>
        </p:nvSpPr>
        <p:spPr bwMode="auto">
          <a:xfrm>
            <a:off x="2251075" y="4278313"/>
            <a:ext cx="3397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62198" name="Rectangle 53"/>
          <p:cNvSpPr>
            <a:spLocks noChangeArrowheads="1"/>
          </p:cNvSpPr>
          <p:nvPr/>
        </p:nvSpPr>
        <p:spPr bwMode="auto">
          <a:xfrm>
            <a:off x="2022475" y="5257800"/>
            <a:ext cx="3397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8</a:t>
            </a:r>
          </a:p>
        </p:txBody>
      </p:sp>
      <p:sp>
        <p:nvSpPr>
          <p:cNvPr id="262199" name="Rectangle 54"/>
          <p:cNvSpPr>
            <a:spLocks noChangeArrowheads="1"/>
          </p:cNvSpPr>
          <p:nvPr/>
        </p:nvSpPr>
        <p:spPr bwMode="auto">
          <a:xfrm>
            <a:off x="228600" y="1828800"/>
            <a:ext cx="3397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8</a:t>
            </a:r>
          </a:p>
        </p:txBody>
      </p:sp>
      <p:sp>
        <p:nvSpPr>
          <p:cNvPr id="262200" name="Rectangle 55"/>
          <p:cNvSpPr>
            <a:spLocks noChangeArrowheads="1"/>
          </p:cNvSpPr>
          <p:nvPr/>
        </p:nvSpPr>
        <p:spPr bwMode="auto">
          <a:xfrm>
            <a:off x="228600" y="4430713"/>
            <a:ext cx="3397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8</a:t>
            </a:r>
          </a:p>
        </p:txBody>
      </p:sp>
      <p:sp>
        <p:nvSpPr>
          <p:cNvPr id="262201" name="Rectangle 56"/>
          <p:cNvSpPr>
            <a:spLocks noChangeArrowheads="1"/>
          </p:cNvSpPr>
          <p:nvPr/>
        </p:nvSpPr>
        <p:spPr bwMode="auto">
          <a:xfrm>
            <a:off x="7086600" y="1371600"/>
            <a:ext cx="18288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accent2"/>
                </a:solidFill>
              </a:rPr>
              <a:t>One</a:t>
            </a:r>
          </a:p>
          <a:p>
            <a:pPr algn="ctr"/>
            <a:r>
              <a:rPr lang="en-US" sz="4400">
                <a:solidFill>
                  <a:schemeClr val="accent2"/>
                </a:solidFill>
              </a:rPr>
              <a:t>Round</a:t>
            </a:r>
          </a:p>
          <a:p>
            <a:pPr algn="ctr"/>
            <a:r>
              <a:rPr lang="en-US" sz="4400">
                <a:solidFill>
                  <a:schemeClr val="accent2"/>
                </a:solidFill>
              </a:rPr>
              <a:t> of</a:t>
            </a:r>
          </a:p>
          <a:p>
            <a:pPr algn="ctr"/>
            <a:r>
              <a:rPr lang="en-US" sz="4400">
                <a:solidFill>
                  <a:schemeClr val="accent2"/>
                </a:solidFill>
              </a:rPr>
              <a:t>TDES</a:t>
            </a:r>
          </a:p>
        </p:txBody>
      </p:sp>
      <p:sp>
        <p:nvSpPr>
          <p:cNvPr id="262202" name="Rectangle 57"/>
          <p:cNvSpPr>
            <a:spLocks noChangeArrowheads="1"/>
          </p:cNvSpPr>
          <p:nvPr/>
        </p:nvSpPr>
        <p:spPr bwMode="auto">
          <a:xfrm>
            <a:off x="2133600" y="3581400"/>
            <a:ext cx="11430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203" name="Rectangle 58"/>
          <p:cNvSpPr>
            <a:spLocks noChangeArrowheads="1"/>
          </p:cNvSpPr>
          <p:nvPr/>
        </p:nvSpPr>
        <p:spPr bwMode="auto">
          <a:xfrm>
            <a:off x="2057400" y="3692525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-Roman" charset="0"/>
              </a:rPr>
              <a:t>SboxRight</a:t>
            </a:r>
            <a:endParaRPr lang="en-US"/>
          </a:p>
        </p:txBody>
      </p:sp>
      <p:sp>
        <p:nvSpPr>
          <p:cNvPr id="262204" name="Line 59"/>
          <p:cNvSpPr>
            <a:spLocks noChangeShapeType="1"/>
          </p:cNvSpPr>
          <p:nvPr/>
        </p:nvSpPr>
        <p:spPr bwMode="auto">
          <a:xfrm>
            <a:off x="2133600" y="2819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205" name="Rectangle 60"/>
          <p:cNvSpPr>
            <a:spLocks noChangeArrowheads="1"/>
          </p:cNvSpPr>
          <p:nvPr/>
        </p:nvSpPr>
        <p:spPr bwMode="auto">
          <a:xfrm>
            <a:off x="1336675" y="2895600"/>
            <a:ext cx="3397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262206" name="Line 61"/>
          <p:cNvSpPr>
            <a:spLocks noChangeShapeType="1"/>
          </p:cNvSpPr>
          <p:nvPr/>
        </p:nvSpPr>
        <p:spPr bwMode="auto">
          <a:xfrm flipH="1">
            <a:off x="2057400" y="4114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207" name="Rectangle 62"/>
          <p:cNvSpPr>
            <a:spLocks noChangeArrowheads="1"/>
          </p:cNvSpPr>
          <p:nvPr/>
        </p:nvSpPr>
        <p:spPr bwMode="auto">
          <a:xfrm>
            <a:off x="1447800" y="4267200"/>
            <a:ext cx="3397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262208" name="AutoShape 63"/>
          <p:cNvSpPr>
            <a:spLocks noChangeArrowheads="1"/>
          </p:cNvSpPr>
          <p:nvPr/>
        </p:nvSpPr>
        <p:spPr bwMode="auto">
          <a:xfrm flipV="1">
            <a:off x="1143000" y="1219200"/>
            <a:ext cx="1600200" cy="533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209" name="AutoShape 64"/>
          <p:cNvSpPr>
            <a:spLocks noChangeArrowheads="1"/>
          </p:cNvSpPr>
          <p:nvPr/>
        </p:nvSpPr>
        <p:spPr bwMode="auto">
          <a:xfrm>
            <a:off x="4495800" y="2362200"/>
            <a:ext cx="16764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210" name="Rectangle 65"/>
          <p:cNvSpPr>
            <a:spLocks noChangeArrowheads="1"/>
          </p:cNvSpPr>
          <p:nvPr/>
        </p:nvSpPr>
        <p:spPr bwMode="auto">
          <a:xfrm>
            <a:off x="3200400" y="22098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K</a:t>
            </a:r>
            <a:r>
              <a:rPr lang="en-US" baseline="-25000">
                <a:latin typeface="Times-Roman" charset="0"/>
              </a:rPr>
              <a:t>i</a:t>
            </a:r>
            <a:endParaRPr lang="en-US">
              <a:latin typeface="Times-Roman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0DD62AE-0CCA-E844-9781-E15D24688B89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3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TDES Fun Facts</a:t>
            </a:r>
          </a:p>
        </p:txBody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TDES is a Feistel Cipher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-Roman" charset="0"/>
              </a:rPr>
              <a:t>(L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,R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)</a:t>
            </a:r>
            <a:r>
              <a:rPr lang="en-US" sz="2800"/>
              <a:t> = plaintext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For </a:t>
            </a:r>
            <a:r>
              <a:rPr lang="en-US" sz="2800">
                <a:latin typeface="Times-Roman" charset="0"/>
              </a:rPr>
              <a:t>i = 1 </a:t>
            </a:r>
            <a:r>
              <a:rPr lang="en-US" sz="2800"/>
              <a:t>to</a:t>
            </a:r>
            <a:r>
              <a:rPr lang="en-US" sz="2800">
                <a:latin typeface="Times-Roman" charset="0"/>
              </a:rPr>
              <a:t> 4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Times-Roman" charset="0"/>
              </a:rPr>
              <a:t>		L</a:t>
            </a:r>
            <a:r>
              <a:rPr lang="en-US" sz="2800" baseline="-25000">
                <a:latin typeface="Times-Roman" charset="0"/>
              </a:rPr>
              <a:t>i</a:t>
            </a:r>
            <a:r>
              <a:rPr lang="en-US" sz="2800">
                <a:latin typeface="Times-Roman" charset="0"/>
              </a:rPr>
              <a:t> = R</a:t>
            </a:r>
            <a:r>
              <a:rPr lang="en-US" sz="2800" baseline="-25000">
                <a:latin typeface="Times-Roman" charset="0"/>
              </a:rPr>
              <a:t>i-1</a:t>
            </a:r>
            <a:endParaRPr lang="en-US" sz="280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Times-Roman" charset="0"/>
              </a:rPr>
              <a:t>		R</a:t>
            </a:r>
            <a:r>
              <a:rPr lang="en-US" sz="2800" baseline="-25000">
                <a:latin typeface="Times-Roman" charset="0"/>
              </a:rPr>
              <a:t>i</a:t>
            </a:r>
            <a:r>
              <a:rPr lang="en-US" sz="2800">
                <a:latin typeface="Times-Roman" charset="0"/>
              </a:rPr>
              <a:t> = L</a:t>
            </a:r>
            <a:r>
              <a:rPr lang="en-US" sz="2800" baseline="-25000">
                <a:latin typeface="Times-Roman" charset="0"/>
              </a:rPr>
              <a:t>i-1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F(R</a:t>
            </a:r>
            <a:r>
              <a:rPr lang="en-US" sz="2800" baseline="-25000">
                <a:latin typeface="Times-Roman" charset="0"/>
                <a:sym typeface="Symbol" charset="2"/>
              </a:rPr>
              <a:t>i-1</a:t>
            </a:r>
            <a:r>
              <a:rPr lang="en-US" sz="2800">
                <a:latin typeface="Times-Roman" charset="0"/>
                <a:sym typeface="Symbol" charset="2"/>
              </a:rPr>
              <a:t>,K</a:t>
            </a:r>
            <a:r>
              <a:rPr lang="en-US" sz="2800" baseline="-25000">
                <a:latin typeface="Times-Roman" charset="0"/>
                <a:sym typeface="Symbol" charset="2"/>
              </a:rPr>
              <a:t>i</a:t>
            </a:r>
            <a:r>
              <a:rPr lang="en-US" sz="2800">
                <a:latin typeface="Times-Roman" charset="0"/>
                <a:sym typeface="Symbol" charset="2"/>
              </a:rPr>
              <a:t>)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Ciphertext = </a:t>
            </a:r>
            <a:r>
              <a:rPr lang="en-US" sz="2800">
                <a:latin typeface="Times-Roman" charset="0"/>
              </a:rPr>
              <a:t>(L</a:t>
            </a:r>
            <a:r>
              <a:rPr lang="en-US" sz="2800" baseline="-25000"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,R</a:t>
            </a:r>
            <a:r>
              <a:rPr lang="en-US" sz="2800" baseline="-25000"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-Roman" charset="0"/>
              </a:rPr>
              <a:t>F(R</a:t>
            </a:r>
            <a:r>
              <a:rPr lang="en-US" sz="2800" baseline="-25000">
                <a:latin typeface="Times-Roman" charset="0"/>
              </a:rPr>
              <a:t>i-1</a:t>
            </a:r>
            <a:r>
              <a:rPr lang="en-US" sz="2800">
                <a:latin typeface="Times-Roman" charset="0"/>
              </a:rPr>
              <a:t>, K</a:t>
            </a:r>
            <a:r>
              <a:rPr lang="en-US" sz="2800" baseline="-25000">
                <a:latin typeface="Times-Roman" charset="0"/>
              </a:rPr>
              <a:t>i</a:t>
            </a:r>
            <a:r>
              <a:rPr lang="en-US" sz="2800">
                <a:latin typeface="Times-Roman" charset="0"/>
              </a:rPr>
              <a:t>) = Sboxes(expand(R</a:t>
            </a:r>
            <a:r>
              <a:rPr lang="en-US" sz="2800" baseline="-25000">
                <a:latin typeface="Times-Roman" charset="0"/>
              </a:rPr>
              <a:t>i-1</a:t>
            </a:r>
            <a:r>
              <a:rPr lang="en-US" sz="2800">
                <a:latin typeface="Times-Roman" charset="0"/>
              </a:rPr>
              <a:t>) </a:t>
            </a:r>
            <a:r>
              <a:rPr lang="en-US" sz="2800">
                <a:latin typeface="Times-Roman" charset="0"/>
                <a:sym typeface="Symbol" charset="2"/>
              </a:rPr>
              <a:t> K</a:t>
            </a:r>
            <a:r>
              <a:rPr lang="en-US" sz="2800" baseline="-25000">
                <a:latin typeface="Times-Roman" charset="0"/>
                <a:sym typeface="Symbol" charset="2"/>
              </a:rPr>
              <a:t>i</a:t>
            </a:r>
            <a:r>
              <a:rPr lang="en-US" sz="2800">
                <a:latin typeface="Times-Roman" charset="0"/>
                <a:sym typeface="Symbol" charset="2"/>
              </a:rPr>
              <a:t>)</a:t>
            </a:r>
            <a:endParaRPr lang="en-US" sz="2800"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Times-Roman" charset="0"/>
              </a:rPr>
              <a:t>	</a:t>
            </a:r>
            <a:r>
              <a:rPr lang="en-US" sz="2800"/>
              <a:t>where</a:t>
            </a:r>
            <a:r>
              <a:rPr lang="en-US" sz="2800">
                <a:latin typeface="Times-Roman" charset="0"/>
              </a:rPr>
              <a:t> Sboxes(</a:t>
            </a:r>
            <a:r>
              <a:rPr lang="en-US" sz="2400">
                <a:latin typeface="Times-Roman" charset="0"/>
              </a:rPr>
              <a:t>x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x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x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…x</a:t>
            </a:r>
            <a:r>
              <a:rPr lang="en-US" sz="2400" baseline="-25000">
                <a:latin typeface="Times-Roman" charset="0"/>
              </a:rPr>
              <a:t>11</a:t>
            </a:r>
            <a:r>
              <a:rPr lang="en-US" sz="2800">
                <a:latin typeface="Times-Roman" charset="0"/>
                <a:sym typeface="Symbol" charset="2"/>
              </a:rPr>
              <a:t>) = (SboxLeft(</a:t>
            </a:r>
            <a:r>
              <a:rPr lang="en-US" sz="2400">
                <a:latin typeface="Times-Roman" charset="0"/>
              </a:rPr>
              <a:t>x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x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…x</a:t>
            </a:r>
            <a:r>
              <a:rPr lang="en-US" sz="2400" baseline="-25000">
                <a:latin typeface="Times-Roman" charset="0"/>
              </a:rPr>
              <a:t>5</a:t>
            </a:r>
            <a:r>
              <a:rPr lang="en-US" sz="2800">
                <a:latin typeface="Times-Roman" charset="0"/>
                <a:sym typeface="Symbol" charset="2"/>
              </a:rPr>
              <a:t>),SboxRight(</a:t>
            </a:r>
            <a:r>
              <a:rPr lang="en-US" sz="2400">
                <a:latin typeface="Times-Roman" charset="0"/>
              </a:rPr>
              <a:t>x</a:t>
            </a:r>
            <a:r>
              <a:rPr lang="en-US" sz="2400" baseline="-25000">
                <a:latin typeface="Times-Roman" charset="0"/>
              </a:rPr>
              <a:t>6</a:t>
            </a:r>
            <a:r>
              <a:rPr lang="en-US" sz="2400">
                <a:latin typeface="Times-Roman" charset="0"/>
              </a:rPr>
              <a:t>x</a:t>
            </a:r>
            <a:r>
              <a:rPr lang="en-US" sz="2400" baseline="-25000">
                <a:latin typeface="Times-Roman" charset="0"/>
              </a:rPr>
              <a:t>7</a:t>
            </a:r>
            <a:r>
              <a:rPr lang="en-US" sz="2400">
                <a:latin typeface="Times-Roman" charset="0"/>
              </a:rPr>
              <a:t>…x</a:t>
            </a:r>
            <a:r>
              <a:rPr lang="en-US" sz="2400" baseline="-25000">
                <a:latin typeface="Times-Roman" charset="0"/>
              </a:rPr>
              <a:t>11</a:t>
            </a:r>
            <a:r>
              <a:rPr lang="en-US" sz="2800">
                <a:latin typeface="Times-Roman" charset="0"/>
                <a:sym typeface="Symbol" charset="2"/>
              </a:rPr>
              <a:t>))</a:t>
            </a:r>
            <a:endParaRPr lang="en-US" sz="2800">
              <a:sym typeface="Symbol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A80575D-F46F-8344-817B-306D3B2CE5DD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4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TDES Key Schedule</a:t>
            </a:r>
          </a:p>
        </p:txBody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Key: </a:t>
            </a:r>
            <a:r>
              <a:rPr lang="en-US" sz="2800">
                <a:latin typeface="Times-Roman" charset="0"/>
              </a:rPr>
              <a:t>K =</a:t>
            </a:r>
            <a:r>
              <a:rPr lang="en-US" sz="2400">
                <a:latin typeface="Times-Roman" charset="0"/>
              </a:rPr>
              <a:t> k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6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7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8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9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11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15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Subkey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Left: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…k</a:t>
            </a:r>
            <a:r>
              <a:rPr lang="en-US" sz="2400" baseline="-25000">
                <a:latin typeface="Times-Roman" charset="0"/>
              </a:rPr>
              <a:t>7</a:t>
            </a:r>
            <a:r>
              <a:rPr lang="en-US" sz="2400"/>
              <a:t> rotate left 2, select 0,2,3,4,5,7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Right: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8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9</a:t>
            </a:r>
            <a:r>
              <a:rPr lang="en-US" sz="2400">
                <a:latin typeface="Times-Roman" charset="0"/>
              </a:rPr>
              <a:t>…k</a:t>
            </a:r>
            <a:r>
              <a:rPr lang="en-US" sz="2400" baseline="-25000">
                <a:latin typeface="Times-Roman" charset="0"/>
              </a:rPr>
              <a:t>15</a:t>
            </a:r>
            <a:r>
              <a:rPr lang="en-US" sz="2400"/>
              <a:t> rotate left 1, select 9,10,11,13,14,15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Subkey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 =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6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7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11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8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Subkey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 =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6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7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11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8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9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Subkey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3</a:t>
            </a:r>
            <a:r>
              <a:rPr lang="en-US" sz="2800">
                <a:latin typeface="Times-Roman" charset="0"/>
              </a:rPr>
              <a:t> =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6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8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9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10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Subkey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 =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7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9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8EF9191-6A74-1142-BCD2-3AE66306C7C3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5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TDES expansion perm</a:t>
            </a:r>
          </a:p>
        </p:txBody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685800"/>
          </a:xfrm>
        </p:spPr>
        <p:txBody>
          <a:bodyPr/>
          <a:lstStyle/>
          <a:p>
            <a:pPr eaLnBrk="1" hangingPunct="1"/>
            <a:r>
              <a:rPr lang="en-US" sz="2800"/>
              <a:t>Expansion permutation: 8 bits to 12 bits</a:t>
            </a:r>
          </a:p>
        </p:txBody>
      </p:sp>
      <p:sp>
        <p:nvSpPr>
          <p:cNvPr id="265221" name="Rectangle 4"/>
          <p:cNvSpPr>
            <a:spLocks noChangeArrowheads="1"/>
          </p:cNvSpPr>
          <p:nvPr/>
        </p:nvSpPr>
        <p:spPr bwMode="auto">
          <a:xfrm>
            <a:off x="2541588" y="2209800"/>
            <a:ext cx="28686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0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1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2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3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4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5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6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7</a:t>
            </a:r>
            <a:endParaRPr lang="en-US" sz="3200">
              <a:latin typeface="Times-Roman" charset="0"/>
            </a:endParaRPr>
          </a:p>
        </p:txBody>
      </p:sp>
      <p:sp>
        <p:nvSpPr>
          <p:cNvPr id="265222" name="Rectangle 5"/>
          <p:cNvSpPr>
            <a:spLocks noChangeArrowheads="1"/>
          </p:cNvSpPr>
          <p:nvPr/>
        </p:nvSpPr>
        <p:spPr bwMode="auto">
          <a:xfrm>
            <a:off x="1981200" y="3625850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4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7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2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1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5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7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0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2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6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5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0</a:t>
            </a:r>
            <a:r>
              <a:rPr lang="en-US" sz="3600">
                <a:latin typeface="Times-Roman" charset="0"/>
              </a:rPr>
              <a:t>r</a:t>
            </a:r>
            <a:r>
              <a:rPr lang="en-US" sz="3600" baseline="-25000">
                <a:latin typeface="Times-Roman" charset="0"/>
              </a:rPr>
              <a:t>3</a:t>
            </a:r>
            <a:endParaRPr lang="en-US" sz="2800" baseline="-25000">
              <a:latin typeface="Times-Roman" charset="0"/>
            </a:endParaRPr>
          </a:p>
        </p:txBody>
      </p:sp>
      <p:sp>
        <p:nvSpPr>
          <p:cNvPr id="265223" name="Line 6"/>
          <p:cNvSpPr>
            <a:spLocks noChangeShapeType="1"/>
          </p:cNvSpPr>
          <p:nvPr/>
        </p:nvSpPr>
        <p:spPr bwMode="auto">
          <a:xfrm flipH="1">
            <a:off x="2209800" y="2819400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4" name="Line 7"/>
          <p:cNvSpPr>
            <a:spLocks noChangeShapeType="1"/>
          </p:cNvSpPr>
          <p:nvPr/>
        </p:nvSpPr>
        <p:spPr bwMode="auto">
          <a:xfrm flipH="1">
            <a:off x="2514600" y="28194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5" name="Line 8"/>
          <p:cNvSpPr>
            <a:spLocks noChangeShapeType="1"/>
          </p:cNvSpPr>
          <p:nvPr/>
        </p:nvSpPr>
        <p:spPr bwMode="auto">
          <a:xfrm flipH="1">
            <a:off x="2819400" y="28194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6" name="Line 9"/>
          <p:cNvSpPr>
            <a:spLocks noChangeShapeType="1"/>
          </p:cNvSpPr>
          <p:nvPr/>
        </p:nvSpPr>
        <p:spPr bwMode="auto">
          <a:xfrm>
            <a:off x="3048000" y="28194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7" name="Line 10"/>
          <p:cNvSpPr>
            <a:spLocks noChangeShapeType="1"/>
          </p:cNvSpPr>
          <p:nvPr/>
        </p:nvSpPr>
        <p:spPr bwMode="auto">
          <a:xfrm flipH="1">
            <a:off x="3505200" y="2819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8" name="Line 11"/>
          <p:cNvSpPr>
            <a:spLocks noChangeShapeType="1"/>
          </p:cNvSpPr>
          <p:nvPr/>
        </p:nvSpPr>
        <p:spPr bwMode="auto">
          <a:xfrm flipH="1">
            <a:off x="3810000" y="28194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9" name="Line 12"/>
          <p:cNvSpPr>
            <a:spLocks noChangeShapeType="1"/>
          </p:cNvSpPr>
          <p:nvPr/>
        </p:nvSpPr>
        <p:spPr bwMode="auto">
          <a:xfrm>
            <a:off x="2743200" y="28194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30" name="Line 13"/>
          <p:cNvSpPr>
            <a:spLocks noChangeShapeType="1"/>
          </p:cNvSpPr>
          <p:nvPr/>
        </p:nvSpPr>
        <p:spPr bwMode="auto">
          <a:xfrm>
            <a:off x="3352800" y="28194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31" name="Line 14"/>
          <p:cNvSpPr>
            <a:spLocks noChangeShapeType="1"/>
          </p:cNvSpPr>
          <p:nvPr/>
        </p:nvSpPr>
        <p:spPr bwMode="auto">
          <a:xfrm>
            <a:off x="4648200" y="28194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32" name="Line 15"/>
          <p:cNvSpPr>
            <a:spLocks noChangeShapeType="1"/>
          </p:cNvSpPr>
          <p:nvPr/>
        </p:nvSpPr>
        <p:spPr bwMode="auto">
          <a:xfrm>
            <a:off x="4343400" y="28194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33" name="Line 16"/>
          <p:cNvSpPr>
            <a:spLocks noChangeShapeType="1"/>
          </p:cNvSpPr>
          <p:nvPr/>
        </p:nvSpPr>
        <p:spPr bwMode="auto">
          <a:xfrm>
            <a:off x="2743200" y="2819400"/>
            <a:ext cx="2514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34" name="Line 17"/>
          <p:cNvSpPr>
            <a:spLocks noChangeShapeType="1"/>
          </p:cNvSpPr>
          <p:nvPr/>
        </p:nvSpPr>
        <p:spPr bwMode="auto">
          <a:xfrm>
            <a:off x="3657600" y="2819400"/>
            <a:ext cx="1981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35" name="Rectangle 18"/>
          <p:cNvSpPr>
            <a:spLocks noChangeArrowheads="1"/>
          </p:cNvSpPr>
          <p:nvPr/>
        </p:nvSpPr>
        <p:spPr bwMode="auto">
          <a:xfrm>
            <a:off x="685800" y="4724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We can write this as</a:t>
            </a:r>
            <a:endParaRPr lang="en-US" sz="2800">
              <a:latin typeface="Times-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	expand(r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3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5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6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7</a:t>
            </a:r>
            <a:r>
              <a:rPr lang="en-US" sz="2800">
                <a:latin typeface="Times-Roman" charset="0"/>
              </a:rPr>
              <a:t>) = r</a:t>
            </a:r>
            <a:r>
              <a:rPr lang="en-US" sz="2800" baseline="-25000"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7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5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7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6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5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r</a:t>
            </a:r>
            <a:r>
              <a:rPr lang="en-US" sz="2800" baseline="-25000">
                <a:latin typeface="Times-Roman" charset="0"/>
              </a:rPr>
              <a:t>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FBD2B30-43BB-5840-AED0-4A2217C6F44E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TDES S-boxes</a:t>
            </a:r>
          </a:p>
        </p:txBody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9400" y="1752600"/>
            <a:ext cx="22860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Right S-box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SboxRight</a:t>
            </a:r>
            <a:endParaRPr lang="en-US" sz="2400"/>
          </a:p>
        </p:txBody>
      </p:sp>
      <p:sp>
        <p:nvSpPr>
          <p:cNvPr id="266245" name="Rectangle 4"/>
          <p:cNvSpPr>
            <a:spLocks noChangeArrowheads="1"/>
          </p:cNvSpPr>
          <p:nvPr/>
        </p:nvSpPr>
        <p:spPr bwMode="auto">
          <a:xfrm>
            <a:off x="152400" y="1676400"/>
            <a:ext cx="63246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ndale Mono" charset="0"/>
              </a:rPr>
              <a:t>  </a:t>
            </a:r>
            <a:r>
              <a:rPr lang="en-US">
                <a:latin typeface="Courier" charset="0"/>
              </a:rPr>
              <a:t>0 1 2 3 4 5 6 7 8 9 A B C D E F</a:t>
            </a:r>
          </a:p>
          <a:p>
            <a:r>
              <a:rPr lang="en-US">
                <a:latin typeface="Courier" charset="0"/>
              </a:rPr>
              <a:t>0 C 5 0 A E 7 2 8 D 4 3 9 6 F 1 B</a:t>
            </a:r>
          </a:p>
          <a:p>
            <a:r>
              <a:rPr lang="en-US">
                <a:latin typeface="Courier" charset="0"/>
              </a:rPr>
              <a:t>1 1 C 9 6 3 E B 2 F 8 4 5 D A 0 7</a:t>
            </a:r>
          </a:p>
          <a:p>
            <a:r>
              <a:rPr lang="en-US">
                <a:latin typeface="Courier" charset="0"/>
              </a:rPr>
              <a:t>2 F A E 6 D 8 2 4 1 7 9 0 3 5 B C</a:t>
            </a:r>
          </a:p>
          <a:p>
            <a:r>
              <a:rPr lang="en-US">
                <a:latin typeface="Courier" charset="0"/>
              </a:rPr>
              <a:t>3 0 A 3 C 8 2 1 E 9 7 F 6 B 5 D 4</a:t>
            </a:r>
          </a:p>
        </p:txBody>
      </p:sp>
      <p:sp>
        <p:nvSpPr>
          <p:cNvPr id="266246" name="Line 5"/>
          <p:cNvSpPr>
            <a:spLocks noChangeShapeType="1"/>
          </p:cNvSpPr>
          <p:nvPr/>
        </p:nvSpPr>
        <p:spPr bwMode="auto">
          <a:xfrm>
            <a:off x="533400" y="1752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47" name="Line 6"/>
          <p:cNvSpPr>
            <a:spLocks noChangeShapeType="1"/>
          </p:cNvSpPr>
          <p:nvPr/>
        </p:nvSpPr>
        <p:spPr bwMode="auto">
          <a:xfrm flipV="1">
            <a:off x="152400" y="2133600"/>
            <a:ext cx="6172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48" name="Rectangle 7"/>
          <p:cNvSpPr>
            <a:spLocks noChangeArrowheads="1"/>
          </p:cNvSpPr>
          <p:nvPr/>
        </p:nvSpPr>
        <p:spPr bwMode="auto">
          <a:xfrm>
            <a:off x="2590800" y="3886200"/>
            <a:ext cx="63246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ndale Mono" charset="0"/>
              </a:rPr>
              <a:t>  </a:t>
            </a:r>
            <a:r>
              <a:rPr lang="en-US">
                <a:latin typeface="Courier" charset="0"/>
              </a:rPr>
              <a:t>0 1 2 3 4 5 6 7 8 9 A B C D E F</a:t>
            </a:r>
          </a:p>
          <a:p>
            <a:r>
              <a:rPr lang="en-US">
                <a:latin typeface="Courier" charset="0"/>
              </a:rPr>
              <a:t>0 6 9 A 3 4 D 7 8 E 1 2 B 5 C F 0</a:t>
            </a:r>
          </a:p>
          <a:p>
            <a:r>
              <a:rPr lang="en-US">
                <a:latin typeface="Courier" charset="0"/>
              </a:rPr>
              <a:t>1 9 E B A 4 5 0 7 8 6 3 2 C D 1 F</a:t>
            </a:r>
          </a:p>
          <a:p>
            <a:r>
              <a:rPr lang="en-US">
                <a:latin typeface="Courier" charset="0"/>
              </a:rPr>
              <a:t>2 8 1 C 2 D 3 E F 0 9 5 A 4 B 6 7</a:t>
            </a:r>
          </a:p>
          <a:p>
            <a:r>
              <a:rPr lang="en-US">
                <a:latin typeface="Courier" charset="0"/>
              </a:rPr>
              <a:t>3 9 0 2 5 A D 6 E 1 8 B C 3 4 7 F</a:t>
            </a:r>
          </a:p>
        </p:txBody>
      </p:sp>
      <p:sp>
        <p:nvSpPr>
          <p:cNvPr id="266249" name="Line 8"/>
          <p:cNvSpPr>
            <a:spLocks noChangeShapeType="1"/>
          </p:cNvSpPr>
          <p:nvPr/>
        </p:nvSpPr>
        <p:spPr bwMode="auto">
          <a:xfrm>
            <a:off x="2971800" y="3962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50" name="Line 9"/>
          <p:cNvSpPr>
            <a:spLocks noChangeShapeType="1"/>
          </p:cNvSpPr>
          <p:nvPr/>
        </p:nvSpPr>
        <p:spPr bwMode="auto">
          <a:xfrm flipV="1">
            <a:off x="2590800" y="4343400"/>
            <a:ext cx="6172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51" name="Rectangle 10"/>
          <p:cNvSpPr>
            <a:spLocks noChangeArrowheads="1"/>
          </p:cNvSpPr>
          <p:nvPr/>
        </p:nvSpPr>
        <p:spPr bwMode="auto">
          <a:xfrm>
            <a:off x="152400" y="4800600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Left S-box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>
                <a:latin typeface="Times-Roman" charset="0"/>
              </a:rPr>
              <a:t>SboxLeft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C9738D1-F4E8-B04A-9B3F-1EB40FCC7380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7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848600" cy="2133600"/>
          </a:xfrm>
        </p:spPr>
        <p:txBody>
          <a:bodyPr/>
          <a:lstStyle/>
          <a:p>
            <a:pPr eaLnBrk="1" hangingPunct="1"/>
            <a:r>
              <a:rPr lang="en-US"/>
              <a:t>Differential Cryptanalysis of TDES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5899E3E-B706-4946-9BAC-38F0B8EAF535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0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Advanced Cryptanalysis</a:t>
            </a:r>
          </a:p>
        </p:txBody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Modern cryptanalysis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Differential cryptanalysis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Linear cryptanalysis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Side channel attack on RSA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Lattice reduction attack on knapsack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Hellman’s TMTO attack on DES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8741519-3294-B440-B948-670FFF636964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8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TDES</a:t>
            </a:r>
          </a:p>
        </p:txBody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762000"/>
          </a:xfrm>
        </p:spPr>
        <p:txBody>
          <a:bodyPr/>
          <a:lstStyle/>
          <a:p>
            <a:pPr eaLnBrk="1" hangingPunct="1"/>
            <a:r>
              <a:rPr lang="en-US" sz="2800"/>
              <a:t>TDES </a:t>
            </a:r>
            <a:r>
              <a:rPr lang="en-US" sz="2800">
                <a:latin typeface="Times-Roman" charset="0"/>
              </a:rPr>
              <a:t>SboxRight</a:t>
            </a:r>
            <a:endParaRPr lang="en-US" sz="2800"/>
          </a:p>
        </p:txBody>
      </p:sp>
      <p:sp>
        <p:nvSpPr>
          <p:cNvPr id="268293" name="Rectangle 4"/>
          <p:cNvSpPr>
            <a:spLocks noChangeArrowheads="1"/>
          </p:cNvSpPr>
          <p:nvPr/>
        </p:nvSpPr>
        <p:spPr bwMode="auto">
          <a:xfrm>
            <a:off x="1143000" y="2057400"/>
            <a:ext cx="68580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ndale Mono" charset="0"/>
              </a:rPr>
              <a:t>  </a:t>
            </a:r>
            <a:r>
              <a:rPr lang="en-US">
                <a:latin typeface="Courier" charset="0"/>
              </a:rPr>
              <a:t>0 1 2 3 4 5 6 7 8 9 A B C D E F</a:t>
            </a:r>
          </a:p>
          <a:p>
            <a:r>
              <a:rPr lang="en-US">
                <a:latin typeface="Courier" charset="0"/>
              </a:rPr>
              <a:t>0 C 5 0 A E 7 2 8 D 4 3 9 6 F 1 B</a:t>
            </a:r>
          </a:p>
          <a:p>
            <a:r>
              <a:rPr lang="en-US">
                <a:latin typeface="Courier" charset="0"/>
              </a:rPr>
              <a:t>1 1 C 9 6 3 E B 2 F 8 4 5 D A 0 7</a:t>
            </a:r>
          </a:p>
          <a:p>
            <a:r>
              <a:rPr lang="en-US">
                <a:latin typeface="Courier" charset="0"/>
              </a:rPr>
              <a:t>2 F A E 6 D 8 2 4 1 7 9 0 3 5 B C</a:t>
            </a:r>
          </a:p>
          <a:p>
            <a:r>
              <a:rPr lang="en-US">
                <a:latin typeface="Courier" charset="0"/>
              </a:rPr>
              <a:t>3 0 A 3 C 8 2 1 E 9 7 F 6 B 5 D 4</a:t>
            </a:r>
          </a:p>
        </p:txBody>
      </p:sp>
      <p:sp>
        <p:nvSpPr>
          <p:cNvPr id="268294" name="Line 5"/>
          <p:cNvSpPr>
            <a:spLocks noChangeShapeType="1"/>
          </p:cNvSpPr>
          <p:nvPr/>
        </p:nvSpPr>
        <p:spPr bwMode="auto">
          <a:xfrm>
            <a:off x="1524000" y="2133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295" name="Line 6"/>
          <p:cNvSpPr>
            <a:spLocks noChangeShapeType="1"/>
          </p:cNvSpPr>
          <p:nvPr/>
        </p:nvSpPr>
        <p:spPr bwMode="auto">
          <a:xfrm flipV="1">
            <a:off x="1143000" y="2514600"/>
            <a:ext cx="6172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296" name="Rectangle 7"/>
          <p:cNvSpPr>
            <a:spLocks noChangeArrowheads="1"/>
          </p:cNvSpPr>
          <p:nvPr/>
        </p:nvSpPr>
        <p:spPr bwMode="auto">
          <a:xfrm>
            <a:off x="685800" y="4267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For 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800"/>
              <a:t> and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2800"/>
              <a:t> suppose 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2800">
                <a:latin typeface="Times-Roman" charset="0"/>
              </a:rPr>
              <a:t> = 001000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Then </a:t>
            </a:r>
            <a:r>
              <a:rPr lang="en-US" sz="2800">
                <a:latin typeface="Times-Roman" charset="0"/>
              </a:rPr>
              <a:t>SboxRight(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800">
                <a:latin typeface="Times-Roman" charset="0"/>
              </a:rPr>
              <a:t>) </a:t>
            </a:r>
            <a:r>
              <a:rPr lang="en-US" sz="2800">
                <a:latin typeface="Times-Roman" charset="0"/>
                <a:sym typeface="Symbol" charset="2"/>
              </a:rPr>
              <a:t> </a:t>
            </a:r>
            <a:r>
              <a:rPr lang="en-US" sz="2800">
                <a:latin typeface="Times-Roman" charset="0"/>
              </a:rPr>
              <a:t>SboxRight(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2800">
                <a:latin typeface="Times-Roman" charset="0"/>
              </a:rPr>
              <a:t>) = 0010</a:t>
            </a:r>
            <a:r>
              <a:rPr lang="en-US" sz="2800"/>
              <a:t> with probability </a:t>
            </a:r>
            <a:r>
              <a:rPr lang="en-US" sz="2800">
                <a:latin typeface="Times-Roman" charset="0"/>
              </a:rPr>
              <a:t>3/4</a:t>
            </a:r>
            <a:endParaRPr 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CC88B8C4-CADF-C44B-A1C3-81CAEFA9997F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9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Differential Crypt. of TDES</a:t>
            </a:r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game plan…</a:t>
            </a:r>
          </a:p>
          <a:p>
            <a:pPr eaLnBrk="1" hangingPunct="1"/>
            <a:r>
              <a:rPr lang="en-US" sz="2800"/>
              <a:t>Select 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P</a:t>
            </a:r>
            <a:r>
              <a:rPr lang="en-US" sz="2800"/>
              <a:t> and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800"/>
              <a:t> so that</a:t>
            </a:r>
          </a:p>
          <a:p>
            <a:pPr eaLnBrk="1" hangingPunct="1">
              <a:buFont typeface="Wingdings" charset="2"/>
              <a:buNone/>
            </a:pPr>
            <a:r>
              <a:rPr lang="en-US" sz="2800">
                <a:latin typeface="Times-Roman" charset="0"/>
              </a:rPr>
              <a:t>	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P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800">
                <a:latin typeface="Times-Roman" charset="0"/>
              </a:rPr>
              <a:t> = 0000 0000 0000 0010 = 0x0002 </a:t>
            </a:r>
            <a:endParaRPr lang="en-US" sz="2800"/>
          </a:p>
          <a:p>
            <a:pPr eaLnBrk="1" hangingPunct="1"/>
            <a:r>
              <a:rPr lang="en-US" sz="2800"/>
              <a:t>Note that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P</a:t>
            </a:r>
            <a:r>
              <a:rPr lang="en-US" sz="2800"/>
              <a:t> and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800"/>
              <a:t> differ in exactly </a:t>
            </a:r>
            <a:r>
              <a:rPr lang="en-US" sz="2800">
                <a:latin typeface="Times-Roman" charset="0"/>
              </a:rPr>
              <a:t>1</a:t>
            </a:r>
            <a:r>
              <a:rPr lang="en-US" sz="2800"/>
              <a:t> bit</a:t>
            </a:r>
          </a:p>
          <a:p>
            <a:pPr eaLnBrk="1" hangingPunct="1"/>
            <a:r>
              <a:rPr lang="en-US" sz="2800"/>
              <a:t>Let’s carefully analyze what happens as these plaintexts are encrypted with TDES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444AC32-EE78-F448-808B-E21CF7FE6D98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0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TDES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Y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Y</a:t>
            </a:r>
            <a:r>
              <a:rPr lang="en-US" sz="2800">
                <a:latin typeface="Times-Roman" charset="0"/>
              </a:rPr>
              <a:t> = 001000</a:t>
            </a:r>
            <a:r>
              <a:rPr lang="en-US" sz="2800"/>
              <a:t> then with probability </a:t>
            </a:r>
            <a:r>
              <a:rPr lang="en-US" sz="2800">
                <a:latin typeface="Times-Roman" charset="0"/>
              </a:rPr>
              <a:t>3/4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SboxRight(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Y</a:t>
            </a:r>
            <a:r>
              <a:rPr lang="en-US" sz="2800">
                <a:latin typeface="Times-Roman" charset="0"/>
              </a:rPr>
              <a:t>) </a:t>
            </a:r>
            <a:r>
              <a:rPr lang="en-US" sz="2800">
                <a:latin typeface="Times-Roman" charset="0"/>
                <a:sym typeface="Symbol" charset="2"/>
              </a:rPr>
              <a:t> S</a:t>
            </a:r>
            <a:r>
              <a:rPr lang="en-US" sz="2800">
                <a:latin typeface="Times-Roman" charset="0"/>
              </a:rPr>
              <a:t>boxRight(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Y</a:t>
            </a:r>
            <a:r>
              <a:rPr lang="en-US" sz="2800">
                <a:latin typeface="Times-Roman" charset="0"/>
              </a:rPr>
              <a:t>) = 0010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  <a:latin typeface="Times-Roman" charset="0"/>
              </a:rPr>
              <a:t>Y</a:t>
            </a:r>
            <a:r>
              <a:rPr lang="en-US" sz="2800">
                <a:latin typeface="Times-Roman" charset="0"/>
                <a:sym typeface="Symbol" charset="2"/>
              </a:rPr>
              <a:t>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Y</a:t>
            </a:r>
            <a:r>
              <a:rPr lang="en-US" sz="2800">
                <a:latin typeface="Times-Roman" charset="0"/>
              </a:rPr>
              <a:t> = 001000</a:t>
            </a:r>
            <a:r>
              <a:rPr lang="en-US" sz="2800"/>
              <a:t> </a:t>
            </a:r>
            <a:r>
              <a:rPr lang="en-US" sz="2800">
                <a:sym typeface="Symbol" charset="2"/>
              </a:rPr>
              <a:t>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(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Y</a:t>
            </a:r>
            <a:r>
              <a:rPr lang="en-US" sz="2800">
                <a:latin typeface="Times-Roman" charset="0"/>
                <a:sym typeface="Symbol" charset="2"/>
              </a:rPr>
              <a:t></a:t>
            </a:r>
            <a:r>
              <a:rPr lang="en-US" sz="2800">
                <a:latin typeface="Times-Roman" charset="0"/>
              </a:rPr>
              <a:t>K)</a:t>
            </a:r>
            <a:r>
              <a:rPr lang="en-US" sz="2800">
                <a:latin typeface="Times-Roman" charset="0"/>
                <a:sym typeface="Symbol" charset="2"/>
              </a:rPr>
              <a:t></a:t>
            </a:r>
            <a:r>
              <a:rPr lang="en-US" sz="2800">
                <a:latin typeface="Times-Roman" charset="0"/>
              </a:rPr>
              <a:t>(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Y</a:t>
            </a:r>
            <a:r>
              <a:rPr lang="en-US" sz="2800">
                <a:latin typeface="Times-Roman" charset="0"/>
                <a:sym typeface="Symbol" charset="2"/>
              </a:rPr>
              <a:t></a:t>
            </a:r>
            <a:r>
              <a:rPr lang="en-US" sz="2800">
                <a:latin typeface="Times-Roman" charset="0"/>
              </a:rPr>
              <a:t>K) = 001000</a:t>
            </a:r>
            <a:r>
              <a:rPr lang="en-US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Y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Y</a:t>
            </a:r>
            <a:r>
              <a:rPr lang="en-US" sz="2800">
                <a:latin typeface="Times-Roman" charset="0"/>
              </a:rPr>
              <a:t> = 000000</a:t>
            </a:r>
            <a:r>
              <a:rPr lang="en-US" sz="2800"/>
              <a:t> then for any S-box, </a:t>
            </a:r>
            <a:r>
              <a:rPr lang="en-US" sz="2800">
                <a:latin typeface="Times-Roman" charset="0"/>
              </a:rPr>
              <a:t>Sbox(</a:t>
            </a:r>
            <a:r>
              <a:rPr lang="en-US" sz="2800">
                <a:solidFill>
                  <a:schemeClr val="hlink"/>
                </a:solidFill>
                <a:latin typeface="Times-Roman" charset="0"/>
              </a:rPr>
              <a:t>Y</a:t>
            </a:r>
            <a:r>
              <a:rPr lang="en-US" sz="2800">
                <a:latin typeface="Times-Roman" charset="0"/>
              </a:rPr>
              <a:t>) </a:t>
            </a:r>
            <a:r>
              <a:rPr lang="en-US" sz="2800">
                <a:latin typeface="Times-Roman" charset="0"/>
                <a:sym typeface="Symbol" charset="2"/>
              </a:rPr>
              <a:t> </a:t>
            </a:r>
            <a:r>
              <a:rPr lang="en-US" sz="2800">
                <a:latin typeface="Times-Roman" charset="0"/>
              </a:rPr>
              <a:t>Sbox(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Y</a:t>
            </a:r>
            <a:r>
              <a:rPr lang="en-US" sz="2800">
                <a:latin typeface="Times-Roman" charset="0"/>
              </a:rPr>
              <a:t>) = 0000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Difference of </a:t>
            </a:r>
            <a:r>
              <a:rPr lang="en-US" sz="2800">
                <a:latin typeface="Times-Roman" charset="0"/>
              </a:rPr>
              <a:t>(0000 0010)</a:t>
            </a:r>
            <a:r>
              <a:rPr lang="en-US" sz="2800"/>
              <a:t> is expanded by TDES expand perm to diff.</a:t>
            </a:r>
            <a:r>
              <a:rPr lang="en-US" sz="2800">
                <a:latin typeface="Times-Roman" charset="0"/>
                <a:sym typeface="Symbol" charset="2"/>
              </a:rPr>
              <a:t> (000000 001000)</a:t>
            </a:r>
            <a:endParaRPr lang="en-US" sz="2800">
              <a:sym typeface="Symbol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chemeClr val="hlink"/>
                </a:solidFill>
              </a:rPr>
              <a:t>T</a:t>
            </a:r>
            <a:r>
              <a:rPr lang="en-US" sz="2800" b="1">
                <a:solidFill>
                  <a:schemeClr val="hlink"/>
                </a:solidFill>
                <a:sym typeface="Symbol" charset="2"/>
              </a:rPr>
              <a:t>he bottom line:</a:t>
            </a:r>
            <a:r>
              <a:rPr lang="en-US" sz="2800">
                <a:sym typeface="Symbol" charset="2"/>
              </a:rPr>
              <a:t> If </a:t>
            </a:r>
            <a:r>
              <a:rPr lang="en-US" sz="2800">
                <a:solidFill>
                  <a:schemeClr val="hlink"/>
                </a:solidFill>
                <a:latin typeface="Times-Roman" charset="0"/>
                <a:sym typeface="Symbol" charset="2"/>
              </a:rPr>
              <a:t>X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2800">
                <a:latin typeface="Times-Roman" charset="0"/>
              </a:rPr>
              <a:t> = </a:t>
            </a:r>
            <a:r>
              <a:rPr lang="en-US" sz="2800">
                <a:latin typeface="Times-Roman" charset="0"/>
                <a:sym typeface="Symbol" charset="2"/>
              </a:rPr>
              <a:t>00000010</a:t>
            </a:r>
            <a:r>
              <a:rPr lang="en-US" sz="2800">
                <a:sym typeface="Symbol" charset="2"/>
              </a:rPr>
              <a:t> then </a:t>
            </a:r>
            <a:r>
              <a:rPr lang="en-US" sz="2800">
                <a:latin typeface="Times-Roman" charset="0"/>
                <a:sym typeface="Symbol" charset="2"/>
              </a:rPr>
              <a:t>F(</a:t>
            </a:r>
            <a:r>
              <a:rPr lang="en-US" sz="2800">
                <a:solidFill>
                  <a:schemeClr val="hlink"/>
                </a:solidFill>
                <a:latin typeface="Times-Roman" charset="0"/>
                <a:sym typeface="Symbol" charset="2"/>
              </a:rPr>
              <a:t>X</a:t>
            </a:r>
            <a:r>
              <a:rPr lang="en-US" sz="2800">
                <a:latin typeface="Times-Roman" charset="0"/>
                <a:sym typeface="Symbol" charset="2"/>
              </a:rPr>
              <a:t>,K)  F(</a:t>
            </a:r>
            <a:r>
              <a:rPr lang="en-US" sz="2800">
                <a:solidFill>
                  <a:srgbClr val="FF0000"/>
                </a:solidFill>
                <a:latin typeface="Times-Roman" charset="0"/>
                <a:sym typeface="Symbol" charset="2"/>
              </a:rPr>
              <a:t>X</a:t>
            </a:r>
            <a:r>
              <a:rPr lang="en-US" sz="2800">
                <a:latin typeface="Times-Roman" charset="0"/>
                <a:sym typeface="Symbol" charset="2"/>
              </a:rPr>
              <a:t>,K) = 00000010</a:t>
            </a:r>
            <a:r>
              <a:rPr lang="en-US" sz="2800">
                <a:sym typeface="Symbol" charset="2"/>
              </a:rPr>
              <a:t> with prob. </a:t>
            </a:r>
            <a:r>
              <a:rPr lang="en-US" sz="2800">
                <a:latin typeface="Times-Roman" charset="0"/>
                <a:sym typeface="Symbol" charset="2"/>
              </a:rPr>
              <a:t>3/4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F373A74-11C1-B24D-9B32-CC327ECB093E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1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TDES</a:t>
            </a:r>
          </a:p>
        </p:txBody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pPr eaLnBrk="1" hangingPunct="1"/>
            <a:r>
              <a:rPr lang="en-US" sz="2800"/>
              <a:t>From the previous slide</a:t>
            </a:r>
          </a:p>
          <a:p>
            <a:pPr lvl="1" eaLnBrk="1" hangingPunct="1"/>
            <a:r>
              <a:rPr lang="en-US" sz="2400"/>
              <a:t>Suppose 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400">
                <a:latin typeface="Times-Roman" charset="0"/>
              </a:rPr>
              <a:t> = 0000 0010</a:t>
            </a:r>
            <a:r>
              <a:rPr lang="en-US" sz="2400"/>
              <a:t> </a:t>
            </a:r>
          </a:p>
          <a:p>
            <a:pPr lvl="1" eaLnBrk="1" hangingPunct="1"/>
            <a:r>
              <a:rPr lang="en-US" sz="2400"/>
              <a:t>Suppose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/>
              <a:t> is unknown key</a:t>
            </a:r>
          </a:p>
          <a:p>
            <a:pPr lvl="1" eaLnBrk="1" hangingPunct="1"/>
            <a:r>
              <a:rPr lang="en-US" sz="2400"/>
              <a:t>Then with probability </a:t>
            </a:r>
            <a:r>
              <a:rPr lang="en-US" sz="2400">
                <a:latin typeface="Times-Roman" charset="0"/>
              </a:rPr>
              <a:t>3/4</a:t>
            </a:r>
            <a:endParaRPr lang="en-US" sz="2400"/>
          </a:p>
          <a:p>
            <a:pPr lvl="1" eaLnBrk="1" hangingPunct="1">
              <a:buFontTx/>
              <a:buNone/>
            </a:pPr>
            <a:r>
              <a:rPr lang="en-US" sz="2400">
                <a:latin typeface="Times-Roman" charset="0"/>
              </a:rPr>
              <a:t>	F(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400">
                <a:latin typeface="Times-Roman" charset="0"/>
              </a:rPr>
              <a:t>,K) </a:t>
            </a:r>
            <a:r>
              <a:rPr lang="en-US" sz="2400">
                <a:latin typeface="Times-Roman" charset="0"/>
                <a:sym typeface="Symbol" charset="2"/>
              </a:rPr>
              <a:t></a:t>
            </a:r>
            <a:r>
              <a:rPr lang="en-US" sz="2400">
                <a:latin typeface="Times-Roman" charset="0"/>
              </a:rPr>
              <a:t> F(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400">
                <a:latin typeface="Times-Roman" charset="0"/>
              </a:rPr>
              <a:t>,K) = 0000 0010</a:t>
            </a:r>
            <a:endParaRPr lang="en-US" sz="2400"/>
          </a:p>
          <a:p>
            <a:pPr eaLnBrk="1" hangingPunct="1"/>
            <a:r>
              <a:rPr lang="en-US" sz="2800"/>
              <a:t>The bottom line</a:t>
            </a:r>
          </a:p>
          <a:p>
            <a:pPr lvl="1" eaLnBrk="1" hangingPunct="1"/>
            <a:r>
              <a:rPr lang="en-US" sz="2400"/>
              <a:t>Input to next round is like input to current round</a:t>
            </a:r>
          </a:p>
          <a:p>
            <a:pPr lvl="1" eaLnBrk="1" hangingPunct="1"/>
            <a:r>
              <a:rPr lang="en-US" sz="2400"/>
              <a:t>Maybe we can chain this thru multiple rounds!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14B951C3-1F00-8340-9897-1B5FE628DD5C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2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685800"/>
          </a:xfrm>
        </p:spPr>
        <p:txBody>
          <a:bodyPr/>
          <a:lstStyle/>
          <a:p>
            <a:pPr eaLnBrk="1" hangingPunct="1"/>
            <a:r>
              <a:rPr lang="en-US" sz="4000"/>
              <a:t>TDES Differential Attack</a:t>
            </a:r>
            <a:endParaRPr lang="en-US"/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228600" y="1524000"/>
            <a:ext cx="2249488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 =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P</a:t>
            </a:r>
            <a:endParaRPr lang="en-US" sz="2000" baseline="-25000">
              <a:latin typeface="Times-Roman" charset="0"/>
            </a:endParaRPr>
          </a:p>
          <a:p>
            <a:endParaRPr lang="en-US" sz="2000">
              <a:latin typeface="Times-Roman" charset="0"/>
            </a:endParaRPr>
          </a:p>
          <a:p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0</a:t>
            </a:r>
            <a:endParaRPr lang="en-US" sz="2000">
              <a:latin typeface="Times-Roman" charset="0"/>
            </a:endParaRPr>
          </a:p>
          <a:p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</a:t>
            </a:r>
            <a:r>
              <a:rPr lang="en-US" sz="2000">
                <a:solidFill>
                  <a:schemeClr val="accent2"/>
                </a:solidFill>
                <a:latin typeface="Times-Roman" charset="0"/>
                <a:sym typeface="Symbol" charset="2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  <a:sym typeface="Symbol" charset="2"/>
              </a:rPr>
              <a:t>0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1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endParaRPr lang="en-US" sz="2000">
              <a:latin typeface="Times-Roman" charset="0"/>
            </a:endParaRPr>
          </a:p>
          <a:p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1</a:t>
            </a:r>
            <a:endParaRPr lang="en-US" sz="2000">
              <a:latin typeface="Times-Roman" charset="0"/>
            </a:endParaRPr>
          </a:p>
          <a:p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</a:t>
            </a:r>
            <a:r>
              <a:rPr lang="en-US" sz="2000">
                <a:solidFill>
                  <a:schemeClr val="accent2"/>
                </a:solidFill>
                <a:latin typeface="Times-Roman" charset="0"/>
                <a:sym typeface="Symbol" charset="2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  <a:sym typeface="Symbol" charset="2"/>
              </a:rPr>
              <a:t>1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2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endParaRPr lang="en-US" sz="2000">
              <a:latin typeface="Times-Roman" charset="0"/>
              <a:sym typeface="Symbol" charset="2"/>
            </a:endParaRPr>
          </a:p>
          <a:p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2</a:t>
            </a:r>
            <a:endParaRPr lang="en-US" sz="2000">
              <a:latin typeface="Times-Roman" charset="0"/>
            </a:endParaRPr>
          </a:p>
          <a:p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</a:t>
            </a:r>
            <a:r>
              <a:rPr lang="en-US" sz="2000">
                <a:solidFill>
                  <a:schemeClr val="accent2"/>
                </a:solidFill>
                <a:latin typeface="Times-Roman" charset="0"/>
                <a:sym typeface="Symbol" charset="2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  <a:sym typeface="Symbol" charset="2"/>
              </a:rPr>
              <a:t>2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3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endParaRPr lang="en-US" sz="2000">
              <a:latin typeface="Times-Roman" charset="0"/>
              <a:sym typeface="Symbol" charset="2"/>
            </a:endParaRPr>
          </a:p>
          <a:p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3</a:t>
            </a:r>
            <a:endParaRPr lang="en-US" sz="2000">
              <a:latin typeface="Times-Roman" charset="0"/>
            </a:endParaRPr>
          </a:p>
          <a:p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</a:t>
            </a:r>
            <a:r>
              <a:rPr lang="en-US" sz="2000">
                <a:solidFill>
                  <a:schemeClr val="accent2"/>
                </a:solidFill>
                <a:latin typeface="Times-Roman" charset="0"/>
                <a:sym typeface="Symbol" charset="2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  <a:sym typeface="Symbol" charset="2"/>
              </a:rPr>
              <a:t>3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4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endParaRPr lang="en-US" sz="2000">
              <a:latin typeface="Times-Roman" charset="0"/>
              <a:sym typeface="Symbol" charset="2"/>
            </a:endParaRPr>
          </a:p>
          <a:p>
            <a:r>
              <a:rPr lang="en-US" sz="2000">
                <a:solidFill>
                  <a:schemeClr val="accent2"/>
                </a:solidFill>
                <a:latin typeface="Times-Roman" charset="0"/>
                <a:sym typeface="Symbol" charset="2"/>
              </a:rPr>
              <a:t>C</a:t>
            </a:r>
            <a:r>
              <a:rPr lang="en-US" sz="2000">
                <a:latin typeface="Times-Roman" charset="0"/>
                <a:sym typeface="Symbol" charset="2"/>
              </a:rPr>
              <a:t> = </a:t>
            </a:r>
            <a:r>
              <a:rPr lang="en-US" sz="2000">
                <a:latin typeface="Times-Roman" charset="0"/>
              </a:rPr>
              <a:t>(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,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2743200" y="1524000"/>
            <a:ext cx="22860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 =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P</a:t>
            </a:r>
            <a:endParaRPr lang="en-US" sz="2000" baseline="-25000">
              <a:latin typeface="Times-Roman" charset="0"/>
            </a:endParaRPr>
          </a:p>
          <a:p>
            <a:endParaRPr lang="en-US" sz="2000">
              <a:latin typeface="Times-Roman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0</a:t>
            </a:r>
            <a:endParaRPr lang="en-US" sz="2000">
              <a:latin typeface="Times-Roman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</a:t>
            </a:r>
            <a:r>
              <a:rPr lang="en-US" sz="2000">
                <a:solidFill>
                  <a:srgbClr val="FF0000"/>
                </a:solidFill>
                <a:latin typeface="Times-Roman" charset="0"/>
                <a:sym typeface="Symbol" charset="2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  <a:sym typeface="Symbol" charset="2"/>
              </a:rPr>
              <a:t>0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1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endParaRPr lang="en-US" sz="2000">
              <a:latin typeface="Times-Roman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1</a:t>
            </a:r>
            <a:endParaRPr lang="en-US" sz="2000">
              <a:latin typeface="Times-Roman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</a:t>
            </a:r>
            <a:r>
              <a:rPr lang="en-US" sz="2000">
                <a:solidFill>
                  <a:srgbClr val="FF0000"/>
                </a:solidFill>
                <a:latin typeface="Times-Roman" charset="0"/>
                <a:sym typeface="Symbol" charset="2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  <a:sym typeface="Symbol" charset="2"/>
              </a:rPr>
              <a:t>1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2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endParaRPr lang="en-US" sz="2000">
              <a:latin typeface="Times-Roman" charset="0"/>
              <a:sym typeface="Symbol" charset="2"/>
            </a:endParaRPr>
          </a:p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2</a:t>
            </a:r>
            <a:endParaRPr lang="en-US" sz="2000">
              <a:latin typeface="Times-Roman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</a:t>
            </a:r>
            <a:r>
              <a:rPr lang="en-US" sz="2000">
                <a:solidFill>
                  <a:srgbClr val="FF0000"/>
                </a:solidFill>
                <a:latin typeface="Times-Roman" charset="0"/>
                <a:sym typeface="Symbol" charset="2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  <a:sym typeface="Symbol" charset="2"/>
              </a:rPr>
              <a:t>2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3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endParaRPr lang="en-US" sz="2000">
              <a:latin typeface="Times-Roman" charset="0"/>
              <a:sym typeface="Symbol" charset="2"/>
            </a:endParaRPr>
          </a:p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3</a:t>
            </a:r>
            <a:endParaRPr lang="en-US" sz="2000">
              <a:latin typeface="Times-Roman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</a:t>
            </a:r>
            <a:r>
              <a:rPr lang="en-US" sz="2000">
                <a:solidFill>
                  <a:srgbClr val="FF0000"/>
                </a:solidFill>
                <a:latin typeface="Times-Roman" charset="0"/>
                <a:sym typeface="Symbol" charset="2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  <a:sym typeface="Symbol" charset="2"/>
              </a:rPr>
              <a:t>3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4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endParaRPr lang="en-US" sz="2000">
              <a:latin typeface="Times-Roman" charset="0"/>
              <a:sym typeface="Symbol" charset="2"/>
            </a:endParaRPr>
          </a:p>
          <a:p>
            <a:r>
              <a:rPr lang="en-US" sz="2000">
                <a:solidFill>
                  <a:srgbClr val="FF0000"/>
                </a:solidFill>
                <a:latin typeface="Times-Roman" charset="0"/>
                <a:sym typeface="Symbol" charset="2"/>
              </a:rPr>
              <a:t>C</a:t>
            </a:r>
            <a:r>
              <a:rPr lang="en-US" sz="2000">
                <a:latin typeface="Times-Roman" charset="0"/>
                <a:sym typeface="Symbol" charset="2"/>
              </a:rPr>
              <a:t> = </a:t>
            </a:r>
            <a:r>
              <a:rPr lang="en-US" sz="2000">
                <a:latin typeface="Times-Roman" charset="0"/>
              </a:rPr>
              <a:t>(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,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5257800" y="1524000"/>
            <a:ext cx="33528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-Roman" charset="0"/>
              </a:rPr>
              <a:t>P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000">
                <a:latin typeface="Times-Roman" charset="0"/>
              </a:rPr>
              <a:t> = 0x0002</a:t>
            </a:r>
            <a:endParaRPr lang="en-US" sz="2000" baseline="-25000">
              <a:latin typeface="Times-Roman" charset="0"/>
            </a:endParaRPr>
          </a:p>
          <a:p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With probability 3/4</a:t>
            </a:r>
          </a:p>
          <a:p>
            <a:r>
              <a:rPr lang="en-US" sz="2000">
                <a:latin typeface="Times-Roman" charset="0"/>
              </a:rPr>
              <a:t>(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 </a:t>
            </a:r>
            <a:r>
              <a:rPr lang="en-US" sz="2000">
                <a:latin typeface="Times-Roman" charset="0"/>
                <a:sym typeface="Symbol" charset="2"/>
              </a:rPr>
              <a:t> </a:t>
            </a:r>
            <a:r>
              <a:rPr lang="en-US" sz="2000">
                <a:latin typeface="Times-Roman" charset="0"/>
              </a:rPr>
              <a:t>(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 = 0x0202</a:t>
            </a:r>
            <a:endParaRPr lang="en-US" sz="2000">
              <a:latin typeface="Times-Roman" charset="0"/>
              <a:sym typeface="Symbol" charset="2"/>
            </a:endParaRPr>
          </a:p>
          <a:p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With probability (3/4)</a:t>
            </a:r>
            <a:r>
              <a:rPr lang="en-US" sz="2000" baseline="30000">
                <a:latin typeface="Times-Roman" charset="0"/>
              </a:rPr>
              <a:t>2</a:t>
            </a:r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(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,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) </a:t>
            </a:r>
            <a:r>
              <a:rPr lang="en-US" sz="2000">
                <a:latin typeface="Times-Roman" charset="0"/>
                <a:sym typeface="Symbol" charset="2"/>
              </a:rPr>
              <a:t> </a:t>
            </a:r>
            <a:r>
              <a:rPr lang="en-US" sz="2000">
                <a:latin typeface="Times-Roman" charset="0"/>
              </a:rPr>
              <a:t>(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,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) = 0x0200</a:t>
            </a:r>
            <a:endParaRPr lang="en-US" sz="2000">
              <a:latin typeface="Times-Roman" charset="0"/>
              <a:sym typeface="Symbol" charset="2"/>
            </a:endParaRPr>
          </a:p>
          <a:p>
            <a:endParaRPr lang="en-US" sz="2000">
              <a:latin typeface="Times-Roman" charset="0"/>
              <a:sym typeface="Symbol" charset="2"/>
            </a:endParaRPr>
          </a:p>
          <a:p>
            <a:r>
              <a:rPr lang="en-US" sz="2000">
                <a:latin typeface="Times-Roman" charset="0"/>
              </a:rPr>
              <a:t>With probability (3/4)</a:t>
            </a:r>
            <a:r>
              <a:rPr lang="en-US" sz="2000" baseline="30000">
                <a:latin typeface="Times-Roman" charset="0"/>
              </a:rPr>
              <a:t>2</a:t>
            </a:r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(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,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) </a:t>
            </a:r>
            <a:r>
              <a:rPr lang="en-US" sz="2000">
                <a:latin typeface="Times-Roman" charset="0"/>
                <a:sym typeface="Symbol" charset="2"/>
              </a:rPr>
              <a:t> </a:t>
            </a:r>
            <a:r>
              <a:rPr lang="en-US" sz="2000">
                <a:latin typeface="Times-Roman" charset="0"/>
              </a:rPr>
              <a:t>(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,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) = 0x0002</a:t>
            </a:r>
            <a:endParaRPr lang="en-US" sz="2000">
              <a:latin typeface="Times-Roman" charset="0"/>
              <a:sym typeface="Symbol" charset="2"/>
            </a:endParaRPr>
          </a:p>
          <a:p>
            <a:endParaRPr lang="en-US" sz="2000">
              <a:latin typeface="Times-Roman" charset="0"/>
              <a:sym typeface="Symbol" charset="2"/>
            </a:endParaRPr>
          </a:p>
          <a:p>
            <a:r>
              <a:rPr lang="en-US" sz="2000">
                <a:latin typeface="Times-Roman" charset="0"/>
              </a:rPr>
              <a:t>With probability (3/4)</a:t>
            </a:r>
            <a:r>
              <a:rPr lang="en-US" sz="2000" baseline="30000">
                <a:latin typeface="Times-Roman" charset="0"/>
              </a:rPr>
              <a:t>3</a:t>
            </a:r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(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,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) </a:t>
            </a:r>
            <a:r>
              <a:rPr lang="en-US" sz="2000">
                <a:latin typeface="Times-Roman" charset="0"/>
                <a:sym typeface="Symbol" charset="2"/>
              </a:rPr>
              <a:t> </a:t>
            </a:r>
            <a:r>
              <a:rPr lang="en-US" sz="2000">
                <a:latin typeface="Times-Roman" charset="0"/>
              </a:rPr>
              <a:t>(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,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) = 0x0202</a:t>
            </a:r>
          </a:p>
          <a:p>
            <a:endParaRPr lang="en-US" sz="2000">
              <a:latin typeface="Times-Roman" charset="0"/>
            </a:endParaRPr>
          </a:p>
          <a:p>
            <a:r>
              <a:rPr lang="en-US" sz="2000">
                <a:solidFill>
                  <a:schemeClr val="accent2"/>
                </a:solidFill>
                <a:latin typeface="Times-Roman" charset="0"/>
              </a:rPr>
              <a:t>C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000">
                <a:latin typeface="Times-Roman" charset="0"/>
              </a:rPr>
              <a:t> = 0x0202</a:t>
            </a:r>
          </a:p>
        </p:txBody>
      </p:sp>
      <p:sp>
        <p:nvSpPr>
          <p:cNvPr id="2723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57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Select 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P</a:t>
            </a:r>
            <a:r>
              <a:rPr lang="en-US" sz="2400"/>
              <a:t> and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400"/>
              <a:t> with 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P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400">
                <a:latin typeface="Times-Roman" charset="0"/>
              </a:rPr>
              <a:t> = 0x0002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autoUpdateAnimBg="0"/>
      <p:bldP spid="343044" grpId="0" autoUpdateAnimBg="0"/>
      <p:bldP spid="34304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153A3B1-8D16-D14D-ABE6-16E79713B80E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TDES Differential Attack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Choose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P</a:t>
            </a:r>
            <a:r>
              <a:rPr lang="en-US" sz="2800"/>
              <a:t> and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800"/>
              <a:t> with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P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800">
                <a:latin typeface="Times-Roman" charset="0"/>
              </a:rPr>
              <a:t> = 0x0002</a:t>
            </a:r>
            <a:endParaRPr lang="en-US" sz="2800"/>
          </a:p>
          <a:p>
            <a:pPr eaLnBrk="1" hangingPunct="1">
              <a:lnSpc>
                <a:spcPct val="85000"/>
              </a:lnSpc>
            </a:pPr>
            <a:r>
              <a:rPr lang="en-US" sz="2800"/>
              <a:t>If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C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800">
                <a:latin typeface="Times-Roman" charset="0"/>
              </a:rPr>
              <a:t> = 0x0202</a:t>
            </a:r>
            <a:r>
              <a:rPr lang="en-US" sz="2800"/>
              <a:t> then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000"/>
              <a:t>	 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</a:t>
            </a:r>
            <a:r>
              <a:rPr lang="en-US" sz="2000">
                <a:solidFill>
                  <a:schemeClr val="accent2"/>
                </a:solidFill>
                <a:latin typeface="Times-Roman" charset="0"/>
                <a:sym typeface="Symbol" charset="2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  <a:sym typeface="Symbol" charset="2"/>
              </a:rPr>
              <a:t>3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4</a:t>
            </a:r>
            <a:r>
              <a:rPr lang="en-US" sz="2000">
                <a:latin typeface="Times-Roman" charset="0"/>
                <a:sym typeface="Symbol" charset="2"/>
              </a:rPr>
              <a:t>)	     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</a:t>
            </a:r>
            <a:r>
              <a:rPr lang="en-US" sz="2000">
                <a:solidFill>
                  <a:srgbClr val="FF0000"/>
                </a:solidFill>
                <a:latin typeface="Times-Roman" charset="0"/>
                <a:sym typeface="Symbol" charset="2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  <a:sym typeface="Symbol" charset="2"/>
              </a:rPr>
              <a:t>3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4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000">
                <a:latin typeface="Times-Roman" charset="0"/>
                <a:sym typeface="Symbol" charset="2"/>
              </a:rPr>
              <a:t>	 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  <a:sym typeface="Symbol" charset="2"/>
              </a:rPr>
              <a:t> </a:t>
            </a:r>
            <a:r>
              <a:rPr lang="en-US" sz="2000">
                <a:latin typeface="Times-Roman" charset="0"/>
              </a:rPr>
              <a:t>=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</a:t>
            </a:r>
            <a:r>
              <a:rPr lang="en-US" sz="2000">
                <a:solidFill>
                  <a:schemeClr val="accent2"/>
                </a:solidFill>
                <a:latin typeface="Times-Roman" charset="0"/>
                <a:sym typeface="Symbol" charset="2"/>
              </a:rPr>
              <a:t>L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  <a:sym typeface="Symbol" charset="2"/>
              </a:rPr>
              <a:t>4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4</a:t>
            </a:r>
            <a:r>
              <a:rPr lang="en-US" sz="2000">
                <a:latin typeface="Times-Roman" charset="0"/>
                <a:sym typeface="Symbol" charset="2"/>
              </a:rPr>
              <a:t>) 	     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000">
                <a:latin typeface="Times-Roman" charset="0"/>
                <a:sym typeface="Symbol" charset="2"/>
              </a:rPr>
              <a:t> </a:t>
            </a:r>
            <a:r>
              <a:rPr lang="en-US" sz="2000">
                <a:latin typeface="Times-Roman" charset="0"/>
              </a:rPr>
              <a:t>=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</a:t>
            </a:r>
            <a:r>
              <a:rPr lang="en-US" sz="2000">
                <a:solidFill>
                  <a:srgbClr val="FF0000"/>
                </a:solidFill>
                <a:latin typeface="Times-Roman" charset="0"/>
                <a:sym typeface="Symbol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  <a:sym typeface="Symbol" charset="2"/>
              </a:rPr>
              <a:t>4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4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800"/>
              <a:t>	and </a:t>
            </a:r>
            <a:r>
              <a:rPr lang="en-US" sz="2400">
                <a:latin typeface="Times-Roman" charset="0"/>
              </a:rPr>
              <a:t>(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400" baseline="-2500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,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) </a:t>
            </a:r>
            <a:r>
              <a:rPr lang="en-US" sz="2400">
                <a:latin typeface="Times-Roman" charset="0"/>
                <a:sym typeface="Symbol" charset="2"/>
              </a:rPr>
              <a:t> </a:t>
            </a:r>
            <a:r>
              <a:rPr lang="en-US" sz="2400">
                <a:latin typeface="Times-Roman" charset="0"/>
              </a:rPr>
              <a:t>(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400" baseline="-2500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,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) = 0x0002</a:t>
            </a:r>
            <a:endParaRPr lang="en-US" sz="2800"/>
          </a:p>
          <a:p>
            <a:pPr eaLnBrk="1" hangingPunct="1">
              <a:lnSpc>
                <a:spcPct val="85000"/>
              </a:lnSpc>
            </a:pPr>
            <a:r>
              <a:rPr lang="en-US" sz="2800"/>
              <a:t>Then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=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2800"/>
              <a:t> and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C</a:t>
            </a:r>
            <a:r>
              <a:rPr lang="en-US" sz="2800"/>
              <a:t>=(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,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)</a:t>
            </a:r>
            <a:r>
              <a:rPr lang="en-US" sz="2800"/>
              <a:t> and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800"/>
              <a:t>=(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,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)</a:t>
            </a:r>
            <a:r>
              <a:rPr lang="en-US" sz="2800"/>
              <a:t> are both known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Since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2800">
                <a:latin typeface="Times-Roman" charset="0"/>
                <a:sym typeface="Symbol" charset="2"/>
              </a:rPr>
              <a:t> </a:t>
            </a:r>
            <a:r>
              <a:rPr lang="en-US" sz="2800">
                <a:latin typeface="Times-Roman" charset="0"/>
              </a:rPr>
              <a:t>=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F(</a:t>
            </a:r>
            <a:r>
              <a:rPr lang="en-US" sz="2800">
                <a:solidFill>
                  <a:schemeClr val="accent2"/>
                </a:solidFill>
                <a:latin typeface="Times-Roman" charset="0"/>
                <a:sym typeface="Symbol" charset="2"/>
              </a:rPr>
              <a:t>L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,K</a:t>
            </a:r>
            <a:r>
              <a:rPr lang="en-US" sz="2800" baseline="-25000"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)</a:t>
            </a:r>
            <a:r>
              <a:rPr lang="en-US" sz="2000">
                <a:latin typeface="Times-Roman" charset="0"/>
                <a:sym typeface="Symbol" charset="2"/>
              </a:rPr>
              <a:t> </a:t>
            </a:r>
            <a:r>
              <a:rPr lang="en-US" sz="2800"/>
              <a:t>and</a:t>
            </a:r>
            <a:r>
              <a:rPr lang="en-US" sz="2000">
                <a:latin typeface="Times-Roman" charset="0"/>
                <a:sym typeface="Symbol" charset="2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2800">
                <a:latin typeface="Times-Roman" charset="0"/>
                <a:sym typeface="Symbol" charset="2"/>
              </a:rPr>
              <a:t> </a:t>
            </a:r>
            <a:r>
              <a:rPr lang="en-US" sz="2800">
                <a:latin typeface="Times-Roman" charset="0"/>
              </a:rPr>
              <a:t>=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F(</a:t>
            </a:r>
            <a:r>
              <a:rPr lang="en-US" sz="2800">
                <a:solidFill>
                  <a:srgbClr val="FF0000"/>
                </a:solidFill>
                <a:latin typeface="Times-Roman" charset="0"/>
                <a:sym typeface="Symbol" charset="2"/>
              </a:rPr>
              <a:t>L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,K</a:t>
            </a:r>
            <a:r>
              <a:rPr lang="en-US" sz="2800" baseline="-25000"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)</a:t>
            </a:r>
            <a:r>
              <a:rPr lang="en-US" sz="2800"/>
              <a:t>, for correct subkey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4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 </a:t>
            </a:r>
            <a:r>
              <a:rPr lang="en-US" sz="2800"/>
              <a:t>we have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800"/>
              <a:t>	 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4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F(</a:t>
            </a:r>
            <a:r>
              <a:rPr lang="en-US" sz="2400">
                <a:solidFill>
                  <a:schemeClr val="accent2"/>
                </a:solidFill>
                <a:latin typeface="Times-Roman" charset="0"/>
                <a:sym typeface="Symbol" charset="2"/>
              </a:rPr>
              <a:t>L</a:t>
            </a:r>
            <a:r>
              <a:rPr lang="en-US" sz="2400" baseline="-25000">
                <a:solidFill>
                  <a:schemeClr val="accent2"/>
                </a:solidFill>
                <a:latin typeface="Times-Roman" charset="0"/>
                <a:sym typeface="Symbol" charset="2"/>
              </a:rPr>
              <a:t>4</a:t>
            </a:r>
            <a:r>
              <a:rPr lang="en-US" sz="2400">
                <a:latin typeface="Times-Roman" charset="0"/>
                <a:sym typeface="Symbol" charset="2"/>
              </a:rPr>
              <a:t>,K</a:t>
            </a:r>
            <a:r>
              <a:rPr lang="en-US" sz="2400" baseline="-25000">
                <a:latin typeface="Times-Roman" charset="0"/>
                <a:sym typeface="Symbol" charset="2"/>
              </a:rPr>
              <a:t>4</a:t>
            </a:r>
            <a:r>
              <a:rPr lang="en-US" sz="2400">
                <a:latin typeface="Times-Roman" charset="0"/>
                <a:sym typeface="Symbol" charset="2"/>
              </a:rPr>
              <a:t>) =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4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F(</a:t>
            </a:r>
            <a:r>
              <a:rPr lang="en-US" sz="2400">
                <a:solidFill>
                  <a:srgbClr val="FF0000"/>
                </a:solidFill>
                <a:latin typeface="Times-Roman" charset="0"/>
                <a:sym typeface="Symbol" charset="2"/>
              </a:rPr>
              <a:t>L</a:t>
            </a:r>
            <a:r>
              <a:rPr lang="en-US" sz="2400" baseline="-25000">
                <a:solidFill>
                  <a:srgbClr val="FF0000"/>
                </a:solidFill>
                <a:latin typeface="Times-Roman" charset="0"/>
                <a:sym typeface="Symbol" charset="2"/>
              </a:rPr>
              <a:t>4</a:t>
            </a:r>
            <a:r>
              <a:rPr lang="en-US" sz="2400">
                <a:latin typeface="Times-Roman" charset="0"/>
                <a:sym typeface="Symbol" charset="2"/>
              </a:rPr>
              <a:t>,K</a:t>
            </a:r>
            <a:r>
              <a:rPr lang="en-US" sz="2400" baseline="-25000">
                <a:latin typeface="Times-Roman" charset="0"/>
                <a:sym typeface="Symbol" charset="2"/>
              </a:rPr>
              <a:t>4</a:t>
            </a:r>
            <a:r>
              <a:rPr lang="en-US" sz="2400">
                <a:latin typeface="Times-Roman" charset="0"/>
                <a:sym typeface="Symbol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3A9E2F4-C6FC-AB4E-917B-AF84C3BBE341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4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TDES Differential Attack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Choose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P</a:t>
            </a:r>
            <a:r>
              <a:rPr lang="en-US" sz="2800"/>
              <a:t> and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800"/>
              <a:t> with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P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800">
                <a:latin typeface="Times-Roman" charset="0"/>
              </a:rPr>
              <a:t> = 0x0002</a:t>
            </a:r>
            <a:r>
              <a:rPr lang="en-US" sz="2800"/>
              <a:t> 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If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C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800">
                <a:latin typeface="Times-Roman" charset="0"/>
              </a:rPr>
              <a:t> = (</a:t>
            </a:r>
            <a:r>
              <a:rPr lang="en-US" sz="2800">
                <a:solidFill>
                  <a:schemeClr val="accent2"/>
                </a:solidFill>
                <a:latin typeface="Times-Roman" charset="0"/>
                <a:sym typeface="Symbol" charset="2"/>
              </a:rPr>
              <a:t>L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,</a:t>
            </a:r>
            <a:r>
              <a:rPr lang="en-US" sz="2800">
                <a:solidFill>
                  <a:schemeClr val="accent2"/>
                </a:solidFill>
                <a:latin typeface="Times-Roman" charset="0"/>
                <a:sym typeface="Symbol" charset="2"/>
              </a:rPr>
              <a:t>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) </a:t>
            </a:r>
            <a:r>
              <a:rPr lang="en-US" sz="2800">
                <a:latin typeface="Times-Roman" charset="0"/>
                <a:sym typeface="Symbol" charset="2"/>
              </a:rPr>
              <a:t></a:t>
            </a:r>
            <a:r>
              <a:rPr lang="en-US" sz="2800">
                <a:latin typeface="Times-Roman" charset="0"/>
              </a:rPr>
              <a:t> (</a:t>
            </a:r>
            <a:r>
              <a:rPr lang="en-US" sz="2800">
                <a:solidFill>
                  <a:srgbClr val="FF0000"/>
                </a:solidFill>
                <a:latin typeface="Times-Roman" charset="0"/>
                <a:sym typeface="Symbol" charset="2"/>
              </a:rPr>
              <a:t>L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,</a:t>
            </a:r>
            <a:r>
              <a:rPr lang="en-US" sz="2800">
                <a:solidFill>
                  <a:srgbClr val="FF0000"/>
                </a:solidFill>
                <a:latin typeface="Times-Roman" charset="0"/>
                <a:sym typeface="Symbol" charset="2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) = 0x0202</a:t>
            </a:r>
            <a:r>
              <a:rPr lang="en-US" sz="2400"/>
              <a:t> 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Then for the correct subkey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4</a:t>
            </a:r>
            <a:endParaRPr lang="en-US" sz="2800"/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000">
                <a:solidFill>
                  <a:schemeClr val="accent2"/>
                </a:solidFill>
                <a:latin typeface="Times-Roman" charset="0"/>
              </a:rPr>
              <a:t>	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F(</a:t>
            </a:r>
            <a:r>
              <a:rPr lang="en-US" sz="2800">
                <a:solidFill>
                  <a:schemeClr val="accent2"/>
                </a:solidFill>
                <a:latin typeface="Times-Roman" charset="0"/>
                <a:sym typeface="Symbol" charset="2"/>
              </a:rPr>
              <a:t>L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,K</a:t>
            </a:r>
            <a:r>
              <a:rPr lang="en-US" sz="2800" baseline="-25000"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) =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F(</a:t>
            </a:r>
            <a:r>
              <a:rPr lang="en-US" sz="2800">
                <a:solidFill>
                  <a:srgbClr val="FF0000"/>
                </a:solidFill>
                <a:latin typeface="Times-Roman" charset="0"/>
                <a:sym typeface="Symbol" charset="2"/>
              </a:rPr>
              <a:t>L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,K</a:t>
            </a:r>
            <a:r>
              <a:rPr lang="en-US" sz="2800" baseline="-25000"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)</a:t>
            </a:r>
            <a:r>
              <a:rPr lang="en-US" sz="2800"/>
              <a:t> 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000"/>
              <a:t>	</a:t>
            </a:r>
            <a:r>
              <a:rPr lang="en-US" sz="2800">
                <a:sym typeface="Symbol" charset="2"/>
              </a:rPr>
              <a:t>which we rewrite as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000">
                <a:sym typeface="Symbol" charset="2"/>
              </a:rPr>
              <a:t>	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 = F(</a:t>
            </a:r>
            <a:r>
              <a:rPr lang="en-US" sz="2800">
                <a:solidFill>
                  <a:schemeClr val="accent2"/>
                </a:solidFill>
                <a:latin typeface="Times-Roman" charset="0"/>
                <a:sym typeface="Symbol" charset="2"/>
              </a:rPr>
              <a:t>L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,K</a:t>
            </a:r>
            <a:r>
              <a:rPr lang="en-US" sz="2800" baseline="-25000"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)  F(</a:t>
            </a:r>
            <a:r>
              <a:rPr lang="en-US" sz="2800">
                <a:solidFill>
                  <a:srgbClr val="FF0000"/>
                </a:solidFill>
                <a:latin typeface="Times-Roman" charset="0"/>
                <a:sym typeface="Symbol" charset="2"/>
              </a:rPr>
              <a:t>L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,K</a:t>
            </a:r>
            <a:r>
              <a:rPr lang="en-US" sz="2800" baseline="-25000">
                <a:latin typeface="Times-Roman" charset="0"/>
                <a:sym typeface="Symbol" charset="2"/>
              </a:rPr>
              <a:t>4</a:t>
            </a:r>
            <a:r>
              <a:rPr lang="en-US" sz="2800">
                <a:latin typeface="Times-Roman" charset="0"/>
                <a:sym typeface="Symbol" charset="2"/>
              </a:rPr>
              <a:t>)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000">
                <a:latin typeface="Times-Roman" charset="0"/>
                <a:sym typeface="Symbol" charset="2"/>
              </a:rPr>
              <a:t>	</a:t>
            </a:r>
            <a:r>
              <a:rPr lang="en-US" sz="2800">
                <a:sym typeface="Symbol" charset="2"/>
              </a:rPr>
              <a:t>where the only unknown is</a:t>
            </a:r>
            <a:r>
              <a:rPr lang="en-US" sz="2800">
                <a:latin typeface="Times-Roman" charset="0"/>
                <a:sym typeface="Symbol" charset="2"/>
              </a:rPr>
              <a:t> K</a:t>
            </a:r>
            <a:r>
              <a:rPr lang="en-US" sz="2800" baseline="-25000">
                <a:latin typeface="Times-Roman" charset="0"/>
                <a:sym typeface="Symbol" charset="2"/>
              </a:rPr>
              <a:t>4</a:t>
            </a:r>
            <a:endParaRPr lang="en-US" sz="2800">
              <a:latin typeface="Times-Roman" charset="0"/>
              <a:sym typeface="Symbol" charset="2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800"/>
              <a:t>Let </a:t>
            </a:r>
            <a:r>
              <a:rPr lang="en-US" sz="2800">
                <a:latin typeface="Times-Roman" charset="0"/>
              </a:rPr>
              <a:t>L</a:t>
            </a:r>
            <a:r>
              <a:rPr lang="en-US" sz="2800" baseline="-25000"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 = l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l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l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l</a:t>
            </a:r>
            <a:r>
              <a:rPr lang="en-US" sz="2800" baseline="-25000">
                <a:latin typeface="Times-Roman" charset="0"/>
              </a:rPr>
              <a:t>3</a:t>
            </a:r>
            <a:r>
              <a:rPr lang="en-US" sz="2800">
                <a:latin typeface="Times-Roman" charset="0"/>
              </a:rPr>
              <a:t>l</a:t>
            </a:r>
            <a:r>
              <a:rPr lang="en-US" sz="2800" baseline="-25000"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l</a:t>
            </a:r>
            <a:r>
              <a:rPr lang="en-US" sz="2800" baseline="-25000">
                <a:latin typeface="Times-Roman" charset="0"/>
              </a:rPr>
              <a:t>5</a:t>
            </a:r>
            <a:r>
              <a:rPr lang="en-US" sz="2800">
                <a:latin typeface="Times-Roman" charset="0"/>
              </a:rPr>
              <a:t>l</a:t>
            </a:r>
            <a:r>
              <a:rPr lang="en-US" sz="2800" baseline="-25000">
                <a:latin typeface="Times-Roman" charset="0"/>
              </a:rPr>
              <a:t>6</a:t>
            </a:r>
            <a:r>
              <a:rPr lang="en-US" sz="2800">
                <a:latin typeface="Times-Roman" charset="0"/>
              </a:rPr>
              <a:t>l</a:t>
            </a:r>
            <a:r>
              <a:rPr lang="en-US" sz="2800" baseline="-25000">
                <a:latin typeface="Times-Roman" charset="0"/>
              </a:rPr>
              <a:t>7</a:t>
            </a:r>
            <a:r>
              <a:rPr lang="en-US" sz="2800"/>
              <a:t>. Then we have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800">
                <a:latin typeface="Times-Roman" charset="0"/>
              </a:rPr>
              <a:t>	0010 = SBoxRight(</a:t>
            </a:r>
            <a:r>
              <a:rPr lang="en-US" sz="2800" baseline="-25000">
                <a:latin typeface="Times-Roman" charset="0"/>
              </a:rPr>
              <a:t>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0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2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6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5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0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2800" baseline="-250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</a:t>
            </a:r>
            <a:r>
              <a:rPr lang="en-US" sz="2800" baseline="-25000">
                <a:latin typeface="Times-Roman" charset="0"/>
              </a:rPr>
              <a:t>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13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14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15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9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10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11</a:t>
            </a:r>
            <a:r>
              <a:rPr lang="en-US" sz="2800">
                <a:latin typeface="Times-Roman" charset="0"/>
              </a:rPr>
              <a:t>)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800">
                <a:latin typeface="Times-Roman" charset="0"/>
              </a:rPr>
              <a:t>		 </a:t>
            </a:r>
            <a:r>
              <a:rPr lang="en-US" sz="2800">
                <a:latin typeface="Times-Roman" charset="0"/>
                <a:sym typeface="Symbol" charset="2"/>
              </a:rPr>
              <a:t></a:t>
            </a:r>
            <a:r>
              <a:rPr lang="en-US" sz="2800">
                <a:latin typeface="Times-Roman" charset="0"/>
              </a:rPr>
              <a:t> SBoxRight(</a:t>
            </a:r>
            <a:r>
              <a:rPr lang="en-US" sz="2800" baseline="-25000">
                <a:latin typeface="Times-Roman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0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2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6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5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0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2800" baseline="-2500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2800" baseline="-250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</a:t>
            </a:r>
            <a:r>
              <a:rPr lang="en-US" sz="2800" baseline="-25000">
                <a:latin typeface="Times-Roman" charset="0"/>
              </a:rPr>
              <a:t>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13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14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15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9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10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11</a:t>
            </a:r>
            <a:r>
              <a:rPr lang="en-US" sz="2800">
                <a:latin typeface="Times-Roman" charset="0"/>
              </a:rPr>
              <a:t>)</a:t>
            </a:r>
            <a:endParaRPr lang="en-US" sz="2800" baseline="-25000">
              <a:latin typeface="Times-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65B3FF6-4F51-3A45-A9DB-641FE1BC006C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5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838200"/>
          </a:xfrm>
        </p:spPr>
        <p:txBody>
          <a:bodyPr/>
          <a:lstStyle/>
          <a:p>
            <a:pPr eaLnBrk="1" hangingPunct="1"/>
            <a:r>
              <a:rPr lang="en-US"/>
              <a:t>TDES Differential Attack</a:t>
            </a:r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648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/>
              <a:t>Algorithm to find right 6 bits of subkey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4</a:t>
            </a:r>
            <a:endParaRPr lang="en-US" sz="2800"/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None/>
            </a:pPr>
            <a:r>
              <a:rPr lang="en-US" sz="1800">
                <a:latin typeface="Times-Roman" charset="0"/>
              </a:rPr>
              <a:t>count[i] = 0, for i = 0,1,. . .,63</a:t>
            </a:r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None/>
            </a:pPr>
            <a:r>
              <a:rPr lang="en-US" sz="1800">
                <a:latin typeface="Times-Roman" charset="0"/>
              </a:rPr>
              <a:t>for i = 1 to iterations</a:t>
            </a:r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None/>
            </a:pPr>
            <a:r>
              <a:rPr lang="en-US" sz="1800">
                <a:sym typeface="Symbol" charset="2"/>
              </a:rPr>
              <a:t>     Choose </a:t>
            </a:r>
            <a:r>
              <a:rPr lang="en-US" sz="1800">
                <a:solidFill>
                  <a:schemeClr val="accent2"/>
                </a:solidFill>
                <a:latin typeface="Times-Roman" charset="0"/>
              </a:rPr>
              <a:t>P</a:t>
            </a:r>
            <a:r>
              <a:rPr lang="en-US" sz="1800"/>
              <a:t> and </a:t>
            </a:r>
            <a:r>
              <a:rPr lang="en-US" sz="18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1800"/>
              <a:t> with </a:t>
            </a:r>
            <a:r>
              <a:rPr lang="en-US" sz="1800">
                <a:solidFill>
                  <a:schemeClr val="accent2"/>
                </a:solidFill>
                <a:latin typeface="Times-Roman" charset="0"/>
              </a:rPr>
              <a:t>P</a:t>
            </a:r>
            <a:r>
              <a:rPr lang="en-US" sz="1800">
                <a:latin typeface="Times-Roman" charset="0"/>
              </a:rPr>
              <a:t> </a:t>
            </a:r>
            <a:r>
              <a:rPr lang="en-US" sz="1800">
                <a:latin typeface="Times-Roman" charset="0"/>
                <a:sym typeface="Symbol" charset="2"/>
              </a:rPr>
              <a:t> </a:t>
            </a:r>
            <a:r>
              <a:rPr lang="en-US" sz="18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1800">
                <a:latin typeface="Times-Roman" charset="0"/>
              </a:rPr>
              <a:t> = 0x0002</a:t>
            </a:r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None/>
            </a:pPr>
            <a:r>
              <a:rPr lang="en-US" sz="1800"/>
              <a:t>     Obtain corresponding </a:t>
            </a:r>
            <a:r>
              <a:rPr lang="en-US" sz="1800">
                <a:solidFill>
                  <a:schemeClr val="accent2"/>
                </a:solidFill>
                <a:latin typeface="Times-Roman" charset="0"/>
              </a:rPr>
              <a:t>C</a:t>
            </a:r>
            <a:r>
              <a:rPr lang="en-US" sz="1800"/>
              <a:t> and </a:t>
            </a:r>
            <a:r>
              <a:rPr lang="en-US" sz="180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180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None/>
            </a:pPr>
            <a:r>
              <a:rPr lang="en-US" sz="1800">
                <a:latin typeface="Times-Roman" charset="0"/>
              </a:rPr>
              <a:t>      if</a:t>
            </a:r>
            <a:r>
              <a:rPr lang="en-US" sz="1800"/>
              <a:t> </a:t>
            </a:r>
            <a:r>
              <a:rPr lang="en-US" sz="1800">
                <a:solidFill>
                  <a:schemeClr val="accent2"/>
                </a:solidFill>
                <a:latin typeface="Times-Roman" charset="0"/>
              </a:rPr>
              <a:t>C</a:t>
            </a:r>
            <a:r>
              <a:rPr lang="en-US" sz="1800">
                <a:latin typeface="Times-Roman" charset="0"/>
              </a:rPr>
              <a:t> </a:t>
            </a:r>
            <a:r>
              <a:rPr lang="en-US" sz="1800">
                <a:latin typeface="Times-Roman" charset="0"/>
                <a:sym typeface="Symbol" charset="2"/>
              </a:rPr>
              <a:t></a:t>
            </a:r>
            <a:r>
              <a:rPr lang="en-US" sz="1800">
                <a:latin typeface="Times-Roman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1800">
                <a:latin typeface="Times-Roman" charset="0"/>
              </a:rPr>
              <a:t> = 0x0202</a:t>
            </a:r>
            <a:endParaRPr lang="en-US" sz="1800"/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None/>
            </a:pPr>
            <a:r>
              <a:rPr lang="en-US" sz="1800">
                <a:latin typeface="Times-Roman" charset="0"/>
              </a:rPr>
              <a:t>           for K = 0 to 63</a:t>
            </a:r>
            <a:endParaRPr lang="en-US" sz="1800"/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None/>
            </a:pPr>
            <a:r>
              <a:rPr lang="en-US" sz="1800"/>
              <a:t>	       </a:t>
            </a:r>
            <a:r>
              <a:rPr lang="en-US" sz="1800">
                <a:latin typeface="Times-Roman" charset="0"/>
              </a:rPr>
              <a:t>if</a:t>
            </a:r>
            <a:r>
              <a:rPr lang="en-US" sz="1800"/>
              <a:t> </a:t>
            </a:r>
            <a:r>
              <a:rPr lang="en-US" sz="1800">
                <a:latin typeface="Times-Roman" charset="0"/>
              </a:rPr>
              <a:t>0010 == (SBoxRight(</a:t>
            </a:r>
            <a:r>
              <a:rPr lang="en-US" sz="1800" baseline="-25000">
                <a:latin typeface="Times-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1800" baseline="-25000">
                <a:solidFill>
                  <a:schemeClr val="accent2"/>
                </a:solidFill>
                <a:latin typeface="Times-Roman" charset="0"/>
              </a:rPr>
              <a:t>0</a:t>
            </a:r>
            <a:r>
              <a:rPr lang="en-US" sz="1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1800" baseline="-25000">
                <a:solidFill>
                  <a:schemeClr val="accent2"/>
                </a:solidFill>
                <a:latin typeface="Times-Roman" charset="0"/>
              </a:rPr>
              <a:t>2</a:t>
            </a:r>
            <a:r>
              <a:rPr lang="en-US" sz="1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1800" baseline="-25000">
                <a:solidFill>
                  <a:schemeClr val="accent2"/>
                </a:solidFill>
                <a:latin typeface="Times-Roman" charset="0"/>
              </a:rPr>
              <a:t>6</a:t>
            </a:r>
            <a:r>
              <a:rPr lang="en-US" sz="1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1800" baseline="-25000">
                <a:solidFill>
                  <a:schemeClr val="accent2"/>
                </a:solidFill>
                <a:latin typeface="Times-Roman" charset="0"/>
              </a:rPr>
              <a:t>5</a:t>
            </a:r>
            <a:r>
              <a:rPr lang="en-US" sz="1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1800" baseline="-25000">
                <a:solidFill>
                  <a:schemeClr val="accent2"/>
                </a:solidFill>
                <a:latin typeface="Times-Roman" charset="0"/>
              </a:rPr>
              <a:t>0</a:t>
            </a:r>
            <a:r>
              <a:rPr lang="en-US" sz="1800">
                <a:solidFill>
                  <a:schemeClr val="accent2"/>
                </a:solidFill>
                <a:latin typeface="Times-Roman" charset="0"/>
              </a:rPr>
              <a:t>l</a:t>
            </a:r>
            <a:r>
              <a:rPr lang="en-US" sz="1800" baseline="-2500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1800" baseline="-25000">
                <a:latin typeface="Times-Roman" charset="0"/>
              </a:rPr>
              <a:t> </a:t>
            </a:r>
            <a:r>
              <a:rPr lang="en-US" sz="1800">
                <a:latin typeface="Times-Roman" charset="0"/>
                <a:sym typeface="Symbol" charset="2"/>
              </a:rPr>
              <a:t>K</a:t>
            </a:r>
            <a:r>
              <a:rPr lang="en-US" sz="1800">
                <a:latin typeface="Times-Roman" charset="0"/>
              </a:rPr>
              <a:t>)</a:t>
            </a:r>
            <a:r>
              <a:rPr lang="en-US" sz="1800">
                <a:latin typeface="Times-Roman" charset="0"/>
                <a:sym typeface="Symbol" charset="2"/>
              </a:rPr>
              <a:t></a:t>
            </a:r>
            <a:r>
              <a:rPr lang="en-US" sz="1800">
                <a:latin typeface="Times-Roman" charset="0"/>
              </a:rPr>
              <a:t>SBoxRight(</a:t>
            </a:r>
            <a:r>
              <a:rPr lang="en-US" sz="1800" baseline="-25000">
                <a:latin typeface="Times-Roman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1800" baseline="-25000">
                <a:solidFill>
                  <a:srgbClr val="FF0000"/>
                </a:solidFill>
                <a:latin typeface="Times-Roman" charset="0"/>
              </a:rPr>
              <a:t>0</a:t>
            </a:r>
            <a:r>
              <a:rPr lang="en-US" sz="1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1800" baseline="-25000">
                <a:solidFill>
                  <a:srgbClr val="FF0000"/>
                </a:solidFill>
                <a:latin typeface="Times-Roman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1800" baseline="-25000">
                <a:solidFill>
                  <a:srgbClr val="FF0000"/>
                </a:solidFill>
                <a:latin typeface="Times-Roman" charset="0"/>
              </a:rPr>
              <a:t>6</a:t>
            </a:r>
            <a:r>
              <a:rPr lang="en-US" sz="1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1800" baseline="-25000">
                <a:solidFill>
                  <a:srgbClr val="FF0000"/>
                </a:solidFill>
                <a:latin typeface="Times-Roman" charset="0"/>
              </a:rPr>
              <a:t>5</a:t>
            </a:r>
            <a:r>
              <a:rPr lang="en-US" sz="1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1800" baseline="-25000">
                <a:solidFill>
                  <a:srgbClr val="FF0000"/>
                </a:solidFill>
                <a:latin typeface="Times-Roman" charset="0"/>
              </a:rPr>
              <a:t>0</a:t>
            </a:r>
            <a:r>
              <a:rPr lang="en-US" sz="1800">
                <a:solidFill>
                  <a:srgbClr val="FF0000"/>
                </a:solidFill>
                <a:latin typeface="Times-Roman" charset="0"/>
              </a:rPr>
              <a:t>l</a:t>
            </a:r>
            <a:r>
              <a:rPr lang="en-US" sz="1800" baseline="-2500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1800" baseline="-25000">
                <a:latin typeface="Times-Roman" charset="0"/>
              </a:rPr>
              <a:t> </a:t>
            </a:r>
            <a:r>
              <a:rPr lang="en-US" sz="1800">
                <a:latin typeface="Times-Roman" charset="0"/>
                <a:sym typeface="Symbol" charset="2"/>
              </a:rPr>
              <a:t>K</a:t>
            </a:r>
            <a:r>
              <a:rPr lang="en-US" sz="1800">
                <a:latin typeface="Times-Roman" charset="0"/>
              </a:rPr>
              <a:t>))</a:t>
            </a:r>
            <a:endParaRPr lang="en-US" sz="1800"/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None/>
            </a:pPr>
            <a:r>
              <a:rPr lang="en-US" sz="1800"/>
              <a:t>	             </a:t>
            </a:r>
            <a:r>
              <a:rPr lang="en-US" sz="1800">
                <a:latin typeface="Times-Roman" charset="0"/>
              </a:rPr>
              <a:t>++count[K]</a:t>
            </a:r>
            <a:endParaRPr lang="en-US" sz="1800"/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None/>
            </a:pPr>
            <a:r>
              <a:rPr lang="en-US" sz="1800"/>
              <a:t>	       </a:t>
            </a:r>
            <a:r>
              <a:rPr lang="en-US" sz="1800">
                <a:latin typeface="Times-Roman" charset="0"/>
              </a:rPr>
              <a:t>end if</a:t>
            </a:r>
            <a:endParaRPr lang="en-US" sz="1800"/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None/>
            </a:pPr>
            <a:r>
              <a:rPr lang="en-US" sz="1800">
                <a:latin typeface="Times-Roman" charset="0"/>
              </a:rPr>
              <a:t>           next K</a:t>
            </a:r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None/>
            </a:pPr>
            <a:r>
              <a:rPr lang="en-US" sz="1800">
                <a:latin typeface="Times-Roman" charset="0"/>
              </a:rPr>
              <a:t>      end if</a:t>
            </a:r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None/>
            </a:pPr>
            <a:r>
              <a:rPr lang="en-US" sz="1800">
                <a:latin typeface="Times-Roman" charset="0"/>
              </a:rPr>
              <a:t>next i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/>
              <a:t>All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/>
              <a:t> with max </a:t>
            </a:r>
            <a:r>
              <a:rPr lang="en-US" sz="2800">
                <a:latin typeface="Times-Roman" charset="0"/>
              </a:rPr>
              <a:t>count[K]</a:t>
            </a:r>
            <a:r>
              <a:rPr lang="en-US" sz="2800"/>
              <a:t> are possible (partial)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1E2F50F2-44BC-C04C-A2D3-F3F64DC75A5C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6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TDES Differential Attack</a:t>
            </a:r>
          </a:p>
        </p:txBody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87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Computer program results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Choose </a:t>
            </a:r>
            <a:r>
              <a:rPr lang="en-US" sz="2800">
                <a:latin typeface="Times-Roman" charset="0"/>
              </a:rPr>
              <a:t>100</a:t>
            </a:r>
            <a:r>
              <a:rPr lang="en-US" sz="2800"/>
              <a:t> pairs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P </a:t>
            </a:r>
            <a:r>
              <a:rPr lang="en-US" sz="2800"/>
              <a:t>and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800"/>
              <a:t> with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P</a:t>
            </a:r>
            <a:r>
              <a:rPr lang="en-US" sz="2800">
                <a:latin typeface="Times-Roman" charset="0"/>
                <a:sym typeface="Symbol" charset="2"/>
              </a:rPr>
              <a:t>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800">
                <a:latin typeface="Times-Roman" charset="0"/>
              </a:rPr>
              <a:t>= 0x0002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Found </a:t>
            </a:r>
            <a:r>
              <a:rPr lang="en-US" sz="2800">
                <a:latin typeface="Times-Roman" charset="0"/>
              </a:rPr>
              <a:t>47</a:t>
            </a:r>
            <a:r>
              <a:rPr lang="en-US" sz="2800"/>
              <a:t> of these give </a:t>
            </a:r>
            <a:r>
              <a:rPr lang="en-US" sz="2800">
                <a:solidFill>
                  <a:schemeClr val="accent2"/>
                </a:solidFill>
                <a:latin typeface="Times-Roman" charset="0"/>
              </a:rPr>
              <a:t>C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latin typeface="Times-Roman" charset="0"/>
                <a:sym typeface="Symbol" charset="2"/>
              </a:rPr>
              <a:t>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800">
                <a:latin typeface="Times-Roman" charset="0"/>
              </a:rPr>
              <a:t> = 0x0202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Tabulated counts for these </a:t>
            </a:r>
            <a:r>
              <a:rPr lang="en-US" sz="2800">
                <a:latin typeface="Times-Roman" charset="0"/>
              </a:rPr>
              <a:t>47</a:t>
            </a:r>
            <a:endParaRPr lang="en-US" sz="2800"/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Max count of </a:t>
            </a:r>
            <a:r>
              <a:rPr lang="en-US" sz="2400">
                <a:latin typeface="Times-Roman" charset="0"/>
              </a:rPr>
              <a:t>47</a:t>
            </a:r>
            <a:r>
              <a:rPr lang="en-US" sz="2400"/>
              <a:t> for each 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>
                <a:latin typeface="Times-Roman" charset="0"/>
              </a:rPr>
              <a:t>	K </a:t>
            </a:r>
            <a:r>
              <a:rPr lang="en-US" sz="2400">
                <a:latin typeface="Times-Roman" charset="0"/>
                <a:sym typeface="Symbol" charset="2"/>
              </a:rPr>
              <a:t> {</a:t>
            </a:r>
            <a:r>
              <a:rPr lang="en-US" sz="2400">
                <a:latin typeface="Times-Roman" charset="0"/>
              </a:rPr>
              <a:t>000001,001001,110000,111000}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No other count exceeded </a:t>
            </a:r>
            <a:r>
              <a:rPr lang="en-US" sz="2400">
                <a:latin typeface="Times-Roman" charset="0"/>
              </a:rPr>
              <a:t>39</a:t>
            </a:r>
            <a:endParaRPr lang="en-US" sz="2400"/>
          </a:p>
          <a:p>
            <a:pPr eaLnBrk="1" hangingPunct="1">
              <a:lnSpc>
                <a:spcPct val="85000"/>
              </a:lnSpc>
            </a:pPr>
            <a:r>
              <a:rPr lang="en-US" sz="2800"/>
              <a:t>Implies that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4</a:t>
            </a:r>
            <a:r>
              <a:rPr lang="en-US" sz="2800"/>
              <a:t> is one of </a:t>
            </a:r>
            <a:r>
              <a:rPr lang="en-US" sz="2800">
                <a:latin typeface="Times-Roman" charset="0"/>
              </a:rPr>
              <a:t>4</a:t>
            </a:r>
            <a:r>
              <a:rPr lang="en-US" sz="2800"/>
              <a:t> values, that is,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800"/>
              <a:t>	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9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11</a:t>
            </a:r>
            <a:r>
              <a:rPr lang="en-US" sz="2400">
                <a:latin typeface="Times-Roman" charset="0"/>
                <a:sym typeface="Symbol" charset="2"/>
              </a:rPr>
              <a:t>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{</a:t>
            </a:r>
            <a:r>
              <a:rPr lang="en-US" sz="2400">
                <a:latin typeface="Times-Roman" charset="0"/>
              </a:rPr>
              <a:t>000001,001001,110000,111000}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Actual key is </a:t>
            </a:r>
            <a:r>
              <a:rPr lang="en-US" sz="2800">
                <a:latin typeface="Times-Roman" charset="0"/>
              </a:rPr>
              <a:t>K=1010 1001 1000 0111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9876B8D-D1E0-8449-AA9E-F9B3BFEBE185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7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772400" cy="2133600"/>
          </a:xfrm>
        </p:spPr>
        <p:txBody>
          <a:bodyPr/>
          <a:lstStyle/>
          <a:p>
            <a:pPr eaLnBrk="1" hangingPunct="1"/>
            <a:r>
              <a:rPr lang="en-US"/>
              <a:t>Linear Cryptanalysis of TDES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BCE070D-8270-C042-B73A-6DF2B40C0318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1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752600"/>
          </a:xfrm>
        </p:spPr>
        <p:txBody>
          <a:bodyPr/>
          <a:lstStyle/>
          <a:p>
            <a:pPr eaLnBrk="1" hangingPunct="1"/>
            <a:r>
              <a:rPr lang="en-US"/>
              <a:t>Linear and Differential Cryptanalysis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1D505C04-FD7A-DD47-AFCE-5928F8227CE5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8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Linear Approx. of Left S-Box</a:t>
            </a:r>
          </a:p>
        </p:txBody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685800"/>
          </a:xfrm>
        </p:spPr>
        <p:txBody>
          <a:bodyPr/>
          <a:lstStyle/>
          <a:p>
            <a:pPr eaLnBrk="1" hangingPunct="1"/>
            <a:r>
              <a:rPr lang="en-US" sz="2800"/>
              <a:t>TDES left S-box or </a:t>
            </a:r>
            <a:r>
              <a:rPr lang="en-US" sz="2800">
                <a:latin typeface="Times-Roman" charset="0"/>
              </a:rPr>
              <a:t>SboxLeft</a:t>
            </a:r>
            <a:endParaRPr lang="en-US" sz="2800"/>
          </a:p>
        </p:txBody>
      </p:sp>
      <p:sp>
        <p:nvSpPr>
          <p:cNvPr id="278533" name="Rectangle 4"/>
          <p:cNvSpPr>
            <a:spLocks noChangeArrowheads="1"/>
          </p:cNvSpPr>
          <p:nvPr/>
        </p:nvSpPr>
        <p:spPr bwMode="auto">
          <a:xfrm>
            <a:off x="1295400" y="1981200"/>
            <a:ext cx="63246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ndale Mono" charset="0"/>
              </a:rPr>
              <a:t>  </a:t>
            </a:r>
            <a:r>
              <a:rPr lang="en-US">
                <a:latin typeface="Courier" charset="0"/>
              </a:rPr>
              <a:t>0 1 2 3 4 5 6 7 8 9 A B C D E F</a:t>
            </a:r>
          </a:p>
          <a:p>
            <a:r>
              <a:rPr lang="en-US">
                <a:latin typeface="Courier" charset="0"/>
              </a:rPr>
              <a:t>0 6 9 A 3 4 D 7 8 E 1 2 B 5 C F 0</a:t>
            </a:r>
          </a:p>
          <a:p>
            <a:r>
              <a:rPr lang="en-US">
                <a:latin typeface="Courier" charset="0"/>
              </a:rPr>
              <a:t>1 9 E B A 4 5 0 7 8 6 3 2 C D 1 F</a:t>
            </a:r>
          </a:p>
          <a:p>
            <a:r>
              <a:rPr lang="en-US">
                <a:latin typeface="Courier" charset="0"/>
              </a:rPr>
              <a:t>2 8 1 C 2 D 3 E F 0 9 5 A 4 B 6 7</a:t>
            </a:r>
          </a:p>
          <a:p>
            <a:r>
              <a:rPr lang="en-US">
                <a:latin typeface="Courier" charset="0"/>
              </a:rPr>
              <a:t>3 9 0 2 5 A D 6 E 1 8 B C 3 4 7 F</a:t>
            </a:r>
          </a:p>
        </p:txBody>
      </p:sp>
      <p:sp>
        <p:nvSpPr>
          <p:cNvPr id="278534" name="Line 5"/>
          <p:cNvSpPr>
            <a:spLocks noChangeShapeType="1"/>
          </p:cNvSpPr>
          <p:nvPr/>
        </p:nvSpPr>
        <p:spPr bwMode="auto">
          <a:xfrm>
            <a:off x="1676400" y="2057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535" name="Line 6"/>
          <p:cNvSpPr>
            <a:spLocks noChangeShapeType="1"/>
          </p:cNvSpPr>
          <p:nvPr/>
        </p:nvSpPr>
        <p:spPr bwMode="auto">
          <a:xfrm flipV="1">
            <a:off x="1295400" y="2438400"/>
            <a:ext cx="6172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536" name="Rectangle 7"/>
          <p:cNvSpPr>
            <a:spLocks noChangeArrowheads="1"/>
          </p:cNvSpPr>
          <p:nvPr/>
        </p:nvSpPr>
        <p:spPr bwMode="auto">
          <a:xfrm>
            <a:off x="685800" y="4038600"/>
            <a:ext cx="762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Notation: </a:t>
            </a:r>
            <a:r>
              <a:rPr lang="en-US">
                <a:latin typeface="Times-Roman" charset="0"/>
              </a:rPr>
              <a:t>y</a:t>
            </a:r>
            <a:r>
              <a:rPr lang="en-US" baseline="-25000">
                <a:latin typeface="Times-Roman" charset="0"/>
              </a:rPr>
              <a:t>0</a:t>
            </a:r>
            <a:r>
              <a:rPr lang="en-US">
                <a:latin typeface="Times-Roman" charset="0"/>
              </a:rPr>
              <a:t>y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y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y</a:t>
            </a:r>
            <a:r>
              <a:rPr lang="en-US" baseline="-25000">
                <a:latin typeface="Times-Roman" charset="0"/>
              </a:rPr>
              <a:t>3</a:t>
            </a:r>
            <a:r>
              <a:rPr lang="en-US">
                <a:latin typeface="Times-Roman" charset="0"/>
              </a:rPr>
              <a:t> = SboxLeft(x</a:t>
            </a:r>
            <a:r>
              <a:rPr lang="en-US" baseline="-25000">
                <a:latin typeface="Times-Roman" charset="0"/>
              </a:rPr>
              <a:t>0</a:t>
            </a:r>
            <a:r>
              <a:rPr lang="en-US">
                <a:latin typeface="Times-Roman" charset="0"/>
              </a:rPr>
              <a:t>x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x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x</a:t>
            </a:r>
            <a:r>
              <a:rPr lang="en-US" baseline="-25000">
                <a:latin typeface="Times-Roman" charset="0"/>
              </a:rPr>
              <a:t>3</a:t>
            </a:r>
            <a:r>
              <a:rPr lang="en-US">
                <a:latin typeface="Times-Roman" charset="0"/>
              </a:rPr>
              <a:t>x</a:t>
            </a:r>
            <a:r>
              <a:rPr lang="en-US" baseline="-25000">
                <a:latin typeface="Times-Roman" charset="0"/>
              </a:rPr>
              <a:t>4</a:t>
            </a:r>
            <a:r>
              <a:rPr lang="en-US">
                <a:latin typeface="Times-Roman" charset="0"/>
              </a:rPr>
              <a:t>x</a:t>
            </a:r>
            <a:r>
              <a:rPr lang="en-US" baseline="-25000">
                <a:latin typeface="Times-Roman" charset="0"/>
              </a:rPr>
              <a:t>5</a:t>
            </a:r>
            <a:r>
              <a:rPr lang="en-US">
                <a:latin typeface="Times-Roman" charset="0"/>
              </a:rPr>
              <a:t>)</a:t>
            </a: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For this S-box, </a:t>
            </a:r>
            <a:r>
              <a:rPr lang="en-US" sz="2800">
                <a:latin typeface="Times-Roman" charset="0"/>
              </a:rPr>
              <a:t>y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=x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y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=x</a:t>
            </a:r>
            <a:r>
              <a:rPr lang="en-US" sz="2800" baseline="-25000">
                <a:latin typeface="Times-Roman" charset="0"/>
              </a:rPr>
              <a:t>3</a:t>
            </a:r>
            <a:r>
              <a:rPr lang="en-US" sz="2800"/>
              <a:t> both with probability </a:t>
            </a:r>
            <a:r>
              <a:rPr lang="en-US" sz="2800">
                <a:latin typeface="Times-Roman" charset="0"/>
              </a:rPr>
              <a:t>3/4</a:t>
            </a:r>
            <a:endParaRPr lang="en-US" sz="2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Can we “chain” this thru multiple rounds?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DCAF6C6-B56F-A241-A946-5F0882BDABDD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9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TDES Linear Relations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/>
            <a:r>
              <a:rPr lang="en-US" sz="2400"/>
              <a:t>Recall that the expansion perm is </a:t>
            </a:r>
            <a:r>
              <a:rPr lang="en-US" sz="2400">
                <a:latin typeface="Times-Roman" charset="0"/>
              </a:rPr>
              <a:t>expand(r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4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5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6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7</a:t>
            </a:r>
            <a:r>
              <a:rPr lang="en-US" sz="2400">
                <a:latin typeface="Times-Roman" charset="0"/>
              </a:rPr>
              <a:t>) = r</a:t>
            </a:r>
            <a:r>
              <a:rPr lang="en-US" sz="2400" baseline="-25000">
                <a:latin typeface="Times-Roman" charset="0"/>
              </a:rPr>
              <a:t>4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7</a:t>
            </a:r>
            <a:r>
              <a:rPr lang="en-US" sz="2400" b="1">
                <a:solidFill>
                  <a:schemeClr val="hlink"/>
                </a:solidFill>
                <a:latin typeface="Times-Roman" charset="0"/>
              </a:rPr>
              <a:t>r</a:t>
            </a:r>
            <a:r>
              <a:rPr lang="en-US" sz="2400" b="1" baseline="-25000">
                <a:solidFill>
                  <a:schemeClr val="hlink"/>
                </a:solidFill>
                <a:latin typeface="Times-Roman" charset="0"/>
              </a:rPr>
              <a:t>2</a:t>
            </a:r>
            <a:r>
              <a:rPr lang="en-US" sz="2400" b="1">
                <a:solidFill>
                  <a:schemeClr val="hlink"/>
                </a:solidFill>
                <a:latin typeface="Times-Roman" charset="0"/>
              </a:rPr>
              <a:t>r</a:t>
            </a:r>
            <a:r>
              <a:rPr lang="en-US" sz="2400" b="1" baseline="-25000">
                <a:solidFill>
                  <a:schemeClr val="hlink"/>
                </a:solidFill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5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7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6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5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3</a:t>
            </a:r>
            <a:endParaRPr lang="en-US" sz="2400"/>
          </a:p>
          <a:p>
            <a:pPr eaLnBrk="1" hangingPunct="1"/>
            <a:r>
              <a:rPr lang="en-US" sz="2400"/>
              <a:t>And 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 = SboxLeft(x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x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x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x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x</a:t>
            </a:r>
            <a:r>
              <a:rPr lang="en-US" sz="2400" baseline="-25000">
                <a:latin typeface="Times-Roman" charset="0"/>
              </a:rPr>
              <a:t>4</a:t>
            </a:r>
            <a:r>
              <a:rPr lang="en-US" sz="2400">
                <a:latin typeface="Times-Roman" charset="0"/>
              </a:rPr>
              <a:t>x</a:t>
            </a:r>
            <a:r>
              <a:rPr lang="en-US" sz="2400" baseline="-25000">
                <a:latin typeface="Times-Roman" charset="0"/>
              </a:rPr>
              <a:t>5</a:t>
            </a:r>
            <a:r>
              <a:rPr lang="en-US" sz="2400">
                <a:latin typeface="Times-Roman" charset="0"/>
              </a:rPr>
              <a:t>)</a:t>
            </a:r>
            <a:r>
              <a:rPr lang="en-US" sz="2400"/>
              <a:t> with 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=x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/>
              <a:t> and 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=x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/>
              <a:t> each with probability </a:t>
            </a:r>
            <a:r>
              <a:rPr lang="en-US" sz="2400">
                <a:latin typeface="Times-Roman" charset="0"/>
              </a:rPr>
              <a:t>3/4</a:t>
            </a:r>
            <a:endParaRPr lang="en-US" sz="2400"/>
          </a:p>
          <a:p>
            <a:pPr eaLnBrk="1" hangingPunct="1"/>
            <a:r>
              <a:rPr lang="en-US" sz="2400"/>
              <a:t>Also, </a:t>
            </a:r>
            <a:r>
              <a:rPr lang="en-US" sz="2400">
                <a:latin typeface="Times-Roman" charset="0"/>
              </a:rPr>
              <a:t>expand(R</a:t>
            </a:r>
            <a:r>
              <a:rPr lang="en-US" sz="2400" baseline="-25000">
                <a:latin typeface="Times-Roman" charset="0"/>
              </a:rPr>
              <a:t>i</a:t>
            </a:r>
            <a:r>
              <a:rPr lang="en-US" sz="2400" baseline="-25000">
                <a:latin typeface="Times-Roman" charset="0"/>
                <a:sym typeface="Symbol" charset="2"/>
              </a:rPr>
              <a:t>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) </a:t>
            </a:r>
            <a:r>
              <a:rPr lang="en-US" sz="2400">
                <a:latin typeface="Times-Roman" charset="0"/>
                <a:sym typeface="Symbol" charset="2"/>
              </a:rPr>
              <a:t> K</a:t>
            </a:r>
            <a:r>
              <a:rPr lang="en-US" sz="2400" baseline="-25000">
                <a:latin typeface="Times-Roman" charset="0"/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 is input to </a:t>
            </a:r>
            <a:r>
              <a:rPr lang="en-US" sz="2400">
                <a:latin typeface="Times-Roman" charset="0"/>
              </a:rPr>
              <a:t>Sboxes</a:t>
            </a:r>
            <a:r>
              <a:rPr lang="en-US" sz="2400">
                <a:sym typeface="Symbol" charset="2"/>
              </a:rPr>
              <a:t> at round </a:t>
            </a:r>
            <a:r>
              <a:rPr lang="en-US" sz="2400">
                <a:latin typeface="Times-Roman" charset="0"/>
                <a:sym typeface="Symbol" charset="2"/>
              </a:rPr>
              <a:t>i</a:t>
            </a:r>
            <a:endParaRPr lang="en-US" sz="2400"/>
          </a:p>
          <a:p>
            <a:pPr eaLnBrk="1" hangingPunct="1"/>
            <a:r>
              <a:rPr lang="en-US" sz="2400"/>
              <a:t>Then 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=r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  <a:sym typeface="Symbol" charset="2"/>
              </a:rPr>
              <a:t>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m</a:t>
            </a:r>
            <a:r>
              <a:rPr lang="en-US" sz="2400"/>
              <a:t> and 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=r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  <a:sym typeface="Symbol" charset="2"/>
              </a:rPr>
              <a:t>k</a:t>
            </a:r>
            <a:r>
              <a:rPr lang="en-US" sz="2400" baseline="-25000">
                <a:latin typeface="Times-Roman" charset="0"/>
                <a:sym typeface="Symbol" charset="2"/>
              </a:rPr>
              <a:t>n</a:t>
            </a:r>
            <a:r>
              <a:rPr lang="en-US" sz="2400"/>
              <a:t> both with prob </a:t>
            </a:r>
            <a:r>
              <a:rPr lang="en-US" sz="2400">
                <a:latin typeface="Times-Roman" charset="0"/>
              </a:rPr>
              <a:t>3/4</a:t>
            </a:r>
            <a:endParaRPr lang="en-US" sz="2400"/>
          </a:p>
          <a:p>
            <a:pPr eaLnBrk="1" hangingPunct="1"/>
            <a:r>
              <a:rPr lang="en-US" sz="2400"/>
              <a:t>New right half is 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… </a:t>
            </a:r>
            <a:r>
              <a:rPr lang="en-US" sz="2400"/>
              <a:t>plus old left half</a:t>
            </a:r>
          </a:p>
          <a:p>
            <a:pPr eaLnBrk="1" hangingPunct="1"/>
            <a:r>
              <a:rPr lang="en-US" sz="2400" b="1">
                <a:solidFill>
                  <a:schemeClr val="hlink"/>
                </a:solidFill>
              </a:rPr>
              <a:t>Bottom line:</a:t>
            </a:r>
            <a:r>
              <a:rPr lang="en-US" sz="2400"/>
              <a:t> New right half bits: 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</a:t>
            </a:r>
            <a:r>
              <a:rPr lang="en-US" sz="2400">
                <a:latin typeface="Times-Roman" charset="0"/>
              </a:rPr>
              <a:t> r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k</a:t>
            </a:r>
            <a:r>
              <a:rPr lang="en-US" sz="2400" baseline="-25000">
                <a:latin typeface="Times-Roman" charset="0"/>
                <a:sym typeface="Symbol" charset="2"/>
              </a:rPr>
              <a:t>m</a:t>
            </a:r>
            <a:r>
              <a:rPr lang="en-US" sz="2400">
                <a:latin typeface="Times-Roman" charset="0"/>
                <a:sym typeface="Symbol" charset="2"/>
              </a:rPr>
              <a:t>  l</a:t>
            </a:r>
            <a:r>
              <a:rPr lang="en-US" sz="2400" baseline="-25000">
                <a:latin typeface="Times-Roman" charset="0"/>
                <a:sym typeface="Symbol" charset="2"/>
              </a:rPr>
              <a:t>1</a:t>
            </a:r>
            <a:r>
              <a:rPr lang="en-US" sz="2400">
                <a:sym typeface="Symbol" charset="2"/>
              </a:rPr>
              <a:t> and </a:t>
            </a:r>
            <a:r>
              <a:rPr lang="en-US" sz="2400">
                <a:latin typeface="Times-Roman" charset="0"/>
              </a:rPr>
              <a:t>r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</a:t>
            </a:r>
            <a:r>
              <a:rPr lang="en-US" sz="2400">
                <a:latin typeface="Times-Roman" charset="0"/>
              </a:rPr>
              <a:t> r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k</a:t>
            </a:r>
            <a:r>
              <a:rPr lang="en-US" sz="2400" baseline="-25000">
                <a:latin typeface="Times-Roman" charset="0"/>
                <a:sym typeface="Symbol" charset="2"/>
              </a:rPr>
              <a:t>n</a:t>
            </a:r>
            <a:r>
              <a:rPr lang="en-US" sz="2400">
                <a:latin typeface="Times-Roman" charset="0"/>
                <a:sym typeface="Symbol" charset="2"/>
              </a:rPr>
              <a:t>  l</a:t>
            </a:r>
            <a:r>
              <a:rPr lang="en-US" sz="2400" baseline="-25000">
                <a:latin typeface="Times-Roman" charset="0"/>
                <a:sym typeface="Symbol" charset="2"/>
              </a:rPr>
              <a:t>2</a:t>
            </a:r>
            <a:r>
              <a:rPr lang="en-US" sz="2400">
                <a:sym typeface="Symbol" charset="2"/>
              </a:rPr>
              <a:t> both with probability </a:t>
            </a:r>
            <a:r>
              <a:rPr lang="en-US" sz="2400">
                <a:latin typeface="Times-Roman" charset="0"/>
                <a:sym typeface="Symbol" charset="2"/>
              </a:rPr>
              <a:t>3/4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D3EAE8B-555A-AD4D-AEFE-D63D2E464217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0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Recall TDES Subkeys</a:t>
            </a:r>
          </a:p>
        </p:txBody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/>
              <a:t>Key: </a:t>
            </a:r>
            <a:r>
              <a:rPr lang="en-US" sz="2400">
                <a:latin typeface="Times-Roman" charset="0"/>
              </a:rPr>
              <a:t>K = k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6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7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8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9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11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15</a:t>
            </a:r>
            <a:endParaRPr lang="en-US" sz="2800"/>
          </a:p>
          <a:p>
            <a:pPr eaLnBrk="1" hangingPunct="1"/>
            <a:r>
              <a:rPr lang="en-US" sz="2800"/>
              <a:t>Subkey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 =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4</a:t>
            </a:r>
            <a:r>
              <a:rPr lang="en-US" sz="2400" b="1">
                <a:solidFill>
                  <a:schemeClr val="hlink"/>
                </a:solidFill>
                <a:latin typeface="Times-Roman" charset="0"/>
              </a:rPr>
              <a:t>k</a:t>
            </a:r>
            <a:r>
              <a:rPr lang="en-US" sz="2400" b="1" baseline="-25000">
                <a:solidFill>
                  <a:schemeClr val="hlink"/>
                </a:solidFill>
                <a:latin typeface="Times-Roman" charset="0"/>
              </a:rPr>
              <a:t>5</a:t>
            </a:r>
            <a:r>
              <a:rPr lang="en-US" sz="2400" b="1">
                <a:solidFill>
                  <a:schemeClr val="hlink"/>
                </a:solidFill>
                <a:latin typeface="Times-Roman" charset="0"/>
              </a:rPr>
              <a:t>k</a:t>
            </a:r>
            <a:r>
              <a:rPr lang="en-US" sz="2400" b="1" baseline="-25000">
                <a:solidFill>
                  <a:schemeClr val="hlink"/>
                </a:solidFill>
                <a:latin typeface="Times-Roman" charset="0"/>
              </a:rPr>
              <a:t>6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7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11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8</a:t>
            </a:r>
            <a:endParaRPr lang="en-US" sz="2400"/>
          </a:p>
          <a:p>
            <a:pPr eaLnBrk="1" hangingPunct="1"/>
            <a:r>
              <a:rPr lang="en-US" sz="2800"/>
              <a:t>Subkey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 =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6</a:t>
            </a:r>
            <a:r>
              <a:rPr lang="en-US" sz="2400" b="1">
                <a:solidFill>
                  <a:schemeClr val="hlink"/>
                </a:solidFill>
                <a:latin typeface="Times-Roman" charset="0"/>
              </a:rPr>
              <a:t>k</a:t>
            </a:r>
            <a:r>
              <a:rPr lang="en-US" sz="2400" b="1" baseline="-25000">
                <a:solidFill>
                  <a:schemeClr val="hlink"/>
                </a:solidFill>
                <a:latin typeface="Times-Roman" charset="0"/>
              </a:rPr>
              <a:t>7</a:t>
            </a:r>
            <a:r>
              <a:rPr lang="en-US" sz="2400" b="1">
                <a:solidFill>
                  <a:schemeClr val="hlink"/>
                </a:solidFill>
                <a:latin typeface="Times-Roman" charset="0"/>
              </a:rPr>
              <a:t>k</a:t>
            </a:r>
            <a:r>
              <a:rPr lang="en-US" sz="2400" b="1" baseline="-25000">
                <a:solidFill>
                  <a:schemeClr val="hlink"/>
                </a:solidFill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11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8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9</a:t>
            </a:r>
            <a:endParaRPr lang="en-US" sz="2000"/>
          </a:p>
          <a:p>
            <a:pPr eaLnBrk="1" hangingPunct="1"/>
            <a:r>
              <a:rPr lang="en-US" sz="2800"/>
              <a:t>Subkey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3</a:t>
            </a:r>
            <a:r>
              <a:rPr lang="en-US" sz="2800">
                <a:latin typeface="Times-Roman" charset="0"/>
              </a:rPr>
              <a:t> =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6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 b="1">
                <a:solidFill>
                  <a:schemeClr val="hlink"/>
                </a:solidFill>
                <a:latin typeface="Times-Roman" charset="0"/>
              </a:rPr>
              <a:t>k</a:t>
            </a:r>
            <a:r>
              <a:rPr lang="en-US" sz="2400" b="1" baseline="-25000">
                <a:solidFill>
                  <a:schemeClr val="hlink"/>
                </a:solidFill>
                <a:latin typeface="Times-Roman" charset="0"/>
              </a:rPr>
              <a:t>1</a:t>
            </a:r>
            <a:r>
              <a:rPr lang="en-US" sz="2400" b="1">
                <a:solidFill>
                  <a:schemeClr val="hlink"/>
                </a:solidFill>
                <a:latin typeface="Times-Roman" charset="0"/>
              </a:rPr>
              <a:t>k</a:t>
            </a:r>
            <a:r>
              <a:rPr lang="en-US" sz="2400" b="1" baseline="-25000">
                <a:solidFill>
                  <a:schemeClr val="hlink"/>
                </a:solidFill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8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9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10</a:t>
            </a:r>
            <a:endParaRPr lang="en-US" sz="2400"/>
          </a:p>
          <a:p>
            <a:pPr eaLnBrk="1" hangingPunct="1"/>
            <a:r>
              <a:rPr lang="en-US" sz="2800"/>
              <a:t>Subkey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4</a:t>
            </a:r>
            <a:r>
              <a:rPr lang="en-US" sz="2800">
                <a:latin typeface="Times-Roman" charset="0"/>
              </a:rPr>
              <a:t> =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7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13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14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15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9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10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11</a:t>
            </a:r>
            <a:endParaRPr lang="en-US"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EC0E3F6-2556-AA45-9C3B-3ED862852888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1603" name="Rectangle 2"/>
          <p:cNvSpPr>
            <a:spLocks noChangeArrowheads="1"/>
          </p:cNvSpPr>
          <p:nvPr/>
        </p:nvSpPr>
        <p:spPr bwMode="auto">
          <a:xfrm>
            <a:off x="685800" y="1524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000">
                <a:solidFill>
                  <a:schemeClr val="accent2"/>
                </a:solidFill>
              </a:rPr>
              <a:t>TDES Linear Cryptanalysis</a:t>
            </a:r>
            <a:endParaRPr lang="en-US" sz="4400">
              <a:solidFill>
                <a:schemeClr val="accent2"/>
              </a:solidFill>
            </a:endParaRPr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76200" y="1524000"/>
            <a:ext cx="31242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(L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,R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 = (p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…p</a:t>
            </a:r>
            <a:r>
              <a:rPr lang="en-US" sz="2000" baseline="-25000">
                <a:latin typeface="Times-Roman" charset="0"/>
              </a:rPr>
              <a:t>7</a:t>
            </a:r>
            <a:r>
              <a:rPr lang="en-US" sz="2000">
                <a:latin typeface="Times-Roman" charset="0"/>
              </a:rPr>
              <a:t>,p</a:t>
            </a:r>
            <a:r>
              <a:rPr lang="en-US" sz="2000" baseline="-25000">
                <a:latin typeface="Times-Roman" charset="0"/>
              </a:rPr>
              <a:t>8</a:t>
            </a:r>
            <a:r>
              <a:rPr lang="en-US" sz="2000">
                <a:latin typeface="Times-Roman" charset="0"/>
              </a:rPr>
              <a:t>…p</a:t>
            </a:r>
            <a:r>
              <a:rPr lang="en-US" sz="2000" baseline="-25000">
                <a:latin typeface="Times-Roman" charset="0"/>
              </a:rPr>
              <a:t>15</a:t>
            </a:r>
            <a:r>
              <a:rPr lang="en-US" sz="2000">
                <a:latin typeface="Times-Roman" charset="0"/>
              </a:rPr>
              <a:t>)</a:t>
            </a:r>
          </a:p>
          <a:p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L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= R</a:t>
            </a:r>
            <a:r>
              <a:rPr lang="en-US" sz="2000" baseline="-25000">
                <a:latin typeface="Times-Roman" charset="0"/>
              </a:rPr>
              <a:t>0</a:t>
            </a:r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R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= L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F(R</a:t>
            </a:r>
            <a:r>
              <a:rPr lang="en-US" sz="2000" baseline="-25000">
                <a:latin typeface="Times-Roman" charset="0"/>
                <a:sym typeface="Symbol" charset="2"/>
              </a:rPr>
              <a:t>0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1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L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R</a:t>
            </a:r>
            <a:r>
              <a:rPr lang="en-US" sz="2000" baseline="-25000">
                <a:latin typeface="Times-Roman" charset="0"/>
              </a:rPr>
              <a:t>1</a:t>
            </a:r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R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L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F(R</a:t>
            </a:r>
            <a:r>
              <a:rPr lang="en-US" sz="2000" baseline="-25000">
                <a:latin typeface="Times-Roman" charset="0"/>
                <a:sym typeface="Symbol" charset="2"/>
              </a:rPr>
              <a:t>1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2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endParaRPr lang="en-US" sz="2000">
              <a:latin typeface="Times-Roman" charset="0"/>
              <a:sym typeface="Symbol" charset="2"/>
            </a:endParaRPr>
          </a:p>
          <a:p>
            <a:r>
              <a:rPr lang="en-US" sz="2000">
                <a:latin typeface="Times-Roman" charset="0"/>
              </a:rPr>
              <a:t>L</a:t>
            </a:r>
            <a:r>
              <a:rPr lang="en-US" sz="2000" baseline="-25000"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= R</a:t>
            </a:r>
            <a:r>
              <a:rPr lang="en-US" sz="2000" baseline="-25000">
                <a:latin typeface="Times-Roman" charset="0"/>
              </a:rPr>
              <a:t>2</a:t>
            </a:r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R</a:t>
            </a:r>
            <a:r>
              <a:rPr lang="en-US" sz="2000" baseline="-25000"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= L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F(R</a:t>
            </a:r>
            <a:r>
              <a:rPr lang="en-US" sz="2000" baseline="-25000">
                <a:latin typeface="Times-Roman" charset="0"/>
                <a:sym typeface="Symbol" charset="2"/>
              </a:rPr>
              <a:t>2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3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endParaRPr lang="en-US" sz="2000">
              <a:latin typeface="Times-Roman" charset="0"/>
              <a:sym typeface="Symbol" charset="2"/>
            </a:endParaRPr>
          </a:p>
          <a:p>
            <a:r>
              <a:rPr lang="en-US" sz="2000">
                <a:latin typeface="Times-Roman" charset="0"/>
              </a:rPr>
              <a:t>L</a:t>
            </a:r>
            <a:r>
              <a:rPr lang="en-US" sz="2000" baseline="-25000"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 = R</a:t>
            </a:r>
            <a:r>
              <a:rPr lang="en-US" sz="2000" baseline="-25000">
                <a:latin typeface="Times-Roman" charset="0"/>
              </a:rPr>
              <a:t>3</a:t>
            </a:r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R</a:t>
            </a:r>
            <a:r>
              <a:rPr lang="en-US" sz="2000" baseline="-25000"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 = L</a:t>
            </a:r>
            <a:r>
              <a:rPr lang="en-US" sz="2000" baseline="-25000"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 F(R</a:t>
            </a:r>
            <a:r>
              <a:rPr lang="en-US" sz="2000" baseline="-25000">
                <a:latin typeface="Times-Roman" charset="0"/>
                <a:sym typeface="Symbol" charset="2"/>
              </a:rPr>
              <a:t>3</a:t>
            </a:r>
            <a:r>
              <a:rPr lang="en-US" sz="2000">
                <a:latin typeface="Times-Roman" charset="0"/>
                <a:sym typeface="Symbol" charset="2"/>
              </a:rPr>
              <a:t>,K</a:t>
            </a:r>
            <a:r>
              <a:rPr lang="en-US" sz="2000" baseline="-25000">
                <a:latin typeface="Times-Roman" charset="0"/>
                <a:sym typeface="Symbol" charset="2"/>
              </a:rPr>
              <a:t>4</a:t>
            </a:r>
            <a:r>
              <a:rPr lang="en-US" sz="2000">
                <a:latin typeface="Times-Roman" charset="0"/>
                <a:sym typeface="Symbol" charset="2"/>
              </a:rPr>
              <a:t>)</a:t>
            </a:r>
          </a:p>
          <a:p>
            <a:endParaRPr lang="en-US" sz="2000">
              <a:latin typeface="Times-Roman" charset="0"/>
              <a:sym typeface="Symbol" charset="2"/>
            </a:endParaRPr>
          </a:p>
          <a:p>
            <a:r>
              <a:rPr lang="en-US" sz="2000">
                <a:latin typeface="Times-Roman" charset="0"/>
                <a:sym typeface="Symbol" charset="2"/>
              </a:rPr>
              <a:t>C = </a:t>
            </a:r>
            <a:r>
              <a:rPr lang="en-US" sz="2000">
                <a:latin typeface="Times-Roman" charset="0"/>
              </a:rPr>
              <a:t>(L</a:t>
            </a:r>
            <a:r>
              <a:rPr lang="en-US" sz="2000" baseline="-25000"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,R</a:t>
            </a:r>
            <a:r>
              <a:rPr lang="en-US" sz="2000" baseline="-25000"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3276600" y="1458913"/>
            <a:ext cx="2971800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Bit 1, Bit 2</a:t>
            </a:r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(numbering from 0)</a:t>
            </a:r>
          </a:p>
          <a:p>
            <a:r>
              <a:rPr lang="en-US" sz="2000">
                <a:latin typeface="Times-Roman" charset="0"/>
              </a:rPr>
              <a:t>p</a:t>
            </a:r>
            <a:r>
              <a:rPr lang="en-US" sz="2000" baseline="-25000">
                <a:latin typeface="Times-Roman" charset="0"/>
              </a:rPr>
              <a:t>9</a:t>
            </a:r>
            <a:r>
              <a:rPr lang="en-US" sz="2000">
                <a:latin typeface="Times-Roman" charset="0"/>
              </a:rPr>
              <a:t>, p</a:t>
            </a:r>
            <a:r>
              <a:rPr lang="en-US" sz="2000" baseline="-25000">
                <a:latin typeface="Times-Roman" charset="0"/>
              </a:rPr>
              <a:t>10</a:t>
            </a:r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p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  <a:sym typeface="Symbol" charset="2"/>
              </a:rPr>
              <a:t>p</a:t>
            </a:r>
            <a:r>
              <a:rPr lang="en-US" sz="2000" baseline="-25000">
                <a:latin typeface="Times-Roman" charset="0"/>
                <a:sym typeface="Symbol" charset="2"/>
              </a:rPr>
              <a:t>10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5</a:t>
            </a:r>
            <a:r>
              <a:rPr lang="en-US" sz="2000">
                <a:latin typeface="Times-Roman" charset="0"/>
                <a:sym typeface="Symbol" charset="2"/>
              </a:rPr>
              <a:t>, p</a:t>
            </a:r>
            <a:r>
              <a:rPr lang="en-US" sz="2000" baseline="-25000">
                <a:latin typeface="Times-Roman" charset="0"/>
                <a:sym typeface="Symbol" charset="2"/>
              </a:rPr>
              <a:t>2</a:t>
            </a:r>
            <a:r>
              <a:rPr lang="en-US" sz="2000">
                <a:latin typeface="Times-Roman" charset="0"/>
                <a:sym typeface="Symbol" charset="2"/>
              </a:rPr>
              <a:t>p</a:t>
            </a:r>
            <a:r>
              <a:rPr lang="en-US" sz="2000" baseline="-25000">
                <a:latin typeface="Times-Roman" charset="0"/>
                <a:sym typeface="Symbol" charset="2"/>
              </a:rPr>
              <a:t>9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6</a:t>
            </a:r>
            <a:endParaRPr lang="en-US" sz="2000">
              <a:latin typeface="Times-Roman" charset="0"/>
              <a:sym typeface="Symbol" charset="2"/>
            </a:endParaRPr>
          </a:p>
          <a:p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p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  <a:sym typeface="Symbol" charset="2"/>
              </a:rPr>
              <a:t>p</a:t>
            </a:r>
            <a:r>
              <a:rPr lang="en-US" sz="2000" baseline="-25000">
                <a:latin typeface="Times-Roman" charset="0"/>
                <a:sym typeface="Symbol" charset="2"/>
              </a:rPr>
              <a:t>10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5</a:t>
            </a:r>
            <a:r>
              <a:rPr lang="en-US" sz="2000">
                <a:latin typeface="Times-Roman" charset="0"/>
                <a:sym typeface="Symbol" charset="2"/>
              </a:rPr>
              <a:t>, p</a:t>
            </a:r>
            <a:r>
              <a:rPr lang="en-US" sz="2000" baseline="-25000">
                <a:latin typeface="Times-Roman" charset="0"/>
                <a:sym typeface="Symbol" charset="2"/>
              </a:rPr>
              <a:t>2</a:t>
            </a:r>
            <a:r>
              <a:rPr lang="en-US" sz="2000">
                <a:latin typeface="Times-Roman" charset="0"/>
                <a:sym typeface="Symbol" charset="2"/>
              </a:rPr>
              <a:t>p</a:t>
            </a:r>
            <a:r>
              <a:rPr lang="en-US" sz="2000" baseline="-25000">
                <a:latin typeface="Times-Roman" charset="0"/>
                <a:sym typeface="Symbol" charset="2"/>
              </a:rPr>
              <a:t>9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6</a:t>
            </a:r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p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6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7</a:t>
            </a:r>
            <a:r>
              <a:rPr lang="en-US" sz="2000">
                <a:latin typeface="Times-Roman" charset="0"/>
                <a:sym typeface="Symbol" charset="2"/>
              </a:rPr>
              <a:t>, p</a:t>
            </a:r>
            <a:r>
              <a:rPr lang="en-US" sz="2000" baseline="-25000">
                <a:latin typeface="Times-Roman" charset="0"/>
                <a:sym typeface="Symbol" charset="2"/>
              </a:rPr>
              <a:t>1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5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0</a:t>
            </a:r>
            <a:endParaRPr lang="en-US" sz="2000">
              <a:latin typeface="Times-Roman" charset="0"/>
              <a:sym typeface="Symbol" charset="2"/>
            </a:endParaRPr>
          </a:p>
          <a:p>
            <a:endParaRPr lang="en-US" sz="2000">
              <a:latin typeface="Times-Roman" charset="0"/>
              <a:sym typeface="Symbol" charset="2"/>
            </a:endParaRPr>
          </a:p>
          <a:p>
            <a:r>
              <a:rPr lang="en-US" sz="2000">
                <a:latin typeface="Times-Roman" charset="0"/>
              </a:rPr>
              <a:t>p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6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7</a:t>
            </a:r>
            <a:r>
              <a:rPr lang="en-US" sz="2000">
                <a:latin typeface="Times-Roman" charset="0"/>
                <a:sym typeface="Symbol" charset="2"/>
              </a:rPr>
              <a:t>, p</a:t>
            </a:r>
            <a:r>
              <a:rPr lang="en-US" sz="2000" baseline="-25000">
                <a:latin typeface="Times-Roman" charset="0"/>
                <a:sym typeface="Symbol" charset="2"/>
              </a:rPr>
              <a:t>1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5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0</a:t>
            </a:r>
            <a:endParaRPr lang="en-US" sz="2000">
              <a:latin typeface="Times-Roman" charset="0"/>
            </a:endParaRPr>
          </a:p>
          <a:p>
            <a:pPr eaLnBrk="0" hangingPunct="0"/>
            <a:r>
              <a:rPr lang="en-US" sz="2000">
                <a:latin typeface="Times-Roman" charset="0"/>
              </a:rPr>
              <a:t>p</a:t>
            </a:r>
            <a:r>
              <a:rPr lang="en-US" sz="2000" baseline="-25000">
                <a:latin typeface="Times-Roman" charset="0"/>
              </a:rPr>
              <a:t>10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0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1</a:t>
            </a:r>
            <a:r>
              <a:rPr lang="en-US" sz="2000">
                <a:latin typeface="Times-Roman" charset="0"/>
                <a:sym typeface="Symbol" charset="2"/>
              </a:rPr>
              <a:t>, p</a:t>
            </a:r>
            <a:r>
              <a:rPr lang="en-US" sz="2000" baseline="-25000">
                <a:latin typeface="Times-Roman" charset="0"/>
                <a:sym typeface="Symbol" charset="2"/>
              </a:rPr>
              <a:t>9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7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2</a:t>
            </a:r>
          </a:p>
          <a:p>
            <a:pPr eaLnBrk="0" hangingPunct="0"/>
            <a:endParaRPr lang="en-US" sz="2000">
              <a:latin typeface="Times-Roman" charset="0"/>
              <a:sym typeface="Symbol" charset="2"/>
            </a:endParaRPr>
          </a:p>
          <a:p>
            <a:pPr eaLnBrk="0" hangingPunct="0"/>
            <a:r>
              <a:rPr lang="en-US" sz="2000">
                <a:latin typeface="Times-Roman" charset="0"/>
              </a:rPr>
              <a:t>p</a:t>
            </a:r>
            <a:r>
              <a:rPr lang="en-US" sz="2000" baseline="-25000">
                <a:latin typeface="Times-Roman" charset="0"/>
              </a:rPr>
              <a:t>10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0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1</a:t>
            </a:r>
            <a:r>
              <a:rPr lang="en-US" sz="2000">
                <a:latin typeface="Times-Roman" charset="0"/>
                <a:sym typeface="Symbol" charset="2"/>
              </a:rPr>
              <a:t>, p</a:t>
            </a:r>
            <a:r>
              <a:rPr lang="en-US" sz="2000" baseline="-25000">
                <a:latin typeface="Times-Roman" charset="0"/>
                <a:sym typeface="Symbol" charset="2"/>
              </a:rPr>
              <a:t>9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7</a:t>
            </a:r>
            <a:r>
              <a:rPr lang="en-US" sz="2000">
                <a:latin typeface="Times-Roman" charset="0"/>
                <a:sym typeface="Symbol" charset="2"/>
              </a:rPr>
              <a:t>k</a:t>
            </a:r>
            <a:r>
              <a:rPr lang="en-US" sz="2000" baseline="-25000">
                <a:latin typeface="Times-Roman" charset="0"/>
                <a:sym typeface="Symbol" charset="2"/>
              </a:rPr>
              <a:t>2</a:t>
            </a:r>
            <a:endParaRPr lang="en-US" sz="2000">
              <a:latin typeface="Times-Roman" charset="0"/>
            </a:endParaRP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6400800" y="1489075"/>
            <a:ext cx="18288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/>
              <a:t>probability</a:t>
            </a:r>
            <a:endParaRPr lang="en-US" sz="2000">
              <a:latin typeface="Times-Roman" charset="0"/>
            </a:endParaRPr>
          </a:p>
          <a:p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1</a:t>
            </a:r>
          </a:p>
          <a:p>
            <a:r>
              <a:rPr lang="en-US" sz="2000">
                <a:latin typeface="Times-Roman" charset="0"/>
              </a:rPr>
              <a:t>3/4</a:t>
            </a:r>
          </a:p>
          <a:p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3/4</a:t>
            </a:r>
          </a:p>
          <a:p>
            <a:r>
              <a:rPr lang="en-US" sz="2000">
                <a:latin typeface="Times-Roman" charset="0"/>
              </a:rPr>
              <a:t>(3/4)</a:t>
            </a:r>
            <a:r>
              <a:rPr lang="en-US" sz="2000" baseline="30000">
                <a:latin typeface="Times-Roman" charset="0"/>
              </a:rPr>
              <a:t>2</a:t>
            </a:r>
            <a:endParaRPr lang="en-US" sz="2000">
              <a:latin typeface="Times-Roman" charset="0"/>
            </a:endParaRPr>
          </a:p>
          <a:p>
            <a:endParaRPr lang="en-US" sz="2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(3/4)</a:t>
            </a:r>
            <a:r>
              <a:rPr lang="en-US" sz="2000" baseline="30000">
                <a:latin typeface="Times-Roman" charset="0"/>
              </a:rPr>
              <a:t>2</a:t>
            </a:r>
          </a:p>
          <a:p>
            <a:r>
              <a:rPr lang="en-US" sz="2000">
                <a:latin typeface="Times-Roman" charset="0"/>
              </a:rPr>
              <a:t>(3/4)</a:t>
            </a:r>
            <a:r>
              <a:rPr lang="en-US" sz="2000" baseline="30000">
                <a:latin typeface="Times-Roman" charset="0"/>
              </a:rPr>
              <a:t>3</a:t>
            </a:r>
          </a:p>
          <a:p>
            <a:endParaRPr lang="en-US" sz="2000" baseline="30000">
              <a:latin typeface="Times-Roman" charset="0"/>
            </a:endParaRPr>
          </a:p>
          <a:p>
            <a:r>
              <a:rPr lang="en-US" sz="2000">
                <a:latin typeface="Times-Roman" charset="0"/>
              </a:rPr>
              <a:t>(3/4)</a:t>
            </a:r>
            <a:r>
              <a:rPr lang="en-US" sz="2000" baseline="30000">
                <a:latin typeface="Times-Roman" charset="0"/>
              </a:rPr>
              <a:t>3</a:t>
            </a:r>
          </a:p>
        </p:txBody>
      </p:sp>
      <p:sp>
        <p:nvSpPr>
          <p:cNvPr id="281607" name="Rectangle 6"/>
          <p:cNvSpPr>
            <a:spLocks noChangeArrowheads="1"/>
          </p:cNvSpPr>
          <p:nvPr/>
        </p:nvSpPr>
        <p:spPr bwMode="auto">
          <a:xfrm>
            <a:off x="685800" y="9144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Known </a:t>
            </a:r>
            <a:r>
              <a:rPr lang="en-US">
                <a:latin typeface="Times-Roman" charset="0"/>
              </a:rPr>
              <a:t>P=p</a:t>
            </a:r>
            <a:r>
              <a:rPr lang="en-US" baseline="-25000">
                <a:latin typeface="Times-Roman" charset="0"/>
              </a:rPr>
              <a:t>0</a:t>
            </a:r>
            <a:r>
              <a:rPr lang="en-US">
                <a:latin typeface="Times-Roman" charset="0"/>
              </a:rPr>
              <a:t>p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p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…p</a:t>
            </a:r>
            <a:r>
              <a:rPr lang="en-US" baseline="-25000">
                <a:latin typeface="Times-Roman" charset="0"/>
              </a:rPr>
              <a:t>15</a:t>
            </a:r>
            <a:r>
              <a:rPr lang="en-US">
                <a:solidFill>
                  <a:schemeClr val="accent2"/>
                </a:solidFill>
                <a:latin typeface="Times-Roman" charset="0"/>
              </a:rPr>
              <a:t> </a:t>
            </a:r>
            <a:r>
              <a:rPr lang="en-US"/>
              <a:t>and </a:t>
            </a:r>
            <a:r>
              <a:rPr lang="en-US">
                <a:latin typeface="Times-Roman" charset="0"/>
              </a:rPr>
              <a:t>C=c</a:t>
            </a:r>
            <a:r>
              <a:rPr lang="en-US" baseline="-25000">
                <a:latin typeface="Times-Roman" charset="0"/>
              </a:rPr>
              <a:t>0</a:t>
            </a:r>
            <a:r>
              <a:rPr lang="en-US">
                <a:latin typeface="Times-Roman" charset="0"/>
              </a:rPr>
              <a:t>c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c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…c</a:t>
            </a:r>
            <a:r>
              <a:rPr lang="en-US" baseline="-25000">
                <a:latin typeface="Times-Roman" charset="0"/>
              </a:rPr>
              <a:t>15</a:t>
            </a:r>
            <a:endParaRPr lang="en-US"/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3276600" y="5410200"/>
            <a:ext cx="4648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k</a:t>
            </a:r>
            <a:r>
              <a:rPr lang="en-US" sz="2000" baseline="-25000">
                <a:solidFill>
                  <a:schemeClr val="hlink"/>
                </a:solidFill>
              </a:rPr>
              <a:t>0 </a:t>
            </a:r>
            <a:r>
              <a:rPr lang="en-US" sz="2000">
                <a:solidFill>
                  <a:schemeClr val="hlink"/>
                </a:solidFill>
                <a:latin typeface="Times-Roman" charset="0"/>
                <a:sym typeface="Symbol" charset="2"/>
              </a:rPr>
              <a:t> k</a:t>
            </a:r>
            <a:r>
              <a:rPr lang="en-US" sz="2000" baseline="-25000">
                <a:solidFill>
                  <a:schemeClr val="hlink"/>
                </a:solidFill>
                <a:latin typeface="Times-Roman" charset="0"/>
                <a:sym typeface="Symbol" charset="2"/>
              </a:rPr>
              <a:t>1</a:t>
            </a:r>
            <a:r>
              <a:rPr lang="en-US" sz="2000">
                <a:solidFill>
                  <a:schemeClr val="hlink"/>
                </a:solidFill>
                <a:latin typeface="Times-Roman" charset="0"/>
                <a:sym typeface="Symbol" charset="2"/>
              </a:rPr>
              <a:t> = c</a:t>
            </a:r>
            <a:r>
              <a:rPr lang="en-US" sz="2000" baseline="-25000">
                <a:solidFill>
                  <a:schemeClr val="hlink"/>
                </a:solidFill>
                <a:latin typeface="Times-Roman" charset="0"/>
                <a:sym typeface="Symbol" charset="2"/>
              </a:rPr>
              <a:t>1</a:t>
            </a:r>
            <a:r>
              <a:rPr lang="en-US" sz="2000">
                <a:solidFill>
                  <a:schemeClr val="hlink"/>
                </a:solidFill>
                <a:latin typeface="Times-Roman" charset="0"/>
                <a:sym typeface="Symbol" charset="2"/>
              </a:rPr>
              <a:t>  p</a:t>
            </a:r>
            <a:r>
              <a:rPr lang="en-US" sz="2000" baseline="-25000">
                <a:solidFill>
                  <a:schemeClr val="hlink"/>
                </a:solidFill>
                <a:latin typeface="Times-Roman" charset="0"/>
                <a:sym typeface="Symbol" charset="2"/>
              </a:rPr>
              <a:t>10</a:t>
            </a:r>
            <a:r>
              <a:rPr lang="en-US" sz="2000">
                <a:latin typeface="Times-Roman" charset="0"/>
                <a:sym typeface="Symbol" charset="2"/>
              </a:rPr>
              <a:t>	     </a:t>
            </a:r>
            <a:r>
              <a:rPr lang="en-US" sz="2000">
                <a:latin typeface="Times-Roman" charset="0"/>
              </a:rPr>
              <a:t>(3/4)</a:t>
            </a:r>
            <a:r>
              <a:rPr lang="en-US" sz="2000" baseline="30000">
                <a:latin typeface="Times-Roman" charset="0"/>
              </a:rPr>
              <a:t>3</a:t>
            </a:r>
            <a:endParaRPr lang="en-US" sz="2000" baseline="-25000">
              <a:solidFill>
                <a:srgbClr val="FF0000"/>
              </a:solidFill>
              <a:latin typeface="Times-Roman" charset="0"/>
              <a:sym typeface="Symbol" charset="2"/>
            </a:endParaRPr>
          </a:p>
          <a:p>
            <a:r>
              <a:rPr lang="en-US" sz="2000">
                <a:solidFill>
                  <a:schemeClr val="hlink"/>
                </a:solidFill>
              </a:rPr>
              <a:t>k</a:t>
            </a:r>
            <a:r>
              <a:rPr lang="en-US" sz="2000" baseline="-25000">
                <a:solidFill>
                  <a:schemeClr val="hlink"/>
                </a:solidFill>
              </a:rPr>
              <a:t>7 </a:t>
            </a:r>
            <a:r>
              <a:rPr lang="en-US" sz="2000">
                <a:solidFill>
                  <a:schemeClr val="hlink"/>
                </a:solidFill>
                <a:latin typeface="Times-Roman" charset="0"/>
                <a:sym typeface="Symbol" charset="2"/>
              </a:rPr>
              <a:t> k</a:t>
            </a:r>
            <a:r>
              <a:rPr lang="en-US" sz="2000" baseline="-25000">
                <a:solidFill>
                  <a:schemeClr val="hlink"/>
                </a:solidFill>
                <a:latin typeface="Times-Roman" charset="0"/>
                <a:sym typeface="Symbol" charset="2"/>
              </a:rPr>
              <a:t>2</a:t>
            </a:r>
            <a:r>
              <a:rPr lang="en-US" sz="2000">
                <a:solidFill>
                  <a:schemeClr val="hlink"/>
                </a:solidFill>
                <a:latin typeface="Times-Roman" charset="0"/>
                <a:sym typeface="Symbol" charset="2"/>
              </a:rPr>
              <a:t> = c</a:t>
            </a:r>
            <a:r>
              <a:rPr lang="en-US" sz="2000" baseline="-25000">
                <a:solidFill>
                  <a:schemeClr val="hlink"/>
                </a:solidFill>
                <a:latin typeface="Times-Roman" charset="0"/>
                <a:sym typeface="Symbol" charset="2"/>
              </a:rPr>
              <a:t>2</a:t>
            </a:r>
            <a:r>
              <a:rPr lang="en-US" sz="2000">
                <a:solidFill>
                  <a:schemeClr val="hlink"/>
                </a:solidFill>
                <a:latin typeface="Times-Roman" charset="0"/>
                <a:sym typeface="Symbol" charset="2"/>
              </a:rPr>
              <a:t>  p</a:t>
            </a:r>
            <a:r>
              <a:rPr lang="en-US" sz="2000" baseline="-25000">
                <a:solidFill>
                  <a:schemeClr val="hlink"/>
                </a:solidFill>
                <a:latin typeface="Times-Roman" charset="0"/>
                <a:sym typeface="Symbol" charset="2"/>
              </a:rPr>
              <a:t>9</a:t>
            </a:r>
            <a:r>
              <a:rPr lang="en-US" sz="2000">
                <a:latin typeface="Times-Roman" charset="0"/>
                <a:sym typeface="Symbol" charset="2"/>
              </a:rPr>
              <a:t>	     </a:t>
            </a:r>
            <a:r>
              <a:rPr lang="en-US" sz="2000">
                <a:latin typeface="Times-Roman" charset="0"/>
              </a:rPr>
              <a:t>(3/4)</a:t>
            </a:r>
            <a:r>
              <a:rPr lang="en-US" sz="2000" baseline="30000">
                <a:latin typeface="Times-Roman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autoUpdateAnimBg="0"/>
      <p:bldP spid="351236" grpId="0" autoUpdateAnimBg="0"/>
      <p:bldP spid="351237" grpId="0" autoUpdateAnimBg="0"/>
      <p:bldP spid="35123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9F3916F-46C0-0346-9B48-F36A15756794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2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TDES Linear Cryptanalysis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sz="2800"/>
              <a:t>Computer program results</a:t>
            </a:r>
          </a:p>
          <a:p>
            <a:pPr eaLnBrk="1" hangingPunct="1">
              <a:lnSpc>
                <a:spcPct val="75000"/>
              </a:lnSpc>
            </a:pPr>
            <a:r>
              <a:rPr lang="en-US" sz="2800"/>
              <a:t>Use </a:t>
            </a:r>
            <a:r>
              <a:rPr lang="en-US" sz="2800">
                <a:latin typeface="Times-Roman" charset="0"/>
              </a:rPr>
              <a:t>100</a:t>
            </a:r>
            <a:r>
              <a:rPr lang="en-US" sz="2800"/>
              <a:t> known plaintexts, get ciphertexts.</a:t>
            </a:r>
          </a:p>
          <a:p>
            <a:pPr lvl="1" eaLnBrk="1" hangingPunct="1">
              <a:lnSpc>
                <a:spcPct val="75000"/>
              </a:lnSpc>
            </a:pPr>
            <a:r>
              <a:rPr lang="en-US" sz="2400"/>
              <a:t>Let </a:t>
            </a:r>
            <a:r>
              <a:rPr lang="en-US" sz="2400">
                <a:latin typeface="Times-Roman" charset="0"/>
              </a:rPr>
              <a:t>P=p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p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p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…p</a:t>
            </a:r>
            <a:r>
              <a:rPr lang="en-US" sz="2400" baseline="-25000">
                <a:latin typeface="Times-Roman" charset="0"/>
              </a:rPr>
              <a:t>15</a:t>
            </a:r>
            <a:r>
              <a:rPr lang="en-US" sz="2400"/>
              <a:t> and let </a:t>
            </a:r>
            <a:r>
              <a:rPr lang="en-US" sz="2400">
                <a:latin typeface="Times-Roman" charset="0"/>
              </a:rPr>
              <a:t>C=c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c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c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…c</a:t>
            </a:r>
            <a:r>
              <a:rPr lang="en-US" sz="2400" baseline="-25000">
                <a:latin typeface="Times-Roman" charset="0"/>
              </a:rPr>
              <a:t>15</a:t>
            </a:r>
            <a:endParaRPr lang="en-US" sz="2400"/>
          </a:p>
          <a:p>
            <a:pPr eaLnBrk="1" hangingPunct="1">
              <a:lnSpc>
                <a:spcPct val="75000"/>
              </a:lnSpc>
            </a:pPr>
            <a:r>
              <a:rPr lang="en-US" sz="2800"/>
              <a:t>Resulting counts</a:t>
            </a:r>
          </a:p>
          <a:p>
            <a:pPr lvl="1" eaLnBrk="1" hangingPunct="1">
              <a:lnSpc>
                <a:spcPct val="75000"/>
              </a:lnSpc>
            </a:pPr>
            <a:r>
              <a:rPr lang="en-US" sz="2400">
                <a:latin typeface="Times-Roman" charset="0"/>
              </a:rPr>
              <a:t>c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p</a:t>
            </a:r>
            <a:r>
              <a:rPr lang="en-US" sz="2400" baseline="-25000">
                <a:latin typeface="Times-Roman" charset="0"/>
                <a:sym typeface="Symbol" charset="2"/>
              </a:rPr>
              <a:t>10</a:t>
            </a:r>
            <a:r>
              <a:rPr lang="en-US" sz="2400">
                <a:latin typeface="Times-Roman" charset="0"/>
                <a:sym typeface="Symbol" charset="2"/>
              </a:rPr>
              <a:t> = 0</a:t>
            </a:r>
            <a:r>
              <a:rPr lang="en-US" sz="2400">
                <a:sym typeface="Symbol" charset="2"/>
              </a:rPr>
              <a:t> occurs </a:t>
            </a:r>
            <a:r>
              <a:rPr lang="en-US" sz="2400">
                <a:latin typeface="Times-Roman" charset="0"/>
                <a:sym typeface="Symbol" charset="2"/>
              </a:rPr>
              <a:t>38</a:t>
            </a:r>
            <a:r>
              <a:rPr lang="en-US" sz="2400">
                <a:sym typeface="Symbol" charset="2"/>
              </a:rPr>
              <a:t> times</a:t>
            </a:r>
            <a:endParaRPr lang="en-US" sz="2400">
              <a:latin typeface="Times-Roman" charset="0"/>
            </a:endParaRPr>
          </a:p>
          <a:p>
            <a:pPr lvl="1" eaLnBrk="1" hangingPunct="1">
              <a:lnSpc>
                <a:spcPct val="75000"/>
              </a:lnSpc>
            </a:pPr>
            <a:r>
              <a:rPr lang="en-US" sz="2400">
                <a:latin typeface="Times-Roman" charset="0"/>
              </a:rPr>
              <a:t>c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p</a:t>
            </a:r>
            <a:r>
              <a:rPr lang="en-US" sz="2400" baseline="-25000">
                <a:latin typeface="Times-Roman" charset="0"/>
                <a:sym typeface="Symbol" charset="2"/>
              </a:rPr>
              <a:t>10</a:t>
            </a:r>
            <a:r>
              <a:rPr lang="en-US" sz="2400">
                <a:latin typeface="Times-Roman" charset="0"/>
                <a:sym typeface="Symbol" charset="2"/>
              </a:rPr>
              <a:t> = 1</a:t>
            </a:r>
            <a:r>
              <a:rPr lang="en-US" sz="2400">
                <a:sym typeface="Symbol" charset="2"/>
              </a:rPr>
              <a:t> occurs </a:t>
            </a:r>
            <a:r>
              <a:rPr lang="en-US" sz="2400">
                <a:latin typeface="Times-Roman" charset="0"/>
                <a:sym typeface="Symbol" charset="2"/>
              </a:rPr>
              <a:t>62</a:t>
            </a:r>
            <a:r>
              <a:rPr lang="en-US" sz="2400">
                <a:sym typeface="Symbol" charset="2"/>
              </a:rPr>
              <a:t> times</a:t>
            </a:r>
            <a:endParaRPr lang="en-US" sz="2400">
              <a:latin typeface="Times-Roman" charset="0"/>
            </a:endParaRPr>
          </a:p>
          <a:p>
            <a:pPr lvl="1" eaLnBrk="1" hangingPunct="1">
              <a:lnSpc>
                <a:spcPct val="75000"/>
              </a:lnSpc>
            </a:pPr>
            <a:r>
              <a:rPr lang="en-US" sz="2400">
                <a:latin typeface="Times-Roman" charset="0"/>
              </a:rPr>
              <a:t>c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p</a:t>
            </a:r>
            <a:r>
              <a:rPr lang="en-US" sz="2400" baseline="-25000">
                <a:latin typeface="Times-Roman" charset="0"/>
                <a:sym typeface="Symbol" charset="2"/>
              </a:rPr>
              <a:t>9</a:t>
            </a:r>
            <a:r>
              <a:rPr lang="en-US" sz="2400">
                <a:latin typeface="Times-Roman" charset="0"/>
                <a:sym typeface="Symbol" charset="2"/>
              </a:rPr>
              <a:t> = 0</a:t>
            </a:r>
            <a:r>
              <a:rPr lang="en-US" sz="2400">
                <a:sym typeface="Symbol" charset="2"/>
              </a:rPr>
              <a:t> occurs </a:t>
            </a:r>
            <a:r>
              <a:rPr lang="en-US" sz="2400">
                <a:latin typeface="Times-Roman" charset="0"/>
                <a:sym typeface="Symbol" charset="2"/>
              </a:rPr>
              <a:t>62</a:t>
            </a:r>
            <a:r>
              <a:rPr lang="en-US" sz="2400">
                <a:sym typeface="Symbol" charset="2"/>
              </a:rPr>
              <a:t> times</a:t>
            </a:r>
            <a:endParaRPr lang="en-US" sz="2400">
              <a:latin typeface="Times-Roman" charset="0"/>
            </a:endParaRPr>
          </a:p>
          <a:p>
            <a:pPr lvl="1" eaLnBrk="1" hangingPunct="1">
              <a:lnSpc>
                <a:spcPct val="75000"/>
              </a:lnSpc>
            </a:pPr>
            <a:r>
              <a:rPr lang="en-US" sz="2400">
                <a:latin typeface="Times-Roman" charset="0"/>
              </a:rPr>
              <a:t>c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p</a:t>
            </a:r>
            <a:r>
              <a:rPr lang="en-US" sz="2400" baseline="-25000">
                <a:latin typeface="Times-Roman" charset="0"/>
                <a:sym typeface="Symbol" charset="2"/>
              </a:rPr>
              <a:t>9</a:t>
            </a:r>
            <a:r>
              <a:rPr lang="en-US" sz="2400">
                <a:latin typeface="Times-Roman" charset="0"/>
                <a:sym typeface="Symbol" charset="2"/>
              </a:rPr>
              <a:t> = 1</a:t>
            </a:r>
            <a:r>
              <a:rPr lang="en-US" sz="2400">
                <a:sym typeface="Symbol" charset="2"/>
              </a:rPr>
              <a:t> occurs </a:t>
            </a:r>
            <a:r>
              <a:rPr lang="en-US" sz="2400">
                <a:latin typeface="Times-Roman" charset="0"/>
                <a:sym typeface="Symbol" charset="2"/>
              </a:rPr>
              <a:t>38</a:t>
            </a:r>
            <a:r>
              <a:rPr lang="en-US" sz="2400">
                <a:sym typeface="Symbol" charset="2"/>
              </a:rPr>
              <a:t> times</a:t>
            </a:r>
            <a:endParaRPr lang="en-US" sz="2400">
              <a:latin typeface="Times-Roman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sz="2800"/>
              <a:t>Conclusions</a:t>
            </a:r>
          </a:p>
          <a:p>
            <a:pPr lvl="1" eaLnBrk="1" hangingPunct="1">
              <a:lnSpc>
                <a:spcPct val="75000"/>
              </a:lnSpc>
            </a:pPr>
            <a:r>
              <a:rPr lang="en-US" sz="2400"/>
              <a:t>Since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0 </a:t>
            </a:r>
            <a:r>
              <a:rPr lang="en-US" sz="2400">
                <a:latin typeface="Times-Roman" charset="0"/>
                <a:sym typeface="Symbol" charset="2"/>
              </a:rPr>
              <a:t> k</a:t>
            </a:r>
            <a:r>
              <a:rPr lang="en-US" sz="2400" baseline="-25000">
                <a:latin typeface="Times-Roman" charset="0"/>
                <a:sym typeface="Symbol" charset="2"/>
              </a:rPr>
              <a:t>1</a:t>
            </a:r>
            <a:r>
              <a:rPr lang="en-US" sz="2400">
                <a:latin typeface="Times-Roman" charset="0"/>
                <a:sym typeface="Symbol" charset="2"/>
              </a:rPr>
              <a:t> = c</a:t>
            </a:r>
            <a:r>
              <a:rPr lang="en-US" sz="2400" baseline="-25000">
                <a:latin typeface="Times-Roman" charset="0"/>
                <a:sym typeface="Symbol" charset="2"/>
              </a:rPr>
              <a:t>1</a:t>
            </a:r>
            <a:r>
              <a:rPr lang="en-US" sz="2400">
                <a:latin typeface="Times-Roman" charset="0"/>
                <a:sym typeface="Symbol" charset="2"/>
              </a:rPr>
              <a:t>  p</a:t>
            </a:r>
            <a:r>
              <a:rPr lang="en-US" sz="2400" baseline="-25000">
                <a:latin typeface="Times-Roman" charset="0"/>
                <a:sym typeface="Symbol" charset="2"/>
              </a:rPr>
              <a:t>10</a:t>
            </a:r>
            <a:r>
              <a:rPr lang="en-US" sz="2400">
                <a:sym typeface="Symbol" charset="2"/>
              </a:rPr>
              <a:t> we have</a:t>
            </a:r>
            <a:r>
              <a:rPr lang="en-US" sz="2400">
                <a:latin typeface="Times-Roman" charset="0"/>
              </a:rPr>
              <a:t> k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 k</a:t>
            </a:r>
            <a:r>
              <a:rPr lang="en-US" sz="2400" baseline="-25000">
                <a:latin typeface="Times-Roman" charset="0"/>
                <a:sym typeface="Symbol" charset="2"/>
              </a:rPr>
              <a:t>1</a:t>
            </a:r>
            <a:r>
              <a:rPr lang="en-US" sz="2400">
                <a:latin typeface="Times-Roman" charset="0"/>
                <a:sym typeface="Symbol" charset="2"/>
              </a:rPr>
              <a:t> = 1</a:t>
            </a:r>
            <a:endParaRPr lang="en-US" sz="2400">
              <a:sym typeface="Symbol" charset="2"/>
            </a:endParaRPr>
          </a:p>
          <a:p>
            <a:pPr lvl="1" eaLnBrk="1" hangingPunct="1">
              <a:lnSpc>
                <a:spcPct val="75000"/>
              </a:lnSpc>
            </a:pPr>
            <a:r>
              <a:rPr lang="en-US" sz="2400">
                <a:sym typeface="Symbol" charset="2"/>
              </a:rPr>
              <a:t>Since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7 </a:t>
            </a:r>
            <a:r>
              <a:rPr lang="en-US" sz="2400">
                <a:latin typeface="Times-Roman" charset="0"/>
                <a:sym typeface="Symbol" charset="2"/>
              </a:rPr>
              <a:t> k</a:t>
            </a:r>
            <a:r>
              <a:rPr lang="en-US" sz="2400" baseline="-25000">
                <a:latin typeface="Times-Roman" charset="0"/>
                <a:sym typeface="Symbol" charset="2"/>
              </a:rPr>
              <a:t>2</a:t>
            </a:r>
            <a:r>
              <a:rPr lang="en-US" sz="2400">
                <a:latin typeface="Times-Roman" charset="0"/>
                <a:sym typeface="Symbol" charset="2"/>
              </a:rPr>
              <a:t> = c</a:t>
            </a:r>
            <a:r>
              <a:rPr lang="en-US" sz="2400" baseline="-25000">
                <a:latin typeface="Times-Roman" charset="0"/>
                <a:sym typeface="Symbol" charset="2"/>
              </a:rPr>
              <a:t>2</a:t>
            </a:r>
            <a:r>
              <a:rPr lang="en-US" sz="2400">
                <a:latin typeface="Times-Roman" charset="0"/>
                <a:sym typeface="Symbol" charset="2"/>
              </a:rPr>
              <a:t>  p</a:t>
            </a:r>
            <a:r>
              <a:rPr lang="en-US" sz="2400" baseline="-25000">
                <a:latin typeface="Times-Roman" charset="0"/>
                <a:sym typeface="Symbol" charset="2"/>
              </a:rPr>
              <a:t>9</a:t>
            </a:r>
            <a:r>
              <a:rPr lang="en-US" sz="2400">
                <a:sym typeface="Symbol" charset="2"/>
              </a:rPr>
              <a:t> we have </a:t>
            </a:r>
            <a:r>
              <a:rPr lang="en-US" sz="2400">
                <a:latin typeface="Times-Roman" charset="0"/>
                <a:sym typeface="Symbol" charset="2"/>
              </a:rPr>
              <a:t>k</a:t>
            </a:r>
            <a:r>
              <a:rPr lang="en-US" sz="2400" baseline="-25000">
                <a:latin typeface="Times-Roman" charset="0"/>
                <a:sym typeface="Symbol" charset="2"/>
              </a:rPr>
              <a:t>7</a:t>
            </a:r>
            <a:r>
              <a:rPr lang="en-US" sz="2400">
                <a:latin typeface="Times-Roman" charset="0"/>
                <a:sym typeface="Symbol" charset="2"/>
              </a:rPr>
              <a:t>  k</a:t>
            </a:r>
            <a:r>
              <a:rPr lang="en-US" sz="2400" baseline="-25000">
                <a:latin typeface="Times-Roman" charset="0"/>
                <a:sym typeface="Symbol" charset="2"/>
              </a:rPr>
              <a:t>2</a:t>
            </a:r>
            <a:r>
              <a:rPr lang="en-US" sz="2400">
                <a:latin typeface="Times-Roman" charset="0"/>
                <a:sym typeface="Symbol" charset="2"/>
              </a:rPr>
              <a:t> = 0</a:t>
            </a:r>
          </a:p>
          <a:p>
            <a:pPr eaLnBrk="1" hangingPunct="1">
              <a:lnSpc>
                <a:spcPct val="75000"/>
              </a:lnSpc>
            </a:pPr>
            <a:r>
              <a:rPr lang="en-US" sz="2800"/>
              <a:t>Actual key is </a:t>
            </a:r>
            <a:r>
              <a:rPr lang="en-US" sz="2800">
                <a:latin typeface="Times-Roman" charset="0"/>
              </a:rPr>
              <a:t>K = 1010 0011 0101 0110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5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52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52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6502B4C-FFFD-2048-B2E0-639D5805970B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3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/>
              <a:t>To Build a Better Block Cipher…</a:t>
            </a:r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800"/>
              <a:t>How can cryptographers make linear and differential attacks more difficult?</a:t>
            </a:r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AutoNum type="arabicPeriod"/>
            </a:pPr>
            <a:r>
              <a:rPr lang="en-US" sz="2400" b="1">
                <a:solidFill>
                  <a:schemeClr val="hlink"/>
                </a:solidFill>
              </a:rPr>
              <a:t>More rounds</a:t>
            </a:r>
            <a:r>
              <a:rPr lang="en-US" sz="2400"/>
              <a:t> </a:t>
            </a:r>
            <a:r>
              <a:rPr lang="en-US" sz="2400">
                <a:sym typeface="Symbol" charset="2"/>
              </a:rPr>
              <a:t></a:t>
            </a:r>
            <a:r>
              <a:rPr lang="en-US" sz="2400"/>
              <a:t> success probabilities diminish with each round</a:t>
            </a:r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AutoNum type="arabicPeriod"/>
            </a:pPr>
            <a:r>
              <a:rPr lang="en-US" sz="2400" b="1">
                <a:solidFill>
                  <a:schemeClr val="hlink"/>
                </a:solidFill>
              </a:rPr>
              <a:t>Better confusion</a:t>
            </a:r>
            <a:r>
              <a:rPr lang="en-US" sz="2400"/>
              <a:t> (S-boxes) </a:t>
            </a:r>
            <a:r>
              <a:rPr lang="en-US" sz="2400">
                <a:sym typeface="Symbol" charset="2"/>
              </a:rPr>
              <a:t></a:t>
            </a:r>
            <a:r>
              <a:rPr lang="en-US" sz="2400"/>
              <a:t> reduce success probability on each round</a:t>
            </a:r>
          </a:p>
          <a:p>
            <a:pPr marL="990600" lvl="1" indent="-533400" eaLnBrk="1" hangingPunct="1">
              <a:lnSpc>
                <a:spcPct val="80000"/>
              </a:lnSpc>
              <a:buFont typeface="Times" charset="0"/>
              <a:buAutoNum type="arabicPeriod"/>
            </a:pPr>
            <a:r>
              <a:rPr lang="en-US" sz="2400" b="1">
                <a:solidFill>
                  <a:schemeClr val="hlink"/>
                </a:solidFill>
              </a:rPr>
              <a:t>Better diffusion</a:t>
            </a:r>
            <a:r>
              <a:rPr lang="en-US" sz="2400"/>
              <a:t> (permutations) </a:t>
            </a:r>
            <a:r>
              <a:rPr lang="en-US" sz="2400">
                <a:sym typeface="Symbol" charset="2"/>
              </a:rPr>
              <a:t></a:t>
            </a:r>
            <a:r>
              <a:rPr lang="en-US" sz="2400"/>
              <a:t> more difficult to chain thru multiple rounds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/>
              <a:t>Limited mixing and limited nonlinearity, with more rounds required: TEA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/>
              <a:t>Strong mixing and nonlinearity, with </a:t>
            </a:r>
            <a:r>
              <a:rPr lang="en-US" sz="2800">
                <a:sym typeface="Symbol" charset="2"/>
              </a:rPr>
              <a:t>fewer but more complex rounds: AES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C376B3D6-8781-E742-BCDC-28AE7BEF69CE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4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Side Channel Attack on RSA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5698B94-0FB6-4147-A29E-C52BBD586CE6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Side Channel Attacks</a:t>
            </a:r>
          </a:p>
        </p:txBody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419600"/>
          </a:xfrm>
        </p:spPr>
        <p:txBody>
          <a:bodyPr/>
          <a:lstStyle/>
          <a:p>
            <a:pPr eaLnBrk="1" hangingPunct="1"/>
            <a:r>
              <a:rPr lang="en-US" sz="2400"/>
              <a:t>Sometimes possible to recover key without directly attacking the crypto algorithm</a:t>
            </a:r>
          </a:p>
          <a:p>
            <a:pPr eaLnBrk="1" hangingPunct="1"/>
            <a:r>
              <a:rPr lang="en-US" sz="2400"/>
              <a:t>A </a:t>
            </a:r>
            <a:r>
              <a:rPr lang="en-US" sz="2400" b="1">
                <a:solidFill>
                  <a:schemeClr val="accent2"/>
                </a:solidFill>
              </a:rPr>
              <a:t>side channel</a:t>
            </a:r>
            <a:r>
              <a:rPr lang="en-US" sz="2400" b="1"/>
              <a:t> </a:t>
            </a:r>
            <a:r>
              <a:rPr lang="en-US" sz="2400"/>
              <a:t>consists of</a:t>
            </a:r>
            <a:r>
              <a:rPr lang="en-US" sz="2400" b="1"/>
              <a:t> </a:t>
            </a:r>
            <a:r>
              <a:rPr lang="en-US" sz="2400"/>
              <a:t>“incidental information”</a:t>
            </a:r>
            <a:endParaRPr lang="en-US" sz="2400" b="1">
              <a:solidFill>
                <a:schemeClr val="accent2"/>
              </a:solidFill>
            </a:endParaRPr>
          </a:p>
          <a:p>
            <a:pPr eaLnBrk="1" hangingPunct="1"/>
            <a:r>
              <a:rPr lang="en-US" sz="2400"/>
              <a:t>Side channels can arise due to</a:t>
            </a:r>
          </a:p>
          <a:p>
            <a:pPr lvl="1" eaLnBrk="1" hangingPunct="1"/>
            <a:r>
              <a:rPr lang="en-US" sz="2000"/>
              <a:t>The way that a computation is performed</a:t>
            </a:r>
          </a:p>
          <a:p>
            <a:pPr lvl="1" eaLnBrk="1" hangingPunct="1"/>
            <a:r>
              <a:rPr lang="en-US" sz="2000"/>
              <a:t>Media used, power consumed, unintended emanations, etc.</a:t>
            </a:r>
          </a:p>
          <a:p>
            <a:pPr eaLnBrk="1" hangingPunct="1"/>
            <a:r>
              <a:rPr lang="en-US" sz="2400"/>
              <a:t>Induced faults can also reveal information</a:t>
            </a:r>
          </a:p>
          <a:p>
            <a:pPr eaLnBrk="1" hangingPunct="1"/>
            <a:r>
              <a:rPr lang="en-US" sz="2400"/>
              <a:t>Side channel may reveal a crypto key</a:t>
            </a:r>
          </a:p>
          <a:p>
            <a:pPr eaLnBrk="1" hangingPunct="1"/>
            <a:r>
              <a:rPr lang="en-US" sz="2400"/>
              <a:t>Paul Kocher is the leader in this field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E95B54C-C8E4-0642-A7B1-4C5FEC61B3EC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6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Side Channels</a:t>
            </a:r>
          </a:p>
        </p:txBody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Emanations security (EMSEC)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Electromagnetic field (EMF) from computer screen can allow screen image to be reconstructed at a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Smartcards have been attacked via EMF emanations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Differential power analysis (DPA)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Smartcard power usage depends on the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Differential fault analysis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Key stored on smartcard in GSM system could be read using a flashbulb to induce faults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Timing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Different computations take different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RSA keys recovered over a network (openSSL)!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F42F465-73C2-7B46-9E6B-4F70DFB2A2A0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7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Scenario</a:t>
            </a:r>
          </a:p>
        </p:txBody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Alice’s public key: </a:t>
            </a:r>
            <a:r>
              <a:rPr lang="en-US" sz="2800">
                <a:latin typeface="Times-Roman" charset="0"/>
              </a:rPr>
              <a:t>(N,e)</a:t>
            </a:r>
          </a:p>
          <a:p>
            <a:pPr eaLnBrk="1" hangingPunct="1"/>
            <a:r>
              <a:rPr lang="en-US" sz="2800"/>
              <a:t>Alice’s private key: </a:t>
            </a:r>
            <a:r>
              <a:rPr lang="en-US" sz="2800">
                <a:latin typeface="Times-Roman" charset="0"/>
              </a:rPr>
              <a:t>d</a:t>
            </a:r>
          </a:p>
          <a:p>
            <a:pPr eaLnBrk="1" hangingPunct="1"/>
            <a:r>
              <a:rPr lang="en-US" sz="2800"/>
              <a:t>Trudy wants to find </a:t>
            </a:r>
            <a:r>
              <a:rPr lang="en-US" sz="2800">
                <a:latin typeface="Times-Roman" charset="0"/>
              </a:rPr>
              <a:t>d</a:t>
            </a:r>
          </a:p>
          <a:p>
            <a:pPr eaLnBrk="1" hangingPunct="1"/>
            <a:r>
              <a:rPr lang="en-US" sz="2800"/>
              <a:t>Trudy can send any message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to Alice and Alice will respond with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 baseline="30000">
                <a:latin typeface="Times-Roman" charset="0"/>
              </a:rPr>
              <a:t>d</a:t>
            </a:r>
            <a:r>
              <a:rPr lang="en-US" sz="2800">
                <a:latin typeface="Times-Roman" charset="0"/>
              </a:rPr>
              <a:t> mod N</a:t>
            </a:r>
            <a:endParaRPr lang="en-US" sz="2800"/>
          </a:p>
          <a:p>
            <a:pPr eaLnBrk="1" hangingPunct="1"/>
            <a:r>
              <a:rPr lang="en-US" sz="2800"/>
              <a:t>Trudy can precisely time Alice’s computation of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 baseline="30000">
                <a:latin typeface="Times-Roman" charset="0"/>
              </a:rPr>
              <a:t>d</a:t>
            </a:r>
            <a:r>
              <a:rPr lang="en-US" sz="2800">
                <a:latin typeface="Times-Roman" charset="0"/>
              </a:rPr>
              <a:t> mod N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E86AEE4-07D1-1349-9302-73DB052A3959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26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Both linear and differential cryptanalysis developed to attack DES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Applicable to other block ciphers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Differential </a:t>
            </a:r>
            <a:r>
              <a:rPr lang="en-US" sz="2800">
                <a:sym typeface="Symbol" charset="2"/>
              </a:rPr>
              <a:t></a:t>
            </a:r>
            <a:r>
              <a:rPr lang="en-US" sz="2400"/>
              <a:t> Biham and Shamir, 1990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Apparently known to NSA in 1970’s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analyzing ciphers, not a practical attack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chosen plaintext attack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Linear cryptanalysis </a:t>
            </a:r>
            <a:r>
              <a:rPr lang="en-US" sz="2800">
                <a:sym typeface="Symbol" charset="2"/>
              </a:rPr>
              <a:t></a:t>
            </a:r>
            <a:r>
              <a:rPr lang="en-US" sz="2400"/>
              <a:t> Matsui, 1993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Perhaps not know to NSA in 1970’s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Slightly more feasible than differential cryptanalysis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known plaintext attack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41F8BA7-9CE5-FD47-8F55-ABACEF6622F4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8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19200"/>
          </a:xfrm>
        </p:spPr>
        <p:txBody>
          <a:bodyPr/>
          <a:lstStyle/>
          <a:p>
            <a:pPr eaLnBrk="1" hangingPunct="1"/>
            <a:r>
              <a:rPr lang="en-US"/>
              <a:t>Timing Attack on RSA</a:t>
            </a:r>
          </a:p>
        </p:txBody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4267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Consider </a:t>
            </a:r>
            <a:r>
              <a:rPr lang="en-US" sz="2000">
                <a:latin typeface="Times-Roman" charset="0"/>
              </a:rPr>
              <a:t>M</a:t>
            </a:r>
            <a:r>
              <a:rPr lang="en-US" sz="2000" baseline="30000">
                <a:latin typeface="Times-Roman" charset="0"/>
              </a:rPr>
              <a:t>d</a:t>
            </a:r>
            <a:r>
              <a:rPr lang="en-US" sz="2000">
                <a:latin typeface="Times-Roman" charset="0"/>
              </a:rPr>
              <a:t> mod N</a:t>
            </a:r>
            <a:r>
              <a:rPr lang="en-US" sz="2400">
                <a:latin typeface="Times-Roman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We want to find </a:t>
            </a:r>
            <a:r>
              <a:rPr lang="en-US" sz="2400" b="1">
                <a:solidFill>
                  <a:schemeClr val="accent2"/>
                </a:solidFill>
              </a:rPr>
              <a:t>private key</a:t>
            </a:r>
            <a:r>
              <a:rPr lang="en-US" sz="2400"/>
              <a:t> </a:t>
            </a:r>
            <a:r>
              <a:rPr lang="en-US" sz="2400">
                <a:latin typeface="Times-Roman" charset="0"/>
              </a:rPr>
              <a:t>d</a:t>
            </a:r>
            <a:r>
              <a:rPr lang="en-US" sz="2400"/>
              <a:t>, where </a:t>
            </a:r>
            <a:r>
              <a:rPr lang="en-US" sz="2400">
                <a:latin typeface="Times-Roman" charset="0"/>
              </a:rPr>
              <a:t>d = d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d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…d</a:t>
            </a:r>
            <a:r>
              <a:rPr lang="en-US" sz="2400" baseline="-25000">
                <a:latin typeface="Times-Roman" charset="0"/>
              </a:rPr>
              <a:t>n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Spse repeated squaring  used for </a:t>
            </a:r>
            <a:r>
              <a:rPr lang="en-US" sz="2400">
                <a:latin typeface="Times-Roman" charset="0"/>
              </a:rPr>
              <a:t>M</a:t>
            </a:r>
            <a:r>
              <a:rPr lang="en-US" sz="2400" baseline="30000">
                <a:latin typeface="Times-Roman" charset="0"/>
              </a:rPr>
              <a:t>d</a:t>
            </a:r>
            <a:r>
              <a:rPr lang="en-US" sz="2400">
                <a:latin typeface="Times-Roman" charset="0"/>
              </a:rPr>
              <a:t> mod N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Suppose, for efficiency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>
                <a:latin typeface="Times-Roman" charset="0"/>
              </a:rPr>
              <a:t>		</a:t>
            </a:r>
            <a:r>
              <a:rPr lang="en-US" sz="2000" b="1">
                <a:solidFill>
                  <a:schemeClr val="accent2"/>
                </a:solidFill>
                <a:latin typeface="Times-Roman" charset="0"/>
              </a:rPr>
              <a:t>mod(x,N)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>
                <a:latin typeface="Times-Roman" charset="0"/>
              </a:rPr>
              <a:t>		if x &gt;= 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>
                <a:latin typeface="Times-Roman" charset="0"/>
              </a:rPr>
              <a:t>		     x = x % 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>
                <a:latin typeface="Times-Roman" charset="0"/>
              </a:rPr>
              <a:t>		end if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>
                <a:latin typeface="Times-Roman" charset="0"/>
              </a:rPr>
              <a:t>		return x</a:t>
            </a:r>
          </a:p>
        </p:txBody>
      </p:sp>
      <p:sp>
        <p:nvSpPr>
          <p:cNvPr id="288773" name="Rectangle 4"/>
          <p:cNvSpPr>
            <a:spLocks noChangeArrowheads="1"/>
          </p:cNvSpPr>
          <p:nvPr/>
        </p:nvSpPr>
        <p:spPr bwMode="auto">
          <a:xfrm>
            <a:off x="5029200" y="1752600"/>
            <a:ext cx="3810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 b="1">
                <a:solidFill>
                  <a:schemeClr val="accent2"/>
                </a:solidFill>
                <a:latin typeface="Times-Roman" charset="0"/>
              </a:rPr>
              <a:t>	Repeated Squaring</a:t>
            </a:r>
            <a:endParaRPr lang="en-US" sz="2800">
              <a:latin typeface="Times-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>
                <a:latin typeface="Times-Roman" charset="0"/>
              </a:rPr>
              <a:t>	x = M	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>
                <a:latin typeface="Times-Roman" charset="0"/>
              </a:rPr>
              <a:t>	for j = 1 to 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>
                <a:latin typeface="Times-Roman" charset="0"/>
              </a:rPr>
              <a:t>	     x = mod(x</a:t>
            </a:r>
            <a:r>
              <a:rPr lang="en-US" baseline="30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,N)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>
                <a:latin typeface="Times-Roman" charset="0"/>
              </a:rPr>
              <a:t>	     if d</a:t>
            </a:r>
            <a:r>
              <a:rPr lang="en-US" baseline="-25000">
                <a:latin typeface="Times-Roman" charset="0"/>
              </a:rPr>
              <a:t>j</a:t>
            </a:r>
            <a:r>
              <a:rPr lang="en-US">
                <a:latin typeface="Times-Roman" charset="0"/>
              </a:rPr>
              <a:t> == 1 then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>
                <a:latin typeface="Times-Roman" charset="0"/>
              </a:rPr>
              <a:t>	          x = mod(x</a:t>
            </a:r>
            <a:r>
              <a:rPr lang="en-US">
                <a:latin typeface="Times-Roman" charset="0"/>
                <a:sym typeface="Symbol" charset="2"/>
              </a:rPr>
              <a:t></a:t>
            </a:r>
            <a:r>
              <a:rPr lang="en-US">
                <a:latin typeface="Times-Roman" charset="0"/>
              </a:rPr>
              <a:t>M,N)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>
                <a:latin typeface="Times-Roman" charset="0"/>
              </a:rPr>
              <a:t>	     end if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>
                <a:latin typeface="Times-Roman" charset="0"/>
              </a:rPr>
              <a:t>	next j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>
                <a:latin typeface="Times-Roman" charset="0"/>
              </a:rPr>
              <a:t>	return x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4F770BC1-C3F2-A449-B5C1-7CA134118A09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9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114800" cy="1143000"/>
          </a:xfrm>
        </p:spPr>
        <p:txBody>
          <a:bodyPr/>
          <a:lstStyle/>
          <a:p>
            <a:pPr eaLnBrk="1" hangingPunct="1"/>
            <a:r>
              <a:rPr lang="en-US"/>
              <a:t>Timing Attack </a:t>
            </a:r>
          </a:p>
        </p:txBody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3886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>
                <a:latin typeface="Times-Roman" charset="0"/>
              </a:rPr>
              <a:t>d</a:t>
            </a:r>
            <a:r>
              <a:rPr lang="en-US" sz="2800" baseline="-25000">
                <a:latin typeface="Times-Roman" charset="0"/>
              </a:rPr>
              <a:t>j</a:t>
            </a:r>
            <a:r>
              <a:rPr lang="en-US" sz="2800">
                <a:latin typeface="Times-Roman" charset="0"/>
              </a:rPr>
              <a:t> = 0</a:t>
            </a:r>
            <a:r>
              <a:rPr lang="en-US" sz="2800"/>
              <a:t> 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x = mod(x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,N)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>
                <a:latin typeface="Times-Roman" charset="0"/>
              </a:rPr>
              <a:t>d</a:t>
            </a:r>
            <a:r>
              <a:rPr lang="en-US" sz="2800" baseline="-25000">
                <a:latin typeface="Times-Roman" charset="0"/>
              </a:rPr>
              <a:t>j</a:t>
            </a:r>
            <a:r>
              <a:rPr lang="en-US" sz="2800">
                <a:latin typeface="Times-Roman" charset="0"/>
              </a:rPr>
              <a:t> = 1</a:t>
            </a:r>
            <a:r>
              <a:rPr lang="en-US" sz="2800"/>
              <a:t> 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x = mod(x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,N)</a:t>
            </a:r>
            <a:endParaRPr lang="en-US" sz="2400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x = mod(x</a:t>
            </a:r>
            <a:r>
              <a:rPr lang="en-US" sz="2400">
                <a:latin typeface="Times-Roman" charset="0"/>
                <a:sym typeface="Symbol" charset="2"/>
              </a:rPr>
              <a:t></a:t>
            </a:r>
            <a:r>
              <a:rPr lang="en-US" sz="2400">
                <a:latin typeface="Times-Roman" charset="0"/>
              </a:rPr>
              <a:t>M,N)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Computation time differs in each case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Can attacker take advantage of this</a:t>
            </a:r>
            <a:r>
              <a:rPr lang="en-US" sz="2000"/>
              <a:t>?</a:t>
            </a:r>
          </a:p>
        </p:txBody>
      </p:sp>
      <p:sp>
        <p:nvSpPr>
          <p:cNvPr id="289797" name="Rectangle 4"/>
          <p:cNvSpPr>
            <a:spLocks noChangeArrowheads="1"/>
          </p:cNvSpPr>
          <p:nvPr/>
        </p:nvSpPr>
        <p:spPr bwMode="auto">
          <a:xfrm>
            <a:off x="5029200" y="685800"/>
            <a:ext cx="381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>
                <a:latin typeface="Times-Roman" charset="0"/>
              </a:rPr>
              <a:t>	</a:t>
            </a:r>
            <a:r>
              <a:rPr lang="en-US" b="1">
                <a:solidFill>
                  <a:schemeClr val="accent2"/>
                </a:solidFill>
                <a:latin typeface="Times-Roman" charset="0"/>
              </a:rPr>
              <a:t>Repeated Squaring</a:t>
            </a:r>
            <a:endParaRPr lang="en-US">
              <a:latin typeface="Times-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x = M	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for j = 1 to 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     x = mod(x</a:t>
            </a:r>
            <a:r>
              <a:rPr lang="en-US" sz="2000" baseline="30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,N)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     if d</a:t>
            </a:r>
            <a:r>
              <a:rPr lang="en-US" sz="2000" baseline="-25000">
                <a:latin typeface="Times-Roman" charset="0"/>
              </a:rPr>
              <a:t>j</a:t>
            </a:r>
            <a:r>
              <a:rPr lang="en-US" sz="2000">
                <a:latin typeface="Times-Roman" charset="0"/>
              </a:rPr>
              <a:t> == 1 then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          x = mod(x</a:t>
            </a:r>
            <a:r>
              <a:rPr lang="en-US" sz="2000">
                <a:latin typeface="Times-Roman" charset="0"/>
                <a:sym typeface="Symbol" charset="2"/>
              </a:rPr>
              <a:t></a:t>
            </a:r>
            <a:r>
              <a:rPr lang="en-US" sz="2000">
                <a:latin typeface="Times-Roman" charset="0"/>
              </a:rPr>
              <a:t>M,N)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     end if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next j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return x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endParaRPr lang="en-US" sz="2000">
              <a:latin typeface="Times-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Times-Roman" charset="0"/>
              </a:rPr>
              <a:t>mod(x,N)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if x &gt;= 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     x = x % 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end if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return x</a:t>
            </a:r>
            <a:endParaRPr lang="en-US" sz="1800">
              <a:latin typeface="Times-Roman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C9E6FF1-0009-7A46-A43F-C8C05CF9BD08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0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114800" cy="1219200"/>
          </a:xfrm>
        </p:spPr>
        <p:txBody>
          <a:bodyPr/>
          <a:lstStyle/>
          <a:p>
            <a:pPr eaLnBrk="1" hangingPunct="1"/>
            <a:r>
              <a:rPr lang="en-US"/>
              <a:t>Timing Attack</a:t>
            </a:r>
          </a:p>
        </p:txBody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029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Choose 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M</a:t>
            </a:r>
            <a:r>
              <a:rPr lang="en-US" sz="2400"/>
              <a:t> with 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M</a:t>
            </a:r>
            <a:r>
              <a:rPr lang="en-US" sz="2400" baseline="30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 &lt; N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Choose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M</a:t>
            </a:r>
            <a:r>
              <a:rPr lang="en-US" sz="2400"/>
              <a:t> with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M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 &lt; N &lt;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M</a:t>
            </a:r>
            <a:r>
              <a:rPr lang="en-US" sz="2400" baseline="30000">
                <a:latin typeface="Times-Roman" charset="0"/>
              </a:rPr>
              <a:t>3</a:t>
            </a:r>
            <a:endParaRPr lang="en-US" sz="2400">
              <a:latin typeface="Times-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Let 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x</a:t>
            </a:r>
            <a:r>
              <a:rPr lang="en-US" sz="2400">
                <a:latin typeface="Times-Roman" charset="0"/>
              </a:rPr>
              <a:t> = 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M</a:t>
            </a:r>
            <a:r>
              <a:rPr lang="en-US" sz="2400"/>
              <a:t> and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2400">
                <a:latin typeface="Times-Roman" charset="0"/>
              </a:rPr>
              <a:t> =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M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Consider </a:t>
            </a:r>
            <a:r>
              <a:rPr lang="en-US" sz="2400">
                <a:latin typeface="Times-Roman" charset="0"/>
              </a:rPr>
              <a:t>j = 1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solidFill>
                  <a:schemeClr val="accent2"/>
                </a:solidFill>
                <a:latin typeface="Times-Roman" charset="0"/>
              </a:rPr>
              <a:t>x</a:t>
            </a:r>
            <a:r>
              <a:rPr lang="en-US" sz="1600">
                <a:latin typeface="Times-Roman" charset="0"/>
              </a:rPr>
              <a:t> = mod(</a:t>
            </a:r>
            <a:r>
              <a:rPr lang="en-US" sz="1600">
                <a:solidFill>
                  <a:schemeClr val="accent2"/>
                </a:solidFill>
                <a:latin typeface="Times-Roman" charset="0"/>
              </a:rPr>
              <a:t>x</a:t>
            </a:r>
            <a:r>
              <a:rPr lang="en-US" sz="1600" baseline="30000">
                <a:latin typeface="Times-Roman" charset="0"/>
              </a:rPr>
              <a:t>2</a:t>
            </a:r>
            <a:r>
              <a:rPr lang="en-US" sz="1600">
                <a:latin typeface="Times-Roman" charset="0"/>
              </a:rPr>
              <a:t>,N)</a:t>
            </a:r>
            <a:r>
              <a:rPr lang="en-US" sz="2000"/>
              <a:t> does no “</a:t>
            </a:r>
            <a:r>
              <a:rPr lang="en-US" sz="2000">
                <a:latin typeface="Times-Roman" charset="0"/>
              </a:rPr>
              <a:t>%</a:t>
            </a:r>
            <a:r>
              <a:rPr lang="en-US" sz="200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solidFill>
                  <a:schemeClr val="accent2"/>
                </a:solidFill>
                <a:latin typeface="Times-Roman" charset="0"/>
              </a:rPr>
              <a:t>x</a:t>
            </a:r>
            <a:r>
              <a:rPr lang="en-US" sz="1600">
                <a:latin typeface="Times-Roman" charset="0"/>
              </a:rPr>
              <a:t> = mod(</a:t>
            </a:r>
            <a:r>
              <a:rPr lang="en-US" sz="1600">
                <a:solidFill>
                  <a:schemeClr val="accent2"/>
                </a:solidFill>
                <a:latin typeface="Times-Roman" charset="0"/>
              </a:rPr>
              <a:t>x</a:t>
            </a:r>
            <a:r>
              <a:rPr lang="en-US" sz="1600">
                <a:latin typeface="Times-Roman" charset="0"/>
                <a:sym typeface="Symbol" charset="2"/>
              </a:rPr>
              <a:t></a:t>
            </a:r>
            <a:r>
              <a:rPr lang="en-US" sz="1600">
                <a:solidFill>
                  <a:schemeClr val="accent2"/>
                </a:solidFill>
                <a:latin typeface="Times-Roman" charset="0"/>
              </a:rPr>
              <a:t>M</a:t>
            </a:r>
            <a:r>
              <a:rPr lang="en-US" sz="1600">
                <a:latin typeface="Times-Roman" charset="0"/>
              </a:rPr>
              <a:t>,N)</a:t>
            </a:r>
            <a:r>
              <a:rPr lang="en-US" sz="2000"/>
              <a:t> does no “</a:t>
            </a:r>
            <a:r>
              <a:rPr lang="en-US" sz="2000">
                <a:latin typeface="Times-Roman" charset="0"/>
              </a:rPr>
              <a:t>%</a:t>
            </a:r>
            <a:r>
              <a:rPr lang="en-US" sz="2000"/>
              <a:t>”</a:t>
            </a:r>
            <a:endParaRPr lang="en-US" sz="200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1600">
                <a:latin typeface="Times-Roman" charset="0"/>
              </a:rPr>
              <a:t> = mod(</a:t>
            </a:r>
            <a:r>
              <a:rPr lang="en-US" sz="16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1600" baseline="30000">
                <a:latin typeface="Times-Roman" charset="0"/>
              </a:rPr>
              <a:t>2</a:t>
            </a:r>
            <a:r>
              <a:rPr lang="en-US" sz="1600">
                <a:latin typeface="Times-Roman" charset="0"/>
              </a:rPr>
              <a:t>,N) </a:t>
            </a:r>
            <a:r>
              <a:rPr lang="en-US" sz="2000"/>
              <a:t>does no “</a:t>
            </a:r>
            <a:r>
              <a:rPr lang="en-US" sz="2000">
                <a:latin typeface="Times-Roman" charset="0"/>
              </a:rPr>
              <a:t>%</a:t>
            </a:r>
            <a:r>
              <a:rPr lang="en-US" sz="200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1600">
                <a:latin typeface="Times-Roman" charset="0"/>
              </a:rPr>
              <a:t> = mod(</a:t>
            </a:r>
            <a:r>
              <a:rPr lang="en-US" sz="1600">
                <a:solidFill>
                  <a:srgbClr val="FF0000"/>
                </a:solidFill>
                <a:latin typeface="Times-Roman" charset="0"/>
              </a:rPr>
              <a:t>x</a:t>
            </a:r>
            <a:r>
              <a:rPr lang="en-US" sz="1600">
                <a:latin typeface="Times-Roman" charset="0"/>
                <a:sym typeface="Symbol" charset="2"/>
              </a:rPr>
              <a:t></a:t>
            </a:r>
            <a:r>
              <a:rPr lang="en-US" sz="1600">
                <a:solidFill>
                  <a:srgbClr val="FF0000"/>
                </a:solidFill>
                <a:latin typeface="Times-Roman" charset="0"/>
              </a:rPr>
              <a:t>M</a:t>
            </a:r>
            <a:r>
              <a:rPr lang="en-US" sz="1600">
                <a:latin typeface="Times-Roman" charset="0"/>
              </a:rPr>
              <a:t>,N)</a:t>
            </a:r>
            <a:r>
              <a:rPr lang="en-US" sz="2000"/>
              <a:t> does “</a:t>
            </a:r>
            <a:r>
              <a:rPr lang="en-US" sz="2000">
                <a:latin typeface="Times-Roman" charset="0"/>
              </a:rPr>
              <a:t>%</a:t>
            </a:r>
            <a:r>
              <a:rPr lang="en-US" sz="2000"/>
              <a:t>” </a:t>
            </a:r>
            <a:r>
              <a:rPr lang="en-US" sz="2000" b="1"/>
              <a:t>only if</a:t>
            </a:r>
            <a:r>
              <a:rPr lang="en-US" sz="2000"/>
              <a:t> </a:t>
            </a:r>
            <a:r>
              <a:rPr lang="en-US" sz="2000">
                <a:latin typeface="Times-Roman" charset="0"/>
              </a:rPr>
              <a:t>d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=1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</a:t>
            </a:r>
            <a:r>
              <a:rPr lang="en-US" sz="2400">
                <a:latin typeface="Times-Roman" charset="0"/>
              </a:rPr>
              <a:t>d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 = 1</a:t>
            </a:r>
            <a:r>
              <a:rPr lang="en-US" sz="2400"/>
              <a:t> then </a:t>
            </a:r>
            <a:r>
              <a:rPr lang="en-US" sz="2400">
                <a:latin typeface="Times-Roman" charset="0"/>
              </a:rPr>
              <a:t>j = 1</a:t>
            </a:r>
            <a:r>
              <a:rPr lang="en-US" sz="2400"/>
              <a:t> step takes longer for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M</a:t>
            </a:r>
            <a:r>
              <a:rPr lang="en-US" sz="2400"/>
              <a:t> than for 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M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But more than one round…</a:t>
            </a:r>
          </a:p>
        </p:txBody>
      </p:sp>
      <p:sp>
        <p:nvSpPr>
          <p:cNvPr id="290821" name="Rectangle 4"/>
          <p:cNvSpPr>
            <a:spLocks noChangeArrowheads="1"/>
          </p:cNvSpPr>
          <p:nvPr/>
        </p:nvSpPr>
        <p:spPr bwMode="auto">
          <a:xfrm>
            <a:off x="5181600" y="762000"/>
            <a:ext cx="381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>
                <a:latin typeface="Times-Roman" charset="0"/>
              </a:rPr>
              <a:t>	</a:t>
            </a:r>
            <a:r>
              <a:rPr lang="en-US" b="1">
                <a:solidFill>
                  <a:schemeClr val="accent2"/>
                </a:solidFill>
                <a:latin typeface="Times-Roman" charset="0"/>
              </a:rPr>
              <a:t>Repeated Squaring</a:t>
            </a:r>
            <a:endParaRPr lang="en-US">
              <a:latin typeface="Times-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x = M	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for j = 1 to 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     x = mod(x</a:t>
            </a:r>
            <a:r>
              <a:rPr lang="en-US" sz="2000" baseline="30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,N)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     if d</a:t>
            </a:r>
            <a:r>
              <a:rPr lang="en-US" sz="2000" baseline="-25000">
                <a:latin typeface="Times-Roman" charset="0"/>
              </a:rPr>
              <a:t>j</a:t>
            </a:r>
            <a:r>
              <a:rPr lang="en-US" sz="2000">
                <a:latin typeface="Times-Roman" charset="0"/>
              </a:rPr>
              <a:t> == 1 then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          x = mod(x</a:t>
            </a:r>
            <a:r>
              <a:rPr lang="en-US" sz="2000">
                <a:latin typeface="Times-Roman" charset="0"/>
                <a:sym typeface="Symbol" charset="2"/>
              </a:rPr>
              <a:t></a:t>
            </a:r>
            <a:r>
              <a:rPr lang="en-US" sz="2000">
                <a:latin typeface="Times-Roman" charset="0"/>
              </a:rPr>
              <a:t>M,N)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     end if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next j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return x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endParaRPr lang="en-US" sz="2000">
              <a:latin typeface="Times-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Times-Roman" charset="0"/>
              </a:rPr>
              <a:t>mod(x,N)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if x &gt;= 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     x = x % 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end if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	return x</a:t>
            </a:r>
            <a:endParaRPr lang="en-US" sz="1800">
              <a:latin typeface="Times-Roman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4EFA3A32-2D5A-FB41-9F3E-BFBF1363C056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1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Timing Attack on RSA</a:t>
            </a:r>
          </a:p>
        </p:txBody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96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“Chosen plaintext” attack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Choose 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M</a:t>
            </a:r>
            <a:r>
              <a:rPr lang="en-US" sz="2400" baseline="-25000">
                <a:solidFill>
                  <a:schemeClr val="accent2"/>
                </a:solidFill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,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M</a:t>
            </a:r>
            <a:r>
              <a:rPr lang="en-US" sz="2400" baseline="-25000">
                <a:solidFill>
                  <a:schemeClr val="accent2"/>
                </a:solidFill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,…,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M</a:t>
            </a:r>
            <a:r>
              <a:rPr lang="en-US" sz="2400" baseline="-25000">
                <a:solidFill>
                  <a:schemeClr val="accent2"/>
                </a:solidFill>
                <a:latin typeface="Times-Roman" charset="0"/>
              </a:rPr>
              <a:t>m-1</a:t>
            </a:r>
            <a:r>
              <a:rPr lang="en-US" sz="2400"/>
              <a:t>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accent2"/>
                </a:solidFill>
                <a:latin typeface="Times-Roman" charset="0"/>
              </a:rPr>
              <a:t>M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i</a:t>
            </a:r>
            <a:r>
              <a:rPr lang="en-US" sz="2000" baseline="30000"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&lt; N </a:t>
            </a:r>
            <a:r>
              <a:rPr lang="en-US" sz="2000"/>
              <a:t>for </a:t>
            </a:r>
            <a:r>
              <a:rPr lang="en-US" sz="2000">
                <a:latin typeface="Times-Roman" charset="0"/>
              </a:rPr>
              <a:t>i=0,1,…,m-1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Let 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t</a:t>
            </a:r>
            <a:r>
              <a:rPr lang="en-US" sz="2400" baseline="-25000">
                <a:solidFill>
                  <a:schemeClr val="accent2"/>
                </a:solidFill>
                <a:latin typeface="Times-Roman" charset="0"/>
              </a:rPr>
              <a:t>i</a:t>
            </a:r>
            <a:r>
              <a:rPr lang="en-US" sz="2400"/>
              <a:t> be time to compute 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M</a:t>
            </a:r>
            <a:r>
              <a:rPr lang="en-US" sz="2400" baseline="-25000">
                <a:solidFill>
                  <a:schemeClr val="accent2"/>
                </a:solidFill>
                <a:latin typeface="Times-Roman" charset="0"/>
              </a:rPr>
              <a:t>i</a:t>
            </a:r>
            <a:r>
              <a:rPr lang="en-US" sz="2400" baseline="30000">
                <a:latin typeface="Times-Roman" charset="0"/>
              </a:rPr>
              <a:t>d</a:t>
            </a:r>
            <a:r>
              <a:rPr lang="en-US" sz="2400"/>
              <a:t> </a:t>
            </a:r>
            <a:r>
              <a:rPr lang="en-US" sz="2400">
                <a:latin typeface="Times-Roman" charset="0"/>
              </a:rPr>
              <a:t>mod N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accent2"/>
                </a:solidFill>
                <a:latin typeface="Times-Roman" charset="0"/>
              </a:rPr>
              <a:t>t</a:t>
            </a:r>
            <a:r>
              <a:rPr lang="en-US" sz="2000">
                <a:latin typeface="Times-Roman" charset="0"/>
              </a:rPr>
              <a:t> = (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t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 +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t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+ … + </a:t>
            </a:r>
            <a:r>
              <a:rPr lang="en-US" sz="2000">
                <a:solidFill>
                  <a:schemeClr val="accent2"/>
                </a:solidFill>
                <a:latin typeface="Times-Roman" charset="0"/>
              </a:rPr>
              <a:t>t</a:t>
            </a:r>
            <a:r>
              <a:rPr lang="en-US" sz="2000" baseline="-25000">
                <a:solidFill>
                  <a:schemeClr val="accent2"/>
                </a:solidFill>
                <a:latin typeface="Times-Roman" charset="0"/>
              </a:rPr>
              <a:t>m-1</a:t>
            </a:r>
            <a:r>
              <a:rPr lang="en-US" sz="2000">
                <a:latin typeface="Times-Roman" charset="0"/>
              </a:rPr>
              <a:t>) / 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Choose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M</a:t>
            </a:r>
            <a:r>
              <a:rPr lang="en-US" sz="2400" baseline="-25000">
                <a:solidFill>
                  <a:srgbClr val="FF0000"/>
                </a:solidFill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,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M</a:t>
            </a:r>
            <a:r>
              <a:rPr lang="en-US" sz="2400" baseline="-25000">
                <a:solidFill>
                  <a:srgbClr val="FF0000"/>
                </a:solidFill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,…,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M</a:t>
            </a:r>
            <a:r>
              <a:rPr lang="en-US" sz="2400" baseline="-25000">
                <a:solidFill>
                  <a:srgbClr val="FF0000"/>
                </a:solidFill>
                <a:latin typeface="Times-Roman" charset="0"/>
              </a:rPr>
              <a:t>m-1</a:t>
            </a:r>
            <a:r>
              <a:rPr lang="en-US" sz="2400"/>
              <a:t>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  <a:latin typeface="Times-Roman" charset="0"/>
              </a:rPr>
              <a:t>M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i</a:t>
            </a:r>
            <a:r>
              <a:rPr lang="en-US" sz="2000" baseline="30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&lt; N &lt;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M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i</a:t>
            </a:r>
            <a:r>
              <a:rPr lang="en-US" sz="2000" baseline="30000">
                <a:latin typeface="Times-Roman" charset="0"/>
              </a:rPr>
              <a:t>3 </a:t>
            </a:r>
            <a:r>
              <a:rPr lang="en-US" sz="2000"/>
              <a:t>for </a:t>
            </a:r>
            <a:r>
              <a:rPr lang="en-US" sz="2000">
                <a:latin typeface="Times-Roman" charset="0"/>
              </a:rPr>
              <a:t>i=0,1,…,m-1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Let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t</a:t>
            </a:r>
            <a:r>
              <a:rPr lang="en-US" sz="2400" baseline="-25000">
                <a:solidFill>
                  <a:srgbClr val="FF0000"/>
                </a:solidFill>
                <a:latin typeface="Times-Roman" charset="0"/>
              </a:rPr>
              <a:t>i</a:t>
            </a:r>
            <a:r>
              <a:rPr lang="en-US" sz="2400"/>
              <a:t> be time to compute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M</a:t>
            </a:r>
            <a:r>
              <a:rPr lang="en-US" sz="2400" baseline="-25000">
                <a:solidFill>
                  <a:srgbClr val="FF0000"/>
                </a:solidFill>
                <a:latin typeface="Times-Roman" charset="0"/>
              </a:rPr>
              <a:t>i</a:t>
            </a:r>
            <a:r>
              <a:rPr lang="en-US" sz="2400" baseline="30000">
                <a:latin typeface="Times-Roman" charset="0"/>
              </a:rPr>
              <a:t>d</a:t>
            </a:r>
            <a:r>
              <a:rPr lang="en-US" sz="2400"/>
              <a:t> </a:t>
            </a:r>
            <a:r>
              <a:rPr lang="en-US" sz="2400">
                <a:latin typeface="Times-Roman" charset="0"/>
              </a:rPr>
              <a:t>mod N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  <a:latin typeface="Times-Roman" charset="0"/>
              </a:rPr>
              <a:t>t</a:t>
            </a:r>
            <a:r>
              <a:rPr lang="en-US" sz="2000">
                <a:latin typeface="Times-Roman" charset="0"/>
              </a:rPr>
              <a:t> = (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t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 +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t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+ … + </a:t>
            </a:r>
            <a:r>
              <a:rPr lang="en-US" sz="2000">
                <a:solidFill>
                  <a:srgbClr val="FF0000"/>
                </a:solidFill>
                <a:latin typeface="Times-Roman" charset="0"/>
              </a:rPr>
              <a:t>t</a:t>
            </a:r>
            <a:r>
              <a:rPr lang="en-US" sz="2000" baseline="-25000">
                <a:solidFill>
                  <a:srgbClr val="FF0000"/>
                </a:solidFill>
                <a:latin typeface="Times-Roman" charset="0"/>
              </a:rPr>
              <a:t>m-1</a:t>
            </a:r>
            <a:r>
              <a:rPr lang="en-US" sz="2000">
                <a:latin typeface="Times-Roman" charset="0"/>
              </a:rPr>
              <a:t>) / 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</a:t>
            </a:r>
            <a:r>
              <a:rPr lang="en-US" sz="2400">
                <a:solidFill>
                  <a:srgbClr val="FF0000"/>
                </a:solidFill>
                <a:latin typeface="Times-Roman" charset="0"/>
              </a:rPr>
              <a:t>t</a:t>
            </a:r>
            <a:r>
              <a:rPr lang="en-US" sz="2400">
                <a:latin typeface="Times-Roman" charset="0"/>
              </a:rPr>
              <a:t> &gt; </a:t>
            </a:r>
            <a:r>
              <a:rPr lang="en-US" sz="2400">
                <a:solidFill>
                  <a:schemeClr val="accent2"/>
                </a:solidFill>
                <a:latin typeface="Times-Roman" charset="0"/>
              </a:rPr>
              <a:t>t</a:t>
            </a:r>
            <a:r>
              <a:rPr lang="en-US" sz="2400">
                <a:sym typeface="Symbol" charset="2"/>
              </a:rPr>
              <a:t> </a:t>
            </a:r>
            <a:r>
              <a:rPr lang="en-US" sz="2400"/>
              <a:t>then </a:t>
            </a:r>
            <a:r>
              <a:rPr lang="en-US" sz="2400">
                <a:latin typeface="Times-Roman" charset="0"/>
              </a:rPr>
              <a:t>d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 = 1</a:t>
            </a:r>
            <a:r>
              <a:rPr lang="en-US" sz="2400"/>
              <a:t> otherwise </a:t>
            </a:r>
            <a:r>
              <a:rPr lang="en-US" sz="2400">
                <a:latin typeface="Times-Roman" charset="0"/>
              </a:rPr>
              <a:t>d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 = 0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Once </a:t>
            </a:r>
            <a:r>
              <a:rPr lang="en-US" sz="2400">
                <a:latin typeface="Times-Roman" charset="0"/>
              </a:rPr>
              <a:t>d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/>
              <a:t> is known, similar approach to find </a:t>
            </a:r>
            <a:r>
              <a:rPr lang="en-US" sz="2400">
                <a:latin typeface="Times-Roman" charset="0"/>
              </a:rPr>
              <a:t>d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/>
              <a:t>,</a:t>
            </a:r>
            <a:r>
              <a:rPr lang="en-US" sz="2400">
                <a:latin typeface="Times-Roman" charset="0"/>
              </a:rPr>
              <a:t>d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/>
              <a:t>,…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B5DC9B3-1FDE-D44B-B132-BE1F4A780865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2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Side Channel Attacks</a:t>
            </a:r>
          </a:p>
        </p:txBody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267200"/>
          </a:xfrm>
        </p:spPr>
        <p:txBody>
          <a:bodyPr/>
          <a:lstStyle/>
          <a:p>
            <a:pPr eaLnBrk="1" hangingPunct="1"/>
            <a:r>
              <a:rPr lang="en-US" sz="2800"/>
              <a:t>If crypto is secure Trudy looks for shortcut</a:t>
            </a:r>
          </a:p>
          <a:p>
            <a:pPr eaLnBrk="1" hangingPunct="1"/>
            <a:r>
              <a:rPr lang="en-US" sz="2800"/>
              <a:t>What is good crypto? </a:t>
            </a:r>
          </a:p>
          <a:p>
            <a:pPr lvl="1" eaLnBrk="1" hangingPunct="1"/>
            <a:r>
              <a:rPr lang="en-US" sz="2400"/>
              <a:t>More than mathematical analysis of algorithms</a:t>
            </a:r>
          </a:p>
          <a:p>
            <a:pPr lvl="1" eaLnBrk="1" hangingPunct="1"/>
            <a:r>
              <a:rPr lang="en-US" sz="2400"/>
              <a:t>Many other issues (such as side channels) must be considered</a:t>
            </a:r>
          </a:p>
          <a:p>
            <a:pPr lvl="1" eaLnBrk="1" hangingPunct="1"/>
            <a:r>
              <a:rPr lang="en-US" sz="2400"/>
              <a:t>See </a:t>
            </a:r>
            <a:r>
              <a:rPr lang="en-US" sz="2400">
                <a:hlinkClick r:id="rId2"/>
              </a:rPr>
              <a:t>Schneier’s article</a:t>
            </a:r>
            <a:endParaRPr lang="en-US" sz="2400"/>
          </a:p>
          <a:p>
            <a:pPr eaLnBrk="1" hangingPunct="1"/>
            <a:r>
              <a:rPr lang="en-US" sz="2800"/>
              <a:t>Lesson: </a:t>
            </a:r>
            <a:r>
              <a:rPr lang="en-US" sz="2800" b="1">
                <a:solidFill>
                  <a:schemeClr val="hlink"/>
                </a:solidFill>
              </a:rPr>
              <a:t>Attacker’s don’t play by the rules!</a:t>
            </a:r>
            <a:endParaRPr lang="en-US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3678FBD-0223-1949-86C8-A16A918F0E9D}" type="slidenum">
              <a:rPr lang="en-US" smtClean="0">
                <a:latin typeface="Times New Roman" charset="0"/>
              </a:rPr>
              <a:pPr/>
              <a:t>55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3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848600" cy="1752600"/>
          </a:xfrm>
        </p:spPr>
        <p:txBody>
          <a:bodyPr/>
          <a:lstStyle/>
          <a:p>
            <a:pPr eaLnBrk="1" hangingPunct="1"/>
            <a:r>
              <a:rPr lang="en-US"/>
              <a:t>Knapsack Lattice Reduction Attack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558E889-06E0-1545-853F-8C627B0C2B63}" type="slidenum">
              <a:rPr lang="en-US" smtClean="0">
                <a:latin typeface="Times New Roman" charset="0"/>
              </a:rPr>
              <a:pPr/>
              <a:t>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4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Lattice?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Many problems can be solved by finding a “short” vector in a </a:t>
            </a:r>
            <a:r>
              <a:rPr lang="en-US" b="1">
                <a:solidFill>
                  <a:schemeClr val="accent2"/>
                </a:solidFill>
              </a:rPr>
              <a:t>lattice</a:t>
            </a:r>
          </a:p>
          <a:p>
            <a:pPr eaLnBrk="1" hangingPunct="1"/>
            <a:r>
              <a:rPr lang="en-US"/>
              <a:t>Let </a:t>
            </a:r>
            <a:r>
              <a:rPr lang="en-US">
                <a:latin typeface="Times-Roman" charset="0"/>
              </a:rPr>
              <a:t>b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,b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,…,b</a:t>
            </a:r>
            <a:r>
              <a:rPr lang="en-US" baseline="-25000">
                <a:latin typeface="Times-Roman" charset="0"/>
              </a:rPr>
              <a:t>n</a:t>
            </a:r>
            <a:r>
              <a:rPr lang="en-US"/>
              <a:t> be vectors in </a:t>
            </a:r>
            <a:r>
              <a:rPr lang="en-US">
                <a:sym typeface="Symbol" charset="2"/>
              </a:rPr>
              <a:t></a:t>
            </a:r>
            <a:r>
              <a:rPr lang="en-US" baseline="30000">
                <a:latin typeface="Times-Roman" charset="0"/>
              </a:rPr>
              <a:t>m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All </a:t>
            </a:r>
            <a:r>
              <a:rPr lang="en-US">
                <a:latin typeface="Times-Roman" charset="0"/>
                <a:sym typeface="Symbol" charset="2"/>
              </a:rPr>
              <a:t></a:t>
            </a:r>
            <a:r>
              <a:rPr lang="en-US" baseline="-25000">
                <a:latin typeface="Times-Roman" charset="0"/>
                <a:sym typeface="Symbol" charset="2"/>
              </a:rPr>
              <a:t>1</a:t>
            </a:r>
            <a:r>
              <a:rPr lang="en-US">
                <a:latin typeface="Times-Roman" charset="0"/>
                <a:sym typeface="Symbol" charset="2"/>
              </a:rPr>
              <a:t>b</a:t>
            </a:r>
            <a:r>
              <a:rPr lang="en-US" baseline="-25000">
                <a:latin typeface="Times-Roman" charset="0"/>
                <a:sym typeface="Symbol" charset="2"/>
              </a:rPr>
              <a:t>1</a:t>
            </a:r>
            <a:r>
              <a:rPr lang="en-US">
                <a:latin typeface="Times-Roman" charset="0"/>
                <a:sym typeface="Symbol" charset="2"/>
              </a:rPr>
              <a:t>+</a:t>
            </a:r>
            <a:r>
              <a:rPr lang="en-US" baseline="-25000">
                <a:latin typeface="Times-Roman" charset="0"/>
                <a:sym typeface="Symbol" charset="2"/>
              </a:rPr>
              <a:t>2</a:t>
            </a:r>
            <a:r>
              <a:rPr lang="en-US">
                <a:latin typeface="Times-Roman" charset="0"/>
                <a:sym typeface="Symbol" charset="2"/>
              </a:rPr>
              <a:t>b</a:t>
            </a:r>
            <a:r>
              <a:rPr lang="en-US" baseline="-25000">
                <a:latin typeface="Times-Roman" charset="0"/>
                <a:sym typeface="Symbol" charset="2"/>
              </a:rPr>
              <a:t>2</a:t>
            </a:r>
            <a:r>
              <a:rPr lang="en-US">
                <a:latin typeface="Times-Roman" charset="0"/>
                <a:sym typeface="Symbol" charset="2"/>
              </a:rPr>
              <a:t>+…+</a:t>
            </a:r>
            <a:r>
              <a:rPr lang="en-US" baseline="-25000">
                <a:latin typeface="Times-Roman" charset="0"/>
                <a:sym typeface="Symbol" charset="2"/>
              </a:rPr>
              <a:t>n</a:t>
            </a:r>
            <a:r>
              <a:rPr lang="en-US">
                <a:latin typeface="Times-Roman" charset="0"/>
                <a:sym typeface="Symbol" charset="2"/>
              </a:rPr>
              <a:t>b</a:t>
            </a:r>
            <a:r>
              <a:rPr lang="en-US" baseline="-25000">
                <a:latin typeface="Times-Roman" charset="0"/>
                <a:sym typeface="Symbol" charset="2"/>
              </a:rPr>
              <a:t>n</a:t>
            </a:r>
            <a:r>
              <a:rPr lang="en-US">
                <a:sym typeface="Symbol" charset="2"/>
              </a:rPr>
              <a:t>, each </a:t>
            </a:r>
            <a:r>
              <a:rPr lang="en-US" baseline="-25000">
                <a:sym typeface="Symbol" charset="2"/>
              </a:rPr>
              <a:t>i</a:t>
            </a:r>
            <a:r>
              <a:rPr lang="en-US">
                <a:sym typeface="Symbol" charset="2"/>
              </a:rPr>
              <a:t> is an integer is a discrete set of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6B20CCD-E56C-C846-BA01-C3C00176E551}" type="slidenum">
              <a:rPr lang="en-US" smtClean="0">
                <a:latin typeface="Times New Roman" charset="0"/>
              </a:rPr>
              <a:pPr/>
              <a:t>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5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a Lattice?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Suppose </a:t>
            </a:r>
            <a:r>
              <a:rPr lang="en-US" sz="2800">
                <a:latin typeface="Times-Roman" charset="0"/>
              </a:rPr>
              <a:t>b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=[1,3]</a:t>
            </a:r>
            <a:r>
              <a:rPr lang="en-US" sz="2800" baseline="30000">
                <a:latin typeface="Times-Roman" charset="0"/>
              </a:rPr>
              <a:t>T</a:t>
            </a:r>
            <a:r>
              <a:rPr lang="en-US" sz="2800">
                <a:latin typeface="Times-Roman" charset="0"/>
              </a:rPr>
              <a:t> </a:t>
            </a:r>
            <a:r>
              <a:rPr lang="en-US" sz="2800"/>
              <a:t>and</a:t>
            </a:r>
            <a:r>
              <a:rPr lang="en-US" sz="2800">
                <a:latin typeface="Times-Roman" charset="0"/>
              </a:rPr>
              <a:t> b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=[</a:t>
            </a:r>
            <a:r>
              <a:rPr lang="en-US" sz="2800">
                <a:latin typeface="Times-Roman" charset="0"/>
                <a:sym typeface="Symbol" charset="2"/>
              </a:rPr>
              <a:t></a:t>
            </a:r>
            <a:r>
              <a:rPr lang="en-US" sz="2800">
                <a:latin typeface="Times-Roman" charset="0"/>
              </a:rPr>
              <a:t>2,1]</a:t>
            </a:r>
            <a:r>
              <a:rPr lang="en-US" sz="2800" baseline="30000">
                <a:latin typeface="Times-Roman" charset="0"/>
              </a:rPr>
              <a:t>T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Then any point in the plane can be written as </a:t>
            </a:r>
            <a:r>
              <a:rPr lang="en-US" sz="2800">
                <a:latin typeface="Times-Roman" charset="0"/>
                <a:sym typeface="Symbol" charset="2"/>
              </a:rPr>
              <a:t>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b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+</a:t>
            </a:r>
            <a:r>
              <a:rPr lang="en-US" sz="2800">
                <a:latin typeface="Times-Roman" charset="0"/>
                <a:sym typeface="Symbol" charset="2"/>
              </a:rPr>
              <a:t>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b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/>
              <a:t> for some </a:t>
            </a:r>
            <a:r>
              <a:rPr lang="en-US" sz="2800">
                <a:latin typeface="Times-Roman" charset="0"/>
                <a:sym typeface="Symbol" charset="2"/>
              </a:rPr>
              <a:t>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</a:t>
            </a:r>
            <a:r>
              <a:rPr lang="en-US" sz="2800">
                <a:latin typeface="Times-Roman" charset="0"/>
                <a:sym typeface="Symbol" charset="2"/>
              </a:rPr>
              <a:t>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/>
              <a:t> </a:t>
            </a:r>
            <a:r>
              <a:rPr lang="en-US" sz="2800">
                <a:sym typeface="Symbol" charset="2"/>
              </a:rPr>
              <a:t> 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charset="2"/>
              </a:rPr>
              <a:t>Since </a:t>
            </a:r>
            <a:r>
              <a:rPr lang="en-US" sz="2400">
                <a:latin typeface="Times-Roman" charset="0"/>
              </a:rPr>
              <a:t>b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/>
              <a:t> and </a:t>
            </a:r>
            <a:r>
              <a:rPr lang="en-US" sz="2400">
                <a:latin typeface="Times-Roman" charset="0"/>
              </a:rPr>
              <a:t>b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sym typeface="Symbol" charset="2"/>
              </a:rPr>
              <a:t> are </a:t>
            </a:r>
            <a:r>
              <a:rPr lang="en-US" sz="2400">
                <a:solidFill>
                  <a:schemeClr val="accent2"/>
                </a:solidFill>
                <a:sym typeface="Symbol" charset="2"/>
              </a:rPr>
              <a:t>linearly independent</a:t>
            </a:r>
            <a:endParaRPr lang="en-US" sz="2400">
              <a:sym typeface="Symbol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/>
              <a:t>We say the plane </a:t>
            </a:r>
            <a:r>
              <a:rPr lang="en-US" sz="2800">
                <a:sym typeface="Symbol" charset="2"/>
              </a:rPr>
              <a:t></a:t>
            </a:r>
            <a:r>
              <a:rPr lang="en-US" sz="2800" baseline="30000">
                <a:latin typeface="Times-Roman" charset="0"/>
                <a:sym typeface="Symbol" charset="2"/>
              </a:rPr>
              <a:t>2</a:t>
            </a:r>
            <a:r>
              <a:rPr lang="en-US" sz="2800">
                <a:sym typeface="Symbol" charset="2"/>
              </a:rPr>
              <a:t> is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spanned</a:t>
            </a:r>
            <a:r>
              <a:rPr lang="en-US" sz="2800">
                <a:sym typeface="Symbol" charset="2"/>
              </a:rPr>
              <a:t> by </a:t>
            </a:r>
            <a:r>
              <a:rPr lang="en-US" sz="2800">
                <a:latin typeface="Times-Roman" charset="0"/>
                <a:sym typeface="Symbol" charset="2"/>
              </a:rPr>
              <a:t>(</a:t>
            </a:r>
            <a:r>
              <a:rPr lang="en-US" sz="2800">
                <a:latin typeface="Times-Roman" charset="0"/>
              </a:rPr>
              <a:t>b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,b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>
                <a:latin typeface="Times-Roman" charset="0"/>
                <a:sym typeface="Symbol" charset="2"/>
              </a:rPr>
              <a:t>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</a:t>
            </a:r>
            <a:r>
              <a:rPr lang="en-US" sz="2800">
                <a:latin typeface="Times-Roman" charset="0"/>
                <a:sym typeface="Symbol" charset="2"/>
              </a:rPr>
              <a:t>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/>
              <a:t> are restricted to </a:t>
            </a:r>
            <a:r>
              <a:rPr lang="en-US" sz="2800" b="1">
                <a:solidFill>
                  <a:schemeClr val="hlink"/>
                </a:solidFill>
              </a:rPr>
              <a:t>integers</a:t>
            </a:r>
            <a:r>
              <a:rPr lang="en-US" sz="2800"/>
              <a:t>, the resulting span is a </a:t>
            </a:r>
            <a:r>
              <a:rPr lang="en-US" sz="2800" b="1">
                <a:solidFill>
                  <a:schemeClr val="accent2"/>
                </a:solidFill>
              </a:rPr>
              <a:t>lattice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Then a lattice is a discrete set of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607EC75-5F85-9544-B52D-DF1B16A217BF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Lattice Example</a:t>
            </a:r>
          </a:p>
        </p:txBody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2743200" cy="4114800"/>
          </a:xfrm>
        </p:spPr>
        <p:txBody>
          <a:bodyPr/>
          <a:lstStyle/>
          <a:p>
            <a:pPr eaLnBrk="1" hangingPunct="1"/>
            <a:r>
              <a:rPr lang="en-US" sz="2400"/>
              <a:t>Suppose </a:t>
            </a:r>
            <a:r>
              <a:rPr lang="en-US" sz="2400">
                <a:latin typeface="Times-Roman" charset="0"/>
              </a:rPr>
              <a:t>b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=[1,3]</a:t>
            </a:r>
            <a:r>
              <a:rPr lang="en-US" sz="2400" baseline="30000">
                <a:latin typeface="Times-Roman" charset="0"/>
              </a:rPr>
              <a:t>T</a:t>
            </a:r>
            <a:r>
              <a:rPr lang="en-US" sz="2400">
                <a:latin typeface="Times-Roman" charset="0"/>
              </a:rPr>
              <a:t>  </a:t>
            </a:r>
            <a:r>
              <a:rPr lang="en-US" sz="2400"/>
              <a:t>and</a:t>
            </a:r>
            <a:r>
              <a:rPr lang="en-US" sz="2400">
                <a:latin typeface="Times-Roman" charset="0"/>
              </a:rPr>
              <a:t> b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=[</a:t>
            </a:r>
            <a:r>
              <a:rPr lang="en-US" sz="2400">
                <a:latin typeface="Times-Roman" charset="0"/>
                <a:sym typeface="Symbol" charset="2"/>
              </a:rPr>
              <a:t>2</a:t>
            </a:r>
            <a:r>
              <a:rPr lang="en-US" sz="2400">
                <a:latin typeface="Times-Roman" charset="0"/>
              </a:rPr>
              <a:t>,1]</a:t>
            </a:r>
            <a:r>
              <a:rPr lang="en-US" sz="2400" baseline="30000">
                <a:latin typeface="Times-Roman" charset="0"/>
              </a:rPr>
              <a:t>T </a:t>
            </a:r>
          </a:p>
          <a:p>
            <a:pPr eaLnBrk="1" hangingPunct="1"/>
            <a:r>
              <a:rPr lang="en-US" sz="2400"/>
              <a:t>The lattice spanned by </a:t>
            </a:r>
            <a:r>
              <a:rPr lang="en-US" sz="2400">
                <a:latin typeface="Times-Roman" charset="0"/>
              </a:rPr>
              <a:t>(b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,b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) </a:t>
            </a:r>
            <a:r>
              <a:rPr lang="en-US" sz="2400"/>
              <a:t>is pictured to the right</a:t>
            </a:r>
          </a:p>
        </p:txBody>
      </p:sp>
      <p:pic>
        <p:nvPicPr>
          <p:cNvPr id="460804" name="Picture 4" descr="Untitled 0.jpg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9188" y="1828800"/>
            <a:ext cx="402113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7FAEC90-21C9-D649-AF63-15ED6D621E95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7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Exact Cover</a:t>
            </a:r>
          </a:p>
        </p:txBody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</a:rPr>
              <a:t>Exact cover</a:t>
            </a:r>
            <a:r>
              <a:rPr lang="en-US"/>
              <a:t> </a:t>
            </a:r>
            <a:r>
              <a:rPr lang="en-US">
                <a:sym typeface="Symbol" charset="2"/>
              </a:rPr>
              <a:t></a:t>
            </a:r>
            <a:r>
              <a:rPr lang="en-US" b="1">
                <a:solidFill>
                  <a:schemeClr val="hlink"/>
                </a:solidFill>
              </a:rPr>
              <a:t> </a:t>
            </a:r>
            <a:r>
              <a:rPr lang="en-US"/>
              <a:t>given a set </a:t>
            </a:r>
            <a:r>
              <a:rPr lang="en-US">
                <a:latin typeface="Times-Roman" charset="0"/>
              </a:rPr>
              <a:t>S</a:t>
            </a:r>
            <a:r>
              <a:rPr lang="en-US"/>
              <a:t> and a collection of subsets of </a:t>
            </a:r>
            <a:r>
              <a:rPr lang="en-US">
                <a:latin typeface="Times-Roman" charset="0"/>
              </a:rPr>
              <a:t>S</a:t>
            </a:r>
            <a:r>
              <a:rPr lang="en-US"/>
              <a:t>, find a collection of these subsets with each element of </a:t>
            </a:r>
            <a:r>
              <a:rPr lang="en-US">
                <a:latin typeface="Times-Roman" charset="0"/>
              </a:rPr>
              <a:t>S</a:t>
            </a:r>
            <a:r>
              <a:rPr lang="en-US"/>
              <a:t> is in exactly one subset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Exact Cover is a combinatorial problems that can be solved by finding a “short” vector in lattice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1DFE60AE-2F81-5C4F-8ACA-AB42E094E25C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3715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5562600" cy="1219200"/>
          </a:xfrm>
        </p:spPr>
        <p:txBody>
          <a:bodyPr/>
          <a:lstStyle/>
          <a:p>
            <a:pPr eaLnBrk="1" hangingPunct="1"/>
            <a:r>
              <a:rPr lang="en-US"/>
              <a:t>DES Overview</a:t>
            </a:r>
          </a:p>
        </p:txBody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676400"/>
            <a:ext cx="31242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8 S-boxes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Each S-box maps 6 bits </a:t>
            </a:r>
            <a:r>
              <a:rPr lang="en-US" sz="2400">
                <a:sym typeface="Symbol" charset="2"/>
              </a:rPr>
              <a:t>to</a:t>
            </a:r>
            <a:r>
              <a:rPr lang="en-US" sz="2400"/>
              <a:t> 4 bits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Example: S-box 1</a:t>
            </a:r>
          </a:p>
        </p:txBody>
      </p:sp>
      <p:sp>
        <p:nvSpPr>
          <p:cNvPr id="243717" name="Rectangle 4"/>
          <p:cNvSpPr>
            <a:spLocks noChangeArrowheads="1"/>
          </p:cNvSpPr>
          <p:nvPr/>
        </p:nvSpPr>
        <p:spPr bwMode="auto">
          <a:xfrm>
            <a:off x="304800" y="304800"/>
            <a:ext cx="4572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18" name="Rectangle 5"/>
          <p:cNvSpPr>
            <a:spLocks noChangeArrowheads="1"/>
          </p:cNvSpPr>
          <p:nvPr/>
        </p:nvSpPr>
        <p:spPr bwMode="auto">
          <a:xfrm>
            <a:off x="381000" y="30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L</a:t>
            </a:r>
          </a:p>
        </p:txBody>
      </p:sp>
      <p:sp>
        <p:nvSpPr>
          <p:cNvPr id="243719" name="Rectangle 6"/>
          <p:cNvSpPr>
            <a:spLocks noChangeArrowheads="1"/>
          </p:cNvSpPr>
          <p:nvPr/>
        </p:nvSpPr>
        <p:spPr bwMode="auto">
          <a:xfrm>
            <a:off x="1728788" y="3048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R</a:t>
            </a:r>
          </a:p>
        </p:txBody>
      </p:sp>
      <p:sp>
        <p:nvSpPr>
          <p:cNvPr id="243720" name="Rectangle 7"/>
          <p:cNvSpPr>
            <a:spLocks noChangeArrowheads="1"/>
          </p:cNvSpPr>
          <p:nvPr/>
        </p:nvSpPr>
        <p:spPr bwMode="auto">
          <a:xfrm>
            <a:off x="1676400" y="304800"/>
            <a:ext cx="4572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21" name="Rectangle 8"/>
          <p:cNvSpPr>
            <a:spLocks noChangeArrowheads="1"/>
          </p:cNvSpPr>
          <p:nvPr/>
        </p:nvSpPr>
        <p:spPr bwMode="auto">
          <a:xfrm>
            <a:off x="1330325" y="3581400"/>
            <a:ext cx="14478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22" name="Rectangle 9"/>
          <p:cNvSpPr>
            <a:spLocks noChangeArrowheads="1"/>
          </p:cNvSpPr>
          <p:nvPr/>
        </p:nvSpPr>
        <p:spPr bwMode="auto">
          <a:xfrm>
            <a:off x="1406525" y="3581400"/>
            <a:ext cx="13589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S-boxes</a:t>
            </a:r>
          </a:p>
        </p:txBody>
      </p:sp>
      <p:sp>
        <p:nvSpPr>
          <p:cNvPr id="243723" name="Rectangle 10"/>
          <p:cNvSpPr>
            <a:spLocks noChangeArrowheads="1"/>
          </p:cNvSpPr>
          <p:nvPr/>
        </p:nvSpPr>
        <p:spPr bwMode="auto">
          <a:xfrm>
            <a:off x="1635125" y="24638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XOR</a:t>
            </a:r>
            <a:endParaRPr lang="en-US" sz="2000"/>
          </a:p>
        </p:txBody>
      </p:sp>
      <p:sp>
        <p:nvSpPr>
          <p:cNvPr id="243724" name="Rectangle 11"/>
          <p:cNvSpPr>
            <a:spLocks noChangeArrowheads="1"/>
          </p:cNvSpPr>
          <p:nvPr/>
        </p:nvSpPr>
        <p:spPr bwMode="auto">
          <a:xfrm>
            <a:off x="1641475" y="2438400"/>
            <a:ext cx="679450" cy="381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25" name="Rectangle 12"/>
          <p:cNvSpPr>
            <a:spLocks noChangeArrowheads="1"/>
          </p:cNvSpPr>
          <p:nvPr/>
        </p:nvSpPr>
        <p:spPr bwMode="auto">
          <a:xfrm>
            <a:off x="3517900" y="2362200"/>
            <a:ext cx="1587500" cy="6096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26" name="Rectangle 13"/>
          <p:cNvSpPr>
            <a:spLocks noChangeArrowheads="1"/>
          </p:cNvSpPr>
          <p:nvPr/>
        </p:nvSpPr>
        <p:spPr bwMode="auto">
          <a:xfrm>
            <a:off x="3517900" y="2378075"/>
            <a:ext cx="15001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K</a:t>
            </a:r>
            <a:r>
              <a:rPr lang="en-US" baseline="-25000">
                <a:latin typeface="Times-Roman" charset="0"/>
              </a:rPr>
              <a:t>i</a:t>
            </a:r>
            <a:r>
              <a:rPr lang="en-US"/>
              <a:t> subkey</a:t>
            </a:r>
          </a:p>
        </p:txBody>
      </p:sp>
      <p:sp>
        <p:nvSpPr>
          <p:cNvPr id="243727" name="Line 14"/>
          <p:cNvSpPr>
            <a:spLocks noChangeShapeType="1"/>
          </p:cNvSpPr>
          <p:nvPr/>
        </p:nvSpPr>
        <p:spPr bwMode="auto">
          <a:xfrm flipH="1">
            <a:off x="2320925" y="2667000"/>
            <a:ext cx="118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28" name="Line 15"/>
          <p:cNvSpPr>
            <a:spLocks noChangeShapeType="1"/>
          </p:cNvSpPr>
          <p:nvPr/>
        </p:nvSpPr>
        <p:spPr bwMode="auto">
          <a:xfrm flipH="1">
            <a:off x="1939925" y="2819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29" name="Line 16"/>
          <p:cNvSpPr>
            <a:spLocks noChangeShapeType="1"/>
          </p:cNvSpPr>
          <p:nvPr/>
        </p:nvSpPr>
        <p:spPr bwMode="auto">
          <a:xfrm>
            <a:off x="19812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30" name="Line 17"/>
          <p:cNvSpPr>
            <a:spLocks noChangeShapeType="1"/>
          </p:cNvSpPr>
          <p:nvPr/>
        </p:nvSpPr>
        <p:spPr bwMode="auto">
          <a:xfrm flipH="1">
            <a:off x="19812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31" name="Rectangle 18"/>
          <p:cNvSpPr>
            <a:spLocks noChangeArrowheads="1"/>
          </p:cNvSpPr>
          <p:nvPr/>
        </p:nvSpPr>
        <p:spPr bwMode="auto">
          <a:xfrm>
            <a:off x="304800" y="5715000"/>
            <a:ext cx="4572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32" name="Rectangle 19"/>
          <p:cNvSpPr>
            <a:spLocks noChangeArrowheads="1"/>
          </p:cNvSpPr>
          <p:nvPr/>
        </p:nvSpPr>
        <p:spPr bwMode="auto">
          <a:xfrm>
            <a:off x="381000" y="5715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L</a:t>
            </a:r>
          </a:p>
        </p:txBody>
      </p:sp>
      <p:sp>
        <p:nvSpPr>
          <p:cNvPr id="243733" name="Rectangle 20"/>
          <p:cNvSpPr>
            <a:spLocks noChangeArrowheads="1"/>
          </p:cNvSpPr>
          <p:nvPr/>
        </p:nvSpPr>
        <p:spPr bwMode="auto">
          <a:xfrm>
            <a:off x="1804988" y="5715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R</a:t>
            </a:r>
          </a:p>
        </p:txBody>
      </p:sp>
      <p:sp>
        <p:nvSpPr>
          <p:cNvPr id="243734" name="Rectangle 21"/>
          <p:cNvSpPr>
            <a:spLocks noChangeArrowheads="1"/>
          </p:cNvSpPr>
          <p:nvPr/>
        </p:nvSpPr>
        <p:spPr bwMode="auto">
          <a:xfrm>
            <a:off x="1752600" y="5715000"/>
            <a:ext cx="4572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35" name="Rectangle 22"/>
          <p:cNvSpPr>
            <a:spLocks noChangeArrowheads="1"/>
          </p:cNvSpPr>
          <p:nvPr/>
        </p:nvSpPr>
        <p:spPr bwMode="auto">
          <a:xfrm>
            <a:off x="304800" y="1219200"/>
            <a:ext cx="18288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36" name="Rectangle 23"/>
          <p:cNvSpPr>
            <a:spLocks noChangeArrowheads="1"/>
          </p:cNvSpPr>
          <p:nvPr/>
        </p:nvSpPr>
        <p:spPr bwMode="auto">
          <a:xfrm>
            <a:off x="381000" y="1295400"/>
            <a:ext cx="16764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Linear stuff</a:t>
            </a:r>
          </a:p>
        </p:txBody>
      </p:sp>
      <p:sp>
        <p:nvSpPr>
          <p:cNvPr id="243737" name="Line 24"/>
          <p:cNvSpPr>
            <a:spLocks noChangeShapeType="1"/>
          </p:cNvSpPr>
          <p:nvPr/>
        </p:nvSpPr>
        <p:spPr bwMode="auto">
          <a:xfrm>
            <a:off x="1939925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38" name="Line 25"/>
          <p:cNvSpPr>
            <a:spLocks noChangeShapeType="1"/>
          </p:cNvSpPr>
          <p:nvPr/>
        </p:nvSpPr>
        <p:spPr bwMode="auto">
          <a:xfrm>
            <a:off x="1905000" y="76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39" name="Line 26"/>
          <p:cNvSpPr>
            <a:spLocks noChangeShapeType="1"/>
          </p:cNvSpPr>
          <p:nvPr/>
        </p:nvSpPr>
        <p:spPr bwMode="auto">
          <a:xfrm>
            <a:off x="533400" y="76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40" name="Rectangle 27"/>
          <p:cNvSpPr>
            <a:spLocks noChangeArrowheads="1"/>
          </p:cNvSpPr>
          <p:nvPr/>
        </p:nvSpPr>
        <p:spPr bwMode="auto">
          <a:xfrm>
            <a:off x="304800" y="4648200"/>
            <a:ext cx="18288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41" name="Rectangle 28"/>
          <p:cNvSpPr>
            <a:spLocks noChangeArrowheads="1"/>
          </p:cNvSpPr>
          <p:nvPr/>
        </p:nvSpPr>
        <p:spPr bwMode="auto">
          <a:xfrm>
            <a:off x="381000" y="4724400"/>
            <a:ext cx="16764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Linear stuff</a:t>
            </a:r>
          </a:p>
        </p:txBody>
      </p:sp>
      <p:sp>
        <p:nvSpPr>
          <p:cNvPr id="243742" name="Line 29"/>
          <p:cNvSpPr>
            <a:spLocks noChangeShapeType="1"/>
          </p:cNvSpPr>
          <p:nvPr/>
        </p:nvSpPr>
        <p:spPr bwMode="auto">
          <a:xfrm flipH="1">
            <a:off x="5334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43" name="Line 30"/>
          <p:cNvSpPr>
            <a:spLocks noChangeShapeType="1"/>
          </p:cNvSpPr>
          <p:nvPr/>
        </p:nvSpPr>
        <p:spPr bwMode="auto">
          <a:xfrm flipH="1">
            <a:off x="533400" y="1752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44" name="Rectangle 31"/>
          <p:cNvSpPr>
            <a:spLocks noChangeArrowheads="1"/>
          </p:cNvSpPr>
          <p:nvPr/>
        </p:nvSpPr>
        <p:spPr bwMode="auto">
          <a:xfrm>
            <a:off x="3624263" y="3505200"/>
            <a:ext cx="4986337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/>
              <a:t>input bits (0,5)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sym typeface="Symbol" charset="2"/>
              </a:rPr>
              <a:t></a:t>
            </a:r>
            <a:r>
              <a:rPr lang="en-US" sz="2000"/>
              <a:t>		input bits (1,2,3,4)</a:t>
            </a:r>
            <a:endParaRPr lang="en-US" sz="32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1200">
                <a:latin typeface="Courier" charset="0"/>
              </a:rPr>
              <a:t>   </a:t>
            </a:r>
            <a:r>
              <a:rPr lang="en-US" sz="1800">
                <a:latin typeface="Courier" charset="0"/>
              </a:rPr>
              <a:t>| 0 1 2 3 4 5 6 7 8 9 A B C D E F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1800">
                <a:latin typeface="Courier" charset="0"/>
              </a:rPr>
              <a:t>-----------------------------------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1800">
                <a:latin typeface="Courier" charset="0"/>
              </a:rPr>
              <a:t>0 | E 4 D 1 2 F B 8 3 A 6 C 5 9 0 7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1800">
                <a:latin typeface="Courier" charset="0"/>
              </a:rPr>
              <a:t>1 | 0 F 7 4 E 2 D 1 A 6 C B 9 5 3 4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1800">
                <a:latin typeface="Courier" charset="0"/>
              </a:rPr>
              <a:t>2 | 4 1 E 8 D 6 2 B F C 9 7 3 A 5 0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1800">
                <a:latin typeface="Courier" charset="0"/>
              </a:rPr>
              <a:t>3 | F C 8 2 4 9 1 7 5 B 3 E A 0 6 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B2DA7C4-E8EC-1246-8BFC-B63E7C0C3AD9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9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Exact Cover Example</a:t>
            </a:r>
          </a:p>
        </p:txBody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Set </a:t>
            </a:r>
            <a:r>
              <a:rPr lang="en-US" sz="2800">
                <a:latin typeface="Times-Roman" charset="0"/>
              </a:rPr>
              <a:t>S = {0,1,2,3,4,5,6}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Spse </a:t>
            </a:r>
            <a:r>
              <a:rPr lang="en-US" sz="2800">
                <a:latin typeface="Times-Roman" charset="0"/>
              </a:rPr>
              <a:t>m = 7</a:t>
            </a:r>
            <a:r>
              <a:rPr lang="en-US" sz="2800"/>
              <a:t> elements and </a:t>
            </a:r>
            <a:r>
              <a:rPr lang="en-US" sz="2800">
                <a:latin typeface="Times-Roman" charset="0"/>
              </a:rPr>
              <a:t>n = 13</a:t>
            </a:r>
            <a:r>
              <a:rPr lang="en-US" sz="2800"/>
              <a:t> subsets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Times-Roman" charset="0"/>
              </a:rPr>
              <a:t>Subset:       0     1     2     3     4     5     6     7     8     9    10   11   12</a:t>
            </a: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Times-Roman" charset="0"/>
              </a:rPr>
              <a:t>Elements: 013 015 024 025 036 124 126 135 146   1   256 345 346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Find a collection of these subsets with each element of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/>
              <a:t> in exactly one subset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Could try all </a:t>
            </a:r>
            <a:r>
              <a:rPr lang="en-US" sz="2800">
                <a:latin typeface="Times-Roman" charset="0"/>
              </a:rPr>
              <a:t>2</a:t>
            </a:r>
            <a:r>
              <a:rPr lang="en-US" sz="2800" baseline="30000">
                <a:latin typeface="Times-Roman" charset="0"/>
              </a:rPr>
              <a:t>13</a:t>
            </a:r>
            <a:r>
              <a:rPr lang="en-US" sz="2800"/>
              <a:t> possibilities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problem is too big, try </a:t>
            </a:r>
            <a:r>
              <a:rPr lang="en-US" sz="2800" b="1">
                <a:solidFill>
                  <a:schemeClr val="accent2"/>
                </a:solidFill>
              </a:rPr>
              <a:t>heuristic search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Many different heuristic search techniques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m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05200"/>
            <a:ext cx="5093267" cy="2514600"/>
          </a:xfrm>
          <a:prstGeom prst="rect">
            <a:avLst/>
          </a:prstGeom>
        </p:spPr>
      </p:pic>
      <p:sp>
        <p:nvSpPr>
          <p:cNvPr id="300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5239ACB-6965-CC48-BA56-B7E500FB5388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003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Exact Cover Solution</a:t>
            </a:r>
          </a:p>
        </p:txBody>
      </p:sp>
      <p:sp>
        <p:nvSpPr>
          <p:cNvPr id="3000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Exact cover in matrix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Set </a:t>
            </a:r>
            <a:r>
              <a:rPr lang="en-US" sz="2400">
                <a:latin typeface="Times-Roman" charset="0"/>
              </a:rPr>
              <a:t>S = {0,1,2,3,4,5,6}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Spse </a:t>
            </a:r>
            <a:r>
              <a:rPr lang="en-US" sz="2400">
                <a:latin typeface="Times-Roman" charset="0"/>
              </a:rPr>
              <a:t>m = 7</a:t>
            </a:r>
            <a:r>
              <a:rPr lang="en-US" sz="2400"/>
              <a:t> elements and </a:t>
            </a:r>
            <a:r>
              <a:rPr lang="en-US" sz="2400">
                <a:latin typeface="Times-Roman" charset="0"/>
              </a:rPr>
              <a:t>n = 13</a:t>
            </a:r>
            <a:r>
              <a:rPr lang="en-US" sz="2400"/>
              <a:t> subsets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Times-Roman" charset="0"/>
              </a:rPr>
              <a:t>Subset:       0     1     2     3     4     5     6     7     8     9    10   11   12</a:t>
            </a: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Times-Roman" charset="0"/>
              </a:rPr>
              <a:t>Elements: 013 015 024 025 036 124 126 135 146   1   256 345 346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5715000" y="3733800"/>
            <a:ext cx="2362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Solve: </a:t>
            </a:r>
            <a:r>
              <a:rPr lang="en-US">
                <a:latin typeface="Times-Roman" charset="0"/>
              </a:rPr>
              <a:t>AU = B</a:t>
            </a:r>
          </a:p>
          <a:p>
            <a:r>
              <a:rPr lang="en-US"/>
              <a:t>where</a:t>
            </a:r>
            <a:r>
              <a:rPr lang="en-US">
                <a:latin typeface="Times-Roman" charset="0"/>
              </a:rPr>
              <a:t> u</a:t>
            </a:r>
            <a:r>
              <a:rPr lang="en-US" baseline="-25000">
                <a:latin typeface="Times-Roman" charset="0"/>
              </a:rPr>
              <a:t>i</a:t>
            </a:r>
            <a:r>
              <a:rPr lang="en-US">
                <a:latin typeface="Times-Roman" charset="0"/>
              </a:rPr>
              <a:t> </a:t>
            </a:r>
            <a:r>
              <a:rPr lang="en-US">
                <a:latin typeface="Times-Roman" charset="0"/>
                <a:sym typeface="Symbol" charset="2"/>
              </a:rPr>
              <a:t> {0,1}</a:t>
            </a:r>
            <a:endParaRPr lang="en-US"/>
          </a:p>
        </p:txBody>
      </p:sp>
      <p:sp>
        <p:nvSpPr>
          <p:cNvPr id="300039" name="Rectangle 6"/>
          <p:cNvSpPr>
            <a:spLocks noChangeArrowheads="1"/>
          </p:cNvSpPr>
          <p:nvPr/>
        </p:nvSpPr>
        <p:spPr bwMode="auto">
          <a:xfrm>
            <a:off x="1798638" y="3581400"/>
            <a:ext cx="10969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subsets</a:t>
            </a:r>
          </a:p>
        </p:txBody>
      </p:sp>
      <p:sp>
        <p:nvSpPr>
          <p:cNvPr id="300040" name="Rectangle 7"/>
          <p:cNvSpPr>
            <a:spLocks noChangeArrowheads="1"/>
          </p:cNvSpPr>
          <p:nvPr/>
        </p:nvSpPr>
        <p:spPr bwMode="auto">
          <a:xfrm>
            <a:off x="152400" y="3832225"/>
            <a:ext cx="36195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800" b="1"/>
              <a:t>e</a:t>
            </a:r>
          </a:p>
          <a:p>
            <a:pPr algn="ctr">
              <a:lnSpc>
                <a:spcPct val="70000"/>
              </a:lnSpc>
            </a:pPr>
            <a:r>
              <a:rPr lang="en-US" sz="1800" b="1"/>
              <a:t>l</a:t>
            </a:r>
          </a:p>
          <a:p>
            <a:pPr algn="ctr">
              <a:lnSpc>
                <a:spcPct val="70000"/>
              </a:lnSpc>
            </a:pPr>
            <a:r>
              <a:rPr lang="en-US" sz="1800" b="1"/>
              <a:t>e</a:t>
            </a:r>
          </a:p>
          <a:p>
            <a:pPr algn="ctr">
              <a:lnSpc>
                <a:spcPct val="70000"/>
              </a:lnSpc>
            </a:pPr>
            <a:r>
              <a:rPr lang="en-US" sz="1800" b="1"/>
              <a:t>m</a:t>
            </a:r>
          </a:p>
          <a:p>
            <a:pPr algn="ctr">
              <a:lnSpc>
                <a:spcPct val="70000"/>
              </a:lnSpc>
            </a:pPr>
            <a:r>
              <a:rPr lang="en-US" sz="1800" b="1"/>
              <a:t>e</a:t>
            </a:r>
          </a:p>
          <a:p>
            <a:pPr algn="ctr">
              <a:lnSpc>
                <a:spcPct val="70000"/>
              </a:lnSpc>
            </a:pPr>
            <a:r>
              <a:rPr lang="en-US" sz="1800" b="1"/>
              <a:t>n</a:t>
            </a:r>
          </a:p>
          <a:p>
            <a:pPr algn="ctr">
              <a:lnSpc>
                <a:spcPct val="70000"/>
              </a:lnSpc>
            </a:pPr>
            <a:r>
              <a:rPr lang="en-US" sz="1800" b="1"/>
              <a:t>t</a:t>
            </a:r>
          </a:p>
          <a:p>
            <a:pPr algn="ctr">
              <a:lnSpc>
                <a:spcPct val="70000"/>
              </a:lnSpc>
            </a:pPr>
            <a:r>
              <a:rPr lang="en-US" sz="1800" b="1"/>
              <a:t>s</a:t>
            </a:r>
            <a:endParaRPr lang="en-US"/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5743575" y="4756150"/>
            <a:ext cx="324802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Solution:</a:t>
            </a:r>
            <a:endParaRPr lang="en-US">
              <a:latin typeface="Times-Roman" charset="0"/>
            </a:endParaRPr>
          </a:p>
          <a:p>
            <a:r>
              <a:rPr lang="en-US">
                <a:latin typeface="Times-Roman" charset="0"/>
              </a:rPr>
              <a:t>U = [0001000001001]</a:t>
            </a:r>
            <a:r>
              <a:rPr lang="en-US" baseline="30000">
                <a:latin typeface="Times-Roman" charset="0"/>
              </a:rPr>
              <a:t>T</a:t>
            </a:r>
            <a:endParaRPr lang="en-US">
              <a:latin typeface="Times-Roman" charset="0"/>
            </a:endParaRPr>
          </a:p>
        </p:txBody>
      </p:sp>
      <p:sp>
        <p:nvSpPr>
          <p:cNvPr id="300042" name="Rectangle 9"/>
          <p:cNvSpPr>
            <a:spLocks noChangeArrowheads="1"/>
          </p:cNvSpPr>
          <p:nvPr/>
        </p:nvSpPr>
        <p:spPr bwMode="auto">
          <a:xfrm>
            <a:off x="4800600" y="5527675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m x 1</a:t>
            </a:r>
            <a:endParaRPr lang="en-US">
              <a:latin typeface="Times-Roman" charset="0"/>
            </a:endParaRPr>
          </a:p>
        </p:txBody>
      </p:sp>
      <p:sp>
        <p:nvSpPr>
          <p:cNvPr id="300043" name="Rectangle 10"/>
          <p:cNvSpPr>
            <a:spLocks noChangeArrowheads="1"/>
          </p:cNvSpPr>
          <p:nvPr/>
        </p:nvSpPr>
        <p:spPr bwMode="auto">
          <a:xfrm>
            <a:off x="3984625" y="6061075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n x 1</a:t>
            </a:r>
            <a:endParaRPr lang="en-US"/>
          </a:p>
        </p:txBody>
      </p:sp>
      <p:sp>
        <p:nvSpPr>
          <p:cNvPr id="300044" name="Rectangle 11"/>
          <p:cNvSpPr>
            <a:spLocks noChangeArrowheads="1"/>
          </p:cNvSpPr>
          <p:nvPr/>
        </p:nvSpPr>
        <p:spPr bwMode="auto">
          <a:xfrm>
            <a:off x="1828800" y="5603875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m x 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 autoUpdateAnimBg="0"/>
      <p:bldP spid="46388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9999FCE-F04C-714C-93F7-6E27E5CFF03B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301059" name="Picture 2" descr="001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43088"/>
            <a:ext cx="64008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106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3010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762000"/>
          </a:xfrm>
        </p:spPr>
        <p:txBody>
          <a:bodyPr/>
          <a:lstStyle/>
          <a:p>
            <a:pPr eaLnBrk="1" hangingPunct="1"/>
            <a:r>
              <a:rPr lang="en-US" sz="2800"/>
              <a:t>We can restate </a:t>
            </a:r>
            <a:r>
              <a:rPr lang="en-US" sz="2800">
                <a:latin typeface="Times-Roman" charset="0"/>
              </a:rPr>
              <a:t>AU = B</a:t>
            </a:r>
            <a:r>
              <a:rPr lang="en-US" sz="2800"/>
              <a:t> as </a:t>
            </a:r>
            <a:r>
              <a:rPr lang="en-US" sz="2800">
                <a:latin typeface="Times-Roman" charset="0"/>
              </a:rPr>
              <a:t>MV = W</a:t>
            </a:r>
            <a:r>
              <a:rPr lang="en-US" sz="2800"/>
              <a:t> where</a:t>
            </a:r>
          </a:p>
        </p:txBody>
      </p:sp>
      <p:sp>
        <p:nvSpPr>
          <p:cNvPr id="301062" name="Rectangle 5"/>
          <p:cNvSpPr>
            <a:spLocks noChangeArrowheads="1"/>
          </p:cNvSpPr>
          <p:nvPr/>
        </p:nvSpPr>
        <p:spPr bwMode="auto">
          <a:xfrm>
            <a:off x="685800" y="3200400"/>
            <a:ext cx="800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The desired solution is </a:t>
            </a:r>
            <a:r>
              <a:rPr lang="en-US" sz="2800">
                <a:latin typeface="Times-Roman" charset="0"/>
              </a:rPr>
              <a:t>U</a:t>
            </a:r>
            <a:r>
              <a:rPr lang="en-US" sz="2800"/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>
                <a:ea typeface="ＭＳ Ｐゴシック" charset="-128"/>
                <a:cs typeface="ＭＳ Ｐゴシック" charset="-128"/>
              </a:rPr>
              <a:t>Columns of </a:t>
            </a:r>
            <a:r>
              <a:rPr lang="en-US">
                <a:latin typeface="Times-Roman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>
                <a:ea typeface="ＭＳ Ｐゴシック" charset="-128"/>
                <a:cs typeface="ＭＳ Ｐゴシック" charset="-128"/>
              </a:rPr>
              <a:t> are </a:t>
            </a:r>
            <a:r>
              <a:rPr lang="en-US" b="1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linearly independent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Let </a:t>
            </a:r>
            <a:r>
              <a:rPr lang="en-US" sz="2800">
                <a:latin typeface="Times-Roman" charset="0"/>
              </a:rPr>
              <a:t>c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,c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,c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,…,c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/>
              <a:t> be the columns of </a:t>
            </a:r>
            <a:r>
              <a:rPr lang="en-US" sz="2800">
                <a:latin typeface="Times-Roman" charset="0"/>
              </a:rPr>
              <a:t>M</a:t>
            </a:r>
            <a:endParaRPr lang="en-US" sz="28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Let </a:t>
            </a:r>
            <a:r>
              <a:rPr lang="en-US" sz="2800">
                <a:latin typeface="Times-Roman" charset="0"/>
              </a:rPr>
              <a:t>v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,v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,v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,…,v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/>
              <a:t> be the elements of </a:t>
            </a:r>
            <a:r>
              <a:rPr lang="en-US" sz="2800">
                <a:latin typeface="Times-Roman" charset="0"/>
              </a:rPr>
              <a:t>V</a:t>
            </a:r>
            <a:endParaRPr lang="en-US" sz="28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Then </a:t>
            </a:r>
            <a:r>
              <a:rPr lang="en-US" sz="2800">
                <a:latin typeface="Times-Roman" charset="0"/>
              </a:rPr>
              <a:t>W = v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c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 + v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c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 + … + v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>
                <a:latin typeface="Times-Roman" charset="0"/>
              </a:rPr>
              <a:t>c</a:t>
            </a:r>
            <a:r>
              <a:rPr lang="en-US" sz="2800" baseline="-25000">
                <a:latin typeface="Times-Roman" charset="0"/>
              </a:rPr>
              <a:t>n</a:t>
            </a:r>
          </a:p>
        </p:txBody>
      </p:sp>
      <p:sp>
        <p:nvSpPr>
          <p:cNvPr id="301063" name="Rectangle 6"/>
          <p:cNvSpPr>
            <a:spLocks noChangeArrowheads="1"/>
          </p:cNvSpPr>
          <p:nvPr/>
        </p:nvSpPr>
        <p:spPr bwMode="auto">
          <a:xfrm>
            <a:off x="1676400" y="2667000"/>
            <a:ext cx="12890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Matrix </a:t>
            </a:r>
            <a:r>
              <a:rPr lang="en-US" sz="2000">
                <a:latin typeface="Times-Roman" charset="0"/>
              </a:rPr>
              <a:t>M</a:t>
            </a:r>
            <a:endParaRPr lang="en-US" sz="2000"/>
          </a:p>
        </p:txBody>
      </p:sp>
      <p:sp>
        <p:nvSpPr>
          <p:cNvPr id="301064" name="Rectangle 7"/>
          <p:cNvSpPr>
            <a:spLocks noChangeArrowheads="1"/>
          </p:cNvSpPr>
          <p:nvPr/>
        </p:nvSpPr>
        <p:spPr bwMode="auto">
          <a:xfrm>
            <a:off x="4572000" y="2667000"/>
            <a:ext cx="13096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Vector </a:t>
            </a:r>
            <a:r>
              <a:rPr lang="en-US" sz="2000">
                <a:latin typeface="Times-Roman" charset="0"/>
              </a:rPr>
              <a:t>W</a:t>
            </a:r>
            <a:endParaRPr lang="en-US" sz="2000"/>
          </a:p>
        </p:txBody>
      </p:sp>
      <p:sp>
        <p:nvSpPr>
          <p:cNvPr id="301065" name="Rectangle 8"/>
          <p:cNvSpPr>
            <a:spLocks noChangeArrowheads="1"/>
          </p:cNvSpPr>
          <p:nvPr/>
        </p:nvSpPr>
        <p:spPr bwMode="auto">
          <a:xfrm>
            <a:off x="3276600" y="2667000"/>
            <a:ext cx="12398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Vector </a:t>
            </a:r>
            <a:r>
              <a:rPr lang="en-US" sz="2000">
                <a:latin typeface="Times-Roman" charset="0"/>
              </a:rPr>
              <a:t>V</a:t>
            </a:r>
            <a:endParaRPr lang="en-US" sz="2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EA75C25-BF1E-324A-B700-4CEE8ABB74CD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2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302084" name="Rectangle 3"/>
          <p:cNvSpPr>
            <a:spLocks noChangeArrowheads="1"/>
          </p:cNvSpPr>
          <p:nvPr/>
        </p:nvSpPr>
        <p:spPr bwMode="auto">
          <a:xfrm>
            <a:off x="685800" y="16764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Let </a:t>
            </a:r>
            <a:r>
              <a:rPr lang="en-US" sz="3200">
                <a:latin typeface="Times-Roman" charset="0"/>
              </a:rPr>
              <a:t>L</a:t>
            </a:r>
            <a:r>
              <a:rPr lang="en-US" sz="3200"/>
              <a:t> be the lattice spanned by </a:t>
            </a:r>
            <a:r>
              <a:rPr lang="en-US" sz="3200">
                <a:latin typeface="Times-Roman" charset="0"/>
              </a:rPr>
              <a:t>c</a:t>
            </a:r>
            <a:r>
              <a:rPr lang="en-US" sz="3200" baseline="-25000">
                <a:latin typeface="Times-Roman" charset="0"/>
              </a:rPr>
              <a:t>0</a:t>
            </a:r>
            <a:r>
              <a:rPr lang="en-US" sz="3200">
                <a:latin typeface="Times-Roman" charset="0"/>
              </a:rPr>
              <a:t>,c</a:t>
            </a:r>
            <a:r>
              <a:rPr lang="en-US" sz="3200" baseline="-25000">
                <a:latin typeface="Times-Roman" charset="0"/>
              </a:rPr>
              <a:t>1</a:t>
            </a:r>
            <a:r>
              <a:rPr lang="en-US" sz="3200">
                <a:latin typeface="Times-Roman" charset="0"/>
              </a:rPr>
              <a:t>,c</a:t>
            </a:r>
            <a:r>
              <a:rPr lang="en-US" sz="3200" baseline="-25000">
                <a:latin typeface="Times-Roman" charset="0"/>
              </a:rPr>
              <a:t>2</a:t>
            </a:r>
            <a:r>
              <a:rPr lang="en-US" sz="3200">
                <a:latin typeface="Times-Roman" charset="0"/>
              </a:rPr>
              <a:t>,…,c</a:t>
            </a:r>
            <a:r>
              <a:rPr lang="en-US" sz="3200" baseline="-25000">
                <a:latin typeface="Times-Roman" charset="0"/>
              </a:rPr>
              <a:t>n</a:t>
            </a:r>
            <a:r>
              <a:rPr lang="en-US" sz="3200"/>
              <a:t> </a:t>
            </a:r>
            <a:r>
              <a:rPr lang="en-US" sz="3200">
                <a:latin typeface="Times-Roman" charset="0"/>
              </a:rPr>
              <a:t>(c</a:t>
            </a:r>
            <a:r>
              <a:rPr lang="en-US" sz="3200" baseline="-25000">
                <a:latin typeface="Times-Roman" charset="0"/>
              </a:rPr>
              <a:t>i</a:t>
            </a:r>
            <a:r>
              <a:rPr lang="en-US" sz="3200"/>
              <a:t> are the columns of </a:t>
            </a:r>
            <a:r>
              <a:rPr lang="en-US" sz="3200">
                <a:latin typeface="Times-Roman" charset="0"/>
              </a:rPr>
              <a:t>M)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Recall </a:t>
            </a:r>
            <a:r>
              <a:rPr lang="en-US" sz="3200">
                <a:latin typeface="Times-Roman" charset="0"/>
              </a:rPr>
              <a:t>MV = W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800">
                <a:ea typeface="ＭＳ Ｐゴシック" charset="-128"/>
                <a:cs typeface="ＭＳ Ｐゴシック" charset="-128"/>
              </a:rPr>
              <a:t>Where </a:t>
            </a:r>
            <a:r>
              <a:rPr lang="en-US" sz="2800">
                <a:latin typeface="Times-Roman" charset="0"/>
                <a:ea typeface="ＭＳ Ｐゴシック" charset="-128"/>
                <a:cs typeface="ＭＳ Ｐゴシック" charset="-128"/>
              </a:rPr>
              <a:t>W = [U,0]</a:t>
            </a:r>
            <a:r>
              <a:rPr lang="en-US" sz="2800" baseline="30000">
                <a:latin typeface="Times-Roman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2800">
                <a:ea typeface="ＭＳ Ｐゴシック" charset="-128"/>
                <a:cs typeface="ＭＳ Ｐゴシック" charset="-128"/>
              </a:rPr>
              <a:t> and we want to find </a:t>
            </a:r>
            <a:r>
              <a:rPr lang="en-US" sz="2800">
                <a:latin typeface="Times-Roman" charset="0"/>
                <a:ea typeface="ＭＳ Ｐゴシック" charset="-128"/>
                <a:cs typeface="ＭＳ Ｐゴシック" charset="-128"/>
              </a:rPr>
              <a:t>U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800">
                <a:ea typeface="ＭＳ Ｐゴシック" charset="-128"/>
                <a:cs typeface="ＭＳ Ｐゴシック" charset="-128"/>
              </a:rPr>
              <a:t>But if we find </a:t>
            </a:r>
            <a:r>
              <a:rPr lang="en-US" sz="2800">
                <a:latin typeface="Times-Roman" charset="0"/>
                <a:ea typeface="ＭＳ Ｐゴシック" charset="-128"/>
                <a:cs typeface="ＭＳ Ｐゴシック" charset="-128"/>
              </a:rPr>
              <a:t>W</a:t>
            </a:r>
            <a:r>
              <a:rPr lang="en-US" sz="2800">
                <a:ea typeface="ＭＳ Ｐゴシック" charset="-128"/>
                <a:cs typeface="ＭＳ Ｐゴシック" charset="-128"/>
              </a:rPr>
              <a:t>, we’ve also solved it!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Note </a:t>
            </a:r>
            <a:r>
              <a:rPr lang="en-US" sz="3200">
                <a:latin typeface="Times-Roman" charset="0"/>
              </a:rPr>
              <a:t>W</a:t>
            </a:r>
            <a:r>
              <a:rPr lang="en-US" sz="3200"/>
              <a:t> is in lattice </a:t>
            </a:r>
            <a:r>
              <a:rPr lang="en-US" sz="3200">
                <a:latin typeface="Times-Roman" charset="0"/>
              </a:rPr>
              <a:t>L</a:t>
            </a:r>
            <a:r>
              <a:rPr lang="en-US" sz="3200"/>
              <a:t> since all </a:t>
            </a:r>
            <a:r>
              <a:rPr lang="en-US" sz="3200">
                <a:latin typeface="Times-Roman" charset="0"/>
              </a:rPr>
              <a:t>v</a:t>
            </a:r>
            <a:r>
              <a:rPr lang="en-US" sz="3200" baseline="-25000">
                <a:latin typeface="Times-Roman" charset="0"/>
              </a:rPr>
              <a:t>i</a:t>
            </a:r>
            <a:r>
              <a:rPr lang="en-US" sz="3200"/>
              <a:t> are integers and </a:t>
            </a:r>
            <a:r>
              <a:rPr lang="en-US" sz="3200">
                <a:latin typeface="Times-Roman" charset="0"/>
              </a:rPr>
              <a:t>W = v</a:t>
            </a:r>
            <a:r>
              <a:rPr lang="en-US" sz="3200" baseline="-25000">
                <a:latin typeface="Times-Roman" charset="0"/>
              </a:rPr>
              <a:t>0</a:t>
            </a:r>
            <a:r>
              <a:rPr lang="en-US" sz="3200">
                <a:latin typeface="Times-Roman" charset="0"/>
              </a:rPr>
              <a:t>c</a:t>
            </a:r>
            <a:r>
              <a:rPr lang="en-US" sz="3200" baseline="-25000">
                <a:latin typeface="Times-Roman" charset="0"/>
              </a:rPr>
              <a:t>0</a:t>
            </a:r>
            <a:r>
              <a:rPr lang="en-US" sz="3200">
                <a:latin typeface="Times-Roman" charset="0"/>
              </a:rPr>
              <a:t> + v</a:t>
            </a:r>
            <a:r>
              <a:rPr lang="en-US" sz="3200" baseline="-25000">
                <a:latin typeface="Times-Roman" charset="0"/>
              </a:rPr>
              <a:t>1</a:t>
            </a:r>
            <a:r>
              <a:rPr lang="en-US" sz="3200">
                <a:latin typeface="Times-Roman" charset="0"/>
              </a:rPr>
              <a:t>c</a:t>
            </a:r>
            <a:r>
              <a:rPr lang="en-US" sz="3200" baseline="-25000">
                <a:latin typeface="Times-Roman" charset="0"/>
              </a:rPr>
              <a:t>1</a:t>
            </a:r>
            <a:r>
              <a:rPr lang="en-US" sz="3200">
                <a:latin typeface="Times-Roman" charset="0"/>
              </a:rPr>
              <a:t> + … + v</a:t>
            </a:r>
            <a:r>
              <a:rPr lang="en-US" sz="3200" baseline="-25000">
                <a:latin typeface="Times-Roman" charset="0"/>
              </a:rPr>
              <a:t>n</a:t>
            </a:r>
            <a:r>
              <a:rPr lang="en-US" sz="3200">
                <a:latin typeface="Times-Roman" charset="0"/>
              </a:rPr>
              <a:t>c</a:t>
            </a:r>
            <a:r>
              <a:rPr lang="en-US" sz="3200" baseline="-25000">
                <a:latin typeface="Times-Roman" charset="0"/>
              </a:rPr>
              <a:t>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2A0E6FB-4D93-1243-B790-3D37086DDD01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3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Facts</a:t>
            </a:r>
          </a:p>
        </p:txBody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-Roman" charset="0"/>
              </a:rPr>
              <a:t>W = [u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,u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,…,u</a:t>
            </a:r>
            <a:r>
              <a:rPr lang="en-US" sz="2800" baseline="-25000">
                <a:latin typeface="Times-Roman" charset="0"/>
              </a:rPr>
              <a:t>n-1</a:t>
            </a:r>
            <a:r>
              <a:rPr lang="en-US" sz="2800">
                <a:latin typeface="Times-Roman" charset="0"/>
              </a:rPr>
              <a:t>,0,0,…,0]</a:t>
            </a:r>
            <a:r>
              <a:rPr lang="en-US" sz="2800"/>
              <a:t> </a:t>
            </a:r>
            <a:r>
              <a:rPr lang="en-US" sz="2800">
                <a:sym typeface="Symbol" charset="2"/>
              </a:rPr>
              <a:t>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L</a:t>
            </a:r>
            <a:r>
              <a:rPr lang="en-US" sz="2800"/>
              <a:t>, each </a:t>
            </a:r>
            <a:r>
              <a:rPr lang="en-US" sz="2800">
                <a:latin typeface="Times-Roman" charset="0"/>
              </a:rPr>
              <a:t>u</a:t>
            </a:r>
            <a:r>
              <a:rPr lang="en-US" sz="2800" baseline="-25000">
                <a:latin typeface="Times-Roman" charset="0"/>
              </a:rPr>
              <a:t>i </a:t>
            </a:r>
            <a:r>
              <a:rPr lang="en-US" sz="2800">
                <a:latin typeface="Times-Roman" charset="0"/>
                <a:sym typeface="Symbol" charset="2"/>
              </a:rPr>
              <a:t> {0,1}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length of a vector </a:t>
            </a:r>
            <a:r>
              <a:rPr lang="en-US" sz="2800">
                <a:latin typeface="Times-Roman" charset="0"/>
              </a:rPr>
              <a:t>Y </a:t>
            </a:r>
            <a:r>
              <a:rPr lang="en-US" sz="2800">
                <a:sym typeface="Symbol" charset="2"/>
              </a:rPr>
              <a:t> </a:t>
            </a:r>
            <a:r>
              <a:rPr lang="en-US" sz="2800" baseline="30000">
                <a:latin typeface="Times-Roman" charset="0"/>
                <a:sym typeface="Symbol" charset="2"/>
              </a:rPr>
              <a:t>N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is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Times-Roman" charset="0"/>
              </a:rPr>
              <a:t>		||Y|| = sqrt(y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 baseline="30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+y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 baseline="30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+…+y</a:t>
            </a:r>
            <a:r>
              <a:rPr lang="en-US" sz="2800" baseline="-25000">
                <a:latin typeface="Times-Roman" charset="0"/>
              </a:rPr>
              <a:t>N-1</a:t>
            </a:r>
            <a:r>
              <a:rPr lang="en-US" sz="2800" baseline="30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Then the length of </a:t>
            </a:r>
            <a:r>
              <a:rPr lang="en-US" sz="2800">
                <a:latin typeface="Times-Roman" charset="0"/>
              </a:rPr>
              <a:t>W</a:t>
            </a:r>
            <a:r>
              <a:rPr lang="en-US" sz="2800"/>
              <a:t> is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Times-Roman" charset="0"/>
              </a:rPr>
              <a:t>		 ||W|| = sqrt(u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 baseline="30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+u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 baseline="30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+…+u</a:t>
            </a:r>
            <a:r>
              <a:rPr lang="en-US" sz="2800" baseline="-25000">
                <a:latin typeface="Times-Roman" charset="0"/>
              </a:rPr>
              <a:t>n-1</a:t>
            </a:r>
            <a:r>
              <a:rPr lang="en-US" sz="2800" baseline="30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) </a:t>
            </a:r>
            <a:r>
              <a:rPr lang="en-US" sz="2800">
                <a:latin typeface="Times-Roman" charset="0"/>
                <a:sym typeface="Symbol" charset="2"/>
              </a:rPr>
              <a:t> sqrt(n)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So </a:t>
            </a:r>
            <a:r>
              <a:rPr lang="en-US" sz="2800">
                <a:latin typeface="Times-Roman" charset="0"/>
              </a:rPr>
              <a:t>W</a:t>
            </a:r>
            <a:r>
              <a:rPr lang="en-US" sz="2800"/>
              <a:t> is a very</a:t>
            </a:r>
            <a:r>
              <a:rPr lang="en-US" sz="2800" b="1">
                <a:solidFill>
                  <a:schemeClr val="accent2"/>
                </a:solidFill>
              </a:rPr>
              <a:t> short</a:t>
            </a:r>
            <a:r>
              <a:rPr lang="en-US" sz="2800"/>
              <a:t> vector in </a:t>
            </a:r>
            <a:r>
              <a:rPr lang="en-US" sz="2800">
                <a:latin typeface="Times-Roman" charset="0"/>
              </a:rPr>
              <a:t>L</a:t>
            </a:r>
            <a:r>
              <a:rPr lang="en-US" sz="2800"/>
              <a:t> where</a:t>
            </a:r>
            <a:endParaRPr lang="en-US" sz="280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First </a:t>
            </a:r>
            <a:r>
              <a:rPr lang="en-US" sz="2400">
                <a:latin typeface="Times-Roman" charset="0"/>
              </a:rPr>
              <a:t>n</a:t>
            </a:r>
            <a:r>
              <a:rPr lang="en-US" sz="2400"/>
              <a:t> entries of </a:t>
            </a:r>
            <a:r>
              <a:rPr lang="en-US" sz="2400">
                <a:latin typeface="Times-Roman" charset="0"/>
              </a:rPr>
              <a:t>W</a:t>
            </a:r>
            <a:r>
              <a:rPr lang="en-US" sz="2400"/>
              <a:t> all </a:t>
            </a:r>
            <a:r>
              <a:rPr lang="en-US" sz="2400">
                <a:latin typeface="Times-Roman" charset="0"/>
              </a:rPr>
              <a:t>0</a:t>
            </a:r>
            <a:r>
              <a:rPr lang="en-US" sz="2400"/>
              <a:t> or </a:t>
            </a:r>
            <a:r>
              <a:rPr lang="en-US" sz="2400">
                <a:latin typeface="Times-Roman" charset="0"/>
              </a:rPr>
              <a:t>1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Last </a:t>
            </a:r>
            <a:r>
              <a:rPr lang="en-US" sz="2400">
                <a:latin typeface="Times-Roman" charset="0"/>
              </a:rPr>
              <a:t>m</a:t>
            </a:r>
            <a:r>
              <a:rPr lang="en-US" sz="2400"/>
              <a:t> elements of </a:t>
            </a:r>
            <a:r>
              <a:rPr lang="en-US" sz="2400">
                <a:latin typeface="Times-Roman" charset="0"/>
              </a:rPr>
              <a:t>W</a:t>
            </a:r>
            <a:r>
              <a:rPr lang="en-US" sz="2400"/>
              <a:t> are all </a:t>
            </a:r>
            <a:r>
              <a:rPr lang="en-US" sz="2400">
                <a:latin typeface="Times-Roman" charset="0"/>
              </a:rPr>
              <a:t>0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Can we use these facts to find </a:t>
            </a:r>
            <a:r>
              <a:rPr lang="en-US" sz="2800">
                <a:latin typeface="Times-Roman" charset="0"/>
              </a:rPr>
              <a:t>U</a:t>
            </a:r>
            <a:r>
              <a:rPr lang="en-US" sz="2800"/>
              <a:t>?</a:t>
            </a:r>
            <a:endParaRPr lang="en-US" sz="2800">
              <a:latin typeface="Times-Roman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341F918-1CC2-B145-A8CF-B39C1918BB3A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4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Lattice Reduction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we can find a short vector in </a:t>
            </a:r>
            <a:r>
              <a:rPr lang="en-US" sz="2800">
                <a:latin typeface="Times-Roman" charset="0"/>
              </a:rPr>
              <a:t>L</a:t>
            </a:r>
            <a:r>
              <a:rPr lang="en-US" sz="2800"/>
              <a:t>, with first </a:t>
            </a:r>
            <a:r>
              <a:rPr lang="en-US" sz="2800">
                <a:latin typeface="Times-Roman" charset="0"/>
              </a:rPr>
              <a:t>n</a:t>
            </a:r>
            <a:r>
              <a:rPr lang="en-US" sz="2800"/>
              <a:t> entries all </a:t>
            </a:r>
            <a:r>
              <a:rPr lang="en-US" sz="2800">
                <a:latin typeface="Times-Roman" charset="0"/>
              </a:rPr>
              <a:t>0</a:t>
            </a:r>
            <a:r>
              <a:rPr lang="en-US" sz="2800"/>
              <a:t> or </a:t>
            </a:r>
            <a:r>
              <a:rPr lang="en-US" sz="2800">
                <a:latin typeface="Times-Roman" charset="0"/>
              </a:rPr>
              <a:t>1</a:t>
            </a:r>
            <a:r>
              <a:rPr lang="en-US" sz="2800"/>
              <a:t> and last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entries all </a:t>
            </a:r>
            <a:r>
              <a:rPr lang="en-US" sz="2800">
                <a:latin typeface="Times-Roman" charset="0"/>
              </a:rPr>
              <a:t>0</a:t>
            </a:r>
            <a:r>
              <a:rPr lang="en-US" sz="2800"/>
              <a:t>, then we </a:t>
            </a:r>
            <a:r>
              <a:rPr lang="en-US" sz="2800" i="1"/>
              <a:t>might</a:t>
            </a:r>
            <a:r>
              <a:rPr lang="en-US" sz="2800"/>
              <a:t> have found </a:t>
            </a:r>
            <a:r>
              <a:rPr lang="en-US" sz="2800">
                <a:latin typeface="Times-Roman" charset="0"/>
              </a:rPr>
              <a:t>U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chemeClr val="accent2"/>
                </a:solidFill>
              </a:rPr>
              <a:t>LLL</a:t>
            </a:r>
            <a:r>
              <a:rPr lang="en-US" sz="2800"/>
              <a:t> lattice reduction algorithm will efficiently find short vectors in a lattice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Less than </a:t>
            </a:r>
            <a:r>
              <a:rPr lang="en-US" sz="2800">
                <a:latin typeface="Times-Roman" charset="0"/>
              </a:rPr>
              <a:t>30</a:t>
            </a:r>
            <a:r>
              <a:rPr lang="en-US" sz="2800"/>
              <a:t> lines of pseudo-code for LLL!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No guarantee LLL will find a specific vector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But probability of success is often 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686B672-D974-354F-B9AA-A5E0EADE1705}" type="slidenum">
              <a:rPr lang="en-US" smtClean="0">
                <a:latin typeface="Times New Roman" charset="0"/>
              </a:rPr>
              <a:pPr/>
              <a:t>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5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Knapsack Example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What does lattice reduction have to do with the knapsack cryptosystem?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Suppose we have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Superincreasing knapsack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>
                <a:latin typeface="Times-Roman" charset="0"/>
              </a:rPr>
              <a:t>S = [2,3,7,14,30,57,120,251]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Suppose </a:t>
            </a:r>
            <a:r>
              <a:rPr lang="en-US" sz="2400">
                <a:latin typeface="Times-Roman" charset="0"/>
              </a:rPr>
              <a:t>m = 41, n = 491 </a:t>
            </a:r>
            <a:r>
              <a:rPr lang="en-US" sz="2400">
                <a:latin typeface="Times-Roman" charset="0"/>
                <a:sym typeface="Symbol" charset="2"/>
              </a:rPr>
              <a:t> </a:t>
            </a:r>
            <a:r>
              <a:rPr lang="en-US" sz="2400">
                <a:latin typeface="Times-Roman" charset="0"/>
              </a:rPr>
              <a:t>m</a:t>
            </a:r>
            <a:r>
              <a:rPr lang="en-US" sz="2400" baseline="30000">
                <a:latin typeface="Times-Roman" charset="0"/>
                <a:sym typeface="Symbol" charset="2"/>
              </a:rPr>
              <a:t></a:t>
            </a:r>
            <a:r>
              <a:rPr lang="en-US" sz="2400" baseline="30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 = 12 mod n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Public knapsack: </a:t>
            </a:r>
            <a:r>
              <a:rPr lang="en-US" sz="2400">
                <a:latin typeface="Times-Roman" charset="0"/>
              </a:rPr>
              <a:t>t</a:t>
            </a:r>
            <a:r>
              <a:rPr lang="en-US" sz="2400" baseline="-25000">
                <a:latin typeface="Times-Roman" charset="0"/>
              </a:rPr>
              <a:t>i</a:t>
            </a:r>
            <a:r>
              <a:rPr lang="en-US" sz="2400">
                <a:latin typeface="Times-Roman" charset="0"/>
              </a:rPr>
              <a:t> = 41</a:t>
            </a:r>
            <a:r>
              <a:rPr lang="en-US" sz="2400" baseline="30000">
                <a:latin typeface="Times-Roman" charset="0"/>
              </a:rPr>
              <a:t> </a:t>
            </a:r>
            <a:r>
              <a:rPr lang="en-US" sz="2400">
                <a:latin typeface="Times-Roman" charset="0"/>
                <a:sym typeface="Symbol" charset="2"/>
              </a:rPr>
              <a:t> </a:t>
            </a:r>
            <a:r>
              <a:rPr lang="en-US" sz="2400">
                <a:latin typeface="Times-Roman" charset="0"/>
              </a:rPr>
              <a:t>s</a:t>
            </a:r>
            <a:r>
              <a:rPr lang="en-US" sz="2400" baseline="-25000">
                <a:latin typeface="Times-Roman" charset="0"/>
              </a:rPr>
              <a:t>i</a:t>
            </a:r>
            <a:r>
              <a:rPr lang="en-US" sz="2400">
                <a:latin typeface="Times-Roman" charset="0"/>
              </a:rPr>
              <a:t> mod 491</a:t>
            </a:r>
            <a:endParaRPr lang="en-US" sz="2400"/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>
                <a:latin typeface="Times-Roman" charset="0"/>
              </a:rPr>
              <a:t>T = [82,123,287,83,248,373,10,471]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chemeClr val="hlink"/>
                </a:solidFill>
              </a:rPr>
              <a:t>Public key: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T	</a:t>
            </a:r>
            <a:r>
              <a:rPr lang="en-US" sz="2800"/>
              <a:t>	</a:t>
            </a:r>
            <a:r>
              <a:rPr lang="en-US" sz="2800" b="1">
                <a:solidFill>
                  <a:schemeClr val="hlink"/>
                </a:solidFill>
              </a:rPr>
              <a:t>Private key: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(S,m</a:t>
            </a:r>
            <a:r>
              <a:rPr lang="en-US" sz="2800" baseline="30000">
                <a:latin typeface="Times-Roman" charset="0"/>
                <a:sym typeface="Symbol" charset="2"/>
              </a:rPr>
              <a:t></a:t>
            </a:r>
            <a:r>
              <a:rPr lang="en-US" sz="2800" baseline="30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Oooo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Oooo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Oooo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Oooo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Oooo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Oooo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Oooo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Oooo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731C6D9-F685-C14A-B4A2-2EFAF87C3588}" type="slidenum">
              <a:rPr lang="en-US" smtClean="0">
                <a:latin typeface="Times New Roman" charset="0"/>
              </a:rPr>
              <a:pPr/>
              <a:t>67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6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Knapsack Example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chemeClr val="hlink"/>
                </a:solidFill>
              </a:rPr>
              <a:t>Public key: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T		</a:t>
            </a:r>
            <a:r>
              <a:rPr lang="en-US" sz="2800" b="1">
                <a:solidFill>
                  <a:schemeClr val="hlink"/>
                </a:solidFill>
              </a:rPr>
              <a:t>Private key: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(S,m</a:t>
            </a:r>
            <a:r>
              <a:rPr lang="en-US" sz="2800" baseline="30000">
                <a:latin typeface="Times-Roman" charset="0"/>
                <a:sym typeface="Symbol" charset="2"/>
              </a:rPr>
              <a:t></a:t>
            </a:r>
            <a:r>
              <a:rPr lang="en-US" sz="2800" baseline="30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,n)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Times-Roman" charset="0"/>
              </a:rPr>
              <a:t>	S = [2,3,7,14,30,57,120,251]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Times-Roman" charset="0"/>
              </a:rPr>
              <a:t>	T = [82,123,287,83,248,373,10,471]</a:t>
            </a:r>
            <a:endParaRPr lang="en-US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/>
              <a:t>	</a:t>
            </a:r>
            <a:r>
              <a:rPr lang="en-US" sz="2800">
                <a:latin typeface="Times-Roman" charset="0"/>
              </a:rPr>
              <a:t>n = 491,  m</a:t>
            </a:r>
            <a:r>
              <a:rPr lang="en-US" sz="2800" baseline="30000">
                <a:latin typeface="Times-Roman" charset="0"/>
                <a:sym typeface="Symbol" charset="2"/>
              </a:rPr>
              <a:t></a:t>
            </a:r>
            <a:r>
              <a:rPr lang="en-US" sz="2800" baseline="30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 = 12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Example: </a:t>
            </a:r>
            <a:r>
              <a:rPr lang="en-US" sz="2800">
                <a:latin typeface="Times-Roman" charset="0"/>
              </a:rPr>
              <a:t>10010110</a:t>
            </a:r>
            <a:r>
              <a:rPr lang="en-US" sz="2800"/>
              <a:t> is encrypted as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/>
              <a:t>		</a:t>
            </a:r>
            <a:r>
              <a:rPr lang="en-US" sz="2800">
                <a:latin typeface="Times-Roman" charset="0"/>
              </a:rPr>
              <a:t>82+83+373+10 = 548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Then receiver computes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Times-Roman" charset="0"/>
              </a:rPr>
              <a:t>		548 </a:t>
            </a:r>
            <a:r>
              <a:rPr lang="en-US" sz="2800">
                <a:latin typeface="Times-Roman" charset="0"/>
                <a:sym typeface="Symbol" charset="2"/>
              </a:rPr>
              <a:t> 12 = 193 mod 491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	</a:t>
            </a:r>
            <a:r>
              <a:rPr lang="en-US" sz="2800">
                <a:sym typeface="Symbol" charset="2"/>
              </a:rPr>
              <a:t>and </a:t>
            </a:r>
            <a:r>
              <a:rPr lang="en-US" sz="2800"/>
              <a:t>uses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/>
              <a:t> to solve for </a:t>
            </a:r>
            <a:r>
              <a:rPr lang="en-US" sz="2800">
                <a:latin typeface="Times-Roman" charset="0"/>
              </a:rPr>
              <a:t>10010110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23CE551-7410-4E4D-A6CB-3DC4C149EA77}" type="slidenum">
              <a:rPr lang="en-US" smtClean="0">
                <a:latin typeface="Times New Roman" charset="0"/>
              </a:rPr>
              <a:pPr/>
              <a:t>68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Knapsack LLL Attack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343400"/>
          </a:xfrm>
        </p:spPr>
        <p:txBody>
          <a:bodyPr/>
          <a:lstStyle/>
          <a:p>
            <a:pPr eaLnBrk="1" hangingPunct="1"/>
            <a:r>
              <a:rPr lang="en-US"/>
              <a:t>Attacker knows public key</a:t>
            </a:r>
          </a:p>
          <a:p>
            <a:pPr eaLnBrk="1" hangingPunct="1">
              <a:buFont typeface="Wingdings" charset="2"/>
              <a:buNone/>
            </a:pPr>
            <a:r>
              <a:rPr lang="en-US" sz="2800">
                <a:latin typeface="Times-Roman" charset="0"/>
              </a:rPr>
              <a:t>	 T = [82,123,287,83,248,373,10,471]</a:t>
            </a:r>
            <a:endParaRPr lang="en-US" sz="2800"/>
          </a:p>
          <a:p>
            <a:pPr eaLnBrk="1" hangingPunct="1"/>
            <a:r>
              <a:rPr lang="en-US"/>
              <a:t>Attacker knows ciphertext: </a:t>
            </a:r>
            <a:r>
              <a:rPr lang="en-US">
                <a:latin typeface="Times-Roman" charset="0"/>
              </a:rPr>
              <a:t>548</a:t>
            </a:r>
            <a:endParaRPr lang="en-US"/>
          </a:p>
          <a:p>
            <a:pPr eaLnBrk="1" hangingPunct="1"/>
            <a:r>
              <a:rPr lang="en-US"/>
              <a:t>Attacker wants to find </a:t>
            </a:r>
            <a:r>
              <a:rPr lang="en-US">
                <a:latin typeface="Times-Roman" charset="0"/>
              </a:rPr>
              <a:t>u</a:t>
            </a:r>
            <a:r>
              <a:rPr lang="en-US" baseline="-25000">
                <a:latin typeface="Times-Roman" charset="0"/>
              </a:rPr>
              <a:t>i</a:t>
            </a:r>
            <a:r>
              <a:rPr lang="en-US">
                <a:latin typeface="Times-Roman" charset="0"/>
              </a:rPr>
              <a:t> </a:t>
            </a:r>
            <a:r>
              <a:rPr lang="en-US">
                <a:sym typeface="Symbol" charset="2"/>
              </a:rPr>
              <a:t>  </a:t>
            </a:r>
            <a:r>
              <a:rPr lang="en-US">
                <a:latin typeface="Times-Roman" charset="0"/>
                <a:sym typeface="Symbol" charset="2"/>
              </a:rPr>
              <a:t>{0,1}</a:t>
            </a:r>
            <a:r>
              <a:rPr lang="en-US">
                <a:sym typeface="Symbol" charset="2"/>
              </a:rPr>
              <a:t> s.t.</a:t>
            </a:r>
          </a:p>
          <a:p>
            <a:pPr eaLnBrk="1" hangingPunct="1">
              <a:buFont typeface="Wingdings" charset="2"/>
              <a:buNone/>
            </a:pPr>
            <a:r>
              <a:rPr lang="en-US" sz="2400">
                <a:latin typeface="Times-Roman" charset="0"/>
              </a:rPr>
              <a:t>82u</a:t>
            </a:r>
            <a:r>
              <a:rPr lang="en-US" sz="2400" baseline="-25000">
                <a:latin typeface="Times-Roman" charset="0"/>
              </a:rPr>
              <a:t>0</a:t>
            </a:r>
            <a:r>
              <a:rPr lang="en-US" sz="2400">
                <a:latin typeface="Times-Roman" charset="0"/>
              </a:rPr>
              <a:t>+123u</a:t>
            </a:r>
            <a:r>
              <a:rPr lang="en-US" sz="2400" baseline="-25000">
                <a:latin typeface="Times-Roman" charset="0"/>
              </a:rPr>
              <a:t>1</a:t>
            </a:r>
            <a:r>
              <a:rPr lang="en-US" sz="2400">
                <a:latin typeface="Times-Roman" charset="0"/>
              </a:rPr>
              <a:t>+287u</a:t>
            </a:r>
            <a:r>
              <a:rPr lang="en-US" sz="2400" baseline="-25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+83u</a:t>
            </a:r>
            <a:r>
              <a:rPr lang="en-US" sz="2400" baseline="-25000">
                <a:latin typeface="Times-Roman" charset="0"/>
              </a:rPr>
              <a:t>3</a:t>
            </a:r>
            <a:r>
              <a:rPr lang="en-US" sz="2400">
                <a:latin typeface="Times-Roman" charset="0"/>
              </a:rPr>
              <a:t>+248u</a:t>
            </a:r>
            <a:r>
              <a:rPr lang="en-US" sz="2400" baseline="-25000">
                <a:latin typeface="Times-Roman" charset="0"/>
              </a:rPr>
              <a:t>4</a:t>
            </a:r>
            <a:r>
              <a:rPr lang="en-US" sz="2400">
                <a:latin typeface="Times-Roman" charset="0"/>
              </a:rPr>
              <a:t>+373u</a:t>
            </a:r>
            <a:r>
              <a:rPr lang="en-US" sz="2400" baseline="-25000">
                <a:latin typeface="Times-Roman" charset="0"/>
              </a:rPr>
              <a:t>5</a:t>
            </a:r>
            <a:r>
              <a:rPr lang="en-US" sz="2400">
                <a:latin typeface="Times-Roman" charset="0"/>
              </a:rPr>
              <a:t>+10u</a:t>
            </a:r>
            <a:r>
              <a:rPr lang="en-US" sz="2400" baseline="-25000">
                <a:latin typeface="Times-Roman" charset="0"/>
              </a:rPr>
              <a:t>6</a:t>
            </a:r>
            <a:r>
              <a:rPr lang="en-US" sz="2400">
                <a:latin typeface="Times-Roman" charset="0"/>
              </a:rPr>
              <a:t>+471u</a:t>
            </a:r>
            <a:r>
              <a:rPr lang="en-US" sz="2400" baseline="-25000">
                <a:latin typeface="Times-Roman" charset="0"/>
              </a:rPr>
              <a:t>7</a:t>
            </a:r>
            <a:r>
              <a:rPr lang="en-US" sz="2400">
                <a:latin typeface="Times-Roman" charset="0"/>
              </a:rPr>
              <a:t>=548</a:t>
            </a:r>
          </a:p>
          <a:p>
            <a:pPr eaLnBrk="1" hangingPunct="1"/>
            <a:r>
              <a:rPr lang="en-US"/>
              <a:t>This can be written as a matrix equation (dot product): </a:t>
            </a:r>
            <a:r>
              <a:rPr lang="en-US" sz="2800">
                <a:latin typeface="Times-Roman" charset="0"/>
              </a:rPr>
              <a:t>T </a:t>
            </a:r>
            <a:r>
              <a:rPr lang="en-US" sz="2800">
                <a:latin typeface="Times-Roman" charset="0"/>
                <a:sym typeface="Symbol" charset="2"/>
              </a:rPr>
              <a:t> </a:t>
            </a:r>
            <a:r>
              <a:rPr lang="en-US" sz="2800">
                <a:latin typeface="Times-Roman" charset="0"/>
              </a:rPr>
              <a:t>U = 548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4CE8474-F8F3-D642-9BB0-F3C69EF20AAF}" type="slidenum">
              <a:rPr lang="en-US" smtClean="0">
                <a:latin typeface="Times New Roman" charset="0"/>
              </a:rPr>
              <a:pPr/>
              <a:t>69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308227" name="Picture 6" descr="m1.tiff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819400"/>
            <a:ext cx="70104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2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Knapsack LLL Attack</a:t>
            </a:r>
          </a:p>
        </p:txBody>
      </p:sp>
      <p:sp>
        <p:nvSpPr>
          <p:cNvPr id="3082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Attacker knows: </a:t>
            </a:r>
            <a:r>
              <a:rPr lang="en-US" sz="2400">
                <a:latin typeface="Times-Roman" charset="0"/>
              </a:rPr>
              <a:t>T = [82,123,287,83,248,373,10,471]</a:t>
            </a:r>
            <a:endParaRPr lang="en-US" sz="1800">
              <a:latin typeface="Times-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Wants to solve:</a:t>
            </a:r>
            <a:r>
              <a:rPr lang="en-US" sz="2400">
                <a:latin typeface="Times-Roman" charset="0"/>
              </a:rPr>
              <a:t> T </a:t>
            </a:r>
            <a:r>
              <a:rPr lang="en-US" sz="2400">
                <a:latin typeface="Times-Roman" charset="0"/>
                <a:sym typeface="Symbol" charset="2"/>
              </a:rPr>
              <a:t> </a:t>
            </a:r>
            <a:r>
              <a:rPr lang="en-US" sz="2400">
                <a:latin typeface="Times-Roman" charset="0"/>
              </a:rPr>
              <a:t>U = 548</a:t>
            </a:r>
            <a:r>
              <a:rPr lang="en-US" sz="2400"/>
              <a:t> where each </a:t>
            </a:r>
            <a:r>
              <a:rPr lang="en-US" sz="2400">
                <a:latin typeface="Times-Roman" charset="0"/>
              </a:rPr>
              <a:t>u</a:t>
            </a:r>
            <a:r>
              <a:rPr lang="en-US" sz="2400" baseline="-25000">
                <a:latin typeface="Times-Roman" charset="0"/>
              </a:rPr>
              <a:t>i</a:t>
            </a:r>
            <a:r>
              <a:rPr lang="en-US" sz="2400">
                <a:latin typeface="Times-Roman" charset="0"/>
              </a:rPr>
              <a:t> </a:t>
            </a:r>
            <a:r>
              <a:rPr lang="en-US" sz="2400">
                <a:sym typeface="Symbol" charset="2"/>
              </a:rPr>
              <a:t>  </a:t>
            </a:r>
            <a:r>
              <a:rPr lang="en-US" sz="2400">
                <a:latin typeface="Times-Roman" charset="0"/>
                <a:sym typeface="Symbol" charset="2"/>
              </a:rPr>
              <a:t>{0,1}</a:t>
            </a:r>
            <a:r>
              <a:rPr lang="en-US" sz="2400">
                <a:sym typeface="Symbol" charset="2"/>
              </a:rPr>
              <a:t> </a:t>
            </a:r>
            <a:endParaRPr lang="en-US" sz="240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Same form as</a:t>
            </a:r>
            <a:r>
              <a:rPr lang="en-US" sz="2000">
                <a:latin typeface="Times-Roman" charset="0"/>
              </a:rPr>
              <a:t> AU = B</a:t>
            </a:r>
            <a:r>
              <a:rPr lang="en-US" sz="2000"/>
              <a:t> on previous slides!</a:t>
            </a:r>
            <a:endParaRPr lang="en-US" sz="200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We can rewrite problem as </a:t>
            </a:r>
            <a:r>
              <a:rPr lang="en-US" sz="2000">
                <a:latin typeface="Times-Roman" charset="0"/>
              </a:rPr>
              <a:t>MV = W</a:t>
            </a:r>
            <a:r>
              <a:rPr lang="en-US" sz="2000"/>
              <a:t> where</a:t>
            </a:r>
          </a:p>
        </p:txBody>
      </p:sp>
      <p:sp>
        <p:nvSpPr>
          <p:cNvPr id="473093" name="Rectangle 5"/>
          <p:cNvSpPr>
            <a:spLocks noChangeArrowheads="1"/>
          </p:cNvSpPr>
          <p:nvPr/>
        </p:nvSpPr>
        <p:spPr bwMode="auto">
          <a:xfrm>
            <a:off x="685800" y="5257800"/>
            <a:ext cx="792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LLL gives us short vectors in the lattice spanned by the columns of </a:t>
            </a:r>
            <a:r>
              <a:rPr lang="en-US">
                <a:latin typeface="Times-Roman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CB44349-43B4-4D4D-BB6A-B830F7F8770F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4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848600" cy="1981200"/>
          </a:xfrm>
        </p:spPr>
        <p:txBody>
          <a:bodyPr/>
          <a:lstStyle/>
          <a:p>
            <a:pPr eaLnBrk="1" hangingPunct="1"/>
            <a:r>
              <a:rPr lang="en-US"/>
              <a:t>Overview of Differential Cryptanalysis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E5B7C90-DEAD-3B4E-AF66-9F774EA24F8B}" type="slidenum">
              <a:rPr lang="en-US" smtClean="0">
                <a:latin typeface="Times New Roman" charset="0"/>
              </a:rPr>
              <a:pPr/>
              <a:t>70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9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LLL Result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LLL finds short vectors in lattice of </a:t>
            </a:r>
            <a:r>
              <a:rPr lang="en-US" sz="2800">
                <a:latin typeface="Times-Roman" charset="0"/>
              </a:rPr>
              <a:t>M</a:t>
            </a:r>
            <a:endParaRPr lang="en-US" sz="28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Matrix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’ is result of applying LLL to </a:t>
            </a:r>
            <a:r>
              <a:rPr lang="en-US" sz="2800">
                <a:latin typeface="Times-Roman" charset="0"/>
              </a:rPr>
              <a:t>M</a:t>
            </a:r>
            <a:endParaRPr lang="en-US" sz="2800"/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4191000" y="1981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sym typeface="Symbol" charset="2"/>
              </a:rPr>
              <a:t></a:t>
            </a:r>
            <a:endParaRPr lang="en-US" sz="2800">
              <a:sym typeface="Symbol" charset="2"/>
            </a:endParaRPr>
          </a:p>
        </p:txBody>
      </p:sp>
      <p:sp>
        <p:nvSpPr>
          <p:cNvPr id="474118" name="Rectangle 6"/>
          <p:cNvSpPr>
            <a:spLocks noChangeArrowheads="1"/>
          </p:cNvSpPr>
          <p:nvPr/>
        </p:nvSpPr>
        <p:spPr bwMode="auto">
          <a:xfrm>
            <a:off x="685800" y="4800600"/>
            <a:ext cx="800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Column marked with “</a:t>
            </a:r>
            <a:r>
              <a:rPr lang="en-US" sz="2800" b="1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sz="2800"/>
              <a:t>” has the right form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Possible solution: </a:t>
            </a:r>
            <a:r>
              <a:rPr lang="en-US" sz="2800">
                <a:latin typeface="Times-Roman" charset="0"/>
              </a:rPr>
              <a:t>U = [1,0,0,1,0,1,1,0]</a:t>
            </a:r>
            <a:r>
              <a:rPr lang="en-US" sz="2800" baseline="30000">
                <a:latin typeface="Times-Roman" charset="0"/>
              </a:rPr>
              <a:t>T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Easy to verify this is the plaintext!</a:t>
            </a:r>
            <a:endParaRPr lang="en-US" sz="2000"/>
          </a:p>
        </p:txBody>
      </p:sp>
      <p:pic>
        <p:nvPicPr>
          <p:cNvPr id="474119" name="Picture 7" descr="m2.tiff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286000"/>
            <a:ext cx="50927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4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4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4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4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 autoUpdateAnimBg="0"/>
      <p:bldP spid="474117" grpId="0" autoUpdateAnimBg="0"/>
      <p:bldP spid="474118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AC9413D-0919-2D46-98F1-DF73F57081C2}" type="slidenum">
              <a:rPr lang="en-US" smtClean="0">
                <a:latin typeface="Times New Roman" charset="0"/>
              </a:rPr>
              <a:pPr/>
              <a:t>71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0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Bottom Line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343400"/>
          </a:xfrm>
        </p:spPr>
        <p:txBody>
          <a:bodyPr/>
          <a:lstStyle/>
          <a:p>
            <a:pPr eaLnBrk="1" hangingPunct="1"/>
            <a:r>
              <a:rPr lang="en-US"/>
              <a:t>Lattice reduction is a surprising method of attack on knapsack</a:t>
            </a:r>
          </a:p>
          <a:p>
            <a:pPr eaLnBrk="1" hangingPunct="1"/>
            <a:r>
              <a:rPr lang="en-US"/>
              <a:t>A cryptosystem is only secure as long as nobody has found an attack</a:t>
            </a:r>
          </a:p>
          <a:p>
            <a:pPr eaLnBrk="1" hangingPunct="1"/>
            <a:r>
              <a:rPr lang="en-US"/>
              <a:t>Lesson: </a:t>
            </a:r>
            <a:r>
              <a:rPr lang="en-US" b="1">
                <a:solidFill>
                  <a:schemeClr val="hlink"/>
                </a:solidFill>
              </a:rPr>
              <a:t>Advances in mathematics can break cryptosystems!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9B98D31-6641-134C-A2AA-9D0652A4EC34}" type="slidenum">
              <a:rPr lang="en-US" smtClean="0">
                <a:latin typeface="Times New Roman" charset="0"/>
              </a:rPr>
              <a:pPr/>
              <a:t>72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12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7772400" cy="1676400"/>
          </a:xfrm>
        </p:spPr>
        <p:txBody>
          <a:bodyPr/>
          <a:lstStyle/>
          <a:p>
            <a:pPr eaLnBrk="1" hangingPunct="1"/>
            <a:r>
              <a:rPr lang="en-US"/>
              <a:t>Hellman’s TMTO Attack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4C29A48-D188-7C46-937C-8367050F2DAD}" type="slidenum">
              <a:rPr lang="en-US" smtClean="0">
                <a:latin typeface="Times New Roman" charset="0"/>
              </a:rPr>
              <a:pPr/>
              <a:t>73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2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Popcnt</a:t>
            </a:r>
          </a:p>
        </p:txBody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/>
              <a:t>Before we consider Hellman’s attack, consider a simple </a:t>
            </a:r>
            <a:r>
              <a:rPr lang="en-US" sz="2800" b="1">
                <a:solidFill>
                  <a:schemeClr val="hlink"/>
                </a:solidFill>
              </a:rPr>
              <a:t>T</a:t>
            </a:r>
            <a:r>
              <a:rPr lang="en-US" sz="2800"/>
              <a:t>ime-</a:t>
            </a:r>
            <a:r>
              <a:rPr lang="en-US" sz="2800" b="1">
                <a:solidFill>
                  <a:schemeClr val="hlink"/>
                </a:solidFill>
              </a:rPr>
              <a:t>M</a:t>
            </a:r>
            <a:r>
              <a:rPr lang="en-US" sz="2800"/>
              <a:t>emory </a:t>
            </a:r>
            <a:r>
              <a:rPr lang="en-US" sz="2800" b="1">
                <a:solidFill>
                  <a:schemeClr val="hlink"/>
                </a:solidFill>
              </a:rPr>
              <a:t>T</a:t>
            </a:r>
            <a:r>
              <a:rPr lang="en-US" sz="2800"/>
              <a:t>rade</a:t>
            </a:r>
            <a:r>
              <a:rPr lang="en-US" sz="2800" b="1">
                <a:solidFill>
                  <a:schemeClr val="hlink"/>
                </a:solidFill>
              </a:rPr>
              <a:t>O</a:t>
            </a:r>
            <a:r>
              <a:rPr lang="en-US" sz="2800"/>
              <a:t>ff</a:t>
            </a:r>
          </a:p>
          <a:p>
            <a:pPr eaLnBrk="1" hangingPunct="1"/>
            <a:r>
              <a:rPr lang="en-US" sz="2800"/>
              <a:t>“Population count” or </a:t>
            </a:r>
            <a:r>
              <a:rPr lang="en-US" sz="2800">
                <a:latin typeface="Times New Roman" charset="0"/>
              </a:rPr>
              <a:t>popcnt</a:t>
            </a:r>
            <a:endParaRPr lang="en-US" sz="2800"/>
          </a:p>
          <a:p>
            <a:pPr lvl="1" eaLnBrk="1" hangingPunct="1"/>
            <a:r>
              <a:rPr lang="en-US" sz="2400"/>
              <a:t>Let </a:t>
            </a:r>
            <a:r>
              <a:rPr lang="en-US" sz="2400" i="1">
                <a:latin typeface="Times New Roman" charset="0"/>
              </a:rPr>
              <a:t>x</a:t>
            </a:r>
            <a:r>
              <a:rPr lang="en-US" sz="2400"/>
              <a:t> be a 32-bit integer</a:t>
            </a:r>
          </a:p>
          <a:p>
            <a:pPr lvl="1" eaLnBrk="1" hangingPunct="1"/>
            <a:r>
              <a:rPr lang="en-US" sz="2400"/>
              <a:t>Define </a:t>
            </a:r>
            <a:r>
              <a:rPr lang="en-US" sz="2400">
                <a:latin typeface="Times New Roman" charset="0"/>
              </a:rPr>
              <a:t>popcnt(</a:t>
            </a:r>
            <a:r>
              <a:rPr lang="en-US" sz="2400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) =</a:t>
            </a:r>
            <a:r>
              <a:rPr lang="en-US" sz="2400"/>
              <a:t> number of </a:t>
            </a:r>
            <a:r>
              <a:rPr lang="en-US" sz="2400">
                <a:latin typeface="Times-Roman" charset="0"/>
              </a:rPr>
              <a:t>1</a:t>
            </a:r>
            <a:r>
              <a:rPr lang="en-US" sz="2400"/>
              <a:t>’s in binary expansion of </a:t>
            </a:r>
            <a:r>
              <a:rPr lang="en-US" sz="2400" i="1">
                <a:latin typeface="Times New Roman" charset="0"/>
              </a:rPr>
              <a:t>x</a:t>
            </a:r>
          </a:p>
          <a:p>
            <a:pPr lvl="1" eaLnBrk="1" hangingPunct="1"/>
            <a:r>
              <a:rPr lang="en-US" sz="2400"/>
              <a:t>How to compute </a:t>
            </a:r>
            <a:r>
              <a:rPr lang="en-US" sz="2400">
                <a:latin typeface="Times New Roman" charset="0"/>
              </a:rPr>
              <a:t>popcnt(</a:t>
            </a:r>
            <a:r>
              <a:rPr lang="en-US" sz="2400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/>
              <a:t>efficiently?</a:t>
            </a: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6DEBD73-63C5-314C-8C31-6837EB9B40B6}" type="slidenum">
              <a:rPr lang="en-US" smtClean="0">
                <a:latin typeface="Times New Roman" charset="0"/>
              </a:rPr>
              <a:pPr/>
              <a:t>74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3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Simple Popcnt</a:t>
            </a:r>
          </a:p>
        </p:txBody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6962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Most obvious thing to do is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Times New Roman" charset="0"/>
              </a:rPr>
              <a:t>		popcnt(</a:t>
            </a:r>
            <a:r>
              <a:rPr lang="en-US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// assuming </a:t>
            </a:r>
            <a:r>
              <a:rPr lang="en-US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 is 32-bit value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Times New Roman" charset="0"/>
              </a:rPr>
              <a:t>			</a:t>
            </a:r>
            <a:r>
              <a:rPr lang="en-US" i="1">
                <a:latin typeface="Times New Roman" charset="0"/>
              </a:rPr>
              <a:t>t</a:t>
            </a:r>
            <a:r>
              <a:rPr lang="en-US">
                <a:latin typeface="Times New Roman" charset="0"/>
              </a:rPr>
              <a:t> = 0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Times New Roman" charset="0"/>
              </a:rPr>
              <a:t>			for </a:t>
            </a:r>
            <a:r>
              <a:rPr lang="en-US" i="1">
                <a:latin typeface="Times New Roman" charset="0"/>
              </a:rPr>
              <a:t>i</a:t>
            </a:r>
            <a:r>
              <a:rPr lang="en-US">
                <a:latin typeface="Times New Roman" charset="0"/>
              </a:rPr>
              <a:t> = 0 to 31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Times New Roman" charset="0"/>
              </a:rPr>
              <a:t>				</a:t>
            </a:r>
            <a:r>
              <a:rPr lang="en-US" i="1">
                <a:latin typeface="Times New Roman" charset="0"/>
              </a:rPr>
              <a:t>t</a:t>
            </a:r>
            <a:r>
              <a:rPr lang="en-US">
                <a:latin typeface="Times New Roman" charset="0"/>
              </a:rPr>
              <a:t> = </a:t>
            </a:r>
            <a:r>
              <a:rPr lang="en-US" i="1">
                <a:latin typeface="Times New Roman" charset="0"/>
              </a:rPr>
              <a:t>t</a:t>
            </a:r>
            <a:r>
              <a:rPr lang="en-US">
                <a:latin typeface="Times New Roman" charset="0"/>
              </a:rPr>
              <a:t> + ((</a:t>
            </a:r>
            <a:r>
              <a:rPr lang="en-US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 &gt;&gt; </a:t>
            </a:r>
            <a:r>
              <a:rPr lang="en-US" i="1">
                <a:latin typeface="Times New Roman" charset="0"/>
              </a:rPr>
              <a:t>i</a:t>
            </a:r>
            <a:r>
              <a:rPr lang="en-US">
                <a:latin typeface="Times New Roman" charset="0"/>
              </a:rPr>
              <a:t>) &amp; 1)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Times New Roman" charset="0"/>
              </a:rPr>
              <a:t>			next </a:t>
            </a:r>
            <a:r>
              <a:rPr lang="en-US" i="1">
                <a:latin typeface="Times New Roman" charset="0"/>
              </a:rPr>
              <a:t>i</a:t>
            </a:r>
            <a:endParaRPr lang="en-US">
              <a:latin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Times New Roman" charset="0"/>
              </a:rPr>
              <a:t>			return </a:t>
            </a:r>
            <a:r>
              <a:rPr lang="en-US" i="1">
                <a:latin typeface="Times New Roman" charset="0"/>
              </a:rPr>
              <a:t>t</a:t>
            </a:r>
            <a:endParaRPr lang="en-US">
              <a:latin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>
                <a:latin typeface="Times New Roman" charset="0"/>
              </a:rPr>
              <a:t>		end popcnt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But is it the most efficient?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54FAEE5-32D5-F849-9270-94DFCE25192B}" type="slidenum">
              <a:rPr lang="en-US" smtClean="0">
                <a:latin typeface="Times New Roman" charset="0"/>
              </a:rPr>
              <a:pPr/>
              <a:t>75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4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More Efficient Popcnt</a:t>
            </a:r>
          </a:p>
        </p:txBody>
      </p:sp>
      <p:sp>
        <p:nvSpPr>
          <p:cNvPr id="314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191000"/>
          </a:xfrm>
        </p:spPr>
        <p:txBody>
          <a:bodyPr/>
          <a:lstStyle/>
          <a:p>
            <a:pPr eaLnBrk="1" hangingPunct="1"/>
            <a:r>
              <a:rPr lang="en-US"/>
              <a:t>Precompute </a:t>
            </a:r>
            <a:r>
              <a:rPr lang="en-US">
                <a:latin typeface="Times New Roman" charset="0"/>
              </a:rPr>
              <a:t>popcnt</a:t>
            </a:r>
            <a:r>
              <a:rPr lang="en-US"/>
              <a:t> for all </a:t>
            </a:r>
            <a:r>
              <a:rPr lang="en-US">
                <a:latin typeface="Times-Roman" charset="0"/>
              </a:rPr>
              <a:t>256</a:t>
            </a:r>
            <a:r>
              <a:rPr lang="en-US"/>
              <a:t> bytes</a:t>
            </a:r>
          </a:p>
          <a:p>
            <a:pPr eaLnBrk="1" hangingPunct="1"/>
            <a:r>
              <a:rPr lang="en-US"/>
              <a:t>Store precomputed values in a table</a:t>
            </a:r>
          </a:p>
          <a:p>
            <a:pPr eaLnBrk="1" hangingPunct="1"/>
            <a:r>
              <a:rPr lang="en-US"/>
              <a:t>Given </a:t>
            </a:r>
            <a:r>
              <a:rPr lang="en-US">
                <a:latin typeface="Times-Roman" charset="0"/>
              </a:rPr>
              <a:t>x</a:t>
            </a:r>
            <a:r>
              <a:rPr lang="en-US"/>
              <a:t>, lookup its bytes in this table</a:t>
            </a:r>
          </a:p>
          <a:p>
            <a:pPr lvl="1" eaLnBrk="1" hangingPunct="1"/>
            <a:r>
              <a:rPr lang="en-US"/>
              <a:t>Sum these values to find </a:t>
            </a:r>
            <a:r>
              <a:rPr lang="en-US">
                <a:latin typeface="Times New Roman" charset="0"/>
              </a:rPr>
              <a:t>popcnt(</a:t>
            </a:r>
            <a:r>
              <a:rPr lang="en-US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</a:t>
            </a:r>
            <a:endParaRPr lang="en-US"/>
          </a:p>
          <a:p>
            <a:pPr eaLnBrk="1" hangingPunct="1"/>
            <a:r>
              <a:rPr lang="en-US"/>
              <a:t>Note that precomputation is done once</a:t>
            </a:r>
          </a:p>
          <a:p>
            <a:pPr eaLnBrk="1" hangingPunct="1"/>
            <a:r>
              <a:rPr lang="en-US"/>
              <a:t>Each </a:t>
            </a:r>
            <a:r>
              <a:rPr lang="en-US">
                <a:latin typeface="Times New Roman" charset="0"/>
              </a:rPr>
              <a:t>popcnt</a:t>
            </a:r>
            <a:r>
              <a:rPr lang="en-US"/>
              <a:t> now requires </a:t>
            </a:r>
            <a:r>
              <a:rPr lang="en-US">
                <a:latin typeface="Times-Roman" charset="0"/>
              </a:rPr>
              <a:t>4</a:t>
            </a:r>
            <a:r>
              <a:rPr lang="en-US"/>
              <a:t> steps, not </a:t>
            </a:r>
            <a:r>
              <a:rPr lang="en-US">
                <a:latin typeface="Times-Roman" charset="0"/>
              </a:rPr>
              <a:t>32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30A9CF8-34C9-EA43-8210-FCD9A971D2E6}" type="slidenum">
              <a:rPr lang="en-US" smtClean="0">
                <a:latin typeface="Times New Roman" charset="0"/>
              </a:rPr>
              <a:pPr/>
              <a:t>76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5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More Efficient Popcnt</a:t>
            </a:r>
          </a:p>
        </p:txBody>
      </p:sp>
      <p:sp>
        <p:nvSpPr>
          <p:cNvPr id="315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1800">
                <a:latin typeface="Times New Roman" charset="0"/>
              </a:rPr>
              <a:t>	</a:t>
            </a:r>
            <a:r>
              <a:rPr lang="en-US" sz="2400">
                <a:latin typeface="Times New Roman" charset="0"/>
              </a:rPr>
              <a:t>Initialize: table[</a:t>
            </a:r>
            <a:r>
              <a:rPr lang="en-US" sz="2400" i="1">
                <a:latin typeface="Times New Roman" charset="0"/>
              </a:rPr>
              <a:t>i</a:t>
            </a:r>
            <a:r>
              <a:rPr lang="en-US" sz="2400">
                <a:latin typeface="Times New Roman" charset="0"/>
              </a:rPr>
              <a:t>] = popcnt(</a:t>
            </a:r>
            <a:r>
              <a:rPr lang="en-US" sz="2400" i="1">
                <a:latin typeface="Times New Roman" charset="0"/>
              </a:rPr>
              <a:t>i</a:t>
            </a:r>
            <a:r>
              <a:rPr lang="en-US" sz="2400">
                <a:latin typeface="Times New Roman" charset="0"/>
              </a:rPr>
              <a:t>) for </a:t>
            </a:r>
            <a:r>
              <a:rPr lang="en-US" sz="2400" i="1">
                <a:latin typeface="Times New Roman" charset="0"/>
              </a:rPr>
              <a:t>i </a:t>
            </a:r>
            <a:r>
              <a:rPr lang="en-US" sz="2400">
                <a:latin typeface="Times New Roman" charset="0"/>
              </a:rPr>
              <a:t>= 0,1,…,255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sz="2400">
              <a:latin typeface="American Typewriter" charset="0"/>
            </a:endParaRP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400">
                <a:latin typeface="Times New Roman" charset="0"/>
              </a:rPr>
              <a:t>	popcnt(</a:t>
            </a:r>
            <a:r>
              <a:rPr lang="en-US" sz="2400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) // assuming </a:t>
            </a:r>
            <a:r>
              <a:rPr lang="en-US" sz="2800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 is 32-bit value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400">
                <a:latin typeface="Times New Roman" charset="0"/>
              </a:rPr>
              <a:t>		</a:t>
            </a:r>
            <a:r>
              <a:rPr lang="en-US" sz="2400" i="1">
                <a:latin typeface="Times New Roman" charset="0"/>
              </a:rPr>
              <a:t>p</a:t>
            </a:r>
            <a:r>
              <a:rPr lang="en-US" sz="2400">
                <a:latin typeface="Times New Roman" charset="0"/>
              </a:rPr>
              <a:t> = table[ </a:t>
            </a:r>
            <a:r>
              <a:rPr lang="en-US" sz="2400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 &amp; 0xff ]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400">
                <a:latin typeface="Times New Roman" charset="0"/>
              </a:rPr>
              <a:t>			+ table[ (</a:t>
            </a:r>
            <a:r>
              <a:rPr lang="en-US" sz="2400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 &gt;&gt; 8) &amp; 0xff ]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400">
                <a:latin typeface="Times New Roman" charset="0"/>
              </a:rPr>
              <a:t>			+ table[ (</a:t>
            </a:r>
            <a:r>
              <a:rPr lang="en-US" sz="2400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 &gt;&gt; 16) &amp; 0xff ]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400">
                <a:latin typeface="Times New Roman" charset="0"/>
              </a:rPr>
              <a:t>			+ table[ (</a:t>
            </a:r>
            <a:r>
              <a:rPr lang="en-US" sz="2400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 &gt;&gt; 24) &amp; 0xff ]</a:t>
            </a: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400">
                <a:latin typeface="Times New Roman" charset="0"/>
              </a:rPr>
              <a:t>		return </a:t>
            </a:r>
            <a:r>
              <a:rPr lang="en-US" sz="2400" i="1">
                <a:latin typeface="Times New Roman" charset="0"/>
              </a:rPr>
              <a:t>p</a:t>
            </a:r>
            <a:endParaRPr lang="en-US" sz="2400">
              <a:latin typeface="Times New Roman" charset="0"/>
            </a:endParaRPr>
          </a:p>
          <a:p>
            <a:pPr eaLnBrk="1" hangingPunct="1">
              <a:lnSpc>
                <a:spcPct val="85000"/>
              </a:lnSpc>
              <a:buFont typeface="Wingdings" charset="2"/>
              <a:buNone/>
            </a:pPr>
            <a:r>
              <a:rPr lang="en-US" sz="2400">
                <a:latin typeface="Times New Roman" charset="0"/>
              </a:rPr>
              <a:t>	end popcnt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C45E8217-A93F-814C-922C-53BD591DB423}" type="slidenum">
              <a:rPr lang="en-US" smtClean="0">
                <a:latin typeface="Times New Roman" charset="0"/>
              </a:rPr>
              <a:pPr/>
              <a:t>77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6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TMTO Basics</a:t>
            </a:r>
          </a:p>
        </p:txBody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precomputation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One-time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Results stored in a 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Precomputation results used to make each subsequent computation faster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Balancing “memory” and “time”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 general, larger precomputation requires more initial work and larger “memory” but each subsequent computation is less “time”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02BD501-30B4-9A4A-AFA8-59E57B2B550D}" type="slidenum">
              <a:rPr lang="en-US" smtClean="0">
                <a:latin typeface="Times New Roman" charset="0"/>
              </a:rPr>
              <a:pPr/>
              <a:t>78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7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Block Cipher Notation</a:t>
            </a:r>
          </a:p>
        </p:txBody>
      </p:sp>
      <p:sp>
        <p:nvSpPr>
          <p:cNvPr id="317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Consider a block cipher</a:t>
            </a:r>
          </a:p>
          <a:p>
            <a:pPr eaLnBrk="1" hangingPunct="1">
              <a:buFont typeface="Wingdings" charset="2"/>
              <a:buNone/>
            </a:pPr>
            <a:r>
              <a:rPr lang="en-US"/>
              <a:t>		</a:t>
            </a:r>
            <a:r>
              <a:rPr lang="en-US" i="1">
                <a:latin typeface="Times New Roman" charset="0"/>
              </a:rPr>
              <a:t>C = E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P, K</a:t>
            </a:r>
            <a:r>
              <a:rPr lang="en-US">
                <a:latin typeface="Times New Roman" charset="0"/>
              </a:rPr>
              <a:t>)</a:t>
            </a:r>
            <a:r>
              <a:rPr lang="en-US"/>
              <a:t> </a:t>
            </a:r>
          </a:p>
          <a:p>
            <a:pPr eaLnBrk="1" hangingPunct="1">
              <a:buFont typeface="Wingdings" charset="2"/>
              <a:buNone/>
            </a:pPr>
            <a:r>
              <a:rPr lang="en-US"/>
              <a:t>	where</a:t>
            </a:r>
          </a:p>
          <a:p>
            <a:pPr eaLnBrk="1" hangingPunct="1">
              <a:buFont typeface="Wingdings" charset="2"/>
              <a:buNone/>
            </a:pPr>
            <a:r>
              <a:rPr lang="en-US">
                <a:latin typeface="Courier" charset="0"/>
              </a:rPr>
              <a:t>		</a:t>
            </a:r>
            <a:r>
              <a:rPr lang="en-US" i="1">
                <a:latin typeface="Times New Roman" charset="0"/>
              </a:rPr>
              <a:t>P</a:t>
            </a:r>
            <a:r>
              <a:rPr lang="en-US"/>
              <a:t> is plaintext block of size </a:t>
            </a:r>
            <a:r>
              <a:rPr lang="en-US" i="1">
                <a:latin typeface="Times New Roman" charset="0"/>
              </a:rPr>
              <a:t>n</a:t>
            </a:r>
            <a:endParaRPr lang="en-US"/>
          </a:p>
          <a:p>
            <a:pPr eaLnBrk="1" hangingPunct="1">
              <a:buFont typeface="Wingdings" charset="2"/>
              <a:buNone/>
            </a:pPr>
            <a:r>
              <a:rPr lang="en-US">
                <a:latin typeface="Courier" charset="0"/>
              </a:rPr>
              <a:t>		</a:t>
            </a:r>
            <a:r>
              <a:rPr lang="en-US" i="1">
                <a:latin typeface="Times New Roman" charset="0"/>
              </a:rPr>
              <a:t>C</a:t>
            </a:r>
            <a:r>
              <a:rPr lang="en-US"/>
              <a:t> is ciphertext block of size </a:t>
            </a:r>
            <a:r>
              <a:rPr lang="en-US" i="1">
                <a:latin typeface="Times New Roman" charset="0"/>
              </a:rPr>
              <a:t>n</a:t>
            </a:r>
            <a:endParaRPr lang="en-US"/>
          </a:p>
          <a:p>
            <a:pPr eaLnBrk="1" hangingPunct="1">
              <a:buFont typeface="Wingdings" charset="2"/>
              <a:buNone/>
            </a:pPr>
            <a:r>
              <a:rPr lang="en-US">
                <a:latin typeface="Courier" charset="0"/>
              </a:rPr>
              <a:t>		</a:t>
            </a:r>
            <a:r>
              <a:rPr lang="en-US" i="1">
                <a:latin typeface="Times New Roman" charset="0"/>
              </a:rPr>
              <a:t>K</a:t>
            </a:r>
            <a:r>
              <a:rPr lang="en-US"/>
              <a:t> is key of size </a:t>
            </a:r>
            <a:r>
              <a:rPr lang="en-US" i="1">
                <a:latin typeface="Times New Roman" charset="0"/>
              </a:rPr>
              <a:t>k</a:t>
            </a:r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8502F81-E17D-2A48-B919-9490DC469BBC}" type="slidenum">
              <a:rPr lang="en-US" smtClean="0">
                <a:latin typeface="Times New Roman" charset="0"/>
              </a:rPr>
              <a:pPr/>
              <a:t>79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84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1219200"/>
          </a:xfrm>
        </p:spPr>
        <p:txBody>
          <a:bodyPr/>
          <a:lstStyle/>
          <a:p>
            <a:pPr eaLnBrk="1" hangingPunct="1"/>
            <a:r>
              <a:rPr lang="en-US"/>
              <a:t>Block Cipher as Black Box</a:t>
            </a:r>
          </a:p>
        </p:txBody>
      </p:sp>
      <p:pic>
        <p:nvPicPr>
          <p:cNvPr id="318468" name="Picture 4" descr="&#10;encdec.jpg                                                     000D2507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569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685800" y="4648200"/>
            <a:ext cx="792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For TMTO, treat block cipher as black box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Details of crypto algorithm not important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F9EB7A0-EFEF-634F-896B-3E69C6AEB5D7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57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Differential Cryptanalysis</a:t>
            </a:r>
          </a:p>
        </p:txBody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4267200"/>
          </a:xfrm>
        </p:spPr>
        <p:txBody>
          <a:bodyPr/>
          <a:lstStyle/>
          <a:p>
            <a:pPr eaLnBrk="1" hangingPunct="1"/>
            <a:r>
              <a:rPr lang="en-US" sz="2800"/>
              <a:t>Consider DES</a:t>
            </a:r>
          </a:p>
          <a:p>
            <a:pPr eaLnBrk="1" hangingPunct="1"/>
            <a:r>
              <a:rPr lang="en-US" sz="2800"/>
              <a:t>A</a:t>
            </a:r>
            <a:r>
              <a:rPr lang="en-US" sz="2800">
                <a:sym typeface="Symbol" charset="2"/>
              </a:rPr>
              <a:t>ll of DES is linear except S-boxes</a:t>
            </a:r>
          </a:p>
          <a:p>
            <a:pPr eaLnBrk="1" hangingPunct="1"/>
            <a:r>
              <a:rPr lang="en-US" sz="2800"/>
              <a:t>D</a:t>
            </a:r>
            <a:r>
              <a:rPr lang="en-US" sz="2800">
                <a:sym typeface="Symbol" charset="2"/>
              </a:rPr>
              <a:t>ifferential attack focuses on nonlinearity</a:t>
            </a:r>
          </a:p>
          <a:p>
            <a:pPr eaLnBrk="1" hangingPunct="1"/>
            <a:r>
              <a:rPr lang="en-US" sz="2800"/>
              <a:t>Idea is to compare input and output </a:t>
            </a:r>
            <a:r>
              <a:rPr lang="en-US" sz="2800" b="1">
                <a:solidFill>
                  <a:schemeClr val="hlink"/>
                </a:solidFill>
              </a:rPr>
              <a:t>differences</a:t>
            </a:r>
            <a:endParaRPr lang="en-US" sz="2800">
              <a:sym typeface="Symbol" charset="2"/>
            </a:endParaRPr>
          </a:p>
          <a:p>
            <a:pPr eaLnBrk="1" hangingPunct="1"/>
            <a:r>
              <a:rPr lang="en-US" sz="2800"/>
              <a:t>F</a:t>
            </a:r>
            <a:r>
              <a:rPr lang="en-US" sz="2800">
                <a:sym typeface="Symbol" charset="2"/>
              </a:rPr>
              <a:t>or simplicity, first consider one round and one S-box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88810BD-520A-2941-BD99-2EB4E4951FC2}" type="slidenum">
              <a:rPr lang="en-US" smtClean="0">
                <a:latin typeface="Times New Roman" charset="0"/>
              </a:rPr>
              <a:pPr/>
              <a:t>80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9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eaLnBrk="1" hangingPunct="1"/>
            <a:r>
              <a:rPr lang="en-US"/>
              <a:t>Hellman’s TMTO Attack</a:t>
            </a:r>
          </a:p>
        </p:txBody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b="1">
                <a:solidFill>
                  <a:schemeClr val="hlink"/>
                </a:solidFill>
              </a:rPr>
              <a:t>Chosen plaintext attack:</a:t>
            </a:r>
            <a:r>
              <a:rPr lang="en-US" sz="2800"/>
              <a:t> choose </a:t>
            </a:r>
            <a:r>
              <a:rPr lang="en-US" sz="2800" i="1">
                <a:latin typeface="Times New Roman" charset="0"/>
              </a:rPr>
              <a:t>P</a:t>
            </a:r>
            <a:r>
              <a:rPr lang="en-US" sz="2800"/>
              <a:t> and obtain </a:t>
            </a:r>
            <a:r>
              <a:rPr lang="en-US" sz="2800" i="1">
                <a:latin typeface="Times New Roman" charset="0"/>
              </a:rPr>
              <a:t>C</a:t>
            </a:r>
            <a:r>
              <a:rPr lang="en-US" sz="2800"/>
              <a:t>, where </a:t>
            </a:r>
            <a:r>
              <a:rPr lang="en-US" sz="2800" i="1">
                <a:latin typeface="Times New Roman" charset="0"/>
              </a:rPr>
              <a:t>C</a:t>
            </a:r>
            <a:r>
              <a:rPr lang="en-US" sz="2800">
                <a:latin typeface="Times New Roman" charset="0"/>
              </a:rPr>
              <a:t> = </a:t>
            </a:r>
            <a:r>
              <a:rPr lang="en-US" sz="2800" i="1">
                <a:latin typeface="Times New Roman" charset="0"/>
              </a:rPr>
              <a:t>E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P</a:t>
            </a:r>
            <a:r>
              <a:rPr lang="en-US" sz="2800">
                <a:latin typeface="Times New Roman" charset="0"/>
              </a:rPr>
              <a:t>, </a:t>
            </a:r>
            <a:r>
              <a:rPr lang="en-US" sz="2800" i="1">
                <a:latin typeface="Times New Roman" charset="0"/>
              </a:rPr>
              <a:t>K</a:t>
            </a:r>
            <a:r>
              <a:rPr lang="en-US" sz="2800">
                <a:latin typeface="Times New Roman" charset="0"/>
              </a:rPr>
              <a:t>)</a:t>
            </a:r>
            <a:endParaRPr lang="en-US" sz="280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Want to find the key </a:t>
            </a:r>
            <a:r>
              <a:rPr lang="en-US" sz="2800" i="1">
                <a:latin typeface="Times New Roman" charset="0"/>
              </a:rPr>
              <a:t>K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Two “obvious” approaches</a:t>
            </a:r>
          </a:p>
          <a:p>
            <a:pPr marL="990600" lvl="1" indent="-533400" eaLnBrk="1" hangingPunct="1">
              <a:lnSpc>
                <a:spcPct val="90000"/>
              </a:lnSpc>
              <a:buSzPct val="75000"/>
              <a:buFont typeface="Times" charset="0"/>
              <a:buAutoNum type="arabicPeriod"/>
            </a:pPr>
            <a:r>
              <a:rPr lang="en-US" sz="2400"/>
              <a:t>Exhaustive key search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Char char="o"/>
            </a:pPr>
            <a:r>
              <a:rPr lang="en-US" sz="2000"/>
              <a:t>“Memory” is </a:t>
            </a:r>
            <a:r>
              <a:rPr lang="en-US" sz="2000">
                <a:latin typeface="Times-Roman" charset="0"/>
              </a:rPr>
              <a:t>0</a:t>
            </a:r>
            <a:r>
              <a:rPr lang="en-US" sz="2000"/>
              <a:t>, but “time” of </a:t>
            </a:r>
            <a:r>
              <a:rPr lang="en-US" sz="2000">
                <a:latin typeface="Times-Roman" charset="0"/>
              </a:rPr>
              <a:t>2</a:t>
            </a:r>
            <a:r>
              <a:rPr lang="en-US" sz="2000" baseline="30000">
                <a:latin typeface="Times-Roman" charset="0"/>
              </a:rPr>
              <a:t>k-1</a:t>
            </a:r>
            <a:r>
              <a:rPr lang="en-US" sz="2000"/>
              <a:t> for each attack</a:t>
            </a:r>
          </a:p>
          <a:p>
            <a:pPr marL="990600" lvl="1" indent="-533400" eaLnBrk="1" hangingPunct="1">
              <a:lnSpc>
                <a:spcPct val="90000"/>
              </a:lnSpc>
              <a:buSzPct val="75000"/>
              <a:buFont typeface="Times" charset="0"/>
              <a:buAutoNum type="arabicPeriod"/>
            </a:pPr>
            <a:r>
              <a:rPr lang="en-US" sz="2400"/>
              <a:t>Pre-compute </a:t>
            </a:r>
            <a:r>
              <a:rPr lang="en-US" sz="2400" i="1">
                <a:latin typeface="Times New Roman" charset="0"/>
              </a:rPr>
              <a:t>C</a:t>
            </a:r>
            <a:r>
              <a:rPr lang="en-US" sz="2400">
                <a:latin typeface="Times New Roman" charset="0"/>
              </a:rPr>
              <a:t> = </a:t>
            </a:r>
            <a:r>
              <a:rPr lang="en-US" sz="2400" i="1">
                <a:latin typeface="Times New Roman" charset="0"/>
              </a:rPr>
              <a:t>E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i="1">
                <a:latin typeface="Times New Roman" charset="0"/>
              </a:rPr>
              <a:t>P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i="1">
                <a:latin typeface="Times New Roman" charset="0"/>
              </a:rPr>
              <a:t>K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/>
              <a:t> for all possible </a:t>
            </a:r>
            <a:r>
              <a:rPr lang="en-US" sz="2400" i="1">
                <a:latin typeface="Times New Roman" charset="0"/>
              </a:rPr>
              <a:t>K</a:t>
            </a:r>
            <a:r>
              <a:rPr lang="en-US" sz="2400" i="1"/>
              <a:t> </a:t>
            </a:r>
            <a:endParaRPr lang="en-US" sz="2400"/>
          </a:p>
          <a:p>
            <a:pPr marL="1371600" lvl="2" indent="-457200" eaLnBrk="1" hangingPunct="1">
              <a:lnSpc>
                <a:spcPct val="90000"/>
              </a:lnSpc>
              <a:buFontTx/>
              <a:buChar char="o"/>
            </a:pPr>
            <a:r>
              <a:rPr lang="en-US" sz="2000"/>
              <a:t>Then given </a:t>
            </a:r>
            <a:r>
              <a:rPr lang="en-US" sz="2000" i="1">
                <a:latin typeface="Times New Roman" charset="0"/>
              </a:rPr>
              <a:t>C</a:t>
            </a:r>
            <a:r>
              <a:rPr lang="en-US" sz="2000"/>
              <a:t>, can simply look up key </a:t>
            </a:r>
            <a:r>
              <a:rPr lang="en-US" sz="2000" i="1">
                <a:latin typeface="Times New Roman" charset="0"/>
              </a:rPr>
              <a:t>K</a:t>
            </a:r>
            <a:r>
              <a:rPr lang="en-US" sz="2000"/>
              <a:t> in the table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Char char="o"/>
            </a:pPr>
            <a:r>
              <a:rPr lang="en-US" sz="2000"/>
              <a:t>“Memory” of </a:t>
            </a:r>
            <a:r>
              <a:rPr lang="en-US" sz="2000">
                <a:latin typeface="Times-Roman" charset="0"/>
              </a:rPr>
              <a:t>2</a:t>
            </a:r>
            <a:r>
              <a:rPr lang="en-US" sz="2000" baseline="30000">
                <a:latin typeface="Times-Roman" charset="0"/>
              </a:rPr>
              <a:t>k</a:t>
            </a:r>
            <a:r>
              <a:rPr lang="en-US" sz="2000"/>
              <a:t> but “time” of </a:t>
            </a:r>
            <a:r>
              <a:rPr lang="en-US" sz="2000">
                <a:latin typeface="Times-Roman" charset="0"/>
              </a:rPr>
              <a:t>0</a:t>
            </a:r>
            <a:r>
              <a:rPr lang="en-US" sz="2000"/>
              <a:t> for each attack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TMTO lies between </a:t>
            </a:r>
            <a:r>
              <a:rPr lang="en-US" sz="2800">
                <a:solidFill>
                  <a:schemeClr val="hlink"/>
                </a:solidFill>
              </a:rPr>
              <a:t>1.</a:t>
            </a:r>
            <a:r>
              <a:rPr lang="en-US" sz="2800"/>
              <a:t> and </a:t>
            </a:r>
            <a:r>
              <a:rPr lang="en-US" sz="2800">
                <a:solidFill>
                  <a:schemeClr val="hlink"/>
                </a:solidFill>
              </a:rPr>
              <a:t>2.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91913B1-8A54-CD41-B15E-EAA46BB9DA25}" type="slidenum">
              <a:rPr lang="en-US" smtClean="0">
                <a:latin typeface="Times New Roman" charset="0"/>
              </a:rPr>
              <a:pPr/>
              <a:t>81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0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Chain of Encryptions</a:t>
            </a:r>
          </a:p>
        </p:txBody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191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Assume block and key lengths equal: </a:t>
            </a:r>
            <a:r>
              <a:rPr lang="en-US" sz="2800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 =</a:t>
            </a:r>
            <a:r>
              <a:rPr lang="en-US" sz="2800" i="1">
                <a:latin typeface="Times New Roman" charset="0"/>
              </a:rPr>
              <a:t> k</a:t>
            </a:r>
            <a:endParaRPr lang="en-US" sz="280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Then a </a:t>
            </a:r>
            <a:r>
              <a:rPr lang="en-US" sz="2800" b="1">
                <a:solidFill>
                  <a:schemeClr val="hlink"/>
                </a:solidFill>
              </a:rPr>
              <a:t>chain</a:t>
            </a:r>
            <a:r>
              <a:rPr lang="en-US" sz="2800"/>
              <a:t> of encryptions is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Courier" charset="0"/>
              </a:rPr>
              <a:t>		</a:t>
            </a:r>
            <a:r>
              <a:rPr lang="en-US" sz="2800" i="1">
                <a:latin typeface="Times New Roman" charset="0"/>
              </a:rPr>
              <a:t>SP</a:t>
            </a:r>
            <a:r>
              <a:rPr lang="en-US" sz="2800">
                <a:latin typeface="Times New Roman" charset="0"/>
              </a:rPr>
              <a:t> = </a:t>
            </a:r>
            <a:r>
              <a:rPr lang="en-US" sz="2800" i="1">
                <a:latin typeface="Times New Roman" charset="0"/>
              </a:rPr>
              <a:t>K</a:t>
            </a:r>
            <a:r>
              <a:rPr lang="en-US" sz="2800" baseline="-25000">
                <a:latin typeface="Times New Roman" charset="0"/>
              </a:rPr>
              <a:t>0</a:t>
            </a:r>
            <a:r>
              <a:rPr lang="en-US" sz="2800">
                <a:latin typeface="Times New Roman" charset="0"/>
              </a:rPr>
              <a:t>  =</a:t>
            </a:r>
            <a:r>
              <a:rPr lang="en-US" sz="2800">
                <a:latin typeface="Courier" charset="0"/>
              </a:rPr>
              <a:t> </a:t>
            </a:r>
            <a:r>
              <a:rPr lang="en-US" sz="2800"/>
              <a:t>Starting Point</a:t>
            </a:r>
            <a:endParaRPr lang="en-US" sz="2800" baseline="-25000">
              <a:latin typeface="Courier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Courier" charset="0"/>
              </a:rPr>
              <a:t>		</a:t>
            </a:r>
            <a:r>
              <a:rPr lang="en-US" sz="2800" i="1">
                <a:latin typeface="Times New Roman" charset="0"/>
              </a:rPr>
              <a:t>K</a:t>
            </a:r>
            <a:r>
              <a:rPr lang="en-US" sz="2800" baseline="-25000"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 = </a:t>
            </a:r>
            <a:r>
              <a:rPr lang="en-US" sz="2800" i="1">
                <a:latin typeface="Times New Roman" charset="0"/>
              </a:rPr>
              <a:t>E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P</a:t>
            </a:r>
            <a:r>
              <a:rPr lang="en-US" sz="2800">
                <a:latin typeface="Times New Roman" charset="0"/>
              </a:rPr>
              <a:t>, </a:t>
            </a:r>
            <a:r>
              <a:rPr lang="en-US" sz="2800" i="1">
                <a:latin typeface="Times New Roman" charset="0"/>
              </a:rPr>
              <a:t>SP</a:t>
            </a:r>
            <a:r>
              <a:rPr lang="en-US" sz="2800">
                <a:latin typeface="Times New Roman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Times New Roman" charset="0"/>
              </a:rPr>
              <a:t>		</a:t>
            </a:r>
            <a:r>
              <a:rPr lang="en-US" sz="2800" i="1">
                <a:latin typeface="Times New Roman" charset="0"/>
              </a:rPr>
              <a:t>K</a:t>
            </a:r>
            <a:r>
              <a:rPr lang="en-US" sz="2800" baseline="-25000">
                <a:latin typeface="Times New Roman" charset="0"/>
              </a:rPr>
              <a:t>2</a:t>
            </a:r>
            <a:r>
              <a:rPr lang="en-US" sz="2800">
                <a:latin typeface="Times New Roman" charset="0"/>
              </a:rPr>
              <a:t> = </a:t>
            </a:r>
            <a:r>
              <a:rPr lang="en-US" sz="2800" i="1">
                <a:latin typeface="Times New Roman" charset="0"/>
              </a:rPr>
              <a:t>E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P</a:t>
            </a:r>
            <a:r>
              <a:rPr lang="en-US" sz="2800">
                <a:latin typeface="Times New Roman" charset="0"/>
              </a:rPr>
              <a:t>, </a:t>
            </a:r>
            <a:r>
              <a:rPr lang="en-US" sz="2800" i="1">
                <a:latin typeface="Times New Roman" charset="0"/>
              </a:rPr>
              <a:t>K</a:t>
            </a:r>
            <a:r>
              <a:rPr lang="en-US" sz="2800" baseline="-25000"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>
                <a:latin typeface="Courier" charset="0"/>
              </a:rPr>
              <a:t>			: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>
                <a:latin typeface="Courier" charset="0"/>
              </a:rPr>
              <a:t>			: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>
                <a:latin typeface="Courier" charset="0"/>
              </a:rPr>
              <a:t>		</a:t>
            </a:r>
            <a:r>
              <a:rPr lang="en-US" sz="2800" i="1">
                <a:latin typeface="Times New Roman" charset="0"/>
              </a:rPr>
              <a:t>EP</a:t>
            </a:r>
            <a:r>
              <a:rPr lang="en-US" sz="2800">
                <a:latin typeface="Times New Roman" charset="0"/>
              </a:rPr>
              <a:t> = </a:t>
            </a:r>
            <a:r>
              <a:rPr lang="en-US" sz="2800" i="1">
                <a:latin typeface="Times New Roman" charset="0"/>
              </a:rPr>
              <a:t>K</a:t>
            </a:r>
            <a:r>
              <a:rPr lang="en-US" sz="2800" i="1" baseline="-25000">
                <a:latin typeface="Times New Roman" charset="0"/>
              </a:rPr>
              <a:t>t</a:t>
            </a:r>
            <a:r>
              <a:rPr lang="en-US" sz="2800">
                <a:latin typeface="Times New Roman" charset="0"/>
              </a:rPr>
              <a:t> = </a:t>
            </a:r>
            <a:r>
              <a:rPr lang="en-US" sz="2800" i="1">
                <a:latin typeface="Times New Roman" charset="0"/>
              </a:rPr>
              <a:t>E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P</a:t>
            </a:r>
            <a:r>
              <a:rPr lang="en-US" sz="2800">
                <a:latin typeface="Times New Roman" charset="0"/>
              </a:rPr>
              <a:t>, </a:t>
            </a:r>
            <a:r>
              <a:rPr lang="en-US" sz="2800" i="1">
                <a:latin typeface="Times New Roman" charset="0"/>
              </a:rPr>
              <a:t>K</a:t>
            </a:r>
            <a:r>
              <a:rPr lang="en-US" sz="2800" i="1" baseline="-25000">
                <a:latin typeface="Times New Roman" charset="0"/>
              </a:rPr>
              <a:t>t</a:t>
            </a:r>
            <a:r>
              <a:rPr lang="en-US" sz="2800" i="1" baseline="-25000">
                <a:latin typeface="Times New Roman" charset="0"/>
                <a:sym typeface="Symbol" charset="2"/>
              </a:rPr>
              <a:t></a:t>
            </a:r>
            <a:r>
              <a:rPr lang="en-US" sz="2800" baseline="-25000"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) =</a:t>
            </a:r>
            <a:r>
              <a:rPr lang="en-US" sz="2800">
                <a:latin typeface="Courier" charset="0"/>
              </a:rPr>
              <a:t> </a:t>
            </a:r>
            <a:r>
              <a:rPr lang="en-US" sz="2800"/>
              <a:t>End Point</a:t>
            </a:r>
            <a:endParaRPr lang="en-US" sz="2800">
              <a:latin typeface="Courier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CCDE142-28E5-AF4E-BC3C-B9FCB85F2B45}" type="slidenum">
              <a:rPr lang="en-US" smtClean="0">
                <a:latin typeface="Times New Roman" charset="0"/>
              </a:rPr>
              <a:pPr/>
              <a:t>82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1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Encryption Chain</a:t>
            </a:r>
          </a:p>
        </p:txBody>
      </p:sp>
      <p:pic>
        <p:nvPicPr>
          <p:cNvPr id="321540" name="Picture 3" descr=" chain.jpg                                                      000D2507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561388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15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8077200" cy="11430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Ciphertext used as </a:t>
            </a:r>
            <a:r>
              <a:rPr lang="en-US" sz="2800" b="1">
                <a:solidFill>
                  <a:schemeClr val="hlink"/>
                </a:solidFill>
              </a:rPr>
              <a:t>key</a:t>
            </a:r>
            <a:r>
              <a:rPr lang="en-US" sz="2800"/>
              <a:t> at next iteration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Same (chosen) </a:t>
            </a:r>
            <a:r>
              <a:rPr lang="en-US" sz="2800" b="1">
                <a:solidFill>
                  <a:schemeClr val="hlink"/>
                </a:solidFill>
              </a:rPr>
              <a:t>plaintext</a:t>
            </a:r>
            <a:r>
              <a:rPr lang="en-US" sz="2800"/>
              <a:t> at each iteration</a:t>
            </a:r>
            <a:endParaRPr lang="en-US" sz="2800">
              <a:latin typeface="Courier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D1A51FD-EFFC-4C41-BB4D-8E12B63A423E}" type="slidenum">
              <a:rPr lang="en-US" smtClean="0">
                <a:latin typeface="Times New Roman" charset="0"/>
              </a:rPr>
              <a:pPr/>
              <a:t>83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2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Pre-computation</a:t>
            </a:r>
          </a:p>
        </p:txBody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01000" cy="4343400"/>
          </a:xfrm>
        </p:spPr>
        <p:txBody>
          <a:bodyPr/>
          <a:lstStyle/>
          <a:p>
            <a:pPr eaLnBrk="1" hangingPunct="1"/>
            <a:r>
              <a:rPr lang="en-US"/>
              <a:t>Pre-compute </a:t>
            </a:r>
            <a:r>
              <a:rPr lang="en-US" i="1">
                <a:latin typeface="Times New Roman" charset="0"/>
              </a:rPr>
              <a:t>m</a:t>
            </a:r>
            <a:r>
              <a:rPr lang="en-US"/>
              <a:t> encryption chains, each of length </a:t>
            </a:r>
            <a:r>
              <a:rPr lang="en-US" i="1">
                <a:latin typeface="Times New Roman" charset="0"/>
              </a:rPr>
              <a:t>t </a:t>
            </a:r>
            <a:r>
              <a:rPr lang="en-US">
                <a:latin typeface="Times New Roman" charset="0"/>
              </a:rPr>
              <a:t>+1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Save only the start and end points</a:t>
            </a:r>
          </a:p>
          <a:p>
            <a:pPr eaLnBrk="1" hangingPunct="1">
              <a:buFont typeface="Wingdings" charset="2"/>
              <a:buNone/>
            </a:pPr>
            <a:r>
              <a:rPr lang="en-US"/>
              <a:t>	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SP</a:t>
            </a:r>
            <a:r>
              <a:rPr lang="en-US" baseline="-25000">
                <a:latin typeface="Times New Roman" charset="0"/>
              </a:rPr>
              <a:t>0</a:t>
            </a:r>
            <a:r>
              <a:rPr lang="en-US">
                <a:latin typeface="Times New Roman" charset="0"/>
              </a:rPr>
              <a:t>, </a:t>
            </a:r>
            <a:r>
              <a:rPr lang="en-US" i="1">
                <a:latin typeface="Times New Roman" charset="0"/>
              </a:rPr>
              <a:t>EP</a:t>
            </a:r>
            <a:r>
              <a:rPr lang="en-US" baseline="-25000">
                <a:latin typeface="Times New Roman" charset="0"/>
              </a:rPr>
              <a:t>0</a:t>
            </a:r>
            <a:r>
              <a:rPr lang="en-US">
                <a:latin typeface="Times New Roman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en-US">
                <a:latin typeface="Times New Roman" charset="0"/>
              </a:rPr>
              <a:t>	(</a:t>
            </a:r>
            <a:r>
              <a:rPr lang="en-US" i="1">
                <a:latin typeface="Times New Roman" charset="0"/>
              </a:rPr>
              <a:t>SP</a:t>
            </a:r>
            <a:r>
              <a:rPr lang="en-US" baseline="-25000">
                <a:latin typeface="Times New Roman" charset="0"/>
              </a:rPr>
              <a:t>1</a:t>
            </a:r>
            <a:r>
              <a:rPr lang="en-US">
                <a:latin typeface="Times New Roman" charset="0"/>
              </a:rPr>
              <a:t>, </a:t>
            </a:r>
            <a:r>
              <a:rPr lang="en-US" i="1">
                <a:latin typeface="Times New Roman" charset="0"/>
              </a:rPr>
              <a:t>EP</a:t>
            </a:r>
            <a:r>
              <a:rPr lang="en-US" baseline="-25000">
                <a:latin typeface="Times New Roman" charset="0"/>
              </a:rPr>
              <a:t>1</a:t>
            </a:r>
            <a:r>
              <a:rPr lang="en-US">
                <a:latin typeface="Times New Roman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en-US">
                <a:latin typeface="Courier" charset="0"/>
              </a:rPr>
              <a:t>		:</a:t>
            </a:r>
          </a:p>
          <a:p>
            <a:pPr eaLnBrk="1" hangingPunct="1">
              <a:buFont typeface="Wingdings" charset="2"/>
              <a:buNone/>
            </a:pPr>
            <a:r>
              <a:rPr lang="en-US">
                <a:latin typeface="Courier" charset="0"/>
              </a:rPr>
              <a:t>	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SP</a:t>
            </a:r>
            <a:r>
              <a:rPr lang="en-US" i="1" baseline="-25000">
                <a:latin typeface="Times New Roman" charset="0"/>
              </a:rPr>
              <a:t>m</a:t>
            </a:r>
            <a:r>
              <a:rPr lang="en-US" baseline="-25000">
                <a:latin typeface="Times New Roman" charset="0"/>
              </a:rPr>
              <a:t>-1</a:t>
            </a:r>
            <a:r>
              <a:rPr lang="en-US">
                <a:latin typeface="Times New Roman" charset="0"/>
              </a:rPr>
              <a:t>, </a:t>
            </a:r>
            <a:r>
              <a:rPr lang="en-US" i="1">
                <a:latin typeface="Times New Roman" charset="0"/>
              </a:rPr>
              <a:t>EP</a:t>
            </a:r>
            <a:r>
              <a:rPr lang="en-US" i="1" baseline="-25000">
                <a:latin typeface="Times New Roman" charset="0"/>
              </a:rPr>
              <a:t>m</a:t>
            </a:r>
            <a:r>
              <a:rPr lang="en-US" baseline="-25000">
                <a:latin typeface="Times New Roman" charset="0"/>
              </a:rPr>
              <a:t>-1</a:t>
            </a:r>
            <a:r>
              <a:rPr lang="en-US">
                <a:latin typeface="Times New Roman" charset="0"/>
              </a:rPr>
              <a:t>)</a:t>
            </a:r>
            <a:endParaRPr lang="en-US">
              <a:latin typeface="Courier" charset="0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8415338" y="3048000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22566" name="Text Box 5"/>
          <p:cNvSpPr txBox="1">
            <a:spLocks noChangeArrowheads="1"/>
          </p:cNvSpPr>
          <p:nvPr/>
        </p:nvSpPr>
        <p:spPr bwMode="auto">
          <a:xfrm>
            <a:off x="2879725" y="33528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91175" name="Freeform 7"/>
          <p:cNvSpPr>
            <a:spLocks/>
          </p:cNvSpPr>
          <p:nvPr/>
        </p:nvSpPr>
        <p:spPr bwMode="auto">
          <a:xfrm>
            <a:off x="3429000" y="3327400"/>
            <a:ext cx="5334000" cy="698500"/>
          </a:xfrm>
          <a:custGeom>
            <a:avLst/>
            <a:gdLst>
              <a:gd name="T0" fmla="*/ 0 w 3360"/>
              <a:gd name="T1" fmla="*/ 2147483647 h 440"/>
              <a:gd name="T2" fmla="*/ 2147483647 w 3360"/>
              <a:gd name="T3" fmla="*/ 2147483647 h 440"/>
              <a:gd name="T4" fmla="*/ 2147483647 w 3360"/>
              <a:gd name="T5" fmla="*/ 2147483647 h 440"/>
              <a:gd name="T6" fmla="*/ 2147483647 w 3360"/>
              <a:gd name="T7" fmla="*/ 2147483647 h 440"/>
              <a:gd name="T8" fmla="*/ 2147483647 w 3360"/>
              <a:gd name="T9" fmla="*/ 2147483647 h 440"/>
              <a:gd name="T10" fmla="*/ 2147483647 w 3360"/>
              <a:gd name="T11" fmla="*/ 2147483647 h 440"/>
              <a:gd name="T12" fmla="*/ 2147483647 w 3360"/>
              <a:gd name="T13" fmla="*/ 2147483647 h 440"/>
              <a:gd name="T14" fmla="*/ 2147483647 w 3360"/>
              <a:gd name="T15" fmla="*/ 2147483647 h 440"/>
              <a:gd name="T16" fmla="*/ 2147483647 w 3360"/>
              <a:gd name="T17" fmla="*/ 2147483647 h 440"/>
              <a:gd name="T18" fmla="*/ 2147483647 w 3360"/>
              <a:gd name="T19" fmla="*/ 2147483647 h 440"/>
              <a:gd name="T20" fmla="*/ 2147483647 w 3360"/>
              <a:gd name="T21" fmla="*/ 2147483647 h 440"/>
              <a:gd name="T22" fmla="*/ 2147483647 w 3360"/>
              <a:gd name="T23" fmla="*/ 0 h 440"/>
              <a:gd name="T24" fmla="*/ 2147483647 w 3360"/>
              <a:gd name="T25" fmla="*/ 2147483647 h 440"/>
              <a:gd name="T26" fmla="*/ 2147483647 w 3360"/>
              <a:gd name="T27" fmla="*/ 2147483647 h 440"/>
              <a:gd name="T28" fmla="*/ 2147483647 w 3360"/>
              <a:gd name="T29" fmla="*/ 2147483647 h 440"/>
              <a:gd name="T30" fmla="*/ 2147483647 w 3360"/>
              <a:gd name="T31" fmla="*/ 2147483647 h 4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360"/>
              <a:gd name="T49" fmla="*/ 0 h 440"/>
              <a:gd name="T50" fmla="*/ 3360 w 3360"/>
              <a:gd name="T51" fmla="*/ 440 h 44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76" name="Freeform 8"/>
          <p:cNvSpPr>
            <a:spLocks/>
          </p:cNvSpPr>
          <p:nvPr/>
        </p:nvSpPr>
        <p:spPr bwMode="auto">
          <a:xfrm>
            <a:off x="3276600" y="4038600"/>
            <a:ext cx="5334000" cy="508000"/>
          </a:xfrm>
          <a:custGeom>
            <a:avLst/>
            <a:gdLst>
              <a:gd name="T0" fmla="*/ 0 w 3360"/>
              <a:gd name="T1" fmla="*/ 2147483647 h 320"/>
              <a:gd name="T2" fmla="*/ 2147483647 w 3360"/>
              <a:gd name="T3" fmla="*/ 2147483647 h 320"/>
              <a:gd name="T4" fmla="*/ 2147483647 w 3360"/>
              <a:gd name="T5" fmla="*/ 2147483647 h 320"/>
              <a:gd name="T6" fmla="*/ 2147483647 w 3360"/>
              <a:gd name="T7" fmla="*/ 2147483647 h 320"/>
              <a:gd name="T8" fmla="*/ 2147483647 w 3360"/>
              <a:gd name="T9" fmla="*/ 2147483647 h 320"/>
              <a:gd name="T10" fmla="*/ 2147483647 w 3360"/>
              <a:gd name="T11" fmla="*/ 2147483647 h 320"/>
              <a:gd name="T12" fmla="*/ 2147483647 w 3360"/>
              <a:gd name="T13" fmla="*/ 2147483647 h 320"/>
              <a:gd name="T14" fmla="*/ 2147483647 w 3360"/>
              <a:gd name="T15" fmla="*/ 2147483647 h 320"/>
              <a:gd name="T16" fmla="*/ 2147483647 w 3360"/>
              <a:gd name="T17" fmla="*/ 2147483647 h 320"/>
              <a:gd name="T18" fmla="*/ 2147483647 w 3360"/>
              <a:gd name="T19" fmla="*/ 2147483647 h 320"/>
              <a:gd name="T20" fmla="*/ 2147483647 w 3360"/>
              <a:gd name="T21" fmla="*/ 2147483647 h 320"/>
              <a:gd name="T22" fmla="*/ 2147483647 w 3360"/>
              <a:gd name="T23" fmla="*/ 2147483647 h 320"/>
              <a:gd name="T24" fmla="*/ 2147483647 w 3360"/>
              <a:gd name="T25" fmla="*/ 2147483647 h 320"/>
              <a:gd name="T26" fmla="*/ 2147483647 w 3360"/>
              <a:gd name="T27" fmla="*/ 2147483647 h 320"/>
              <a:gd name="T28" fmla="*/ 2147483647 w 3360"/>
              <a:gd name="T29" fmla="*/ 2147483647 h 320"/>
              <a:gd name="T30" fmla="*/ 2147483647 w 3360"/>
              <a:gd name="T31" fmla="*/ 2147483647 h 320"/>
              <a:gd name="T32" fmla="*/ 2147483647 w 3360"/>
              <a:gd name="T33" fmla="*/ 2147483647 h 320"/>
              <a:gd name="T34" fmla="*/ 2147483647 w 3360"/>
              <a:gd name="T35" fmla="*/ 2147483647 h 320"/>
              <a:gd name="T36" fmla="*/ 2147483647 w 3360"/>
              <a:gd name="T37" fmla="*/ 2147483647 h 320"/>
              <a:gd name="T38" fmla="*/ 2147483647 w 3360"/>
              <a:gd name="T39" fmla="*/ 2147483647 h 320"/>
              <a:gd name="T40" fmla="*/ 2147483647 w 3360"/>
              <a:gd name="T41" fmla="*/ 2147483647 h 320"/>
              <a:gd name="T42" fmla="*/ 2147483647 w 3360"/>
              <a:gd name="T43" fmla="*/ 2147483647 h 320"/>
              <a:gd name="T44" fmla="*/ 2147483647 w 3360"/>
              <a:gd name="T45" fmla="*/ 2147483647 h 320"/>
              <a:gd name="T46" fmla="*/ 2147483647 w 3360"/>
              <a:gd name="T47" fmla="*/ 2147483647 h 320"/>
              <a:gd name="T48" fmla="*/ 2147483647 w 3360"/>
              <a:gd name="T49" fmla="*/ 2147483647 h 3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360"/>
              <a:gd name="T76" fmla="*/ 0 h 320"/>
              <a:gd name="T77" fmla="*/ 3360 w 3360"/>
              <a:gd name="T78" fmla="*/ 320 h 3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77" name="Freeform 9"/>
          <p:cNvSpPr>
            <a:spLocks/>
          </p:cNvSpPr>
          <p:nvPr/>
        </p:nvSpPr>
        <p:spPr bwMode="auto">
          <a:xfrm>
            <a:off x="3429000" y="5219700"/>
            <a:ext cx="5486400" cy="800100"/>
          </a:xfrm>
          <a:custGeom>
            <a:avLst/>
            <a:gdLst>
              <a:gd name="T0" fmla="*/ 0 w 3456"/>
              <a:gd name="T1" fmla="*/ 2147483647 h 504"/>
              <a:gd name="T2" fmla="*/ 2147483647 w 3456"/>
              <a:gd name="T3" fmla="*/ 2147483647 h 504"/>
              <a:gd name="T4" fmla="*/ 2147483647 w 3456"/>
              <a:gd name="T5" fmla="*/ 2147483647 h 504"/>
              <a:gd name="T6" fmla="*/ 2147483647 w 3456"/>
              <a:gd name="T7" fmla="*/ 2147483647 h 504"/>
              <a:gd name="T8" fmla="*/ 2147483647 w 3456"/>
              <a:gd name="T9" fmla="*/ 2147483647 h 504"/>
              <a:gd name="T10" fmla="*/ 2147483647 w 3456"/>
              <a:gd name="T11" fmla="*/ 2147483647 h 504"/>
              <a:gd name="T12" fmla="*/ 2147483647 w 3456"/>
              <a:gd name="T13" fmla="*/ 2147483647 h 504"/>
              <a:gd name="T14" fmla="*/ 2147483647 w 3456"/>
              <a:gd name="T15" fmla="*/ 2147483647 h 504"/>
              <a:gd name="T16" fmla="*/ 2147483647 w 3456"/>
              <a:gd name="T17" fmla="*/ 2147483647 h 504"/>
              <a:gd name="T18" fmla="*/ 2147483647 w 3456"/>
              <a:gd name="T19" fmla="*/ 2147483647 h 504"/>
              <a:gd name="T20" fmla="*/ 2147483647 w 3456"/>
              <a:gd name="T21" fmla="*/ 2147483647 h 504"/>
              <a:gd name="T22" fmla="*/ 2147483647 w 3456"/>
              <a:gd name="T23" fmla="*/ 2147483647 h 504"/>
              <a:gd name="T24" fmla="*/ 2147483647 w 3456"/>
              <a:gd name="T25" fmla="*/ 2147483647 h 504"/>
              <a:gd name="T26" fmla="*/ 2147483647 w 3456"/>
              <a:gd name="T27" fmla="*/ 2147483647 h 504"/>
              <a:gd name="T28" fmla="*/ 2147483647 w 3456"/>
              <a:gd name="T29" fmla="*/ 2147483647 h 504"/>
              <a:gd name="T30" fmla="*/ 2147483647 w 3456"/>
              <a:gd name="T31" fmla="*/ 2147483647 h 5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456"/>
              <a:gd name="T49" fmla="*/ 0 h 504"/>
              <a:gd name="T50" fmla="*/ 3456 w 3456"/>
              <a:gd name="T51" fmla="*/ 504 h 5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78" name="Text Box 10"/>
          <p:cNvSpPr txBox="1">
            <a:spLocks noChangeArrowheads="1"/>
          </p:cNvSpPr>
          <p:nvPr/>
        </p:nvSpPr>
        <p:spPr bwMode="auto">
          <a:xfrm>
            <a:off x="3032125" y="39624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3200400" y="50292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m-1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91180" name="Text Box 12"/>
          <p:cNvSpPr txBox="1">
            <a:spLocks noChangeArrowheads="1"/>
          </p:cNvSpPr>
          <p:nvPr/>
        </p:nvSpPr>
        <p:spPr bwMode="auto">
          <a:xfrm>
            <a:off x="8339138" y="3733800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8307388" y="4800600"/>
            <a:ext cx="760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m-1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91182" name="Oval 14"/>
          <p:cNvSpPr>
            <a:spLocks noChangeArrowheads="1"/>
          </p:cNvSpPr>
          <p:nvPr/>
        </p:nvSpPr>
        <p:spPr bwMode="auto">
          <a:xfrm>
            <a:off x="8686800" y="347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83" name="Oval 15"/>
          <p:cNvSpPr>
            <a:spLocks noChangeArrowheads="1"/>
          </p:cNvSpPr>
          <p:nvPr/>
        </p:nvSpPr>
        <p:spPr bwMode="auto">
          <a:xfrm>
            <a:off x="3352800" y="5461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84" name="Oval 16"/>
          <p:cNvSpPr>
            <a:spLocks noChangeArrowheads="1"/>
          </p:cNvSpPr>
          <p:nvPr/>
        </p:nvSpPr>
        <p:spPr bwMode="auto">
          <a:xfrm>
            <a:off x="3200400" y="4419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577" name="Oval 17"/>
          <p:cNvSpPr>
            <a:spLocks noChangeArrowheads="1"/>
          </p:cNvSpPr>
          <p:nvPr/>
        </p:nvSpPr>
        <p:spPr bwMode="auto">
          <a:xfrm>
            <a:off x="3352800" y="347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86" name="Oval 18"/>
          <p:cNvSpPr>
            <a:spLocks noChangeArrowheads="1"/>
          </p:cNvSpPr>
          <p:nvPr/>
        </p:nvSpPr>
        <p:spPr bwMode="auto">
          <a:xfrm>
            <a:off x="8839200" y="5232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87" name="Oval 19"/>
          <p:cNvSpPr>
            <a:spLocks noChangeArrowheads="1"/>
          </p:cNvSpPr>
          <p:nvPr/>
        </p:nvSpPr>
        <p:spPr bwMode="auto">
          <a:xfrm>
            <a:off x="8534400" y="4114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89" name="Oval 21"/>
          <p:cNvSpPr>
            <a:spLocks noChangeArrowheads="1"/>
          </p:cNvSpPr>
          <p:nvPr/>
        </p:nvSpPr>
        <p:spPr bwMode="auto">
          <a:xfrm>
            <a:off x="3505200" y="3657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90" name="Oval 22"/>
          <p:cNvSpPr>
            <a:spLocks noChangeArrowheads="1"/>
          </p:cNvSpPr>
          <p:nvPr/>
        </p:nvSpPr>
        <p:spPr bwMode="auto">
          <a:xfrm>
            <a:off x="3657600" y="3886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91" name="Oval 23"/>
          <p:cNvSpPr>
            <a:spLocks noChangeArrowheads="1"/>
          </p:cNvSpPr>
          <p:nvPr/>
        </p:nvSpPr>
        <p:spPr bwMode="auto">
          <a:xfrm>
            <a:off x="3962400" y="3886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92" name="Oval 24"/>
          <p:cNvSpPr>
            <a:spLocks noChangeArrowheads="1"/>
          </p:cNvSpPr>
          <p:nvPr/>
        </p:nvSpPr>
        <p:spPr bwMode="auto">
          <a:xfrm>
            <a:off x="4191000" y="37099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93" name="Oval 25"/>
          <p:cNvSpPr>
            <a:spLocks noChangeArrowheads="1"/>
          </p:cNvSpPr>
          <p:nvPr/>
        </p:nvSpPr>
        <p:spPr bwMode="auto">
          <a:xfrm>
            <a:off x="4495800" y="35639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94" name="Oval 26"/>
          <p:cNvSpPr>
            <a:spLocks noChangeArrowheads="1"/>
          </p:cNvSpPr>
          <p:nvPr/>
        </p:nvSpPr>
        <p:spPr bwMode="auto">
          <a:xfrm>
            <a:off x="4800600" y="3581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95" name="Oval 27"/>
          <p:cNvSpPr>
            <a:spLocks noChangeArrowheads="1"/>
          </p:cNvSpPr>
          <p:nvPr/>
        </p:nvSpPr>
        <p:spPr bwMode="auto">
          <a:xfrm>
            <a:off x="5105400" y="3505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96" name="Oval 28"/>
          <p:cNvSpPr>
            <a:spLocks noChangeArrowheads="1"/>
          </p:cNvSpPr>
          <p:nvPr/>
        </p:nvSpPr>
        <p:spPr bwMode="auto">
          <a:xfrm>
            <a:off x="5410200" y="3505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97" name="Oval 29"/>
          <p:cNvSpPr>
            <a:spLocks noChangeArrowheads="1"/>
          </p:cNvSpPr>
          <p:nvPr/>
        </p:nvSpPr>
        <p:spPr bwMode="auto">
          <a:xfrm>
            <a:off x="5791200" y="3673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98" name="Oval 30"/>
          <p:cNvSpPr>
            <a:spLocks noChangeArrowheads="1"/>
          </p:cNvSpPr>
          <p:nvPr/>
        </p:nvSpPr>
        <p:spPr bwMode="auto">
          <a:xfrm>
            <a:off x="6172200" y="3692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99" name="Oval 31"/>
          <p:cNvSpPr>
            <a:spLocks noChangeArrowheads="1"/>
          </p:cNvSpPr>
          <p:nvPr/>
        </p:nvSpPr>
        <p:spPr bwMode="auto">
          <a:xfrm>
            <a:off x="6477000" y="3276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200" name="Oval 32"/>
          <p:cNvSpPr>
            <a:spLocks noChangeArrowheads="1"/>
          </p:cNvSpPr>
          <p:nvPr/>
        </p:nvSpPr>
        <p:spPr bwMode="auto">
          <a:xfrm>
            <a:off x="6858000" y="34083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201" name="Oval 33"/>
          <p:cNvSpPr>
            <a:spLocks noChangeArrowheads="1"/>
          </p:cNvSpPr>
          <p:nvPr/>
        </p:nvSpPr>
        <p:spPr bwMode="auto">
          <a:xfrm>
            <a:off x="7239000" y="3581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202" name="Oval 34"/>
          <p:cNvSpPr>
            <a:spLocks noChangeArrowheads="1"/>
          </p:cNvSpPr>
          <p:nvPr/>
        </p:nvSpPr>
        <p:spPr bwMode="auto">
          <a:xfrm>
            <a:off x="7543800" y="3352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203" name="Oval 35"/>
          <p:cNvSpPr>
            <a:spLocks noChangeArrowheads="1"/>
          </p:cNvSpPr>
          <p:nvPr/>
        </p:nvSpPr>
        <p:spPr bwMode="auto">
          <a:xfrm>
            <a:off x="7924800" y="3276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204" name="Oval 36"/>
          <p:cNvSpPr>
            <a:spLocks noChangeArrowheads="1"/>
          </p:cNvSpPr>
          <p:nvPr/>
        </p:nvSpPr>
        <p:spPr bwMode="auto">
          <a:xfrm>
            <a:off x="8305800" y="3505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utoUpdateAnimBg="0"/>
      <p:bldP spid="391175" grpId="0" animBg="1"/>
      <p:bldP spid="391176" grpId="0" animBg="1"/>
      <p:bldP spid="391177" grpId="0" animBg="1"/>
      <p:bldP spid="391178" grpId="0" autoUpdateAnimBg="0"/>
      <p:bldP spid="391179" grpId="0" autoUpdateAnimBg="0"/>
      <p:bldP spid="391180" grpId="0" autoUpdateAnimBg="0"/>
      <p:bldP spid="391181" grpId="0" autoUpdateAnimBg="0"/>
      <p:bldP spid="391182" grpId="0" animBg="1"/>
      <p:bldP spid="391183" grpId="0" animBg="1"/>
      <p:bldP spid="391184" grpId="0" animBg="1"/>
      <p:bldP spid="391186" grpId="0" animBg="1"/>
      <p:bldP spid="391187" grpId="0" animBg="1"/>
      <p:bldP spid="391189" grpId="0" animBg="1"/>
      <p:bldP spid="391189" grpId="1" animBg="1"/>
      <p:bldP spid="391190" grpId="0" animBg="1"/>
      <p:bldP spid="391190" grpId="1" animBg="1"/>
      <p:bldP spid="391191" grpId="0" animBg="1"/>
      <p:bldP spid="391191" grpId="1" animBg="1"/>
      <p:bldP spid="391192" grpId="0" animBg="1"/>
      <p:bldP spid="391192" grpId="1" animBg="1"/>
      <p:bldP spid="391193" grpId="0" animBg="1"/>
      <p:bldP spid="391193" grpId="1" animBg="1"/>
      <p:bldP spid="391194" grpId="0" animBg="1"/>
      <p:bldP spid="391194" grpId="1" animBg="1"/>
      <p:bldP spid="391195" grpId="0" animBg="1"/>
      <p:bldP spid="391195" grpId="1" animBg="1"/>
      <p:bldP spid="391196" grpId="0" animBg="1"/>
      <p:bldP spid="391196" grpId="1" animBg="1"/>
      <p:bldP spid="391197" grpId="0" animBg="1"/>
      <p:bldP spid="391197" grpId="1" animBg="1"/>
      <p:bldP spid="391198" grpId="0" animBg="1"/>
      <p:bldP spid="391198" grpId="1" animBg="1"/>
      <p:bldP spid="391199" grpId="0" animBg="1"/>
      <p:bldP spid="391199" grpId="1" animBg="1"/>
      <p:bldP spid="391200" grpId="0" animBg="1"/>
      <p:bldP spid="391200" grpId="1" animBg="1"/>
      <p:bldP spid="391201" grpId="0" animBg="1"/>
      <p:bldP spid="391201" grpId="1" animBg="1"/>
      <p:bldP spid="391202" grpId="0" animBg="1"/>
      <p:bldP spid="391202" grpId="1" animBg="1"/>
      <p:bldP spid="391203" grpId="0" animBg="1"/>
      <p:bldP spid="391203" grpId="1" animBg="1"/>
      <p:bldP spid="391204" grpId="0" animBg="1"/>
      <p:bldP spid="391204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1C29288-81D6-5F4A-93E0-9C43C56F95AE}" type="slidenum">
              <a:rPr lang="en-US" smtClean="0">
                <a:latin typeface="Times New Roman" charset="0"/>
              </a:rPr>
              <a:pPr/>
              <a:t>84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3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990600"/>
          </a:xfrm>
        </p:spPr>
        <p:txBody>
          <a:bodyPr/>
          <a:lstStyle/>
          <a:p>
            <a:pPr eaLnBrk="1" hangingPunct="1"/>
            <a:r>
              <a:rPr lang="en-US"/>
              <a:t>TMTO Attack</a:t>
            </a:r>
          </a:p>
        </p:txBody>
      </p:sp>
      <p:sp>
        <p:nvSpPr>
          <p:cNvPr id="323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b="1">
                <a:solidFill>
                  <a:schemeClr val="accent2"/>
                </a:solidFill>
              </a:rPr>
              <a:t>Memory:</a:t>
            </a:r>
            <a:r>
              <a:rPr lang="en-US" sz="2800"/>
              <a:t> Pre-compute encryption chains and save 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SP</a:t>
            </a:r>
            <a:r>
              <a:rPr lang="en-US" sz="2800" i="1" baseline="-25000">
                <a:latin typeface="Times New Roman" charset="0"/>
              </a:rPr>
              <a:t>i</a:t>
            </a:r>
            <a:r>
              <a:rPr lang="en-US" sz="2800">
                <a:latin typeface="Times New Roman" charset="0"/>
              </a:rPr>
              <a:t>, </a:t>
            </a:r>
            <a:r>
              <a:rPr lang="en-US" sz="2800" i="1">
                <a:latin typeface="Times New Roman" charset="0"/>
              </a:rPr>
              <a:t>EP</a:t>
            </a:r>
            <a:r>
              <a:rPr lang="en-US" sz="2800" i="1" baseline="-25000">
                <a:latin typeface="Times New Roman" charset="0"/>
              </a:rPr>
              <a:t>i</a:t>
            </a:r>
            <a:r>
              <a:rPr lang="en-US" sz="2800">
                <a:latin typeface="Times New Roman" charset="0"/>
              </a:rPr>
              <a:t>) </a:t>
            </a:r>
            <a:r>
              <a:rPr lang="en-US" sz="2800"/>
              <a:t>for</a:t>
            </a:r>
            <a:r>
              <a:rPr lang="en-US" sz="2800">
                <a:latin typeface="Times New Roman" charset="0"/>
              </a:rPr>
              <a:t>  </a:t>
            </a:r>
            <a:r>
              <a:rPr lang="en-US" sz="2800" i="1">
                <a:latin typeface="Times New Roman" charset="0"/>
              </a:rPr>
              <a:t>i </a:t>
            </a:r>
            <a:r>
              <a:rPr lang="en-US" sz="2800">
                <a:latin typeface="Times New Roman" charset="0"/>
              </a:rPr>
              <a:t>= 0,1,…,</a:t>
            </a:r>
            <a:r>
              <a:rPr lang="en-US" sz="2800" i="1">
                <a:latin typeface="Times New Roman" charset="0"/>
              </a:rPr>
              <a:t>m</a:t>
            </a:r>
            <a:r>
              <a:rPr lang="en-US" sz="2800" i="1">
                <a:latin typeface="Times New Roman" charset="0"/>
                <a:sym typeface="Symbol" charset="2"/>
              </a:rPr>
              <a:t></a:t>
            </a:r>
            <a:r>
              <a:rPr lang="en-US" sz="2800">
                <a:latin typeface="Times New Roman" charset="0"/>
              </a:rPr>
              <a:t>1</a:t>
            </a:r>
            <a:endParaRPr lang="en-US" sz="2800"/>
          </a:p>
          <a:p>
            <a:pPr lvl="1" eaLnBrk="1" hangingPunct="1"/>
            <a:r>
              <a:rPr lang="en-US" sz="2400"/>
              <a:t>This is one-time work</a:t>
            </a:r>
            <a:endParaRPr lang="en-US" sz="2400">
              <a:latin typeface="Times New Roman" charset="0"/>
            </a:endParaRPr>
          </a:p>
          <a:p>
            <a:pPr eaLnBrk="1" hangingPunct="1"/>
            <a:r>
              <a:rPr lang="en-US" sz="2800"/>
              <a:t>Then to attack a particular unknown key </a:t>
            </a:r>
            <a:r>
              <a:rPr lang="en-US" sz="2800" i="1">
                <a:latin typeface="Times New Roman" charset="0"/>
              </a:rPr>
              <a:t>K</a:t>
            </a:r>
            <a:endParaRPr lang="en-US" sz="2800"/>
          </a:p>
          <a:p>
            <a:pPr lvl="1" eaLnBrk="1" hangingPunct="1"/>
            <a:r>
              <a:rPr lang="en-US" sz="2400"/>
              <a:t>For the same chosen </a:t>
            </a:r>
            <a:r>
              <a:rPr lang="en-US" sz="2400" i="1">
                <a:latin typeface="Times New Roman" charset="0"/>
              </a:rPr>
              <a:t>P</a:t>
            </a:r>
            <a:r>
              <a:rPr lang="en-US" sz="2400"/>
              <a:t> used to find chains, we know </a:t>
            </a:r>
            <a:r>
              <a:rPr lang="en-US" sz="2400" i="1">
                <a:latin typeface="Times New Roman" charset="0"/>
              </a:rPr>
              <a:t>C</a:t>
            </a:r>
            <a:r>
              <a:rPr lang="en-US" sz="2400"/>
              <a:t> where </a:t>
            </a:r>
            <a:r>
              <a:rPr lang="en-US" sz="2400" i="1">
                <a:latin typeface="Times New Roman" charset="0"/>
              </a:rPr>
              <a:t>C</a:t>
            </a:r>
            <a:r>
              <a:rPr lang="en-US" sz="2400">
                <a:latin typeface="Times New Roman" charset="0"/>
              </a:rPr>
              <a:t> = </a:t>
            </a:r>
            <a:r>
              <a:rPr lang="en-US" sz="2400" i="1">
                <a:latin typeface="Times New Roman" charset="0"/>
              </a:rPr>
              <a:t>E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i="1">
                <a:latin typeface="Times New Roman" charset="0"/>
              </a:rPr>
              <a:t>P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i="1">
                <a:latin typeface="Times New Roman" charset="0"/>
              </a:rPr>
              <a:t>K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/>
              <a:t>and </a:t>
            </a:r>
            <a:r>
              <a:rPr lang="en-US" sz="2400" i="1">
                <a:latin typeface="Times New Roman" charset="0"/>
              </a:rPr>
              <a:t>K</a:t>
            </a:r>
            <a:r>
              <a:rPr lang="en-US" sz="2400"/>
              <a:t> is unknown key</a:t>
            </a:r>
          </a:p>
          <a:p>
            <a:pPr lvl="1" eaLnBrk="1" hangingPunct="1"/>
            <a:r>
              <a:rPr lang="en-US" sz="2400" b="1">
                <a:solidFill>
                  <a:schemeClr val="accent2"/>
                </a:solidFill>
              </a:rPr>
              <a:t>Time:</a:t>
            </a:r>
            <a:r>
              <a:rPr lang="en-US" sz="2400"/>
              <a:t> Compute the chain (maximum of </a:t>
            </a:r>
            <a:r>
              <a:rPr lang="en-US" sz="2400" i="1">
                <a:latin typeface="Times New Roman" charset="0"/>
              </a:rPr>
              <a:t>t</a:t>
            </a:r>
            <a:r>
              <a:rPr lang="en-US" sz="2400"/>
              <a:t> steps)</a:t>
            </a:r>
          </a:p>
          <a:p>
            <a:pPr eaLnBrk="1" hangingPunct="1">
              <a:buFont typeface="Wingdings" charset="2"/>
              <a:buNone/>
            </a:pPr>
            <a:r>
              <a:rPr lang="en-US" sz="2800"/>
              <a:t>		</a:t>
            </a:r>
            <a:r>
              <a:rPr lang="en-US" sz="2400" i="1">
                <a:latin typeface="Times New Roman" charset="0"/>
              </a:rPr>
              <a:t>X</a:t>
            </a:r>
            <a:r>
              <a:rPr lang="en-US" sz="2400" baseline="-25000">
                <a:latin typeface="Times New Roman" charset="0"/>
              </a:rPr>
              <a:t>0 </a:t>
            </a:r>
            <a:r>
              <a:rPr lang="en-US" sz="2400">
                <a:latin typeface="Times New Roman" charset="0"/>
              </a:rPr>
              <a:t>= </a:t>
            </a:r>
            <a:r>
              <a:rPr lang="en-US" sz="2400" i="1">
                <a:latin typeface="Times New Roman" charset="0"/>
              </a:rPr>
              <a:t>C</a:t>
            </a:r>
            <a:r>
              <a:rPr lang="en-US" sz="2400">
                <a:latin typeface="Times New Roman" charset="0"/>
              </a:rPr>
              <a:t>,  </a:t>
            </a:r>
            <a:r>
              <a:rPr lang="en-US" sz="2400" i="1">
                <a:latin typeface="Times New Roman" charset="0"/>
              </a:rPr>
              <a:t>X</a:t>
            </a:r>
            <a:r>
              <a:rPr lang="en-US" sz="2400" baseline="-25000">
                <a:latin typeface="Times New Roman" charset="0"/>
              </a:rPr>
              <a:t>1 </a:t>
            </a:r>
            <a:r>
              <a:rPr lang="en-US" sz="2400">
                <a:latin typeface="Times New Roman" charset="0"/>
              </a:rPr>
              <a:t>= </a:t>
            </a:r>
            <a:r>
              <a:rPr lang="en-US" sz="2400" i="1">
                <a:latin typeface="Times New Roman" charset="0"/>
              </a:rPr>
              <a:t>E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i="1">
                <a:latin typeface="Times New Roman" charset="0"/>
              </a:rPr>
              <a:t>P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i="1">
                <a:latin typeface="Times New Roman" charset="0"/>
              </a:rPr>
              <a:t>X</a:t>
            </a:r>
            <a:r>
              <a:rPr lang="en-US" sz="2400" baseline="-25000">
                <a:latin typeface="Times New Roman" charset="0"/>
              </a:rPr>
              <a:t>0</a:t>
            </a:r>
            <a:r>
              <a:rPr lang="en-US" sz="2400">
                <a:latin typeface="Times New Roman" charset="0"/>
              </a:rPr>
              <a:t>),  </a:t>
            </a:r>
            <a:r>
              <a:rPr lang="en-US" sz="2400" i="1">
                <a:latin typeface="Times New Roman" charset="0"/>
              </a:rPr>
              <a:t>X</a:t>
            </a:r>
            <a:r>
              <a:rPr lang="en-US" sz="2400" baseline="-25000">
                <a:latin typeface="Times New Roman" charset="0"/>
              </a:rPr>
              <a:t>2 </a:t>
            </a:r>
            <a:r>
              <a:rPr lang="en-US" sz="2400">
                <a:latin typeface="Times New Roman" charset="0"/>
              </a:rPr>
              <a:t>= </a:t>
            </a:r>
            <a:r>
              <a:rPr lang="en-US" sz="2400" i="1">
                <a:latin typeface="Times New Roman" charset="0"/>
              </a:rPr>
              <a:t>E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i="1">
                <a:latin typeface="Times New Roman" charset="0"/>
              </a:rPr>
              <a:t>P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i="1">
                <a:latin typeface="Times New Roman" charset="0"/>
              </a:rPr>
              <a:t>X</a:t>
            </a:r>
            <a:r>
              <a:rPr lang="en-US" sz="2400" baseline="-25000">
                <a:latin typeface="Times New Roman" charset="0"/>
              </a:rPr>
              <a:t>1</a:t>
            </a:r>
            <a:r>
              <a:rPr lang="en-US" sz="2400">
                <a:latin typeface="Times New Roman" charset="0"/>
              </a:rPr>
              <a:t>),…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D05195E-C1F8-1C4A-A775-5BB1722FF81B}" type="slidenum">
              <a:rPr lang="en-US" smtClean="0">
                <a:latin typeface="Times New Roman" charset="0"/>
              </a:rPr>
              <a:pPr/>
              <a:t>85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4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TMTO Attack</a:t>
            </a:r>
          </a:p>
        </p:txBody>
      </p:sp>
      <p:sp>
        <p:nvSpPr>
          <p:cNvPr id="324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2133600"/>
          </a:xfrm>
        </p:spPr>
        <p:txBody>
          <a:bodyPr/>
          <a:lstStyle/>
          <a:p>
            <a:pPr eaLnBrk="1" hangingPunct="1"/>
            <a:r>
              <a:rPr lang="en-US"/>
              <a:t>Consider the computed chain</a:t>
            </a:r>
          </a:p>
          <a:p>
            <a:pPr eaLnBrk="1" hangingPunct="1">
              <a:buFont typeface="Wingdings" charset="2"/>
              <a:buNone/>
            </a:pPr>
            <a:r>
              <a:rPr lang="en-US"/>
              <a:t>	</a:t>
            </a:r>
            <a:r>
              <a:rPr lang="en-US" i="1">
                <a:latin typeface="Times New Roman" charset="0"/>
              </a:rPr>
              <a:t>X</a:t>
            </a:r>
            <a:r>
              <a:rPr lang="en-US" baseline="-25000">
                <a:latin typeface="Times New Roman" charset="0"/>
              </a:rPr>
              <a:t>0 </a:t>
            </a:r>
            <a:r>
              <a:rPr lang="en-US">
                <a:latin typeface="Times New Roman" charset="0"/>
              </a:rPr>
              <a:t>= </a:t>
            </a:r>
            <a:r>
              <a:rPr lang="en-US" i="1">
                <a:latin typeface="Times New Roman" charset="0"/>
              </a:rPr>
              <a:t>C</a:t>
            </a:r>
            <a:r>
              <a:rPr lang="en-US">
                <a:latin typeface="Times New Roman" charset="0"/>
              </a:rPr>
              <a:t>, </a:t>
            </a:r>
            <a:r>
              <a:rPr lang="en-US" i="1">
                <a:latin typeface="Times New Roman" charset="0"/>
              </a:rPr>
              <a:t>X</a:t>
            </a:r>
            <a:r>
              <a:rPr lang="en-US" baseline="-25000">
                <a:latin typeface="Times New Roman" charset="0"/>
              </a:rPr>
              <a:t>1 </a:t>
            </a:r>
            <a:r>
              <a:rPr lang="en-US">
                <a:latin typeface="Times New Roman" charset="0"/>
              </a:rPr>
              <a:t>= </a:t>
            </a:r>
            <a:r>
              <a:rPr lang="en-US" i="1">
                <a:latin typeface="Times New Roman" charset="0"/>
              </a:rPr>
              <a:t>E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P</a:t>
            </a:r>
            <a:r>
              <a:rPr lang="en-US">
                <a:latin typeface="Times New Roman" charset="0"/>
              </a:rPr>
              <a:t>, </a:t>
            </a:r>
            <a:r>
              <a:rPr lang="en-US" i="1">
                <a:latin typeface="Times New Roman" charset="0"/>
              </a:rPr>
              <a:t>X</a:t>
            </a:r>
            <a:r>
              <a:rPr lang="en-US" baseline="-25000">
                <a:latin typeface="Times New Roman" charset="0"/>
              </a:rPr>
              <a:t>0</a:t>
            </a:r>
            <a:r>
              <a:rPr lang="en-US">
                <a:latin typeface="Times New Roman" charset="0"/>
              </a:rPr>
              <a:t>), </a:t>
            </a:r>
            <a:r>
              <a:rPr lang="en-US" i="1">
                <a:latin typeface="Times New Roman" charset="0"/>
              </a:rPr>
              <a:t>X</a:t>
            </a:r>
            <a:r>
              <a:rPr lang="en-US" baseline="-25000">
                <a:latin typeface="Times New Roman" charset="0"/>
              </a:rPr>
              <a:t>2 </a:t>
            </a:r>
            <a:r>
              <a:rPr lang="en-US">
                <a:latin typeface="Times New Roman" charset="0"/>
              </a:rPr>
              <a:t>= </a:t>
            </a:r>
            <a:r>
              <a:rPr lang="en-US" i="1">
                <a:latin typeface="Times New Roman" charset="0"/>
              </a:rPr>
              <a:t>E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P</a:t>
            </a:r>
            <a:r>
              <a:rPr lang="en-US">
                <a:latin typeface="Times New Roman" charset="0"/>
              </a:rPr>
              <a:t>, </a:t>
            </a:r>
            <a:r>
              <a:rPr lang="en-US" i="1">
                <a:latin typeface="Times New Roman" charset="0"/>
              </a:rPr>
              <a:t>X</a:t>
            </a:r>
            <a:r>
              <a:rPr lang="en-US" baseline="-25000">
                <a:latin typeface="Times New Roman" charset="0"/>
              </a:rPr>
              <a:t>1</a:t>
            </a:r>
            <a:r>
              <a:rPr lang="en-US">
                <a:latin typeface="Times New Roman" charset="0"/>
              </a:rPr>
              <a:t>),…</a:t>
            </a:r>
            <a:endParaRPr lang="en-US"/>
          </a:p>
          <a:p>
            <a:pPr eaLnBrk="1" hangingPunct="1"/>
            <a:r>
              <a:rPr lang="en-US"/>
              <a:t>Suppose for some </a:t>
            </a:r>
            <a:r>
              <a:rPr lang="en-US" i="1">
                <a:latin typeface="Times New Roman" charset="0"/>
              </a:rPr>
              <a:t>i</a:t>
            </a:r>
            <a:r>
              <a:rPr lang="en-US"/>
              <a:t> we find </a:t>
            </a:r>
            <a:r>
              <a:rPr lang="en-US" i="1">
                <a:latin typeface="Times New Roman" charset="0"/>
              </a:rPr>
              <a:t>X</a:t>
            </a:r>
            <a:r>
              <a:rPr lang="en-US" i="1" baseline="-25000">
                <a:latin typeface="Times New Roman" charset="0"/>
              </a:rPr>
              <a:t>i</a:t>
            </a:r>
            <a:r>
              <a:rPr lang="en-US" baseline="-25000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= </a:t>
            </a:r>
            <a:r>
              <a:rPr lang="en-US" i="1">
                <a:latin typeface="Times New Roman" charset="0"/>
              </a:rPr>
              <a:t>EP</a:t>
            </a:r>
            <a:r>
              <a:rPr lang="en-US" i="1" baseline="-25000">
                <a:latin typeface="Times New Roman" charset="0"/>
              </a:rPr>
              <a:t>j</a:t>
            </a:r>
            <a:endParaRPr lang="en-US"/>
          </a:p>
        </p:txBody>
      </p:sp>
      <p:sp>
        <p:nvSpPr>
          <p:cNvPr id="393220" name="Freeform 4"/>
          <p:cNvSpPr>
            <a:spLocks/>
          </p:cNvSpPr>
          <p:nvPr/>
        </p:nvSpPr>
        <p:spPr bwMode="auto">
          <a:xfrm>
            <a:off x="1524000" y="4206875"/>
            <a:ext cx="5334000" cy="508000"/>
          </a:xfrm>
          <a:custGeom>
            <a:avLst/>
            <a:gdLst>
              <a:gd name="T0" fmla="*/ 0 w 3360"/>
              <a:gd name="T1" fmla="*/ 2147483647 h 320"/>
              <a:gd name="T2" fmla="*/ 2147483647 w 3360"/>
              <a:gd name="T3" fmla="*/ 2147483647 h 320"/>
              <a:gd name="T4" fmla="*/ 2147483647 w 3360"/>
              <a:gd name="T5" fmla="*/ 2147483647 h 320"/>
              <a:gd name="T6" fmla="*/ 2147483647 w 3360"/>
              <a:gd name="T7" fmla="*/ 2147483647 h 320"/>
              <a:gd name="T8" fmla="*/ 2147483647 w 3360"/>
              <a:gd name="T9" fmla="*/ 2147483647 h 320"/>
              <a:gd name="T10" fmla="*/ 2147483647 w 3360"/>
              <a:gd name="T11" fmla="*/ 2147483647 h 320"/>
              <a:gd name="T12" fmla="*/ 2147483647 w 3360"/>
              <a:gd name="T13" fmla="*/ 2147483647 h 320"/>
              <a:gd name="T14" fmla="*/ 2147483647 w 3360"/>
              <a:gd name="T15" fmla="*/ 2147483647 h 320"/>
              <a:gd name="T16" fmla="*/ 2147483647 w 3360"/>
              <a:gd name="T17" fmla="*/ 2147483647 h 320"/>
              <a:gd name="T18" fmla="*/ 2147483647 w 3360"/>
              <a:gd name="T19" fmla="*/ 2147483647 h 320"/>
              <a:gd name="T20" fmla="*/ 2147483647 w 3360"/>
              <a:gd name="T21" fmla="*/ 2147483647 h 320"/>
              <a:gd name="T22" fmla="*/ 2147483647 w 3360"/>
              <a:gd name="T23" fmla="*/ 2147483647 h 320"/>
              <a:gd name="T24" fmla="*/ 2147483647 w 3360"/>
              <a:gd name="T25" fmla="*/ 2147483647 h 320"/>
              <a:gd name="T26" fmla="*/ 2147483647 w 3360"/>
              <a:gd name="T27" fmla="*/ 2147483647 h 320"/>
              <a:gd name="T28" fmla="*/ 2147483647 w 3360"/>
              <a:gd name="T29" fmla="*/ 2147483647 h 320"/>
              <a:gd name="T30" fmla="*/ 2147483647 w 3360"/>
              <a:gd name="T31" fmla="*/ 2147483647 h 320"/>
              <a:gd name="T32" fmla="*/ 2147483647 w 3360"/>
              <a:gd name="T33" fmla="*/ 2147483647 h 320"/>
              <a:gd name="T34" fmla="*/ 2147483647 w 3360"/>
              <a:gd name="T35" fmla="*/ 2147483647 h 320"/>
              <a:gd name="T36" fmla="*/ 2147483647 w 3360"/>
              <a:gd name="T37" fmla="*/ 2147483647 h 320"/>
              <a:gd name="T38" fmla="*/ 2147483647 w 3360"/>
              <a:gd name="T39" fmla="*/ 2147483647 h 320"/>
              <a:gd name="T40" fmla="*/ 2147483647 w 3360"/>
              <a:gd name="T41" fmla="*/ 2147483647 h 320"/>
              <a:gd name="T42" fmla="*/ 2147483647 w 3360"/>
              <a:gd name="T43" fmla="*/ 2147483647 h 320"/>
              <a:gd name="T44" fmla="*/ 2147483647 w 3360"/>
              <a:gd name="T45" fmla="*/ 2147483647 h 320"/>
              <a:gd name="T46" fmla="*/ 2147483647 w 3360"/>
              <a:gd name="T47" fmla="*/ 2147483647 h 320"/>
              <a:gd name="T48" fmla="*/ 2147483647 w 3360"/>
              <a:gd name="T49" fmla="*/ 2147483647 h 3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360"/>
              <a:gd name="T76" fmla="*/ 0 h 320"/>
              <a:gd name="T77" fmla="*/ 3360 w 3360"/>
              <a:gd name="T78" fmla="*/ 320 h 3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1279525" y="41306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93222" name="Oval 6"/>
          <p:cNvSpPr>
            <a:spLocks noChangeArrowheads="1"/>
          </p:cNvSpPr>
          <p:nvPr/>
        </p:nvSpPr>
        <p:spPr bwMode="auto">
          <a:xfrm>
            <a:off x="1447800" y="45878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23" name="Oval 7"/>
          <p:cNvSpPr>
            <a:spLocks noChangeArrowheads="1"/>
          </p:cNvSpPr>
          <p:nvPr/>
        </p:nvSpPr>
        <p:spPr bwMode="auto">
          <a:xfrm>
            <a:off x="6781800" y="4359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24" name="Text Box 8"/>
          <p:cNvSpPr txBox="1">
            <a:spLocks noChangeArrowheads="1"/>
          </p:cNvSpPr>
          <p:nvPr/>
        </p:nvSpPr>
        <p:spPr bwMode="auto">
          <a:xfrm>
            <a:off x="6650038" y="3962400"/>
            <a:ext cx="53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24618" name="Text Box 9"/>
          <p:cNvSpPr txBox="1">
            <a:spLocks noChangeArrowheads="1"/>
          </p:cNvSpPr>
          <p:nvPr/>
        </p:nvSpPr>
        <p:spPr bwMode="auto">
          <a:xfrm>
            <a:off x="4446588" y="41052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24619" name="Oval 10"/>
          <p:cNvSpPr>
            <a:spLocks noChangeArrowheads="1"/>
          </p:cNvSpPr>
          <p:nvPr/>
        </p:nvSpPr>
        <p:spPr bwMode="auto">
          <a:xfrm>
            <a:off x="4572000" y="44862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27" name="Oval 11"/>
          <p:cNvSpPr>
            <a:spLocks noChangeArrowheads="1"/>
          </p:cNvSpPr>
          <p:nvPr/>
        </p:nvSpPr>
        <p:spPr bwMode="auto">
          <a:xfrm>
            <a:off x="5791200" y="41862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28" name="Oval 12"/>
          <p:cNvSpPr>
            <a:spLocks noChangeArrowheads="1"/>
          </p:cNvSpPr>
          <p:nvPr/>
        </p:nvSpPr>
        <p:spPr bwMode="auto">
          <a:xfrm>
            <a:off x="6172200" y="43592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29" name="Oval 13"/>
          <p:cNvSpPr>
            <a:spLocks noChangeArrowheads="1"/>
          </p:cNvSpPr>
          <p:nvPr/>
        </p:nvSpPr>
        <p:spPr bwMode="auto">
          <a:xfrm>
            <a:off x="6477000" y="43957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30" name="Oval 14"/>
          <p:cNvSpPr>
            <a:spLocks noChangeArrowheads="1"/>
          </p:cNvSpPr>
          <p:nvPr/>
        </p:nvSpPr>
        <p:spPr bwMode="auto">
          <a:xfrm>
            <a:off x="5410200" y="41306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31" name="Oval 15"/>
          <p:cNvSpPr>
            <a:spLocks noChangeArrowheads="1"/>
          </p:cNvSpPr>
          <p:nvPr/>
        </p:nvSpPr>
        <p:spPr bwMode="auto">
          <a:xfrm>
            <a:off x="5181600" y="43592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32" name="Oval 16"/>
          <p:cNvSpPr>
            <a:spLocks noChangeArrowheads="1"/>
          </p:cNvSpPr>
          <p:nvPr/>
        </p:nvSpPr>
        <p:spPr bwMode="auto">
          <a:xfrm>
            <a:off x="4876800" y="44148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33" name="Oval 17"/>
          <p:cNvSpPr>
            <a:spLocks noChangeArrowheads="1"/>
          </p:cNvSpPr>
          <p:nvPr/>
        </p:nvSpPr>
        <p:spPr bwMode="auto">
          <a:xfrm>
            <a:off x="1828800" y="45704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34" name="Oval 18"/>
          <p:cNvSpPr>
            <a:spLocks noChangeArrowheads="1"/>
          </p:cNvSpPr>
          <p:nvPr/>
        </p:nvSpPr>
        <p:spPr bwMode="auto">
          <a:xfrm>
            <a:off x="2133600" y="43783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35" name="Oval 19"/>
          <p:cNvSpPr>
            <a:spLocks noChangeArrowheads="1"/>
          </p:cNvSpPr>
          <p:nvPr/>
        </p:nvSpPr>
        <p:spPr bwMode="auto">
          <a:xfrm>
            <a:off x="2438400" y="4435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36" name="Oval 20"/>
          <p:cNvSpPr>
            <a:spLocks noChangeArrowheads="1"/>
          </p:cNvSpPr>
          <p:nvPr/>
        </p:nvSpPr>
        <p:spPr bwMode="auto">
          <a:xfrm>
            <a:off x="2819400" y="4664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37" name="Oval 21"/>
          <p:cNvSpPr>
            <a:spLocks noChangeArrowheads="1"/>
          </p:cNvSpPr>
          <p:nvPr/>
        </p:nvSpPr>
        <p:spPr bwMode="auto">
          <a:xfrm>
            <a:off x="3200400" y="44783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38" name="Oval 22"/>
          <p:cNvSpPr>
            <a:spLocks noChangeArrowheads="1"/>
          </p:cNvSpPr>
          <p:nvPr/>
        </p:nvSpPr>
        <p:spPr bwMode="auto">
          <a:xfrm>
            <a:off x="3581400" y="4468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39" name="Oval 23"/>
          <p:cNvSpPr>
            <a:spLocks noChangeArrowheads="1"/>
          </p:cNvSpPr>
          <p:nvPr/>
        </p:nvSpPr>
        <p:spPr bwMode="auto">
          <a:xfrm>
            <a:off x="4038600" y="4359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40" name="Oval 24"/>
          <p:cNvSpPr>
            <a:spLocks noChangeArrowheads="1"/>
          </p:cNvSpPr>
          <p:nvPr/>
        </p:nvSpPr>
        <p:spPr bwMode="auto">
          <a:xfrm>
            <a:off x="4267200" y="44783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242" name="Text Box 26"/>
          <p:cNvSpPr txBox="1">
            <a:spLocks noChangeArrowheads="1"/>
          </p:cNvSpPr>
          <p:nvPr/>
        </p:nvSpPr>
        <p:spPr bwMode="auto">
          <a:xfrm>
            <a:off x="4114800" y="46640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93243" name="Rectangle 27"/>
          <p:cNvSpPr>
            <a:spLocks noChangeArrowheads="1"/>
          </p:cNvSpPr>
          <p:nvPr/>
        </p:nvSpPr>
        <p:spPr bwMode="auto">
          <a:xfrm>
            <a:off x="533400" y="5257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Since </a:t>
            </a:r>
            <a:r>
              <a:rPr lang="en-US" sz="3200" i="1">
                <a:latin typeface="Times New Roman" charset="0"/>
              </a:rPr>
              <a:t>C</a:t>
            </a:r>
            <a:r>
              <a:rPr lang="en-US" sz="3200" baseline="-25000">
                <a:latin typeface="Times New Roman" charset="0"/>
              </a:rPr>
              <a:t> </a:t>
            </a:r>
            <a:r>
              <a:rPr lang="en-US" sz="3200">
                <a:latin typeface="Times New Roman" charset="0"/>
              </a:rPr>
              <a:t>= </a:t>
            </a:r>
            <a:r>
              <a:rPr lang="en-US" sz="3200" i="1">
                <a:latin typeface="Times New Roman" charset="0"/>
              </a:rPr>
              <a:t>E</a:t>
            </a:r>
            <a:r>
              <a:rPr lang="en-US" sz="3200">
                <a:latin typeface="Times New Roman" charset="0"/>
              </a:rPr>
              <a:t>(</a:t>
            </a:r>
            <a:r>
              <a:rPr lang="en-US" sz="3200" i="1">
                <a:latin typeface="Times New Roman" charset="0"/>
              </a:rPr>
              <a:t>P</a:t>
            </a:r>
            <a:r>
              <a:rPr lang="en-US" sz="3200">
                <a:latin typeface="Times New Roman" charset="0"/>
              </a:rPr>
              <a:t>, </a:t>
            </a:r>
            <a:r>
              <a:rPr lang="en-US" sz="3200" i="1">
                <a:latin typeface="Times New Roman" charset="0"/>
              </a:rPr>
              <a:t>K</a:t>
            </a:r>
            <a:r>
              <a:rPr lang="en-US" sz="3200">
                <a:latin typeface="Times New Roman" charset="0"/>
              </a:rPr>
              <a:t>)</a:t>
            </a:r>
            <a:r>
              <a:rPr lang="en-US" sz="3200"/>
              <a:t> key </a:t>
            </a:r>
            <a:r>
              <a:rPr lang="en-US" sz="3200" i="1">
                <a:latin typeface="Times New Roman" charset="0"/>
              </a:rPr>
              <a:t>K</a:t>
            </a:r>
            <a:r>
              <a:rPr lang="en-US" sz="3200"/>
              <a:t> before </a:t>
            </a:r>
            <a:r>
              <a:rPr lang="en-US" sz="3200" i="1">
                <a:latin typeface="Times New Roman" charset="0"/>
              </a:rPr>
              <a:t>C</a:t>
            </a:r>
            <a:r>
              <a:rPr lang="en-US" sz="3200"/>
              <a:t> in chain!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nimBg="1"/>
      <p:bldP spid="393221" grpId="0" autoUpdateAnimBg="0"/>
      <p:bldP spid="393222" grpId="0" animBg="1"/>
      <p:bldP spid="393223" grpId="0" animBg="1"/>
      <p:bldP spid="393224" grpId="0" autoUpdateAnimBg="0"/>
      <p:bldP spid="393227" grpId="0" animBg="1"/>
      <p:bldP spid="393227" grpId="1" animBg="1"/>
      <p:bldP spid="393228" grpId="0" animBg="1"/>
      <p:bldP spid="393228" grpId="1" animBg="1"/>
      <p:bldP spid="393229" grpId="0" animBg="1"/>
      <p:bldP spid="393229" grpId="1" animBg="1"/>
      <p:bldP spid="393230" grpId="0" animBg="1"/>
      <p:bldP spid="393230" grpId="1" animBg="1"/>
      <p:bldP spid="393231" grpId="0" animBg="1"/>
      <p:bldP spid="393231" grpId="1" animBg="1"/>
      <p:bldP spid="393232" grpId="0" animBg="1"/>
      <p:bldP spid="393232" grpId="1" animBg="1"/>
      <p:bldP spid="393233" grpId="0" animBg="1"/>
      <p:bldP spid="393233" grpId="1" animBg="1"/>
      <p:bldP spid="393234" grpId="0" animBg="1"/>
      <p:bldP spid="393234" grpId="1" animBg="1"/>
      <p:bldP spid="393235" grpId="0" animBg="1"/>
      <p:bldP spid="393235" grpId="1" animBg="1"/>
      <p:bldP spid="393236" grpId="0" animBg="1"/>
      <p:bldP spid="393236" grpId="1" animBg="1"/>
      <p:bldP spid="393237" grpId="0" animBg="1"/>
      <p:bldP spid="393237" grpId="1" animBg="1"/>
      <p:bldP spid="393238" grpId="0" animBg="1"/>
      <p:bldP spid="393238" grpId="1" animBg="1"/>
      <p:bldP spid="393239" grpId="0" animBg="1"/>
      <p:bldP spid="393239" grpId="1" animBg="1"/>
      <p:bldP spid="393240" grpId="0" animBg="1"/>
      <p:bldP spid="393242" grpId="0" autoUpdateAnimBg="0"/>
      <p:bldP spid="393243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80AF51D-99E6-3E45-B086-B3339B9F28F3}" type="slidenum">
              <a:rPr lang="en-US" smtClean="0">
                <a:latin typeface="Times New Roman" charset="0"/>
              </a:rPr>
              <a:pPr/>
              <a:t>86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5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TMTO Attack</a:t>
            </a:r>
          </a:p>
        </p:txBody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4191000"/>
          </a:xfrm>
        </p:spPr>
        <p:txBody>
          <a:bodyPr/>
          <a:lstStyle/>
          <a:p>
            <a:pPr eaLnBrk="1" hangingPunct="1"/>
            <a:r>
              <a:rPr lang="en-US" sz="2800"/>
              <a:t>To summarize, we compute chain</a:t>
            </a:r>
          </a:p>
          <a:p>
            <a:pPr eaLnBrk="1" hangingPunct="1">
              <a:buFont typeface="Wingdings" charset="2"/>
              <a:buNone/>
            </a:pPr>
            <a:r>
              <a:rPr lang="en-US" sz="2800"/>
              <a:t>	</a:t>
            </a:r>
            <a:r>
              <a:rPr lang="en-US" sz="2800" i="1">
                <a:latin typeface="Times New Roman" charset="0"/>
              </a:rPr>
              <a:t>X</a:t>
            </a:r>
            <a:r>
              <a:rPr lang="en-US" sz="2800" baseline="-25000">
                <a:latin typeface="Times New Roman" charset="0"/>
              </a:rPr>
              <a:t>0 </a:t>
            </a:r>
            <a:r>
              <a:rPr lang="en-US" sz="2800">
                <a:latin typeface="Times New Roman" charset="0"/>
              </a:rPr>
              <a:t>= </a:t>
            </a:r>
            <a:r>
              <a:rPr lang="en-US" sz="2800" i="1">
                <a:latin typeface="Times New Roman" charset="0"/>
              </a:rPr>
              <a:t>C</a:t>
            </a:r>
            <a:r>
              <a:rPr lang="en-US" sz="2800">
                <a:latin typeface="Times New Roman" charset="0"/>
              </a:rPr>
              <a:t>, </a:t>
            </a:r>
            <a:r>
              <a:rPr lang="en-US" sz="2800" i="1">
                <a:latin typeface="Times New Roman" charset="0"/>
              </a:rPr>
              <a:t>X</a:t>
            </a:r>
            <a:r>
              <a:rPr lang="en-US" sz="2800" baseline="-25000">
                <a:latin typeface="Times New Roman" charset="0"/>
              </a:rPr>
              <a:t>1 </a:t>
            </a:r>
            <a:r>
              <a:rPr lang="en-US" sz="2800">
                <a:latin typeface="Times New Roman" charset="0"/>
              </a:rPr>
              <a:t>= </a:t>
            </a:r>
            <a:r>
              <a:rPr lang="en-US" sz="2800" i="1">
                <a:latin typeface="Times New Roman" charset="0"/>
              </a:rPr>
              <a:t>E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P</a:t>
            </a:r>
            <a:r>
              <a:rPr lang="en-US" sz="2800">
                <a:latin typeface="Times New Roman" charset="0"/>
              </a:rPr>
              <a:t>, </a:t>
            </a:r>
            <a:r>
              <a:rPr lang="en-US" sz="2800" i="1">
                <a:latin typeface="Times New Roman" charset="0"/>
              </a:rPr>
              <a:t>X</a:t>
            </a:r>
            <a:r>
              <a:rPr lang="en-US" sz="2800" baseline="-25000">
                <a:latin typeface="Times New Roman" charset="0"/>
              </a:rPr>
              <a:t>0</a:t>
            </a:r>
            <a:r>
              <a:rPr lang="en-US" sz="2800">
                <a:latin typeface="Times New Roman" charset="0"/>
              </a:rPr>
              <a:t>), </a:t>
            </a:r>
            <a:r>
              <a:rPr lang="en-US" sz="2800" i="1">
                <a:latin typeface="Times New Roman" charset="0"/>
              </a:rPr>
              <a:t>X</a:t>
            </a:r>
            <a:r>
              <a:rPr lang="en-US" sz="2800" baseline="-25000">
                <a:latin typeface="Times New Roman" charset="0"/>
              </a:rPr>
              <a:t>2 </a:t>
            </a:r>
            <a:r>
              <a:rPr lang="en-US" sz="2800">
                <a:latin typeface="Times New Roman" charset="0"/>
              </a:rPr>
              <a:t>= </a:t>
            </a:r>
            <a:r>
              <a:rPr lang="en-US" sz="2800" i="1">
                <a:latin typeface="Times New Roman" charset="0"/>
              </a:rPr>
              <a:t>E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P</a:t>
            </a:r>
            <a:r>
              <a:rPr lang="en-US" sz="2800">
                <a:latin typeface="Times New Roman" charset="0"/>
              </a:rPr>
              <a:t>, </a:t>
            </a:r>
            <a:r>
              <a:rPr lang="en-US" sz="2800" i="1">
                <a:latin typeface="Times New Roman" charset="0"/>
              </a:rPr>
              <a:t>X</a:t>
            </a:r>
            <a:r>
              <a:rPr lang="en-US" sz="2800" baseline="-25000"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),…</a:t>
            </a:r>
            <a:endParaRPr lang="en-US" sz="2800"/>
          </a:p>
          <a:p>
            <a:pPr eaLnBrk="1" hangingPunct="1"/>
            <a:r>
              <a:rPr lang="en-US" sz="2800"/>
              <a:t>If for some </a:t>
            </a:r>
            <a:r>
              <a:rPr lang="en-US" sz="2800" i="1">
                <a:latin typeface="Times New Roman" charset="0"/>
              </a:rPr>
              <a:t>i</a:t>
            </a:r>
            <a:r>
              <a:rPr lang="en-US" sz="2800"/>
              <a:t> we find </a:t>
            </a:r>
            <a:r>
              <a:rPr lang="en-US" sz="2800" i="1">
                <a:latin typeface="Times New Roman" charset="0"/>
              </a:rPr>
              <a:t>X</a:t>
            </a:r>
            <a:r>
              <a:rPr lang="en-US" sz="2800" i="1" baseline="-25000">
                <a:latin typeface="Times New Roman" charset="0"/>
              </a:rPr>
              <a:t>i</a:t>
            </a:r>
            <a:r>
              <a:rPr lang="en-US" sz="2800" baseline="-25000">
                <a:latin typeface="Times New Roman" charset="0"/>
              </a:rPr>
              <a:t> </a:t>
            </a:r>
            <a:r>
              <a:rPr lang="en-US" sz="2800">
                <a:latin typeface="Times New Roman" charset="0"/>
              </a:rPr>
              <a:t>= </a:t>
            </a:r>
            <a:r>
              <a:rPr lang="en-US" sz="2800" i="1">
                <a:latin typeface="Times New Roman" charset="0"/>
              </a:rPr>
              <a:t>EP</a:t>
            </a:r>
            <a:r>
              <a:rPr lang="en-US" sz="2800" i="1" baseline="-25000">
                <a:latin typeface="Times New Roman" charset="0"/>
              </a:rPr>
              <a:t>j</a:t>
            </a:r>
          </a:p>
          <a:p>
            <a:pPr eaLnBrk="1" hangingPunct="1"/>
            <a:r>
              <a:rPr lang="en-US" sz="2800"/>
              <a:t>Then reconstruct chain from </a:t>
            </a:r>
            <a:r>
              <a:rPr lang="en-US" sz="2800" i="1">
                <a:latin typeface="Times New Roman" charset="0"/>
              </a:rPr>
              <a:t>SP</a:t>
            </a:r>
            <a:r>
              <a:rPr lang="en-US" sz="2800" i="1" baseline="-25000">
                <a:latin typeface="Times New Roman" charset="0"/>
              </a:rPr>
              <a:t>j</a:t>
            </a:r>
            <a:endParaRPr lang="en-US" sz="2800"/>
          </a:p>
          <a:p>
            <a:pPr eaLnBrk="1" hangingPunct="1">
              <a:buFont typeface="Wingdings" charset="2"/>
              <a:buNone/>
            </a:pPr>
            <a:r>
              <a:rPr lang="en-US" sz="2800"/>
              <a:t>	</a:t>
            </a:r>
            <a:r>
              <a:rPr lang="en-US" sz="2800" i="1">
                <a:latin typeface="Times New Roman" charset="0"/>
              </a:rPr>
              <a:t>Y</a:t>
            </a:r>
            <a:r>
              <a:rPr lang="en-US" sz="2800" baseline="-25000">
                <a:latin typeface="Times New Roman" charset="0"/>
              </a:rPr>
              <a:t>0 </a:t>
            </a:r>
            <a:r>
              <a:rPr lang="en-US" sz="2800">
                <a:latin typeface="Times New Roman" charset="0"/>
              </a:rPr>
              <a:t>= </a:t>
            </a:r>
            <a:r>
              <a:rPr lang="en-US" sz="2800" i="1">
                <a:latin typeface="Times New Roman" charset="0"/>
              </a:rPr>
              <a:t>SP</a:t>
            </a:r>
            <a:r>
              <a:rPr lang="en-US" sz="2800" i="1" baseline="-25000">
                <a:latin typeface="Times New Roman" charset="0"/>
              </a:rPr>
              <a:t>j</a:t>
            </a:r>
            <a:r>
              <a:rPr lang="en-US" sz="2800">
                <a:latin typeface="Times New Roman" charset="0"/>
              </a:rPr>
              <a:t>, </a:t>
            </a:r>
            <a:r>
              <a:rPr lang="en-US" sz="2800" i="1">
                <a:latin typeface="Times New Roman" charset="0"/>
              </a:rPr>
              <a:t>Y</a:t>
            </a:r>
            <a:r>
              <a:rPr lang="en-US" sz="2800" baseline="-25000">
                <a:latin typeface="Times New Roman" charset="0"/>
              </a:rPr>
              <a:t>1 </a:t>
            </a:r>
            <a:r>
              <a:rPr lang="en-US" sz="2800">
                <a:latin typeface="Times New Roman" charset="0"/>
              </a:rPr>
              <a:t>= </a:t>
            </a:r>
            <a:r>
              <a:rPr lang="en-US" sz="2800" i="1">
                <a:latin typeface="Times New Roman" charset="0"/>
              </a:rPr>
              <a:t>E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P</a:t>
            </a:r>
            <a:r>
              <a:rPr lang="en-US" sz="2800">
                <a:latin typeface="Times New Roman" charset="0"/>
              </a:rPr>
              <a:t>,</a:t>
            </a:r>
            <a:r>
              <a:rPr lang="en-US" sz="2800" i="1">
                <a:latin typeface="Times New Roman" charset="0"/>
              </a:rPr>
              <a:t>Y</a:t>
            </a:r>
            <a:r>
              <a:rPr lang="en-US" sz="2800" baseline="-25000">
                <a:latin typeface="Times New Roman" charset="0"/>
              </a:rPr>
              <a:t>0</a:t>
            </a:r>
            <a:r>
              <a:rPr lang="en-US" sz="2800">
                <a:latin typeface="Times New Roman" charset="0"/>
              </a:rPr>
              <a:t>), </a:t>
            </a:r>
            <a:r>
              <a:rPr lang="en-US" sz="2800" i="1">
                <a:latin typeface="Times New Roman" charset="0"/>
              </a:rPr>
              <a:t>Y</a:t>
            </a:r>
            <a:r>
              <a:rPr lang="en-US" sz="2800" baseline="-25000">
                <a:latin typeface="Times New Roman" charset="0"/>
              </a:rPr>
              <a:t>2 </a:t>
            </a:r>
            <a:r>
              <a:rPr lang="en-US" sz="2800">
                <a:latin typeface="Times New Roman" charset="0"/>
              </a:rPr>
              <a:t>= </a:t>
            </a:r>
            <a:r>
              <a:rPr lang="en-US" sz="2800" i="1">
                <a:latin typeface="Times New Roman" charset="0"/>
              </a:rPr>
              <a:t>E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P</a:t>
            </a:r>
            <a:r>
              <a:rPr lang="en-US" sz="2800">
                <a:latin typeface="Times New Roman" charset="0"/>
              </a:rPr>
              <a:t>,</a:t>
            </a:r>
            <a:r>
              <a:rPr lang="en-US" sz="2800" i="1">
                <a:latin typeface="Times New Roman" charset="0"/>
              </a:rPr>
              <a:t>Y</a:t>
            </a:r>
            <a:r>
              <a:rPr lang="en-US" sz="2800" baseline="-25000"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),…</a:t>
            </a:r>
          </a:p>
          <a:p>
            <a:pPr eaLnBrk="1" hangingPunct="1"/>
            <a:r>
              <a:rPr lang="en-US" sz="2800"/>
              <a:t>Find </a:t>
            </a:r>
            <a:r>
              <a:rPr lang="en-US" sz="2800" i="1">
                <a:latin typeface="Times New Roman" charset="0"/>
              </a:rPr>
              <a:t>C</a:t>
            </a:r>
            <a:r>
              <a:rPr lang="en-US" sz="2800">
                <a:latin typeface="Times New Roman" charset="0"/>
              </a:rPr>
              <a:t> = </a:t>
            </a:r>
            <a:r>
              <a:rPr lang="en-US" sz="2800" i="1">
                <a:latin typeface="Times New Roman" charset="0"/>
              </a:rPr>
              <a:t>Y</a:t>
            </a:r>
            <a:r>
              <a:rPr lang="en-US" sz="2800" i="1" baseline="-25000">
                <a:latin typeface="Times New Roman" charset="0"/>
              </a:rPr>
              <a:t>t</a:t>
            </a:r>
            <a:r>
              <a:rPr lang="en-US" sz="2800" i="1" baseline="-25000">
                <a:latin typeface="Times New Roman" charset="0"/>
                <a:sym typeface="Symbol" charset="2"/>
              </a:rPr>
              <a:t></a:t>
            </a:r>
            <a:r>
              <a:rPr lang="en-US" sz="2800" i="1" baseline="-25000">
                <a:latin typeface="Times New Roman" charset="0"/>
              </a:rPr>
              <a:t>i</a:t>
            </a:r>
            <a:r>
              <a:rPr lang="en-US" sz="2800">
                <a:latin typeface="Times New Roman" charset="0"/>
              </a:rPr>
              <a:t> = </a:t>
            </a:r>
            <a:r>
              <a:rPr lang="en-US" sz="2800" i="1">
                <a:latin typeface="Times New Roman" charset="0"/>
              </a:rPr>
              <a:t>E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P</a:t>
            </a:r>
            <a:r>
              <a:rPr lang="en-US" sz="2800">
                <a:latin typeface="Times New Roman" charset="0"/>
              </a:rPr>
              <a:t>, </a:t>
            </a:r>
            <a:r>
              <a:rPr lang="en-US" sz="2800" i="1">
                <a:latin typeface="Times New Roman" charset="0"/>
              </a:rPr>
              <a:t>Y</a:t>
            </a:r>
            <a:r>
              <a:rPr lang="en-US" sz="2800" i="1" baseline="-25000">
                <a:latin typeface="Times New Roman" charset="0"/>
              </a:rPr>
              <a:t>t</a:t>
            </a:r>
            <a:r>
              <a:rPr lang="en-US" sz="2800" i="1" baseline="-25000">
                <a:latin typeface="Times New Roman" charset="0"/>
                <a:sym typeface="Symbol" charset="2"/>
              </a:rPr>
              <a:t></a:t>
            </a:r>
            <a:r>
              <a:rPr lang="en-US" sz="2800" i="1" baseline="-25000">
                <a:latin typeface="Times New Roman" charset="0"/>
              </a:rPr>
              <a:t>i</a:t>
            </a:r>
            <a:r>
              <a:rPr lang="en-US" sz="2800" baseline="-25000">
                <a:latin typeface="Times New Roman" charset="0"/>
                <a:sym typeface="Symbol" charset="2"/>
              </a:rPr>
              <a:t></a:t>
            </a:r>
            <a:r>
              <a:rPr lang="en-US" sz="2800" baseline="-25000"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)</a:t>
            </a:r>
            <a:r>
              <a:rPr lang="en-US" sz="2800"/>
              <a:t>  (always?)</a:t>
            </a:r>
          </a:p>
          <a:p>
            <a:pPr eaLnBrk="1" hangingPunct="1"/>
            <a:r>
              <a:rPr lang="en-US" sz="2800"/>
              <a:t>Then </a:t>
            </a:r>
            <a:r>
              <a:rPr lang="en-US" sz="2800" i="1">
                <a:latin typeface="Times New Roman" charset="0"/>
              </a:rPr>
              <a:t>K </a:t>
            </a:r>
            <a:r>
              <a:rPr lang="en-US" sz="2800">
                <a:latin typeface="Times New Roman" charset="0"/>
              </a:rPr>
              <a:t>=</a:t>
            </a:r>
            <a:r>
              <a:rPr lang="en-US" sz="2800"/>
              <a:t> </a:t>
            </a:r>
            <a:r>
              <a:rPr lang="en-US" sz="2800" i="1">
                <a:latin typeface="Times New Roman" charset="0"/>
              </a:rPr>
              <a:t>Y</a:t>
            </a:r>
            <a:r>
              <a:rPr lang="en-US" sz="2800" i="1" baseline="-25000">
                <a:latin typeface="Times New Roman" charset="0"/>
              </a:rPr>
              <a:t>t</a:t>
            </a:r>
            <a:r>
              <a:rPr lang="en-US" sz="2800" i="1" baseline="-25000">
                <a:latin typeface="Times New Roman" charset="0"/>
                <a:sym typeface="Symbol" charset="2"/>
              </a:rPr>
              <a:t></a:t>
            </a:r>
            <a:r>
              <a:rPr lang="en-US" sz="2800" i="1" baseline="-25000">
                <a:latin typeface="Times New Roman" charset="0"/>
              </a:rPr>
              <a:t>i</a:t>
            </a:r>
            <a:r>
              <a:rPr lang="en-US" sz="2800" baseline="-25000">
                <a:latin typeface="Times New Roman" charset="0"/>
                <a:sym typeface="Symbol" charset="2"/>
              </a:rPr>
              <a:t></a:t>
            </a:r>
            <a:r>
              <a:rPr lang="en-US" sz="2800" baseline="-25000">
                <a:latin typeface="Times New Roman" charset="0"/>
              </a:rPr>
              <a:t>1</a:t>
            </a:r>
            <a:r>
              <a:rPr lang="en-US" sz="2800"/>
              <a:t>  (always?)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F1AC99C-19D9-FB4D-908E-51D3AC63A0BC}" type="slidenum">
              <a:rPr lang="en-US" smtClean="0">
                <a:latin typeface="Times New Roman" charset="0"/>
              </a:rPr>
              <a:pPr/>
              <a:t>87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6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Trudy’s Perfect World</a:t>
            </a:r>
          </a:p>
        </p:txBody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Suppose block cipher has </a:t>
            </a:r>
            <a:r>
              <a:rPr lang="en-US" sz="2800" i="1">
                <a:latin typeface="Times New Roman" charset="0"/>
              </a:rPr>
              <a:t>k</a:t>
            </a:r>
            <a:r>
              <a:rPr lang="en-US" sz="2800">
                <a:latin typeface="Times New Roman" charset="0"/>
              </a:rPr>
              <a:t> = 56</a:t>
            </a:r>
            <a:r>
              <a:rPr lang="en-US" sz="2800"/>
              <a:t>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/>
              <a:t>That is, the key length is </a:t>
            </a:r>
            <a:r>
              <a:rPr lang="en-US" sz="2400">
                <a:latin typeface="Times New Roman" charset="0"/>
              </a:rPr>
              <a:t>56</a:t>
            </a:r>
            <a:r>
              <a:rPr lang="en-US" sz="2400"/>
              <a:t> bits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Suppose we find </a:t>
            </a:r>
            <a:r>
              <a:rPr lang="en-US" sz="2800" i="1">
                <a:latin typeface="Times New Roman" charset="0"/>
              </a:rPr>
              <a:t>m</a:t>
            </a:r>
            <a:r>
              <a:rPr lang="en-US" sz="2800">
                <a:latin typeface="Times New Roman" charset="0"/>
              </a:rPr>
              <a:t> = 2</a:t>
            </a:r>
            <a:r>
              <a:rPr lang="en-US" sz="2800" baseline="30000">
                <a:latin typeface="Times New Roman" charset="0"/>
              </a:rPr>
              <a:t>28</a:t>
            </a:r>
            <a:r>
              <a:rPr lang="en-US" sz="2800"/>
              <a:t> chains, each of length </a:t>
            </a:r>
            <a:r>
              <a:rPr lang="en-US" sz="2800" i="1">
                <a:latin typeface="Times New Roman" charset="0"/>
              </a:rPr>
              <a:t>t</a:t>
            </a:r>
            <a:r>
              <a:rPr lang="en-US" sz="2800">
                <a:latin typeface="Times New Roman" charset="0"/>
              </a:rPr>
              <a:t> = 2</a:t>
            </a:r>
            <a:r>
              <a:rPr lang="en-US" sz="2800" baseline="30000">
                <a:latin typeface="Times New Roman" charset="0"/>
              </a:rPr>
              <a:t>28</a:t>
            </a:r>
            <a:r>
              <a:rPr lang="en-US" sz="2800"/>
              <a:t> and no chains overlap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b="1">
                <a:solidFill>
                  <a:schemeClr val="accent2"/>
                </a:solidFill>
              </a:rPr>
              <a:t>Memory:</a:t>
            </a:r>
            <a:r>
              <a:rPr lang="en-US" sz="2800"/>
              <a:t> </a:t>
            </a:r>
            <a:r>
              <a:rPr lang="en-US" sz="2800">
                <a:latin typeface="Times New Roman" charset="0"/>
              </a:rPr>
              <a:t>2</a:t>
            </a:r>
            <a:r>
              <a:rPr lang="en-US" sz="2800" baseline="30000">
                <a:latin typeface="Times New Roman" charset="0"/>
              </a:rPr>
              <a:t>28</a:t>
            </a:r>
            <a:r>
              <a:rPr lang="en-US" sz="2800"/>
              <a:t> pairs 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SP</a:t>
            </a:r>
            <a:r>
              <a:rPr lang="en-US" sz="2800" i="1" baseline="-25000">
                <a:latin typeface="Times New Roman" charset="0"/>
              </a:rPr>
              <a:t>j</a:t>
            </a:r>
            <a:r>
              <a:rPr lang="en-US" sz="2800">
                <a:latin typeface="Times New Roman" charset="0"/>
              </a:rPr>
              <a:t>, </a:t>
            </a:r>
            <a:r>
              <a:rPr lang="en-US" sz="2800" i="1">
                <a:latin typeface="Times New Roman" charset="0"/>
              </a:rPr>
              <a:t>EP</a:t>
            </a:r>
            <a:r>
              <a:rPr lang="en-US" sz="2800" i="1" baseline="-25000">
                <a:latin typeface="Times New Roman" charset="0"/>
              </a:rPr>
              <a:t>i</a:t>
            </a:r>
            <a:r>
              <a:rPr lang="en-US" sz="2800">
                <a:latin typeface="Times New Roman" charset="0"/>
              </a:rPr>
              <a:t>)</a:t>
            </a:r>
            <a:endParaRPr lang="en-US" sz="280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b="1">
                <a:solidFill>
                  <a:schemeClr val="accent2"/>
                </a:solidFill>
              </a:rPr>
              <a:t>Time:</a:t>
            </a:r>
            <a:r>
              <a:rPr lang="en-US" sz="2800"/>
              <a:t> about </a:t>
            </a:r>
            <a:r>
              <a:rPr lang="en-US" sz="2800">
                <a:latin typeface="Times New Roman" charset="0"/>
              </a:rPr>
              <a:t>2</a:t>
            </a:r>
            <a:r>
              <a:rPr lang="en-US" sz="2800" baseline="30000">
                <a:latin typeface="Times New Roman" charset="0"/>
              </a:rPr>
              <a:t>28</a:t>
            </a:r>
            <a:r>
              <a:rPr lang="en-US" sz="2800"/>
              <a:t> (per attack)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/>
              <a:t>Start at </a:t>
            </a:r>
            <a:r>
              <a:rPr lang="en-US" sz="2400" i="1">
                <a:latin typeface="Times New Roman" charset="0"/>
              </a:rPr>
              <a:t>C</a:t>
            </a:r>
            <a:r>
              <a:rPr lang="en-US" sz="2400"/>
              <a:t>, find some </a:t>
            </a:r>
            <a:r>
              <a:rPr lang="en-US" sz="2400" i="1">
                <a:latin typeface="Times New Roman" charset="0"/>
              </a:rPr>
              <a:t>EP</a:t>
            </a:r>
            <a:r>
              <a:rPr lang="en-US" sz="2400" i="1" baseline="-25000">
                <a:latin typeface="Times New Roman" charset="0"/>
              </a:rPr>
              <a:t>j</a:t>
            </a:r>
            <a:r>
              <a:rPr lang="en-US" sz="2400"/>
              <a:t> in about </a:t>
            </a:r>
            <a:r>
              <a:rPr lang="en-US" sz="2400">
                <a:latin typeface="Times New Roman" charset="0"/>
              </a:rPr>
              <a:t>2</a:t>
            </a:r>
            <a:r>
              <a:rPr lang="en-US" sz="2400" baseline="30000">
                <a:latin typeface="Times New Roman" charset="0"/>
              </a:rPr>
              <a:t>27</a:t>
            </a:r>
            <a:r>
              <a:rPr lang="en-US" sz="2400"/>
              <a:t> steps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/>
              <a:t>Find </a:t>
            </a:r>
            <a:r>
              <a:rPr lang="en-US" sz="2400" i="1">
                <a:latin typeface="Times New Roman" charset="0"/>
              </a:rPr>
              <a:t>K</a:t>
            </a:r>
            <a:r>
              <a:rPr lang="en-US" sz="2400"/>
              <a:t> with about </a:t>
            </a:r>
            <a:r>
              <a:rPr lang="en-US" sz="2400">
                <a:latin typeface="Times New Roman" charset="0"/>
              </a:rPr>
              <a:t>2</a:t>
            </a:r>
            <a:r>
              <a:rPr lang="en-US" sz="2400" baseline="30000">
                <a:latin typeface="Times New Roman" charset="0"/>
              </a:rPr>
              <a:t>27</a:t>
            </a:r>
            <a:r>
              <a:rPr lang="en-US" sz="2400"/>
              <a:t> more steps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Attack never fails!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E37F9E5-7A7C-4948-B67C-35D973336947}" type="slidenum">
              <a:rPr lang="en-US" smtClean="0">
                <a:latin typeface="Times New Roman" charset="0"/>
              </a:rPr>
              <a:pPr/>
              <a:t>88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7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Trudy’s Perfect World</a:t>
            </a:r>
          </a:p>
        </p:txBody>
      </p:sp>
      <p:sp>
        <p:nvSpPr>
          <p:cNvPr id="327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No chains overlap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Any ciphertext </a:t>
            </a:r>
            <a:r>
              <a:rPr lang="en-US" i="1">
                <a:latin typeface="Times New Roman" charset="0"/>
              </a:rPr>
              <a:t>C</a:t>
            </a:r>
            <a:r>
              <a:rPr lang="en-US"/>
              <a:t> is in some chain</a:t>
            </a:r>
          </a:p>
        </p:txBody>
      </p:sp>
      <p:sp>
        <p:nvSpPr>
          <p:cNvPr id="327685" name="Text Box 4"/>
          <p:cNvSpPr txBox="1">
            <a:spLocks noChangeArrowheads="1"/>
          </p:cNvSpPr>
          <p:nvPr/>
        </p:nvSpPr>
        <p:spPr bwMode="auto">
          <a:xfrm>
            <a:off x="6891338" y="3251200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27686" name="Text Box 5"/>
          <p:cNvSpPr txBox="1">
            <a:spLocks noChangeArrowheads="1"/>
          </p:cNvSpPr>
          <p:nvPr/>
        </p:nvSpPr>
        <p:spPr bwMode="auto">
          <a:xfrm>
            <a:off x="762000" y="3159125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27687" name="Text Box 6"/>
          <p:cNvSpPr txBox="1">
            <a:spLocks noChangeArrowheads="1"/>
          </p:cNvSpPr>
          <p:nvPr/>
        </p:nvSpPr>
        <p:spPr bwMode="auto">
          <a:xfrm>
            <a:off x="4446588" y="42418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27688" name="Freeform 7"/>
          <p:cNvSpPr>
            <a:spLocks/>
          </p:cNvSpPr>
          <p:nvPr/>
        </p:nvSpPr>
        <p:spPr bwMode="auto">
          <a:xfrm>
            <a:off x="1371600" y="3327400"/>
            <a:ext cx="5334000" cy="698500"/>
          </a:xfrm>
          <a:custGeom>
            <a:avLst/>
            <a:gdLst>
              <a:gd name="T0" fmla="*/ 0 w 3360"/>
              <a:gd name="T1" fmla="*/ 2147483647 h 440"/>
              <a:gd name="T2" fmla="*/ 2147483647 w 3360"/>
              <a:gd name="T3" fmla="*/ 2147483647 h 440"/>
              <a:gd name="T4" fmla="*/ 2147483647 w 3360"/>
              <a:gd name="T5" fmla="*/ 2147483647 h 440"/>
              <a:gd name="T6" fmla="*/ 2147483647 w 3360"/>
              <a:gd name="T7" fmla="*/ 2147483647 h 440"/>
              <a:gd name="T8" fmla="*/ 2147483647 w 3360"/>
              <a:gd name="T9" fmla="*/ 2147483647 h 440"/>
              <a:gd name="T10" fmla="*/ 2147483647 w 3360"/>
              <a:gd name="T11" fmla="*/ 2147483647 h 440"/>
              <a:gd name="T12" fmla="*/ 2147483647 w 3360"/>
              <a:gd name="T13" fmla="*/ 2147483647 h 440"/>
              <a:gd name="T14" fmla="*/ 2147483647 w 3360"/>
              <a:gd name="T15" fmla="*/ 2147483647 h 440"/>
              <a:gd name="T16" fmla="*/ 2147483647 w 3360"/>
              <a:gd name="T17" fmla="*/ 2147483647 h 440"/>
              <a:gd name="T18" fmla="*/ 2147483647 w 3360"/>
              <a:gd name="T19" fmla="*/ 2147483647 h 440"/>
              <a:gd name="T20" fmla="*/ 2147483647 w 3360"/>
              <a:gd name="T21" fmla="*/ 2147483647 h 440"/>
              <a:gd name="T22" fmla="*/ 2147483647 w 3360"/>
              <a:gd name="T23" fmla="*/ 0 h 440"/>
              <a:gd name="T24" fmla="*/ 2147483647 w 3360"/>
              <a:gd name="T25" fmla="*/ 2147483647 h 440"/>
              <a:gd name="T26" fmla="*/ 2147483647 w 3360"/>
              <a:gd name="T27" fmla="*/ 2147483647 h 440"/>
              <a:gd name="T28" fmla="*/ 2147483647 w 3360"/>
              <a:gd name="T29" fmla="*/ 2147483647 h 440"/>
              <a:gd name="T30" fmla="*/ 2147483647 w 3360"/>
              <a:gd name="T31" fmla="*/ 2147483647 h 4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360"/>
              <a:gd name="T49" fmla="*/ 0 h 440"/>
              <a:gd name="T50" fmla="*/ 3360 w 3360"/>
              <a:gd name="T51" fmla="*/ 440 h 44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89" name="Freeform 8"/>
          <p:cNvSpPr>
            <a:spLocks/>
          </p:cNvSpPr>
          <p:nvPr/>
        </p:nvSpPr>
        <p:spPr bwMode="auto">
          <a:xfrm>
            <a:off x="1371600" y="4368800"/>
            <a:ext cx="5334000" cy="508000"/>
          </a:xfrm>
          <a:custGeom>
            <a:avLst/>
            <a:gdLst>
              <a:gd name="T0" fmla="*/ 0 w 3360"/>
              <a:gd name="T1" fmla="*/ 2147483647 h 320"/>
              <a:gd name="T2" fmla="*/ 2147483647 w 3360"/>
              <a:gd name="T3" fmla="*/ 2147483647 h 320"/>
              <a:gd name="T4" fmla="*/ 2147483647 w 3360"/>
              <a:gd name="T5" fmla="*/ 2147483647 h 320"/>
              <a:gd name="T6" fmla="*/ 2147483647 w 3360"/>
              <a:gd name="T7" fmla="*/ 2147483647 h 320"/>
              <a:gd name="T8" fmla="*/ 2147483647 w 3360"/>
              <a:gd name="T9" fmla="*/ 2147483647 h 320"/>
              <a:gd name="T10" fmla="*/ 2147483647 w 3360"/>
              <a:gd name="T11" fmla="*/ 2147483647 h 320"/>
              <a:gd name="T12" fmla="*/ 2147483647 w 3360"/>
              <a:gd name="T13" fmla="*/ 2147483647 h 320"/>
              <a:gd name="T14" fmla="*/ 2147483647 w 3360"/>
              <a:gd name="T15" fmla="*/ 2147483647 h 320"/>
              <a:gd name="T16" fmla="*/ 2147483647 w 3360"/>
              <a:gd name="T17" fmla="*/ 2147483647 h 320"/>
              <a:gd name="T18" fmla="*/ 2147483647 w 3360"/>
              <a:gd name="T19" fmla="*/ 2147483647 h 320"/>
              <a:gd name="T20" fmla="*/ 2147483647 w 3360"/>
              <a:gd name="T21" fmla="*/ 2147483647 h 320"/>
              <a:gd name="T22" fmla="*/ 2147483647 w 3360"/>
              <a:gd name="T23" fmla="*/ 2147483647 h 320"/>
              <a:gd name="T24" fmla="*/ 2147483647 w 3360"/>
              <a:gd name="T25" fmla="*/ 2147483647 h 320"/>
              <a:gd name="T26" fmla="*/ 2147483647 w 3360"/>
              <a:gd name="T27" fmla="*/ 2147483647 h 320"/>
              <a:gd name="T28" fmla="*/ 2147483647 w 3360"/>
              <a:gd name="T29" fmla="*/ 2147483647 h 320"/>
              <a:gd name="T30" fmla="*/ 2147483647 w 3360"/>
              <a:gd name="T31" fmla="*/ 2147483647 h 320"/>
              <a:gd name="T32" fmla="*/ 2147483647 w 3360"/>
              <a:gd name="T33" fmla="*/ 2147483647 h 320"/>
              <a:gd name="T34" fmla="*/ 2147483647 w 3360"/>
              <a:gd name="T35" fmla="*/ 2147483647 h 320"/>
              <a:gd name="T36" fmla="*/ 2147483647 w 3360"/>
              <a:gd name="T37" fmla="*/ 2147483647 h 320"/>
              <a:gd name="T38" fmla="*/ 2147483647 w 3360"/>
              <a:gd name="T39" fmla="*/ 2147483647 h 320"/>
              <a:gd name="T40" fmla="*/ 2147483647 w 3360"/>
              <a:gd name="T41" fmla="*/ 2147483647 h 320"/>
              <a:gd name="T42" fmla="*/ 2147483647 w 3360"/>
              <a:gd name="T43" fmla="*/ 2147483647 h 320"/>
              <a:gd name="T44" fmla="*/ 2147483647 w 3360"/>
              <a:gd name="T45" fmla="*/ 2147483647 h 320"/>
              <a:gd name="T46" fmla="*/ 2147483647 w 3360"/>
              <a:gd name="T47" fmla="*/ 2147483647 h 320"/>
              <a:gd name="T48" fmla="*/ 2147483647 w 3360"/>
              <a:gd name="T49" fmla="*/ 2147483647 h 3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360"/>
              <a:gd name="T76" fmla="*/ 0 h 320"/>
              <a:gd name="T77" fmla="*/ 3360 w 3360"/>
              <a:gd name="T78" fmla="*/ 320 h 3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0" name="Freeform 9"/>
          <p:cNvSpPr>
            <a:spLocks/>
          </p:cNvSpPr>
          <p:nvPr/>
        </p:nvSpPr>
        <p:spPr bwMode="auto">
          <a:xfrm>
            <a:off x="1447800" y="5219700"/>
            <a:ext cx="5486400" cy="800100"/>
          </a:xfrm>
          <a:custGeom>
            <a:avLst/>
            <a:gdLst>
              <a:gd name="T0" fmla="*/ 0 w 3456"/>
              <a:gd name="T1" fmla="*/ 2147483647 h 504"/>
              <a:gd name="T2" fmla="*/ 2147483647 w 3456"/>
              <a:gd name="T3" fmla="*/ 2147483647 h 504"/>
              <a:gd name="T4" fmla="*/ 2147483647 w 3456"/>
              <a:gd name="T5" fmla="*/ 2147483647 h 504"/>
              <a:gd name="T6" fmla="*/ 2147483647 w 3456"/>
              <a:gd name="T7" fmla="*/ 2147483647 h 504"/>
              <a:gd name="T8" fmla="*/ 2147483647 w 3456"/>
              <a:gd name="T9" fmla="*/ 2147483647 h 504"/>
              <a:gd name="T10" fmla="*/ 2147483647 w 3456"/>
              <a:gd name="T11" fmla="*/ 2147483647 h 504"/>
              <a:gd name="T12" fmla="*/ 2147483647 w 3456"/>
              <a:gd name="T13" fmla="*/ 2147483647 h 504"/>
              <a:gd name="T14" fmla="*/ 2147483647 w 3456"/>
              <a:gd name="T15" fmla="*/ 2147483647 h 504"/>
              <a:gd name="T16" fmla="*/ 2147483647 w 3456"/>
              <a:gd name="T17" fmla="*/ 2147483647 h 504"/>
              <a:gd name="T18" fmla="*/ 2147483647 w 3456"/>
              <a:gd name="T19" fmla="*/ 2147483647 h 504"/>
              <a:gd name="T20" fmla="*/ 2147483647 w 3456"/>
              <a:gd name="T21" fmla="*/ 2147483647 h 504"/>
              <a:gd name="T22" fmla="*/ 2147483647 w 3456"/>
              <a:gd name="T23" fmla="*/ 2147483647 h 504"/>
              <a:gd name="T24" fmla="*/ 2147483647 w 3456"/>
              <a:gd name="T25" fmla="*/ 2147483647 h 504"/>
              <a:gd name="T26" fmla="*/ 2147483647 w 3456"/>
              <a:gd name="T27" fmla="*/ 2147483647 h 504"/>
              <a:gd name="T28" fmla="*/ 2147483647 w 3456"/>
              <a:gd name="T29" fmla="*/ 2147483647 h 504"/>
              <a:gd name="T30" fmla="*/ 2147483647 w 3456"/>
              <a:gd name="T31" fmla="*/ 2147483647 h 5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456"/>
              <a:gd name="T49" fmla="*/ 0 h 504"/>
              <a:gd name="T50" fmla="*/ 3456 w 3456"/>
              <a:gd name="T51" fmla="*/ 504 h 5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1" name="Text Box 10"/>
          <p:cNvSpPr txBox="1">
            <a:spLocks noChangeArrowheads="1"/>
          </p:cNvSpPr>
          <p:nvPr/>
        </p:nvSpPr>
        <p:spPr bwMode="auto">
          <a:xfrm>
            <a:off x="685800" y="4530725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27692" name="Text Box 11"/>
          <p:cNvSpPr txBox="1">
            <a:spLocks noChangeArrowheads="1"/>
          </p:cNvSpPr>
          <p:nvPr/>
        </p:nvSpPr>
        <p:spPr bwMode="auto">
          <a:xfrm>
            <a:off x="762000" y="5292725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27693" name="Text Box 12"/>
          <p:cNvSpPr txBox="1">
            <a:spLocks noChangeArrowheads="1"/>
          </p:cNvSpPr>
          <p:nvPr/>
        </p:nvSpPr>
        <p:spPr bwMode="auto">
          <a:xfrm>
            <a:off x="6891338" y="4302125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27694" name="Text Box 13"/>
          <p:cNvSpPr txBox="1">
            <a:spLocks noChangeArrowheads="1"/>
          </p:cNvSpPr>
          <p:nvPr/>
        </p:nvSpPr>
        <p:spPr bwMode="auto">
          <a:xfrm>
            <a:off x="7119938" y="5080000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27695" name="Oval 14"/>
          <p:cNvSpPr>
            <a:spLocks noChangeArrowheads="1"/>
          </p:cNvSpPr>
          <p:nvPr/>
        </p:nvSpPr>
        <p:spPr bwMode="auto">
          <a:xfrm>
            <a:off x="6705600" y="347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6" name="Oval 15"/>
          <p:cNvSpPr>
            <a:spLocks noChangeArrowheads="1"/>
          </p:cNvSpPr>
          <p:nvPr/>
        </p:nvSpPr>
        <p:spPr bwMode="auto">
          <a:xfrm>
            <a:off x="1371600" y="5461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7" name="Oval 16"/>
          <p:cNvSpPr>
            <a:spLocks noChangeArrowheads="1"/>
          </p:cNvSpPr>
          <p:nvPr/>
        </p:nvSpPr>
        <p:spPr bwMode="auto">
          <a:xfrm>
            <a:off x="1295400" y="4699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8" name="Oval 17"/>
          <p:cNvSpPr>
            <a:spLocks noChangeArrowheads="1"/>
          </p:cNvSpPr>
          <p:nvPr/>
        </p:nvSpPr>
        <p:spPr bwMode="auto">
          <a:xfrm>
            <a:off x="1295400" y="347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9" name="Oval 18"/>
          <p:cNvSpPr>
            <a:spLocks noChangeArrowheads="1"/>
          </p:cNvSpPr>
          <p:nvPr/>
        </p:nvSpPr>
        <p:spPr bwMode="auto">
          <a:xfrm>
            <a:off x="6934200" y="5232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00" name="Oval 19"/>
          <p:cNvSpPr>
            <a:spLocks noChangeArrowheads="1"/>
          </p:cNvSpPr>
          <p:nvPr/>
        </p:nvSpPr>
        <p:spPr bwMode="auto">
          <a:xfrm>
            <a:off x="6705600" y="4470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01" name="Oval 20"/>
          <p:cNvSpPr>
            <a:spLocks noChangeArrowheads="1"/>
          </p:cNvSpPr>
          <p:nvPr/>
        </p:nvSpPr>
        <p:spPr bwMode="auto">
          <a:xfrm>
            <a:off x="4572000" y="4622800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309" name="Oval 21"/>
          <p:cNvSpPr>
            <a:spLocks noChangeArrowheads="1"/>
          </p:cNvSpPr>
          <p:nvPr/>
        </p:nvSpPr>
        <p:spPr bwMode="auto">
          <a:xfrm>
            <a:off x="4267200" y="4648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310" name="Text Box 22"/>
          <p:cNvSpPr txBox="1">
            <a:spLocks noChangeArrowheads="1"/>
          </p:cNvSpPr>
          <p:nvPr/>
        </p:nvSpPr>
        <p:spPr bwMode="auto">
          <a:xfrm>
            <a:off x="4114800" y="47847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9" grpId="0" animBg="1"/>
      <p:bldP spid="396310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772673D-BD58-0643-814D-1ECC57731DE1}" type="slidenum">
              <a:rPr lang="en-US" smtClean="0">
                <a:latin typeface="Times New Roman" charset="0"/>
              </a:rPr>
              <a:pPr/>
              <a:t>89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8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The Real World</a:t>
            </a:r>
          </a:p>
        </p:txBody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Chains are not so well-behaved!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Chains can </a:t>
            </a:r>
            <a:r>
              <a:rPr lang="en-US" b="1">
                <a:solidFill>
                  <a:schemeClr val="accent2"/>
                </a:solidFill>
              </a:rPr>
              <a:t>cycle</a:t>
            </a:r>
            <a:r>
              <a:rPr lang="en-US"/>
              <a:t> and </a:t>
            </a:r>
            <a:r>
              <a:rPr lang="en-US" b="1">
                <a:solidFill>
                  <a:schemeClr val="accent2"/>
                </a:solidFill>
              </a:rPr>
              <a:t>merge</a:t>
            </a:r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4764088" y="3184525"/>
            <a:ext cx="49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EP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2667000" y="37941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SP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3303588" y="28194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28712" name="Rectangle 11"/>
          <p:cNvSpPr>
            <a:spLocks noChangeArrowheads="1"/>
          </p:cNvSpPr>
          <p:nvPr/>
        </p:nvSpPr>
        <p:spPr bwMode="auto">
          <a:xfrm>
            <a:off x="533400" y="44958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Chain from </a:t>
            </a:r>
            <a:r>
              <a:rPr lang="en-US" sz="3200" i="1">
                <a:latin typeface="Times New Roman" charset="0"/>
              </a:rPr>
              <a:t>C</a:t>
            </a:r>
            <a:r>
              <a:rPr lang="en-US" sz="3200"/>
              <a:t> goes to </a:t>
            </a:r>
            <a:r>
              <a:rPr lang="en-US" sz="3200" i="1">
                <a:latin typeface="Times New Roman" charset="0"/>
              </a:rPr>
              <a:t>EP</a:t>
            </a:r>
            <a:endParaRPr lang="en-US" sz="32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Chain from </a:t>
            </a:r>
            <a:r>
              <a:rPr lang="en-US" sz="3200" i="1">
                <a:latin typeface="Times New Roman" charset="0"/>
              </a:rPr>
              <a:t>SP</a:t>
            </a:r>
            <a:r>
              <a:rPr lang="en-US" sz="3200"/>
              <a:t> to </a:t>
            </a:r>
            <a:r>
              <a:rPr lang="en-US" sz="3200" i="1">
                <a:latin typeface="Times New Roman" charset="0"/>
              </a:rPr>
              <a:t>EP</a:t>
            </a:r>
            <a:r>
              <a:rPr lang="en-US" sz="3200"/>
              <a:t> does not contain </a:t>
            </a:r>
            <a:r>
              <a:rPr lang="en-US" sz="3200" i="1">
                <a:latin typeface="Times New Roman" charset="0"/>
              </a:rPr>
              <a:t>K </a:t>
            </a:r>
            <a:endParaRPr lang="en-US" sz="32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Is this Trudy’s nightmare?</a:t>
            </a:r>
          </a:p>
        </p:txBody>
      </p:sp>
      <p:sp>
        <p:nvSpPr>
          <p:cNvPr id="328713" name="Oval 15"/>
          <p:cNvSpPr>
            <a:spLocks noChangeArrowheads="1"/>
          </p:cNvSpPr>
          <p:nvPr/>
        </p:nvSpPr>
        <p:spPr bwMode="auto">
          <a:xfrm>
            <a:off x="3276600" y="32004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14" name="Freeform 17"/>
          <p:cNvSpPr>
            <a:spLocks/>
          </p:cNvSpPr>
          <p:nvPr/>
        </p:nvSpPr>
        <p:spPr bwMode="auto">
          <a:xfrm>
            <a:off x="1814513" y="3149600"/>
            <a:ext cx="1995487" cy="604838"/>
          </a:xfrm>
          <a:custGeom>
            <a:avLst/>
            <a:gdLst>
              <a:gd name="T0" fmla="*/ 0 w 1257"/>
              <a:gd name="T1" fmla="*/ 2147483647 h 381"/>
              <a:gd name="T2" fmla="*/ 2147483647 w 1257"/>
              <a:gd name="T3" fmla="*/ 2147483647 h 381"/>
              <a:gd name="T4" fmla="*/ 2147483647 w 1257"/>
              <a:gd name="T5" fmla="*/ 2147483647 h 381"/>
              <a:gd name="T6" fmla="*/ 2147483647 w 1257"/>
              <a:gd name="T7" fmla="*/ 2147483647 h 381"/>
              <a:gd name="T8" fmla="*/ 2147483647 w 1257"/>
              <a:gd name="T9" fmla="*/ 2147483647 h 381"/>
              <a:gd name="T10" fmla="*/ 2147483647 w 1257"/>
              <a:gd name="T11" fmla="*/ 2147483647 h 381"/>
              <a:gd name="T12" fmla="*/ 2147483647 w 1257"/>
              <a:gd name="T13" fmla="*/ 2147483647 h 381"/>
              <a:gd name="T14" fmla="*/ 2147483647 w 1257"/>
              <a:gd name="T15" fmla="*/ 2147483647 h 381"/>
              <a:gd name="T16" fmla="*/ 2147483647 w 1257"/>
              <a:gd name="T17" fmla="*/ 0 h 381"/>
              <a:gd name="T18" fmla="*/ 2147483647 w 1257"/>
              <a:gd name="T19" fmla="*/ 2147483647 h 38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57"/>
              <a:gd name="T31" fmla="*/ 0 h 381"/>
              <a:gd name="T32" fmla="*/ 1257 w 1257"/>
              <a:gd name="T33" fmla="*/ 381 h 38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15" name="Freeform 18"/>
          <p:cNvSpPr>
            <a:spLocks/>
          </p:cNvSpPr>
          <p:nvPr/>
        </p:nvSpPr>
        <p:spPr bwMode="auto">
          <a:xfrm>
            <a:off x="3919538" y="3971925"/>
            <a:ext cx="1608137" cy="303213"/>
          </a:xfrm>
          <a:custGeom>
            <a:avLst/>
            <a:gdLst>
              <a:gd name="T0" fmla="*/ 2147483647 w 1013"/>
              <a:gd name="T1" fmla="*/ 2147483647 h 191"/>
              <a:gd name="T2" fmla="*/ 2147483647 w 1013"/>
              <a:gd name="T3" fmla="*/ 2147483647 h 191"/>
              <a:gd name="T4" fmla="*/ 2147483647 w 1013"/>
              <a:gd name="T5" fmla="*/ 2147483647 h 191"/>
              <a:gd name="T6" fmla="*/ 2147483647 w 1013"/>
              <a:gd name="T7" fmla="*/ 2147483647 h 191"/>
              <a:gd name="T8" fmla="*/ 2147483647 w 1013"/>
              <a:gd name="T9" fmla="*/ 2147483647 h 191"/>
              <a:gd name="T10" fmla="*/ 2147483647 w 1013"/>
              <a:gd name="T11" fmla="*/ 2147483647 h 191"/>
              <a:gd name="T12" fmla="*/ 2147483647 w 1013"/>
              <a:gd name="T13" fmla="*/ 2147483647 h 191"/>
              <a:gd name="T14" fmla="*/ 2147483647 w 1013"/>
              <a:gd name="T15" fmla="*/ 2147483647 h 191"/>
              <a:gd name="T16" fmla="*/ 0 w 1013"/>
              <a:gd name="T17" fmla="*/ 0 h 1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13"/>
              <a:gd name="T28" fmla="*/ 0 h 191"/>
              <a:gd name="T29" fmla="*/ 1013 w 1013"/>
              <a:gd name="T30" fmla="*/ 191 h 1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16" name="Freeform 19"/>
          <p:cNvSpPr>
            <a:spLocks/>
          </p:cNvSpPr>
          <p:nvPr/>
        </p:nvSpPr>
        <p:spPr bwMode="auto">
          <a:xfrm>
            <a:off x="4559300" y="3076575"/>
            <a:ext cx="1112838" cy="750888"/>
          </a:xfrm>
          <a:custGeom>
            <a:avLst/>
            <a:gdLst>
              <a:gd name="T0" fmla="*/ 2147483647 w 701"/>
              <a:gd name="T1" fmla="*/ 0 h 473"/>
              <a:gd name="T2" fmla="*/ 2147483647 w 701"/>
              <a:gd name="T3" fmla="*/ 2147483647 h 473"/>
              <a:gd name="T4" fmla="*/ 2147483647 w 701"/>
              <a:gd name="T5" fmla="*/ 2147483647 h 473"/>
              <a:gd name="T6" fmla="*/ 2147483647 w 701"/>
              <a:gd name="T7" fmla="*/ 2147483647 h 473"/>
              <a:gd name="T8" fmla="*/ 2147483647 w 701"/>
              <a:gd name="T9" fmla="*/ 2147483647 h 473"/>
              <a:gd name="T10" fmla="*/ 2147483647 w 701"/>
              <a:gd name="T11" fmla="*/ 2147483647 h 473"/>
              <a:gd name="T12" fmla="*/ 2147483647 w 701"/>
              <a:gd name="T13" fmla="*/ 2147483647 h 473"/>
              <a:gd name="T14" fmla="*/ 2147483647 w 701"/>
              <a:gd name="T15" fmla="*/ 2147483647 h 473"/>
              <a:gd name="T16" fmla="*/ 2147483647 w 701"/>
              <a:gd name="T17" fmla="*/ 2147483647 h 473"/>
              <a:gd name="T18" fmla="*/ 2147483647 w 701"/>
              <a:gd name="T19" fmla="*/ 2147483647 h 473"/>
              <a:gd name="T20" fmla="*/ 2147483647 w 701"/>
              <a:gd name="T21" fmla="*/ 2147483647 h 473"/>
              <a:gd name="T22" fmla="*/ 0 w 701"/>
              <a:gd name="T23" fmla="*/ 2147483647 h 47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01"/>
              <a:gd name="T37" fmla="*/ 0 h 473"/>
              <a:gd name="T38" fmla="*/ 701 w 701"/>
              <a:gd name="T39" fmla="*/ 473 h 47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17" name="Freeform 21"/>
          <p:cNvSpPr>
            <a:spLocks/>
          </p:cNvSpPr>
          <p:nvPr/>
        </p:nvSpPr>
        <p:spPr bwMode="auto">
          <a:xfrm>
            <a:off x="2116138" y="3379788"/>
            <a:ext cx="314325" cy="495300"/>
          </a:xfrm>
          <a:custGeom>
            <a:avLst/>
            <a:gdLst>
              <a:gd name="T0" fmla="*/ 0 w 198"/>
              <a:gd name="T1" fmla="*/ 2147483647 h 312"/>
              <a:gd name="T2" fmla="*/ 2147483647 w 198"/>
              <a:gd name="T3" fmla="*/ 2147483647 h 312"/>
              <a:gd name="T4" fmla="*/ 2147483647 w 198"/>
              <a:gd name="T5" fmla="*/ 2147483647 h 312"/>
              <a:gd name="T6" fmla="*/ 2147483647 w 198"/>
              <a:gd name="T7" fmla="*/ 2147483647 h 312"/>
              <a:gd name="T8" fmla="*/ 2147483647 w 198"/>
              <a:gd name="T9" fmla="*/ 2147483647 h 312"/>
              <a:gd name="T10" fmla="*/ 2147483647 w 198"/>
              <a:gd name="T11" fmla="*/ 0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8"/>
              <a:gd name="T19" fmla="*/ 0 h 312"/>
              <a:gd name="T20" fmla="*/ 198 w 198"/>
              <a:gd name="T21" fmla="*/ 312 h 3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18" name="Freeform 23"/>
          <p:cNvSpPr>
            <a:spLocks/>
          </p:cNvSpPr>
          <p:nvPr/>
        </p:nvSpPr>
        <p:spPr bwMode="auto">
          <a:xfrm>
            <a:off x="4111625" y="2871788"/>
            <a:ext cx="473075" cy="495300"/>
          </a:xfrm>
          <a:custGeom>
            <a:avLst/>
            <a:gdLst>
              <a:gd name="T0" fmla="*/ 0 w 298"/>
              <a:gd name="T1" fmla="*/ 0 h 312"/>
              <a:gd name="T2" fmla="*/ 2147483647 w 298"/>
              <a:gd name="T3" fmla="*/ 2147483647 h 312"/>
              <a:gd name="T4" fmla="*/ 2147483647 w 298"/>
              <a:gd name="T5" fmla="*/ 2147483647 h 312"/>
              <a:gd name="T6" fmla="*/ 2147483647 w 298"/>
              <a:gd name="T7" fmla="*/ 2147483647 h 312"/>
              <a:gd name="T8" fmla="*/ 2147483647 w 298"/>
              <a:gd name="T9" fmla="*/ 2147483647 h 312"/>
              <a:gd name="T10" fmla="*/ 2147483647 w 298"/>
              <a:gd name="T11" fmla="*/ 2147483647 h 312"/>
              <a:gd name="T12" fmla="*/ 2147483647 w 298"/>
              <a:gd name="T13" fmla="*/ 2147483647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8"/>
              <a:gd name="T22" fmla="*/ 0 h 312"/>
              <a:gd name="T23" fmla="*/ 298 w 298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19" name="Freeform 26"/>
          <p:cNvSpPr>
            <a:spLocks/>
          </p:cNvSpPr>
          <p:nvPr/>
        </p:nvSpPr>
        <p:spPr bwMode="auto">
          <a:xfrm>
            <a:off x="4873625" y="3584575"/>
            <a:ext cx="1235075" cy="187325"/>
          </a:xfrm>
          <a:custGeom>
            <a:avLst/>
            <a:gdLst>
              <a:gd name="T0" fmla="*/ 2147483647 w 778"/>
              <a:gd name="T1" fmla="*/ 0 h 118"/>
              <a:gd name="T2" fmla="*/ 2147483647 w 778"/>
              <a:gd name="T3" fmla="*/ 2147483647 h 118"/>
              <a:gd name="T4" fmla="*/ 2147483647 w 778"/>
              <a:gd name="T5" fmla="*/ 2147483647 h 118"/>
              <a:gd name="T6" fmla="*/ 2147483647 w 778"/>
              <a:gd name="T7" fmla="*/ 2147483647 h 118"/>
              <a:gd name="T8" fmla="*/ 0 w 778"/>
              <a:gd name="T9" fmla="*/ 2147483647 h 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8"/>
              <a:gd name="T16" fmla="*/ 0 h 118"/>
              <a:gd name="T17" fmla="*/ 778 w 778"/>
              <a:gd name="T18" fmla="*/ 118 h 1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20" name="Freeform 27"/>
          <p:cNvSpPr>
            <a:spLocks/>
          </p:cNvSpPr>
          <p:nvPr/>
        </p:nvSpPr>
        <p:spPr bwMode="auto">
          <a:xfrm>
            <a:off x="5661025" y="3136900"/>
            <a:ext cx="301625" cy="339725"/>
          </a:xfrm>
          <a:custGeom>
            <a:avLst/>
            <a:gdLst>
              <a:gd name="T0" fmla="*/ 2147483647 w 190"/>
              <a:gd name="T1" fmla="*/ 0 h 214"/>
              <a:gd name="T2" fmla="*/ 2147483647 w 190"/>
              <a:gd name="T3" fmla="*/ 2147483647 h 214"/>
              <a:gd name="T4" fmla="*/ 2147483647 w 190"/>
              <a:gd name="T5" fmla="*/ 2147483647 h 214"/>
              <a:gd name="T6" fmla="*/ 2147483647 w 190"/>
              <a:gd name="T7" fmla="*/ 2147483647 h 214"/>
              <a:gd name="T8" fmla="*/ 0 w 190"/>
              <a:gd name="T9" fmla="*/ 2147483647 h 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214"/>
              <a:gd name="T17" fmla="*/ 190 w 190"/>
              <a:gd name="T18" fmla="*/ 214 h 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21" name="Freeform 28"/>
          <p:cNvSpPr>
            <a:spLocks/>
          </p:cNvSpPr>
          <p:nvPr/>
        </p:nvSpPr>
        <p:spPr bwMode="auto">
          <a:xfrm>
            <a:off x="5370513" y="3717925"/>
            <a:ext cx="592137" cy="254000"/>
          </a:xfrm>
          <a:custGeom>
            <a:avLst/>
            <a:gdLst>
              <a:gd name="T0" fmla="*/ 2147483647 w 373"/>
              <a:gd name="T1" fmla="*/ 2147483647 h 160"/>
              <a:gd name="T2" fmla="*/ 2147483647 w 373"/>
              <a:gd name="T3" fmla="*/ 2147483647 h 160"/>
              <a:gd name="T4" fmla="*/ 2147483647 w 373"/>
              <a:gd name="T5" fmla="*/ 2147483647 h 160"/>
              <a:gd name="T6" fmla="*/ 2147483647 w 373"/>
              <a:gd name="T7" fmla="*/ 2147483647 h 160"/>
              <a:gd name="T8" fmla="*/ 2147483647 w 373"/>
              <a:gd name="T9" fmla="*/ 2147483647 h 160"/>
              <a:gd name="T10" fmla="*/ 0 w 373"/>
              <a:gd name="T11" fmla="*/ 0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3"/>
              <a:gd name="T19" fmla="*/ 0 h 160"/>
              <a:gd name="T20" fmla="*/ 373 w 373"/>
              <a:gd name="T21" fmla="*/ 160 h 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22" name="Freeform 29"/>
          <p:cNvSpPr>
            <a:spLocks/>
          </p:cNvSpPr>
          <p:nvPr/>
        </p:nvSpPr>
        <p:spPr bwMode="auto">
          <a:xfrm>
            <a:off x="4414838" y="4056063"/>
            <a:ext cx="484187" cy="49212"/>
          </a:xfrm>
          <a:custGeom>
            <a:avLst/>
            <a:gdLst>
              <a:gd name="T0" fmla="*/ 2147483647 w 305"/>
              <a:gd name="T1" fmla="*/ 0 h 31"/>
              <a:gd name="T2" fmla="*/ 2147483647 w 305"/>
              <a:gd name="T3" fmla="*/ 2147483647 h 31"/>
              <a:gd name="T4" fmla="*/ 0 w 305"/>
              <a:gd name="T5" fmla="*/ 2147483647 h 31"/>
              <a:gd name="T6" fmla="*/ 0 60000 65536"/>
              <a:gd name="T7" fmla="*/ 0 60000 65536"/>
              <a:gd name="T8" fmla="*/ 0 60000 65536"/>
              <a:gd name="T9" fmla="*/ 0 w 305"/>
              <a:gd name="T10" fmla="*/ 0 h 31"/>
              <a:gd name="T11" fmla="*/ 305 w 305"/>
              <a:gd name="T12" fmla="*/ 31 h 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23" name="Freeform 30"/>
          <p:cNvSpPr>
            <a:spLocks/>
          </p:cNvSpPr>
          <p:nvPr/>
        </p:nvSpPr>
        <p:spPr bwMode="auto">
          <a:xfrm>
            <a:off x="3168650" y="3511550"/>
            <a:ext cx="146050" cy="617538"/>
          </a:xfrm>
          <a:custGeom>
            <a:avLst/>
            <a:gdLst>
              <a:gd name="T0" fmla="*/ 2147483647 w 92"/>
              <a:gd name="T1" fmla="*/ 2147483647 h 389"/>
              <a:gd name="T2" fmla="*/ 2147483647 w 92"/>
              <a:gd name="T3" fmla="*/ 2147483647 h 389"/>
              <a:gd name="T4" fmla="*/ 0 w 92"/>
              <a:gd name="T5" fmla="*/ 2147483647 h 389"/>
              <a:gd name="T6" fmla="*/ 2147483647 w 92"/>
              <a:gd name="T7" fmla="*/ 2147483647 h 389"/>
              <a:gd name="T8" fmla="*/ 2147483647 w 92"/>
              <a:gd name="T9" fmla="*/ 2147483647 h 389"/>
              <a:gd name="T10" fmla="*/ 2147483647 w 92"/>
              <a:gd name="T11" fmla="*/ 2147483647 h 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"/>
              <a:gd name="T19" fmla="*/ 0 h 389"/>
              <a:gd name="T20" fmla="*/ 92 w 92"/>
              <a:gd name="T21" fmla="*/ 389 h 3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24" name="Freeform 33"/>
          <p:cNvSpPr>
            <a:spLocks/>
          </p:cNvSpPr>
          <p:nvPr/>
        </p:nvSpPr>
        <p:spPr bwMode="auto">
          <a:xfrm>
            <a:off x="2600325" y="3648075"/>
            <a:ext cx="568325" cy="119063"/>
          </a:xfrm>
          <a:custGeom>
            <a:avLst/>
            <a:gdLst>
              <a:gd name="T0" fmla="*/ 0 w 358"/>
              <a:gd name="T1" fmla="*/ 2147483647 h 75"/>
              <a:gd name="T2" fmla="*/ 2147483647 w 358"/>
              <a:gd name="T3" fmla="*/ 2147483647 h 75"/>
              <a:gd name="T4" fmla="*/ 2147483647 w 358"/>
              <a:gd name="T5" fmla="*/ 2147483647 h 75"/>
              <a:gd name="T6" fmla="*/ 2147483647 w 358"/>
              <a:gd name="T7" fmla="*/ 2147483647 h 75"/>
              <a:gd name="T8" fmla="*/ 2147483647 w 358"/>
              <a:gd name="T9" fmla="*/ 2147483647 h 75"/>
              <a:gd name="T10" fmla="*/ 2147483647 w 358"/>
              <a:gd name="T11" fmla="*/ 2147483647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"/>
              <a:gd name="T19" fmla="*/ 0 h 75"/>
              <a:gd name="T20" fmla="*/ 358 w 358"/>
              <a:gd name="T21" fmla="*/ 75 h 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25" name="Oval 34"/>
          <p:cNvSpPr>
            <a:spLocks noChangeArrowheads="1"/>
          </p:cNvSpPr>
          <p:nvPr/>
        </p:nvSpPr>
        <p:spPr bwMode="auto">
          <a:xfrm>
            <a:off x="2895600" y="30829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26" name="Text Box 35"/>
          <p:cNvSpPr txBox="1">
            <a:spLocks noChangeArrowheads="1"/>
          </p:cNvSpPr>
          <p:nvPr/>
        </p:nvSpPr>
        <p:spPr bwMode="auto">
          <a:xfrm>
            <a:off x="2541588" y="28194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28727" name="Oval 36"/>
          <p:cNvSpPr>
            <a:spLocks noChangeArrowheads="1"/>
          </p:cNvSpPr>
          <p:nvPr/>
        </p:nvSpPr>
        <p:spPr bwMode="auto">
          <a:xfrm>
            <a:off x="3200400" y="31099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28" name="Oval 37"/>
          <p:cNvSpPr>
            <a:spLocks noChangeArrowheads="1"/>
          </p:cNvSpPr>
          <p:nvPr/>
        </p:nvSpPr>
        <p:spPr bwMode="auto">
          <a:xfrm>
            <a:off x="4648200" y="3429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29" name="Oval 38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6727DDA-25D0-BC4F-B69C-27049F564055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67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Differential Cryptanalysis</a:t>
            </a:r>
          </a:p>
        </p:txBody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Spse DES-like cipher has 3 to 2 bit S-box</a:t>
            </a:r>
          </a:p>
        </p:txBody>
      </p:sp>
      <p:sp>
        <p:nvSpPr>
          <p:cNvPr id="246789" name="Rectangle 4"/>
          <p:cNvSpPr>
            <a:spLocks noChangeArrowheads="1"/>
          </p:cNvSpPr>
          <p:nvPr/>
        </p:nvSpPr>
        <p:spPr bwMode="auto">
          <a:xfrm>
            <a:off x="1143000" y="2514600"/>
            <a:ext cx="472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                   column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row	  00	  01	  10	  11</a:t>
            </a:r>
            <a:endParaRPr lang="en-US" sz="2800">
              <a:latin typeface="Times-Roman" charset="0"/>
              <a:sym typeface="Symbol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  <a:sym typeface="Symbol" charset="2"/>
              </a:rPr>
              <a:t>  0	  10	  01	  11	  00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>
                <a:latin typeface="Times-Roman" charset="0"/>
              </a:rPr>
              <a:t>  1	  00	  10	  01	  11</a:t>
            </a:r>
          </a:p>
        </p:txBody>
      </p:sp>
      <p:sp>
        <p:nvSpPr>
          <p:cNvPr id="246790" name="Line 5"/>
          <p:cNvSpPr>
            <a:spLocks noChangeShapeType="1"/>
          </p:cNvSpPr>
          <p:nvPr/>
        </p:nvSpPr>
        <p:spPr bwMode="auto">
          <a:xfrm>
            <a:off x="2133600" y="2743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91" name="Line 6"/>
          <p:cNvSpPr>
            <a:spLocks noChangeShapeType="1"/>
          </p:cNvSpPr>
          <p:nvPr/>
        </p:nvSpPr>
        <p:spPr bwMode="auto">
          <a:xfrm>
            <a:off x="1219200" y="3505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92" name="Rectangle 7"/>
          <p:cNvSpPr>
            <a:spLocks noChangeArrowheads="1"/>
          </p:cNvSpPr>
          <p:nvPr/>
        </p:nvSpPr>
        <p:spPr bwMode="auto">
          <a:xfrm>
            <a:off x="685800" y="4876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>
                <a:latin typeface="Times-Roman" charset="0"/>
              </a:rPr>
              <a:t>Sbox(abc)</a:t>
            </a:r>
            <a:r>
              <a:rPr lang="en-US" sz="2800"/>
              <a:t> is element in row 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/>
              <a:t> column </a:t>
            </a:r>
            <a:r>
              <a:rPr lang="en-US" sz="2800">
                <a:latin typeface="Times-Roman" charset="0"/>
              </a:rPr>
              <a:t>bc</a:t>
            </a:r>
            <a:endParaRPr lang="en-US" sz="28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Example: </a:t>
            </a:r>
            <a:r>
              <a:rPr lang="en-US" sz="2800">
                <a:latin typeface="Times-Roman" charset="0"/>
              </a:rPr>
              <a:t>Sbox(010) = 11</a:t>
            </a:r>
            <a:endParaRPr lang="en-US" sz="2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D8BC68A-963E-A64E-87C5-80740E2D7D3C}" type="slidenum">
              <a:rPr lang="en-US" smtClean="0">
                <a:latin typeface="Times New Roman" charset="0"/>
              </a:rPr>
              <a:pPr/>
              <a:t>90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9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Real-World TMTO Issues</a:t>
            </a:r>
          </a:p>
        </p:txBody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Merging, cycles, false alarms,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Pre-computation is lots of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Must attack many times to make it worthwhile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Success is not assured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Probability depends on initial work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What if block size not equal key length?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is easy to deal with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What is the probability of success?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is not so easy to compute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2D14BE3-B283-0E4E-B688-C79EC33B7565}" type="slidenum">
              <a:rPr lang="en-US" smtClean="0">
                <a:latin typeface="Times New Roman" charset="0"/>
              </a:rPr>
              <a:pPr/>
              <a:t>91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0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To Reduce Merging</a:t>
            </a:r>
          </a:p>
        </p:txBody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8486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Compute chain as</a:t>
            </a:r>
            <a:r>
              <a:rPr lang="en-US" sz="2800">
                <a:latin typeface="Times New Roman" charset="0"/>
              </a:rPr>
              <a:t> </a:t>
            </a:r>
            <a:r>
              <a:rPr lang="en-US" sz="2800" i="1">
                <a:latin typeface="Times New Roman" charset="0"/>
              </a:rPr>
              <a:t>F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E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P</a:t>
            </a:r>
            <a:r>
              <a:rPr lang="en-US" sz="2800">
                <a:latin typeface="Times New Roman" charset="0"/>
              </a:rPr>
              <a:t>, </a:t>
            </a:r>
            <a:r>
              <a:rPr lang="en-US" sz="2800" i="1">
                <a:latin typeface="Times New Roman" charset="0"/>
              </a:rPr>
              <a:t>K</a:t>
            </a:r>
            <a:r>
              <a:rPr lang="en-US" sz="2800" i="1" baseline="-25000">
                <a:latin typeface="Times New Roman" charset="0"/>
              </a:rPr>
              <a:t>i</a:t>
            </a:r>
            <a:r>
              <a:rPr lang="en-US" sz="2800" i="1" baseline="-25000">
                <a:latin typeface="Times New Roman" charset="0"/>
                <a:sym typeface="Symbol" charset="2"/>
              </a:rPr>
              <a:t></a:t>
            </a:r>
            <a:r>
              <a:rPr lang="en-US" sz="2800" baseline="-25000"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))</a:t>
            </a:r>
            <a:r>
              <a:rPr lang="en-US" sz="2800"/>
              <a:t> where </a:t>
            </a:r>
            <a:r>
              <a:rPr lang="en-US" sz="2800" i="1">
                <a:latin typeface="Times New Roman" charset="0"/>
              </a:rPr>
              <a:t>F</a:t>
            </a:r>
            <a:r>
              <a:rPr lang="en-US" sz="2800"/>
              <a:t> permutes the bits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Chains computed using different functions can intersect, but they will </a:t>
            </a:r>
            <a:r>
              <a:rPr lang="en-US" sz="2800" b="1">
                <a:solidFill>
                  <a:schemeClr val="accent2"/>
                </a:solidFill>
              </a:rPr>
              <a:t>not</a:t>
            </a:r>
            <a:r>
              <a:rPr lang="en-US" sz="2800"/>
              <a:t> merge</a:t>
            </a:r>
          </a:p>
        </p:txBody>
      </p:sp>
      <p:sp>
        <p:nvSpPr>
          <p:cNvPr id="330757" name="Text Box 4"/>
          <p:cNvSpPr txBox="1">
            <a:spLocks noChangeArrowheads="1"/>
          </p:cNvSpPr>
          <p:nvPr/>
        </p:nvSpPr>
        <p:spPr bwMode="auto">
          <a:xfrm>
            <a:off x="7348538" y="4267200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30758" name="Text Box 5"/>
          <p:cNvSpPr txBox="1">
            <a:spLocks noChangeArrowheads="1"/>
          </p:cNvSpPr>
          <p:nvPr/>
        </p:nvSpPr>
        <p:spPr bwMode="auto">
          <a:xfrm>
            <a:off x="1447800" y="39624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30759" name="Freeform 7"/>
          <p:cNvSpPr>
            <a:spLocks/>
          </p:cNvSpPr>
          <p:nvPr/>
        </p:nvSpPr>
        <p:spPr bwMode="auto">
          <a:xfrm rot="-681033">
            <a:off x="1862138" y="4803775"/>
            <a:ext cx="5334000" cy="698500"/>
          </a:xfrm>
          <a:custGeom>
            <a:avLst/>
            <a:gdLst>
              <a:gd name="T0" fmla="*/ 0 w 3360"/>
              <a:gd name="T1" fmla="*/ 2147483647 h 440"/>
              <a:gd name="T2" fmla="*/ 2147483647 w 3360"/>
              <a:gd name="T3" fmla="*/ 2147483647 h 440"/>
              <a:gd name="T4" fmla="*/ 2147483647 w 3360"/>
              <a:gd name="T5" fmla="*/ 2147483647 h 440"/>
              <a:gd name="T6" fmla="*/ 2147483647 w 3360"/>
              <a:gd name="T7" fmla="*/ 2147483647 h 440"/>
              <a:gd name="T8" fmla="*/ 2147483647 w 3360"/>
              <a:gd name="T9" fmla="*/ 2147483647 h 440"/>
              <a:gd name="T10" fmla="*/ 2147483647 w 3360"/>
              <a:gd name="T11" fmla="*/ 2147483647 h 440"/>
              <a:gd name="T12" fmla="*/ 2147483647 w 3360"/>
              <a:gd name="T13" fmla="*/ 2147483647 h 440"/>
              <a:gd name="T14" fmla="*/ 2147483647 w 3360"/>
              <a:gd name="T15" fmla="*/ 2147483647 h 440"/>
              <a:gd name="T16" fmla="*/ 2147483647 w 3360"/>
              <a:gd name="T17" fmla="*/ 2147483647 h 440"/>
              <a:gd name="T18" fmla="*/ 2147483647 w 3360"/>
              <a:gd name="T19" fmla="*/ 2147483647 h 440"/>
              <a:gd name="T20" fmla="*/ 2147483647 w 3360"/>
              <a:gd name="T21" fmla="*/ 2147483647 h 440"/>
              <a:gd name="T22" fmla="*/ 2147483647 w 3360"/>
              <a:gd name="T23" fmla="*/ 0 h 440"/>
              <a:gd name="T24" fmla="*/ 2147483647 w 3360"/>
              <a:gd name="T25" fmla="*/ 2147483647 h 440"/>
              <a:gd name="T26" fmla="*/ 2147483647 w 3360"/>
              <a:gd name="T27" fmla="*/ 2147483647 h 440"/>
              <a:gd name="T28" fmla="*/ 2147483647 w 3360"/>
              <a:gd name="T29" fmla="*/ 2147483647 h 440"/>
              <a:gd name="T30" fmla="*/ 2147483647 w 3360"/>
              <a:gd name="T31" fmla="*/ 2147483647 h 4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360"/>
              <a:gd name="T49" fmla="*/ 0 h 440"/>
              <a:gd name="T50" fmla="*/ 3360 w 3360"/>
              <a:gd name="T51" fmla="*/ 440 h 44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760" name="Freeform 8"/>
          <p:cNvSpPr>
            <a:spLocks/>
          </p:cNvSpPr>
          <p:nvPr/>
        </p:nvSpPr>
        <p:spPr bwMode="auto">
          <a:xfrm rot="1262408">
            <a:off x="1938338" y="4587875"/>
            <a:ext cx="5334000" cy="635000"/>
          </a:xfrm>
          <a:custGeom>
            <a:avLst/>
            <a:gdLst>
              <a:gd name="T0" fmla="*/ 0 w 3360"/>
              <a:gd name="T1" fmla="*/ 2147483647 h 320"/>
              <a:gd name="T2" fmla="*/ 2147483647 w 3360"/>
              <a:gd name="T3" fmla="*/ 2147483647 h 320"/>
              <a:gd name="T4" fmla="*/ 2147483647 w 3360"/>
              <a:gd name="T5" fmla="*/ 2147483647 h 320"/>
              <a:gd name="T6" fmla="*/ 2147483647 w 3360"/>
              <a:gd name="T7" fmla="*/ 2147483647 h 320"/>
              <a:gd name="T8" fmla="*/ 2147483647 w 3360"/>
              <a:gd name="T9" fmla="*/ 2147483647 h 320"/>
              <a:gd name="T10" fmla="*/ 2147483647 w 3360"/>
              <a:gd name="T11" fmla="*/ 2147483647 h 320"/>
              <a:gd name="T12" fmla="*/ 2147483647 w 3360"/>
              <a:gd name="T13" fmla="*/ 2147483647 h 320"/>
              <a:gd name="T14" fmla="*/ 2147483647 w 3360"/>
              <a:gd name="T15" fmla="*/ 2147483647 h 320"/>
              <a:gd name="T16" fmla="*/ 2147483647 w 3360"/>
              <a:gd name="T17" fmla="*/ 2147483647 h 320"/>
              <a:gd name="T18" fmla="*/ 2147483647 w 3360"/>
              <a:gd name="T19" fmla="*/ 2147483647 h 320"/>
              <a:gd name="T20" fmla="*/ 2147483647 w 3360"/>
              <a:gd name="T21" fmla="*/ 2147483647 h 320"/>
              <a:gd name="T22" fmla="*/ 2147483647 w 3360"/>
              <a:gd name="T23" fmla="*/ 2147483647 h 320"/>
              <a:gd name="T24" fmla="*/ 2147483647 w 3360"/>
              <a:gd name="T25" fmla="*/ 2147483647 h 320"/>
              <a:gd name="T26" fmla="*/ 2147483647 w 3360"/>
              <a:gd name="T27" fmla="*/ 2147483647 h 320"/>
              <a:gd name="T28" fmla="*/ 2147483647 w 3360"/>
              <a:gd name="T29" fmla="*/ 2147483647 h 320"/>
              <a:gd name="T30" fmla="*/ 2147483647 w 3360"/>
              <a:gd name="T31" fmla="*/ 2147483647 h 320"/>
              <a:gd name="T32" fmla="*/ 2147483647 w 3360"/>
              <a:gd name="T33" fmla="*/ 2147483647 h 320"/>
              <a:gd name="T34" fmla="*/ 2147483647 w 3360"/>
              <a:gd name="T35" fmla="*/ 2147483647 h 320"/>
              <a:gd name="T36" fmla="*/ 2147483647 w 3360"/>
              <a:gd name="T37" fmla="*/ 2147483647 h 320"/>
              <a:gd name="T38" fmla="*/ 2147483647 w 3360"/>
              <a:gd name="T39" fmla="*/ 2147483647 h 320"/>
              <a:gd name="T40" fmla="*/ 2147483647 w 3360"/>
              <a:gd name="T41" fmla="*/ 2147483647 h 320"/>
              <a:gd name="T42" fmla="*/ 2147483647 w 3360"/>
              <a:gd name="T43" fmla="*/ 2147483647 h 320"/>
              <a:gd name="T44" fmla="*/ 2147483647 w 3360"/>
              <a:gd name="T45" fmla="*/ 2147483647 h 320"/>
              <a:gd name="T46" fmla="*/ 2147483647 w 3360"/>
              <a:gd name="T47" fmla="*/ 2147483647 h 320"/>
              <a:gd name="T48" fmla="*/ 2147483647 w 3360"/>
              <a:gd name="T49" fmla="*/ 2147483647 h 3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360"/>
              <a:gd name="T76" fmla="*/ 0 h 320"/>
              <a:gd name="T77" fmla="*/ 3360 w 3360"/>
              <a:gd name="T78" fmla="*/ 320 h 3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1236663" y="5273675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7196138" y="5562600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30763" name="Oval 11"/>
          <p:cNvSpPr>
            <a:spLocks noChangeArrowheads="1"/>
          </p:cNvSpPr>
          <p:nvPr/>
        </p:nvSpPr>
        <p:spPr bwMode="auto">
          <a:xfrm>
            <a:off x="7119938" y="4435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764" name="Oval 12"/>
          <p:cNvSpPr>
            <a:spLocks noChangeArrowheads="1"/>
          </p:cNvSpPr>
          <p:nvPr/>
        </p:nvSpPr>
        <p:spPr bwMode="auto">
          <a:xfrm>
            <a:off x="1785938" y="5502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765" name="Oval 13"/>
          <p:cNvSpPr>
            <a:spLocks noChangeArrowheads="1"/>
          </p:cNvSpPr>
          <p:nvPr/>
        </p:nvSpPr>
        <p:spPr bwMode="auto">
          <a:xfrm>
            <a:off x="1981200" y="4130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766" name="Oval 14"/>
          <p:cNvSpPr>
            <a:spLocks noChangeArrowheads="1"/>
          </p:cNvSpPr>
          <p:nvPr/>
        </p:nvSpPr>
        <p:spPr bwMode="auto">
          <a:xfrm>
            <a:off x="7043738" y="57308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767" name="Oval 15"/>
          <p:cNvSpPr>
            <a:spLocks noChangeArrowheads="1"/>
          </p:cNvSpPr>
          <p:nvPr/>
        </p:nvSpPr>
        <p:spPr bwMode="auto">
          <a:xfrm>
            <a:off x="4687888" y="4999038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768" name="Rectangle 17"/>
          <p:cNvSpPr>
            <a:spLocks noChangeArrowheads="1"/>
          </p:cNvSpPr>
          <p:nvPr/>
        </p:nvSpPr>
        <p:spPr bwMode="auto">
          <a:xfrm>
            <a:off x="3124200" y="4114800"/>
            <a:ext cx="1109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Times New Roman" charset="0"/>
              </a:rPr>
              <a:t>F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 chain</a:t>
            </a:r>
          </a:p>
        </p:txBody>
      </p:sp>
      <p:sp>
        <p:nvSpPr>
          <p:cNvPr id="330769" name="Rectangle 18"/>
          <p:cNvSpPr>
            <a:spLocks noChangeArrowheads="1"/>
          </p:cNvSpPr>
          <p:nvPr/>
        </p:nvSpPr>
        <p:spPr bwMode="auto">
          <a:xfrm>
            <a:off x="3124200" y="5334000"/>
            <a:ext cx="1109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Times New Roman" charset="0"/>
              </a:rPr>
              <a:t>F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chain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8D56C9A-A28F-3A47-A7DE-475F79E6236F}" type="slidenum">
              <a:rPr lang="en-US" smtClean="0">
                <a:latin typeface="Times New Roman" charset="0"/>
              </a:rPr>
              <a:pPr/>
              <a:t>92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177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990600"/>
          </a:xfrm>
        </p:spPr>
        <p:txBody>
          <a:bodyPr/>
          <a:lstStyle/>
          <a:p>
            <a:pPr eaLnBrk="1" hangingPunct="1"/>
            <a:r>
              <a:rPr lang="en-US"/>
              <a:t>Hellman’s TMTO in Practice</a:t>
            </a:r>
          </a:p>
        </p:txBody>
      </p:sp>
      <p:sp>
        <p:nvSpPr>
          <p:cNvPr id="331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Let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>
                <a:latin typeface="Times New Roman" charset="0"/>
              </a:rPr>
              <a:t>m =</a:t>
            </a:r>
            <a:r>
              <a:rPr lang="en-US" sz="2400"/>
              <a:t> random starting points for each </a:t>
            </a:r>
            <a:r>
              <a:rPr lang="en-US" sz="2400" i="1">
                <a:latin typeface="Times New Roman" charset="0"/>
              </a:rPr>
              <a:t>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>
                <a:latin typeface="Times New Roman" charset="0"/>
              </a:rPr>
              <a:t>t</a:t>
            </a:r>
            <a:r>
              <a:rPr lang="en-US" sz="2400">
                <a:latin typeface="Times New Roman" charset="0"/>
              </a:rPr>
              <a:t> = </a:t>
            </a:r>
            <a:r>
              <a:rPr lang="en-US" sz="2400"/>
              <a:t>encryptions in each chain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>
                <a:latin typeface="Times New Roman" charset="0"/>
              </a:rPr>
              <a:t>r</a:t>
            </a:r>
            <a:r>
              <a:rPr lang="en-US" sz="2400">
                <a:latin typeface="Times New Roman" charset="0"/>
              </a:rPr>
              <a:t> =</a:t>
            </a:r>
            <a:r>
              <a:rPr lang="en-US" sz="2400"/>
              <a:t> number of “random” functions </a:t>
            </a:r>
            <a:r>
              <a:rPr lang="en-US" sz="2400" i="1">
                <a:latin typeface="Times New Roman" charset="0"/>
              </a:rPr>
              <a:t>F</a:t>
            </a:r>
            <a:endParaRPr lang="en-US" sz="2400">
              <a:latin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Then </a:t>
            </a:r>
            <a:r>
              <a:rPr lang="en-US" sz="2800" i="1">
                <a:latin typeface="Times New Roman" charset="0"/>
              </a:rPr>
              <a:t>mtr =</a:t>
            </a:r>
            <a:r>
              <a:rPr lang="en-US" sz="2800"/>
              <a:t> total precomputed chain elements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Pre-computation is </a:t>
            </a:r>
            <a:r>
              <a:rPr lang="en-US" sz="2800" i="1">
                <a:latin typeface="Times New Roman" charset="0"/>
              </a:rPr>
              <a:t>O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mtr</a:t>
            </a:r>
            <a:r>
              <a:rPr lang="en-US" sz="2800">
                <a:latin typeface="Times New Roman" charset="0"/>
              </a:rPr>
              <a:t>)</a:t>
            </a:r>
            <a:r>
              <a:rPr lang="en-US" sz="2800"/>
              <a:t> work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Each TMTO attack requires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i="1">
                <a:latin typeface="Times New Roman" charset="0"/>
              </a:rPr>
              <a:t>mr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/>
              <a:t> “memory” and </a:t>
            </a:r>
            <a:r>
              <a:rPr lang="en-US" sz="2400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i="1">
                <a:latin typeface="Times New Roman" charset="0"/>
              </a:rPr>
              <a:t>tr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/>
              <a:t> “time”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we choose </a:t>
            </a:r>
            <a:r>
              <a:rPr lang="en-US" sz="2800" i="1">
                <a:latin typeface="Times New Roman" charset="0"/>
              </a:rPr>
              <a:t>m </a:t>
            </a:r>
            <a:r>
              <a:rPr lang="en-US" sz="2800">
                <a:latin typeface="Times New Roman" charset="0"/>
              </a:rPr>
              <a:t>= </a:t>
            </a:r>
            <a:r>
              <a:rPr lang="en-US" sz="2800" i="1">
                <a:latin typeface="Times New Roman" charset="0"/>
              </a:rPr>
              <a:t>t </a:t>
            </a:r>
            <a:r>
              <a:rPr lang="en-US" sz="2800">
                <a:latin typeface="Times New Roman" charset="0"/>
              </a:rPr>
              <a:t>= </a:t>
            </a:r>
            <a:r>
              <a:rPr lang="en-US" sz="2800" i="1">
                <a:latin typeface="Times New Roman" charset="0"/>
              </a:rPr>
              <a:t>r </a:t>
            </a:r>
            <a:r>
              <a:rPr lang="en-US" sz="2800">
                <a:latin typeface="Times New Roman" charset="0"/>
              </a:rPr>
              <a:t>= 2</a:t>
            </a:r>
            <a:r>
              <a:rPr lang="en-US" sz="2800" i="1" baseline="30000">
                <a:latin typeface="Times New Roman" charset="0"/>
              </a:rPr>
              <a:t>k</a:t>
            </a:r>
            <a:r>
              <a:rPr lang="en-US" sz="2800" baseline="30000">
                <a:latin typeface="Times New Roman" charset="0"/>
              </a:rPr>
              <a:t>/3</a:t>
            </a:r>
            <a:r>
              <a:rPr lang="en-US" sz="2800"/>
              <a:t> then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Probability of success is at least </a:t>
            </a:r>
            <a:r>
              <a:rPr lang="en-US" sz="2400">
                <a:latin typeface="Times-Roman" charset="0"/>
              </a:rPr>
              <a:t>0.55</a:t>
            </a:r>
            <a:endParaRPr lang="en-US" sz="2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9E51AFA-297D-6A48-A3C8-BEA94ED1197D}" type="slidenum">
              <a:rPr lang="en-US" smtClean="0">
                <a:latin typeface="Times New Roman" charset="0"/>
              </a:rPr>
              <a:pPr/>
              <a:t>93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2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TMTO: The Bottom Line</a:t>
            </a:r>
          </a:p>
        </p:txBody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Attack is feasible against DES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Pre-computation is about </a:t>
            </a:r>
            <a:r>
              <a:rPr lang="en-US" sz="2800">
                <a:latin typeface="Times New Roman" charset="0"/>
              </a:rPr>
              <a:t>2</a:t>
            </a:r>
            <a:r>
              <a:rPr lang="en-US" sz="2800" baseline="30000">
                <a:latin typeface="Times New Roman" charset="0"/>
              </a:rPr>
              <a:t>56</a:t>
            </a:r>
            <a:r>
              <a:rPr lang="en-US" sz="2800"/>
              <a:t> work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Each attack requires about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</a:rPr>
              <a:t>2</a:t>
            </a:r>
            <a:r>
              <a:rPr lang="en-US" sz="2400" baseline="30000">
                <a:latin typeface="Times New Roman" charset="0"/>
              </a:rPr>
              <a:t>37</a:t>
            </a:r>
            <a:r>
              <a:rPr lang="en-US" sz="2400"/>
              <a:t> “memory”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</a:rPr>
              <a:t>2</a:t>
            </a:r>
            <a:r>
              <a:rPr lang="en-US" sz="2400" baseline="30000">
                <a:latin typeface="Times New Roman" charset="0"/>
              </a:rPr>
              <a:t>37</a:t>
            </a:r>
            <a:r>
              <a:rPr lang="en-US" sz="2400"/>
              <a:t> “time”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Attack is not particular to DES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No fancy math is required!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Lesson: </a:t>
            </a:r>
            <a:r>
              <a:rPr lang="en-US" sz="2800" b="1">
                <a:solidFill>
                  <a:schemeClr val="accent2"/>
                </a:solidFill>
              </a:rPr>
              <a:t>Clever algorithms can break crypto!</a:t>
            </a:r>
            <a:endParaRPr lang="en-US" sz="2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F77A316-B1D1-0A4E-8FF6-DD0F9FF46B2F}" type="slidenum">
              <a:rPr lang="en-US" smtClean="0">
                <a:latin typeface="Times New Roman" charset="0"/>
              </a:rPr>
              <a:pPr/>
              <a:t>94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3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Crypto Summary</a:t>
            </a:r>
          </a:p>
        </p:txBody>
      </p:sp>
      <p:sp>
        <p:nvSpPr>
          <p:cNvPr id="333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Terminology</a:t>
            </a:r>
          </a:p>
          <a:p>
            <a:pPr eaLnBrk="1" hangingPunct="1"/>
            <a:r>
              <a:rPr lang="en-US" sz="2800"/>
              <a:t>Symmetric key crypto</a:t>
            </a:r>
          </a:p>
          <a:p>
            <a:pPr lvl="1" eaLnBrk="1" hangingPunct="1"/>
            <a:r>
              <a:rPr lang="en-US" sz="2400"/>
              <a:t>Stream ciphers</a:t>
            </a:r>
          </a:p>
          <a:p>
            <a:pPr lvl="2" eaLnBrk="1" hangingPunct="1"/>
            <a:r>
              <a:rPr lang="en-US" sz="2000"/>
              <a:t>A5/1 and RC4</a:t>
            </a:r>
          </a:p>
          <a:p>
            <a:pPr lvl="1" eaLnBrk="1" hangingPunct="1"/>
            <a:r>
              <a:rPr lang="en-US" sz="2400"/>
              <a:t>Block ciphers</a:t>
            </a:r>
          </a:p>
          <a:p>
            <a:pPr lvl="2" eaLnBrk="1" hangingPunct="1"/>
            <a:r>
              <a:rPr lang="en-US" sz="2000"/>
              <a:t>DES, AES, TEA</a:t>
            </a:r>
          </a:p>
          <a:p>
            <a:pPr lvl="2" eaLnBrk="1" hangingPunct="1"/>
            <a:r>
              <a:rPr lang="en-US" sz="2000"/>
              <a:t>Modes of operation</a:t>
            </a:r>
          </a:p>
          <a:p>
            <a:pPr lvl="2" eaLnBrk="1" hangingPunct="1"/>
            <a:r>
              <a:rPr lang="en-US" sz="2000"/>
              <a:t>Integrity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CA022ACB-3A72-A043-91ED-0B0284317C54}" type="slidenum">
              <a:rPr lang="en-US" smtClean="0">
                <a:latin typeface="Times New Roman" charset="0"/>
              </a:rPr>
              <a:pPr/>
              <a:t>95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4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Crypto Summary</a:t>
            </a:r>
          </a:p>
        </p:txBody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Public key crypto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Knapsack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RSA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Diffie-Hellman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ECC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Non-repudiation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PKI, etc.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A820835-4B2B-F043-A4A2-EF35D3206167}" type="slidenum">
              <a:rPr lang="en-US" smtClean="0">
                <a:latin typeface="Times New Roman" charset="0"/>
              </a:rPr>
              <a:pPr/>
              <a:t>96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5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Crypto Summary</a:t>
            </a:r>
          </a:p>
        </p:txBody>
      </p:sp>
      <p:sp>
        <p:nvSpPr>
          <p:cNvPr id="335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Hashing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Birthday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Tiger hash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-Roman" charset="0"/>
              </a:rPr>
              <a:t>HMAC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Secret sharing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Random numbers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4748EC7-0341-3A49-A774-82DF949A91FA}" type="slidenum">
              <a:rPr lang="en-US" smtClean="0">
                <a:latin typeface="Times New Roman" charset="0"/>
              </a:rPr>
              <a:pPr/>
              <a:t>97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6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Crypto Summary</a:t>
            </a:r>
          </a:p>
        </p:txBody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Information hiding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Steganography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Watermarking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Cryptanalysis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Linear and differential cryptanalysis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RSA timing attack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Knapsack attack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Hellman’s TMTO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C626192-05E6-E346-9BEA-94BF5FBD9879}" type="slidenum">
              <a:rPr lang="en-US" smtClean="0">
                <a:latin typeface="Times New Roman" charset="0"/>
              </a:rPr>
              <a:pPr/>
              <a:t>98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7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Coming Attractions…</a:t>
            </a:r>
          </a:p>
        </p:txBody>
      </p:sp>
      <p:sp>
        <p:nvSpPr>
          <p:cNvPr id="337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77200" cy="4114800"/>
          </a:xfrm>
        </p:spPr>
        <p:txBody>
          <a:bodyPr/>
          <a:lstStyle/>
          <a:p>
            <a:pPr eaLnBrk="1" hangingPunct="1"/>
            <a:r>
              <a:rPr lang="en-US"/>
              <a:t>Access Control</a:t>
            </a:r>
          </a:p>
          <a:p>
            <a:pPr lvl="1" eaLnBrk="1" hangingPunct="1"/>
            <a:r>
              <a:rPr lang="en-US"/>
              <a:t>Authentication -- who goes there?</a:t>
            </a:r>
          </a:p>
          <a:p>
            <a:pPr lvl="1" eaLnBrk="1" hangingPunct="1"/>
            <a:r>
              <a:rPr lang="en-US"/>
              <a:t>Authorization -- can you do that?</a:t>
            </a:r>
          </a:p>
          <a:p>
            <a:pPr eaLnBrk="1" hangingPunct="1"/>
            <a:r>
              <a:rPr lang="en-US"/>
              <a:t>We’ll see some crypto in next chapter</a:t>
            </a:r>
          </a:p>
          <a:p>
            <a:pPr eaLnBrk="1" hangingPunct="1"/>
            <a:r>
              <a:rPr lang="en-US"/>
              <a:t>We’ll see </a:t>
            </a:r>
            <a:r>
              <a:rPr lang="en-US" b="1">
                <a:solidFill>
                  <a:schemeClr val="accent2"/>
                </a:solidFill>
              </a:rPr>
              <a:t>lots</a:t>
            </a:r>
            <a:r>
              <a:rPr lang="en-US"/>
              <a:t> of crypto in protocol chapters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9884</TotalTime>
  <Words>5112</Words>
  <Application>Microsoft Office PowerPoint</Application>
  <PresentationFormat>On-screen Show (4:3)</PresentationFormat>
  <Paragraphs>1044</Paragraphs>
  <Slides>98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Default Design</vt:lpstr>
      <vt:lpstr>Part I: Crypto  Chapter 6: Advanced Cryptanalysis</vt:lpstr>
      <vt:lpstr>Chapter 6: Advanced Cryptanalysis</vt:lpstr>
      <vt:lpstr>Advanced Cryptanalysis</vt:lpstr>
      <vt:lpstr>Linear and Differential Cryptanalysis</vt:lpstr>
      <vt:lpstr>Introduction</vt:lpstr>
      <vt:lpstr>DES Overview</vt:lpstr>
      <vt:lpstr>Overview of Differential Cryptanalysis</vt:lpstr>
      <vt:lpstr>Differential Cryptanalysis</vt:lpstr>
      <vt:lpstr>Differential Cryptanalysis</vt:lpstr>
      <vt:lpstr>Differential Cryptanalysis</vt:lpstr>
      <vt:lpstr>Differential Cryptanalysis</vt:lpstr>
      <vt:lpstr>Differential Cryptanalysis</vt:lpstr>
      <vt:lpstr>Differential Cryptanalysis</vt:lpstr>
      <vt:lpstr>Differential Cryptanalysis</vt:lpstr>
      <vt:lpstr>S-box Differential Analysis</vt:lpstr>
      <vt:lpstr>Overview of Linear Cryptanalysis</vt:lpstr>
      <vt:lpstr>Linear Cryptanalysis</vt:lpstr>
      <vt:lpstr>S-box Linear Analysis</vt:lpstr>
      <vt:lpstr>Linear Analysis</vt:lpstr>
      <vt:lpstr>Linear Cryptanalysis</vt:lpstr>
      <vt:lpstr>Linear Cryptanalysis of DES</vt:lpstr>
      <vt:lpstr>Tiny DES</vt:lpstr>
      <vt:lpstr>Tiny DES (TDES)</vt:lpstr>
      <vt:lpstr>PowerPoint Presentation</vt:lpstr>
      <vt:lpstr>TDES Fun Facts</vt:lpstr>
      <vt:lpstr>TDES Key Schedule</vt:lpstr>
      <vt:lpstr>TDES expansion perm</vt:lpstr>
      <vt:lpstr>TDES S-boxes</vt:lpstr>
      <vt:lpstr>Differential Cryptanalysis of TDES</vt:lpstr>
      <vt:lpstr>TDES</vt:lpstr>
      <vt:lpstr>Differential Crypt. of TDES</vt:lpstr>
      <vt:lpstr>TDES</vt:lpstr>
      <vt:lpstr>TDES</vt:lpstr>
      <vt:lpstr>TDES Differential Attack</vt:lpstr>
      <vt:lpstr>TDES Differential Attack</vt:lpstr>
      <vt:lpstr>TDES Differential Attack</vt:lpstr>
      <vt:lpstr>TDES Differential Attack</vt:lpstr>
      <vt:lpstr>TDES Differential Attack</vt:lpstr>
      <vt:lpstr>Linear Cryptanalysis of TDES</vt:lpstr>
      <vt:lpstr>Linear Approx. of Left S-Box</vt:lpstr>
      <vt:lpstr>TDES Linear Relations</vt:lpstr>
      <vt:lpstr>Recall TDES Subkeys</vt:lpstr>
      <vt:lpstr>PowerPoint Presentation</vt:lpstr>
      <vt:lpstr>TDES Linear Cryptanalysis</vt:lpstr>
      <vt:lpstr>To Build a Better Block Cipher…</vt:lpstr>
      <vt:lpstr>Side Channel Attack on RSA</vt:lpstr>
      <vt:lpstr>Side Channel Attacks</vt:lpstr>
      <vt:lpstr>Side Channels</vt:lpstr>
      <vt:lpstr>The Scenario</vt:lpstr>
      <vt:lpstr>Timing Attack on RSA</vt:lpstr>
      <vt:lpstr>Timing Attack </vt:lpstr>
      <vt:lpstr>Timing Attack</vt:lpstr>
      <vt:lpstr>Timing Attack on RSA</vt:lpstr>
      <vt:lpstr>Side Channel Attacks</vt:lpstr>
      <vt:lpstr>Knapsack Lattice Reduction Attack</vt:lpstr>
      <vt:lpstr>Lattice?</vt:lpstr>
      <vt:lpstr>What is a Lattice?</vt:lpstr>
      <vt:lpstr>Lattice Example</vt:lpstr>
      <vt:lpstr>Exact Cover</vt:lpstr>
      <vt:lpstr>Exact Cover Example</vt:lpstr>
      <vt:lpstr>Exact Cover Solution</vt:lpstr>
      <vt:lpstr>Example</vt:lpstr>
      <vt:lpstr>Example</vt:lpstr>
      <vt:lpstr>Facts</vt:lpstr>
      <vt:lpstr>Lattice Reduction</vt:lpstr>
      <vt:lpstr>Knapsack Example</vt:lpstr>
      <vt:lpstr>Knapsack Example</vt:lpstr>
      <vt:lpstr>Knapsack LLL Attack</vt:lpstr>
      <vt:lpstr>Knapsack LLL Attack</vt:lpstr>
      <vt:lpstr>LLL Result</vt:lpstr>
      <vt:lpstr>Bottom Line</vt:lpstr>
      <vt:lpstr>Hellman’s TMTO Attack</vt:lpstr>
      <vt:lpstr>Popcnt</vt:lpstr>
      <vt:lpstr>Simple Popcnt</vt:lpstr>
      <vt:lpstr>More Efficient Popcnt</vt:lpstr>
      <vt:lpstr>More Efficient Popcnt</vt:lpstr>
      <vt:lpstr>TMTO Basics</vt:lpstr>
      <vt:lpstr>Block Cipher Notation</vt:lpstr>
      <vt:lpstr>Block Cipher as Black Box</vt:lpstr>
      <vt:lpstr>Hellman’s TMTO Attack</vt:lpstr>
      <vt:lpstr>Chain of Encryptions</vt:lpstr>
      <vt:lpstr>Encryption Chain</vt:lpstr>
      <vt:lpstr>Pre-computation</vt:lpstr>
      <vt:lpstr>TMTO Attack</vt:lpstr>
      <vt:lpstr>TMTO Attack</vt:lpstr>
      <vt:lpstr>TMTO Attack</vt:lpstr>
      <vt:lpstr>Trudy’s Perfect World</vt:lpstr>
      <vt:lpstr>Trudy’s Perfect World</vt:lpstr>
      <vt:lpstr>The Real World</vt:lpstr>
      <vt:lpstr>Real-World TMTO Issues</vt:lpstr>
      <vt:lpstr>To Reduce Merging</vt:lpstr>
      <vt:lpstr>Hellman’s TMTO in Practice</vt:lpstr>
      <vt:lpstr>TMTO: The Bottom Line</vt:lpstr>
      <vt:lpstr>Crypto Summary</vt:lpstr>
      <vt:lpstr>Crypto Summary</vt:lpstr>
      <vt:lpstr>Crypto Summary</vt:lpstr>
      <vt:lpstr>Crypto Summary</vt:lpstr>
      <vt:lpstr>Coming Attractions…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creator>Mark Stamp</dc:creator>
  <cp:lastModifiedBy>zaung</cp:lastModifiedBy>
  <cp:revision>1113</cp:revision>
  <cp:lastPrinted>2004-12-25T16:50:47Z</cp:lastPrinted>
  <dcterms:created xsi:type="dcterms:W3CDTF">2012-02-23T16:41:01Z</dcterms:created>
  <dcterms:modified xsi:type="dcterms:W3CDTF">2013-09-15T13:29:21Z</dcterms:modified>
</cp:coreProperties>
</file>