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460" r:id="rId2"/>
    <p:sldId id="447" r:id="rId3"/>
    <p:sldId id="459" r:id="rId4"/>
    <p:sldId id="448" r:id="rId5"/>
    <p:sldId id="449" r:id="rId6"/>
    <p:sldId id="450" r:id="rId7"/>
    <p:sldId id="451" r:id="rId8"/>
    <p:sldId id="452" r:id="rId9"/>
    <p:sldId id="453" r:id="rId10"/>
    <p:sldId id="455" r:id="rId11"/>
    <p:sldId id="454" r:id="rId12"/>
    <p:sldId id="456" r:id="rId13"/>
    <p:sldId id="457" r:id="rId14"/>
    <p:sldId id="458" r:id="rId15"/>
    <p:sldId id="293" r:id="rId16"/>
    <p:sldId id="280" r:id="rId17"/>
    <p:sldId id="264" r:id="rId18"/>
    <p:sldId id="281" r:id="rId19"/>
    <p:sldId id="282" r:id="rId20"/>
    <p:sldId id="443" r:id="rId21"/>
    <p:sldId id="322" r:id="rId22"/>
    <p:sldId id="323" r:id="rId23"/>
    <p:sldId id="324" r:id="rId24"/>
    <p:sldId id="442" r:id="rId25"/>
    <p:sldId id="265" r:id="rId26"/>
    <p:sldId id="294" r:id="rId27"/>
    <p:sldId id="298" r:id="rId28"/>
    <p:sldId id="270" r:id="rId29"/>
    <p:sldId id="296" r:id="rId30"/>
    <p:sldId id="295" r:id="rId31"/>
    <p:sldId id="356" r:id="rId32"/>
    <p:sldId id="332" r:id="rId33"/>
    <p:sldId id="299" r:id="rId34"/>
    <p:sldId id="300" r:id="rId35"/>
    <p:sldId id="302" r:id="rId36"/>
    <p:sldId id="301" r:id="rId37"/>
    <p:sldId id="271" r:id="rId38"/>
    <p:sldId id="305" r:id="rId39"/>
    <p:sldId id="304" r:id="rId40"/>
    <p:sldId id="319" r:id="rId41"/>
    <p:sldId id="303" r:id="rId42"/>
    <p:sldId id="306" r:id="rId43"/>
    <p:sldId id="444" r:id="rId44"/>
    <p:sldId id="313" r:id="rId45"/>
    <p:sldId id="320" r:id="rId46"/>
    <p:sldId id="266" r:id="rId47"/>
    <p:sldId id="308" r:id="rId48"/>
    <p:sldId id="310" r:id="rId49"/>
    <p:sldId id="309" r:id="rId50"/>
    <p:sldId id="311" r:id="rId51"/>
    <p:sldId id="347" r:id="rId52"/>
    <p:sldId id="340" r:id="rId53"/>
    <p:sldId id="341" r:id="rId54"/>
    <p:sldId id="342" r:id="rId55"/>
    <p:sldId id="343" r:id="rId56"/>
    <p:sldId id="312" r:id="rId57"/>
    <p:sldId id="314" r:id="rId58"/>
    <p:sldId id="315" r:id="rId59"/>
    <p:sldId id="316" r:id="rId60"/>
    <p:sldId id="358" r:id="rId61"/>
    <p:sldId id="36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26" r:id="rId70"/>
    <p:sldId id="327" r:id="rId71"/>
    <p:sldId id="333" r:id="rId72"/>
    <p:sldId id="328" r:id="rId73"/>
    <p:sldId id="329" r:id="rId74"/>
    <p:sldId id="334" r:id="rId75"/>
    <p:sldId id="335" r:id="rId76"/>
    <p:sldId id="344" r:id="rId77"/>
    <p:sldId id="345" r:id="rId78"/>
    <p:sldId id="374" r:id="rId79"/>
    <p:sldId id="375" r:id="rId80"/>
    <p:sldId id="331" r:id="rId81"/>
    <p:sldId id="337" r:id="rId82"/>
    <p:sldId id="346" r:id="rId83"/>
    <p:sldId id="348" r:id="rId84"/>
    <p:sldId id="350" r:id="rId85"/>
    <p:sldId id="338" r:id="rId86"/>
    <p:sldId id="339" r:id="rId87"/>
    <p:sldId id="427" r:id="rId88"/>
    <p:sldId id="410" r:id="rId89"/>
    <p:sldId id="430" r:id="rId90"/>
    <p:sldId id="411" r:id="rId91"/>
    <p:sldId id="412" r:id="rId92"/>
    <p:sldId id="413" r:id="rId93"/>
    <p:sldId id="414" r:id="rId94"/>
    <p:sldId id="415" r:id="rId95"/>
    <p:sldId id="416" r:id="rId96"/>
    <p:sldId id="417" r:id="rId97"/>
    <p:sldId id="418" r:id="rId98"/>
    <p:sldId id="419" r:id="rId99"/>
    <p:sldId id="432" r:id="rId100"/>
    <p:sldId id="433" r:id="rId101"/>
    <p:sldId id="420" r:id="rId102"/>
    <p:sldId id="421" r:id="rId103"/>
    <p:sldId id="434" r:id="rId104"/>
    <p:sldId id="435" r:id="rId105"/>
    <p:sldId id="436" r:id="rId106"/>
    <p:sldId id="437" r:id="rId107"/>
    <p:sldId id="438" r:id="rId108"/>
    <p:sldId id="424" r:id="rId109"/>
    <p:sldId id="425" r:id="rId110"/>
    <p:sldId id="426" r:id="rId111"/>
    <p:sldId id="439" r:id="rId112"/>
    <p:sldId id="440" r:id="rId113"/>
    <p:sldId id="441" r:id="rId1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12"/>
    <a:srgbClr val="1320EE"/>
    <a:srgbClr val="40FF0E"/>
    <a:srgbClr val="FFFFFF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1A2A85-B6CC-DA44-96F0-95DB1BDA0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3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696A2577-7E47-6D43-B9C5-B6BE4D0CE34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8F623A42-C162-4242-9B8E-7DF443DFC1B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139534AE-BAA8-6240-ADB3-E2618FF98326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C20D8DFE-4F81-B54F-8DE4-394E9A60B12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84269C2E-66AB-F646-B567-C7239C3B31A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8FED1F54-EF01-1240-9E24-FBB82BDFA2A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1533AD71-4F76-A346-9934-CA10A613598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D8DDB50C-6750-8E45-9E57-039BA300DDE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F84BD759-BAFB-9946-804F-DBB28E3C14E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30C5F8FF-4FA6-C044-B3E8-973FF9FF390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2F83DC3A-2173-414F-B9AE-84582AB85D9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E63A15F3-2106-974D-915F-FDBD551DE9E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KeyKOS/ConfusedDeputy.html" TargetMode="External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rights.org/elib/capability/duals/myth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graph.co.uk/earth/main.jhtml?xml=/earth/2008/10/12/eacomputer112.x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7" Type="http://schemas.openxmlformats.org/officeDocument/2006/relationships/image" Target="../media/image6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pdf"/><Relationship Id="rId4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</a:t>
            </a:r>
            <a:r>
              <a:rPr lang="en-US" dirty="0" smtClean="0"/>
              <a:t>2 </a:t>
            </a:r>
            <a:r>
              <a:rPr lang="en-US" dirty="0" smtClean="0">
                <a:sym typeface="Symbol" charset="2"/>
              </a:rPr>
              <a:t></a:t>
            </a:r>
            <a:r>
              <a:rPr lang="en-US" dirty="0" smtClean="0"/>
              <a:t> </a:t>
            </a:r>
            <a:r>
              <a:rPr lang="en-US" dirty="0" smtClean="0"/>
              <a:t>Access Control</a:t>
            </a:r>
            <a:endParaRPr lang="en-US" dirty="0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2667000"/>
          </a:xfrm>
        </p:spPr>
        <p:txBody>
          <a:bodyPr/>
          <a:lstStyle/>
          <a:p>
            <a:pPr eaLnBrk="1" hangingPunct="1"/>
            <a:r>
              <a:rPr lang="en-US" dirty="0" smtClean="0"/>
              <a:t>Part </a:t>
            </a:r>
            <a:r>
              <a:rPr lang="en-US" dirty="0" smtClean="0"/>
              <a:t>II: Access Control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 </a:t>
            </a:r>
            <a:r>
              <a:rPr lang="en-US" dirty="0" smtClean="0"/>
              <a:t>8: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Authorization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66800" y="3048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Original Source: http</a:t>
            </a:r>
            <a:r>
              <a:rPr lang="en-US" dirty="0"/>
              <a:t>://www.cs.sjsu.edu/~stamp/infosec/</a:t>
            </a:r>
          </a:p>
        </p:txBody>
      </p:sp>
    </p:spTree>
    <p:extLst>
      <p:ext uri="{BB962C8B-B14F-4D97-AF65-F5344CB8AC3E}">
        <p14:creationId xmlns:p14="http://schemas.microsoft.com/office/powerpoint/2010/main" val="1942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Book: Last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r>
              <a:rPr lang="en-US" dirty="0" smtClean="0"/>
              <a:t>Also a 2</a:t>
            </a:r>
            <a:r>
              <a:rPr lang="en-US" baseline="30000" dirty="0" smtClean="0"/>
              <a:t>nd</a:t>
            </a:r>
            <a:r>
              <a:rPr lang="en-US" dirty="0" smtClean="0"/>
              <a:t> part, discusses rationale</a:t>
            </a:r>
          </a:p>
          <a:p>
            <a:r>
              <a:rPr lang="en-US" dirty="0" smtClean="0"/>
              <a:t>Not very practical or sensible, IMHO</a:t>
            </a:r>
          </a:p>
          <a:p>
            <a:r>
              <a:rPr lang="en-US" dirty="0" smtClean="0"/>
              <a:t>But some people insist we’d be better off if we’d followed it</a:t>
            </a:r>
          </a:p>
          <a:p>
            <a:r>
              <a:rPr lang="en-US" dirty="0" smtClean="0"/>
              <a:t>Others think it was a dead end</a:t>
            </a:r>
          </a:p>
          <a:p>
            <a:pPr lvl="1"/>
            <a:r>
              <a:rPr lang="en-US" dirty="0" smtClean="0"/>
              <a:t>And resulted in lots of wasted effort</a:t>
            </a:r>
          </a:p>
          <a:p>
            <a:pPr lvl="1"/>
            <a:r>
              <a:rPr lang="en-US" dirty="0" smtClean="0"/>
              <a:t>Aside: people who made the orange book, now set security education standards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B80B695-6F14-8C46-90B4-5881F9AED69A}" type="slidenum">
              <a:rPr lang="en-US" smtClean="0">
                <a:latin typeface="Times New Roman" charset="0"/>
              </a:rPr>
              <a:pPr/>
              <a:t>100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848600" cy="914400"/>
          </a:xfrm>
        </p:spPr>
        <p:txBody>
          <a:bodyPr/>
          <a:lstStyle/>
          <a:p>
            <a:pPr eaLnBrk="1" hangingPunct="1"/>
            <a:r>
              <a:rPr lang="en-US"/>
              <a:t>How to Measure Abnormal?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Abnormal is relative to some</a:t>
            </a:r>
            <a:r>
              <a:rPr lang="en-US" sz="2800" dirty="0" smtClean="0"/>
              <a:t> “normal”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Abnormal indicates possible attack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Statistical discrimination techniques include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Bayesian statistics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Linear </a:t>
            </a:r>
            <a:r>
              <a:rPr lang="en-US" sz="2400" dirty="0" err="1"/>
              <a:t>discriminant</a:t>
            </a:r>
            <a:r>
              <a:rPr lang="en-US" sz="2400" dirty="0"/>
              <a:t> analysis (LDA)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Quadratic </a:t>
            </a:r>
            <a:r>
              <a:rPr lang="en-US" sz="2400" dirty="0" err="1"/>
              <a:t>discriminant</a:t>
            </a:r>
            <a:r>
              <a:rPr lang="en-US" sz="2400" dirty="0"/>
              <a:t> analysis (QDA)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Neural nets, hidden Markov models (</a:t>
            </a:r>
            <a:r>
              <a:rPr lang="en-US" sz="2400" dirty="0" err="1"/>
              <a:t>HMMs</a:t>
            </a:r>
            <a:r>
              <a:rPr lang="en-US" sz="2400" dirty="0"/>
              <a:t>),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Fancy modeling techniques also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Artificial intelligence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Artificial immune system principles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Many, many, many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84C8692-D6FD-954A-A2DE-F9CAEE770833}" type="slidenum">
              <a:rPr lang="en-US" smtClean="0">
                <a:latin typeface="Times New Roman" charset="0"/>
              </a:rPr>
              <a:pPr/>
              <a:t>101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Anomaly Detection (1)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Spse we monitor use of three commands: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400">
                <a:latin typeface="Times-Roman" charset="0"/>
              </a:rPr>
              <a:t>open, read, close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Under normal use we observe Alice: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400">
                <a:latin typeface="Times-Roman" charset="0"/>
              </a:rPr>
              <a:t>open, read, close, open, open, read, close, …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Of the six possible ordered pairs, we see four pairs are normal for Alice,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400">
                <a:latin typeface="Times-Roman" charset="0"/>
              </a:rPr>
              <a:t>(open,read), (read,close), (close,open), (open,open)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Can we use this to identify unusual activity?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7E25C54-05C6-3743-A06B-522E23B41D32}" type="slidenum">
              <a:rPr lang="en-US" smtClean="0">
                <a:latin typeface="Times New Roman" charset="0"/>
              </a:rPr>
              <a:pPr/>
              <a:t>102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990600"/>
          </a:xfrm>
        </p:spPr>
        <p:txBody>
          <a:bodyPr/>
          <a:lstStyle/>
          <a:p>
            <a:pPr eaLnBrk="1" hangingPunct="1"/>
            <a:r>
              <a:rPr lang="en-US"/>
              <a:t>Anomaly Detection (1)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We monitor use of the three commands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/>
              <a:t>	 </a:t>
            </a:r>
            <a:r>
              <a:rPr lang="en-US" sz="2800">
                <a:latin typeface="Times-Roman" charset="0"/>
              </a:rPr>
              <a:t>open, read, close</a:t>
            </a:r>
            <a:endParaRPr lang="en-US" sz="280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If the ratio of abnormal to normal pairs is “too high”, warn of possible attack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Could improve this approach by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Also use expected frequency of each pair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Use more than two consecutive commands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Include more commands/behavior in the model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More sophisticated statistical discrimination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B207242-C2BD-AA4C-9D1A-C7740123261E}" type="slidenum">
              <a:rPr lang="en-US" smtClean="0">
                <a:latin typeface="Times New Roman" charset="0"/>
              </a:rPr>
              <a:pPr/>
              <a:t>103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3429000" cy="1219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400"/>
              <a:t>Over time, Alice has accessed file </a:t>
            </a:r>
            <a:r>
              <a:rPr lang="en-US" sz="2400">
                <a:latin typeface="Times-Roman" charset="0"/>
              </a:rPr>
              <a:t>F</a:t>
            </a:r>
            <a:r>
              <a:rPr lang="en-US" sz="2400" baseline="-25000">
                <a:latin typeface="Times-Roman" charset="0"/>
              </a:rPr>
              <a:t>n</a:t>
            </a:r>
            <a:r>
              <a:rPr lang="en-US" sz="2400"/>
              <a:t> at rate </a:t>
            </a:r>
            <a:r>
              <a:rPr lang="en-US" sz="2400">
                <a:latin typeface="Times-Roman" charset="0"/>
              </a:rPr>
              <a:t>H</a:t>
            </a:r>
            <a:r>
              <a:rPr lang="en-US" sz="2400" baseline="-25000">
                <a:latin typeface="Times-Roman" charset="0"/>
              </a:rPr>
              <a:t>n</a:t>
            </a:r>
          </a:p>
        </p:txBody>
      </p:sp>
      <p:graphicFrame>
        <p:nvGraphicFramePr>
          <p:cNvPr id="333847" name="Group 23"/>
          <p:cNvGraphicFramePr>
            <a:graphicFrameLocks noGrp="1"/>
          </p:cNvGraphicFramePr>
          <p:nvPr/>
        </p:nvGraphicFramePr>
        <p:xfrm>
          <a:off x="914400" y="30480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3850" name="Rectangle 26"/>
          <p:cNvSpPr>
            <a:spLocks noChangeArrowheads="1"/>
          </p:cNvSpPr>
          <p:nvPr/>
        </p:nvSpPr>
        <p:spPr bwMode="auto">
          <a:xfrm>
            <a:off x="457200" y="43434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Is this normal use for Alice?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We compute </a:t>
            </a:r>
            <a:r>
              <a:rPr lang="en-US" dirty="0">
                <a:latin typeface="Times-Roman" charset="0"/>
              </a:rPr>
              <a:t>S = (H</a:t>
            </a:r>
            <a:r>
              <a:rPr lang="en-US" baseline="-25000" dirty="0">
                <a:latin typeface="Times-Roman" charset="0"/>
              </a:rPr>
              <a:t>0</a:t>
            </a:r>
            <a:r>
              <a:rPr lang="en-US" dirty="0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A</a:t>
            </a:r>
            <a:r>
              <a:rPr lang="en-US" baseline="-25000" dirty="0">
                <a:latin typeface="Times-Roman" charset="0"/>
              </a:rPr>
              <a:t>0</a:t>
            </a:r>
            <a:r>
              <a:rPr lang="en-US" dirty="0">
                <a:latin typeface="Times-Roman" charset="0"/>
              </a:rPr>
              <a:t>)</a:t>
            </a:r>
            <a:r>
              <a:rPr lang="en-US" baseline="30000" dirty="0">
                <a:latin typeface="Times-Roman" charset="0"/>
              </a:rPr>
              <a:t>2</a:t>
            </a:r>
            <a:r>
              <a:rPr lang="en-US" dirty="0">
                <a:latin typeface="Times-Roman" charset="0"/>
              </a:rPr>
              <a:t>+(H</a:t>
            </a:r>
            <a:r>
              <a:rPr lang="en-US" baseline="-25000" dirty="0">
                <a:latin typeface="Times-Roman" charset="0"/>
              </a:rPr>
              <a:t>1</a:t>
            </a:r>
            <a:r>
              <a:rPr lang="en-US" dirty="0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A</a:t>
            </a:r>
            <a:r>
              <a:rPr lang="en-US" baseline="-25000" dirty="0">
                <a:latin typeface="Times-Roman" charset="0"/>
              </a:rPr>
              <a:t>1</a:t>
            </a:r>
            <a:r>
              <a:rPr lang="en-US" dirty="0">
                <a:latin typeface="Times-Roman" charset="0"/>
              </a:rPr>
              <a:t>)</a:t>
            </a:r>
            <a:r>
              <a:rPr lang="en-US" baseline="30000" dirty="0">
                <a:latin typeface="Times-Roman" charset="0"/>
              </a:rPr>
              <a:t>2</a:t>
            </a:r>
            <a:r>
              <a:rPr lang="en-US" dirty="0">
                <a:latin typeface="Times-Roman" charset="0"/>
              </a:rPr>
              <a:t>+…+(H</a:t>
            </a:r>
            <a:r>
              <a:rPr lang="en-US" baseline="-25000" dirty="0">
                <a:latin typeface="Times-Roman" charset="0"/>
              </a:rPr>
              <a:t>3</a:t>
            </a:r>
            <a:r>
              <a:rPr lang="en-US" dirty="0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A</a:t>
            </a:r>
            <a:r>
              <a:rPr lang="en-US" baseline="-25000" dirty="0">
                <a:latin typeface="Times-Roman" charset="0"/>
              </a:rPr>
              <a:t>3</a:t>
            </a:r>
            <a:r>
              <a:rPr lang="en-US" dirty="0">
                <a:latin typeface="Times-Roman" charset="0"/>
              </a:rPr>
              <a:t>)</a:t>
            </a:r>
            <a:r>
              <a:rPr lang="en-US" baseline="30000" dirty="0">
                <a:latin typeface="Times-Roman" charset="0"/>
              </a:rPr>
              <a:t>2</a:t>
            </a:r>
            <a:r>
              <a:rPr lang="en-US" dirty="0">
                <a:latin typeface="Times-Roman" charset="0"/>
              </a:rPr>
              <a:t> = .02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We consider </a:t>
            </a:r>
            <a:r>
              <a:rPr lang="en-US" sz="2000" dirty="0">
                <a:latin typeface="Times-Roman" charset="0"/>
                <a:ea typeface="ＭＳ Ｐゴシック" charset="-128"/>
                <a:cs typeface="ＭＳ Ｐゴシック" charset="-128"/>
              </a:rPr>
              <a:t>S &lt; 0.1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to be normal, so this is normal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How to account for use that varies over time?</a:t>
            </a:r>
          </a:p>
        </p:txBody>
      </p:sp>
      <p:sp>
        <p:nvSpPr>
          <p:cNvPr id="333851" name="Rectangle 27"/>
          <p:cNvSpPr>
            <a:spLocks noChangeArrowheads="1"/>
          </p:cNvSpPr>
          <p:nvPr/>
        </p:nvSpPr>
        <p:spPr bwMode="auto">
          <a:xfrm>
            <a:off x="5029200" y="1706563"/>
            <a:ext cx="342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Recently, “Alice” has accessed </a:t>
            </a:r>
            <a:r>
              <a:rPr lang="en-US">
                <a:latin typeface="Times-Roman" charset="0"/>
              </a:rPr>
              <a:t>F</a:t>
            </a:r>
            <a:r>
              <a:rPr lang="en-US" baseline="-25000">
                <a:latin typeface="Times-Roman" charset="0"/>
              </a:rPr>
              <a:t>n</a:t>
            </a:r>
            <a:r>
              <a:rPr lang="en-US"/>
              <a:t> at rate </a:t>
            </a:r>
            <a:r>
              <a:rPr lang="en-US">
                <a:latin typeface="Times-Roman" charset="0"/>
              </a:rPr>
              <a:t>A</a:t>
            </a:r>
            <a:r>
              <a:rPr lang="en-US" baseline="-25000">
                <a:latin typeface="Times-Roman" charset="0"/>
              </a:rPr>
              <a:t>n</a:t>
            </a:r>
            <a:endParaRPr lang="en-US"/>
          </a:p>
        </p:txBody>
      </p:sp>
      <p:graphicFrame>
        <p:nvGraphicFramePr>
          <p:cNvPr id="333852" name="Group 28"/>
          <p:cNvGraphicFramePr>
            <a:graphicFrameLocks noGrp="1"/>
          </p:cNvGraphicFramePr>
          <p:nvPr/>
        </p:nvGraphicFramePr>
        <p:xfrm>
          <a:off x="5486400" y="30480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0" grpId="0" build="p" autoUpdateAnimBg="0"/>
      <p:bldP spid="333851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5613BA0-EBFB-3B41-87BF-F46307E56DF5}" type="slidenum">
              <a:rPr lang="en-US" smtClean="0">
                <a:latin typeface="Times New Roman" charset="0"/>
              </a:rPr>
              <a:pPr/>
              <a:t>104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2743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To allow “normal” to adapt to new use, we update averages: </a:t>
            </a:r>
            <a:r>
              <a:rPr lang="en-US" sz="2800" dirty="0" err="1">
                <a:latin typeface="Times-Roman" charset="0"/>
              </a:rPr>
              <a:t>H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= 0.2A</a:t>
            </a:r>
            <a:r>
              <a:rPr lang="en-US" sz="2800" baseline="-25000" dirty="0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+ 0.8H</a:t>
            </a:r>
            <a:r>
              <a:rPr lang="en-US" sz="2800" baseline="-25000" dirty="0">
                <a:latin typeface="Times-Roman" charset="0"/>
              </a:rPr>
              <a:t>n</a:t>
            </a:r>
            <a:endParaRPr lang="en-US" sz="2800" dirty="0">
              <a:latin typeface="Times-Roman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In this example, </a:t>
            </a:r>
            <a:r>
              <a:rPr lang="en-US" sz="2800" dirty="0" err="1">
                <a:latin typeface="Times-Roman" charset="0"/>
              </a:rPr>
              <a:t>H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/>
              <a:t> are updated… </a:t>
            </a:r>
            <a:r>
              <a:rPr lang="en-US" sz="2800" dirty="0">
                <a:latin typeface="Times-Roman" charset="0"/>
              </a:rPr>
              <a:t>H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=.2</a:t>
            </a:r>
            <a:r>
              <a:rPr lang="en-US" sz="2800" dirty="0">
                <a:latin typeface="Times-Roman" charset="0"/>
                <a:sym typeface="Symbol" charset="2"/>
              </a:rPr>
              <a:t>.3+.8.4=.38</a:t>
            </a:r>
            <a:r>
              <a:rPr lang="en-US" sz="2800" dirty="0">
                <a:sym typeface="Symbol" charset="2"/>
              </a:rPr>
              <a:t> and </a:t>
            </a:r>
            <a:r>
              <a:rPr lang="en-US" sz="2800" dirty="0">
                <a:latin typeface="Times-Roman" charset="0"/>
              </a:rPr>
              <a:t>H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</a:rPr>
              <a:t>=.2</a:t>
            </a:r>
            <a:r>
              <a:rPr lang="en-US" sz="2800" dirty="0">
                <a:latin typeface="Times-Roman" charset="0"/>
                <a:sym typeface="Symbol" charset="2"/>
              </a:rPr>
              <a:t>.2+.8.1=.12</a:t>
            </a:r>
            <a:r>
              <a:rPr lang="en-US" sz="2800" dirty="0">
                <a:sym typeface="Symbol" charset="2"/>
              </a:rPr>
              <a:t> 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And we now have</a:t>
            </a:r>
          </a:p>
        </p:txBody>
      </p:sp>
      <p:graphicFrame>
        <p:nvGraphicFramePr>
          <p:cNvPr id="335877" name="Group 5"/>
          <p:cNvGraphicFramePr>
            <a:graphicFrameLocks noGrp="1"/>
          </p:cNvGraphicFramePr>
          <p:nvPr/>
        </p:nvGraphicFramePr>
        <p:xfrm>
          <a:off x="3200400" y="4648200"/>
          <a:ext cx="2819400" cy="1066800"/>
        </p:xfrm>
        <a:graphic>
          <a:graphicData uri="http://schemas.openxmlformats.org/drawingml/2006/table">
            <a:tbl>
              <a:tblPr/>
              <a:tblGrid>
                <a:gridCol w="704850"/>
                <a:gridCol w="704850"/>
                <a:gridCol w="704850"/>
                <a:gridCol w="7048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BEEEFA0-4E78-7C4D-8EB8-D8946D8FB046}" type="slidenum">
              <a:rPr lang="en-US" smtClean="0">
                <a:latin typeface="Times New Roman" charset="0"/>
              </a:rPr>
              <a:pPr/>
              <a:t>105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3505200" cy="9906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The updated long term average is</a:t>
            </a:r>
          </a:p>
        </p:txBody>
      </p:sp>
      <p:graphicFrame>
        <p:nvGraphicFramePr>
          <p:cNvPr id="336901" name="Group 5"/>
          <p:cNvGraphicFramePr>
            <a:graphicFrameLocks noGrp="1"/>
          </p:cNvGraphicFramePr>
          <p:nvPr/>
        </p:nvGraphicFramePr>
        <p:xfrm>
          <a:off x="1066800" y="26670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6920" name="Rectangle 24"/>
          <p:cNvSpPr>
            <a:spLocks noChangeArrowheads="1"/>
          </p:cNvSpPr>
          <p:nvPr/>
        </p:nvSpPr>
        <p:spPr bwMode="auto">
          <a:xfrm>
            <a:off x="457200" y="3733800"/>
            <a:ext cx="8305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Is this normal use?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Compute </a:t>
            </a:r>
            <a:r>
              <a:rPr lang="en-US" sz="2800" dirty="0">
                <a:latin typeface="Times-Roman" charset="0"/>
              </a:rPr>
              <a:t>S = (H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+…+(H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= .0488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Since </a:t>
            </a:r>
            <a:r>
              <a:rPr lang="en-US" dirty="0">
                <a:latin typeface="Times-Roman" charset="0"/>
                <a:ea typeface="ＭＳ Ｐゴシック" charset="-128"/>
                <a:cs typeface="ＭＳ Ｐゴシック" charset="-128"/>
              </a:rPr>
              <a:t>S = .0488 &lt; 0.1</a:t>
            </a:r>
            <a:r>
              <a:rPr lang="en-US" dirty="0">
                <a:ea typeface="ＭＳ Ｐゴシック" charset="-128"/>
                <a:cs typeface="ＭＳ Ｐゴシック" charset="-128"/>
              </a:rPr>
              <a:t> we consider this normal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And we again update the long term averages: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 dirty="0">
                <a:latin typeface="Times-Roman" charset="0"/>
              </a:rPr>
              <a:t>	</a:t>
            </a:r>
            <a:r>
              <a:rPr lang="en-US" sz="2800" dirty="0" err="1">
                <a:latin typeface="Times-Roman" charset="0"/>
              </a:rPr>
              <a:t>H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= 0.2A</a:t>
            </a:r>
            <a:r>
              <a:rPr lang="en-US" sz="2800" baseline="-25000" dirty="0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+ 0.8H</a:t>
            </a:r>
            <a:r>
              <a:rPr lang="en-US" sz="2800" baseline="-25000" dirty="0">
                <a:latin typeface="Times-Roman" charset="0"/>
              </a:rPr>
              <a:t>n</a:t>
            </a:r>
          </a:p>
        </p:txBody>
      </p:sp>
      <p:sp>
        <p:nvSpPr>
          <p:cNvPr id="336921" name="Rectangle 25"/>
          <p:cNvSpPr>
            <a:spLocks noChangeArrowheads="1"/>
          </p:cNvSpPr>
          <p:nvPr/>
        </p:nvSpPr>
        <p:spPr bwMode="auto">
          <a:xfrm>
            <a:off x="5029200" y="1706563"/>
            <a:ext cx="34290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Suppose new observed rates…</a:t>
            </a:r>
          </a:p>
        </p:txBody>
      </p:sp>
      <p:graphicFrame>
        <p:nvGraphicFramePr>
          <p:cNvPr id="336922" name="Group 26"/>
          <p:cNvGraphicFramePr>
            <a:graphicFrameLocks noGrp="1"/>
          </p:cNvGraphicFramePr>
          <p:nvPr/>
        </p:nvGraphicFramePr>
        <p:xfrm>
          <a:off x="5486400" y="26670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6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6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6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6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20" grpId="0" build="p" autoUpdateAnimBg="0"/>
      <p:bldP spid="336921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A1E2A8E1-EF57-8542-B918-39DD25A076E2}" type="slidenum">
              <a:rPr lang="en-US" smtClean="0">
                <a:latin typeface="Times New Roman" charset="0"/>
              </a:rPr>
              <a:pPr/>
              <a:t>106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733800" cy="9906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dirty="0"/>
              <a:t>The starting averages </a:t>
            </a:r>
            <a:r>
              <a:rPr lang="en-US" sz="2800" dirty="0" smtClean="0"/>
              <a:t>were:</a:t>
            </a:r>
            <a:endParaRPr lang="en-US" sz="2800" dirty="0"/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/>
        </p:nvGraphicFramePr>
        <p:xfrm>
          <a:off x="1066800" y="25908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43" name="Rectangle 23"/>
          <p:cNvSpPr>
            <a:spLocks noChangeArrowheads="1"/>
          </p:cNvSpPr>
          <p:nvPr/>
        </p:nvSpPr>
        <p:spPr bwMode="auto">
          <a:xfrm>
            <a:off x="457200" y="3733800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Statistics slowly evolve to match behavior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This reduces false alarms for</a:t>
            </a:r>
            <a:r>
              <a:rPr lang="en-US" sz="2800" dirty="0" smtClean="0"/>
              <a:t> SA</a:t>
            </a:r>
            <a:endParaRPr lang="en-US" sz="2800" dirty="0" smtClean="0">
              <a:latin typeface="Times-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But also opens an avenue for attack…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Suppose Trudy </a:t>
            </a:r>
            <a:r>
              <a:rPr lang="en-US" b="1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always</a:t>
            </a:r>
            <a:r>
              <a:rPr lang="en-US" dirty="0">
                <a:ea typeface="ＭＳ Ｐゴシック" charset="-128"/>
                <a:cs typeface="ＭＳ Ｐゴシック" charset="-128"/>
              </a:rPr>
              <a:t> wants to access </a:t>
            </a:r>
            <a:r>
              <a:rPr lang="en-US" dirty="0">
                <a:latin typeface="Times-Roman" charset="0"/>
                <a:ea typeface="ＭＳ Ｐゴシック" charset="-128"/>
                <a:cs typeface="ＭＳ Ｐゴシック" charset="-128"/>
              </a:rPr>
              <a:t>F</a:t>
            </a:r>
            <a:r>
              <a:rPr lang="en-US" baseline="-25000" dirty="0">
                <a:latin typeface="Times-Roman" charset="0"/>
                <a:ea typeface="ＭＳ Ｐゴシック" charset="-128"/>
                <a:cs typeface="ＭＳ Ｐゴシック" charset="-128"/>
              </a:rPr>
              <a:t>3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Can she convince IDS this is normal for Alice?</a:t>
            </a:r>
            <a:endParaRPr lang="en-US" baseline="-25000" dirty="0">
              <a:latin typeface="Times-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7944" name="Rectangle 24"/>
          <p:cNvSpPr>
            <a:spLocks noChangeArrowheads="1"/>
          </p:cNvSpPr>
          <p:nvPr/>
        </p:nvSpPr>
        <p:spPr bwMode="auto">
          <a:xfrm>
            <a:off x="5029200" y="1477963"/>
            <a:ext cx="37338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After 2 iterations, averages </a:t>
            </a:r>
            <a:r>
              <a:rPr lang="en-US" sz="2800" dirty="0" smtClean="0"/>
              <a:t>are:</a:t>
            </a:r>
            <a:endParaRPr lang="en-US" sz="2800" dirty="0"/>
          </a:p>
        </p:txBody>
      </p:sp>
      <p:graphicFrame>
        <p:nvGraphicFramePr>
          <p:cNvPr id="337966" name="Group 46"/>
          <p:cNvGraphicFramePr>
            <a:graphicFrameLocks noGrp="1"/>
          </p:cNvGraphicFramePr>
          <p:nvPr/>
        </p:nvGraphicFramePr>
        <p:xfrm>
          <a:off x="5562600" y="2590800"/>
          <a:ext cx="2743200" cy="90487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3" grpId="0" build="p" autoUpdateAnimBg="0"/>
      <p:bldP spid="337944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3644B2B-84EE-1B40-83EA-6A795CC1ADA3}" type="slidenum">
              <a:rPr lang="en-US" smtClean="0">
                <a:latin typeface="Times New Roman" charset="0"/>
              </a:rPr>
              <a:pPr/>
              <a:t>107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make this approach more robust, must incorporate the variance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also combine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stats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dirty="0"/>
              <a:t> as, say,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</a:t>
            </a:r>
            <a:r>
              <a:rPr lang="en-US" sz="2800" dirty="0">
                <a:latin typeface="Times-Roman" charset="0"/>
              </a:rPr>
              <a:t>T = (S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 + S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+ S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</a:rPr>
              <a:t> + … + S</a:t>
            </a:r>
            <a:r>
              <a:rPr lang="en-US" sz="2800" baseline="-25000" dirty="0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) / N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to obtain a more complete view of “normal”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Similar (but more sophisticated) approach is used in an IDS known as </a:t>
            </a:r>
            <a:r>
              <a:rPr lang="en-US" sz="2800" b="1" dirty="0">
                <a:solidFill>
                  <a:schemeClr val="accent2"/>
                </a:solidFill>
              </a:rPr>
              <a:t>NIDES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NIDES combines anomaly &amp; signature IDS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EEC38D8-8D63-C644-BB09-0D94E603B4C2}" type="slidenum">
              <a:rPr lang="en-US" smtClean="0">
                <a:latin typeface="Times New Roman" charset="0"/>
              </a:rPr>
              <a:pPr/>
              <a:t>108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990600"/>
          </a:xfrm>
        </p:spPr>
        <p:txBody>
          <a:bodyPr/>
          <a:lstStyle/>
          <a:p>
            <a:pPr eaLnBrk="1" hangingPunct="1"/>
            <a:r>
              <a:rPr lang="en-US"/>
              <a:t>Anomaly Detection Issues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Systems constantly evolve and so must IDS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Static system would place huge burden on admin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But evolving IDS makes it possible for attacker to (slowly) convince IDS that an attack is normal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Attacker may win simply by “going slow”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What does “abnormal” really mean?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Indicates there may be an attack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Might not be any specific info about “attack”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How to respond to such vague information?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In contrast, signature detection is very specific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F67F9A7-70E8-7949-B546-B4EADF48B41D}" type="slidenum">
              <a:rPr lang="en-US" smtClean="0">
                <a:latin typeface="Times New Roman" charset="0"/>
              </a:rPr>
              <a:pPr/>
              <a:t>109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Anomaly Detection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Advantages?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Chance of detecting unknown attacks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Disadvantages?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Cannot use anomaly detection alone…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…must be used with signature detection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Reliability is unclear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May be subject to attack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Anomaly detection indicates “something unusual”, but lacks specific info on possible attack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 smtClean="0"/>
              <a:t>Common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r>
              <a:rPr lang="en-US" sz="2800" dirty="0" smtClean="0"/>
              <a:t>Successor to the orange book (ca. 1998)</a:t>
            </a:r>
          </a:p>
          <a:p>
            <a:pPr lvl="1"/>
            <a:r>
              <a:rPr lang="en-US" sz="2400" dirty="0" smtClean="0"/>
              <a:t>Due to inflation, more than 1000 pages</a:t>
            </a:r>
          </a:p>
          <a:p>
            <a:r>
              <a:rPr lang="en-US" sz="2800" dirty="0" smtClean="0"/>
              <a:t>An international government standard</a:t>
            </a:r>
          </a:p>
          <a:p>
            <a:pPr lvl="1"/>
            <a:r>
              <a:rPr lang="en-US" sz="2400" dirty="0" smtClean="0"/>
              <a:t>And it reads like it…</a:t>
            </a:r>
          </a:p>
          <a:p>
            <a:pPr lvl="1"/>
            <a:r>
              <a:rPr lang="en-US" sz="2400" dirty="0" smtClean="0"/>
              <a:t>Won’t ever stir same passions as orange book</a:t>
            </a:r>
          </a:p>
          <a:p>
            <a:r>
              <a:rPr lang="en-US" sz="2800" dirty="0" smtClean="0"/>
              <a:t>CC is relevant in practice, but only if you want to sell to the government</a:t>
            </a:r>
          </a:p>
          <a:p>
            <a:r>
              <a:rPr lang="en-US" sz="2800" dirty="0" smtClean="0"/>
              <a:t>Evaluation Assurance Levels (</a:t>
            </a:r>
            <a:r>
              <a:rPr lang="en-US" sz="2800" dirty="0" err="1" smtClean="0"/>
              <a:t>EALs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1 thru 7, from lowest to highest security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026BCB5-17CD-A242-9A45-FCC1276B1E98}" type="slidenum">
              <a:rPr lang="en-US" smtClean="0">
                <a:latin typeface="Times New Roman" charset="0"/>
              </a:rPr>
              <a:pPr/>
              <a:t>110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Anomaly Detection: The Bottom Line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Anomaly-based IDS is active research topic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Many security experts have high hopes for its ultimate success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Often cited as key future security technology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Hackers are not convinced!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Title of a talk at Defcon: “Why Anomaly-based IDS is an Attacker’s Best Friend”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Anomaly detection is difficult and tricky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As hard as AI?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71DD6D8B-8731-2944-ABF7-C8A752A08C92}" type="slidenum">
              <a:rPr lang="en-US" smtClean="0">
                <a:latin typeface="Times New Roman" charset="0"/>
              </a:rPr>
              <a:pPr/>
              <a:t>111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Access Control Summary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3600"/>
              <a:t>Authentication and authorization</a:t>
            </a:r>
          </a:p>
          <a:p>
            <a:pPr lvl="1" eaLnBrk="1" hangingPunct="1"/>
            <a:r>
              <a:rPr lang="en-US" sz="3200"/>
              <a:t>Authentication </a:t>
            </a:r>
            <a:r>
              <a:rPr lang="en-US">
                <a:sym typeface="Symbol" charset="2"/>
              </a:rPr>
              <a:t></a:t>
            </a:r>
            <a:r>
              <a:rPr lang="en-US" sz="3200"/>
              <a:t> who goes there?</a:t>
            </a:r>
          </a:p>
          <a:p>
            <a:pPr lvl="2" eaLnBrk="1" hangingPunct="1"/>
            <a:r>
              <a:rPr lang="en-US" sz="2800"/>
              <a:t>Passwords </a:t>
            </a:r>
            <a:r>
              <a:rPr lang="en-US">
                <a:sym typeface="Symbol" charset="2"/>
              </a:rPr>
              <a:t></a:t>
            </a:r>
            <a:r>
              <a:rPr lang="en-US" sz="2800"/>
              <a:t> something you know</a:t>
            </a:r>
          </a:p>
          <a:p>
            <a:pPr lvl="2" eaLnBrk="1" hangingPunct="1"/>
            <a:r>
              <a:rPr lang="en-US" sz="2800"/>
              <a:t>Biometrics </a:t>
            </a:r>
            <a:r>
              <a:rPr lang="en-US">
                <a:sym typeface="Symbol" charset="2"/>
              </a:rPr>
              <a:t></a:t>
            </a:r>
            <a:r>
              <a:rPr lang="en-US" sz="2800"/>
              <a:t> something you are (you are your key)</a:t>
            </a:r>
          </a:p>
          <a:p>
            <a:pPr lvl="2" eaLnBrk="1" hangingPunct="1"/>
            <a:r>
              <a:rPr lang="en-US" sz="2800"/>
              <a:t>Something you have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D600C33-8A0C-9A4C-9036-71B3CA29068D}" type="slidenum">
              <a:rPr lang="en-US" smtClean="0">
                <a:latin typeface="Times New Roman" charset="0"/>
              </a:rPr>
              <a:pPr/>
              <a:t>112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Access Control Summary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Authorization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are you allowed to do that?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Access control matrix/</a:t>
            </a:r>
            <a:r>
              <a:rPr lang="en-US" sz="2400" dirty="0" err="1"/>
              <a:t>ACLs</a:t>
            </a:r>
            <a:r>
              <a:rPr lang="en-US" sz="2400" dirty="0"/>
              <a:t>/Capabilities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MLS/Multilateral security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BLP/</a:t>
            </a:r>
            <a:r>
              <a:rPr lang="en-US" sz="2400" dirty="0" err="1"/>
              <a:t>Biba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Covert channel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Inference control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CAPTCHA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Firewalls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IDS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F0F24AC-693C-5C41-9EB7-1993EA4D99FE}" type="slidenum">
              <a:rPr lang="en-US" smtClean="0">
                <a:latin typeface="Times New Roman" charset="0"/>
              </a:rPr>
              <a:pPr/>
              <a:t>113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Attractions…</a:t>
            </a:r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Security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Generic authentication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SSL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IPSec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Kerberos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GSM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We’ll see lots of crypto applications in the protocol chapters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r>
              <a:rPr lang="en-US" dirty="0" smtClean="0"/>
              <a:t>Note: product with high EAL may not be more secure than one with lower EAL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Also, because product has EAL doesn’t mean it’s better than the competition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EAL 1 thru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191000"/>
          </a:xfrm>
        </p:spPr>
        <p:txBody>
          <a:bodyPr/>
          <a:lstStyle/>
          <a:p>
            <a:r>
              <a:rPr lang="en-US" dirty="0" smtClean="0"/>
              <a:t>EAL1 --- functionally tested</a:t>
            </a:r>
          </a:p>
          <a:p>
            <a:r>
              <a:rPr lang="en-US" dirty="0" smtClean="0"/>
              <a:t>EAL2 --- structurally tested</a:t>
            </a:r>
          </a:p>
          <a:p>
            <a:r>
              <a:rPr lang="en-US" dirty="0" smtClean="0"/>
              <a:t>EAL3 --- methodically tested, checked</a:t>
            </a:r>
          </a:p>
          <a:p>
            <a:r>
              <a:rPr lang="en-US" dirty="0" smtClean="0"/>
              <a:t>EAL4 --- designed, tested, reviewed</a:t>
            </a:r>
          </a:p>
          <a:p>
            <a:r>
              <a:rPr lang="en-US" dirty="0" smtClean="0"/>
              <a:t>EAL5 --- </a:t>
            </a:r>
            <a:r>
              <a:rPr lang="en-US" dirty="0" err="1" smtClean="0"/>
              <a:t>semiformally</a:t>
            </a:r>
            <a:r>
              <a:rPr lang="en-US" dirty="0" smtClean="0"/>
              <a:t> designed, tested</a:t>
            </a:r>
          </a:p>
          <a:p>
            <a:r>
              <a:rPr lang="en-US" dirty="0" smtClean="0"/>
              <a:t>EAL6 --- verified, designed, tested</a:t>
            </a:r>
          </a:p>
          <a:p>
            <a:r>
              <a:rPr lang="en-US" dirty="0" smtClean="0"/>
              <a:t>EAL7 --- formally … (blah blah blah)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EAL4 is most commonly sought</a:t>
            </a:r>
          </a:p>
          <a:p>
            <a:pPr lvl="1"/>
            <a:r>
              <a:rPr lang="en-US" dirty="0" smtClean="0"/>
              <a:t>Minimum needed to sell to government</a:t>
            </a:r>
          </a:p>
          <a:p>
            <a:r>
              <a:rPr lang="en-US" dirty="0" smtClean="0"/>
              <a:t>EAL7 requires formal proofs</a:t>
            </a:r>
          </a:p>
          <a:p>
            <a:pPr lvl="1"/>
            <a:r>
              <a:rPr lang="en-US" dirty="0" smtClean="0"/>
              <a:t>Author could only find 2 such products…</a:t>
            </a:r>
          </a:p>
          <a:p>
            <a:r>
              <a:rPr lang="en-US" dirty="0" smtClean="0"/>
              <a:t>Who performs evaluations?</a:t>
            </a:r>
          </a:p>
          <a:p>
            <a:pPr lvl="1"/>
            <a:r>
              <a:rPr lang="en-US" dirty="0" smtClean="0"/>
              <a:t>Government accredited labs, of course</a:t>
            </a:r>
          </a:p>
          <a:p>
            <a:pPr lvl="1"/>
            <a:r>
              <a:rPr lang="en-US" dirty="0" smtClean="0"/>
              <a:t>For a hefty fee (like, at least 6 figures)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B42EBB36-5D54-0C48-9AC5-11737CE9DA19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Authentication vs Authorization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Authentication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Are you who you say you are?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Restrictions on who (or what) can access system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Authorization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Are you allowed to do that?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Restrictions on actions of authenticated users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Authorization is a form of </a:t>
            </a: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Classic authorization </a:t>
            </a:r>
            <a:r>
              <a:rPr lang="en-US" sz="2800" dirty="0"/>
              <a:t>enforced by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Access Control Lists (</a:t>
            </a:r>
            <a:r>
              <a:rPr lang="en-US" sz="2400" dirty="0" err="1"/>
              <a:t>ACLs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Capabilities (C-lists)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A8CC3B5A-FC17-904F-AAAE-8F58D815E3F5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838200"/>
          </a:xfrm>
        </p:spPr>
        <p:txBody>
          <a:bodyPr/>
          <a:lstStyle/>
          <a:p>
            <a:pPr eaLnBrk="1" hangingPunct="1"/>
            <a:r>
              <a:rPr lang="en-US" sz="4000"/>
              <a:t>Lampson’s Access Control Matrix</a:t>
            </a:r>
            <a:endParaRPr lang="en-US"/>
          </a:p>
        </p:txBody>
      </p:sp>
      <p:graphicFrame>
        <p:nvGraphicFramePr>
          <p:cNvPr id="163887" name="Group 47"/>
          <p:cNvGraphicFramePr>
            <a:graphicFrameLocks noGrp="1"/>
          </p:cNvGraphicFramePr>
          <p:nvPr/>
        </p:nvGraphicFramePr>
        <p:xfrm>
          <a:off x="1600200" y="29718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/>
                <a:gridCol w="1265237"/>
                <a:gridCol w="1263650"/>
                <a:gridCol w="1265238"/>
                <a:gridCol w="1265237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16" name="Rectangle 38"/>
          <p:cNvSpPr>
            <a:spLocks noChangeArrowheads="1"/>
          </p:cNvSpPr>
          <p:nvPr/>
        </p:nvSpPr>
        <p:spPr bwMode="auto">
          <a:xfrm>
            <a:off x="1905000" y="24542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71717" name="Rectangle 39"/>
          <p:cNvSpPr>
            <a:spLocks noChangeArrowheads="1"/>
          </p:cNvSpPr>
          <p:nvPr/>
        </p:nvSpPr>
        <p:spPr bwMode="auto">
          <a:xfrm>
            <a:off x="2819400" y="2209800"/>
            <a:ext cx="13573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71718" name="Rectangle 40"/>
          <p:cNvSpPr>
            <a:spLocks noChangeArrowheads="1"/>
          </p:cNvSpPr>
          <p:nvPr/>
        </p:nvSpPr>
        <p:spPr bwMode="auto">
          <a:xfrm>
            <a:off x="4205288" y="2241550"/>
            <a:ext cx="13573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71719" name="Rectangle 41"/>
          <p:cNvSpPr>
            <a:spLocks noChangeArrowheads="1"/>
          </p:cNvSpPr>
          <p:nvPr/>
        </p:nvSpPr>
        <p:spPr bwMode="auto">
          <a:xfrm>
            <a:off x="5562600" y="2209800"/>
            <a:ext cx="12477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Insurance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71720" name="Rectangle 42"/>
          <p:cNvSpPr>
            <a:spLocks noChangeArrowheads="1"/>
          </p:cNvSpPr>
          <p:nvPr/>
        </p:nvSpPr>
        <p:spPr bwMode="auto">
          <a:xfrm>
            <a:off x="6878638" y="2241550"/>
            <a:ext cx="8937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71721" name="Rectangle 43"/>
          <p:cNvSpPr>
            <a:spLocks noChangeArrowheads="1"/>
          </p:cNvSpPr>
          <p:nvPr/>
        </p:nvSpPr>
        <p:spPr bwMode="auto">
          <a:xfrm>
            <a:off x="882650" y="3140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71722" name="Rectangle 44"/>
          <p:cNvSpPr>
            <a:spLocks noChangeArrowheads="1"/>
          </p:cNvSpPr>
          <p:nvPr/>
        </p:nvSpPr>
        <p:spPr bwMode="auto">
          <a:xfrm>
            <a:off x="700088" y="39020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71723" name="Rectangle 45"/>
          <p:cNvSpPr>
            <a:spLocks noChangeArrowheads="1"/>
          </p:cNvSpPr>
          <p:nvPr/>
        </p:nvSpPr>
        <p:spPr bwMode="auto">
          <a:xfrm>
            <a:off x="735013" y="4740275"/>
            <a:ext cx="7889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71724" name="Rectangle 46"/>
          <p:cNvSpPr>
            <a:spLocks noChangeArrowheads="1"/>
          </p:cNvSpPr>
          <p:nvPr/>
        </p:nvSpPr>
        <p:spPr bwMode="auto">
          <a:xfrm>
            <a:off x="76200" y="5410200"/>
            <a:ext cx="14874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  <p:sp>
        <p:nvSpPr>
          <p:cNvPr id="163888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99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Subjects</a:t>
            </a:r>
            <a:r>
              <a:rPr lang="en-US" sz="2800" dirty="0"/>
              <a:t> (users) index the rows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Objects</a:t>
            </a:r>
            <a:r>
              <a:rPr lang="en-US" sz="2800" dirty="0"/>
              <a:t> (resources) index the columns</a:t>
            </a:r>
            <a:r>
              <a:rPr lang="en-US" sz="2400" dirty="0"/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4155704-2A3D-E343-BEB7-F16C826764F5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066800"/>
          </a:xfrm>
        </p:spPr>
        <p:txBody>
          <a:bodyPr/>
          <a:lstStyle/>
          <a:p>
            <a:pPr eaLnBrk="1" hangingPunct="1"/>
            <a:r>
              <a:rPr lang="en-US"/>
              <a:t>Are You Allowed to Do That? 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Access control matrix</a:t>
            </a:r>
            <a:r>
              <a:rPr lang="en-US" sz="2800" dirty="0"/>
              <a:t> has </a:t>
            </a:r>
            <a:r>
              <a:rPr lang="en-US" sz="2800" b="1" dirty="0">
                <a:solidFill>
                  <a:schemeClr val="accent2"/>
                </a:solidFill>
              </a:rPr>
              <a:t>all</a:t>
            </a:r>
            <a:r>
              <a:rPr lang="en-US" sz="2800" dirty="0"/>
              <a:t> relevant info</a:t>
            </a:r>
            <a:endParaRPr lang="en-US" sz="2800" dirty="0" smtClean="0"/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Could </a:t>
            </a:r>
            <a:r>
              <a:rPr lang="en-US" sz="2800" dirty="0"/>
              <a:t>be 1000’s of users, 1000’s of resources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 matrix with 1,000,000’s of </a:t>
            </a:r>
            <a:r>
              <a:rPr lang="en-US" sz="2800" dirty="0" smtClean="0"/>
              <a:t>entries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How to manage such a large matrix?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Need to check this matrix before access to any resource is allowed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How to make this efficient?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BD2C8F5-47FA-4545-BCC7-847FB3FF2064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85800"/>
          </a:xfrm>
        </p:spPr>
        <p:txBody>
          <a:bodyPr/>
          <a:lstStyle/>
          <a:p>
            <a:pPr eaLnBrk="1" hangingPunct="1"/>
            <a:r>
              <a:rPr lang="en-US"/>
              <a:t>Access Control Lists (ACLs)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ACL: store access control matrix by </a:t>
            </a:r>
            <a:r>
              <a:rPr lang="en-US" sz="2800" b="1">
                <a:solidFill>
                  <a:schemeClr val="hlink"/>
                </a:solidFill>
              </a:rPr>
              <a:t>column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Example: ACL for </a:t>
            </a:r>
            <a:r>
              <a:rPr lang="en-US" sz="2800" b="1">
                <a:solidFill>
                  <a:schemeClr val="hlink"/>
                </a:solidFill>
              </a:rPr>
              <a:t>insurance data</a:t>
            </a:r>
            <a:r>
              <a:rPr lang="en-US" sz="2800"/>
              <a:t> is in </a:t>
            </a:r>
            <a:r>
              <a:rPr lang="en-US" sz="2800" b="1">
                <a:solidFill>
                  <a:schemeClr val="hlink"/>
                </a:solidFill>
              </a:rPr>
              <a:t>blue</a:t>
            </a:r>
            <a:endParaRPr lang="en-US" sz="2800">
              <a:solidFill>
                <a:srgbClr val="FF0000"/>
              </a:solidFill>
            </a:endParaRPr>
          </a:p>
        </p:txBody>
      </p:sp>
      <p:graphicFrame>
        <p:nvGraphicFramePr>
          <p:cNvPr id="164868" name="Group 4"/>
          <p:cNvGraphicFramePr>
            <a:graphicFrameLocks noGrp="1"/>
          </p:cNvGraphicFramePr>
          <p:nvPr/>
        </p:nvGraphicFramePr>
        <p:xfrm>
          <a:off x="1600200" y="28956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/>
                <a:gridCol w="1265237"/>
                <a:gridCol w="1263650"/>
                <a:gridCol w="1265238"/>
                <a:gridCol w="1265237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1905000" y="23780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64901" name="Rectangle 37"/>
          <p:cNvSpPr>
            <a:spLocks noChangeArrowheads="1"/>
          </p:cNvSpPr>
          <p:nvPr/>
        </p:nvSpPr>
        <p:spPr bwMode="auto">
          <a:xfrm>
            <a:off x="2819400" y="2133600"/>
            <a:ext cx="13573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4205288" y="2165350"/>
            <a:ext cx="13573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5562600" y="2133600"/>
            <a:ext cx="12604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hlink"/>
                </a:solidFill>
              </a:rPr>
              <a:t>Insurance</a:t>
            </a:r>
          </a:p>
          <a:p>
            <a:pPr algn="ctr"/>
            <a:r>
              <a:rPr lang="en-US" sz="1800" b="1">
                <a:solidFill>
                  <a:schemeClr val="hlink"/>
                </a:solidFill>
              </a:rPr>
              <a:t>data</a:t>
            </a:r>
          </a:p>
        </p:txBody>
      </p:sp>
      <p:sp>
        <p:nvSpPr>
          <p:cNvPr id="164904" name="Rectangle 40"/>
          <p:cNvSpPr>
            <a:spLocks noChangeArrowheads="1"/>
          </p:cNvSpPr>
          <p:nvPr/>
        </p:nvSpPr>
        <p:spPr bwMode="auto">
          <a:xfrm>
            <a:off x="6878638" y="2165350"/>
            <a:ext cx="8937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4905" name="Rectangle 41"/>
          <p:cNvSpPr>
            <a:spLocks noChangeArrowheads="1"/>
          </p:cNvSpPr>
          <p:nvPr/>
        </p:nvSpPr>
        <p:spPr bwMode="auto">
          <a:xfrm>
            <a:off x="882650" y="3063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4906" name="Rectangle 42"/>
          <p:cNvSpPr>
            <a:spLocks noChangeArrowheads="1"/>
          </p:cNvSpPr>
          <p:nvPr/>
        </p:nvSpPr>
        <p:spPr bwMode="auto">
          <a:xfrm>
            <a:off x="700088" y="38258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4907" name="Rectangle 43"/>
          <p:cNvSpPr>
            <a:spLocks noChangeArrowheads="1"/>
          </p:cNvSpPr>
          <p:nvPr/>
        </p:nvSpPr>
        <p:spPr bwMode="auto">
          <a:xfrm>
            <a:off x="735013" y="4664075"/>
            <a:ext cx="7889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4909" name="Rectangle 45"/>
          <p:cNvSpPr>
            <a:spLocks noChangeArrowheads="1"/>
          </p:cNvSpPr>
          <p:nvPr/>
        </p:nvSpPr>
        <p:spPr bwMode="auto">
          <a:xfrm>
            <a:off x="0" y="5295900"/>
            <a:ext cx="14874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  <p:bldP spid="164900" grpId="0" autoUpdateAnimBg="0"/>
      <p:bldP spid="164901" grpId="0" autoUpdateAnimBg="0"/>
      <p:bldP spid="164902" grpId="0" autoUpdateAnimBg="0"/>
      <p:bldP spid="164903" grpId="0" autoUpdateAnimBg="0"/>
      <p:bldP spid="164904" grpId="0" autoUpdateAnimBg="0"/>
      <p:bldP spid="164905" grpId="0" autoUpdateAnimBg="0"/>
      <p:bldP spid="164906" grpId="0" autoUpdateAnimBg="0"/>
      <p:bldP spid="164907" grpId="0" autoUpdateAnimBg="0"/>
      <p:bldP spid="16490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F5257E4-C726-BC48-BFB5-DE4268B1EA7A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Capabilities (or C-Lists)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Store access control matrix by </a:t>
            </a:r>
            <a:r>
              <a:rPr lang="en-US" sz="2800" b="1">
                <a:solidFill>
                  <a:srgbClr val="FF0000"/>
                </a:solidFill>
              </a:rPr>
              <a:t>row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Example: Capability for </a:t>
            </a:r>
            <a:r>
              <a:rPr lang="en-US" sz="2800" b="1">
                <a:solidFill>
                  <a:srgbClr val="FF0000"/>
                </a:solidFill>
              </a:rPr>
              <a:t>Alice</a:t>
            </a:r>
            <a:r>
              <a:rPr lang="en-US" sz="2800"/>
              <a:t> is in </a:t>
            </a:r>
            <a:r>
              <a:rPr lang="en-US" sz="2800" b="1">
                <a:solidFill>
                  <a:srgbClr val="FF0000"/>
                </a:solidFill>
              </a:rPr>
              <a:t>red</a:t>
            </a:r>
            <a:endParaRPr lang="en-US" sz="2800"/>
          </a:p>
        </p:txBody>
      </p:sp>
      <p:graphicFrame>
        <p:nvGraphicFramePr>
          <p:cNvPr id="165892" name="Group 4"/>
          <p:cNvGraphicFramePr>
            <a:graphicFrameLocks noGrp="1"/>
          </p:cNvGraphicFramePr>
          <p:nvPr/>
        </p:nvGraphicFramePr>
        <p:xfrm>
          <a:off x="1600200" y="28956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/>
                <a:gridCol w="1265237"/>
                <a:gridCol w="1263650"/>
                <a:gridCol w="1265238"/>
                <a:gridCol w="1265237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1905000" y="23780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2819400" y="2133600"/>
            <a:ext cx="13573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4205288" y="2165350"/>
            <a:ext cx="13573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5562600" y="2133600"/>
            <a:ext cx="12477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Insurance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8" name="Rectangle 40"/>
          <p:cNvSpPr>
            <a:spLocks noChangeArrowheads="1"/>
          </p:cNvSpPr>
          <p:nvPr/>
        </p:nvSpPr>
        <p:spPr bwMode="auto">
          <a:xfrm>
            <a:off x="6878638" y="2165350"/>
            <a:ext cx="8937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882650" y="3063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5930" name="Rectangle 42"/>
          <p:cNvSpPr>
            <a:spLocks noChangeArrowheads="1"/>
          </p:cNvSpPr>
          <p:nvPr/>
        </p:nvSpPr>
        <p:spPr bwMode="auto">
          <a:xfrm>
            <a:off x="620713" y="3825875"/>
            <a:ext cx="903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Alice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5931" name="Rectangle 43"/>
          <p:cNvSpPr>
            <a:spLocks noChangeArrowheads="1"/>
          </p:cNvSpPr>
          <p:nvPr/>
        </p:nvSpPr>
        <p:spPr bwMode="auto">
          <a:xfrm>
            <a:off x="735013" y="4664075"/>
            <a:ext cx="7889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5932" name="Rectangle 44"/>
          <p:cNvSpPr>
            <a:spLocks noChangeArrowheads="1"/>
          </p:cNvSpPr>
          <p:nvPr/>
        </p:nvSpPr>
        <p:spPr bwMode="auto">
          <a:xfrm>
            <a:off x="0" y="5295900"/>
            <a:ext cx="14874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4" grpId="0" autoUpdateAnimBg="0"/>
      <p:bldP spid="165925" grpId="0" autoUpdateAnimBg="0"/>
      <p:bldP spid="165926" grpId="0" autoUpdateAnimBg="0"/>
      <p:bldP spid="165927" grpId="0" autoUpdateAnimBg="0"/>
      <p:bldP spid="165928" grpId="0" autoUpdateAnimBg="0"/>
      <p:bldP spid="165929" grpId="0" autoUpdateAnimBg="0"/>
      <p:bldP spid="165930" grpId="0" autoUpdateAnimBg="0"/>
      <p:bldP spid="165931" grpId="0" autoUpdateAnimBg="0"/>
      <p:bldP spid="1659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 smtClean="0"/>
              <a:t>Chapter 8: Authorization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10600" cy="4191000"/>
          </a:xfrm>
        </p:spPr>
        <p:txBody>
          <a:bodyPr/>
          <a:lstStyle/>
          <a:p>
            <a:pPr algn="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It is easier to exclude harmful passions than to rule them,</a:t>
            </a:r>
          </a:p>
          <a:p>
            <a:pPr algn="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and to deny them admittance </a:t>
            </a:r>
          </a:p>
          <a:p>
            <a:pPr algn="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than to control them after they have been admitted.</a:t>
            </a:r>
          </a:p>
          <a:p>
            <a:pPr algn="r">
              <a:buNone/>
            </a:pP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Seneca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 algn="r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algn="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You can always trust the information given to you </a:t>
            </a:r>
          </a:p>
          <a:p>
            <a:pPr algn="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by people who are crazy;</a:t>
            </a:r>
          </a:p>
          <a:p>
            <a:pPr algn="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they have an access to truth not available through regular channels.</a:t>
            </a:r>
          </a:p>
          <a:p>
            <a:pPr algn="r">
              <a:buNone/>
            </a:pP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Sheila </a:t>
            </a:r>
            <a:r>
              <a:rPr lang="en-US" sz="2400" dirty="0" err="1" smtClean="0">
                <a:latin typeface="Times New Roman"/>
                <a:cs typeface="Times New Roman"/>
              </a:rPr>
              <a:t>Ballantyne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3C4DE62-AB58-8F4E-A090-674A72FA66A4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ACLs </a:t>
            </a:r>
            <a:r>
              <a:rPr lang="en-US">
                <a:solidFill>
                  <a:schemeClr val="tx1"/>
                </a:solidFill>
              </a:rPr>
              <a:t>vs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Capabilities</a:t>
            </a:r>
            <a:endParaRPr lang="en-US"/>
          </a:p>
        </p:txBody>
      </p:sp>
      <p:sp>
        <p:nvSpPr>
          <p:cNvPr id="34510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5257800"/>
            <a:ext cx="7772400" cy="99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Note that arrows point in opposite directions…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With </a:t>
            </a:r>
            <a:r>
              <a:rPr lang="en-US" sz="2400" dirty="0" err="1"/>
              <a:t>ACLs</a:t>
            </a:r>
            <a:r>
              <a:rPr lang="en-US" sz="2400" dirty="0"/>
              <a:t>,</a:t>
            </a:r>
            <a:r>
              <a:rPr lang="en-US" sz="2400" dirty="0" smtClean="0"/>
              <a:t> still need </a:t>
            </a:r>
            <a:r>
              <a:rPr lang="en-US" sz="2400" dirty="0"/>
              <a:t>to associate users to files</a:t>
            </a:r>
          </a:p>
        </p:txBody>
      </p:sp>
      <p:grpSp>
        <p:nvGrpSpPr>
          <p:cNvPr id="75781" name="Group 97"/>
          <p:cNvGrpSpPr>
            <a:grpSpLocks/>
          </p:cNvGrpSpPr>
          <p:nvPr/>
        </p:nvGrpSpPr>
        <p:grpSpPr bwMode="auto">
          <a:xfrm>
            <a:off x="533400" y="1295400"/>
            <a:ext cx="7848600" cy="3810000"/>
            <a:chOff x="336" y="816"/>
            <a:chExt cx="4944" cy="2400"/>
          </a:xfrm>
        </p:grpSpPr>
        <p:sp>
          <p:nvSpPr>
            <p:cNvPr id="75782" name="Rectangle 5"/>
            <p:cNvSpPr>
              <a:spLocks noChangeArrowheads="1"/>
            </p:cNvSpPr>
            <p:nvPr/>
          </p:nvSpPr>
          <p:spPr bwMode="auto">
            <a:xfrm>
              <a:off x="384" y="2834"/>
              <a:ext cx="18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Access Control List</a:t>
              </a:r>
            </a:p>
          </p:txBody>
        </p:sp>
        <p:sp>
          <p:nvSpPr>
            <p:cNvPr id="75783" name="Rectangle 6"/>
            <p:cNvSpPr>
              <a:spLocks noChangeArrowheads="1"/>
            </p:cNvSpPr>
            <p:nvPr/>
          </p:nvSpPr>
          <p:spPr bwMode="auto">
            <a:xfrm>
              <a:off x="3853" y="2832"/>
              <a:ext cx="99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Capability</a:t>
              </a:r>
            </a:p>
          </p:txBody>
        </p:sp>
        <p:sp>
          <p:nvSpPr>
            <p:cNvPr id="75784" name="Rectangle 7"/>
            <p:cNvSpPr>
              <a:spLocks noChangeArrowheads="1"/>
            </p:cNvSpPr>
            <p:nvPr/>
          </p:nvSpPr>
          <p:spPr bwMode="auto">
            <a:xfrm>
              <a:off x="336" y="2832"/>
              <a:ext cx="1920" cy="336"/>
            </a:xfrm>
            <a:prstGeom prst="rect">
              <a:avLst/>
            </a:prstGeom>
            <a:noFill/>
            <a:ln w="31750">
              <a:solidFill>
                <a:srgbClr val="1320EE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5" name="Rectangle 8"/>
            <p:cNvSpPr>
              <a:spLocks noChangeArrowheads="1"/>
            </p:cNvSpPr>
            <p:nvPr/>
          </p:nvSpPr>
          <p:spPr bwMode="auto">
            <a:xfrm>
              <a:off x="3792" y="2832"/>
              <a:ext cx="1104" cy="336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6" name="Line 9"/>
            <p:cNvSpPr>
              <a:spLocks noChangeShapeType="1"/>
            </p:cNvSpPr>
            <p:nvPr/>
          </p:nvSpPr>
          <p:spPr bwMode="auto">
            <a:xfrm flipV="1">
              <a:off x="1152" y="2688"/>
              <a:ext cx="384" cy="144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7" name="Line 10"/>
            <p:cNvSpPr>
              <a:spLocks noChangeShapeType="1"/>
            </p:cNvSpPr>
            <p:nvPr/>
          </p:nvSpPr>
          <p:spPr bwMode="auto">
            <a:xfrm flipH="1" flipV="1">
              <a:off x="4032" y="268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8" name="Line 11"/>
            <p:cNvSpPr>
              <a:spLocks noChangeShapeType="1"/>
            </p:cNvSpPr>
            <p:nvPr/>
          </p:nvSpPr>
          <p:spPr bwMode="auto">
            <a:xfrm>
              <a:off x="2880" y="816"/>
              <a:ext cx="0" cy="2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1954" y="960"/>
              <a:ext cx="44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file1</a:t>
              </a:r>
            </a:p>
          </p:txBody>
        </p:sp>
        <p:sp>
          <p:nvSpPr>
            <p:cNvPr id="75790" name="Rectangle 15"/>
            <p:cNvSpPr>
              <a:spLocks noChangeArrowheads="1"/>
            </p:cNvSpPr>
            <p:nvPr/>
          </p:nvSpPr>
          <p:spPr bwMode="auto">
            <a:xfrm>
              <a:off x="1954" y="1639"/>
              <a:ext cx="47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file2</a:t>
              </a:r>
            </a:p>
          </p:txBody>
        </p:sp>
        <p:sp>
          <p:nvSpPr>
            <p:cNvPr id="75791" name="Rectangle 16"/>
            <p:cNvSpPr>
              <a:spLocks noChangeArrowheads="1"/>
            </p:cNvSpPr>
            <p:nvPr/>
          </p:nvSpPr>
          <p:spPr bwMode="auto">
            <a:xfrm>
              <a:off x="1954" y="2311"/>
              <a:ext cx="47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file3</a:t>
              </a:r>
            </a:p>
          </p:txBody>
        </p:sp>
        <p:sp>
          <p:nvSpPr>
            <p:cNvPr id="75792" name="Rectangle 19"/>
            <p:cNvSpPr>
              <a:spLocks noChangeArrowheads="1"/>
            </p:cNvSpPr>
            <p:nvPr/>
          </p:nvSpPr>
          <p:spPr bwMode="auto">
            <a:xfrm>
              <a:off x="1872" y="2208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3" name="Rectangle 20"/>
            <p:cNvSpPr>
              <a:spLocks noChangeArrowheads="1"/>
            </p:cNvSpPr>
            <p:nvPr/>
          </p:nvSpPr>
          <p:spPr bwMode="auto">
            <a:xfrm>
              <a:off x="1872" y="1536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4" name="Rectangle 21"/>
            <p:cNvSpPr>
              <a:spLocks noChangeArrowheads="1"/>
            </p:cNvSpPr>
            <p:nvPr/>
          </p:nvSpPr>
          <p:spPr bwMode="auto">
            <a:xfrm>
              <a:off x="1872" y="864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5" name="Rectangle 22"/>
            <p:cNvSpPr>
              <a:spLocks noChangeArrowheads="1"/>
            </p:cNvSpPr>
            <p:nvPr/>
          </p:nvSpPr>
          <p:spPr bwMode="auto">
            <a:xfrm>
              <a:off x="4738" y="960"/>
              <a:ext cx="44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file1</a:t>
              </a:r>
            </a:p>
          </p:txBody>
        </p:sp>
        <p:sp>
          <p:nvSpPr>
            <p:cNvPr id="75796" name="Rectangle 23"/>
            <p:cNvSpPr>
              <a:spLocks noChangeArrowheads="1"/>
            </p:cNvSpPr>
            <p:nvPr/>
          </p:nvSpPr>
          <p:spPr bwMode="auto">
            <a:xfrm>
              <a:off x="4738" y="1639"/>
              <a:ext cx="47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file2</a:t>
              </a:r>
            </a:p>
          </p:txBody>
        </p:sp>
        <p:sp>
          <p:nvSpPr>
            <p:cNvPr id="75797" name="Rectangle 24"/>
            <p:cNvSpPr>
              <a:spLocks noChangeArrowheads="1"/>
            </p:cNvSpPr>
            <p:nvPr/>
          </p:nvSpPr>
          <p:spPr bwMode="auto">
            <a:xfrm>
              <a:off x="4738" y="2311"/>
              <a:ext cx="47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file3</a:t>
              </a:r>
            </a:p>
          </p:txBody>
        </p:sp>
        <p:sp>
          <p:nvSpPr>
            <p:cNvPr id="75798" name="Rectangle 25"/>
            <p:cNvSpPr>
              <a:spLocks noChangeArrowheads="1"/>
            </p:cNvSpPr>
            <p:nvPr/>
          </p:nvSpPr>
          <p:spPr bwMode="auto">
            <a:xfrm>
              <a:off x="4656" y="2208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9" name="Rectangle 26"/>
            <p:cNvSpPr>
              <a:spLocks noChangeArrowheads="1"/>
            </p:cNvSpPr>
            <p:nvPr/>
          </p:nvSpPr>
          <p:spPr bwMode="auto">
            <a:xfrm>
              <a:off x="4656" y="1536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0" name="Rectangle 27"/>
            <p:cNvSpPr>
              <a:spLocks noChangeArrowheads="1"/>
            </p:cNvSpPr>
            <p:nvPr/>
          </p:nvSpPr>
          <p:spPr bwMode="auto">
            <a:xfrm>
              <a:off x="4656" y="864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1" name="AutoShape 29"/>
            <p:cNvSpPr>
              <a:spLocks noChangeArrowheads="1"/>
            </p:cNvSpPr>
            <p:nvPr/>
          </p:nvSpPr>
          <p:spPr bwMode="auto">
            <a:xfrm>
              <a:off x="1488" y="864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2" name="Rectangle 30"/>
            <p:cNvSpPr>
              <a:spLocks noChangeArrowheads="1"/>
            </p:cNvSpPr>
            <p:nvPr/>
          </p:nvSpPr>
          <p:spPr bwMode="auto">
            <a:xfrm>
              <a:off x="1480" y="851"/>
              <a:ext cx="296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---</a:t>
              </a:r>
              <a:endParaRPr lang="en-US" sz="1800"/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</p:txBody>
        </p:sp>
        <p:sp>
          <p:nvSpPr>
            <p:cNvPr id="75803" name="Rectangle 32"/>
            <p:cNvSpPr>
              <a:spLocks noChangeArrowheads="1"/>
            </p:cNvSpPr>
            <p:nvPr/>
          </p:nvSpPr>
          <p:spPr bwMode="auto">
            <a:xfrm>
              <a:off x="432" y="960"/>
              <a:ext cx="49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Alice</a:t>
              </a:r>
            </a:p>
          </p:txBody>
        </p:sp>
        <p:sp>
          <p:nvSpPr>
            <p:cNvPr id="75804" name="Oval 33"/>
            <p:cNvSpPr>
              <a:spLocks noChangeArrowheads="1"/>
            </p:cNvSpPr>
            <p:nvPr/>
          </p:nvSpPr>
          <p:spPr bwMode="auto">
            <a:xfrm>
              <a:off x="432" y="864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5" name="Rectangle 34"/>
            <p:cNvSpPr>
              <a:spLocks noChangeArrowheads="1"/>
            </p:cNvSpPr>
            <p:nvPr/>
          </p:nvSpPr>
          <p:spPr bwMode="auto">
            <a:xfrm>
              <a:off x="468" y="1632"/>
              <a:ext cx="39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Bob</a:t>
              </a:r>
            </a:p>
          </p:txBody>
        </p:sp>
        <p:sp>
          <p:nvSpPr>
            <p:cNvPr id="75806" name="Oval 35"/>
            <p:cNvSpPr>
              <a:spLocks noChangeArrowheads="1"/>
            </p:cNvSpPr>
            <p:nvPr/>
          </p:nvSpPr>
          <p:spPr bwMode="auto">
            <a:xfrm>
              <a:off x="432" y="1536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7" name="Rectangle 36"/>
            <p:cNvSpPr>
              <a:spLocks noChangeArrowheads="1"/>
            </p:cNvSpPr>
            <p:nvPr/>
          </p:nvSpPr>
          <p:spPr bwMode="auto">
            <a:xfrm>
              <a:off x="432" y="2304"/>
              <a:ext cx="47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Fred</a:t>
              </a:r>
            </a:p>
          </p:txBody>
        </p:sp>
        <p:sp>
          <p:nvSpPr>
            <p:cNvPr id="75808" name="Oval 37"/>
            <p:cNvSpPr>
              <a:spLocks noChangeArrowheads="1"/>
            </p:cNvSpPr>
            <p:nvPr/>
          </p:nvSpPr>
          <p:spPr bwMode="auto">
            <a:xfrm>
              <a:off x="432" y="2208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9" name="Rectangle 39"/>
            <p:cNvSpPr>
              <a:spLocks noChangeArrowheads="1"/>
            </p:cNvSpPr>
            <p:nvPr/>
          </p:nvSpPr>
          <p:spPr bwMode="auto">
            <a:xfrm>
              <a:off x="1480" y="1536"/>
              <a:ext cx="296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w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---</a:t>
              </a:r>
              <a:endParaRPr lang="en-US" sz="1800"/>
            </a:p>
          </p:txBody>
        </p:sp>
        <p:sp>
          <p:nvSpPr>
            <p:cNvPr id="75810" name="AutoShape 40"/>
            <p:cNvSpPr>
              <a:spLocks noChangeArrowheads="1"/>
            </p:cNvSpPr>
            <p:nvPr/>
          </p:nvSpPr>
          <p:spPr bwMode="auto">
            <a:xfrm>
              <a:off x="1488" y="2208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1" name="Rectangle 41"/>
            <p:cNvSpPr>
              <a:spLocks noChangeArrowheads="1"/>
            </p:cNvSpPr>
            <p:nvPr/>
          </p:nvSpPr>
          <p:spPr bwMode="auto">
            <a:xfrm>
              <a:off x="1492" y="2195"/>
              <a:ext cx="284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/>
                <a:t>rw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</p:txBody>
        </p:sp>
        <p:sp>
          <p:nvSpPr>
            <p:cNvPr id="75812" name="Rectangle 42"/>
            <p:cNvSpPr>
              <a:spLocks noChangeArrowheads="1"/>
            </p:cNvSpPr>
            <p:nvPr/>
          </p:nvSpPr>
          <p:spPr bwMode="auto">
            <a:xfrm>
              <a:off x="3252" y="960"/>
              <a:ext cx="49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Alice</a:t>
              </a:r>
            </a:p>
          </p:txBody>
        </p:sp>
        <p:sp>
          <p:nvSpPr>
            <p:cNvPr id="75813" name="Oval 43"/>
            <p:cNvSpPr>
              <a:spLocks noChangeArrowheads="1"/>
            </p:cNvSpPr>
            <p:nvPr/>
          </p:nvSpPr>
          <p:spPr bwMode="auto">
            <a:xfrm>
              <a:off x="3252" y="864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4" name="Rectangle 44"/>
            <p:cNvSpPr>
              <a:spLocks noChangeArrowheads="1"/>
            </p:cNvSpPr>
            <p:nvPr/>
          </p:nvSpPr>
          <p:spPr bwMode="auto">
            <a:xfrm>
              <a:off x="3288" y="1632"/>
              <a:ext cx="39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Bob</a:t>
              </a:r>
            </a:p>
          </p:txBody>
        </p:sp>
        <p:sp>
          <p:nvSpPr>
            <p:cNvPr id="75815" name="Oval 45"/>
            <p:cNvSpPr>
              <a:spLocks noChangeArrowheads="1"/>
            </p:cNvSpPr>
            <p:nvPr/>
          </p:nvSpPr>
          <p:spPr bwMode="auto">
            <a:xfrm>
              <a:off x="3252" y="1536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6" name="Rectangle 46"/>
            <p:cNvSpPr>
              <a:spLocks noChangeArrowheads="1"/>
            </p:cNvSpPr>
            <p:nvPr/>
          </p:nvSpPr>
          <p:spPr bwMode="auto">
            <a:xfrm>
              <a:off x="3252" y="2304"/>
              <a:ext cx="47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Fred</a:t>
              </a:r>
            </a:p>
          </p:txBody>
        </p:sp>
        <p:sp>
          <p:nvSpPr>
            <p:cNvPr id="75817" name="Oval 47"/>
            <p:cNvSpPr>
              <a:spLocks noChangeArrowheads="1"/>
            </p:cNvSpPr>
            <p:nvPr/>
          </p:nvSpPr>
          <p:spPr bwMode="auto">
            <a:xfrm>
              <a:off x="3252" y="2208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8" name="Line 54"/>
            <p:cNvSpPr>
              <a:spLocks noChangeShapeType="1"/>
            </p:cNvSpPr>
            <p:nvPr/>
          </p:nvSpPr>
          <p:spPr bwMode="auto">
            <a:xfrm flipH="1">
              <a:off x="864" y="9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9" name="Line 55"/>
            <p:cNvSpPr>
              <a:spLocks noChangeShapeType="1"/>
            </p:cNvSpPr>
            <p:nvPr/>
          </p:nvSpPr>
          <p:spPr bwMode="auto">
            <a:xfrm flipH="1" flipV="1">
              <a:off x="912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0" name="Line 56"/>
            <p:cNvSpPr>
              <a:spLocks noChangeShapeType="1"/>
            </p:cNvSpPr>
            <p:nvPr/>
          </p:nvSpPr>
          <p:spPr bwMode="auto">
            <a:xfrm flipH="1" flipV="1">
              <a:off x="864" y="1248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1" name="Line 57"/>
            <p:cNvSpPr>
              <a:spLocks noChangeShapeType="1"/>
            </p:cNvSpPr>
            <p:nvPr/>
          </p:nvSpPr>
          <p:spPr bwMode="auto">
            <a:xfrm flipH="1">
              <a:off x="91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2" name="Line 59"/>
            <p:cNvSpPr>
              <a:spLocks noChangeShapeType="1"/>
            </p:cNvSpPr>
            <p:nvPr/>
          </p:nvSpPr>
          <p:spPr bwMode="auto">
            <a:xfrm flipH="1" flipV="1">
              <a:off x="864" y="1920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3" name="Line 60"/>
            <p:cNvSpPr>
              <a:spLocks noChangeShapeType="1"/>
            </p:cNvSpPr>
            <p:nvPr/>
          </p:nvSpPr>
          <p:spPr bwMode="auto">
            <a:xfrm flipH="1">
              <a:off x="864" y="25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4" name="Line 63"/>
            <p:cNvSpPr>
              <a:spLocks noChangeShapeType="1"/>
            </p:cNvSpPr>
            <p:nvPr/>
          </p:nvSpPr>
          <p:spPr bwMode="auto">
            <a:xfrm>
              <a:off x="1488" y="1019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5" name="Line 64"/>
            <p:cNvSpPr>
              <a:spLocks noChangeShapeType="1"/>
            </p:cNvSpPr>
            <p:nvPr/>
          </p:nvSpPr>
          <p:spPr bwMode="auto">
            <a:xfrm flipV="1">
              <a:off x="1488" y="1186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6" name="Line 65"/>
            <p:cNvSpPr>
              <a:spLocks noChangeShapeType="1"/>
            </p:cNvSpPr>
            <p:nvPr/>
          </p:nvSpPr>
          <p:spPr bwMode="auto">
            <a:xfrm>
              <a:off x="1488" y="1715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7" name="Line 66"/>
            <p:cNvSpPr>
              <a:spLocks noChangeShapeType="1"/>
            </p:cNvSpPr>
            <p:nvPr/>
          </p:nvSpPr>
          <p:spPr bwMode="auto">
            <a:xfrm>
              <a:off x="1488" y="1872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8" name="Line 67"/>
            <p:cNvSpPr>
              <a:spLocks noChangeShapeType="1"/>
            </p:cNvSpPr>
            <p:nvPr/>
          </p:nvSpPr>
          <p:spPr bwMode="auto">
            <a:xfrm>
              <a:off x="1488" y="2372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9" name="Line 68"/>
            <p:cNvSpPr>
              <a:spLocks noChangeShapeType="1"/>
            </p:cNvSpPr>
            <p:nvPr/>
          </p:nvSpPr>
          <p:spPr bwMode="auto">
            <a:xfrm flipV="1">
              <a:off x="1488" y="2527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0" name="Rectangle 70"/>
            <p:cNvSpPr>
              <a:spLocks noChangeArrowheads="1"/>
            </p:cNvSpPr>
            <p:nvPr/>
          </p:nvSpPr>
          <p:spPr bwMode="auto">
            <a:xfrm>
              <a:off x="3792" y="851"/>
              <a:ext cx="284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/>
                <a:t>w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rw</a:t>
              </a:r>
            </a:p>
          </p:txBody>
        </p:sp>
        <p:sp>
          <p:nvSpPr>
            <p:cNvPr id="75831" name="AutoShape 71"/>
            <p:cNvSpPr>
              <a:spLocks noChangeArrowheads="1"/>
            </p:cNvSpPr>
            <p:nvPr/>
          </p:nvSpPr>
          <p:spPr bwMode="auto">
            <a:xfrm>
              <a:off x="3792" y="1527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2" name="Rectangle 72"/>
            <p:cNvSpPr>
              <a:spLocks noChangeArrowheads="1"/>
            </p:cNvSpPr>
            <p:nvPr/>
          </p:nvSpPr>
          <p:spPr bwMode="auto">
            <a:xfrm>
              <a:off x="3792" y="1523"/>
              <a:ext cx="296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---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r</a:t>
              </a:r>
              <a:endParaRPr lang="en-US" sz="1800"/>
            </a:p>
          </p:txBody>
        </p:sp>
        <p:sp>
          <p:nvSpPr>
            <p:cNvPr id="75833" name="AutoShape 73"/>
            <p:cNvSpPr>
              <a:spLocks noChangeArrowheads="1"/>
            </p:cNvSpPr>
            <p:nvPr/>
          </p:nvSpPr>
          <p:spPr bwMode="auto">
            <a:xfrm>
              <a:off x="3792" y="2199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4" name="Rectangle 74"/>
            <p:cNvSpPr>
              <a:spLocks noChangeArrowheads="1"/>
            </p:cNvSpPr>
            <p:nvPr/>
          </p:nvSpPr>
          <p:spPr bwMode="auto">
            <a:xfrm>
              <a:off x="3784" y="2195"/>
              <a:ext cx="296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---</a:t>
              </a:r>
              <a:endParaRPr lang="en-US" sz="1800"/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</p:txBody>
        </p:sp>
        <p:sp>
          <p:nvSpPr>
            <p:cNvPr id="75835" name="Line 75"/>
            <p:cNvSpPr>
              <a:spLocks noChangeShapeType="1"/>
            </p:cNvSpPr>
            <p:nvPr/>
          </p:nvSpPr>
          <p:spPr bwMode="auto">
            <a:xfrm>
              <a:off x="3792" y="1010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6" name="Line 76"/>
            <p:cNvSpPr>
              <a:spLocks noChangeShapeType="1"/>
            </p:cNvSpPr>
            <p:nvPr/>
          </p:nvSpPr>
          <p:spPr bwMode="auto">
            <a:xfrm flipV="1">
              <a:off x="3792" y="1177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7" name="Line 77"/>
            <p:cNvSpPr>
              <a:spLocks noChangeShapeType="1"/>
            </p:cNvSpPr>
            <p:nvPr/>
          </p:nvSpPr>
          <p:spPr bwMode="auto">
            <a:xfrm>
              <a:off x="3792" y="1706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8" name="Line 78"/>
            <p:cNvSpPr>
              <a:spLocks noChangeShapeType="1"/>
            </p:cNvSpPr>
            <p:nvPr/>
          </p:nvSpPr>
          <p:spPr bwMode="auto">
            <a:xfrm>
              <a:off x="3792" y="1863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9" name="Line 79"/>
            <p:cNvSpPr>
              <a:spLocks noChangeShapeType="1"/>
            </p:cNvSpPr>
            <p:nvPr/>
          </p:nvSpPr>
          <p:spPr bwMode="auto">
            <a:xfrm>
              <a:off x="3792" y="2363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0" name="Line 80"/>
            <p:cNvSpPr>
              <a:spLocks noChangeShapeType="1"/>
            </p:cNvSpPr>
            <p:nvPr/>
          </p:nvSpPr>
          <p:spPr bwMode="auto">
            <a:xfrm flipV="1">
              <a:off x="3792" y="2518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1" name="Line 82"/>
            <p:cNvSpPr>
              <a:spLocks noChangeShapeType="1"/>
            </p:cNvSpPr>
            <p:nvPr/>
          </p:nvSpPr>
          <p:spPr bwMode="auto">
            <a:xfrm>
              <a:off x="4080" y="9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2" name="Line 83"/>
            <p:cNvSpPr>
              <a:spLocks noChangeShapeType="1"/>
            </p:cNvSpPr>
            <p:nvPr/>
          </p:nvSpPr>
          <p:spPr bwMode="auto">
            <a:xfrm>
              <a:off x="4080" y="1104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3" name="Line 84"/>
            <p:cNvSpPr>
              <a:spLocks noChangeShapeType="1"/>
            </p:cNvSpPr>
            <p:nvPr/>
          </p:nvSpPr>
          <p:spPr bwMode="auto">
            <a:xfrm>
              <a:off x="4080" y="1238"/>
              <a:ext cx="57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4" name="Line 86"/>
            <p:cNvSpPr>
              <a:spLocks noChangeShapeType="1"/>
            </p:cNvSpPr>
            <p:nvPr/>
          </p:nvSpPr>
          <p:spPr bwMode="auto">
            <a:xfrm>
              <a:off x="4080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5" name="Line 89"/>
            <p:cNvSpPr>
              <a:spLocks noChangeShapeType="1"/>
            </p:cNvSpPr>
            <p:nvPr/>
          </p:nvSpPr>
          <p:spPr bwMode="auto">
            <a:xfrm>
              <a:off x="4080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6" name="Line 90"/>
            <p:cNvSpPr>
              <a:spLocks noChangeShapeType="1"/>
            </p:cNvSpPr>
            <p:nvPr/>
          </p:nvSpPr>
          <p:spPr bwMode="auto">
            <a:xfrm flipV="1">
              <a:off x="4080" y="1200"/>
              <a:ext cx="57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7" name="Line 91"/>
            <p:cNvSpPr>
              <a:spLocks noChangeShapeType="1"/>
            </p:cNvSpPr>
            <p:nvPr/>
          </p:nvSpPr>
          <p:spPr bwMode="auto">
            <a:xfrm>
              <a:off x="4080" y="194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8" name="AutoShape 94"/>
            <p:cNvSpPr>
              <a:spLocks noChangeArrowheads="1"/>
            </p:cNvSpPr>
            <p:nvPr/>
          </p:nvSpPr>
          <p:spPr bwMode="auto">
            <a:xfrm>
              <a:off x="1488" y="1536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9" name="AutoShape 95"/>
            <p:cNvSpPr>
              <a:spLocks noChangeArrowheads="1"/>
            </p:cNvSpPr>
            <p:nvPr/>
          </p:nvSpPr>
          <p:spPr bwMode="auto">
            <a:xfrm>
              <a:off x="3792" y="864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0" name="Line 96"/>
            <p:cNvSpPr>
              <a:spLocks noChangeShapeType="1"/>
            </p:cNvSpPr>
            <p:nvPr/>
          </p:nvSpPr>
          <p:spPr bwMode="auto">
            <a:xfrm flipH="1">
              <a:off x="864" y="1296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DBC0315-9421-454B-B6E0-68D326A4C3B3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Confused Deputy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Two resources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Compiler and </a:t>
            </a:r>
            <a:r>
              <a:rPr lang="en-US" sz="2400" dirty="0">
                <a:latin typeface="Times-Roman" charset="0"/>
              </a:rPr>
              <a:t>BILL</a:t>
            </a:r>
            <a:r>
              <a:rPr lang="en-US" sz="2400" dirty="0"/>
              <a:t> file (billing info)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Compiler can write file </a:t>
            </a:r>
            <a:r>
              <a:rPr lang="en-US" sz="2800" dirty="0">
                <a:latin typeface="Times-Roman" charset="0"/>
              </a:rPr>
              <a:t>BILL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Alice can invoke compiler with a debug filename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Alice not allowed to write to </a:t>
            </a:r>
            <a:r>
              <a:rPr lang="en-US" sz="2800" dirty="0">
                <a:latin typeface="Times-Roman" charset="0"/>
              </a:rPr>
              <a:t>BILL</a:t>
            </a:r>
            <a:endParaRPr lang="en-US" sz="2800" dirty="0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4648200" y="16002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Access control matrix </a:t>
            </a:r>
          </a:p>
        </p:txBody>
      </p:sp>
      <p:graphicFrame>
        <p:nvGraphicFramePr>
          <p:cNvPr id="209926" name="Group 6"/>
          <p:cNvGraphicFramePr>
            <a:graphicFrameLocks noGrp="1"/>
          </p:cNvGraphicFramePr>
          <p:nvPr/>
        </p:nvGraphicFramePr>
        <p:xfrm>
          <a:off x="6096000" y="2819400"/>
          <a:ext cx="2530475" cy="1600200"/>
        </p:xfrm>
        <a:graphic>
          <a:graphicData uri="http://schemas.openxmlformats.org/drawingml/2006/table">
            <a:tbl>
              <a:tblPr/>
              <a:tblGrid>
                <a:gridCol w="1265238"/>
                <a:gridCol w="1265237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sym typeface="Symbol" charset="2"/>
                        </a:rPr>
                        <a:t>---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6019800" y="2286000"/>
            <a:ext cx="1409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Compiler</a:t>
            </a: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7596188" y="22860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-Roman" charset="0"/>
              </a:rPr>
              <a:t>BILL</a:t>
            </a:r>
            <a:endParaRPr lang="en-US" dirty="0"/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5105400" y="29876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4572000" y="3749675"/>
            <a:ext cx="1409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  <p:bldP spid="209925" grpId="0" build="p" autoUpdateAnimBg="0"/>
      <p:bldP spid="209937" grpId="0" build="p" autoUpdateAnimBg="0" advAuto="0"/>
      <p:bldP spid="209938" grpId="0" build="p" autoUpdateAnimBg="0" advAuto="0"/>
      <p:bldP spid="209939" grpId="0" build="p" autoUpdateAnimBg="0" advAuto="0"/>
      <p:bldP spid="209940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A14EE1EB-C330-364E-AE47-33D36BC0A569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ACL’s and Confused Deputy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80772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Compiler is </a:t>
            </a:r>
            <a:r>
              <a:rPr lang="en-US" sz="2800" b="1" dirty="0">
                <a:solidFill>
                  <a:schemeClr val="accent2"/>
                </a:solidFill>
              </a:rPr>
              <a:t>deputy</a:t>
            </a:r>
            <a:r>
              <a:rPr lang="en-US" sz="2800" dirty="0"/>
              <a:t> acting on behalf of Alice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Compiler is </a:t>
            </a:r>
            <a:r>
              <a:rPr lang="en-US" sz="2800" b="1" dirty="0">
                <a:solidFill>
                  <a:schemeClr val="accent2"/>
                </a:solidFill>
              </a:rPr>
              <a:t>confused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Alice is not allowed to write </a:t>
            </a:r>
            <a:r>
              <a:rPr lang="en-US" sz="2400" dirty="0">
                <a:latin typeface="Times-Roman" charset="0"/>
              </a:rPr>
              <a:t>BILL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Compiler has confused its rights with Alice’s</a:t>
            </a:r>
          </a:p>
        </p:txBody>
      </p:sp>
      <p:grpSp>
        <p:nvGrpSpPr>
          <p:cNvPr id="77829" name="Group 28"/>
          <p:cNvGrpSpPr>
            <a:grpSpLocks/>
          </p:cNvGrpSpPr>
          <p:nvPr/>
        </p:nvGrpSpPr>
        <p:grpSpPr bwMode="auto">
          <a:xfrm>
            <a:off x="685800" y="1752600"/>
            <a:ext cx="7539038" cy="2312988"/>
            <a:chOff x="432" y="1104"/>
            <a:chExt cx="4749" cy="1457"/>
          </a:xfrm>
        </p:grpSpPr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V="1">
              <a:off x="1133" y="1440"/>
              <a:ext cx="1152" cy="2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31" name="Rectangle 8"/>
            <p:cNvSpPr>
              <a:spLocks noChangeArrowheads="1"/>
            </p:cNvSpPr>
            <p:nvPr/>
          </p:nvSpPr>
          <p:spPr bwMode="auto">
            <a:xfrm>
              <a:off x="508" y="2235"/>
              <a:ext cx="56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Alice</a:t>
              </a:r>
            </a:p>
          </p:txBody>
        </p:sp>
        <p:sp>
          <p:nvSpPr>
            <p:cNvPr id="77832" name="Rectangle 9"/>
            <p:cNvSpPr>
              <a:spLocks noChangeArrowheads="1"/>
            </p:cNvSpPr>
            <p:nvPr/>
          </p:nvSpPr>
          <p:spPr bwMode="auto">
            <a:xfrm>
              <a:off x="4577" y="225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Times-Roman" charset="0"/>
                </a:rPr>
                <a:t>BILL</a:t>
              </a:r>
            </a:p>
          </p:txBody>
        </p:sp>
        <p:sp>
          <p:nvSpPr>
            <p:cNvPr id="77833" name="Line 10"/>
            <p:cNvSpPr>
              <a:spLocks noChangeShapeType="1"/>
            </p:cNvSpPr>
            <p:nvPr/>
          </p:nvSpPr>
          <p:spPr bwMode="auto">
            <a:xfrm>
              <a:off x="3293" y="1440"/>
              <a:ext cx="1008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34" name="Rectangle 18"/>
            <p:cNvSpPr>
              <a:spLocks noChangeArrowheads="1"/>
            </p:cNvSpPr>
            <p:nvPr/>
          </p:nvSpPr>
          <p:spPr bwMode="auto">
            <a:xfrm>
              <a:off x="2357" y="1834"/>
              <a:ext cx="8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Compiler</a:t>
              </a:r>
            </a:p>
          </p:txBody>
        </p:sp>
        <p:sp>
          <p:nvSpPr>
            <p:cNvPr id="77835" name="Rectangle 19"/>
            <p:cNvSpPr>
              <a:spLocks noChangeArrowheads="1"/>
            </p:cNvSpPr>
            <p:nvPr/>
          </p:nvSpPr>
          <p:spPr bwMode="auto">
            <a:xfrm rot="-651942">
              <a:off x="1251" y="1248"/>
              <a:ext cx="65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debug</a:t>
              </a:r>
            </a:p>
          </p:txBody>
        </p:sp>
        <p:sp>
          <p:nvSpPr>
            <p:cNvPr id="77836" name="Rectangle 20"/>
            <p:cNvSpPr>
              <a:spLocks noChangeArrowheads="1"/>
            </p:cNvSpPr>
            <p:nvPr/>
          </p:nvSpPr>
          <p:spPr bwMode="auto">
            <a:xfrm rot="-627964">
              <a:off x="1104" y="1584"/>
              <a:ext cx="112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filename </a:t>
              </a:r>
              <a:r>
                <a:rPr lang="en-US" sz="2000">
                  <a:latin typeface="Times-Roman" charset="0"/>
                </a:rPr>
                <a:t>BILL</a:t>
              </a:r>
              <a:endParaRPr lang="en-US">
                <a:latin typeface="Times-Roman" charset="0"/>
              </a:endParaRPr>
            </a:p>
          </p:txBody>
        </p:sp>
        <p:sp>
          <p:nvSpPr>
            <p:cNvPr id="77837" name="Rectangle 21"/>
            <p:cNvSpPr>
              <a:spLocks noChangeArrowheads="1"/>
            </p:cNvSpPr>
            <p:nvPr/>
          </p:nvSpPr>
          <p:spPr bwMode="auto">
            <a:xfrm rot="891162">
              <a:off x="3550" y="129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Times-Roman" charset="0"/>
                </a:rPr>
                <a:t>BILL</a:t>
              </a:r>
            </a:p>
          </p:txBody>
        </p:sp>
        <p:pic>
          <p:nvPicPr>
            <p:cNvPr id="77838" name="Picture 24" descr="alice3Rev.tiff                                                 0010273EMacintosh HD                   BC93A1CC: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1248"/>
              <a:ext cx="596" cy="1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9" name="Picture 25" descr="billGood2.tiff                                                 0010273E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64" y="1200"/>
              <a:ext cx="717" cy="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40" name="Picture 26" descr="&#10;billBad2.tiff                                                  0010273EMacintosh HD                   BC93A1CC: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77" y="1104"/>
              <a:ext cx="659" cy="1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41" name="Picture 27" descr="Green 55.tif    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14" y="1152"/>
              <a:ext cx="960" cy="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B5C7B41-8250-6D4B-8149-DE9725AD2273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/>
              <a:t>Confused Deputy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Compiler acting for Alice is confused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There has been a separation of </a:t>
            </a:r>
            <a:r>
              <a:rPr lang="en-US" sz="2800" b="1" dirty="0">
                <a:solidFill>
                  <a:schemeClr val="accent2"/>
                </a:solidFill>
              </a:rPr>
              <a:t>authority</a:t>
            </a:r>
            <a:r>
              <a:rPr lang="en-US" sz="2800" dirty="0"/>
              <a:t> from the </a:t>
            </a:r>
            <a:r>
              <a:rPr lang="en-US" sz="2800" b="1" dirty="0">
                <a:solidFill>
                  <a:schemeClr val="accent2"/>
                </a:solidFill>
              </a:rPr>
              <a:t>purpose</a:t>
            </a:r>
            <a:r>
              <a:rPr lang="en-US" sz="2800" dirty="0"/>
              <a:t> for which it is used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With </a:t>
            </a:r>
            <a:r>
              <a:rPr lang="en-US" sz="2800" dirty="0" err="1"/>
              <a:t>ACLs</a:t>
            </a:r>
            <a:r>
              <a:rPr lang="en-US" sz="2800" dirty="0"/>
              <a:t>, difficult to avoid this problem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With Capabilities, easier to prevent problem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Must maintain association between authority and intended purpose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Capabilities</a:t>
            </a:r>
            <a:r>
              <a:rPr lang="en-US" sz="2400" dirty="0" smtClean="0"/>
              <a:t> make it </a:t>
            </a:r>
            <a:r>
              <a:rPr lang="en-US" sz="2400" dirty="0"/>
              <a:t>easy to </a:t>
            </a:r>
            <a:r>
              <a:rPr lang="en-US" sz="2400" b="1" dirty="0">
                <a:solidFill>
                  <a:schemeClr val="hlink"/>
                </a:solidFill>
              </a:rPr>
              <a:t>delegate</a:t>
            </a:r>
            <a:r>
              <a:rPr lang="en-US" sz="2400" dirty="0"/>
              <a:t> authority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F5A00B0-74AC-C847-A5CF-E7A4B38DD883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err="1"/>
              <a:t>ACLs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Capabilities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ACLs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Good when users manage their own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Protection is data-oriented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Easy to change rights to a resource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Capabilities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Easy to </a:t>
            </a:r>
            <a:r>
              <a:rPr lang="en-US" sz="2400" dirty="0" smtClean="0"/>
              <a:t>delegate---avoid the </a:t>
            </a:r>
            <a:r>
              <a:rPr lang="en-US" sz="2400" dirty="0" smtClean="0">
                <a:hlinkClick r:id="rId3"/>
              </a:rPr>
              <a:t>confused deputy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Easy to add/delete </a:t>
            </a:r>
            <a:r>
              <a:rPr lang="en-US" sz="2400" dirty="0" smtClean="0"/>
              <a:t>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More difficult to implement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“</a:t>
            </a:r>
            <a:r>
              <a:rPr lang="en-US" sz="2400" dirty="0"/>
              <a:t>Zen of information security”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Capabilities loved by academics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hlinkClick r:id="rId4"/>
              </a:rPr>
              <a:t>Capability Myths Demolished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3C2E01B-603F-614E-9FD8-8842267980BB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1600200"/>
          </a:xfrm>
        </p:spPr>
        <p:txBody>
          <a:bodyPr/>
          <a:lstStyle/>
          <a:p>
            <a:pPr eaLnBrk="1" hangingPunct="1"/>
            <a:r>
              <a:rPr lang="en-US"/>
              <a:t>Multilevel Security (MLS) Models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3C1A06D-C2B4-764B-930F-546C28CA14A8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371600"/>
          </a:xfrm>
        </p:spPr>
        <p:txBody>
          <a:bodyPr/>
          <a:lstStyle/>
          <a:p>
            <a:pPr eaLnBrk="1" hangingPunct="1"/>
            <a:r>
              <a:rPr lang="en-US"/>
              <a:t>Classifications and Clearances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hlink"/>
                </a:solidFill>
              </a:rPr>
              <a:t>Classifications</a:t>
            </a:r>
            <a:r>
              <a:rPr lang="en-US" dirty="0"/>
              <a:t> apply to </a:t>
            </a:r>
            <a:r>
              <a:rPr lang="en-US" b="1" dirty="0">
                <a:solidFill>
                  <a:schemeClr val="hlink"/>
                </a:solidFill>
              </a:rPr>
              <a:t>objects</a:t>
            </a:r>
            <a:endParaRPr lang="en-US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hlink"/>
                </a:solidFill>
              </a:rPr>
              <a:t>Clearances</a:t>
            </a:r>
            <a:r>
              <a:rPr lang="en-US" dirty="0"/>
              <a:t> apply to </a:t>
            </a:r>
            <a:r>
              <a:rPr lang="en-US" b="1" dirty="0">
                <a:solidFill>
                  <a:schemeClr val="hlink"/>
                </a:solidFill>
              </a:rPr>
              <a:t>subjects</a:t>
            </a:r>
            <a:endParaRPr lang="en-US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 Department of </a:t>
            </a:r>
            <a:r>
              <a:rPr lang="en-US" dirty="0" smtClean="0"/>
              <a:t>Defense (</a:t>
            </a:r>
            <a:r>
              <a:rPr lang="en-US" dirty="0" err="1" smtClean="0"/>
              <a:t>DoD</a:t>
            </a:r>
            <a:r>
              <a:rPr lang="en-US" dirty="0" smtClean="0"/>
              <a:t>) </a:t>
            </a:r>
            <a:r>
              <a:rPr lang="en-US" dirty="0"/>
              <a:t>uses 4 </a:t>
            </a:r>
            <a:r>
              <a:rPr lang="en-US" dirty="0" smtClean="0"/>
              <a:t>levels: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latin typeface="Times-Roman" charset="0"/>
              </a:rPr>
              <a:t>	TOP SECRET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latin typeface="Times-Roman" charset="0"/>
              </a:rPr>
              <a:t>	SECRET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latin typeface="Times-Roman" charset="0"/>
              </a:rPr>
              <a:t>	CONFIDENTIAL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latin typeface="Times-Roman" charset="0"/>
              </a:rPr>
              <a:t>	UNCLASSIFIED</a:t>
            </a:r>
            <a:endParaRPr lang="en-US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05DA858-A38C-9F4C-B2B2-53CCEAE7F457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Clearances and Classification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To obtain a </a:t>
            </a:r>
            <a:r>
              <a:rPr lang="en-US" b="1" dirty="0">
                <a:latin typeface="Times-Roman" charset="0"/>
              </a:rPr>
              <a:t>SECRET</a:t>
            </a:r>
            <a:r>
              <a:rPr lang="en-US" dirty="0"/>
              <a:t> clearance requires a routine background check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latin typeface="Times-Roman" charset="0"/>
              </a:rPr>
              <a:t>TOP SECRET</a:t>
            </a:r>
            <a:r>
              <a:rPr lang="en-US" dirty="0"/>
              <a:t> clearance requires extensive background check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Practical classification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Proper classification not always clear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Level of granularity to apply classifications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Aggregation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flipside of granularity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7B321C7-1A6D-FD46-9C2C-99C0C05C6446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Subjects and Objects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/>
              <a:t>Let </a:t>
            </a:r>
            <a:r>
              <a:rPr lang="en-US" dirty="0">
                <a:latin typeface="Times-Roman" charset="0"/>
              </a:rPr>
              <a:t>O</a:t>
            </a:r>
            <a:r>
              <a:rPr lang="en-US" dirty="0"/>
              <a:t> be an </a:t>
            </a:r>
            <a:r>
              <a:rPr lang="en-US" b="1" dirty="0">
                <a:solidFill>
                  <a:schemeClr val="accent2"/>
                </a:solidFill>
              </a:rPr>
              <a:t>object</a:t>
            </a:r>
            <a:r>
              <a:rPr lang="en-US" dirty="0"/>
              <a:t>,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/>
                </a:solidFill>
              </a:rPr>
              <a:t>subject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>
                <a:latin typeface="Times-Roman" charset="0"/>
              </a:rPr>
              <a:t>O</a:t>
            </a:r>
            <a:r>
              <a:rPr lang="en-US" dirty="0"/>
              <a:t> has a classification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has a clearance</a:t>
            </a:r>
          </a:p>
          <a:p>
            <a:pPr lvl="1" eaLnBrk="1" hangingPunct="1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Security</a:t>
            </a:r>
            <a:r>
              <a:rPr lang="en-US" b="1" dirty="0">
                <a:solidFill>
                  <a:schemeClr val="accent2"/>
                </a:solidFill>
              </a:rPr>
              <a:t> level</a:t>
            </a:r>
            <a:r>
              <a:rPr lang="en-US" dirty="0"/>
              <a:t> denoted </a:t>
            </a:r>
            <a:r>
              <a:rPr lang="en-US" dirty="0">
                <a:latin typeface="Times-Roman" charset="0"/>
              </a:rPr>
              <a:t>L(O)</a:t>
            </a:r>
            <a:r>
              <a:rPr lang="en-US" dirty="0"/>
              <a:t> and </a:t>
            </a:r>
            <a:r>
              <a:rPr lang="en-US" dirty="0">
                <a:latin typeface="Times-Roman" charset="0"/>
              </a:rPr>
              <a:t>L(S)</a:t>
            </a:r>
          </a:p>
          <a:p>
            <a:pPr eaLnBrk="1" hangingPunct="1"/>
            <a:r>
              <a:rPr lang="en-US" dirty="0"/>
              <a:t>For </a:t>
            </a:r>
            <a:r>
              <a:rPr lang="en-US" dirty="0" err="1"/>
              <a:t>DoD</a:t>
            </a:r>
            <a:r>
              <a:rPr lang="en-US" dirty="0"/>
              <a:t> levels, we </a:t>
            </a:r>
            <a:r>
              <a:rPr lang="en-US" dirty="0" smtClean="0"/>
              <a:t>have</a:t>
            </a:r>
          </a:p>
          <a:p>
            <a:pPr eaLnBrk="1" hangingPunct="1">
              <a:buNone/>
            </a:pPr>
            <a:r>
              <a:rPr lang="en-US" sz="2400" b="1" dirty="0" smtClean="0">
                <a:latin typeface="Times-Roman" charset="0"/>
              </a:rPr>
              <a:t>	TOP </a:t>
            </a:r>
            <a:r>
              <a:rPr lang="en-US" sz="2400" b="1" dirty="0">
                <a:latin typeface="Times-Roman" charset="0"/>
              </a:rPr>
              <a:t>SECRET</a:t>
            </a:r>
            <a:r>
              <a:rPr lang="en-US" sz="2400" dirty="0" smtClean="0">
                <a:latin typeface="Times-Roman" charset="0"/>
              </a:rPr>
              <a:t> &gt; </a:t>
            </a:r>
            <a:r>
              <a:rPr lang="en-US" sz="2400" b="1" dirty="0">
                <a:latin typeface="Times-Roman" charset="0"/>
              </a:rPr>
              <a:t>SECRET</a:t>
            </a:r>
            <a:r>
              <a:rPr lang="en-US" sz="2400" dirty="0" smtClean="0">
                <a:latin typeface="Times-Roman" charset="0"/>
              </a:rPr>
              <a:t> &gt;</a:t>
            </a:r>
          </a:p>
          <a:p>
            <a:pPr eaLnBrk="1" hangingPunct="1">
              <a:buNone/>
            </a:pPr>
            <a:r>
              <a:rPr lang="en-US" sz="2400" dirty="0" smtClean="0">
                <a:latin typeface="Times-Roman" charset="0"/>
              </a:rPr>
              <a:t>			</a:t>
            </a:r>
            <a:r>
              <a:rPr lang="en-US" sz="2400" b="1" dirty="0" smtClean="0">
                <a:latin typeface="Times-Roman" charset="0"/>
              </a:rPr>
              <a:t>CONFIDENTIAL </a:t>
            </a:r>
            <a:r>
              <a:rPr lang="en-US" sz="2400" dirty="0" smtClean="0">
                <a:latin typeface="Times-Roman" charset="0"/>
              </a:rPr>
              <a:t>&gt; </a:t>
            </a:r>
            <a:r>
              <a:rPr lang="en-US" sz="2400" b="1" dirty="0">
                <a:latin typeface="Times-Roman" charset="0"/>
              </a:rPr>
              <a:t>UNCLASSIFIED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4222ADE-78E6-864E-99A6-FB07DB1F3C62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Multilevel Security (MLS)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MLS needed when subjects/objects at different levels use/on </a:t>
            </a:r>
            <a:r>
              <a:rPr lang="en-US" sz="2800" b="1" dirty="0">
                <a:solidFill>
                  <a:schemeClr val="accent2"/>
                </a:solidFill>
              </a:rPr>
              <a:t>same system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MLS is a form of </a:t>
            </a:r>
            <a:r>
              <a:rPr lang="en-US" sz="2800" b="1" dirty="0">
                <a:solidFill>
                  <a:schemeClr val="hlink"/>
                </a:solidFill>
              </a:rPr>
              <a:t>Access Control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Military and government interest in MLS for many decades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</a:t>
            </a:r>
            <a:r>
              <a:rPr lang="en-US" sz="2400" dirty="0" smtClean="0"/>
              <a:t>of </a:t>
            </a:r>
            <a:r>
              <a:rPr lang="en-US" sz="2400" dirty="0"/>
              <a:t>research into MLS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Strengths and weaknesses of MLS well understood </a:t>
            </a:r>
            <a:r>
              <a:rPr lang="en-US" sz="2400" dirty="0" smtClean="0"/>
              <a:t>(almost </a:t>
            </a:r>
            <a:r>
              <a:rPr lang="en-US" sz="2400" dirty="0"/>
              <a:t>entirely theoretical)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Many possible uses of MLS outside military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B42EBB36-5D54-0C48-9AC5-11737CE9DA19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Authentication vs Authorization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58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Authentication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Are you who you say you are?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Restrictions on who (or what) can access system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Authorization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Are you allowed to do that?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Restrictions on actions of authenticated users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Authorization is a form of </a:t>
            </a: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But first, we look at system certification…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02BA169-A2B1-3B43-854A-B8B8D818FDB1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MLS Applications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Classified government/military</a:t>
            </a:r>
            <a:r>
              <a:rPr lang="en-US" sz="2800" dirty="0" smtClean="0"/>
              <a:t> systems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Business example:</a:t>
            </a:r>
            <a:r>
              <a:rPr lang="en-US" sz="2800" dirty="0"/>
              <a:t> info restricted to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Senior management only, all management, everyone in company, or general public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Network firewall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Confidential medical info, databases, 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Usually, MLS not a viable technical system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More of </a:t>
            </a:r>
            <a:r>
              <a:rPr lang="en-US" sz="2400" dirty="0"/>
              <a:t>a legal device than technical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542DDA3-B2FA-724A-A8B7-936A79B69D1C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MLS Security Models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MLS models explain </a:t>
            </a:r>
            <a:r>
              <a:rPr lang="en-US" sz="2800" b="1" dirty="0">
                <a:solidFill>
                  <a:schemeClr val="accent2"/>
                </a:solidFill>
              </a:rPr>
              <a:t>what</a:t>
            </a:r>
            <a:r>
              <a:rPr lang="en-US" sz="2800" dirty="0"/>
              <a:t> needs to be done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Models </a:t>
            </a:r>
            <a:r>
              <a:rPr lang="en-US" sz="2800" b="1" dirty="0">
                <a:solidFill>
                  <a:srgbClr val="FF0000"/>
                </a:solidFill>
              </a:rPr>
              <a:t>do not</a:t>
            </a:r>
            <a:r>
              <a:rPr lang="en-US" sz="2800" dirty="0"/>
              <a:t> tell you </a:t>
            </a:r>
            <a:r>
              <a:rPr lang="en-US" sz="2800" b="1" dirty="0">
                <a:solidFill>
                  <a:schemeClr val="accent2"/>
                </a:solidFill>
              </a:rPr>
              <a:t>how</a:t>
            </a:r>
            <a:r>
              <a:rPr lang="en-US" sz="2800" dirty="0"/>
              <a:t> to implement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Models are descriptive, not prescriptive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high level description, not an algorithm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There are many MLS models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We’ll discuss simplest MLS model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Other models are more realistic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Other models also more complex, more difficult to enforce, harder to verify, etc.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5795851-921A-644D-A759-5E568D40016A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Bell-LaPadula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BLP security model designed to express essential requirements for MLS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BLP deals with </a:t>
            </a:r>
            <a:r>
              <a:rPr lang="en-US" sz="2800" b="1" dirty="0">
                <a:solidFill>
                  <a:schemeClr val="hlink"/>
                </a:solidFill>
              </a:rPr>
              <a:t>confidentiality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prevent unauthorized reading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Recall that </a:t>
            </a:r>
            <a:r>
              <a:rPr lang="en-US" sz="2800" dirty="0">
                <a:latin typeface="Times-Roman" charset="0"/>
              </a:rPr>
              <a:t>O</a:t>
            </a:r>
            <a:r>
              <a:rPr lang="en-US" sz="2800" dirty="0"/>
              <a:t> is an object,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a subject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Object</a:t>
            </a:r>
            <a:r>
              <a:rPr lang="en-US" sz="2400" dirty="0">
                <a:latin typeface="Times-Roman" charset="0"/>
              </a:rPr>
              <a:t> O</a:t>
            </a:r>
            <a:r>
              <a:rPr lang="en-US" sz="2400" dirty="0"/>
              <a:t> has a classification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Subject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has a clearance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Security level denoted </a:t>
            </a:r>
            <a:r>
              <a:rPr lang="en-US" sz="2400" dirty="0">
                <a:latin typeface="Times-Roman" charset="0"/>
              </a:rPr>
              <a:t>L(O)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L(S)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8249BAF-259B-714F-8E40-0E51A5E94998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Bell-LaPadula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BLP consists of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hlink"/>
                </a:solidFill>
              </a:rPr>
              <a:t>Simple Security Condition</a:t>
            </a:r>
            <a:r>
              <a:rPr lang="en-US"/>
              <a:t>: </a:t>
            </a:r>
            <a:r>
              <a:rPr lang="en-US">
                <a:latin typeface="Times-Roman" charset="0"/>
              </a:rPr>
              <a:t>S</a:t>
            </a:r>
            <a:r>
              <a:rPr lang="en-US"/>
              <a:t> can read </a:t>
            </a:r>
            <a:r>
              <a:rPr lang="en-US">
                <a:latin typeface="Times-Roman" charset="0"/>
              </a:rPr>
              <a:t>O</a:t>
            </a:r>
            <a:r>
              <a:rPr lang="en-US"/>
              <a:t> if and only if </a:t>
            </a:r>
            <a:r>
              <a:rPr lang="en-US">
                <a:latin typeface="Times-Roman" charset="0"/>
              </a:rPr>
              <a:t>L(O) </a:t>
            </a:r>
            <a:r>
              <a:rPr lang="en-US">
                <a:latin typeface="Times-Roman" charset="0"/>
                <a:sym typeface="Symbol" charset="2"/>
              </a:rPr>
              <a:t> L(S)</a:t>
            </a:r>
            <a:endParaRPr lang="en-US">
              <a:sym typeface="Symbol" charset="2"/>
            </a:endParaRP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hlink"/>
                </a:solidFill>
                <a:sym typeface="Symbol" charset="2"/>
              </a:rPr>
              <a:t>*-Property</a:t>
            </a:r>
            <a:r>
              <a:rPr lang="en-US">
                <a:sym typeface="Symbol" charset="2"/>
              </a:rPr>
              <a:t> (</a:t>
            </a:r>
            <a:r>
              <a:rPr lang="en-US" b="1">
                <a:sym typeface="Symbol" charset="2"/>
              </a:rPr>
              <a:t>Star Property</a:t>
            </a:r>
            <a:r>
              <a:rPr lang="en-US">
                <a:sym typeface="Symbol" charset="2"/>
              </a:rPr>
              <a:t>): </a:t>
            </a:r>
            <a:r>
              <a:rPr lang="en-US">
                <a:latin typeface="Times-Roman" charset="0"/>
                <a:sym typeface="Symbol" charset="2"/>
              </a:rPr>
              <a:t>S</a:t>
            </a:r>
            <a:r>
              <a:rPr lang="en-US">
                <a:sym typeface="Symbol" charset="2"/>
              </a:rPr>
              <a:t> can write </a:t>
            </a:r>
            <a:r>
              <a:rPr lang="en-US">
                <a:latin typeface="Times-Roman" charset="0"/>
                <a:sym typeface="Symbol" charset="2"/>
              </a:rPr>
              <a:t>O</a:t>
            </a:r>
            <a:r>
              <a:rPr lang="en-US">
                <a:sym typeface="Symbol" charset="2"/>
              </a:rPr>
              <a:t> if and only if </a:t>
            </a:r>
            <a:r>
              <a:rPr lang="en-US">
                <a:latin typeface="Times-Roman" charset="0"/>
                <a:sym typeface="Symbol" charset="2"/>
              </a:rPr>
              <a:t>L(S)  L(O)</a:t>
            </a:r>
            <a:endParaRPr lang="en-US">
              <a:sym typeface="Symbol" charset="2"/>
            </a:endParaRPr>
          </a:p>
          <a:p>
            <a:pPr eaLnBrk="1" hangingPunct="1"/>
            <a:r>
              <a:rPr lang="en-US" b="1">
                <a:solidFill>
                  <a:srgbClr val="FF0000"/>
                </a:solidFill>
              </a:rPr>
              <a:t>No read up, no write down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91856BA-000D-D341-BDFF-39CBE7931A24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McLean’s Criticisms of BLP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McLean: BLP is “so trivial that it is hard to imagine a realistic security model for which it does not hold”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McLean’s “system Z” allowed administrator to reclassify object, then “write down”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fair?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Violates spirit of BLP, but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expressly forbidden in statement of BLP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Raises fundamental questions about the nature of (and limits of)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35DD393D-6B68-5C4A-B630-ACFBA8804FC0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 and LP’s Response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BLP enhanced with </a:t>
            </a:r>
            <a:r>
              <a:rPr lang="en-US" sz="2800" b="1" dirty="0">
                <a:solidFill>
                  <a:schemeClr val="hlink"/>
                </a:solidFill>
              </a:rPr>
              <a:t>tranquility property</a:t>
            </a:r>
            <a:endParaRPr lang="en-US" sz="2800" i="1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Strong </a:t>
            </a:r>
            <a:r>
              <a:rPr lang="en-US" sz="2400" dirty="0" smtClean="0">
                <a:solidFill>
                  <a:schemeClr val="accent2"/>
                </a:solidFill>
              </a:rPr>
              <a:t>tranquility</a:t>
            </a:r>
            <a:r>
              <a:rPr lang="en-US" sz="2400" dirty="0" smtClean="0"/>
              <a:t>: </a:t>
            </a:r>
            <a:r>
              <a:rPr lang="en-US" sz="2400" dirty="0"/>
              <a:t>security labels never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Weak </a:t>
            </a:r>
            <a:r>
              <a:rPr lang="en-US" sz="2400" dirty="0" smtClean="0">
                <a:solidFill>
                  <a:schemeClr val="accent2"/>
                </a:solidFill>
              </a:rPr>
              <a:t>tranquility</a:t>
            </a:r>
            <a:r>
              <a:rPr lang="en-US" sz="2400" dirty="0" smtClean="0"/>
              <a:t>: </a:t>
            </a:r>
            <a:r>
              <a:rPr lang="en-US" sz="2400" dirty="0"/>
              <a:t>security label can only change if it does not violate “established security policy”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Strong tranquility impractical in real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Often want to enforce “least privilege”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Give users lowest privilege</a:t>
            </a:r>
            <a:r>
              <a:rPr lang="en-US" sz="2400" dirty="0" smtClean="0"/>
              <a:t> for </a:t>
            </a:r>
            <a:r>
              <a:rPr lang="en-US" sz="2400" dirty="0"/>
              <a:t>current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Then upgrade</a:t>
            </a:r>
            <a:r>
              <a:rPr lang="en-US" sz="2400" dirty="0" smtClean="0"/>
              <a:t> as </a:t>
            </a:r>
            <a:r>
              <a:rPr lang="en-US" sz="2400" dirty="0"/>
              <a:t>needed (and allowed by policy)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This is known as the </a:t>
            </a:r>
            <a:r>
              <a:rPr lang="en-US" sz="2400" b="1" dirty="0">
                <a:solidFill>
                  <a:schemeClr val="accent2"/>
                </a:solidFill>
              </a:rPr>
              <a:t>high water mark</a:t>
            </a:r>
            <a:r>
              <a:rPr lang="en-US" sz="2400" dirty="0"/>
              <a:t> principle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Weak tranquility allows for </a:t>
            </a:r>
            <a:r>
              <a:rPr lang="en-US" sz="2800" b="1" dirty="0"/>
              <a:t>least privilege</a:t>
            </a:r>
            <a:r>
              <a:rPr lang="en-US" sz="2800" dirty="0"/>
              <a:t> (high water mark), but the property is vague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087AB64-4372-0841-820F-DE934EFD497C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BLP: The Bottom Line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BLP is simple, probably too simple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BLP is one of the few security models that can be used to prove things about systems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BLP has inspired other security models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Most other models try to be more realistic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Other security models are more complex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Models difficult to analyze, apply in practice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4D1B314-0795-5143-AB95-BDDECA425983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/>
              <a:t>Biba’s</a:t>
            </a:r>
            <a:r>
              <a:rPr lang="en-US" dirty="0"/>
              <a:t> Model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BLP for confidentiality, </a:t>
            </a:r>
            <a:r>
              <a:rPr lang="en-US" sz="2800" dirty="0" err="1"/>
              <a:t>Biba</a:t>
            </a:r>
            <a:r>
              <a:rPr lang="en-US" sz="2800" dirty="0"/>
              <a:t> for </a:t>
            </a:r>
            <a:r>
              <a:rPr lang="en-US" sz="2800" b="1" dirty="0">
                <a:solidFill>
                  <a:schemeClr val="accent2"/>
                </a:solidFill>
              </a:rPr>
              <a:t>integrity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err="1"/>
              <a:t>Biba</a:t>
            </a:r>
            <a:r>
              <a:rPr lang="en-US" sz="2400" dirty="0"/>
              <a:t> is to prevent unauthorized writing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err="1"/>
              <a:t>Biba</a:t>
            </a:r>
            <a:r>
              <a:rPr lang="en-US" sz="2800" dirty="0"/>
              <a:t> is (in a sense) the dual of BLP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Integrity model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err="1"/>
              <a:t>Spse</a:t>
            </a:r>
            <a:r>
              <a:rPr lang="en-US" sz="2400" dirty="0"/>
              <a:t> you trust the integrity of </a:t>
            </a:r>
            <a:r>
              <a:rPr lang="en-US" b="1" dirty="0">
                <a:solidFill>
                  <a:srgbClr val="FF0000"/>
                </a:solidFill>
                <a:latin typeface="Times-Roman" charset="0"/>
              </a:rPr>
              <a:t>O</a:t>
            </a:r>
            <a:r>
              <a:rPr lang="en-US" sz="2400" dirty="0"/>
              <a:t> but not </a:t>
            </a:r>
            <a:r>
              <a:rPr lang="en-US" b="1" dirty="0">
                <a:solidFill>
                  <a:schemeClr val="hlink"/>
                </a:solidFill>
                <a:latin typeface="Times-Roman" charset="0"/>
              </a:rPr>
              <a:t>O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If object </a:t>
            </a:r>
            <a:r>
              <a:rPr lang="en-US" b="1" dirty="0">
                <a:latin typeface="Times-Roman" charset="0"/>
              </a:rPr>
              <a:t>O</a:t>
            </a:r>
            <a:r>
              <a:rPr lang="en-US" sz="2400" dirty="0"/>
              <a:t> includes </a:t>
            </a:r>
            <a:r>
              <a:rPr lang="en-US" b="1" dirty="0">
                <a:solidFill>
                  <a:srgbClr val="FF0000"/>
                </a:solidFill>
                <a:latin typeface="Times-Roman" charset="0"/>
              </a:rPr>
              <a:t>O</a:t>
            </a:r>
            <a:r>
              <a:rPr lang="en-US" sz="2400" dirty="0"/>
              <a:t> and </a:t>
            </a:r>
            <a:r>
              <a:rPr lang="en-US" b="1" dirty="0">
                <a:solidFill>
                  <a:schemeClr val="hlink"/>
                </a:solidFill>
                <a:latin typeface="Times-Roman" charset="0"/>
              </a:rPr>
              <a:t>O</a:t>
            </a:r>
            <a:r>
              <a:rPr lang="en-US" sz="2400" dirty="0"/>
              <a:t> then you cannot trust the integrity of </a:t>
            </a:r>
            <a:r>
              <a:rPr lang="en-US" b="1" dirty="0">
                <a:latin typeface="Times-Roman" charset="0"/>
              </a:rPr>
              <a:t>O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Integrity level of </a:t>
            </a:r>
            <a:r>
              <a:rPr lang="en-US" sz="2800" dirty="0">
                <a:latin typeface="Times-Roman" charset="0"/>
              </a:rPr>
              <a:t>O</a:t>
            </a:r>
            <a:r>
              <a:rPr lang="en-US" sz="2800" dirty="0"/>
              <a:t> is minimum of the integrity of any object in </a:t>
            </a:r>
            <a:r>
              <a:rPr lang="en-US" sz="2800" dirty="0">
                <a:latin typeface="Times-Roman" charset="0"/>
              </a:rPr>
              <a:t>O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Low water mark</a:t>
            </a:r>
            <a:r>
              <a:rPr lang="en-US" sz="2800" dirty="0"/>
              <a:t> principle for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D00612A-D20E-314E-B40C-1BD2A55CD51F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Biba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96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I(O)</a:t>
            </a:r>
            <a:r>
              <a:rPr lang="en-US" sz="2800" dirty="0"/>
              <a:t> denote the integrity of object </a:t>
            </a:r>
            <a:r>
              <a:rPr lang="en-US" sz="2800" dirty="0">
                <a:latin typeface="Times-Roman" charset="0"/>
              </a:rPr>
              <a:t>O </a:t>
            </a:r>
            <a:r>
              <a:rPr lang="en-US" sz="2800" dirty="0"/>
              <a:t>and </a:t>
            </a:r>
            <a:r>
              <a:rPr lang="en-US" sz="2800" dirty="0">
                <a:latin typeface="Times-Roman" charset="0"/>
              </a:rPr>
              <a:t>I(S)</a:t>
            </a:r>
            <a:r>
              <a:rPr lang="en-US" sz="2800" dirty="0"/>
              <a:t> denote the integrity of subject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err="1"/>
              <a:t>Biba</a:t>
            </a:r>
            <a:r>
              <a:rPr lang="en-US" sz="2800" dirty="0"/>
              <a:t> can be stated as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b="1" dirty="0">
                <a:solidFill>
                  <a:schemeClr val="hlink"/>
                </a:solidFill>
              </a:rPr>
              <a:t>Write Access Rule: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can write </a:t>
            </a:r>
            <a:r>
              <a:rPr lang="en-US" sz="2400" dirty="0">
                <a:latin typeface="Times-Roman" charset="0"/>
              </a:rPr>
              <a:t>O</a:t>
            </a:r>
            <a:r>
              <a:rPr lang="en-US" sz="2400" dirty="0"/>
              <a:t> if and only if </a:t>
            </a:r>
            <a:r>
              <a:rPr lang="en-US" sz="2400" dirty="0">
                <a:latin typeface="Times-Roman" charset="0"/>
              </a:rPr>
              <a:t>I(O) </a:t>
            </a:r>
            <a:r>
              <a:rPr lang="en-US" sz="2400" dirty="0" err="1">
                <a:latin typeface="Times-Roman" charset="0"/>
                <a:sym typeface="Symbol" charset="2"/>
              </a:rPr>
              <a:t></a:t>
            </a:r>
            <a:r>
              <a:rPr lang="en-US" sz="2400" dirty="0">
                <a:latin typeface="Times-Roman" charset="0"/>
                <a:sym typeface="Symbol" charset="2"/>
              </a:rPr>
              <a:t> I(S)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sym typeface="Symbol" charset="2"/>
              </a:rPr>
              <a:t>	(if </a:t>
            </a:r>
            <a:r>
              <a:rPr lang="en-US" sz="2400" dirty="0">
                <a:latin typeface="Times-Roman" charset="0"/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 writes </a:t>
            </a:r>
            <a:r>
              <a:rPr lang="en-US" sz="2400" dirty="0">
                <a:latin typeface="Times-Roman" charset="0"/>
                <a:sym typeface="Symbol" charset="2"/>
              </a:rPr>
              <a:t>O</a:t>
            </a:r>
            <a:r>
              <a:rPr lang="en-US" sz="2400" dirty="0">
                <a:sym typeface="Symbol" charset="2"/>
              </a:rPr>
              <a:t>, the integrity of </a:t>
            </a:r>
            <a:r>
              <a:rPr lang="en-US" sz="2400" dirty="0">
                <a:latin typeface="Times-Roman" charset="0"/>
                <a:sym typeface="Symbol" charset="2"/>
              </a:rPr>
              <a:t>O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</a:t>
            </a:r>
            <a:r>
              <a:rPr lang="en-US" sz="2400" dirty="0">
                <a:sym typeface="Symbol" charset="2"/>
              </a:rPr>
              <a:t> that of </a:t>
            </a:r>
            <a:r>
              <a:rPr lang="en-US" sz="2400" dirty="0">
                <a:latin typeface="Times-Roman" charset="0"/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b="1" dirty="0" err="1">
                <a:solidFill>
                  <a:schemeClr val="hlink"/>
                </a:solidFill>
              </a:rPr>
              <a:t>Biba’s</a:t>
            </a:r>
            <a:r>
              <a:rPr lang="en-US" sz="2400" b="1" dirty="0">
                <a:solidFill>
                  <a:schemeClr val="hlink"/>
                </a:solidFill>
              </a:rPr>
              <a:t> Model: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can read </a:t>
            </a:r>
            <a:r>
              <a:rPr lang="en-US" sz="2400" dirty="0">
                <a:latin typeface="Times-Roman" charset="0"/>
              </a:rPr>
              <a:t>O</a:t>
            </a:r>
            <a:r>
              <a:rPr lang="en-US" sz="2400" dirty="0"/>
              <a:t> if and only if 		</a:t>
            </a:r>
            <a:r>
              <a:rPr lang="en-US" sz="2400" dirty="0">
                <a:latin typeface="Times-Roman" charset="0"/>
              </a:rPr>
              <a:t>I(S) </a:t>
            </a:r>
            <a:r>
              <a:rPr lang="en-US" sz="2400" dirty="0" err="1">
                <a:latin typeface="Times-Roman" charset="0"/>
                <a:sym typeface="Symbol" charset="2"/>
              </a:rPr>
              <a:t></a:t>
            </a:r>
            <a:r>
              <a:rPr lang="en-US" sz="2400" dirty="0">
                <a:latin typeface="Times-Roman" charset="0"/>
                <a:sym typeface="Symbol" charset="2"/>
              </a:rPr>
              <a:t> I(O)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sym typeface="Symbol" charset="2"/>
              </a:rPr>
              <a:t>	(if </a:t>
            </a:r>
            <a:r>
              <a:rPr lang="en-US" sz="2400" dirty="0">
                <a:latin typeface="Times-Roman" charset="0"/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 reads </a:t>
            </a:r>
            <a:r>
              <a:rPr lang="en-US" sz="2400" dirty="0">
                <a:latin typeface="Times-Roman" charset="0"/>
                <a:sym typeface="Symbol" charset="2"/>
              </a:rPr>
              <a:t>O</a:t>
            </a:r>
            <a:r>
              <a:rPr lang="en-US" sz="2400" dirty="0">
                <a:sym typeface="Symbol" charset="2"/>
              </a:rPr>
              <a:t>, the integrity of </a:t>
            </a:r>
            <a:r>
              <a:rPr lang="en-US" sz="2400" dirty="0">
                <a:latin typeface="Times-Roman" charset="0"/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</a:t>
            </a:r>
            <a:r>
              <a:rPr lang="en-US" sz="2400" dirty="0">
                <a:sym typeface="Symbol" charset="2"/>
              </a:rPr>
              <a:t> that of </a:t>
            </a:r>
            <a:r>
              <a:rPr lang="en-US" sz="2400" dirty="0">
                <a:latin typeface="Times-Roman" charset="0"/>
                <a:sym typeface="Symbol" charset="2"/>
              </a:rPr>
              <a:t>O</a:t>
            </a:r>
            <a:r>
              <a:rPr lang="en-US" sz="2400" dirty="0">
                <a:sym typeface="Symbol" charset="2"/>
              </a:rPr>
              <a:t>)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Often, replace </a:t>
            </a:r>
            <a:r>
              <a:rPr lang="en-US" sz="2800" dirty="0" err="1"/>
              <a:t>Biba’s</a:t>
            </a:r>
            <a:r>
              <a:rPr lang="en-US" sz="2800" dirty="0"/>
              <a:t> Model with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b="1" dirty="0">
                <a:solidFill>
                  <a:schemeClr val="hlink"/>
                </a:solidFill>
              </a:rPr>
              <a:t>Low Water Mark Policy:</a:t>
            </a:r>
            <a:r>
              <a:rPr lang="en-US" sz="2400" dirty="0"/>
              <a:t> If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reads </a:t>
            </a:r>
            <a:r>
              <a:rPr lang="en-US" sz="2400" dirty="0">
                <a:latin typeface="Times-Roman" charset="0"/>
              </a:rPr>
              <a:t>O</a:t>
            </a:r>
            <a:r>
              <a:rPr lang="en-US" sz="2400" dirty="0"/>
              <a:t>, then 	</a:t>
            </a:r>
            <a:r>
              <a:rPr lang="en-US" sz="2400" dirty="0">
                <a:latin typeface="Times-Roman" charset="0"/>
              </a:rPr>
              <a:t>I(S) = </a:t>
            </a:r>
            <a:r>
              <a:rPr lang="en-US" sz="2400" dirty="0" err="1">
                <a:latin typeface="Times-Roman" charset="0"/>
              </a:rPr>
              <a:t>min(I(S</a:t>
            </a:r>
            <a:r>
              <a:rPr lang="en-US" sz="2400" dirty="0">
                <a:latin typeface="Times-Roman" charset="0"/>
              </a:rPr>
              <a:t>), I(O))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75FB560-6748-A148-A809-AAFED85AE9A4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BLP vs Biba</a:t>
            </a:r>
          </a:p>
        </p:txBody>
      </p:sp>
      <p:grpSp>
        <p:nvGrpSpPr>
          <p:cNvPr id="95236" name="Group 37"/>
          <p:cNvGrpSpPr>
            <a:grpSpLocks/>
          </p:cNvGrpSpPr>
          <p:nvPr/>
        </p:nvGrpSpPr>
        <p:grpSpPr bwMode="auto">
          <a:xfrm>
            <a:off x="182563" y="1773238"/>
            <a:ext cx="8778875" cy="3560762"/>
            <a:chOff x="115" y="1117"/>
            <a:chExt cx="5530" cy="2243"/>
          </a:xfrm>
        </p:grpSpPr>
        <p:sp>
          <p:nvSpPr>
            <p:cNvPr id="95237" name="Rectangle 4"/>
            <p:cNvSpPr>
              <a:spLocks noChangeArrowheads="1"/>
            </p:cNvSpPr>
            <p:nvPr/>
          </p:nvSpPr>
          <p:spPr bwMode="auto">
            <a:xfrm>
              <a:off x="816" y="1824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38" name="Line 5"/>
            <p:cNvSpPr>
              <a:spLocks noChangeShapeType="1"/>
            </p:cNvSpPr>
            <p:nvPr/>
          </p:nvSpPr>
          <p:spPr bwMode="auto">
            <a:xfrm>
              <a:off x="384" y="1632"/>
              <a:ext cx="0" cy="14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39" name="Rectangle 6"/>
            <p:cNvSpPr>
              <a:spLocks noChangeArrowheads="1"/>
            </p:cNvSpPr>
            <p:nvPr/>
          </p:nvSpPr>
          <p:spPr bwMode="auto">
            <a:xfrm>
              <a:off x="115" y="1817"/>
              <a:ext cx="221" cy="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l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e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v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e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l</a:t>
              </a:r>
            </a:p>
          </p:txBody>
        </p:sp>
        <p:sp>
          <p:nvSpPr>
            <p:cNvPr id="95240" name="Rectangle 7"/>
            <p:cNvSpPr>
              <a:spLocks noChangeArrowheads="1"/>
            </p:cNvSpPr>
            <p:nvPr/>
          </p:nvSpPr>
          <p:spPr bwMode="auto">
            <a:xfrm>
              <a:off x="144" y="1210"/>
              <a:ext cx="49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high</a:t>
              </a:r>
            </a:p>
          </p:txBody>
        </p:sp>
        <p:sp>
          <p:nvSpPr>
            <p:cNvPr id="95241" name="Rectangle 8"/>
            <p:cNvSpPr>
              <a:spLocks noChangeArrowheads="1"/>
            </p:cNvSpPr>
            <p:nvPr/>
          </p:nvSpPr>
          <p:spPr bwMode="auto">
            <a:xfrm>
              <a:off x="192" y="3034"/>
              <a:ext cx="40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low</a:t>
              </a:r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864" y="237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L(</a:t>
              </a:r>
              <a:r>
                <a:rPr lang="en-US" b="1">
                  <a:solidFill>
                    <a:srgbClr val="FF0000"/>
                  </a:solidFill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816" y="2352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864" y="184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L(</a:t>
              </a:r>
              <a:r>
                <a:rPr lang="en-US" b="1">
                  <a:solidFill>
                    <a:srgbClr val="1320EE"/>
                  </a:solidFill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1728" y="1824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1804" y="184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L(</a:t>
              </a:r>
              <a:r>
                <a:rPr lang="en-US" b="1"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40" y="1968"/>
              <a:ext cx="2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910" y="3034"/>
              <a:ext cx="146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Confidentiality</a:t>
              </a:r>
            </a:p>
          </p:txBody>
        </p:sp>
        <p:sp>
          <p:nvSpPr>
            <p:cNvPr id="95250" name="Rectangle 18"/>
            <p:cNvSpPr>
              <a:spLocks noChangeArrowheads="1"/>
            </p:cNvSpPr>
            <p:nvPr/>
          </p:nvSpPr>
          <p:spPr bwMode="auto">
            <a:xfrm>
              <a:off x="1200" y="1117"/>
              <a:ext cx="500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BLP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3312" y="1824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>
              <a:off x="3370" y="2378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I(</a:t>
              </a:r>
              <a:r>
                <a:rPr lang="en-US" b="1">
                  <a:solidFill>
                    <a:srgbClr val="FF0000"/>
                  </a:solidFill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3312" y="2352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3408" y="1848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I(</a:t>
              </a:r>
              <a:r>
                <a:rPr lang="en-US" b="1">
                  <a:solidFill>
                    <a:srgbClr val="1320EE"/>
                  </a:solidFill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55" name="Rectangle 23"/>
            <p:cNvSpPr>
              <a:spLocks noChangeArrowheads="1"/>
            </p:cNvSpPr>
            <p:nvPr/>
          </p:nvSpPr>
          <p:spPr bwMode="auto">
            <a:xfrm>
              <a:off x="4224" y="2352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4353" y="2378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I(</a:t>
              </a:r>
              <a:r>
                <a:rPr lang="en-US" b="1"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>
              <a:off x="3936" y="1978"/>
              <a:ext cx="288" cy="37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8" name="Rectangle 28"/>
            <p:cNvSpPr>
              <a:spLocks noChangeArrowheads="1"/>
            </p:cNvSpPr>
            <p:nvPr/>
          </p:nvSpPr>
          <p:spPr bwMode="auto">
            <a:xfrm>
              <a:off x="3696" y="1117"/>
              <a:ext cx="57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Biba</a:t>
              </a:r>
              <a:endParaRPr lang="en-US"/>
            </a:p>
          </p:txBody>
        </p:sp>
        <p:sp>
          <p:nvSpPr>
            <p:cNvPr id="95259" name="Line 29"/>
            <p:cNvSpPr>
              <a:spLocks noChangeShapeType="1"/>
            </p:cNvSpPr>
            <p:nvPr/>
          </p:nvSpPr>
          <p:spPr bwMode="auto">
            <a:xfrm>
              <a:off x="3936" y="2496"/>
              <a:ext cx="2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60" name="Line 30"/>
            <p:cNvSpPr>
              <a:spLocks noChangeShapeType="1"/>
            </p:cNvSpPr>
            <p:nvPr/>
          </p:nvSpPr>
          <p:spPr bwMode="auto">
            <a:xfrm>
              <a:off x="5376" y="1632"/>
              <a:ext cx="0" cy="14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61" name="Rectangle 31"/>
            <p:cNvSpPr>
              <a:spLocks noChangeArrowheads="1"/>
            </p:cNvSpPr>
            <p:nvPr/>
          </p:nvSpPr>
          <p:spPr bwMode="auto">
            <a:xfrm>
              <a:off x="5424" y="1817"/>
              <a:ext cx="221" cy="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l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e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v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e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l</a:t>
              </a:r>
            </a:p>
          </p:txBody>
        </p:sp>
        <p:sp>
          <p:nvSpPr>
            <p:cNvPr id="95262" name="Rectangle 32"/>
            <p:cNvSpPr>
              <a:spLocks noChangeArrowheads="1"/>
            </p:cNvSpPr>
            <p:nvPr/>
          </p:nvSpPr>
          <p:spPr bwMode="auto">
            <a:xfrm>
              <a:off x="5136" y="1210"/>
              <a:ext cx="49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high</a:t>
              </a:r>
            </a:p>
          </p:txBody>
        </p:sp>
        <p:sp>
          <p:nvSpPr>
            <p:cNvPr id="95263" name="Rectangle 33"/>
            <p:cNvSpPr>
              <a:spLocks noChangeArrowheads="1"/>
            </p:cNvSpPr>
            <p:nvPr/>
          </p:nvSpPr>
          <p:spPr bwMode="auto">
            <a:xfrm>
              <a:off x="5184" y="3034"/>
              <a:ext cx="40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low</a:t>
              </a:r>
            </a:p>
          </p:txBody>
        </p:sp>
        <p:sp>
          <p:nvSpPr>
            <p:cNvPr id="95264" name="Rectangle 34"/>
            <p:cNvSpPr>
              <a:spLocks noChangeArrowheads="1"/>
            </p:cNvSpPr>
            <p:nvPr/>
          </p:nvSpPr>
          <p:spPr bwMode="auto">
            <a:xfrm>
              <a:off x="3552" y="3024"/>
              <a:ext cx="9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Integrity</a:t>
              </a:r>
              <a:endParaRPr lang="en-US"/>
            </a:p>
          </p:txBody>
        </p:sp>
        <p:sp>
          <p:nvSpPr>
            <p:cNvPr id="95265" name="Line 35"/>
            <p:cNvSpPr>
              <a:spLocks noChangeShapeType="1"/>
            </p:cNvSpPr>
            <p:nvPr/>
          </p:nvSpPr>
          <p:spPr bwMode="auto">
            <a:xfrm>
              <a:off x="2832" y="1152"/>
              <a:ext cx="0" cy="216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Certification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attempt to certify “security level” of products</a:t>
            </a:r>
          </a:p>
          <a:p>
            <a:r>
              <a:rPr lang="en-US" dirty="0" smtClean="0"/>
              <a:t>Of historical interest</a:t>
            </a:r>
          </a:p>
          <a:p>
            <a:pPr lvl="1"/>
            <a:r>
              <a:rPr lang="en-US" dirty="0" err="1" smtClean="0"/>
              <a:t>Sorta</a:t>
            </a:r>
            <a:r>
              <a:rPr lang="en-US" dirty="0" smtClean="0"/>
              <a:t> like a history of authorization</a:t>
            </a:r>
          </a:p>
          <a:p>
            <a:r>
              <a:rPr lang="en-US" dirty="0" smtClean="0"/>
              <a:t>Still required today if you want to sell your product to the government</a:t>
            </a:r>
          </a:p>
          <a:p>
            <a:pPr lvl="1"/>
            <a:r>
              <a:rPr lang="en-US" dirty="0" smtClean="0"/>
              <a:t>Tempting to argue it’s a failure since government is so insecure, but…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295C1F8-EACF-AC46-B19B-2CC7736ABD1E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1752600"/>
          </a:xfrm>
        </p:spPr>
        <p:txBody>
          <a:bodyPr/>
          <a:lstStyle/>
          <a:p>
            <a:pPr eaLnBrk="1" hangingPunct="1"/>
            <a:r>
              <a:rPr lang="en-US"/>
              <a:t>Compartments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7E3AE4E-0FF4-E943-89C0-51F2B4082D17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Compartments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Multilevel Security (MLS) enforces access control </a:t>
            </a:r>
            <a:r>
              <a:rPr lang="en-US" sz="2800" b="1" dirty="0">
                <a:solidFill>
                  <a:schemeClr val="accent2"/>
                </a:solidFill>
              </a:rPr>
              <a:t>up and down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Simple hierarchy of security labels</a:t>
            </a:r>
            <a:r>
              <a:rPr lang="en-US" sz="2800" dirty="0" smtClean="0"/>
              <a:t> is generally </a:t>
            </a:r>
            <a:r>
              <a:rPr lang="en-US" sz="2800" i="1" dirty="0" smtClean="0"/>
              <a:t>not</a:t>
            </a:r>
            <a:r>
              <a:rPr lang="en-US" sz="2800" dirty="0" smtClean="0"/>
              <a:t> </a:t>
            </a:r>
            <a:r>
              <a:rPr lang="en-US" sz="2800" dirty="0"/>
              <a:t>flexible enough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Compartments enforces restrictions </a:t>
            </a:r>
            <a:r>
              <a:rPr lang="en-US" sz="2800" b="1" dirty="0">
                <a:solidFill>
                  <a:schemeClr val="accent2"/>
                </a:solidFill>
              </a:rPr>
              <a:t>across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divided into </a:t>
            </a:r>
            <a:r>
              <a:rPr lang="en-US" sz="2800" b="1" dirty="0">
                <a:latin typeface="Times-Roman" charset="0"/>
              </a:rPr>
              <a:t>TOP SECRET {CAT}</a:t>
            </a:r>
            <a:r>
              <a:rPr lang="en-US" sz="2800" dirty="0"/>
              <a:t> and </a:t>
            </a:r>
            <a:r>
              <a:rPr lang="en-US" sz="2800" b="1" dirty="0">
                <a:latin typeface="Times-Roman" charset="0"/>
              </a:rPr>
              <a:t>TOP SECRET {DOG}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Both are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but information flow restricted across the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2499345E-9207-AB40-A43D-442A29D5DCAE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Compartments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compartments?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Why not create a new classification level?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May not want either of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Times-Roman" charset="0"/>
              </a:rPr>
              <a:t>TOP SECRET {CAT}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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b="1" dirty="0">
                <a:latin typeface="Times-Roman" charset="0"/>
              </a:rPr>
              <a:t>TOP SECRET {DOG}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Times-Roman" charset="0"/>
              </a:rPr>
              <a:t>TOP SECRET {DOG}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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b="1" dirty="0">
                <a:latin typeface="Times-Roman" charset="0"/>
              </a:rPr>
              <a:t>TOP SECRET {CAT}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Compartments designed to enforce the </a:t>
            </a:r>
            <a:r>
              <a:rPr lang="en-US" sz="2800" b="1" dirty="0">
                <a:solidFill>
                  <a:schemeClr val="accent2"/>
                </a:solidFill>
              </a:rPr>
              <a:t>need to know</a:t>
            </a:r>
            <a:r>
              <a:rPr lang="en-US" sz="2800" dirty="0"/>
              <a:t> principle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Regardless of</a:t>
            </a:r>
            <a:r>
              <a:rPr lang="en-US" sz="2400" dirty="0" smtClean="0"/>
              <a:t> clearance</a:t>
            </a:r>
            <a:r>
              <a:rPr lang="en-US" sz="2400" dirty="0"/>
              <a:t>, you only have access to info that you need to </a:t>
            </a:r>
            <a:r>
              <a:rPr lang="en-US" sz="2400" dirty="0" smtClean="0"/>
              <a:t>know to do your job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A57DABB4-C063-2E4E-B859-A5EAEEB0C0C2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Compartments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Arrows indicate “</a:t>
            </a:r>
            <a:r>
              <a:rPr lang="en-US" sz="2800" dirty="0" err="1">
                <a:sym typeface="Symbol" charset="2"/>
              </a:rPr>
              <a:t></a:t>
            </a:r>
            <a:r>
              <a:rPr lang="en-US" sz="2800" dirty="0">
                <a:sym typeface="Symbol" charset="2"/>
              </a:rPr>
              <a:t>” relationship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685800" y="52578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Not all classifications are comparable, e.g.,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b="1" dirty="0">
                <a:latin typeface="Times-Roman" charset="0"/>
              </a:rPr>
              <a:t>TOP SECRET {CAT}</a:t>
            </a:r>
            <a:r>
              <a:rPr lang="en-US" sz="2800" dirty="0"/>
              <a:t> </a:t>
            </a:r>
            <a:r>
              <a:rPr lang="en-US" sz="2800" dirty="0" err="1"/>
              <a:t>vs</a:t>
            </a:r>
            <a:r>
              <a:rPr lang="en-US" sz="2800" dirty="0"/>
              <a:t> </a:t>
            </a:r>
            <a:r>
              <a:rPr lang="en-US" b="1" dirty="0">
                <a:latin typeface="Times-Roman" charset="0"/>
              </a:rPr>
              <a:t>SECRET {CAT, DOG}</a:t>
            </a:r>
            <a:endParaRPr lang="en-US" sz="3200" dirty="0">
              <a:sym typeface="Symbol" charset="2"/>
            </a:endParaRPr>
          </a:p>
        </p:txBody>
      </p:sp>
      <p:sp>
        <p:nvSpPr>
          <p:cNvPr id="99334" name="Rectangle 30"/>
          <p:cNvSpPr>
            <a:spLocks noChangeArrowheads="1"/>
          </p:cNvSpPr>
          <p:nvPr/>
        </p:nvSpPr>
        <p:spPr bwMode="auto">
          <a:xfrm>
            <a:off x="2898775" y="1828800"/>
            <a:ext cx="331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TOP SECRET {CAT, DOG}</a:t>
            </a:r>
          </a:p>
        </p:txBody>
      </p:sp>
      <p:sp>
        <p:nvSpPr>
          <p:cNvPr id="99335" name="Rectangle 31"/>
          <p:cNvSpPr>
            <a:spLocks noChangeArrowheads="1"/>
          </p:cNvSpPr>
          <p:nvPr/>
        </p:nvSpPr>
        <p:spPr bwMode="auto">
          <a:xfrm>
            <a:off x="1082675" y="2422525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TOP SECRET {CAT}</a:t>
            </a:r>
          </a:p>
        </p:txBody>
      </p:sp>
      <p:sp>
        <p:nvSpPr>
          <p:cNvPr id="99336" name="Rectangle 32"/>
          <p:cNvSpPr>
            <a:spLocks noChangeArrowheads="1"/>
          </p:cNvSpPr>
          <p:nvPr/>
        </p:nvSpPr>
        <p:spPr bwMode="auto">
          <a:xfrm>
            <a:off x="3657600" y="3032125"/>
            <a:ext cx="180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TOP SECRET</a:t>
            </a:r>
          </a:p>
        </p:txBody>
      </p:sp>
      <p:sp>
        <p:nvSpPr>
          <p:cNvPr id="99337" name="Rectangle 33"/>
          <p:cNvSpPr>
            <a:spLocks noChangeArrowheads="1"/>
          </p:cNvSpPr>
          <p:nvPr/>
        </p:nvSpPr>
        <p:spPr bwMode="auto">
          <a:xfrm>
            <a:off x="3200400" y="36417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SECRET {CAT, DOG}</a:t>
            </a:r>
          </a:p>
        </p:txBody>
      </p:sp>
      <p:sp>
        <p:nvSpPr>
          <p:cNvPr id="99338" name="Rectangle 34"/>
          <p:cNvSpPr>
            <a:spLocks noChangeArrowheads="1"/>
          </p:cNvSpPr>
          <p:nvPr/>
        </p:nvSpPr>
        <p:spPr bwMode="auto">
          <a:xfrm>
            <a:off x="6072188" y="4267200"/>
            <a:ext cx="206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SECRET {DOG}</a:t>
            </a:r>
          </a:p>
        </p:txBody>
      </p:sp>
      <p:sp>
        <p:nvSpPr>
          <p:cNvPr id="99339" name="Rectangle 35"/>
          <p:cNvSpPr>
            <a:spLocks noChangeArrowheads="1"/>
          </p:cNvSpPr>
          <p:nvPr/>
        </p:nvSpPr>
        <p:spPr bwMode="auto">
          <a:xfrm>
            <a:off x="3962400" y="4860925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SECRET</a:t>
            </a:r>
          </a:p>
        </p:txBody>
      </p:sp>
      <p:sp>
        <p:nvSpPr>
          <p:cNvPr id="99340" name="Rectangle 36"/>
          <p:cNvSpPr>
            <a:spLocks noChangeArrowheads="1"/>
          </p:cNvSpPr>
          <p:nvPr/>
        </p:nvSpPr>
        <p:spPr bwMode="auto">
          <a:xfrm>
            <a:off x="5489575" y="2422525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TOP SECRET {DOG}</a:t>
            </a:r>
          </a:p>
        </p:txBody>
      </p: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1066800" y="4251325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SECRET {CAT}</a:t>
            </a:r>
          </a:p>
        </p:txBody>
      </p:sp>
      <p:sp>
        <p:nvSpPr>
          <p:cNvPr id="99342" name="Line 38"/>
          <p:cNvSpPr>
            <a:spLocks noChangeShapeType="1"/>
          </p:cNvSpPr>
          <p:nvPr/>
        </p:nvSpPr>
        <p:spPr bwMode="auto">
          <a:xfrm flipH="1">
            <a:off x="3657600" y="2209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3" name="Line 39"/>
          <p:cNvSpPr>
            <a:spLocks noChangeShapeType="1"/>
          </p:cNvSpPr>
          <p:nvPr/>
        </p:nvSpPr>
        <p:spPr bwMode="auto">
          <a:xfrm>
            <a:off x="4572000" y="2209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4" name="Line 40"/>
          <p:cNvSpPr>
            <a:spLocks noChangeShapeType="1"/>
          </p:cNvSpPr>
          <p:nvPr/>
        </p:nvSpPr>
        <p:spPr bwMode="auto">
          <a:xfrm>
            <a:off x="2438400" y="2743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5" name="Line 41"/>
          <p:cNvSpPr>
            <a:spLocks noChangeShapeType="1"/>
          </p:cNvSpPr>
          <p:nvPr/>
        </p:nvSpPr>
        <p:spPr bwMode="auto">
          <a:xfrm flipH="1">
            <a:off x="5410200" y="2743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6" name="Line 42"/>
          <p:cNvSpPr>
            <a:spLocks noChangeShapeType="1"/>
          </p:cNvSpPr>
          <p:nvPr/>
        </p:nvSpPr>
        <p:spPr bwMode="auto">
          <a:xfrm flipH="1">
            <a:off x="3048000" y="40386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7" name="Line 43"/>
          <p:cNvSpPr>
            <a:spLocks noChangeShapeType="1"/>
          </p:cNvSpPr>
          <p:nvPr/>
        </p:nvSpPr>
        <p:spPr bwMode="auto">
          <a:xfrm>
            <a:off x="4572000" y="40386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8" name="Line 44"/>
          <p:cNvSpPr>
            <a:spLocks noChangeShapeType="1"/>
          </p:cNvSpPr>
          <p:nvPr/>
        </p:nvSpPr>
        <p:spPr bwMode="auto">
          <a:xfrm>
            <a:off x="2438400" y="4572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9" name="Line 45"/>
          <p:cNvSpPr>
            <a:spLocks noChangeShapeType="1"/>
          </p:cNvSpPr>
          <p:nvPr/>
        </p:nvSpPr>
        <p:spPr bwMode="auto">
          <a:xfrm flipH="1">
            <a:off x="5105400" y="4572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0" name="Line 50"/>
          <p:cNvSpPr>
            <a:spLocks noChangeShapeType="1"/>
          </p:cNvSpPr>
          <p:nvPr/>
        </p:nvSpPr>
        <p:spPr bwMode="auto">
          <a:xfrm>
            <a:off x="838200" y="3810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1" name="Line 53"/>
          <p:cNvSpPr>
            <a:spLocks noChangeShapeType="1"/>
          </p:cNvSpPr>
          <p:nvPr/>
        </p:nvSpPr>
        <p:spPr bwMode="auto">
          <a:xfrm flipH="1">
            <a:off x="838200" y="2057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2" name="Line 54"/>
          <p:cNvSpPr>
            <a:spLocks noChangeShapeType="1"/>
          </p:cNvSpPr>
          <p:nvPr/>
        </p:nvSpPr>
        <p:spPr bwMode="auto">
          <a:xfrm>
            <a:off x="838200" y="2057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3" name="Line 56"/>
          <p:cNvSpPr>
            <a:spLocks noChangeShapeType="1"/>
          </p:cNvSpPr>
          <p:nvPr/>
        </p:nvSpPr>
        <p:spPr bwMode="auto">
          <a:xfrm flipH="1">
            <a:off x="5410200" y="3276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4" name="Line 57"/>
          <p:cNvSpPr>
            <a:spLocks noChangeShapeType="1"/>
          </p:cNvSpPr>
          <p:nvPr/>
        </p:nvSpPr>
        <p:spPr bwMode="auto">
          <a:xfrm>
            <a:off x="8305800" y="3276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5" name="Line 58"/>
          <p:cNvSpPr>
            <a:spLocks noChangeShapeType="1"/>
          </p:cNvSpPr>
          <p:nvPr/>
        </p:nvSpPr>
        <p:spPr bwMode="auto">
          <a:xfrm flipH="1">
            <a:off x="5105400" y="5029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6" name="Line 59"/>
          <p:cNvSpPr>
            <a:spLocks noChangeShapeType="1"/>
          </p:cNvSpPr>
          <p:nvPr/>
        </p:nvSpPr>
        <p:spPr bwMode="auto">
          <a:xfrm>
            <a:off x="2209800" y="2743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7" name="Line 60"/>
          <p:cNvSpPr>
            <a:spLocks noChangeShapeType="1"/>
          </p:cNvSpPr>
          <p:nvPr/>
        </p:nvSpPr>
        <p:spPr bwMode="auto">
          <a:xfrm>
            <a:off x="6934200" y="2743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F3E233B-8413-2E40-AE43-55ACFF1D10AD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</p:spPr>
        <p:txBody>
          <a:bodyPr/>
          <a:lstStyle/>
          <a:p>
            <a:pPr eaLnBrk="1" hangingPunct="1"/>
            <a:r>
              <a:rPr lang="en-US" dirty="0"/>
              <a:t>MLS </a:t>
            </a:r>
            <a:r>
              <a:rPr lang="en-US" dirty="0" err="1"/>
              <a:t>vs</a:t>
            </a:r>
            <a:r>
              <a:rPr lang="en-US" dirty="0"/>
              <a:t> Compartments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MLS can be used without compartments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And vice-versa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But, MLS almost always uses compartments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Example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MLS mandated for protecting medical records of British Medical Association (BMA)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AIDS was </a:t>
            </a:r>
            <a:r>
              <a:rPr lang="en-US" sz="2400" b="1" dirty="0">
                <a:latin typeface="Times-Roman" charset="0"/>
              </a:rPr>
              <a:t>TOP SECRET</a:t>
            </a:r>
            <a:r>
              <a:rPr lang="en-US" sz="2400" dirty="0"/>
              <a:t>, prescriptions </a:t>
            </a:r>
            <a:r>
              <a:rPr lang="en-US" sz="2400" b="1" dirty="0">
                <a:latin typeface="Times-Roman" charset="0"/>
              </a:rPr>
              <a:t>SECRET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What is the classification of an AIDS drug?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Everything tends toward </a:t>
            </a:r>
            <a:r>
              <a:rPr lang="en-US" sz="2400" b="1" dirty="0">
                <a:latin typeface="Times-Roman" charset="0"/>
              </a:rPr>
              <a:t>TOP SECRET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Defeats the purpose of the system!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Compartments-only approach used instead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D2C7D5B-B996-7F4E-BE33-CFCCCF90749C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Covert Channel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B46B24E-0B69-ED46-B40C-24CD677F4D28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Covert Channel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MLS designed to restrict legitimate channels of communication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May be other ways for information to flow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For example, resources shared at different levels</a:t>
            </a:r>
            <a:r>
              <a:rPr lang="en-US" sz="2800" dirty="0" smtClean="0"/>
              <a:t> could be used to </a:t>
            </a:r>
            <a:r>
              <a:rPr lang="en-US" sz="2800" dirty="0"/>
              <a:t>“signal” information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Covert channel</a:t>
            </a:r>
            <a:r>
              <a:rPr lang="en-US" sz="2800" dirty="0"/>
              <a:t>: a communication path not intended as such by system’s designers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26BBFAA-FACE-904D-B080-45FB67F22C7A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Covert Channel Example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has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clearance, Bob has </a:t>
            </a:r>
            <a:r>
              <a:rPr lang="en-US" sz="2800" b="1" dirty="0">
                <a:latin typeface="Times-Roman" charset="0"/>
              </a:rPr>
              <a:t>CONFIDENTIAL</a:t>
            </a:r>
            <a:r>
              <a:rPr lang="en-US" sz="2800" dirty="0"/>
              <a:t> clearance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the file space shared by all users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creates file </a:t>
            </a:r>
            <a:r>
              <a:rPr lang="en-US" sz="2800" dirty="0" err="1"/>
              <a:t>FileXYzW</a:t>
            </a:r>
            <a:r>
              <a:rPr lang="en-US" sz="2800" dirty="0"/>
              <a:t> to signal “1” to Bob, and removes file to signal “0”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Once per minute Bob lists the files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file </a:t>
            </a:r>
            <a:r>
              <a:rPr lang="en-US" sz="2400" dirty="0" err="1"/>
              <a:t>FileXYzW</a:t>
            </a:r>
            <a:r>
              <a:rPr lang="en-US" sz="2400" dirty="0"/>
              <a:t> does not exist, Alice sent 0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file </a:t>
            </a:r>
            <a:r>
              <a:rPr lang="en-US" sz="2400" dirty="0" err="1"/>
              <a:t>FileXYzW</a:t>
            </a:r>
            <a:r>
              <a:rPr lang="en-US" sz="2400" dirty="0"/>
              <a:t> exists, Alice sent 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can leak</a:t>
            </a:r>
            <a:r>
              <a:rPr lang="en-US" sz="2800" b="1" dirty="0">
                <a:latin typeface="Times-Roman" charset="0"/>
              </a:rPr>
              <a:t> TOP SECRET</a:t>
            </a:r>
            <a:r>
              <a:rPr lang="en-US" sz="2800" dirty="0"/>
              <a:t> info to Bob!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69FCF07-CAC0-9D45-A066-937252AFD96C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Covert Channel Example</a:t>
            </a:r>
          </a:p>
        </p:txBody>
      </p:sp>
      <p:grpSp>
        <p:nvGrpSpPr>
          <p:cNvPr id="104452" name="Group 32"/>
          <p:cNvGrpSpPr>
            <a:grpSpLocks/>
          </p:cNvGrpSpPr>
          <p:nvPr/>
        </p:nvGrpSpPr>
        <p:grpSpPr bwMode="auto">
          <a:xfrm>
            <a:off x="304800" y="2286000"/>
            <a:ext cx="8458200" cy="3489325"/>
            <a:chOff x="192" y="1440"/>
            <a:chExt cx="5328" cy="2198"/>
          </a:xfrm>
        </p:grpSpPr>
        <p:sp>
          <p:nvSpPr>
            <p:cNvPr id="104453" name="Rectangle 5"/>
            <p:cNvSpPr>
              <a:spLocks noChangeArrowheads="1"/>
            </p:cNvSpPr>
            <p:nvPr/>
          </p:nvSpPr>
          <p:spPr bwMode="auto">
            <a:xfrm>
              <a:off x="192" y="1440"/>
              <a:ext cx="6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1320EE"/>
                  </a:solidFill>
                </a:rPr>
                <a:t>Alice:</a:t>
              </a:r>
            </a:p>
          </p:txBody>
        </p:sp>
        <p:sp>
          <p:nvSpPr>
            <p:cNvPr id="104454" name="Line 6"/>
            <p:cNvSpPr>
              <a:spLocks noChangeShapeType="1"/>
            </p:cNvSpPr>
            <p:nvPr/>
          </p:nvSpPr>
          <p:spPr bwMode="auto">
            <a:xfrm>
              <a:off x="960" y="3504"/>
              <a:ext cx="45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192" y="3312"/>
              <a:ext cx="64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Time:</a:t>
              </a:r>
              <a:endParaRPr lang="en-US"/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960" y="1498"/>
              <a:ext cx="84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Create file</a:t>
              </a:r>
              <a:endParaRPr lang="en-US" sz="2000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1872" y="1498"/>
              <a:ext cx="83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Delete file</a:t>
              </a:r>
              <a:endParaRPr lang="en-US" sz="2000"/>
            </a:p>
          </p:txBody>
        </p:sp>
        <p:sp>
          <p:nvSpPr>
            <p:cNvPr id="104458" name="Rectangle 12"/>
            <p:cNvSpPr>
              <a:spLocks noChangeArrowheads="1"/>
            </p:cNvSpPr>
            <p:nvPr/>
          </p:nvSpPr>
          <p:spPr bwMode="auto">
            <a:xfrm>
              <a:off x="2754" y="1498"/>
              <a:ext cx="84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Create file</a:t>
              </a:r>
              <a:endParaRPr lang="en-US" sz="2000"/>
            </a:p>
          </p:txBody>
        </p:sp>
        <p:sp>
          <p:nvSpPr>
            <p:cNvPr id="104459" name="Rectangle 13"/>
            <p:cNvSpPr>
              <a:spLocks noChangeArrowheads="1"/>
            </p:cNvSpPr>
            <p:nvPr/>
          </p:nvSpPr>
          <p:spPr bwMode="auto">
            <a:xfrm>
              <a:off x="4393" y="1498"/>
              <a:ext cx="83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Delete file</a:t>
              </a:r>
              <a:endParaRPr lang="en-US" sz="2000"/>
            </a:p>
          </p:txBody>
        </p:sp>
        <p:sp>
          <p:nvSpPr>
            <p:cNvPr id="104460" name="Line 15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1" name="Line 16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2" name="Line 17"/>
            <p:cNvSpPr>
              <a:spLocks noChangeShapeType="1"/>
            </p:cNvSpPr>
            <p:nvPr/>
          </p:nvSpPr>
          <p:spPr bwMode="auto">
            <a:xfrm flipV="1">
              <a:off x="3312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3" name="Line 18"/>
            <p:cNvSpPr>
              <a:spLocks noChangeShapeType="1"/>
            </p:cNvSpPr>
            <p:nvPr/>
          </p:nvSpPr>
          <p:spPr bwMode="auto">
            <a:xfrm flipV="1">
              <a:off x="4128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4" name="Line 19"/>
            <p:cNvSpPr>
              <a:spLocks noChangeShapeType="1"/>
            </p:cNvSpPr>
            <p:nvPr/>
          </p:nvSpPr>
          <p:spPr bwMode="auto">
            <a:xfrm flipV="1">
              <a:off x="4896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5" name="Rectangle 20"/>
            <p:cNvSpPr>
              <a:spLocks noChangeArrowheads="1"/>
            </p:cNvSpPr>
            <p:nvPr/>
          </p:nvSpPr>
          <p:spPr bwMode="auto">
            <a:xfrm>
              <a:off x="192" y="2160"/>
              <a:ext cx="53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1320EE"/>
                  </a:solidFill>
                </a:rPr>
                <a:t>Bob:</a:t>
              </a:r>
              <a:endParaRPr lang="en-US"/>
            </a:p>
          </p:txBody>
        </p:sp>
        <p:sp>
          <p:nvSpPr>
            <p:cNvPr id="104466" name="Rectangle 21"/>
            <p:cNvSpPr>
              <a:spLocks noChangeArrowheads="1"/>
            </p:cNvSpPr>
            <p:nvPr/>
          </p:nvSpPr>
          <p:spPr bwMode="auto">
            <a:xfrm>
              <a:off x="951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67" name="Rectangle 22"/>
            <p:cNvSpPr>
              <a:spLocks noChangeArrowheads="1"/>
            </p:cNvSpPr>
            <p:nvPr/>
          </p:nvSpPr>
          <p:spPr bwMode="auto">
            <a:xfrm>
              <a:off x="1863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68" name="Rectangle 23"/>
            <p:cNvSpPr>
              <a:spLocks noChangeArrowheads="1"/>
            </p:cNvSpPr>
            <p:nvPr/>
          </p:nvSpPr>
          <p:spPr bwMode="auto">
            <a:xfrm>
              <a:off x="2745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69" name="Rectangle 24"/>
            <p:cNvSpPr>
              <a:spLocks noChangeArrowheads="1"/>
            </p:cNvSpPr>
            <p:nvPr/>
          </p:nvSpPr>
          <p:spPr bwMode="auto">
            <a:xfrm>
              <a:off x="4440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70" name="Rectangle 25"/>
            <p:cNvSpPr>
              <a:spLocks noChangeArrowheads="1"/>
            </p:cNvSpPr>
            <p:nvPr/>
          </p:nvSpPr>
          <p:spPr bwMode="auto">
            <a:xfrm>
              <a:off x="3576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71" name="Rectangle 26"/>
            <p:cNvSpPr>
              <a:spLocks noChangeArrowheads="1"/>
            </p:cNvSpPr>
            <p:nvPr/>
          </p:nvSpPr>
          <p:spPr bwMode="auto">
            <a:xfrm>
              <a:off x="192" y="2698"/>
              <a:ext cx="64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1320EE"/>
                  </a:solidFill>
                </a:rPr>
                <a:t>Data:</a:t>
              </a:r>
            </a:p>
          </p:txBody>
        </p:sp>
        <p:sp>
          <p:nvSpPr>
            <p:cNvPr id="104472" name="Rectangle 27"/>
            <p:cNvSpPr>
              <a:spLocks noChangeArrowheads="1"/>
            </p:cNvSpPr>
            <p:nvPr/>
          </p:nvSpPr>
          <p:spPr bwMode="auto">
            <a:xfrm>
              <a:off x="1382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-Roman" charset="0"/>
                </a:rPr>
                <a:t>1</a:t>
              </a:r>
              <a:endParaRPr lang="en-US"/>
            </a:p>
          </p:txBody>
        </p:sp>
        <p:sp>
          <p:nvSpPr>
            <p:cNvPr id="104473" name="Rectangle 28"/>
            <p:cNvSpPr>
              <a:spLocks noChangeArrowheads="1"/>
            </p:cNvSpPr>
            <p:nvPr/>
          </p:nvSpPr>
          <p:spPr bwMode="auto">
            <a:xfrm>
              <a:off x="2311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-Roman" charset="0"/>
                </a:rPr>
                <a:t>0</a:t>
              </a:r>
              <a:endParaRPr lang="en-US"/>
            </a:p>
          </p:txBody>
        </p:sp>
        <p:sp>
          <p:nvSpPr>
            <p:cNvPr id="104474" name="Rectangle 29"/>
            <p:cNvSpPr>
              <a:spLocks noChangeArrowheads="1"/>
            </p:cNvSpPr>
            <p:nvPr/>
          </p:nvSpPr>
          <p:spPr bwMode="auto">
            <a:xfrm>
              <a:off x="3206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-Roman" charset="0"/>
                </a:rPr>
                <a:t>1</a:t>
              </a:r>
              <a:endParaRPr lang="en-US"/>
            </a:p>
          </p:txBody>
        </p:sp>
        <p:sp>
          <p:nvSpPr>
            <p:cNvPr id="104475" name="Rectangle 30"/>
            <p:cNvSpPr>
              <a:spLocks noChangeArrowheads="1"/>
            </p:cNvSpPr>
            <p:nvPr/>
          </p:nvSpPr>
          <p:spPr bwMode="auto">
            <a:xfrm>
              <a:off x="4759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-Roman" charset="0"/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476" name="Rectangle 31"/>
            <p:cNvSpPr>
              <a:spLocks noChangeArrowheads="1"/>
            </p:cNvSpPr>
            <p:nvPr/>
          </p:nvSpPr>
          <p:spPr bwMode="auto">
            <a:xfrm>
              <a:off x="4022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-Roman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A828BD6-0C62-E34A-BA3D-446BEABD3634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Covert Channel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Other possible covert channels?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Print queue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ACK messages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Network traffic, etc</a:t>
            </a:r>
            <a:r>
              <a:rPr lang="en-US" sz="2400" dirty="0" smtClean="0"/>
              <a:t>.</a:t>
            </a:r>
          </a:p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When does covert channel exist?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Sender and receiver have a shared resource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Sender able to vary some property of resource that receiver can observe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“Communication” between sender and receiver can be synchronized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Orange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r>
              <a:rPr lang="en-US" sz="2800" dirty="0" smtClean="0"/>
              <a:t>Trusted Computing System Evaluation Criteria (TCSEC), 1983</a:t>
            </a:r>
          </a:p>
          <a:p>
            <a:pPr lvl="1"/>
            <a:r>
              <a:rPr lang="en-US" sz="2400" dirty="0" smtClean="0"/>
              <a:t>Universally known as the “orange book”</a:t>
            </a:r>
          </a:p>
          <a:p>
            <a:pPr lvl="1"/>
            <a:r>
              <a:rPr lang="en-US" sz="2400" dirty="0" smtClean="0"/>
              <a:t>Name is due to color of it’s cover</a:t>
            </a:r>
          </a:p>
          <a:p>
            <a:pPr lvl="1"/>
            <a:r>
              <a:rPr lang="en-US" sz="2400" dirty="0" smtClean="0"/>
              <a:t>About 115 pages</a:t>
            </a:r>
          </a:p>
          <a:p>
            <a:pPr lvl="1"/>
            <a:r>
              <a:rPr lang="en-US" sz="2400" dirty="0" smtClean="0"/>
              <a:t>Developed by </a:t>
            </a:r>
            <a:r>
              <a:rPr lang="en-US" sz="2400" dirty="0" err="1" smtClean="0"/>
              <a:t>DoD</a:t>
            </a:r>
            <a:r>
              <a:rPr lang="en-US" sz="2400" dirty="0" smtClean="0"/>
              <a:t> (NSA)</a:t>
            </a:r>
          </a:p>
          <a:p>
            <a:pPr lvl="1"/>
            <a:r>
              <a:rPr lang="en-US" sz="2400" dirty="0" smtClean="0"/>
              <a:t>Part of the “rainbow series”</a:t>
            </a:r>
          </a:p>
          <a:p>
            <a:r>
              <a:rPr lang="en-US" sz="2800" dirty="0" smtClean="0"/>
              <a:t>Orange book generated a pseudo-religious fervor among some people</a:t>
            </a:r>
          </a:p>
          <a:p>
            <a:pPr lvl="1"/>
            <a:r>
              <a:rPr lang="en-US" sz="2400" dirty="0" smtClean="0"/>
              <a:t>Less and less intensity as time goes by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Part 2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A05550B-2F89-C04D-B109-942D3758E266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Covert Channel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So, covert </a:t>
            </a:r>
            <a:r>
              <a:rPr lang="en-US" sz="2800" dirty="0"/>
              <a:t>channels</a:t>
            </a:r>
            <a:r>
              <a:rPr lang="en-US" sz="2800" dirty="0" smtClean="0"/>
              <a:t> are </a:t>
            </a:r>
            <a:r>
              <a:rPr lang="en-US" sz="2800" dirty="0"/>
              <a:t>everywhere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“Easy” to eliminate covert channels: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Eliminate all shared resources…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…and all communication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Virtually impossible to eliminate covert channels in any useful system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DoD</a:t>
            </a:r>
            <a:r>
              <a:rPr lang="en-US" sz="2400" dirty="0"/>
              <a:t> guidelines</a:t>
            </a:r>
            <a:r>
              <a:rPr lang="en-US" sz="2400" dirty="0" smtClean="0"/>
              <a:t>: </a:t>
            </a:r>
            <a:r>
              <a:rPr lang="en-US" sz="2400" b="1" dirty="0">
                <a:solidFill>
                  <a:schemeClr val="accent2"/>
                </a:solidFill>
              </a:rPr>
              <a:t>reduce covert channel capacity</a:t>
            </a:r>
            <a:r>
              <a:rPr lang="en-US" sz="2400" dirty="0"/>
              <a:t> to no more than 1 bit/second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Implication? </a:t>
            </a:r>
            <a:r>
              <a:rPr lang="en-US" sz="2400" dirty="0" err="1"/>
              <a:t>DoD</a:t>
            </a:r>
            <a:r>
              <a:rPr lang="en-US" sz="2400" dirty="0"/>
              <a:t> has given up on </a:t>
            </a:r>
            <a:r>
              <a:rPr lang="en-US" sz="2400" i="1" dirty="0"/>
              <a:t>eliminating</a:t>
            </a:r>
            <a:r>
              <a:rPr lang="en-US" sz="2400" dirty="0"/>
              <a:t> covert channels!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346E34E-46DD-7C47-A274-BFCB46E12D57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Covert Channel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Consider 100MB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file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Plaintext stored in </a:t>
            </a:r>
            <a:r>
              <a:rPr lang="en-US" sz="2400" b="1" dirty="0">
                <a:latin typeface="Times-Roman" charset="0"/>
              </a:rPr>
              <a:t>TOP SECRET</a:t>
            </a:r>
            <a:r>
              <a:rPr lang="en-US" sz="2400" dirty="0"/>
              <a:t> location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Ciphertext</a:t>
            </a:r>
            <a:r>
              <a:rPr lang="en-US" sz="2400" dirty="0"/>
              <a:t> (encrypted with AES using 256-bit key) stored in </a:t>
            </a:r>
            <a:r>
              <a:rPr lang="en-US" sz="2400" b="1" dirty="0">
                <a:latin typeface="Times-Roman" charset="0"/>
              </a:rPr>
              <a:t>UNCLASSIFIED</a:t>
            </a:r>
            <a:r>
              <a:rPr lang="en-US" sz="2400" dirty="0"/>
              <a:t> location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we reduce covert channel capacity to 1 bit per second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It would take more than 25 years to leak entire document thru a covert channel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it would take less than 5 minutes to leak 256-bit AES key thru covert channel!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72426DB-9EEF-9043-BB71-E513E1176B2A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Real-World Covert Channel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114800"/>
            <a:ext cx="7620000" cy="1981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Hide data in TCP header “reserved” field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Or use </a:t>
            </a:r>
            <a:r>
              <a:rPr lang="en-US" sz="2800" dirty="0" err="1">
                <a:latin typeface="Times-Roman" charset="0"/>
              </a:rPr>
              <a:t>covert_TCP</a:t>
            </a:r>
            <a:r>
              <a:rPr lang="en-US" sz="2800" dirty="0">
                <a:latin typeface="Times-Roman" charset="0"/>
              </a:rPr>
              <a:t>,</a:t>
            </a:r>
            <a:r>
              <a:rPr lang="en-US" sz="2800" dirty="0"/>
              <a:t> tool to hide data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Sequence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ACK number</a:t>
            </a:r>
          </a:p>
        </p:txBody>
      </p:sp>
      <p:pic>
        <p:nvPicPr>
          <p:cNvPr id="108549" name="Picture 44" descr="tcp.tif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497013"/>
            <a:ext cx="4624388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8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C89F41-A6C9-3C4E-BFFF-6C6EB7337106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Real-World Covert Channel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447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Hide data in TCP sequence numbers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Tool: </a:t>
            </a:r>
            <a:r>
              <a:rPr lang="en-US" sz="2800">
                <a:latin typeface="Times-Roman" charset="0"/>
              </a:rPr>
              <a:t>covert_TCP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Sequence number </a:t>
            </a:r>
            <a:r>
              <a:rPr lang="en-US" sz="2800">
                <a:latin typeface="Times-Roman" charset="0"/>
              </a:rPr>
              <a:t>X</a:t>
            </a:r>
            <a:r>
              <a:rPr lang="en-US" sz="2800"/>
              <a:t> contains covert info</a:t>
            </a:r>
          </a:p>
        </p:txBody>
      </p:sp>
      <p:grpSp>
        <p:nvGrpSpPr>
          <p:cNvPr id="109573" name="Group 19"/>
          <p:cNvGrpSpPr>
            <a:grpSpLocks/>
          </p:cNvGrpSpPr>
          <p:nvPr/>
        </p:nvGrpSpPr>
        <p:grpSpPr bwMode="auto">
          <a:xfrm>
            <a:off x="777875" y="2809875"/>
            <a:ext cx="7977188" cy="3362325"/>
            <a:chOff x="490" y="1770"/>
            <a:chExt cx="5025" cy="2118"/>
          </a:xfrm>
        </p:grpSpPr>
        <p:pic>
          <p:nvPicPr>
            <p:cNvPr id="109574" name="Picture 18" descr="Laptop computer L 1.tif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60" y="2944"/>
              <a:ext cx="624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490" y="3408"/>
              <a:ext cx="1192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457200" indent="-457200" algn="ctr">
                <a:buFont typeface="Times" charset="0"/>
                <a:buNone/>
              </a:pPr>
              <a:r>
                <a:rPr lang="en-US" sz="2000">
                  <a:latin typeface="Times-Roman" charset="0"/>
                </a:rPr>
                <a:t>A. Covert_TCP</a:t>
              </a:r>
            </a:p>
            <a:p>
              <a:pPr marL="457200" indent="-457200" algn="ctr">
                <a:buFont typeface="Times" charset="0"/>
                <a:buNone/>
              </a:pPr>
              <a:r>
                <a:rPr lang="en-US" sz="2000" b="1">
                  <a:solidFill>
                    <a:schemeClr val="accent2"/>
                  </a:solidFill>
                </a:rPr>
                <a:t>sender</a:t>
              </a:r>
              <a:endParaRPr lang="en-US" sz="2000"/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4266" y="3384"/>
              <a:ext cx="1249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latin typeface="Times-Roman" charset="0"/>
                </a:rPr>
                <a:t>C. Covert_TCP</a:t>
              </a:r>
              <a:r>
                <a:rPr lang="en-US" sz="2000"/>
                <a:t> </a:t>
              </a:r>
            </a:p>
            <a:p>
              <a:pPr algn="ctr"/>
              <a:r>
                <a:rPr lang="en-US" sz="2000" b="1">
                  <a:solidFill>
                    <a:schemeClr val="accent2"/>
                  </a:solidFill>
                </a:rPr>
                <a:t>receiver</a:t>
              </a:r>
            </a:p>
          </p:txBody>
        </p:sp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2479" y="2448"/>
              <a:ext cx="979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latin typeface="Times-Roman" charset="0"/>
                </a:rPr>
                <a:t>B</a:t>
              </a:r>
              <a:r>
                <a:rPr lang="en-US" sz="2000"/>
                <a:t>. Innocent</a:t>
              </a:r>
            </a:p>
            <a:p>
              <a:pPr algn="ctr"/>
              <a:r>
                <a:rPr lang="en-US" sz="2000"/>
                <a:t> server</a:t>
              </a:r>
            </a:p>
          </p:txBody>
        </p: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 flipV="1">
              <a:off x="1248" y="2154"/>
              <a:ext cx="1344" cy="8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>
              <a:off x="3264" y="2160"/>
              <a:ext cx="1440" cy="85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732" y="1933"/>
              <a:ext cx="1495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Times-Roman" charset="0"/>
                </a:rPr>
                <a:t>SYN</a:t>
              </a:r>
              <a:endParaRPr lang="en-US" sz="2000"/>
            </a:p>
            <a:p>
              <a:r>
                <a:rPr lang="en-US" sz="2000"/>
                <a:t>Spoofed source: </a:t>
              </a:r>
              <a:r>
                <a:rPr lang="en-US" sz="2000">
                  <a:latin typeface="Times-Roman" charset="0"/>
                </a:rPr>
                <a:t>C</a:t>
              </a:r>
              <a:endParaRPr lang="en-US" sz="2000"/>
            </a:p>
            <a:p>
              <a:r>
                <a:rPr lang="en-US" sz="2000"/>
                <a:t>Destination: </a:t>
              </a:r>
              <a:r>
                <a:rPr lang="en-US" sz="2000">
                  <a:latin typeface="Times-Roman" charset="0"/>
                </a:rPr>
                <a:t>B</a:t>
              </a:r>
              <a:endParaRPr lang="en-US" sz="2000"/>
            </a:p>
            <a:p>
              <a:r>
                <a:rPr lang="en-US" sz="2000">
                  <a:latin typeface="Times-Roman" charset="0"/>
                </a:rPr>
                <a:t>SEQ</a:t>
              </a:r>
              <a:r>
                <a:rPr lang="en-US" sz="2000"/>
                <a:t>: </a:t>
              </a:r>
              <a:r>
                <a:rPr lang="en-US" sz="2000">
                  <a:latin typeface="Times-Roman" charset="0"/>
                </a:rPr>
                <a:t>X</a:t>
              </a:r>
              <a:endParaRPr lang="en-US" sz="2000"/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4080" y="1770"/>
              <a:ext cx="1183" cy="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Times-Roman" charset="0"/>
                </a:rPr>
                <a:t>ACK</a:t>
              </a:r>
              <a:r>
                <a:rPr lang="en-US" sz="2000"/>
                <a:t> (or </a:t>
              </a:r>
              <a:r>
                <a:rPr lang="en-US" sz="2000">
                  <a:latin typeface="Times-Roman" charset="0"/>
                </a:rPr>
                <a:t>RST</a:t>
              </a:r>
              <a:r>
                <a:rPr lang="en-US" sz="2000"/>
                <a:t>)</a:t>
              </a:r>
            </a:p>
            <a:p>
              <a:r>
                <a:rPr lang="en-US" sz="2000"/>
                <a:t>Source: </a:t>
              </a:r>
              <a:r>
                <a:rPr lang="en-US" sz="2000">
                  <a:latin typeface="Times-Roman" charset="0"/>
                </a:rPr>
                <a:t>B</a:t>
              </a:r>
              <a:endParaRPr lang="en-US" sz="2000"/>
            </a:p>
            <a:p>
              <a:r>
                <a:rPr lang="en-US" sz="2000"/>
                <a:t>Destination: </a:t>
              </a:r>
              <a:r>
                <a:rPr lang="en-US" sz="2000">
                  <a:latin typeface="Times-Roman" charset="0"/>
                </a:rPr>
                <a:t>C</a:t>
              </a:r>
              <a:endParaRPr lang="en-US" sz="2000"/>
            </a:p>
            <a:p>
              <a:r>
                <a:rPr lang="en-US" sz="2000">
                  <a:latin typeface="Times-Roman" charset="0"/>
                </a:rPr>
                <a:t>ACK</a:t>
              </a:r>
              <a:r>
                <a:rPr lang="en-US" sz="2000"/>
                <a:t>: </a:t>
              </a:r>
              <a:r>
                <a:rPr lang="en-US" sz="2000">
                  <a:latin typeface="Times-Roman" charset="0"/>
                </a:rPr>
                <a:t>X</a:t>
              </a:r>
              <a:endParaRPr lang="en-US" sz="2000"/>
            </a:p>
          </p:txBody>
        </p:sp>
        <p:pic>
          <p:nvPicPr>
            <p:cNvPr id="109582" name="Picture 15" descr="computer 6.tif  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8" y="2928"/>
              <a:ext cx="3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583" name="Picture 17" descr="Computers &amp; Technology 167.tiff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68" y="1868"/>
              <a:ext cx="40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D5F5F7A-5FB6-AF43-9DB5-88BAF7BA926D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Inference Control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39717D0-5791-544F-8E99-50F19981B488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Inference Control 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we query a database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Question: What is average salary of female CS professors at SJSU?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Answer: $95,000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Question: How many female CS professors at SJSU?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Answer: 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Specific information has leaked from responses to general questions!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29D90EB-FEC0-F84D-9541-3D268B76F353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 dirty="0"/>
              <a:t>Inference Control and Research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For example, medical records are private but valuable for research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How to make info available for research and protect privacy?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How to allow access to such data without leaking specific information?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E49F7B2-F61E-6341-AA78-43188D45F1BC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Naïve Inference Control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Remove names from medical records?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Still may be easy to get specific info from such “anonymous” data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Removing names is not enough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As seen in previous example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What more can be done?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3EFA564D-27D1-A94E-B0EA-C9500FDD49A5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Less-naïve Inference Control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Query set size control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Don’t return an answer if set size is too small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N-respondent, </a:t>
            </a:r>
            <a:r>
              <a:rPr lang="en-US" sz="2800" dirty="0" err="1"/>
              <a:t>k</a:t>
            </a:r>
            <a:r>
              <a:rPr lang="en-US" sz="2800" dirty="0"/>
              <a:t>% dominance rule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Do not release statistic if </a:t>
            </a:r>
            <a:r>
              <a:rPr lang="en-US" sz="2400" dirty="0" err="1"/>
              <a:t>k</a:t>
            </a:r>
            <a:r>
              <a:rPr lang="en-US" sz="2400" dirty="0"/>
              <a:t>% or more contributed by N or fewer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Example: </a:t>
            </a:r>
            <a:r>
              <a:rPr lang="en-US" sz="2400" dirty="0" err="1"/>
              <a:t>Avg</a:t>
            </a:r>
            <a:r>
              <a:rPr lang="en-US" sz="2400" dirty="0"/>
              <a:t> salary in Bill Gates’ neighborhood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This approach used by US Census Bureau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Randomization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Add small amount of random noise to data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Many other methods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none satisfactory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5F01DB8-4B5F-0241-A44B-34248FC2E2FF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1066800"/>
          </a:xfrm>
        </p:spPr>
        <p:txBody>
          <a:bodyPr/>
          <a:lstStyle/>
          <a:p>
            <a:pPr eaLnBrk="1" hangingPunct="1"/>
            <a:r>
              <a:rPr lang="en-US"/>
              <a:t>Inference Control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Robust inference control may be impossible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weak inference control better than nothing?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Yes</a:t>
            </a:r>
            <a:r>
              <a:rPr lang="en-US" sz="2400" dirty="0"/>
              <a:t>: Reduces amount of information that leaks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weak covert channel protection better than nothing?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Yes</a:t>
            </a:r>
            <a:r>
              <a:rPr lang="en-US" sz="2400" dirty="0"/>
              <a:t>: Reduces amount of information that leaks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weak crypto better than no crypto?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Probably not:</a:t>
            </a:r>
            <a:r>
              <a:rPr lang="en-US" sz="2400" dirty="0"/>
              <a:t> Encryption indicates important data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May be easier to filter encrypted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Book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Provide way to assess security products</a:t>
            </a:r>
          </a:p>
          <a:p>
            <a:pPr lvl="1"/>
            <a:r>
              <a:rPr lang="en-US" dirty="0" smtClean="0"/>
              <a:t>Provide guidance on how to build more secure products</a:t>
            </a:r>
          </a:p>
          <a:p>
            <a:r>
              <a:rPr lang="en-US" dirty="0" smtClean="0"/>
              <a:t>Four </a:t>
            </a:r>
            <a:r>
              <a:rPr lang="en-US" b="1" i="1" dirty="0" smtClean="0"/>
              <a:t>divisions</a:t>
            </a:r>
            <a:r>
              <a:rPr lang="en-US" dirty="0" smtClean="0"/>
              <a:t> labeled D thru A </a:t>
            </a:r>
          </a:p>
          <a:p>
            <a:pPr lvl="1"/>
            <a:r>
              <a:rPr lang="en-US" dirty="0" smtClean="0"/>
              <a:t>D is lowest, A is highest</a:t>
            </a:r>
          </a:p>
          <a:p>
            <a:r>
              <a:rPr lang="en-US" dirty="0" smtClean="0"/>
              <a:t>Divisions split into numbered </a:t>
            </a:r>
            <a:r>
              <a:rPr lang="en-US" b="1" i="1" dirty="0" smtClean="0"/>
              <a:t>classes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77B5AB6C-8DB0-9D44-BABA-10D407C22E5B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CAPTCHA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CAFA9B6-0F83-B14D-9BA9-E69349A2E903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Turing Test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Proposed by Alan Turing in 1950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Human asks questions to</a:t>
            </a:r>
            <a:r>
              <a:rPr lang="en-US" sz="2800" dirty="0" smtClean="0"/>
              <a:t> another </a:t>
            </a:r>
            <a:r>
              <a:rPr lang="en-US" sz="2800" dirty="0"/>
              <a:t>human and</a:t>
            </a:r>
            <a:r>
              <a:rPr lang="en-US" sz="2800" dirty="0" smtClean="0"/>
              <a:t> a computer, without </a:t>
            </a:r>
            <a:r>
              <a:rPr lang="en-US" sz="2800" dirty="0"/>
              <a:t>seeing </a:t>
            </a:r>
            <a:r>
              <a:rPr lang="en-US" sz="2800" dirty="0" smtClean="0"/>
              <a:t>either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If questioner </a:t>
            </a:r>
            <a:r>
              <a:rPr lang="en-US" sz="2800" dirty="0"/>
              <a:t>cannot distinguish</a:t>
            </a:r>
            <a:r>
              <a:rPr lang="en-US" sz="2800" dirty="0" smtClean="0"/>
              <a:t> human </a:t>
            </a:r>
            <a:r>
              <a:rPr lang="en-US" sz="2800" dirty="0"/>
              <a:t>from</a:t>
            </a:r>
            <a:r>
              <a:rPr lang="en-US" sz="2800" dirty="0" smtClean="0"/>
              <a:t> computer, computer </a:t>
            </a:r>
            <a:r>
              <a:rPr lang="en-US" sz="2800" dirty="0"/>
              <a:t>passes the test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FFB712"/>
                </a:solidFill>
              </a:rPr>
              <a:t>gold standard</a:t>
            </a:r>
            <a:r>
              <a:rPr lang="en-US" sz="2800" dirty="0"/>
              <a:t> in artificial intelligence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 computer can pass this today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some claim to be </a:t>
            </a:r>
            <a:r>
              <a:rPr lang="en-US" sz="2400" dirty="0">
                <a:hlinkClick r:id="rId2"/>
              </a:rPr>
              <a:t>close to passing</a:t>
            </a:r>
            <a:endParaRPr 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E9023DA-3729-8347-83A2-A5BAB4D793C2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CAPTCHA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CAPTCHA</a:t>
            </a:r>
            <a:r>
              <a:rPr lang="en-US" sz="2800" dirty="0" smtClean="0"/>
              <a:t> </a:t>
            </a:r>
          </a:p>
          <a:p>
            <a:pPr lvl="1" eaLnBrk="1" hangingPunct="1"/>
            <a:r>
              <a:rPr lang="en-US" sz="2400" b="1" dirty="0" smtClean="0">
                <a:solidFill>
                  <a:schemeClr val="hlink"/>
                </a:solidFill>
              </a:rPr>
              <a:t>C</a:t>
            </a:r>
            <a:r>
              <a:rPr lang="en-US" sz="2400" dirty="0" smtClean="0"/>
              <a:t>ompletely </a:t>
            </a:r>
            <a:r>
              <a:rPr lang="en-US" sz="2400" b="1" dirty="0">
                <a:solidFill>
                  <a:schemeClr val="hlink"/>
                </a:solidFill>
              </a:rPr>
              <a:t>A</a:t>
            </a:r>
            <a:r>
              <a:rPr lang="en-US" sz="2400" dirty="0"/>
              <a:t>utomated </a:t>
            </a:r>
            <a:r>
              <a:rPr lang="en-US" sz="2400" b="1" dirty="0">
                <a:solidFill>
                  <a:schemeClr val="hlink"/>
                </a:solidFill>
              </a:rPr>
              <a:t>P</a:t>
            </a:r>
            <a:r>
              <a:rPr lang="en-US" sz="2400" dirty="0"/>
              <a:t>ublic </a:t>
            </a:r>
            <a:r>
              <a:rPr lang="en-US" sz="2400" b="1" dirty="0">
                <a:solidFill>
                  <a:schemeClr val="hlink"/>
                </a:solidFill>
              </a:rPr>
              <a:t>T</a:t>
            </a:r>
            <a:r>
              <a:rPr lang="en-US" sz="2400" dirty="0"/>
              <a:t>uring test to tell </a:t>
            </a:r>
            <a:r>
              <a:rPr lang="en-US" sz="2400" b="1" dirty="0">
                <a:solidFill>
                  <a:schemeClr val="hlink"/>
                </a:solidFill>
              </a:rPr>
              <a:t>C</a:t>
            </a:r>
            <a:r>
              <a:rPr lang="en-US" sz="2400" dirty="0"/>
              <a:t>omputers and </a:t>
            </a:r>
            <a:r>
              <a:rPr lang="en-US" sz="2400" b="1" dirty="0">
                <a:solidFill>
                  <a:schemeClr val="hlink"/>
                </a:solidFill>
              </a:rPr>
              <a:t>H</a:t>
            </a:r>
            <a:r>
              <a:rPr lang="en-US" sz="2400" dirty="0"/>
              <a:t>umans </a:t>
            </a:r>
            <a:r>
              <a:rPr lang="en-US" sz="2400" b="1" dirty="0">
                <a:solidFill>
                  <a:schemeClr val="hlink"/>
                </a:solidFill>
              </a:rPr>
              <a:t>A</a:t>
            </a:r>
            <a:r>
              <a:rPr lang="en-US" sz="2400" dirty="0"/>
              <a:t>part</a:t>
            </a:r>
          </a:p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A</a:t>
            </a:r>
            <a:r>
              <a:rPr lang="en-US" sz="2800" dirty="0"/>
              <a:t>utomated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test is generated and scored by a computer program</a:t>
            </a:r>
          </a:p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</a:t>
            </a:r>
            <a:r>
              <a:rPr lang="en-US" sz="2800" dirty="0"/>
              <a:t>ublic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program and data are public</a:t>
            </a:r>
          </a:p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T</a:t>
            </a:r>
            <a:r>
              <a:rPr lang="en-US" sz="2800" dirty="0"/>
              <a:t>uring test to tell…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humans can pass the test, but machines cannot </a:t>
            </a:r>
            <a:r>
              <a:rPr lang="en-US" sz="2800" dirty="0" smtClean="0"/>
              <a:t>pass</a:t>
            </a:r>
          </a:p>
          <a:p>
            <a:pPr lvl="1" eaLnBrk="1" hangingPunct="1"/>
            <a:r>
              <a:rPr lang="en-US" sz="2400" dirty="0" smtClean="0"/>
              <a:t>Also known as </a:t>
            </a:r>
            <a:r>
              <a:rPr lang="en-US" sz="2400" b="1" dirty="0">
                <a:solidFill>
                  <a:srgbClr val="1320EE"/>
                </a:solidFill>
              </a:rPr>
              <a:t>HIP</a:t>
            </a:r>
            <a:r>
              <a:rPr lang="en-US" sz="2400" dirty="0"/>
              <a:t> == </a:t>
            </a:r>
            <a:r>
              <a:rPr lang="en-US" sz="2400" b="1" dirty="0">
                <a:solidFill>
                  <a:srgbClr val="1320EE"/>
                </a:solidFill>
              </a:rPr>
              <a:t>H</a:t>
            </a:r>
            <a:r>
              <a:rPr lang="en-US" sz="2400" dirty="0"/>
              <a:t>uman </a:t>
            </a:r>
            <a:r>
              <a:rPr lang="en-US" sz="2400" b="1" dirty="0">
                <a:solidFill>
                  <a:srgbClr val="1320EE"/>
                </a:solidFill>
              </a:rPr>
              <a:t>I</a:t>
            </a:r>
            <a:r>
              <a:rPr lang="en-US" sz="2400" dirty="0"/>
              <a:t>nteractive </a:t>
            </a:r>
            <a:r>
              <a:rPr lang="en-US" sz="2400" b="1" dirty="0">
                <a:solidFill>
                  <a:srgbClr val="1320EE"/>
                </a:solidFill>
              </a:rPr>
              <a:t>P</a:t>
            </a:r>
            <a:r>
              <a:rPr lang="en-US" sz="2400" dirty="0"/>
              <a:t>roof</a:t>
            </a:r>
          </a:p>
          <a:p>
            <a:pPr eaLnBrk="1" hangingPunct="1"/>
            <a:r>
              <a:rPr lang="en-US" sz="2800" dirty="0"/>
              <a:t>Like an inverse Turing test </a:t>
            </a:r>
            <a:r>
              <a:rPr lang="en-US" sz="2800" dirty="0" smtClean="0"/>
              <a:t>(well, sort </a:t>
            </a:r>
            <a:r>
              <a:rPr lang="en-US" sz="2800" dirty="0"/>
              <a:t>of…)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26E5EEB-448B-684D-941B-3F7722EF1BD5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CAPTCHA Paradox?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“…CAPTCHA is a program that can generate and grade tests that it itself cannot pass…”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“…much like some professors…”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Paradox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computer creates and scores test that it cannot pass!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CAPTCHA used so that only humans can get access (i.e., no bots/computers)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CAPTCHA is for </a:t>
            </a: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6F266B0-F006-4C40-9422-DB37BFB31ABE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CAPTCHA Uses?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Original motivation: automated bots stuffed ballot box in vote for best CS</a:t>
            </a:r>
            <a:r>
              <a:rPr lang="en-US" sz="2800" dirty="0" smtClean="0"/>
              <a:t> grad school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SJSU </a:t>
            </a:r>
            <a:r>
              <a:rPr lang="en-US" sz="2400" dirty="0" err="1"/>
              <a:t>vs</a:t>
            </a:r>
            <a:r>
              <a:rPr lang="en-US" sz="2400" dirty="0"/>
              <a:t> Stanford?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Free email services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spammers like to use bots to sign up for 1000’s of email accounts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CAPTCHA employed so only humans</a:t>
            </a:r>
            <a:r>
              <a:rPr lang="en-US" sz="2400" dirty="0" smtClean="0"/>
              <a:t> get accounts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Sites that do not want to be automatically indexed by search engines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CAPTCHA would force human intervention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bldLvl="2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5050C92-9F52-2047-BEF8-1C4C23274FCB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01000" cy="1219200"/>
          </a:xfrm>
        </p:spPr>
        <p:txBody>
          <a:bodyPr/>
          <a:lstStyle/>
          <a:p>
            <a:pPr eaLnBrk="1" hangingPunct="1"/>
            <a:r>
              <a:rPr lang="en-US"/>
              <a:t>CAPTCHA: Rules of the Game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Easy for most humans to pass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Difficult or impossible for machines to pass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Even with access to CAPTCHA 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From Trudy’s perspective, the only unknown is a random number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Analogous </a:t>
            </a:r>
            <a:r>
              <a:rPr lang="en-US" sz="2400" dirty="0"/>
              <a:t>to </a:t>
            </a:r>
            <a:r>
              <a:rPr lang="en-US" sz="2400" dirty="0" err="1"/>
              <a:t>Kerckhoffs</a:t>
            </a:r>
            <a:r>
              <a:rPr lang="en-US" sz="2400" dirty="0"/>
              <a:t>’ Principle</a:t>
            </a:r>
            <a:endParaRPr lang="en-US" sz="2400" i="1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Desirable to have different </a:t>
            </a:r>
            <a:r>
              <a:rPr lang="en-US" sz="2800" dirty="0" err="1"/>
              <a:t>CAPTCHAs</a:t>
            </a:r>
            <a:r>
              <a:rPr lang="en-US" sz="2800" dirty="0"/>
              <a:t> in case some person cannot pass one type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Blind person could not pass visual test,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E92221D-8A55-CC4E-AF88-A5F649B4DED3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Do </a:t>
            </a:r>
            <a:r>
              <a:rPr lang="en-US" dirty="0" err="1"/>
              <a:t>CAPTCHAs</a:t>
            </a:r>
            <a:r>
              <a:rPr lang="en-US" dirty="0"/>
              <a:t> Exist?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Test: Find 2 words in the following</a:t>
            </a:r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85800" y="4572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Easy for most humans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 (difficult?) OCR problem for </a:t>
            </a:r>
            <a:r>
              <a:rPr lang="en-US" sz="2800" dirty="0" smtClean="0"/>
              <a:t>computer</a:t>
            </a:r>
            <a:endParaRPr lang="en-US" dirty="0" smtClean="0"/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SzPct val="100000"/>
              <a:buFont typeface="Courier New"/>
              <a:buChar char="o"/>
            </a:pPr>
            <a:r>
              <a:rPr lang="en-US" dirty="0" smtClean="0"/>
              <a:t>OCR == Optical Character Recognition</a:t>
            </a:r>
            <a:endParaRPr lang="en-US" dirty="0"/>
          </a:p>
        </p:txBody>
      </p:sp>
      <p:pic>
        <p:nvPicPr>
          <p:cNvPr id="122886" name="Picture 10" descr="CAPTCHA.tif                                                    000B0D73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66913"/>
            <a:ext cx="4687888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0" grpId="0" build="p" autoUpdateAnimBg="0"/>
      <p:bldP spid="251911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A7C2DEB-3092-6246-82FC-A7778B44FCC9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CAPTCHAs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Current types of </a:t>
            </a:r>
            <a:r>
              <a:rPr lang="en-US" dirty="0" err="1"/>
              <a:t>CAPTCHAs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Visual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like previous example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Audio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distorted words or music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No text-based </a:t>
            </a:r>
            <a:r>
              <a:rPr lang="en-US" dirty="0" err="1"/>
              <a:t>CAPTCHAs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Maybe </a:t>
            </a:r>
            <a:r>
              <a:rPr lang="en-US" dirty="0"/>
              <a:t>this is impossible…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F7DF6C3-D9F1-B64B-8D62-F1130AF9048B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CAPTCHA’s and AI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OCR is a challenging AI problem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Hard part is the </a:t>
            </a:r>
            <a:r>
              <a:rPr lang="en-US" sz="2400" b="1" dirty="0">
                <a:solidFill>
                  <a:schemeClr val="hlink"/>
                </a:solidFill>
              </a:rPr>
              <a:t>segmentation problem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Humans good at solving this problem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Distorted sound makes good CAPTCHA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Humans also good at solving this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Hackers who break CAPTCHA have solved a hard AI problem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So, putting hacker’s effort to good use!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Other ways to defeat </a:t>
            </a:r>
            <a:r>
              <a:rPr lang="en-US" sz="2800" dirty="0" err="1"/>
              <a:t>CAPTCHAs</a:t>
            </a:r>
            <a:r>
              <a:rPr lang="en-US" sz="2800" dirty="0"/>
              <a:t>???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32A3F7F-8CF7-6743-B984-5D3CE298165E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24000"/>
          </a:xfrm>
        </p:spPr>
        <p:txBody>
          <a:bodyPr/>
          <a:lstStyle/>
          <a:p>
            <a:pPr eaLnBrk="1" hangingPunct="1"/>
            <a:r>
              <a:rPr lang="en-US"/>
              <a:t>Firewalls</a:t>
            </a:r>
          </a:p>
        </p:txBody>
      </p:sp>
      <p:pic>
        <p:nvPicPr>
          <p:cNvPr id="125956" name="Picture 6" descr="Firewall 12.tiff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0" y="2133600"/>
            <a:ext cx="30861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and C 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r>
              <a:rPr lang="en-US" dirty="0" smtClean="0"/>
              <a:t>D --- minimal protection</a:t>
            </a:r>
          </a:p>
          <a:p>
            <a:pPr lvl="1"/>
            <a:r>
              <a:rPr lang="en-US" dirty="0" smtClean="0"/>
              <a:t>Losers that can’t get into higher division</a:t>
            </a:r>
          </a:p>
          <a:p>
            <a:r>
              <a:rPr lang="en-US" dirty="0" smtClean="0"/>
              <a:t>C --- discretionary protection, i.e., don’t force security on users, have means to detect breaches (audit)</a:t>
            </a:r>
          </a:p>
          <a:p>
            <a:pPr lvl="1"/>
            <a:r>
              <a:rPr lang="en-US" dirty="0" smtClean="0"/>
              <a:t>C1 --- discretionary security protection</a:t>
            </a:r>
          </a:p>
          <a:p>
            <a:pPr lvl="1"/>
            <a:r>
              <a:rPr lang="en-US" dirty="0" smtClean="0"/>
              <a:t>C2 --- controlled access protection</a:t>
            </a:r>
          </a:p>
          <a:p>
            <a:pPr lvl="1"/>
            <a:r>
              <a:rPr lang="en-US" dirty="0" smtClean="0"/>
              <a:t>C2 slightly stronger than C1 (both vague)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02DE966-A528-114F-9EE0-71702F84AF64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Firewalls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Firewall</a:t>
            </a:r>
            <a:r>
              <a:rPr lang="en-US" sz="2800" dirty="0" smtClean="0"/>
              <a:t> decides </a:t>
            </a:r>
            <a:r>
              <a:rPr lang="en-US" sz="2800" dirty="0"/>
              <a:t>what to let in to internal network and/or what to let out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  <a:r>
              <a:rPr lang="en-US" sz="2800" dirty="0"/>
              <a:t> for the network</a:t>
            </a:r>
          </a:p>
        </p:txBody>
      </p:sp>
      <p:grpSp>
        <p:nvGrpSpPr>
          <p:cNvPr id="126981" name="Group 21"/>
          <p:cNvGrpSpPr>
            <a:grpSpLocks/>
          </p:cNvGrpSpPr>
          <p:nvPr/>
        </p:nvGrpSpPr>
        <p:grpSpPr bwMode="auto">
          <a:xfrm>
            <a:off x="1143000" y="1981200"/>
            <a:ext cx="7086600" cy="2362200"/>
            <a:chOff x="720" y="1248"/>
            <a:chExt cx="4464" cy="1488"/>
          </a:xfrm>
        </p:grpSpPr>
        <p:sp>
          <p:nvSpPr>
            <p:cNvPr id="126982" name="Rectangle 10"/>
            <p:cNvSpPr>
              <a:spLocks noChangeArrowheads="1"/>
            </p:cNvSpPr>
            <p:nvPr/>
          </p:nvSpPr>
          <p:spPr bwMode="auto">
            <a:xfrm>
              <a:off x="720" y="2314"/>
              <a:ext cx="9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Internet</a:t>
              </a:r>
            </a:p>
          </p:txBody>
        </p:sp>
        <p:sp>
          <p:nvSpPr>
            <p:cNvPr id="126983" name="Rectangle 11"/>
            <p:cNvSpPr>
              <a:spLocks noChangeArrowheads="1"/>
            </p:cNvSpPr>
            <p:nvPr/>
          </p:nvSpPr>
          <p:spPr bwMode="auto">
            <a:xfrm>
              <a:off x="4272" y="2196"/>
              <a:ext cx="861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/>
                <a:t>Internal</a:t>
              </a:r>
            </a:p>
            <a:p>
              <a:pPr>
                <a:lnSpc>
                  <a:spcPct val="90000"/>
                </a:lnSpc>
              </a:pPr>
              <a:r>
                <a:rPr lang="en-US"/>
                <a:t>network</a:t>
              </a:r>
            </a:p>
          </p:txBody>
        </p:sp>
        <p:sp>
          <p:nvSpPr>
            <p:cNvPr id="126984" name="Rectangle 12"/>
            <p:cNvSpPr>
              <a:spLocks noChangeArrowheads="1"/>
            </p:cNvSpPr>
            <p:nvPr/>
          </p:nvSpPr>
          <p:spPr bwMode="auto">
            <a:xfrm>
              <a:off x="2546" y="2352"/>
              <a:ext cx="8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Firewall</a:t>
              </a:r>
            </a:p>
          </p:txBody>
        </p:sp>
        <p:sp>
          <p:nvSpPr>
            <p:cNvPr id="126985" name="Line 13"/>
            <p:cNvSpPr>
              <a:spLocks noChangeShapeType="1"/>
            </p:cNvSpPr>
            <p:nvPr/>
          </p:nvSpPr>
          <p:spPr bwMode="auto">
            <a:xfrm>
              <a:off x="1824" y="177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6" name="Line 14"/>
            <p:cNvSpPr>
              <a:spLocks noChangeShapeType="1"/>
            </p:cNvSpPr>
            <p:nvPr/>
          </p:nvSpPr>
          <p:spPr bwMode="auto">
            <a:xfrm>
              <a:off x="3504" y="177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7" name="Line 15"/>
            <p:cNvSpPr>
              <a:spLocks noChangeShapeType="1"/>
            </p:cNvSpPr>
            <p:nvPr/>
          </p:nvSpPr>
          <p:spPr bwMode="auto">
            <a:xfrm flipH="1">
              <a:off x="3456" y="1968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8" name="Line 16"/>
            <p:cNvSpPr>
              <a:spLocks noChangeShapeType="1"/>
            </p:cNvSpPr>
            <p:nvPr/>
          </p:nvSpPr>
          <p:spPr bwMode="auto">
            <a:xfrm flipH="1">
              <a:off x="1776" y="1968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6989" name="Picture 17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96" y="1248"/>
              <a:ext cx="965" cy="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990" name="Picture 19" descr="Weather 176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0" y="1488"/>
              <a:ext cx="912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991" name="Picture 20" descr="Weather 193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76" y="1473"/>
              <a:ext cx="1008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4CC9001-F3D7-A545-AE25-0DF3B1DAA595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Firewall as Secretary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firewall is like a </a:t>
            </a:r>
            <a:r>
              <a:rPr lang="en-US" sz="2800" b="1" dirty="0">
                <a:solidFill>
                  <a:schemeClr val="accent2"/>
                </a:solidFill>
              </a:rPr>
              <a:t>secretary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meet with an executive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First contact the secretary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Secretary decides if meeting is important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So, secretary filters out many requests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You want to meet chair of CS department?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Secretary does some filtering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You want to meet the POTUS?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Secretary does lots of filtering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73A9E82E-0B94-504A-BD21-3AF18F45EFAA}" type="slidenum">
              <a:rPr lang="en-US" smtClean="0">
                <a:latin typeface="Times New Roman" charset="0"/>
              </a:rPr>
              <a:pPr/>
              <a:t>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Firewall Terminology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 standard firewall terminology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Types of firewalls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Packet filter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works at network layer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accent2"/>
                </a:solidFill>
              </a:rPr>
              <a:t>Stateful</a:t>
            </a:r>
            <a:r>
              <a:rPr lang="en-US" b="1" dirty="0">
                <a:solidFill>
                  <a:schemeClr val="accent2"/>
                </a:solidFill>
              </a:rPr>
              <a:t> packet filter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transport layer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Application proxy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application layer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Other terms often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E.g., “deep packet inspection”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86E8869-0F75-0C4B-B8F8-58EF8109B933}" type="slidenum">
              <a:rPr lang="en-US" smtClean="0">
                <a:latin typeface="Times New Roman" charset="0"/>
              </a:rPr>
              <a:pPr/>
              <a:t>73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Packet Filter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Operates at network layer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Can filters based on…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Source IP address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Destination IP address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Source Port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Destination Port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Flag bits (</a:t>
            </a:r>
            <a:r>
              <a:rPr lang="en-US" dirty="0">
                <a:latin typeface="Times-Roman" charset="0"/>
              </a:rPr>
              <a:t>SYN</a:t>
            </a:r>
            <a:r>
              <a:rPr lang="en-US" dirty="0"/>
              <a:t>, </a:t>
            </a:r>
            <a:r>
              <a:rPr lang="en-US" dirty="0">
                <a:latin typeface="Times-Roman" charset="0"/>
              </a:rPr>
              <a:t>ACK</a:t>
            </a:r>
            <a:r>
              <a:rPr lang="en-US" dirty="0"/>
              <a:t>, etc.)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Egress or ingress</a:t>
            </a: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6546850" y="19177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0054" name="Group 5"/>
          <p:cNvGrpSpPr>
            <a:grpSpLocks/>
          </p:cNvGrpSpPr>
          <p:nvPr/>
        </p:nvGrpSpPr>
        <p:grpSpPr bwMode="auto">
          <a:xfrm>
            <a:off x="6477000" y="2032000"/>
            <a:ext cx="1898650" cy="3530600"/>
            <a:chOff x="3076" y="888"/>
            <a:chExt cx="1196" cy="2224"/>
          </a:xfrm>
        </p:grpSpPr>
        <p:sp>
          <p:nvSpPr>
            <p:cNvPr id="130055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6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0057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8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9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60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2CB1641-C8E1-1640-8731-51A641BF9960}" type="slidenum">
              <a:rPr lang="en-US" smtClean="0">
                <a:latin typeface="Times New Roman" charset="0"/>
              </a:rPr>
              <a:pPr/>
              <a:t>74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Packet Filter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Advantages?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Speed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Disadvantages?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 concept of state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Cannot see TCP connections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Blind to application data</a:t>
            </a:r>
          </a:p>
        </p:txBody>
      </p:sp>
      <p:sp>
        <p:nvSpPr>
          <p:cNvPr id="131077" name="Rectangle 4"/>
          <p:cNvSpPr>
            <a:spLocks noChangeArrowheads="1"/>
          </p:cNvSpPr>
          <p:nvPr/>
        </p:nvSpPr>
        <p:spPr bwMode="auto">
          <a:xfrm>
            <a:off x="67754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078" name="Group 5"/>
          <p:cNvGrpSpPr>
            <a:grpSpLocks/>
          </p:cNvGrpSpPr>
          <p:nvPr/>
        </p:nvGrpSpPr>
        <p:grpSpPr bwMode="auto">
          <a:xfrm>
            <a:off x="6705600" y="1879600"/>
            <a:ext cx="1898650" cy="3530600"/>
            <a:chOff x="3076" y="888"/>
            <a:chExt cx="1196" cy="2224"/>
          </a:xfrm>
        </p:grpSpPr>
        <p:sp>
          <p:nvSpPr>
            <p:cNvPr id="131079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0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108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bldLvl="2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DB99458-5FFA-4C4C-BC11-AC44FF8F5B9F}" type="slidenum">
              <a:rPr lang="en-US" smtClean="0">
                <a:latin typeface="Times New Roman" charset="0"/>
              </a:rPr>
              <a:pPr/>
              <a:t>75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Packet Filter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Configured via Access Control Lists (</a:t>
            </a:r>
            <a:r>
              <a:rPr lang="en-US" sz="2800" dirty="0" err="1"/>
              <a:t>ACLs</a:t>
            </a:r>
            <a:r>
              <a:rPr lang="en-US" sz="2800" dirty="0"/>
              <a:t>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Different meaning than at start of Chapter 8</a:t>
            </a:r>
          </a:p>
        </p:txBody>
      </p:sp>
      <p:graphicFrame>
        <p:nvGraphicFramePr>
          <p:cNvPr id="223273" name="Group 41"/>
          <p:cNvGraphicFramePr>
            <a:graphicFrameLocks noGrp="1"/>
          </p:cNvGraphicFramePr>
          <p:nvPr/>
        </p:nvGraphicFramePr>
        <p:xfrm>
          <a:off x="228600" y="3162300"/>
          <a:ext cx="7620000" cy="16764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Allow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Inside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Outside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HTTP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Allow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Outside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Inside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&gt; 1023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HTTP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Deny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131" name="Rectangle 35"/>
          <p:cNvSpPr>
            <a:spLocks noChangeArrowheads="1"/>
          </p:cNvSpPr>
          <p:nvPr/>
        </p:nvSpPr>
        <p:spPr bwMode="auto">
          <a:xfrm>
            <a:off x="381000" y="2705100"/>
            <a:ext cx="957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/>
              <a:t>Action</a:t>
            </a:r>
          </a:p>
        </p:txBody>
      </p:sp>
      <p:sp>
        <p:nvSpPr>
          <p:cNvPr id="132132" name="Rectangle 36"/>
          <p:cNvSpPr>
            <a:spLocks noChangeArrowheads="1"/>
          </p:cNvSpPr>
          <p:nvPr/>
        </p:nvSpPr>
        <p:spPr bwMode="auto">
          <a:xfrm>
            <a:off x="1600200" y="24003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Source </a:t>
            </a:r>
          </a:p>
          <a:p>
            <a:pPr algn="ctr"/>
            <a:r>
              <a:rPr lang="en-US" sz="2000" b="1"/>
              <a:t>IP</a:t>
            </a:r>
          </a:p>
        </p:txBody>
      </p:sp>
      <p:sp>
        <p:nvSpPr>
          <p:cNvPr id="132133" name="Rectangle 37"/>
          <p:cNvSpPr>
            <a:spLocks noChangeArrowheads="1"/>
          </p:cNvSpPr>
          <p:nvPr/>
        </p:nvSpPr>
        <p:spPr bwMode="auto">
          <a:xfrm>
            <a:off x="2895600" y="24003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Dest </a:t>
            </a:r>
          </a:p>
          <a:p>
            <a:pPr algn="ctr"/>
            <a:r>
              <a:rPr lang="en-US" sz="2000" b="1"/>
              <a:t>IP</a:t>
            </a:r>
          </a:p>
        </p:txBody>
      </p:sp>
      <p:sp>
        <p:nvSpPr>
          <p:cNvPr id="132134" name="Rectangle 38"/>
          <p:cNvSpPr>
            <a:spLocks noChangeArrowheads="1"/>
          </p:cNvSpPr>
          <p:nvPr/>
        </p:nvSpPr>
        <p:spPr bwMode="auto">
          <a:xfrm>
            <a:off x="4114800" y="24003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Source </a:t>
            </a:r>
          </a:p>
          <a:p>
            <a:pPr algn="ctr"/>
            <a:r>
              <a:rPr lang="en-US" sz="2000" b="1"/>
              <a:t>Port</a:t>
            </a:r>
          </a:p>
        </p:txBody>
      </p:sp>
      <p:sp>
        <p:nvSpPr>
          <p:cNvPr id="132135" name="Rectangle 39"/>
          <p:cNvSpPr>
            <a:spLocks noChangeArrowheads="1"/>
          </p:cNvSpPr>
          <p:nvPr/>
        </p:nvSpPr>
        <p:spPr bwMode="auto">
          <a:xfrm>
            <a:off x="5486400" y="24003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Dest </a:t>
            </a:r>
          </a:p>
          <a:p>
            <a:pPr algn="ctr"/>
            <a:r>
              <a:rPr lang="en-US" sz="2000" b="1"/>
              <a:t>Port</a:t>
            </a:r>
          </a:p>
        </p:txBody>
      </p:sp>
      <p:sp>
        <p:nvSpPr>
          <p:cNvPr id="132136" name="Rectangle 40"/>
          <p:cNvSpPr>
            <a:spLocks noChangeArrowheads="1"/>
          </p:cNvSpPr>
          <p:nvPr/>
        </p:nvSpPr>
        <p:spPr bwMode="auto">
          <a:xfrm>
            <a:off x="6553200" y="2705100"/>
            <a:ext cx="1295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Protocol</a:t>
            </a:r>
          </a:p>
        </p:txBody>
      </p:sp>
      <p:sp>
        <p:nvSpPr>
          <p:cNvPr id="223274" name="Rectangle 42"/>
          <p:cNvSpPr>
            <a:spLocks noChangeArrowheads="1"/>
          </p:cNvSpPr>
          <p:nvPr/>
        </p:nvSpPr>
        <p:spPr bwMode="auto">
          <a:xfrm>
            <a:off x="685800" y="50673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1" dirty="0" smtClean="0">
                <a:solidFill>
                  <a:srgbClr val="0000FF"/>
                </a:solidFill>
              </a:rPr>
              <a:t>Q</a:t>
            </a:r>
            <a:r>
              <a:rPr lang="en-US" sz="2800" dirty="0" smtClean="0"/>
              <a:t>: Intention</a:t>
            </a:r>
            <a:r>
              <a:rPr lang="en-US" sz="2800" dirty="0"/>
              <a:t>?</a:t>
            </a:r>
            <a:endParaRPr lang="en-US" sz="28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: Restrict </a:t>
            </a:r>
            <a:r>
              <a:rPr lang="en-US" sz="2800" dirty="0"/>
              <a:t>traffic to Web browsing</a:t>
            </a:r>
          </a:p>
        </p:txBody>
      </p:sp>
      <p:graphicFrame>
        <p:nvGraphicFramePr>
          <p:cNvPr id="223290" name="Group 58"/>
          <p:cNvGraphicFramePr>
            <a:graphicFrameLocks noGrp="1"/>
          </p:cNvGraphicFramePr>
          <p:nvPr/>
        </p:nvGraphicFramePr>
        <p:xfrm>
          <a:off x="7848600" y="3162300"/>
          <a:ext cx="1066800" cy="16764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148" name="Rectangle 57"/>
          <p:cNvSpPr>
            <a:spLocks noChangeArrowheads="1"/>
          </p:cNvSpPr>
          <p:nvPr/>
        </p:nvSpPr>
        <p:spPr bwMode="auto">
          <a:xfrm>
            <a:off x="7696200" y="2362200"/>
            <a:ext cx="1295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Flag</a:t>
            </a:r>
          </a:p>
          <a:p>
            <a:pPr algn="ctr"/>
            <a:r>
              <a:rPr lang="en-US" sz="2000" b="1"/>
              <a:t>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4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5B0E237-808A-754D-A567-9C3BAAB3C80C}" type="slidenum">
              <a:rPr lang="en-US" smtClean="0">
                <a:latin typeface="Times New Roman" charset="0"/>
              </a:rPr>
              <a:pPr/>
              <a:t>76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pPr eaLnBrk="1" hangingPunct="1"/>
            <a:r>
              <a:rPr lang="en-US"/>
              <a:t>TCP ACK Scan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scans for open ports thru firewall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Port scanning is </a:t>
            </a:r>
            <a:r>
              <a:rPr lang="en-US" sz="2400" i="1" dirty="0"/>
              <a:t>first step </a:t>
            </a:r>
            <a:r>
              <a:rPr lang="en-US" sz="2400" dirty="0"/>
              <a:t>in </a:t>
            </a:r>
            <a:r>
              <a:rPr lang="en-US" sz="2400" dirty="0" smtClean="0"/>
              <a:t>many </a:t>
            </a:r>
            <a:r>
              <a:rPr lang="en-US" sz="2400" dirty="0"/>
              <a:t>attacks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sends packet with ACK bit set, </a:t>
            </a:r>
            <a:r>
              <a:rPr lang="en-US" sz="2800" b="1" dirty="0">
                <a:solidFill>
                  <a:schemeClr val="accent2"/>
                </a:solidFill>
              </a:rPr>
              <a:t>without</a:t>
            </a:r>
            <a:r>
              <a:rPr lang="en-US" sz="2800" dirty="0"/>
              <a:t> prior 3-way handshake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Violates TCP/IP protocol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ACK packet pass thru packet filter firewall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Appears to be part of an ongoing connection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RST sent by recipient of such packet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417C740-7E6C-C84A-A517-5B9E80C97BEC}" type="slidenum">
              <a:rPr lang="en-US" smtClean="0">
                <a:latin typeface="Times New Roman" charset="0"/>
              </a:rPr>
              <a:pPr/>
              <a:t>77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ACK Scan</a:t>
            </a:r>
          </a:p>
        </p:txBody>
      </p:sp>
      <p:sp>
        <p:nvSpPr>
          <p:cNvPr id="23349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8001000" cy="137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Attacker knows port 1209 open thru firewall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A </a:t>
            </a:r>
            <a:r>
              <a:rPr lang="en-US" sz="2800" b="1" dirty="0" err="1">
                <a:solidFill>
                  <a:schemeClr val="accent2"/>
                </a:solidFill>
              </a:rPr>
              <a:t>stateful</a:t>
            </a:r>
            <a:r>
              <a:rPr lang="en-US" sz="2800" b="1" dirty="0">
                <a:solidFill>
                  <a:schemeClr val="accent2"/>
                </a:solidFill>
              </a:rPr>
              <a:t> packet filter</a:t>
            </a:r>
            <a:r>
              <a:rPr lang="en-US" sz="2800" dirty="0"/>
              <a:t> can prevent </a:t>
            </a:r>
            <a:r>
              <a:rPr lang="en-US" sz="2800" dirty="0" smtClean="0"/>
              <a:t>this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Since scans </a:t>
            </a:r>
            <a:r>
              <a:rPr lang="en-US" sz="2400" dirty="0"/>
              <a:t>not part of established </a:t>
            </a:r>
            <a:r>
              <a:rPr lang="en-US" sz="2400" dirty="0" smtClean="0"/>
              <a:t>connections</a:t>
            </a:r>
            <a:endParaRPr lang="en-US" sz="2400" dirty="0"/>
          </a:p>
        </p:txBody>
      </p:sp>
      <p:grpSp>
        <p:nvGrpSpPr>
          <p:cNvPr id="134149" name="Group 29"/>
          <p:cNvGrpSpPr>
            <a:grpSpLocks/>
          </p:cNvGrpSpPr>
          <p:nvPr/>
        </p:nvGrpSpPr>
        <p:grpSpPr bwMode="auto">
          <a:xfrm>
            <a:off x="152400" y="2019300"/>
            <a:ext cx="8755063" cy="2705100"/>
            <a:chOff x="96" y="1272"/>
            <a:chExt cx="5515" cy="1704"/>
          </a:xfrm>
        </p:grpSpPr>
        <p:sp>
          <p:nvSpPr>
            <p:cNvPr id="134150" name="Rectangle 6"/>
            <p:cNvSpPr>
              <a:spLocks noChangeArrowheads="1"/>
            </p:cNvSpPr>
            <p:nvPr/>
          </p:nvSpPr>
          <p:spPr bwMode="auto">
            <a:xfrm>
              <a:off x="2699" y="2472"/>
              <a:ext cx="613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Packet</a:t>
              </a:r>
            </a:p>
            <a:p>
              <a:pPr algn="ctr"/>
              <a:r>
                <a:rPr lang="en-US" sz="2000"/>
                <a:t>Filter</a:t>
              </a:r>
            </a:p>
          </p:txBody>
        </p:sp>
        <p:sp>
          <p:nvSpPr>
            <p:cNvPr id="134151" name="Rectangle 8"/>
            <p:cNvSpPr>
              <a:spLocks noChangeArrowheads="1"/>
            </p:cNvSpPr>
            <p:nvPr/>
          </p:nvSpPr>
          <p:spPr bwMode="auto">
            <a:xfrm>
              <a:off x="144" y="2407"/>
              <a:ext cx="56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Trudy</a:t>
              </a:r>
            </a:p>
          </p:txBody>
        </p:sp>
        <p:sp>
          <p:nvSpPr>
            <p:cNvPr id="134152" name="Rectangle 9"/>
            <p:cNvSpPr>
              <a:spLocks noChangeArrowheads="1"/>
            </p:cNvSpPr>
            <p:nvPr/>
          </p:nvSpPr>
          <p:spPr bwMode="auto">
            <a:xfrm>
              <a:off x="4848" y="2420"/>
              <a:ext cx="763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/>
                <a:t>Internal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/>
                <a:t>Network</a:t>
              </a:r>
            </a:p>
          </p:txBody>
        </p:sp>
        <p:sp>
          <p:nvSpPr>
            <p:cNvPr id="134153" name="Line 10"/>
            <p:cNvSpPr>
              <a:spLocks noChangeShapeType="1"/>
            </p:cNvSpPr>
            <p:nvPr/>
          </p:nvSpPr>
          <p:spPr bwMode="auto">
            <a:xfrm>
              <a:off x="869" y="1531"/>
              <a:ext cx="16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4" name="Rectangle 11"/>
            <p:cNvSpPr>
              <a:spLocks noChangeArrowheads="1"/>
            </p:cNvSpPr>
            <p:nvPr/>
          </p:nvSpPr>
          <p:spPr bwMode="auto">
            <a:xfrm>
              <a:off x="864" y="1272"/>
              <a:ext cx="144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ACK dest port 1207</a:t>
              </a:r>
            </a:p>
          </p:txBody>
        </p:sp>
        <p:sp>
          <p:nvSpPr>
            <p:cNvPr id="134155" name="Line 12"/>
            <p:cNvSpPr>
              <a:spLocks noChangeShapeType="1"/>
            </p:cNvSpPr>
            <p:nvPr/>
          </p:nvSpPr>
          <p:spPr bwMode="auto">
            <a:xfrm>
              <a:off x="869" y="1819"/>
              <a:ext cx="16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6" name="Rectangle 13"/>
            <p:cNvSpPr>
              <a:spLocks noChangeArrowheads="1"/>
            </p:cNvSpPr>
            <p:nvPr/>
          </p:nvSpPr>
          <p:spPr bwMode="auto">
            <a:xfrm>
              <a:off x="864" y="1560"/>
              <a:ext cx="144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ACK dest port 1208</a:t>
              </a:r>
            </a:p>
          </p:txBody>
        </p:sp>
        <p:sp>
          <p:nvSpPr>
            <p:cNvPr id="134157" name="Line 14"/>
            <p:cNvSpPr>
              <a:spLocks noChangeShapeType="1"/>
            </p:cNvSpPr>
            <p:nvPr/>
          </p:nvSpPr>
          <p:spPr bwMode="auto">
            <a:xfrm>
              <a:off x="874" y="2126"/>
              <a:ext cx="3926" cy="1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8" name="Rectangle 15"/>
            <p:cNvSpPr>
              <a:spLocks noChangeArrowheads="1"/>
            </p:cNvSpPr>
            <p:nvPr/>
          </p:nvSpPr>
          <p:spPr bwMode="auto">
            <a:xfrm>
              <a:off x="869" y="1867"/>
              <a:ext cx="144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ACK dest port 1209</a:t>
              </a:r>
            </a:p>
          </p:txBody>
        </p:sp>
        <p:sp>
          <p:nvSpPr>
            <p:cNvPr id="134159" name="Line 19"/>
            <p:cNvSpPr>
              <a:spLocks noChangeShapeType="1"/>
            </p:cNvSpPr>
            <p:nvPr/>
          </p:nvSpPr>
          <p:spPr bwMode="auto">
            <a:xfrm flipH="1">
              <a:off x="864" y="2376"/>
              <a:ext cx="39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0" name="Rectangle 20"/>
            <p:cNvSpPr>
              <a:spLocks noChangeArrowheads="1"/>
            </p:cNvSpPr>
            <p:nvPr/>
          </p:nvSpPr>
          <p:spPr bwMode="auto">
            <a:xfrm>
              <a:off x="3820" y="2381"/>
              <a:ext cx="40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RST</a:t>
              </a:r>
            </a:p>
          </p:txBody>
        </p:sp>
        <p:pic>
          <p:nvPicPr>
            <p:cNvPr id="134161" name="Picture 23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rcRect/>
                <a:stretch>
                  <a:fillRect/>
                </a:stretch>
              </p:blipFill>
            </mc:Choice>
            <mc:Fallback>
              <p:blipFill>
                <a:blip r:embed="rId4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2640" y="1680"/>
              <a:ext cx="24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62" name="Picture 24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rcRect/>
                <a:stretch>
                  <a:fillRect/>
                </a:stretch>
              </p:blipFill>
            </mc:Choice>
            <mc:Fallback>
              <p:blipFill>
                <a:blip r:embed="rId4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2640" y="1392"/>
              <a:ext cx="24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63" name="Picture 26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67" y="1968"/>
              <a:ext cx="497" cy="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64" name="Picture 27" descr="monitor &amp; computer.tif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92" y="1872"/>
              <a:ext cx="41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65" name="Picture 28" descr="Laptop computer L 1.tif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6" y="1932"/>
              <a:ext cx="702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3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3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7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21BC32C3-93AB-9F44-A1D8-AF274DB924EA}" type="slidenum">
              <a:rPr lang="en-US" smtClean="0">
                <a:latin typeface="Times New Roman" charset="0"/>
              </a:rPr>
              <a:pPr/>
              <a:t>78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Stateful Packet Filter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/>
              <a:t> to packet filter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Operates at transport layer</a:t>
            </a:r>
          </a:p>
          <a:p>
            <a:pPr eaLnBrk="1" hangingPunct="1">
              <a:spcAft>
                <a:spcPts val="600"/>
              </a:spcAft>
            </a:pPr>
            <a:r>
              <a:rPr lang="en-US" b="1" i="1" dirty="0"/>
              <a:t>Remembers</a:t>
            </a:r>
            <a:r>
              <a:rPr lang="en-US" dirty="0"/>
              <a:t> TCP connections, flag bits, etc.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Can even remember UDP packets (e.g., DNS requests)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5174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76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5177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78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79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0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89C6B5E-ECA8-CA4A-8062-7D3E773B1210}" type="slidenum">
              <a:rPr lang="en-US" smtClean="0">
                <a:latin typeface="Times New Roman" charset="0"/>
              </a:rPr>
              <a:pPr/>
              <a:t>79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Stateful Packet Filter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Advantages?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Can do everything a packet filter can do plus...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Keep track of ongoing </a:t>
            </a:r>
            <a:r>
              <a:rPr lang="en-US" sz="2400" dirty="0" smtClean="0"/>
              <a:t>connections (so prevents </a:t>
            </a:r>
            <a:r>
              <a:rPr lang="en-US" sz="2400" dirty="0"/>
              <a:t>TCP ACK </a:t>
            </a:r>
            <a:r>
              <a:rPr lang="en-US" sz="2400" dirty="0" smtClean="0"/>
              <a:t>scan)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Disadvantages?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Cannot see application 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Slower than packet filtering</a:t>
            </a:r>
          </a:p>
        </p:txBody>
      </p:sp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6198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36199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0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0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0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--- mandatory protection</a:t>
            </a:r>
          </a:p>
          <a:p>
            <a:r>
              <a:rPr lang="en-US" dirty="0" smtClean="0"/>
              <a:t>B is a huge step up from C</a:t>
            </a:r>
          </a:p>
          <a:p>
            <a:pPr lvl="1"/>
            <a:r>
              <a:rPr lang="en-US" dirty="0" smtClean="0"/>
              <a:t>In C, can break security, but get caught</a:t>
            </a:r>
          </a:p>
          <a:p>
            <a:pPr lvl="1"/>
            <a:r>
              <a:rPr lang="en-US" dirty="0" smtClean="0"/>
              <a:t>In B, “mandatory” means can’t break it</a:t>
            </a:r>
          </a:p>
          <a:p>
            <a:r>
              <a:rPr lang="en-US" dirty="0" smtClean="0"/>
              <a:t>B1 --- labeled security protection</a:t>
            </a:r>
          </a:p>
          <a:p>
            <a:pPr lvl="1"/>
            <a:r>
              <a:rPr lang="en-US" dirty="0" smtClean="0"/>
              <a:t>All data labeled, which restricts what can be done with it</a:t>
            </a:r>
          </a:p>
          <a:p>
            <a:pPr lvl="1"/>
            <a:r>
              <a:rPr lang="en-US" dirty="0" smtClean="0"/>
              <a:t>This access control cannot be violated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3419036-FAEA-E742-8ED7-A8C7DB6837A2}" type="slidenum">
              <a:rPr lang="en-US" smtClean="0">
                <a:latin typeface="Times New Roman" charset="0"/>
              </a:rPr>
              <a:pPr/>
              <a:t>80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Application Proxy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019800" cy="4267200"/>
          </a:xfrm>
        </p:spPr>
        <p:txBody>
          <a:bodyPr/>
          <a:lstStyle/>
          <a:p>
            <a:pPr marL="533400" indent="-533400" eaLnBrk="1" hangingPunct="1">
              <a:spcAft>
                <a:spcPts val="60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proxy</a:t>
            </a:r>
            <a:r>
              <a:rPr lang="en-US" dirty="0"/>
              <a:t> is something that acts on your behalf</a:t>
            </a:r>
          </a:p>
          <a:p>
            <a:pPr marL="533400" indent="-533400" eaLnBrk="1" hangingPunct="1">
              <a:spcAft>
                <a:spcPts val="600"/>
              </a:spcAft>
            </a:pPr>
            <a:r>
              <a:rPr lang="en-US" dirty="0"/>
              <a:t>Application proxy looks at incoming application data</a:t>
            </a:r>
          </a:p>
          <a:p>
            <a:pPr marL="533400" indent="-533400" eaLnBrk="1" hangingPunct="1">
              <a:spcAft>
                <a:spcPts val="600"/>
              </a:spcAft>
            </a:pPr>
            <a:r>
              <a:rPr lang="en-US" dirty="0"/>
              <a:t>Verifies that data is safe before letting it in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7222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37223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4" name="Text Box 7"/>
            <p:cNvSpPr txBox="1">
              <a:spLocks noChangeArrowheads="1"/>
            </p:cNvSpPr>
            <p:nvPr/>
          </p:nvSpPr>
          <p:spPr bwMode="auto">
            <a:xfrm>
              <a:off x="3122" y="949"/>
              <a:ext cx="1129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application</a:t>
              </a:r>
              <a:endParaRPr lang="en-US" dirty="0">
                <a:latin typeface="Arial" charset="0"/>
              </a:endParaRPr>
            </a:p>
            <a:p>
              <a:pPr algn="ctr" eaLnBrk="0" hangingPunct="0"/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b="1" dirty="0">
                  <a:solidFill>
                    <a:schemeClr val="accent2"/>
                  </a:solidFill>
                  <a:latin typeface="Arial" charset="0"/>
                </a:rPr>
                <a:t>transport</a:t>
              </a:r>
              <a:endParaRPr lang="en-US" dirty="0">
                <a:latin typeface="Arial" charset="0"/>
              </a:endParaRPr>
            </a:p>
            <a:p>
              <a:pPr algn="ctr" eaLnBrk="0" hangingPunct="0"/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b="1" dirty="0">
                  <a:solidFill>
                    <a:schemeClr val="accent2"/>
                  </a:solidFill>
                  <a:latin typeface="Arial" charset="0"/>
                </a:rPr>
                <a:t>network</a:t>
              </a:r>
              <a:endParaRPr lang="en-US" b="1" dirty="0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dirty="0">
                  <a:latin typeface="Arial" charset="0"/>
                </a:rPr>
                <a:t>link</a:t>
              </a:r>
              <a:endParaRPr lang="en-US" dirty="0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dirty="0">
                  <a:latin typeface="Arial" charset="0"/>
                </a:rPr>
                <a:t>physical</a:t>
              </a:r>
            </a:p>
          </p:txBody>
        </p:sp>
        <p:sp>
          <p:nvSpPr>
            <p:cNvPr id="13722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522C007-07DD-5B4F-B0C5-ADA68E46590E}" type="slidenum">
              <a:rPr lang="en-US" smtClean="0">
                <a:latin typeface="Times New Roman" charset="0"/>
              </a:rPr>
              <a:pPr/>
              <a:t>81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Application Proxy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019800" cy="4267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Advantages?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Complete view of connections and applications data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Filter bad data at application layer (viruses, Word macros)</a:t>
            </a:r>
          </a:p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Disadvantages?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Speed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8246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38247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48" name="Text Box 7"/>
            <p:cNvSpPr txBox="1">
              <a:spLocks noChangeArrowheads="1"/>
            </p:cNvSpPr>
            <p:nvPr/>
          </p:nvSpPr>
          <p:spPr bwMode="auto">
            <a:xfrm>
              <a:off x="3122" y="949"/>
              <a:ext cx="1129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8249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50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51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52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F08363F-4B43-FC46-9917-850A7FC951AB}" type="slidenum">
              <a:rPr lang="en-US" smtClean="0">
                <a:latin typeface="Times New Roman" charset="0"/>
              </a:rPr>
              <a:pPr/>
              <a:t>82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Proxy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Creates a new packet before sending it thru to internal network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Attacker must talk to </a:t>
            </a:r>
            <a:r>
              <a:rPr lang="en-US" sz="2800" b="1" dirty="0">
                <a:solidFill>
                  <a:schemeClr val="accent2"/>
                </a:solidFill>
              </a:rPr>
              <a:t>proxy</a:t>
            </a:r>
            <a:r>
              <a:rPr lang="en-US" sz="2800" dirty="0"/>
              <a:t> and convince it to forward message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Proxy has complete view of connection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Prevents some scans </a:t>
            </a:r>
            <a:r>
              <a:rPr lang="en-US" sz="2800" dirty="0" err="1"/>
              <a:t>stateful</a:t>
            </a:r>
            <a:r>
              <a:rPr lang="en-US" sz="2800" dirty="0"/>
              <a:t> packet filter cannot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next slides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7CBEA1C8-4023-0E40-B8AF-B7D6542907C5}" type="slidenum">
              <a:rPr lang="en-US" smtClean="0">
                <a:latin typeface="Times New Roman" charset="0"/>
              </a:rPr>
              <a:pPr/>
              <a:t>83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Firewalk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Tool to scan for open ports thru firewall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Attacker knows IP address of firewall and IP address of one system inside firewall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Set TTL to 1 more than number of hops to firewall, and set destination port to 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If firewall allows data on port N thru firewall, get </a:t>
            </a:r>
            <a:r>
              <a:rPr lang="en-US" sz="2800" b="1" i="1" dirty="0">
                <a:solidFill>
                  <a:srgbClr val="000000"/>
                </a:solidFill>
              </a:rPr>
              <a:t>time exceeded</a:t>
            </a:r>
            <a:r>
              <a:rPr lang="en-US" sz="2800" dirty="0">
                <a:solidFill>
                  <a:srgbClr val="000000"/>
                </a:solidFill>
              </a:rPr>
              <a:t> error message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Otherwise, no response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3EFB75C8-BF48-AC47-9CA1-15F5ACEC2F23}" type="slidenum">
              <a:rPr lang="en-US" smtClean="0">
                <a:latin typeface="Times New Roman" charset="0"/>
              </a:rPr>
              <a:pPr/>
              <a:t>84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41315" name="Picture 71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89200"/>
            <a:ext cx="1066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Firewalk and Proxy Firewall</a:t>
            </a:r>
          </a:p>
        </p:txBody>
      </p:sp>
      <p:sp>
        <p:nvSpPr>
          <p:cNvPr id="238645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8486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This will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work thru an application proxy (why?)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The proxy creates a new packet, destroys old TTL</a:t>
            </a:r>
          </a:p>
        </p:txBody>
      </p:sp>
      <p:grpSp>
        <p:nvGrpSpPr>
          <p:cNvPr id="141318" name="Group 143"/>
          <p:cNvGrpSpPr>
            <a:grpSpLocks/>
          </p:cNvGrpSpPr>
          <p:nvPr/>
        </p:nvGrpSpPr>
        <p:grpSpPr bwMode="auto">
          <a:xfrm>
            <a:off x="152400" y="1524000"/>
            <a:ext cx="8458200" cy="3048000"/>
            <a:chOff x="96" y="960"/>
            <a:chExt cx="5328" cy="1920"/>
          </a:xfrm>
        </p:grpSpPr>
        <p:pic>
          <p:nvPicPr>
            <p:cNvPr id="141319" name="Picture 72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12" y="1392"/>
              <a:ext cx="48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320" name="Line 35"/>
            <p:cNvSpPr>
              <a:spLocks noChangeShapeType="1"/>
            </p:cNvSpPr>
            <p:nvPr/>
          </p:nvSpPr>
          <p:spPr bwMode="auto">
            <a:xfrm flipV="1">
              <a:off x="576" y="1248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1" name="Line 36"/>
            <p:cNvSpPr>
              <a:spLocks noChangeShapeType="1"/>
            </p:cNvSpPr>
            <p:nvPr/>
          </p:nvSpPr>
          <p:spPr bwMode="auto">
            <a:xfrm>
              <a:off x="1536" y="1200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2" name="Line 37"/>
            <p:cNvSpPr>
              <a:spLocks noChangeShapeType="1"/>
            </p:cNvSpPr>
            <p:nvPr/>
          </p:nvSpPr>
          <p:spPr bwMode="auto">
            <a:xfrm>
              <a:off x="2496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3" name="Line 39"/>
            <p:cNvSpPr>
              <a:spLocks noChangeShapeType="1"/>
            </p:cNvSpPr>
            <p:nvPr/>
          </p:nvSpPr>
          <p:spPr bwMode="auto">
            <a:xfrm>
              <a:off x="374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4" name="Line 40"/>
            <p:cNvSpPr>
              <a:spLocks noChangeShapeType="1"/>
            </p:cNvSpPr>
            <p:nvPr/>
          </p:nvSpPr>
          <p:spPr bwMode="auto">
            <a:xfrm>
              <a:off x="624" y="2112"/>
              <a:ext cx="27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5" name="Line 41"/>
            <p:cNvSpPr>
              <a:spLocks noChangeShapeType="1"/>
            </p:cNvSpPr>
            <p:nvPr/>
          </p:nvSpPr>
          <p:spPr bwMode="auto">
            <a:xfrm>
              <a:off x="624" y="2352"/>
              <a:ext cx="27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6" name="Line 42"/>
            <p:cNvSpPr>
              <a:spLocks noChangeShapeType="1"/>
            </p:cNvSpPr>
            <p:nvPr/>
          </p:nvSpPr>
          <p:spPr bwMode="auto">
            <a:xfrm>
              <a:off x="624" y="2592"/>
              <a:ext cx="422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7" name="Line 43"/>
            <p:cNvSpPr>
              <a:spLocks noChangeShapeType="1"/>
            </p:cNvSpPr>
            <p:nvPr/>
          </p:nvSpPr>
          <p:spPr bwMode="auto">
            <a:xfrm flipH="1">
              <a:off x="624" y="2832"/>
              <a:ext cx="41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8" name="Rectangle 44"/>
            <p:cNvSpPr>
              <a:spLocks noChangeArrowheads="1"/>
            </p:cNvSpPr>
            <p:nvPr/>
          </p:nvSpPr>
          <p:spPr bwMode="auto">
            <a:xfrm>
              <a:off x="816" y="2352"/>
              <a:ext cx="193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Dest port 12345, TTL=4</a:t>
              </a:r>
            </a:p>
          </p:txBody>
        </p:sp>
        <p:sp>
          <p:nvSpPr>
            <p:cNvPr id="141329" name="Rectangle 45"/>
            <p:cNvSpPr>
              <a:spLocks noChangeArrowheads="1"/>
            </p:cNvSpPr>
            <p:nvPr/>
          </p:nvSpPr>
          <p:spPr bwMode="auto">
            <a:xfrm>
              <a:off x="816" y="2112"/>
              <a:ext cx="193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Dest port 12344, TTL=4</a:t>
              </a:r>
            </a:p>
          </p:txBody>
        </p:sp>
        <p:sp>
          <p:nvSpPr>
            <p:cNvPr id="141330" name="Rectangle 46"/>
            <p:cNvSpPr>
              <a:spLocks noChangeArrowheads="1"/>
            </p:cNvSpPr>
            <p:nvPr/>
          </p:nvSpPr>
          <p:spPr bwMode="auto">
            <a:xfrm>
              <a:off x="816" y="1872"/>
              <a:ext cx="193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Dest port 12343, TTL=4</a:t>
              </a:r>
            </a:p>
          </p:txBody>
        </p:sp>
        <p:sp>
          <p:nvSpPr>
            <p:cNvPr id="141331" name="Rectangle 47"/>
            <p:cNvSpPr>
              <a:spLocks noChangeArrowheads="1"/>
            </p:cNvSpPr>
            <p:nvPr/>
          </p:nvSpPr>
          <p:spPr bwMode="auto">
            <a:xfrm>
              <a:off x="816" y="2599"/>
              <a:ext cx="124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Time exceeded</a:t>
              </a:r>
            </a:p>
          </p:txBody>
        </p:sp>
        <p:pic>
          <p:nvPicPr>
            <p:cNvPr id="141332" name="Picture 48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5"/>
                <a:srcRect/>
                <a:stretch>
                  <a:fillRect/>
                </a:stretch>
              </p:blipFill>
            </mc:Choice>
            <mc:Fallback>
              <p:blipFill>
                <a:blip r:embed="rId6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3456" y="1969"/>
              <a:ext cx="24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1333" name="Picture 49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5"/>
                <a:srcRect/>
                <a:stretch>
                  <a:fillRect/>
                </a:stretch>
              </p:blipFill>
            </mc:Choice>
            <mc:Fallback>
              <p:blipFill>
                <a:blip r:embed="rId6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3456" y="2257"/>
              <a:ext cx="24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334" name="Rectangle 50"/>
            <p:cNvSpPr>
              <a:spLocks noChangeArrowheads="1"/>
            </p:cNvSpPr>
            <p:nvPr/>
          </p:nvSpPr>
          <p:spPr bwMode="auto">
            <a:xfrm>
              <a:off x="96" y="1303"/>
              <a:ext cx="56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Trudy</a:t>
              </a:r>
            </a:p>
          </p:txBody>
        </p:sp>
        <p:sp>
          <p:nvSpPr>
            <p:cNvPr id="141335" name="Rectangle 51"/>
            <p:cNvSpPr>
              <a:spLocks noChangeArrowheads="1"/>
            </p:cNvSpPr>
            <p:nvPr/>
          </p:nvSpPr>
          <p:spPr bwMode="auto">
            <a:xfrm>
              <a:off x="3227" y="960"/>
              <a:ext cx="613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/>
                <a:t>Packet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/>
                <a:t>filter</a:t>
              </a:r>
            </a:p>
          </p:txBody>
        </p:sp>
        <p:sp>
          <p:nvSpPr>
            <p:cNvPr id="141336" name="Rectangle 52"/>
            <p:cNvSpPr>
              <a:spLocks noChangeArrowheads="1"/>
            </p:cNvSpPr>
            <p:nvPr/>
          </p:nvSpPr>
          <p:spPr bwMode="auto">
            <a:xfrm>
              <a:off x="4464" y="1248"/>
              <a:ext cx="62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Router</a:t>
              </a:r>
            </a:p>
          </p:txBody>
        </p:sp>
        <p:sp>
          <p:nvSpPr>
            <p:cNvPr id="141337" name="Rectangle 68"/>
            <p:cNvSpPr>
              <a:spLocks noChangeArrowheads="1"/>
            </p:cNvSpPr>
            <p:nvPr/>
          </p:nvSpPr>
          <p:spPr bwMode="auto">
            <a:xfrm>
              <a:off x="2016" y="1248"/>
              <a:ext cx="62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Router</a:t>
              </a:r>
            </a:p>
          </p:txBody>
        </p:sp>
        <p:sp>
          <p:nvSpPr>
            <p:cNvPr id="141338" name="Rectangle 69"/>
            <p:cNvSpPr>
              <a:spLocks noChangeArrowheads="1"/>
            </p:cNvSpPr>
            <p:nvPr/>
          </p:nvSpPr>
          <p:spPr bwMode="auto">
            <a:xfrm>
              <a:off x="1056" y="1255"/>
              <a:ext cx="62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Router</a:t>
              </a:r>
            </a:p>
          </p:txBody>
        </p:sp>
        <p:sp>
          <p:nvSpPr>
            <p:cNvPr id="141339" name="Line 70"/>
            <p:cNvSpPr>
              <a:spLocks noChangeShapeType="1"/>
            </p:cNvSpPr>
            <p:nvPr/>
          </p:nvSpPr>
          <p:spPr bwMode="auto">
            <a:xfrm>
              <a:off x="4992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1340" name="Group 130"/>
            <p:cNvGrpSpPr>
              <a:grpSpLocks/>
            </p:cNvGrpSpPr>
            <p:nvPr/>
          </p:nvGrpSpPr>
          <p:grpSpPr bwMode="auto">
            <a:xfrm>
              <a:off x="1152" y="1056"/>
              <a:ext cx="432" cy="240"/>
              <a:chOff x="1152" y="1056"/>
              <a:chExt cx="432" cy="240"/>
            </a:xfrm>
          </p:grpSpPr>
          <p:sp>
            <p:nvSpPr>
              <p:cNvPr id="141353" name="Rectangle 112"/>
              <p:cNvSpPr>
                <a:spLocks noChangeArrowheads="1"/>
              </p:cNvSpPr>
              <p:nvPr/>
            </p:nvSpPr>
            <p:spPr bwMode="auto">
              <a:xfrm>
                <a:off x="1152" y="1115"/>
                <a:ext cx="426" cy="133"/>
              </a:xfrm>
              <a:prstGeom prst="rect">
                <a:avLst/>
              </a:prstGeom>
              <a:solidFill>
                <a:schemeClr val="hlink"/>
              </a:solidFill>
              <a:ln w="0">
                <a:solidFill>
                  <a:schemeClr val="hlink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4" name="Oval 93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5" name="Oval 95"/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6" name="Line 114"/>
              <p:cNvSpPr>
                <a:spLocks noChangeShapeType="1"/>
              </p:cNvSpPr>
              <p:nvPr/>
            </p:nvSpPr>
            <p:spPr bwMode="auto">
              <a:xfrm>
                <a:off x="1271" y="1066"/>
                <a:ext cx="192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7" name="Line 115"/>
              <p:cNvSpPr>
                <a:spLocks noChangeShapeType="1"/>
              </p:cNvSpPr>
              <p:nvPr/>
            </p:nvSpPr>
            <p:spPr bwMode="auto">
              <a:xfrm flipH="1">
                <a:off x="1273" y="1056"/>
                <a:ext cx="167" cy="144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1341" name="Group 131"/>
            <p:cNvGrpSpPr>
              <a:grpSpLocks/>
            </p:cNvGrpSpPr>
            <p:nvPr/>
          </p:nvGrpSpPr>
          <p:grpSpPr bwMode="auto">
            <a:xfrm>
              <a:off x="2064" y="1536"/>
              <a:ext cx="432" cy="240"/>
              <a:chOff x="1152" y="1056"/>
              <a:chExt cx="432" cy="240"/>
            </a:xfrm>
          </p:grpSpPr>
          <p:sp>
            <p:nvSpPr>
              <p:cNvPr id="141348" name="Rectangle 132"/>
              <p:cNvSpPr>
                <a:spLocks noChangeArrowheads="1"/>
              </p:cNvSpPr>
              <p:nvPr/>
            </p:nvSpPr>
            <p:spPr bwMode="auto">
              <a:xfrm>
                <a:off x="1152" y="1115"/>
                <a:ext cx="426" cy="133"/>
              </a:xfrm>
              <a:prstGeom prst="rect">
                <a:avLst/>
              </a:prstGeom>
              <a:solidFill>
                <a:schemeClr val="hlink"/>
              </a:solidFill>
              <a:ln w="0">
                <a:solidFill>
                  <a:schemeClr val="hlink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9" name="Oval 133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0" name="Oval 134"/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1" name="Line 135"/>
              <p:cNvSpPr>
                <a:spLocks noChangeShapeType="1"/>
              </p:cNvSpPr>
              <p:nvPr/>
            </p:nvSpPr>
            <p:spPr bwMode="auto">
              <a:xfrm>
                <a:off x="1271" y="1066"/>
                <a:ext cx="192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2" name="Line 136"/>
              <p:cNvSpPr>
                <a:spLocks noChangeShapeType="1"/>
              </p:cNvSpPr>
              <p:nvPr/>
            </p:nvSpPr>
            <p:spPr bwMode="auto">
              <a:xfrm flipH="1">
                <a:off x="1273" y="1056"/>
                <a:ext cx="167" cy="144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1342" name="Group 137"/>
            <p:cNvGrpSpPr>
              <a:grpSpLocks/>
            </p:cNvGrpSpPr>
            <p:nvPr/>
          </p:nvGrpSpPr>
          <p:grpSpPr bwMode="auto">
            <a:xfrm>
              <a:off x="4560" y="1536"/>
              <a:ext cx="432" cy="240"/>
              <a:chOff x="1152" y="1056"/>
              <a:chExt cx="432" cy="240"/>
            </a:xfrm>
          </p:grpSpPr>
          <p:sp>
            <p:nvSpPr>
              <p:cNvPr id="141343" name="Rectangle 138"/>
              <p:cNvSpPr>
                <a:spLocks noChangeArrowheads="1"/>
              </p:cNvSpPr>
              <p:nvPr/>
            </p:nvSpPr>
            <p:spPr bwMode="auto">
              <a:xfrm>
                <a:off x="1152" y="1115"/>
                <a:ext cx="426" cy="133"/>
              </a:xfrm>
              <a:prstGeom prst="rect">
                <a:avLst/>
              </a:prstGeom>
              <a:solidFill>
                <a:schemeClr val="hlink"/>
              </a:solidFill>
              <a:ln w="0">
                <a:solidFill>
                  <a:schemeClr val="hlink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4" name="Oval 139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5" name="Oval 140"/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6" name="Line 141"/>
              <p:cNvSpPr>
                <a:spLocks noChangeShapeType="1"/>
              </p:cNvSpPr>
              <p:nvPr/>
            </p:nvSpPr>
            <p:spPr bwMode="auto">
              <a:xfrm>
                <a:off x="1271" y="1066"/>
                <a:ext cx="192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7" name="Line 142"/>
              <p:cNvSpPr>
                <a:spLocks noChangeShapeType="1"/>
              </p:cNvSpPr>
              <p:nvPr/>
            </p:nvSpPr>
            <p:spPr bwMode="auto">
              <a:xfrm flipH="1">
                <a:off x="1273" y="1056"/>
                <a:ext cx="167" cy="144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45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ECF1339-2F50-504C-B316-45C7C8D387EF}" type="slidenum">
              <a:rPr lang="en-US" smtClean="0">
                <a:latin typeface="Times New Roman" charset="0"/>
              </a:rPr>
              <a:pPr/>
              <a:t>85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Deep Packet Inspection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 smtClean="0"/>
              <a:t>Many buzzwords used for firewalls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One example: </a:t>
            </a:r>
            <a:r>
              <a:rPr lang="en-US" b="1" dirty="0" smtClean="0">
                <a:solidFill>
                  <a:schemeClr val="accent2"/>
                </a:solidFill>
              </a:rPr>
              <a:t>deep packet inspection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What could this mean?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Look into packets, but don’t really “process” the packets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Like an application proxy, but faster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D707FE4-0A4C-F940-B0A6-A474773CFBCD}" type="slidenum">
              <a:rPr lang="en-US" smtClean="0">
                <a:latin typeface="Times New Roman" charset="0"/>
              </a:rPr>
              <a:pPr/>
              <a:t>86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/>
              <a:t>Firewalls and Defense in Depth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Typical network security architecture</a:t>
            </a:r>
            <a:endParaRPr lang="en-US" sz="2800"/>
          </a:p>
        </p:txBody>
      </p:sp>
      <p:grpSp>
        <p:nvGrpSpPr>
          <p:cNvPr id="143365" name="Group 39"/>
          <p:cNvGrpSpPr>
            <a:grpSpLocks/>
          </p:cNvGrpSpPr>
          <p:nvPr/>
        </p:nvGrpSpPr>
        <p:grpSpPr bwMode="auto">
          <a:xfrm>
            <a:off x="228600" y="2297113"/>
            <a:ext cx="8605838" cy="3722687"/>
            <a:chOff x="144" y="1447"/>
            <a:chExt cx="5421" cy="2345"/>
          </a:xfrm>
        </p:grpSpPr>
        <p:sp>
          <p:nvSpPr>
            <p:cNvPr id="143366" name="Rectangle 7"/>
            <p:cNvSpPr>
              <a:spLocks noChangeArrowheads="1"/>
            </p:cNvSpPr>
            <p:nvPr/>
          </p:nvSpPr>
          <p:spPr bwMode="auto">
            <a:xfrm>
              <a:off x="234" y="3415"/>
              <a:ext cx="77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Internet</a:t>
              </a:r>
            </a:p>
          </p:txBody>
        </p:sp>
        <p:sp>
          <p:nvSpPr>
            <p:cNvPr id="143367" name="Rectangle 8"/>
            <p:cNvSpPr>
              <a:spLocks noChangeArrowheads="1"/>
            </p:cNvSpPr>
            <p:nvPr/>
          </p:nvSpPr>
          <p:spPr bwMode="auto">
            <a:xfrm>
              <a:off x="4417" y="3185"/>
              <a:ext cx="1148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/>
                <a:t>Intranet with</a:t>
              </a:r>
              <a:endParaRPr lang="en-US" sz="2000" dirty="0" smtClean="0"/>
            </a:p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additional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defense</a:t>
              </a:r>
              <a:endParaRPr lang="en-US" sz="2000" dirty="0"/>
            </a:p>
          </p:txBody>
        </p:sp>
        <p:sp>
          <p:nvSpPr>
            <p:cNvPr id="143368" name="Rectangle 9"/>
            <p:cNvSpPr>
              <a:spLocks noChangeArrowheads="1"/>
            </p:cNvSpPr>
            <p:nvPr/>
          </p:nvSpPr>
          <p:spPr bwMode="auto">
            <a:xfrm>
              <a:off x="1883" y="3288"/>
              <a:ext cx="613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Packet</a:t>
              </a:r>
            </a:p>
            <a:p>
              <a:pPr algn="ctr"/>
              <a:r>
                <a:rPr lang="en-US" sz="2000"/>
                <a:t>Filter</a:t>
              </a:r>
            </a:p>
          </p:txBody>
        </p:sp>
        <p:sp>
          <p:nvSpPr>
            <p:cNvPr id="143369" name="Line 10"/>
            <p:cNvSpPr>
              <a:spLocks noChangeShapeType="1"/>
            </p:cNvSpPr>
            <p:nvPr/>
          </p:nvSpPr>
          <p:spPr bwMode="auto">
            <a:xfrm>
              <a:off x="1296" y="2844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0" name="Line 11"/>
            <p:cNvSpPr>
              <a:spLocks noChangeShapeType="1"/>
            </p:cNvSpPr>
            <p:nvPr/>
          </p:nvSpPr>
          <p:spPr bwMode="auto">
            <a:xfrm>
              <a:off x="3888" y="2844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1" name="Line 12"/>
            <p:cNvSpPr>
              <a:spLocks noChangeShapeType="1"/>
            </p:cNvSpPr>
            <p:nvPr/>
          </p:nvSpPr>
          <p:spPr bwMode="auto">
            <a:xfrm flipH="1">
              <a:off x="3888" y="303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2" name="Line 13"/>
            <p:cNvSpPr>
              <a:spLocks noChangeShapeType="1"/>
            </p:cNvSpPr>
            <p:nvPr/>
          </p:nvSpPr>
          <p:spPr bwMode="auto">
            <a:xfrm flipH="1">
              <a:off x="1248" y="303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3" name="Rectangle 16"/>
            <p:cNvSpPr>
              <a:spLocks noChangeArrowheads="1"/>
            </p:cNvSpPr>
            <p:nvPr/>
          </p:nvSpPr>
          <p:spPr bwMode="auto">
            <a:xfrm>
              <a:off x="3024" y="3288"/>
              <a:ext cx="945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Application</a:t>
              </a:r>
            </a:p>
            <a:p>
              <a:pPr algn="ctr"/>
              <a:r>
                <a:rPr lang="en-US" sz="2000"/>
                <a:t>Proxy</a:t>
              </a:r>
            </a:p>
          </p:txBody>
        </p:sp>
        <p:sp>
          <p:nvSpPr>
            <p:cNvPr id="143374" name="Line 17"/>
            <p:cNvSpPr>
              <a:spLocks noChangeShapeType="1"/>
            </p:cNvSpPr>
            <p:nvPr/>
          </p:nvSpPr>
          <p:spPr bwMode="auto">
            <a:xfrm>
              <a:off x="2544" y="2844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5" name="Line 18"/>
            <p:cNvSpPr>
              <a:spLocks noChangeShapeType="1"/>
            </p:cNvSpPr>
            <p:nvPr/>
          </p:nvSpPr>
          <p:spPr bwMode="auto">
            <a:xfrm flipH="1">
              <a:off x="2544" y="303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6" name="Line 19"/>
            <p:cNvSpPr>
              <a:spLocks noChangeShapeType="1"/>
            </p:cNvSpPr>
            <p:nvPr/>
          </p:nvSpPr>
          <p:spPr bwMode="auto">
            <a:xfrm flipV="1">
              <a:off x="2832" y="1776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7" name="Rectangle 20"/>
            <p:cNvSpPr>
              <a:spLocks noChangeArrowheads="1"/>
            </p:cNvSpPr>
            <p:nvPr/>
          </p:nvSpPr>
          <p:spPr bwMode="auto">
            <a:xfrm>
              <a:off x="2588" y="1447"/>
              <a:ext cx="48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DMZ</a:t>
              </a:r>
            </a:p>
          </p:txBody>
        </p:sp>
        <p:sp>
          <p:nvSpPr>
            <p:cNvPr id="143378" name="Line 24"/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9" name="Line 25"/>
            <p:cNvSpPr>
              <a:spLocks noChangeShapeType="1"/>
            </p:cNvSpPr>
            <p:nvPr/>
          </p:nvSpPr>
          <p:spPr bwMode="auto">
            <a:xfrm>
              <a:off x="2832" y="1920"/>
              <a:ext cx="4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80" name="Line 26"/>
            <p:cNvSpPr>
              <a:spLocks noChangeShapeType="1"/>
            </p:cNvSpPr>
            <p:nvPr/>
          </p:nvSpPr>
          <p:spPr bwMode="auto">
            <a:xfrm>
              <a:off x="2832" y="2496"/>
              <a:ext cx="4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81" name="Rectangle 27"/>
            <p:cNvSpPr>
              <a:spLocks noChangeArrowheads="1"/>
            </p:cNvSpPr>
            <p:nvPr/>
          </p:nvSpPr>
          <p:spPr bwMode="auto">
            <a:xfrm>
              <a:off x="3600" y="1783"/>
              <a:ext cx="93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FTP server</a:t>
              </a:r>
            </a:p>
          </p:txBody>
        </p:sp>
        <p:sp>
          <p:nvSpPr>
            <p:cNvPr id="143382" name="Rectangle 28"/>
            <p:cNvSpPr>
              <a:spLocks noChangeArrowheads="1"/>
            </p:cNvSpPr>
            <p:nvPr/>
          </p:nvSpPr>
          <p:spPr bwMode="auto">
            <a:xfrm>
              <a:off x="3600" y="2304"/>
              <a:ext cx="100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DNS server</a:t>
              </a:r>
            </a:p>
          </p:txBody>
        </p:sp>
        <p:sp>
          <p:nvSpPr>
            <p:cNvPr id="143383" name="Rectangle 29"/>
            <p:cNvSpPr>
              <a:spLocks noChangeArrowheads="1"/>
            </p:cNvSpPr>
            <p:nvPr/>
          </p:nvSpPr>
          <p:spPr bwMode="auto">
            <a:xfrm>
              <a:off x="960" y="1975"/>
              <a:ext cx="99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Web server</a:t>
              </a:r>
            </a:p>
          </p:txBody>
        </p:sp>
        <p:sp>
          <p:nvSpPr>
            <p:cNvPr id="143384" name="Line 31"/>
            <p:cNvSpPr>
              <a:spLocks noChangeShapeType="1"/>
            </p:cNvSpPr>
            <p:nvPr/>
          </p:nvSpPr>
          <p:spPr bwMode="auto">
            <a:xfrm flipV="1">
              <a:off x="2832" y="2544"/>
              <a:ext cx="0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3385" name="Picture 32" descr="Weather 176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2540"/>
              <a:ext cx="1056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86" name="Picture 33" descr="Weather 193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60" y="2611"/>
              <a:ext cx="81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87" name="Picture 34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37" y="2736"/>
              <a:ext cx="511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88" name="Picture 35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47" y="2752"/>
              <a:ext cx="497" cy="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89" name="Picture 36" descr="&#10;Filing 1.tiff   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12" y="2256"/>
              <a:ext cx="289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90" name="Picture 37" descr="Computers &amp; Technology 167.tiff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64" y="1776"/>
              <a:ext cx="466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91" name="Picture 38" descr="&#10;Filing 1.tiff   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12" y="1720"/>
              <a:ext cx="289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2977A09A-6234-9445-9345-586FE5FB459A}" type="slidenum">
              <a:rPr lang="en-US" smtClean="0">
                <a:latin typeface="Times New Roman" charset="0"/>
              </a:rPr>
              <a:pPr/>
              <a:t>87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Intrusion Detection Systems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BBFAE6A5-12DF-6749-B21B-881C9E4420B6}" type="slidenum">
              <a:rPr lang="en-US" smtClean="0">
                <a:latin typeface="Times New Roman" charset="0"/>
              </a:rPr>
              <a:pPr/>
              <a:t>88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Intrusion Prevention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/>
            <a:r>
              <a:rPr lang="en-US"/>
              <a:t>Want to keep bad guys out</a:t>
            </a:r>
          </a:p>
          <a:p>
            <a:pPr eaLnBrk="1" hangingPunct="1"/>
            <a:r>
              <a:rPr lang="en-US" b="1">
                <a:solidFill>
                  <a:schemeClr val="hlink"/>
                </a:solidFill>
              </a:rPr>
              <a:t>Intrusion prevention</a:t>
            </a:r>
            <a:r>
              <a:rPr lang="en-US"/>
              <a:t> is a traditional focus of computer security</a:t>
            </a:r>
          </a:p>
          <a:p>
            <a:pPr lvl="1" eaLnBrk="1" hangingPunct="1"/>
            <a:r>
              <a:rPr lang="en-US"/>
              <a:t>Authentication is to prevent intrusions</a:t>
            </a:r>
          </a:p>
          <a:p>
            <a:pPr lvl="1" eaLnBrk="1" hangingPunct="1"/>
            <a:r>
              <a:rPr lang="en-US"/>
              <a:t>Firewalls a form of intrusion prevention</a:t>
            </a:r>
          </a:p>
          <a:p>
            <a:pPr lvl="1" eaLnBrk="1" hangingPunct="1"/>
            <a:r>
              <a:rPr lang="en-US"/>
              <a:t>Virus defenses aimed at intrusion prevention</a:t>
            </a:r>
          </a:p>
          <a:p>
            <a:pPr lvl="1" eaLnBrk="1" hangingPunct="1"/>
            <a:r>
              <a:rPr lang="en-US"/>
              <a:t>Like locking the door on your car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20F5950-FE2B-2A4C-9CC8-8066657C7C1B}" type="slidenum">
              <a:rPr lang="en-US" smtClean="0">
                <a:latin typeface="Times New Roman" charset="0"/>
              </a:rPr>
              <a:pPr/>
              <a:t>89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Intrusion Detection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 spite of intrusion prevention, bad guys will sometime get in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Intrusion detection systems (</a:t>
            </a:r>
            <a:r>
              <a:rPr lang="en-US" sz="2800" b="1">
                <a:solidFill>
                  <a:schemeClr val="accent2"/>
                </a:solidFill>
              </a:rPr>
              <a:t>IDS</a:t>
            </a:r>
            <a:r>
              <a:rPr lang="en-US" sz="2800"/>
              <a:t>)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Detect attacks in progress (or soon after)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Look for unusual or suspicious activity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IDS evolved from log file analysis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IDS is currently a </a:t>
            </a:r>
            <a:r>
              <a:rPr lang="en-US" sz="2800" b="1">
                <a:solidFill>
                  <a:srgbClr val="FF0000"/>
                </a:solidFill>
              </a:rPr>
              <a:t>hot</a:t>
            </a:r>
            <a:r>
              <a:rPr lang="en-US" sz="2800"/>
              <a:t> research topic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How to respond when intrusion detected?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We don’t deal with this topic here…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and A 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dirty="0" smtClean="0"/>
              <a:t>B2 --- structured protection</a:t>
            </a:r>
          </a:p>
          <a:p>
            <a:pPr lvl="1"/>
            <a:r>
              <a:rPr lang="en-US" dirty="0" smtClean="0"/>
              <a:t>Adds covert channel protection onto B1</a:t>
            </a:r>
          </a:p>
          <a:p>
            <a:r>
              <a:rPr lang="en-US" dirty="0" smtClean="0"/>
              <a:t>B3 --- security domains</a:t>
            </a:r>
          </a:p>
          <a:p>
            <a:pPr lvl="1"/>
            <a:r>
              <a:rPr lang="en-US" dirty="0" smtClean="0"/>
              <a:t>On top of B2 protection, adds that code must be tamperproof and “small”</a:t>
            </a:r>
          </a:p>
          <a:p>
            <a:r>
              <a:rPr lang="en-US" dirty="0" smtClean="0"/>
              <a:t>A --- verified protection</a:t>
            </a:r>
          </a:p>
          <a:p>
            <a:pPr lvl="1"/>
            <a:r>
              <a:rPr lang="en-US" dirty="0" smtClean="0"/>
              <a:t>Like B3, but proved using formal methods</a:t>
            </a:r>
          </a:p>
          <a:p>
            <a:pPr lvl="1"/>
            <a:r>
              <a:rPr lang="en-US" dirty="0" smtClean="0"/>
              <a:t>Such methods still impractical (usually)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7BA5D68-9E7B-A84F-9703-EFC915C6138D}" type="slidenum">
              <a:rPr lang="en-US" smtClean="0">
                <a:latin typeface="Times New Roman" charset="0"/>
              </a:rPr>
              <a:pPr/>
              <a:t>90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Intrusion Detection Systems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Who is likely intruder?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May be outsider who got thru firewall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May be evil insider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What do intruders do?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Launch well-known attacks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Launch variations on well-known attacks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Launch new/little-known attacks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“Borrow” system resources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Use compromised system to attack others. etc.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63BBD17-F1D5-0E4F-A046-B6A2C7C67FB8}" type="slidenum">
              <a:rPr lang="en-US" smtClean="0">
                <a:latin typeface="Times New Roman" charset="0"/>
              </a:rPr>
              <a:pPr/>
              <a:t>91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IDS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Intrusion detection </a:t>
            </a:r>
            <a:r>
              <a:rPr lang="en-US" sz="2800" b="1">
                <a:solidFill>
                  <a:schemeClr val="accent2"/>
                </a:solidFill>
              </a:rPr>
              <a:t>approaches</a:t>
            </a:r>
            <a:endParaRPr lang="en-US" sz="28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Signature-based IDS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Anomaly-based IDS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Intrusion detection </a:t>
            </a:r>
            <a:r>
              <a:rPr lang="en-US" sz="2800" b="1">
                <a:solidFill>
                  <a:schemeClr val="accent2"/>
                </a:solidFill>
              </a:rPr>
              <a:t>architectures</a:t>
            </a:r>
            <a:endParaRPr lang="en-US" sz="28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Host-based IDS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Network-based IDS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Any IDS can be classified as above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In spite of marketing claims to the contrary!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FCA54C2-718F-3840-93A9-A4363BF16FEE}" type="slidenum">
              <a:rPr lang="en-US" smtClean="0">
                <a:latin typeface="Times New Roman" charset="0"/>
              </a:rPr>
              <a:pPr/>
              <a:t>92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Host-Based IDS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Monitor activities on hosts for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Known attacks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Suspicious behavior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Designed to detect attacks such as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Buffer overflow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Escalation of privilege, 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Little or no view of network activities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7A938D0-860E-8348-A583-DE4F6DCBA61B}" type="slidenum">
              <a:rPr lang="en-US" smtClean="0">
                <a:latin typeface="Times New Roman" charset="0"/>
              </a:rPr>
              <a:pPr/>
              <a:t>93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Network-Based IDS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Monitor activity on the network for…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Known attacks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Suspicious network activity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Designed to detect attacks such as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Denial of service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Network probes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Malformed packets, etc.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Some overlap with firewall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Little or no view of host-base attacks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Can have both host and network IDS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8AB80FE-4193-0D4D-9E58-934DFCD99BDA}" type="slidenum">
              <a:rPr lang="en-US" smtClean="0">
                <a:latin typeface="Times New Roman" charset="0"/>
              </a:rPr>
              <a:pPr/>
              <a:t>94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Signature Detection Example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Failed login attempts may indicate password cracking attack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IDS could use the rule “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failed login attempts in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seconds” as </a:t>
            </a:r>
            <a:r>
              <a:rPr lang="en-US" sz="2800" b="1">
                <a:solidFill>
                  <a:schemeClr val="accent2"/>
                </a:solidFill>
              </a:rPr>
              <a:t>signature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or more failed login attempts in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seconds, IDS warns of attack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Note that such a warning is specific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Admin knows what attack is suspected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Easy to verify attack (or false alarm)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AB1C19B-55B0-9D43-A1C2-8D7EFA8246DE}" type="slidenum">
              <a:rPr lang="en-US" smtClean="0">
                <a:latin typeface="Times New Roman" charset="0"/>
              </a:rPr>
              <a:pPr/>
              <a:t>95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Signature Detection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Suppose IDS warns whenever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or more failed logins in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seconds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Set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dirty="0"/>
              <a:t> so false alarms not common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Can do this based on “normal” behavior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But, if Trudy knows the signature, she can try </a:t>
            </a:r>
            <a:r>
              <a:rPr lang="en-US" sz="2800" dirty="0">
                <a:latin typeface="Times-Roman" charset="0"/>
              </a:rPr>
              <a:t>N </a:t>
            </a:r>
            <a:r>
              <a:rPr lang="en-US" sz="2800" dirty="0" err="1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1</a:t>
            </a:r>
            <a:r>
              <a:rPr lang="en-US" sz="2800" dirty="0"/>
              <a:t> logins every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seconds…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 signature detection slows down Trudy, but might not stop her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22B2EF4-52E0-CC4E-A7AB-B9CCD85721B5}" type="slidenum">
              <a:rPr lang="en-US" smtClean="0">
                <a:latin typeface="Times New Roman" charset="0"/>
              </a:rPr>
              <a:pPr/>
              <a:t>96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Signature Detection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Many techniques used to make signature detection more robust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Goal is to detect “almost” signatures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For example, if “about” 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login attempts in “about”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seconds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Warn of possible password cracking attempt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What are reasonable values for “about”?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Can use statistical analysis, heuristics, etc.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Must not increase false alarm rate too much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24D2D1EA-AFA8-3C4E-992E-59465B5C3A8A}" type="slidenum">
              <a:rPr lang="en-US" smtClean="0">
                <a:latin typeface="Times New Roman" charset="0"/>
              </a:rPr>
              <a:pPr/>
              <a:t>97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Signature Detection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Advantages of signature detection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Simple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Detect known attacks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Know which attack at time of detection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Efficient (if reasonable number of signatures)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Disadvantages of signature detection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Signature files must be kept up to date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Number of signatures may become large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Can only detect known attacks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Variation on known attack may not be detected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5582E9C-7E52-5A44-A60D-3F24904F9C89}" type="slidenum">
              <a:rPr lang="en-US" smtClean="0">
                <a:latin typeface="Times New Roman" charset="0"/>
              </a:rPr>
              <a:pPr/>
              <a:t>98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Anomaly Detection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Anomaly detection systems look for unusual or abnormal behavior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There are (at least) two challenges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What is normal for this system?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How “far” from normal is abnormal?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No avoiding statistics here!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chemeClr val="accent2"/>
                </a:solidFill>
              </a:rPr>
              <a:t>mean</a:t>
            </a:r>
            <a:r>
              <a:rPr lang="en-US" sz="2400"/>
              <a:t> defines normal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chemeClr val="accent2"/>
                </a:solidFill>
              </a:rPr>
              <a:t>variance</a:t>
            </a:r>
            <a:r>
              <a:rPr lang="en-US" sz="2400"/>
              <a:t> gives distance from normal to abnormal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48DE499-75DE-824F-B2EF-6DD3ED80BDF1}" type="slidenum">
              <a:rPr lang="en-US" smtClean="0">
                <a:latin typeface="Times New Roman" charset="0"/>
              </a:rPr>
              <a:pPr/>
              <a:t>99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How to Measure Normal?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to measure normal?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Must measure during “representative” behavior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Must not measure during an attack…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…or else attack will seem normal!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Normal is statistical </a:t>
            </a:r>
            <a:r>
              <a:rPr lang="en-US" b="1" dirty="0">
                <a:solidFill>
                  <a:srgbClr val="3366FF"/>
                </a:solidFill>
              </a:rPr>
              <a:t>mean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Must also compute </a:t>
            </a:r>
            <a:r>
              <a:rPr lang="en-US" b="1" dirty="0">
                <a:solidFill>
                  <a:srgbClr val="3366FF"/>
                </a:solidFill>
              </a:rPr>
              <a:t>variance</a:t>
            </a:r>
            <a:r>
              <a:rPr lang="en-US" dirty="0"/>
              <a:t> to have any reasonable idea of abnormal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</TotalTime>
  <Words>6108</Words>
  <Application>Microsoft Office PowerPoint</Application>
  <PresentationFormat>On-screen Show (4:3)</PresentationFormat>
  <Paragraphs>1255</Paragraphs>
  <Slides>113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Default Design</vt:lpstr>
      <vt:lpstr>Part II: Access Control  Chapter 8: Authorization</vt:lpstr>
      <vt:lpstr>Chapter 8: Authorization </vt:lpstr>
      <vt:lpstr>Authentication vs Authorization </vt:lpstr>
      <vt:lpstr>System Certification</vt:lpstr>
      <vt:lpstr>Orange Book</vt:lpstr>
      <vt:lpstr>Orange Book Outline</vt:lpstr>
      <vt:lpstr>D and C Divisions</vt:lpstr>
      <vt:lpstr>B Division</vt:lpstr>
      <vt:lpstr>B and A Divisions</vt:lpstr>
      <vt:lpstr>Orange Book: Last Word</vt:lpstr>
      <vt:lpstr>Common Criteria</vt:lpstr>
      <vt:lpstr>EAL </vt:lpstr>
      <vt:lpstr>EAL 1 thru 7</vt:lpstr>
      <vt:lpstr>Common Criteria</vt:lpstr>
      <vt:lpstr>Authentication vs Authorization </vt:lpstr>
      <vt:lpstr>Lampson’s Access Control Matrix</vt:lpstr>
      <vt:lpstr>Are You Allowed to Do That? </vt:lpstr>
      <vt:lpstr>Access Control Lists (ACLs)</vt:lpstr>
      <vt:lpstr>Capabilities (or C-Lists)</vt:lpstr>
      <vt:lpstr>ACLs vs Capabilities</vt:lpstr>
      <vt:lpstr>Confused Deputy</vt:lpstr>
      <vt:lpstr>ACL’s and Confused Deputy</vt:lpstr>
      <vt:lpstr>Confused Deputy</vt:lpstr>
      <vt:lpstr>ACLs vs Capabilities</vt:lpstr>
      <vt:lpstr>Multilevel Security (MLS) Models</vt:lpstr>
      <vt:lpstr>Classifications and Clearances</vt:lpstr>
      <vt:lpstr>Clearances and Classification</vt:lpstr>
      <vt:lpstr>Subjects and Objects</vt:lpstr>
      <vt:lpstr>Multilevel Security (MLS)</vt:lpstr>
      <vt:lpstr>MLS Applications</vt:lpstr>
      <vt:lpstr>MLS Security Models</vt:lpstr>
      <vt:lpstr>Bell-LaPadula</vt:lpstr>
      <vt:lpstr>Bell-LaPadula</vt:lpstr>
      <vt:lpstr>McLean’s Criticisms of BLP</vt:lpstr>
      <vt:lpstr>B and LP’s Response</vt:lpstr>
      <vt:lpstr>BLP: The Bottom Line</vt:lpstr>
      <vt:lpstr>Biba’s Model</vt:lpstr>
      <vt:lpstr>Biba</vt:lpstr>
      <vt:lpstr>BLP vs Biba</vt:lpstr>
      <vt:lpstr>Compartments</vt:lpstr>
      <vt:lpstr>Compartments</vt:lpstr>
      <vt:lpstr>Compartments</vt:lpstr>
      <vt:lpstr>Compartments</vt:lpstr>
      <vt:lpstr>MLS vs Compartments</vt:lpstr>
      <vt:lpstr>Covert Channel</vt:lpstr>
      <vt:lpstr>Covert Channel</vt:lpstr>
      <vt:lpstr>Covert Channel Example</vt:lpstr>
      <vt:lpstr>Covert Channel Example</vt:lpstr>
      <vt:lpstr>Covert Channel</vt:lpstr>
      <vt:lpstr>Covert Channel</vt:lpstr>
      <vt:lpstr>Covert Channel</vt:lpstr>
      <vt:lpstr>Real-World Covert Channel</vt:lpstr>
      <vt:lpstr>Real-World Covert Channel</vt:lpstr>
      <vt:lpstr>Inference Control</vt:lpstr>
      <vt:lpstr>Inference Control Example</vt:lpstr>
      <vt:lpstr>Inference Control and Research</vt:lpstr>
      <vt:lpstr>Naïve Inference Control</vt:lpstr>
      <vt:lpstr>Less-naïve Inference Control</vt:lpstr>
      <vt:lpstr>Inference Control</vt:lpstr>
      <vt:lpstr>CAPTCHA</vt:lpstr>
      <vt:lpstr>Turing Test</vt:lpstr>
      <vt:lpstr>CAPTCHA</vt:lpstr>
      <vt:lpstr>CAPTCHA Paradox?</vt:lpstr>
      <vt:lpstr>CAPTCHA Uses?</vt:lpstr>
      <vt:lpstr>CAPTCHA: Rules of the Game</vt:lpstr>
      <vt:lpstr>Do CAPTCHAs Exist?</vt:lpstr>
      <vt:lpstr>CAPTCHAs</vt:lpstr>
      <vt:lpstr>CAPTCHA’s and AI</vt:lpstr>
      <vt:lpstr>Firewalls</vt:lpstr>
      <vt:lpstr>Firewalls</vt:lpstr>
      <vt:lpstr>Firewall as Secretary</vt:lpstr>
      <vt:lpstr>Firewall Terminology</vt:lpstr>
      <vt:lpstr>Packet Filter</vt:lpstr>
      <vt:lpstr>Packet Filter</vt:lpstr>
      <vt:lpstr>Packet Filter</vt:lpstr>
      <vt:lpstr>TCP ACK Scan</vt:lpstr>
      <vt:lpstr>TCP ACK Scan</vt:lpstr>
      <vt:lpstr>Stateful Packet Filter</vt:lpstr>
      <vt:lpstr>Stateful Packet Filter</vt:lpstr>
      <vt:lpstr>Application Proxy</vt:lpstr>
      <vt:lpstr>Application Proxy</vt:lpstr>
      <vt:lpstr>Application Proxy</vt:lpstr>
      <vt:lpstr>Firewalk</vt:lpstr>
      <vt:lpstr>Firewalk and Proxy Firewall</vt:lpstr>
      <vt:lpstr>Deep Packet Inspection</vt:lpstr>
      <vt:lpstr>Firewalls and Defense in Depth</vt:lpstr>
      <vt:lpstr>Intrusion Detection Systems</vt:lpstr>
      <vt:lpstr>Intrusion Prevention</vt:lpstr>
      <vt:lpstr>Intrusion Detection</vt:lpstr>
      <vt:lpstr>Intrusion Detection Systems</vt:lpstr>
      <vt:lpstr>IDS</vt:lpstr>
      <vt:lpstr>Host-Based IDS</vt:lpstr>
      <vt:lpstr>Network-Based IDS</vt:lpstr>
      <vt:lpstr>Signature Detection Example</vt:lpstr>
      <vt:lpstr>Signature Detection</vt:lpstr>
      <vt:lpstr>Signature Detection</vt:lpstr>
      <vt:lpstr>Signature Detection</vt:lpstr>
      <vt:lpstr>Anomaly Detection</vt:lpstr>
      <vt:lpstr>How to Measure Normal?</vt:lpstr>
      <vt:lpstr>How to Measure Abnormal?</vt:lpstr>
      <vt:lpstr>Anomaly Detection (1)</vt:lpstr>
      <vt:lpstr>Anomaly Detection (1)</vt:lpstr>
      <vt:lpstr>Anomaly Detection (2)</vt:lpstr>
      <vt:lpstr>Anomaly Detection (2)</vt:lpstr>
      <vt:lpstr>Anomaly Detection (2)</vt:lpstr>
      <vt:lpstr>Anomaly Detection (2)</vt:lpstr>
      <vt:lpstr>Anomaly Detection (2)</vt:lpstr>
      <vt:lpstr>Anomaly Detection Issues</vt:lpstr>
      <vt:lpstr>Anomaly Detection</vt:lpstr>
      <vt:lpstr>Anomaly Detection: The Bottom Line</vt:lpstr>
      <vt:lpstr>Access Control Summary</vt:lpstr>
      <vt:lpstr>Access Control Summary</vt:lpstr>
      <vt:lpstr>Coming Attractions…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</dc:title>
  <dc:subject/>
  <dc:creator>Mark Stamp</dc:creator>
  <cp:keywords/>
  <dc:description/>
  <cp:lastModifiedBy>zaung</cp:lastModifiedBy>
  <cp:revision>1080</cp:revision>
  <cp:lastPrinted>2005-01-22T22:32:34Z</cp:lastPrinted>
  <dcterms:created xsi:type="dcterms:W3CDTF">2012-03-22T15:47:55Z</dcterms:created>
  <dcterms:modified xsi:type="dcterms:W3CDTF">2013-10-01T13:09:51Z</dcterms:modified>
  <cp:category/>
</cp:coreProperties>
</file>