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FFD1-1DD9-4538-9ACA-8F3890FEAE4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FAEB3-2838-4BAC-8B9E-56C9B151FE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CIS612 Information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i="1" dirty="0" smtClean="0"/>
              <a:t>a</a:t>
            </a:r>
            <a:r>
              <a:rPr lang="en-US" dirty="0" smtClean="0"/>
              <a:t> . </a:t>
            </a:r>
            <a:r>
              <a:rPr lang="en-US" i="1" dirty="0" smtClean="0"/>
              <a:t>b</a:t>
            </a:r>
            <a:r>
              <a:rPr lang="en-US" dirty="0" smtClean="0"/>
              <a:t> ≡ 1 (mod 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b</a:t>
            </a:r>
            <a:r>
              <a:rPr lang="en-US" dirty="0" smtClean="0"/>
              <a:t> is the multiplicative inverse of </a:t>
            </a:r>
            <a:r>
              <a:rPr lang="en-US" i="1" dirty="0" smtClean="0"/>
              <a:t>a</a:t>
            </a:r>
            <a:r>
              <a:rPr lang="en-US" dirty="0" smtClean="0"/>
              <a:t> modulo </a:t>
            </a:r>
            <a:r>
              <a:rPr lang="en-US" i="1" dirty="0" smtClean="0"/>
              <a:t>m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a</a:t>
            </a:r>
            <a:r>
              <a:rPr lang="en-US" dirty="0" smtClean="0"/>
              <a:t> is the multiplicative inverse of </a:t>
            </a:r>
            <a:r>
              <a:rPr lang="en-US" i="1" dirty="0" smtClean="0"/>
              <a:t>b</a:t>
            </a:r>
            <a:r>
              <a:rPr lang="en-US" dirty="0" smtClean="0"/>
              <a:t> modulo </a:t>
            </a:r>
            <a:r>
              <a:rPr lang="en-US" i="1" dirty="0" smtClean="0"/>
              <a:t>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 be written as </a:t>
            </a:r>
            <a:r>
              <a:rPr lang="en-US" i="1" dirty="0" smtClean="0"/>
              <a:t>b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  <a:r>
              <a:rPr lang="en-US" dirty="0" smtClean="0"/>
              <a:t>≡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and</a:t>
            </a:r>
            <a:br>
              <a:rPr lang="en-US" dirty="0" smtClean="0"/>
            </a:br>
            <a:r>
              <a:rPr lang="en-US" i="1" dirty="0" smtClean="0"/>
              <a:t> a</a:t>
            </a:r>
            <a:r>
              <a:rPr lang="en-US" baseline="30000" dirty="0" smtClean="0"/>
              <a:t>-1</a:t>
            </a:r>
            <a:r>
              <a:rPr lang="en-US" dirty="0" smtClean="0"/>
              <a:t> ≡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E.g.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7 × 4 ≡ 1 (mod 27)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7</a:t>
            </a:r>
            <a:r>
              <a:rPr lang="en-US" baseline="30000" dirty="0" smtClean="0"/>
              <a:t>-1</a:t>
            </a:r>
            <a:r>
              <a:rPr lang="en-US" dirty="0" smtClean="0"/>
              <a:t> ≡ 4 (mod 27)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4</a:t>
            </a:r>
            <a:r>
              <a:rPr lang="en-US" baseline="30000" dirty="0" smtClean="0"/>
              <a:t>-1</a:t>
            </a:r>
            <a:r>
              <a:rPr lang="en-US" dirty="0" smtClean="0"/>
              <a:t> ≡ 7 (mod 27)</a:t>
            </a:r>
          </a:p>
          <a:p>
            <a:pPr lvl="1">
              <a:buFont typeface="Arial" pitchFamily="34" charset="0"/>
              <a:buChar char="•"/>
            </a:pP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Multiplicative inverse of </a:t>
            </a:r>
            <a:r>
              <a:rPr lang="en-US" i="1" dirty="0" smtClean="0"/>
              <a:t>a</a:t>
            </a:r>
            <a:r>
              <a:rPr lang="en-US" dirty="0" smtClean="0"/>
              <a:t> exists in modulo </a:t>
            </a:r>
            <a:r>
              <a:rPr lang="en-US" i="1" dirty="0" smtClean="0"/>
              <a:t>m</a:t>
            </a:r>
            <a:r>
              <a:rPr lang="en-US" dirty="0" smtClean="0"/>
              <a:t> only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dirty="0" smtClean="0"/>
              <a:t> are co-prime, i.e.,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) = 1.</a:t>
            </a:r>
          </a:p>
          <a:p>
            <a:r>
              <a:rPr lang="en-US" dirty="0" smtClean="0"/>
              <a:t>If the </a:t>
            </a:r>
            <a:r>
              <a:rPr lang="en-US" dirty="0" smtClean="0"/>
              <a:t>multiplicative inverse of </a:t>
            </a:r>
            <a:r>
              <a:rPr lang="en-US" i="1" dirty="0" smtClean="0"/>
              <a:t>a</a:t>
            </a:r>
            <a:r>
              <a:rPr lang="en-US" dirty="0" smtClean="0"/>
              <a:t> exists, it is unique </a:t>
            </a:r>
            <a:r>
              <a:rPr lang="en-US" dirty="0"/>
              <a:t>(</a:t>
            </a:r>
            <a:r>
              <a:rPr lang="en-US" dirty="0" smtClean="0"/>
              <a:t>in modulo </a:t>
            </a:r>
            <a:r>
              <a:rPr lang="en-US" i="1" dirty="0" smtClean="0"/>
              <a:t>m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To find multiplicative inverse of </a:t>
            </a:r>
            <a:r>
              <a:rPr lang="en-US" i="1" dirty="0" smtClean="0"/>
              <a:t>a</a:t>
            </a:r>
            <a:r>
              <a:rPr lang="en-US" dirty="0" smtClean="0"/>
              <a:t> modulo </a:t>
            </a:r>
            <a:r>
              <a:rPr lang="en-US" i="1" dirty="0" smtClean="0"/>
              <a:t>m </a:t>
            </a:r>
            <a:r>
              <a:rPr lang="en-US" dirty="0" smtClean="0"/>
              <a:t>(where </a:t>
            </a:r>
            <a:r>
              <a:rPr lang="en-US" i="1" dirty="0" smtClean="0"/>
              <a:t>a &lt; m</a:t>
            </a:r>
            <a:r>
              <a:rPr lang="en-US" dirty="0" smtClean="0"/>
              <a:t>):</a:t>
            </a:r>
          </a:p>
          <a:p>
            <a:r>
              <a:rPr lang="en-US" dirty="0" smtClean="0"/>
              <a:t>Brute force: </a:t>
            </a:r>
            <a:r>
              <a:rPr lang="en-US" dirty="0"/>
              <a:t>t</a:t>
            </a:r>
            <a:r>
              <a:rPr lang="en-US" dirty="0" smtClean="0"/>
              <a:t>ry every number  b ∈ {1 .. </a:t>
            </a:r>
            <a:r>
              <a:rPr lang="en-US" i="1" dirty="0" smtClean="0"/>
              <a:t>m</a:t>
            </a:r>
            <a:r>
              <a:rPr lang="en-US" dirty="0" smtClean="0"/>
              <a:t>-1} until you find the one that gives you </a:t>
            </a:r>
            <a:br>
              <a:rPr lang="en-US" dirty="0" smtClean="0"/>
            </a:br>
            <a:r>
              <a:rPr lang="en-US" i="1" dirty="0" smtClean="0"/>
              <a:t>a</a:t>
            </a:r>
            <a:r>
              <a:rPr lang="en-US" dirty="0" smtClean="0"/>
              <a:t> . </a:t>
            </a:r>
            <a:r>
              <a:rPr lang="en-US" i="1" dirty="0" smtClean="0"/>
              <a:t>b</a:t>
            </a:r>
            <a:r>
              <a:rPr lang="en-US" dirty="0" smtClean="0"/>
              <a:t> ≡ 1 (mod 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84138" cy="190500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84138" cy="19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Example: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1981200" cy="533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Euclidean Algorithm</a:t>
            </a:r>
          </a:p>
          <a:p>
            <a:endParaRPr lang="en-US" dirty="0"/>
          </a:p>
          <a:p>
            <a:r>
              <a:rPr lang="en-US" dirty="0" smtClean="0"/>
              <a:t>Say we want to find: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23</a:t>
            </a:r>
            <a:r>
              <a:rPr lang="en-US" baseline="30000" dirty="0" smtClean="0"/>
              <a:t>-1</a:t>
            </a:r>
            <a:r>
              <a:rPr lang="en-US" dirty="0" smtClean="0"/>
              <a:t> mod 120.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Euclidean Algorithm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" y="1752600"/>
          <a:ext cx="3200400" cy="4267201"/>
        </p:xfrm>
        <a:graphic>
          <a:graphicData uri="http://schemas.openxmlformats.org/drawingml/2006/table">
            <a:tbl>
              <a:tblPr/>
              <a:tblGrid>
                <a:gridCol w="640080"/>
                <a:gridCol w="640080"/>
                <a:gridCol w="640080"/>
                <a:gridCol w="640080"/>
                <a:gridCol w="640080"/>
              </a:tblGrid>
              <a:tr h="775855"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i="1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i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752600"/>
            <a:ext cx="361070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572000" y="4180344"/>
            <a:ext cx="35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23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≡ 47 (mod 120)</a:t>
            </a:r>
          </a:p>
          <a:p>
            <a:endParaRPr lang="en-US" sz="2400" dirty="0"/>
          </a:p>
          <a:p>
            <a:r>
              <a:rPr lang="en-US" sz="2400" dirty="0" smtClean="0"/>
              <a:t>Also,</a:t>
            </a:r>
          </a:p>
          <a:p>
            <a:endParaRPr lang="en-US" sz="2400" dirty="0" smtClean="0"/>
          </a:p>
          <a:p>
            <a:r>
              <a:rPr lang="en-US" sz="2400" dirty="0" smtClean="0"/>
              <a:t>120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</a:t>
            </a:r>
            <a:r>
              <a:rPr lang="en-US" sz="2400" dirty="0" smtClean="0"/>
              <a:t>≡ -9 (mod 23) (OR)</a:t>
            </a:r>
          </a:p>
          <a:p>
            <a:r>
              <a:rPr lang="en-US" sz="2400" dirty="0" smtClean="0"/>
              <a:t>5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≡ 14 (mod 23)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details in:</a:t>
            </a:r>
            <a:br>
              <a:rPr lang="en-US" dirty="0" smtClean="0"/>
            </a:br>
            <a:r>
              <a:rPr lang="en-US" dirty="0" smtClean="0"/>
              <a:t>http://en.wikipedia.org/wiki/</a:t>
            </a:r>
            <a:br>
              <a:rPr lang="en-US" dirty="0" smtClean="0"/>
            </a:br>
            <a:r>
              <a:rPr lang="en-US" dirty="0" err="1" smtClean="0"/>
              <a:t>Extended_Euclidean_algorithm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Euler’s </a:t>
            </a:r>
            <a:r>
              <a:rPr lang="en-US" dirty="0" err="1"/>
              <a:t>T</a:t>
            </a:r>
            <a:r>
              <a:rPr lang="en-US" dirty="0" err="1" smtClean="0"/>
              <a:t>otient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58388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733800"/>
            <a:ext cx="7239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3352800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12 13 14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16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18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19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20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22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24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</a:t>
            </a:r>
            <a:r>
              <a:rPr lang="en-US" dirty="0" smtClean="0"/>
              <a:t> is positive integer.</a:t>
            </a:r>
          </a:p>
          <a:p>
            <a:r>
              <a:rPr lang="en-US" i="1" dirty="0" smtClean="0"/>
              <a:t>ϕ</a:t>
            </a:r>
            <a:r>
              <a:rPr lang="en-US" dirty="0" smtClean="0"/>
              <a:t> is Euler’s </a:t>
            </a:r>
            <a:r>
              <a:rPr lang="en-US" dirty="0" err="1" smtClean="0"/>
              <a:t>totient</a:t>
            </a:r>
            <a:r>
              <a:rPr lang="en-US" dirty="0" smtClean="0"/>
              <a:t> function.</a:t>
            </a:r>
          </a:p>
          <a:p>
            <a:endParaRPr lang="en-US" dirty="0"/>
          </a:p>
          <a:p>
            <a:pPr algn="ctr">
              <a:buNone/>
            </a:pPr>
            <a:r>
              <a:rPr lang="en-US" i="1" dirty="0" smtClean="0"/>
              <a:t>x</a:t>
            </a:r>
            <a:r>
              <a:rPr lang="en-US" i="1" baseline="30000" dirty="0" smtClean="0"/>
              <a:t> </a:t>
            </a:r>
            <a:r>
              <a:rPr lang="en-US" i="1" baseline="30000" dirty="0" smtClean="0"/>
              <a:t>ϕ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m</a:t>
            </a:r>
            <a:r>
              <a:rPr lang="en-US" baseline="30000" dirty="0" smtClean="0"/>
              <a:t>)</a:t>
            </a:r>
            <a:r>
              <a:rPr lang="en-US" dirty="0" smtClean="0"/>
              <a:t>  ≡ 1 (mod </a:t>
            </a:r>
            <a:r>
              <a:rPr lang="en-US" i="1" dirty="0" smtClean="0"/>
              <a:t>m</a:t>
            </a:r>
            <a:r>
              <a:rPr lang="en-US" dirty="0" smtClean="0"/>
              <a:t>) 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for all integers </a:t>
            </a:r>
            <a:r>
              <a:rPr lang="en-US" i="1" dirty="0" smtClean="0"/>
              <a:t>x</a:t>
            </a:r>
            <a:r>
              <a:rPr lang="en-US" dirty="0" smtClean="0"/>
              <a:t> which are co-prime with </a:t>
            </a:r>
            <a:r>
              <a:rPr lang="en-US" i="1" dirty="0" smtClean="0"/>
              <a:t>m</a:t>
            </a:r>
            <a:r>
              <a:rPr lang="en-US" dirty="0" smtClean="0"/>
              <a:t>, i.e.,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) = 1.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p </a:t>
            </a:r>
            <a:r>
              <a:rPr lang="en-US" dirty="0" smtClean="0"/>
              <a:t>is a prime number.</a:t>
            </a:r>
          </a:p>
          <a:p>
            <a:endParaRPr lang="en-US" dirty="0"/>
          </a:p>
          <a:p>
            <a:pPr algn="ctr">
              <a:buNone/>
            </a:pPr>
            <a:r>
              <a:rPr lang="en-US" i="1" dirty="0" smtClean="0"/>
              <a:t>x</a:t>
            </a:r>
            <a:r>
              <a:rPr lang="en-US" i="1" baseline="30000" dirty="0" smtClean="0"/>
              <a:t> p</a:t>
            </a:r>
            <a:r>
              <a:rPr lang="en-US" baseline="30000" dirty="0" smtClean="0"/>
              <a:t>-1</a:t>
            </a:r>
            <a:r>
              <a:rPr lang="en-US" i="1" baseline="30000" dirty="0" smtClean="0"/>
              <a:t> </a:t>
            </a:r>
            <a:r>
              <a:rPr lang="en-US" dirty="0" smtClean="0"/>
              <a:t>≡ 1 (mod </a:t>
            </a:r>
            <a:r>
              <a:rPr lang="en-US" i="1" dirty="0" smtClean="0"/>
              <a:t>p</a:t>
            </a:r>
            <a:r>
              <a:rPr lang="en-US" dirty="0" smtClean="0"/>
              <a:t>) 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for all integers </a:t>
            </a:r>
            <a:r>
              <a:rPr lang="en-US" i="1" dirty="0" smtClean="0"/>
              <a:t>x</a:t>
            </a:r>
            <a:r>
              <a:rPr lang="en-US" dirty="0" smtClean="0"/>
              <a:t> which are co-prime with </a:t>
            </a:r>
            <a:r>
              <a:rPr lang="en-US" i="1" dirty="0" smtClean="0"/>
              <a:t>p</a:t>
            </a:r>
            <a:r>
              <a:rPr lang="en-US" dirty="0" smtClean="0"/>
              <a:t>, i.e.,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) = 1.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a special case of Euler’s theorem.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Modulus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Modulus the reminder of a division.</a:t>
            </a:r>
          </a:p>
          <a:p>
            <a:r>
              <a:rPr lang="en-US" sz="2400" dirty="0" smtClean="0"/>
              <a:t>13 </a:t>
            </a:r>
            <a:r>
              <a:rPr lang="en-US" sz="2400" b="1" dirty="0" smtClean="0"/>
              <a:t>mod</a:t>
            </a:r>
            <a:r>
              <a:rPr lang="en-US" sz="2400" dirty="0" smtClean="0"/>
              <a:t> 12 = 1 (because 13 = 12 × 1  + 1)</a:t>
            </a:r>
          </a:p>
          <a:p>
            <a:r>
              <a:rPr lang="en-US" sz="2400" dirty="0" smtClean="0"/>
              <a:t>22 </a:t>
            </a:r>
            <a:r>
              <a:rPr lang="en-US" sz="2400" b="1" dirty="0" smtClean="0"/>
              <a:t>mod</a:t>
            </a:r>
            <a:r>
              <a:rPr lang="en-US" sz="2400" dirty="0" smtClean="0"/>
              <a:t> 4 = 2 (because 22 = 4 </a:t>
            </a:r>
            <a:r>
              <a:rPr lang="en-US" sz="2400" dirty="0" smtClean="0"/>
              <a:t>×</a:t>
            </a:r>
            <a:r>
              <a:rPr lang="en-US" sz="2400" dirty="0" smtClean="0"/>
              <a:t> 5 +2)</a:t>
            </a:r>
          </a:p>
          <a:p>
            <a:endParaRPr lang="en-US" sz="2400" dirty="0"/>
          </a:p>
          <a:p>
            <a:r>
              <a:rPr lang="en-US" sz="2400" dirty="0" smtClean="0"/>
              <a:t>In a modulo </a:t>
            </a:r>
            <a:r>
              <a:rPr lang="en-US" sz="2400" i="1" dirty="0" smtClean="0"/>
              <a:t>m</a:t>
            </a:r>
            <a:r>
              <a:rPr lang="en-US" sz="2400" dirty="0" smtClean="0"/>
              <a:t> system, all the final results are in the range </a:t>
            </a:r>
            <a:br>
              <a:rPr lang="en-US" sz="2400" dirty="0" smtClean="0"/>
            </a:br>
            <a:r>
              <a:rPr lang="en-US" sz="2400" dirty="0" smtClean="0"/>
              <a:t>0 .. </a:t>
            </a:r>
            <a:r>
              <a:rPr lang="en-US" sz="2400" i="1" dirty="0" smtClean="0"/>
              <a:t>m</a:t>
            </a:r>
            <a:r>
              <a:rPr lang="en-US" sz="2400" dirty="0" smtClean="0"/>
              <a:t>-1.</a:t>
            </a:r>
          </a:p>
          <a:p>
            <a:r>
              <a:rPr lang="en-US" sz="2400" dirty="0" smtClean="0"/>
              <a:t>Example: a clock is a modulo 12 system.</a:t>
            </a:r>
          </a:p>
          <a:p>
            <a:r>
              <a:rPr lang="en-US" sz="2400" dirty="0" smtClean="0"/>
              <a:t>(9 + 4) mod 12 = 13 mod 12 = 1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220px-Clock_group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4800600"/>
            <a:ext cx="436562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16 </a:t>
            </a:r>
            <a:r>
              <a:rPr lang="en-US" b="1" dirty="0" smtClean="0"/>
              <a:t>mod</a:t>
            </a:r>
            <a:r>
              <a:rPr lang="en-US" dirty="0" smtClean="0"/>
              <a:t> 5 = 1 can be written as: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16 ≡ 1 (</a:t>
            </a:r>
            <a:r>
              <a:rPr lang="en-US" b="1" dirty="0" smtClean="0"/>
              <a:t>mod</a:t>
            </a:r>
            <a:r>
              <a:rPr lang="en-US" dirty="0" smtClean="0"/>
              <a:t> 5)  -&gt; read as </a:t>
            </a:r>
            <a:r>
              <a:rPr lang="en-US" dirty="0" smtClean="0">
                <a:solidFill>
                  <a:srgbClr val="00B050"/>
                </a:solidFill>
              </a:rPr>
              <a:t>16 and 1 are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                                     congruent modulo 5</a:t>
            </a:r>
          </a:p>
          <a:p>
            <a:r>
              <a:rPr lang="en-US" dirty="0" smtClean="0"/>
              <a:t>It is equivalent to:</a:t>
            </a:r>
            <a:br>
              <a:rPr lang="en-US" dirty="0" smtClean="0"/>
            </a:br>
            <a:r>
              <a:rPr lang="en-US" dirty="0" smtClean="0"/>
              <a:t>1 ≡ 16 (</a:t>
            </a:r>
            <a:r>
              <a:rPr lang="en-US" b="1" dirty="0" smtClean="0"/>
              <a:t>mod</a:t>
            </a:r>
            <a:r>
              <a:rPr lang="en-US" dirty="0" smtClean="0"/>
              <a:t> 5) </a:t>
            </a:r>
          </a:p>
          <a:p>
            <a:endParaRPr lang="en-US" dirty="0" smtClean="0"/>
          </a:p>
          <a:p>
            <a:r>
              <a:rPr lang="en-US" dirty="0" smtClean="0"/>
              <a:t>16 mod 5           -&gt; value</a:t>
            </a:r>
          </a:p>
          <a:p>
            <a:r>
              <a:rPr lang="en-US" dirty="0" smtClean="0"/>
              <a:t>16 ≡ 1 (</a:t>
            </a:r>
            <a:r>
              <a:rPr lang="en-US" b="1" dirty="0" smtClean="0"/>
              <a:t>mod</a:t>
            </a:r>
            <a:r>
              <a:rPr lang="en-US" dirty="0" smtClean="0"/>
              <a:t> 5)  -&gt; statement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br>
              <a:rPr lang="en-US" dirty="0" smtClean="0"/>
            </a:br>
            <a:r>
              <a:rPr lang="en-US" i="1" dirty="0" smtClean="0"/>
              <a:t>x</a:t>
            </a:r>
            <a:r>
              <a:rPr lang="en-US" dirty="0" smtClean="0"/>
              <a:t> ≡ </a:t>
            </a:r>
            <a:r>
              <a:rPr lang="en-US" i="1" dirty="0" smtClean="0"/>
              <a:t>y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rgbClr val="00B050"/>
                </a:solidFill>
              </a:rPr>
              <a:t/>
            </a:r>
            <a:br>
              <a:rPr lang="en-US" i="1" dirty="0" smtClean="0">
                <a:solidFill>
                  <a:srgbClr val="00B050"/>
                </a:solidFill>
              </a:rPr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i="1" dirty="0" smtClean="0"/>
              <a:t>a</a:t>
            </a:r>
            <a:r>
              <a:rPr lang="en-US" dirty="0" smtClean="0"/>
              <a:t> ≡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x</a:t>
            </a:r>
            <a:r>
              <a:rPr lang="en-US" dirty="0" smtClean="0"/>
              <a:t> + a ≡ </a:t>
            </a:r>
            <a:r>
              <a:rPr lang="en-US" i="1" dirty="0" smtClean="0"/>
              <a:t>y + 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x</a:t>
            </a:r>
            <a:r>
              <a:rPr lang="en-US" dirty="0" smtClean="0"/>
              <a:t> - a ≡ </a:t>
            </a:r>
            <a:r>
              <a:rPr lang="en-US" i="1" dirty="0" smtClean="0"/>
              <a:t>y - 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x</a:t>
            </a:r>
            <a:r>
              <a:rPr lang="en-US" dirty="0" smtClean="0"/>
              <a:t> . a ≡ </a:t>
            </a:r>
            <a:r>
              <a:rPr lang="en-US" i="1" dirty="0" smtClean="0"/>
              <a:t>y . 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-8 ≡ 2 (mod 5)</a:t>
            </a:r>
          </a:p>
          <a:p>
            <a:endParaRPr lang="en-US" dirty="0"/>
          </a:p>
          <a:p>
            <a:r>
              <a:rPr lang="en-US" dirty="0" smtClean="0"/>
              <a:t>How to convert -8 mod 5 into a non-negative number?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-8 with a multiple of 5 until you get a non-negative number.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-8 mod 5 = (-8+10) mod 5 = 2 mod 5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In a modulo </a:t>
            </a:r>
            <a:r>
              <a:rPr lang="en-US" i="1" dirty="0" smtClean="0"/>
              <a:t>m</a:t>
            </a:r>
            <a:r>
              <a:rPr lang="en-US" dirty="0" smtClean="0"/>
              <a:t> system, for every negative integer, there exists an congruent non-negative integer.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-3 ≡ 2 (mod 5) -&gt; 3 is the additive  inverse of 2</a:t>
            </a:r>
            <a:br>
              <a:rPr lang="en-US" dirty="0" smtClean="0"/>
            </a:br>
            <a:r>
              <a:rPr lang="en-US" dirty="0" smtClean="0"/>
              <a:t>                             modulo 5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0 ≡ 3+2 (mod 5)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0 </a:t>
            </a:r>
            <a:r>
              <a:rPr lang="en-US" dirty="0" smtClean="0"/>
              <a:t>≡ 5 (mod 5)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-2 ≡ 3 (mod 5) </a:t>
            </a:r>
            <a:r>
              <a:rPr lang="en-US" dirty="0" smtClean="0"/>
              <a:t>-&gt; 2 is the additive  inverse of 3</a:t>
            </a:r>
            <a:br>
              <a:rPr lang="en-US" dirty="0" smtClean="0"/>
            </a:br>
            <a:r>
              <a:rPr lang="en-US" dirty="0" smtClean="0"/>
              <a:t>                             modulo 5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prime number is a positive integer which is not divisible by any positive integers other than itself and 1.</a:t>
            </a:r>
          </a:p>
          <a:p>
            <a:r>
              <a:rPr lang="en-US" dirty="0" smtClean="0"/>
              <a:t>13 is a prime number.</a:t>
            </a:r>
          </a:p>
          <a:p>
            <a:r>
              <a:rPr lang="en-US" dirty="0" smtClean="0"/>
              <a:t>21is not a prime number, because 7 | 21(read as </a:t>
            </a:r>
            <a:r>
              <a:rPr lang="en-US" dirty="0" smtClean="0">
                <a:solidFill>
                  <a:srgbClr val="00B050"/>
                </a:solidFill>
              </a:rPr>
              <a:t>7 divides 21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B050"/>
                </a:solidFill>
              </a:rPr>
              <a:t>21 is divisible by 7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00B050"/>
                </a:solidFill>
              </a:rPr>
              <a:t> 7 is a factor of 21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 is the only even prime number.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 (</a:t>
            </a:r>
            <a:r>
              <a:rPr lang="en-US" dirty="0" err="1" smtClean="0"/>
              <a:t>gcd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48 = 2 × 2 × 2 × 2 × 3 </a:t>
            </a:r>
          </a:p>
          <a:p>
            <a:r>
              <a:rPr lang="en-US" dirty="0" smtClean="0"/>
              <a:t>180 = 2 × 2 × 3 × 3 × 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So, </a:t>
            </a:r>
            <a:r>
              <a:rPr lang="en-US" dirty="0" err="1" smtClean="0"/>
              <a:t>gcd</a:t>
            </a:r>
            <a:r>
              <a:rPr lang="en-US" dirty="0" smtClean="0"/>
              <a:t>(48, 180) = </a:t>
            </a:r>
            <a:r>
              <a:rPr lang="en-US" dirty="0" smtClean="0"/>
              <a:t>2 × 2 × 3 = 12</a:t>
            </a:r>
            <a:endParaRPr lang="en-US" dirty="0"/>
          </a:p>
        </p:txBody>
      </p:sp>
      <p:pic>
        <p:nvPicPr>
          <p:cNvPr id="4" name="Picture 3" descr="300px-Least_common_multiple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971800"/>
            <a:ext cx="2971800" cy="18623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Co-prime numbers are also called relatively prime numbers.</a:t>
            </a:r>
          </a:p>
          <a:p>
            <a:r>
              <a:rPr lang="en-US" dirty="0" smtClean="0"/>
              <a:t>Two integers are co-prime if  the </a:t>
            </a:r>
            <a:r>
              <a:rPr lang="en-US" dirty="0" err="1" smtClean="0"/>
              <a:t>gcd</a:t>
            </a:r>
            <a:r>
              <a:rPr lang="en-US" dirty="0" smtClean="0"/>
              <a:t> of them is 1. (i.e., there is no common factor &gt; 1 for them.)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21 and 26 are co-prime. </a:t>
            </a:r>
            <a:r>
              <a:rPr lang="en-US" dirty="0" err="1" smtClean="0"/>
              <a:t>gcd</a:t>
            </a:r>
            <a:r>
              <a:rPr lang="en-US" dirty="0" smtClean="0"/>
              <a:t>(21, 26) = 1</a:t>
            </a:r>
          </a:p>
          <a:p>
            <a:endParaRPr lang="en-US" dirty="0"/>
          </a:p>
          <a:p>
            <a:r>
              <a:rPr lang="en-US" dirty="0" smtClean="0"/>
              <a:t>But, 21 and 14 are not co-prime because </a:t>
            </a:r>
            <a:r>
              <a:rPr lang="en-US" dirty="0" err="1" smtClean="0"/>
              <a:t>gcd</a:t>
            </a:r>
            <a:r>
              <a:rPr lang="en-US" dirty="0" smtClean="0"/>
              <a:t>(21, 14) = 7.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642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CIS612 Information Security</vt:lpstr>
      <vt:lpstr>Modulus</vt:lpstr>
      <vt:lpstr>Modulus</vt:lpstr>
      <vt:lpstr>Modulus</vt:lpstr>
      <vt:lpstr>Negative Numbers</vt:lpstr>
      <vt:lpstr>Additive Inverse</vt:lpstr>
      <vt:lpstr>Prime Numbers</vt:lpstr>
      <vt:lpstr>Greatest Common Divisor (gcd)</vt:lpstr>
      <vt:lpstr>Co-prime Numbers</vt:lpstr>
      <vt:lpstr>Multiplicative Inverse</vt:lpstr>
      <vt:lpstr>Multiplicative Inverse</vt:lpstr>
      <vt:lpstr>Multiplicative Inverse</vt:lpstr>
      <vt:lpstr>Extended Euclidean Algorithm</vt:lpstr>
      <vt:lpstr>Extended Euclidean Algorithm</vt:lpstr>
      <vt:lpstr>Extended Euclidean Algorithm</vt:lpstr>
      <vt:lpstr>Euler’s Totient Function</vt:lpstr>
      <vt:lpstr>Euler’s Theorem</vt:lpstr>
      <vt:lpstr>Fermat’s Theorem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CIS612 Information Security</dc:title>
  <dc:creator>User1</dc:creator>
  <cp:lastModifiedBy>User1</cp:lastModifiedBy>
  <cp:revision>30</cp:revision>
  <dcterms:created xsi:type="dcterms:W3CDTF">2013-09-17T18:32:42Z</dcterms:created>
  <dcterms:modified xsi:type="dcterms:W3CDTF">2013-09-17T22:28:59Z</dcterms:modified>
</cp:coreProperties>
</file>