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78" r:id="rId2"/>
    <p:sldId id="279" r:id="rId3"/>
    <p:sldId id="283" r:id="rId4"/>
    <p:sldId id="282" r:id="rId5"/>
    <p:sldId id="287" r:id="rId6"/>
    <p:sldId id="289" r:id="rId7"/>
    <p:sldId id="290" r:id="rId8"/>
    <p:sldId id="288" r:id="rId9"/>
  </p:sldIdLst>
  <p:sldSz cx="9144000" cy="6858000" type="screen4x3"/>
  <p:notesSz cx="6858000" cy="9144000"/>
  <p:defaultTextStyle>
    <a:defPPr>
      <a:defRPr lang="de-DE"/>
    </a:defPPr>
    <a:lvl1pPr algn="ctr" rtl="0" fontAlgn="base">
      <a:spcBef>
        <a:spcPct val="0"/>
      </a:spcBef>
      <a:spcAft>
        <a:spcPct val="0"/>
      </a:spcAft>
      <a:defRPr sz="1200" kern="1200">
        <a:solidFill>
          <a:schemeClr val="tx1"/>
        </a:solidFill>
        <a:latin typeface="Arial" charset="0"/>
        <a:ea typeface="+mn-ea"/>
        <a:cs typeface="Arial" charset="0"/>
      </a:defRPr>
    </a:lvl1pPr>
    <a:lvl2pPr marL="457200" algn="ctr" rtl="0" fontAlgn="base">
      <a:spcBef>
        <a:spcPct val="0"/>
      </a:spcBef>
      <a:spcAft>
        <a:spcPct val="0"/>
      </a:spcAft>
      <a:defRPr sz="1200" kern="1200">
        <a:solidFill>
          <a:schemeClr val="tx1"/>
        </a:solidFill>
        <a:latin typeface="Arial" charset="0"/>
        <a:ea typeface="+mn-ea"/>
        <a:cs typeface="Arial" charset="0"/>
      </a:defRPr>
    </a:lvl2pPr>
    <a:lvl3pPr marL="914400" algn="ctr" rtl="0" fontAlgn="base">
      <a:spcBef>
        <a:spcPct val="0"/>
      </a:spcBef>
      <a:spcAft>
        <a:spcPct val="0"/>
      </a:spcAft>
      <a:defRPr sz="1200" kern="1200">
        <a:solidFill>
          <a:schemeClr val="tx1"/>
        </a:solidFill>
        <a:latin typeface="Arial" charset="0"/>
        <a:ea typeface="+mn-ea"/>
        <a:cs typeface="Arial" charset="0"/>
      </a:defRPr>
    </a:lvl3pPr>
    <a:lvl4pPr marL="1371600" algn="ctr" rtl="0" fontAlgn="base">
      <a:spcBef>
        <a:spcPct val="0"/>
      </a:spcBef>
      <a:spcAft>
        <a:spcPct val="0"/>
      </a:spcAft>
      <a:defRPr sz="1200" kern="1200">
        <a:solidFill>
          <a:schemeClr val="tx1"/>
        </a:solidFill>
        <a:latin typeface="Arial" charset="0"/>
        <a:ea typeface="+mn-ea"/>
        <a:cs typeface="Arial" charset="0"/>
      </a:defRPr>
    </a:lvl4pPr>
    <a:lvl5pPr marL="1828800" algn="ctr" rtl="0" fontAlgn="base">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1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D798A6-631C-46D1-8096-1A5788AD521E}" type="datetimeFigureOut">
              <a:rPr lang="de-DE" smtClean="0"/>
              <a:pPr/>
              <a:t>24.03.2014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5CC6C-4216-4BD6-B41C-67697A01251F}" type="slidenum">
              <a:rPr lang="de-DE" smtClean="0"/>
              <a:pPr/>
              <a:t>‹Nr.›</a:t>
            </a:fld>
            <a:endParaRPr lang="de-DE"/>
          </a:p>
        </p:txBody>
      </p:sp>
    </p:spTree>
    <p:extLst>
      <p:ext uri="{BB962C8B-B14F-4D97-AF65-F5344CB8AC3E}">
        <p14:creationId xmlns:p14="http://schemas.microsoft.com/office/powerpoint/2010/main" val="346754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a:xfrm>
            <a:off x="1143000" y="685800"/>
            <a:ext cx="4573588" cy="3429000"/>
          </a:xfrm>
          <a:ln/>
        </p:spPr>
      </p:sp>
      <p:sp>
        <p:nvSpPr>
          <p:cNvPr id="35843" name="Notizenplatzhalter 2"/>
          <p:cNvSpPr>
            <a:spLocks noGrp="1"/>
          </p:cNvSpPr>
          <p:nvPr>
            <p:ph type="body" idx="1"/>
          </p:nvPr>
        </p:nvSpPr>
        <p:spPr>
          <a:noFill/>
          <a:ln/>
        </p:spPr>
        <p:txBody>
          <a:bodyPr/>
          <a:lstStyle/>
          <a:p>
            <a:endParaRPr lang="de-DE" smtClean="0">
              <a:latin typeface="Arial" charset="0"/>
            </a:endParaRPr>
          </a:p>
        </p:txBody>
      </p:sp>
      <p:sp>
        <p:nvSpPr>
          <p:cNvPr id="35844" name="Foliennummernplatzhalter 3"/>
          <p:cNvSpPr>
            <a:spLocks noGrp="1"/>
          </p:cNvSpPr>
          <p:nvPr>
            <p:ph type="sldNum" sz="quarter" idx="5"/>
          </p:nvPr>
        </p:nvSpPr>
        <p:spPr>
          <a:noFill/>
        </p:spPr>
        <p:txBody>
          <a:bodyPr/>
          <a:lstStyle/>
          <a:p>
            <a:fld id="{9B25559C-0493-4C68-A6C2-25CB8D502636}" type="slidenum">
              <a:rPr lang="en-GB" smtClean="0">
                <a:latin typeface="Arial" charset="0"/>
              </a:rPr>
              <a:pPr/>
              <a:t>1</a:t>
            </a:fld>
            <a:endParaRPr lang="en-GB" smtClean="0">
              <a:latin typeface="Arial" charset="0"/>
            </a:endParaRPr>
          </a:p>
        </p:txBody>
      </p:sp>
      <p:sp>
        <p:nvSpPr>
          <p:cNvPr id="35845" name="Datumsplatzhalter 4"/>
          <p:cNvSpPr>
            <a:spLocks noGrp="1"/>
          </p:cNvSpPr>
          <p:nvPr>
            <p:ph type="dt" sz="quarter" idx="1"/>
          </p:nvPr>
        </p:nvSpPr>
        <p:spPr>
          <a:noFill/>
        </p:spPr>
        <p:txBody>
          <a:bodyPr/>
          <a:lstStyle/>
          <a:p>
            <a:endParaRPr lang="en-GB"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pPr>
              <a:defRPr/>
            </a:pPr>
            <a:endParaRPr lang="en-GB"/>
          </a:p>
        </p:txBody>
      </p:sp>
      <p:sp>
        <p:nvSpPr>
          <p:cNvPr id="5" name="Foliennummernplatzhalter 4"/>
          <p:cNvSpPr>
            <a:spLocks noGrp="1"/>
          </p:cNvSpPr>
          <p:nvPr>
            <p:ph type="sldNum" sz="quarter" idx="11"/>
          </p:nvPr>
        </p:nvSpPr>
        <p:spPr/>
        <p:txBody>
          <a:bodyPr/>
          <a:lstStyle/>
          <a:p>
            <a:pPr>
              <a:defRPr/>
            </a:pPr>
            <a:fld id="{C72E9561-A655-4BC1-A9D1-1495F335B0D6}" type="slidenum">
              <a:rPr lang="en-GB" smtClean="0"/>
              <a:pPr>
                <a:defRPr/>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pPr>
              <a:defRPr/>
            </a:pPr>
            <a:endParaRPr lang="en-GB"/>
          </a:p>
        </p:txBody>
      </p:sp>
      <p:sp>
        <p:nvSpPr>
          <p:cNvPr id="5" name="Foliennummernplatzhalter 4"/>
          <p:cNvSpPr>
            <a:spLocks noGrp="1"/>
          </p:cNvSpPr>
          <p:nvPr>
            <p:ph type="sldNum" sz="quarter" idx="11"/>
          </p:nvPr>
        </p:nvSpPr>
        <p:spPr/>
        <p:txBody>
          <a:bodyPr/>
          <a:lstStyle/>
          <a:p>
            <a:pPr>
              <a:defRPr/>
            </a:pPr>
            <a:fld id="{C72E9561-A655-4BC1-A9D1-1495F335B0D6}" type="slidenum">
              <a:rPr lang="en-GB" smtClean="0"/>
              <a:pPr>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pPr>
              <a:defRPr/>
            </a:pPr>
            <a:endParaRPr lang="en-GB"/>
          </a:p>
        </p:txBody>
      </p:sp>
      <p:sp>
        <p:nvSpPr>
          <p:cNvPr id="5" name="Foliennummernplatzhalter 4"/>
          <p:cNvSpPr>
            <a:spLocks noGrp="1"/>
          </p:cNvSpPr>
          <p:nvPr>
            <p:ph type="sldNum" sz="quarter" idx="11"/>
          </p:nvPr>
        </p:nvSpPr>
        <p:spPr/>
        <p:txBody>
          <a:bodyPr/>
          <a:lstStyle/>
          <a:p>
            <a:pPr>
              <a:defRPr/>
            </a:pPr>
            <a:fld id="{C72E9561-A655-4BC1-A9D1-1495F335B0D6}" type="slidenum">
              <a:rPr lang="en-GB" smtClean="0"/>
              <a:pPr>
                <a:defRPr/>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pPr>
              <a:defRPr/>
            </a:pPr>
            <a:endParaRPr lang="en-GB"/>
          </a:p>
        </p:txBody>
      </p:sp>
      <p:sp>
        <p:nvSpPr>
          <p:cNvPr id="5" name="Foliennummernplatzhalter 4"/>
          <p:cNvSpPr>
            <a:spLocks noGrp="1"/>
          </p:cNvSpPr>
          <p:nvPr>
            <p:ph type="sldNum" sz="quarter" idx="11"/>
          </p:nvPr>
        </p:nvSpPr>
        <p:spPr/>
        <p:txBody>
          <a:bodyPr/>
          <a:lstStyle/>
          <a:p>
            <a:pPr>
              <a:defRPr/>
            </a:pPr>
            <a:fld id="{C72E9561-A655-4BC1-A9D1-1495F335B0D6}" type="slidenum">
              <a:rPr lang="en-GB" smtClean="0"/>
              <a:pPr>
                <a:defRPr/>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pPr>
              <a:defRPr/>
            </a:pPr>
            <a:endParaRPr lang="en-GB"/>
          </a:p>
        </p:txBody>
      </p:sp>
      <p:sp>
        <p:nvSpPr>
          <p:cNvPr id="5" name="Foliennummernplatzhalter 4"/>
          <p:cNvSpPr>
            <a:spLocks noGrp="1"/>
          </p:cNvSpPr>
          <p:nvPr>
            <p:ph type="sldNum" sz="quarter" idx="11"/>
          </p:nvPr>
        </p:nvSpPr>
        <p:spPr/>
        <p:txBody>
          <a:bodyPr/>
          <a:lstStyle/>
          <a:p>
            <a:pPr>
              <a:defRPr/>
            </a:pPr>
            <a:fld id="{C72E9561-A655-4BC1-A9D1-1495F335B0D6}" type="slidenum">
              <a:rPr lang="en-GB" smtClean="0"/>
              <a:pPr>
                <a:defRPr/>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pPr>
              <a:defRPr/>
            </a:pPr>
            <a:endParaRPr lang="en-GB"/>
          </a:p>
        </p:txBody>
      </p:sp>
      <p:sp>
        <p:nvSpPr>
          <p:cNvPr id="5" name="Foliennummernplatzhalter 4"/>
          <p:cNvSpPr>
            <a:spLocks noGrp="1"/>
          </p:cNvSpPr>
          <p:nvPr>
            <p:ph type="sldNum" sz="quarter" idx="11"/>
          </p:nvPr>
        </p:nvSpPr>
        <p:spPr/>
        <p:txBody>
          <a:bodyPr/>
          <a:lstStyle/>
          <a:p>
            <a:pPr>
              <a:defRPr/>
            </a:pPr>
            <a:fld id="{C72E9561-A655-4BC1-A9D1-1495F335B0D6}" type="slidenum">
              <a:rPr lang="en-GB" smtClean="0"/>
              <a:pPr>
                <a:defRPr/>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pPr>
              <a:defRPr/>
            </a:pPr>
            <a:endParaRPr lang="en-GB"/>
          </a:p>
        </p:txBody>
      </p:sp>
      <p:sp>
        <p:nvSpPr>
          <p:cNvPr id="5" name="Foliennummernplatzhalter 4"/>
          <p:cNvSpPr>
            <a:spLocks noGrp="1"/>
          </p:cNvSpPr>
          <p:nvPr>
            <p:ph type="sldNum" sz="quarter" idx="11"/>
          </p:nvPr>
        </p:nvSpPr>
        <p:spPr/>
        <p:txBody>
          <a:bodyPr/>
          <a:lstStyle/>
          <a:p>
            <a:pPr>
              <a:defRPr/>
            </a:pPr>
            <a:fld id="{C72E9561-A655-4BC1-A9D1-1495F335B0D6}" type="slidenum">
              <a:rPr lang="en-GB" smtClean="0"/>
              <a:pPr>
                <a:defRPr/>
              </a:pPr>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bwMode="white">
          <a:xfrm>
            <a:off x="0" y="3933825"/>
            <a:ext cx="9144000" cy="1792288"/>
          </a:xfrm>
        </p:spPr>
        <p:txBody>
          <a:bodyPr tIns="1486800" anchor="b">
            <a:spAutoFit/>
          </a:bodyPr>
          <a:lstStyle>
            <a:lvl1pPr>
              <a:defRPr>
                <a:solidFill>
                  <a:schemeClr val="tx1"/>
                </a:solidFill>
              </a:defRPr>
            </a:lvl1pPr>
          </a:lstStyle>
          <a:p>
            <a:r>
              <a:rPr lang="de-DE" smtClean="0"/>
              <a:t>Titelmasterformat durch Klicken bearbeiten</a:t>
            </a:r>
            <a:endParaRPr lang="de-DE" dirty="0"/>
          </a:p>
        </p:txBody>
      </p:sp>
      <p:sp>
        <p:nvSpPr>
          <p:cNvPr id="26627" name="Rectangle 3"/>
          <p:cNvSpPr>
            <a:spLocks noGrp="1" noChangeArrowheads="1"/>
          </p:cNvSpPr>
          <p:nvPr>
            <p:ph type="subTitle" idx="1"/>
          </p:nvPr>
        </p:nvSpPr>
        <p:spPr bwMode="white">
          <a:xfrm>
            <a:off x="0" y="5715000"/>
            <a:ext cx="9144000" cy="1143000"/>
          </a:xfrm>
        </p:spPr>
        <p:txBody>
          <a:bodyPr lIns="360000" rIns="360000"/>
          <a:lstStyle>
            <a:lvl1pPr marL="0" indent="0">
              <a:buFont typeface="Arial" pitchFamily="-110" charset="0"/>
              <a:buNone/>
              <a:defRPr sz="1800">
                <a:solidFill>
                  <a:schemeClr val="tx1"/>
                </a:solidFill>
                <a:latin typeface="Audi Type Extended" pitchFamily="34" charset="0"/>
              </a:defRPr>
            </a:lvl1pPr>
          </a:lstStyle>
          <a:p>
            <a:r>
              <a:rPr lang="de-DE" smtClean="0"/>
              <a:t>Formatvorlage des Untertitelmasters durch Klicken bearbeiten</a:t>
            </a:r>
            <a:endParaRPr lang="de-DE"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Fußzeilenplatzhalter 6"/>
          <p:cNvSpPr>
            <a:spLocks noGrp="1"/>
          </p:cNvSpPr>
          <p:nvPr>
            <p:ph type="ftr" sz="quarter" idx="10"/>
          </p:nvPr>
        </p:nvSpPr>
        <p:spPr/>
        <p:txBody>
          <a:bodyPr/>
          <a:lstStyle>
            <a:lvl1pPr>
              <a:defRPr/>
            </a:lvl1pPr>
          </a:lstStyle>
          <a:p>
            <a:pPr>
              <a:defRPr/>
            </a:pPr>
            <a:r>
              <a:rPr lang="de-DE" dirty="0"/>
              <a:t>Titel oder Name, Abteilung, Datum</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6"/>
          <p:cNvSpPr>
            <a:spLocks noGrp="1" noChangeArrowheads="1"/>
          </p:cNvSpPr>
          <p:nvPr>
            <p:ph type="sldNum" sz="quarter" idx="10"/>
          </p:nvPr>
        </p:nvSpPr>
        <p:spPr>
          <a:xfrm>
            <a:off x="6588125" y="6237288"/>
            <a:ext cx="2133600" cy="476250"/>
          </a:xfrm>
          <a:prstGeom prst="rect">
            <a:avLst/>
          </a:prstGeom>
        </p:spPr>
        <p:txBody>
          <a:bodyPr/>
          <a:lstStyle>
            <a:lvl1pPr>
              <a:defRPr/>
            </a:lvl1pPr>
          </a:lstStyle>
          <a:p>
            <a:pPr>
              <a:defRPr/>
            </a:pPr>
            <a:r>
              <a:rPr lang="en-US" altLang="ja-JP"/>
              <a:t>Page </a:t>
            </a:r>
            <a:fld id="{8A5EC4B7-F7B4-40F6-90FF-E0AD43030D0C}" type="slidenum">
              <a:rPr lang="en-US" altLang="ja-JP"/>
              <a:pPr>
                <a:defRPr/>
              </a:pPr>
              <a:t>‹Nr.›</a:t>
            </a:fld>
            <a:r>
              <a:rPr lang="en-US" altLang="ja-JP"/>
              <a:t> </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079500"/>
          </a:xfrm>
          <a:prstGeom prst="rect">
            <a:avLst/>
          </a:prstGeom>
          <a:noFill/>
          <a:ln w="9525">
            <a:noFill/>
            <a:miter lim="800000"/>
            <a:headEnd/>
            <a:tailEnd/>
          </a:ln>
        </p:spPr>
        <p:txBody>
          <a:bodyPr vert="horz" wrap="square" lIns="360000" tIns="442800" rIns="360000" bIns="0" numCol="1" anchor="t" anchorCtr="0" compatLnSpc="1">
            <a:prstTxWarp prst="textNoShape">
              <a:avLst/>
            </a:prstTxWarp>
          </a:bodyPr>
          <a:lstStyle/>
          <a:p>
            <a:pPr lvl="0"/>
            <a:r>
              <a:rPr lang="de-DE" dirty="0" smtClean="0"/>
              <a:t>Mastertitelformat bearbeiten</a:t>
            </a:r>
          </a:p>
        </p:txBody>
      </p:sp>
      <p:sp>
        <p:nvSpPr>
          <p:cNvPr id="1027" name="Rectangle 3"/>
          <p:cNvSpPr>
            <a:spLocks noGrp="1" noChangeArrowheads="1"/>
          </p:cNvSpPr>
          <p:nvPr>
            <p:ph type="body" idx="1"/>
          </p:nvPr>
        </p:nvSpPr>
        <p:spPr bwMode="auto">
          <a:xfrm>
            <a:off x="358775" y="1341438"/>
            <a:ext cx="8426450" cy="4895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p:txBody>
      </p:sp>
      <p:sp>
        <p:nvSpPr>
          <p:cNvPr id="1051" name="Rectangle 27"/>
          <p:cNvSpPr>
            <a:spLocks noChangeArrowheads="1"/>
          </p:cNvSpPr>
          <p:nvPr/>
        </p:nvSpPr>
        <p:spPr bwMode="auto">
          <a:xfrm>
            <a:off x="-3175" y="6237288"/>
            <a:ext cx="703263" cy="577850"/>
          </a:xfrm>
          <a:prstGeom prst="rect">
            <a:avLst/>
          </a:prstGeom>
          <a:noFill/>
          <a:ln w="9525">
            <a:noFill/>
            <a:miter lim="800000"/>
            <a:headEnd/>
            <a:tailEnd/>
          </a:ln>
          <a:effectLst/>
        </p:spPr>
        <p:txBody>
          <a:bodyPr lIns="360000" tIns="216000" rIns="0" bIns="144000" anchor="b"/>
          <a:lstStyle/>
          <a:p>
            <a:pPr algn="l">
              <a:defRPr/>
            </a:pPr>
            <a:fld id="{4FF6E821-E3FC-4DED-B265-84F47A75BB76}" type="slidenum">
              <a:rPr lang="de-DE" sz="700">
                <a:latin typeface="Audi Type" pitchFamily="34" charset="0"/>
              </a:rPr>
              <a:pPr algn="l">
                <a:defRPr/>
              </a:pPr>
              <a:t>‹Nr.›</a:t>
            </a:fld>
            <a:endParaRPr lang="de-DE" sz="700" dirty="0">
              <a:latin typeface="Audi Type" pitchFamily="34" charset="0"/>
            </a:endParaRPr>
          </a:p>
        </p:txBody>
      </p:sp>
      <p:sp>
        <p:nvSpPr>
          <p:cNvPr id="7" name="Fußzeilenplatzhalter 6"/>
          <p:cNvSpPr>
            <a:spLocks noGrp="1"/>
          </p:cNvSpPr>
          <p:nvPr>
            <p:ph type="ftr" sz="quarter" idx="3"/>
          </p:nvPr>
        </p:nvSpPr>
        <p:spPr>
          <a:xfrm>
            <a:off x="554038" y="6238875"/>
            <a:ext cx="3975100" cy="579438"/>
          </a:xfrm>
          <a:prstGeom prst="rect">
            <a:avLst/>
          </a:prstGeom>
        </p:spPr>
        <p:txBody>
          <a:bodyPr vert="horz" lIns="0" tIns="216000" rIns="360000" bIns="144000" rtlCol="0" anchor="b" anchorCtr="0"/>
          <a:lstStyle>
            <a:lvl1pPr algn="l">
              <a:spcBef>
                <a:spcPct val="30000"/>
              </a:spcBef>
              <a:buClr>
                <a:schemeClr val="accent2"/>
              </a:buClr>
              <a:buFont typeface="Audi Type" pitchFamily="34" charset="0"/>
              <a:buNone/>
              <a:defRPr sz="700" dirty="0" smtClean="0">
                <a:solidFill>
                  <a:schemeClr val="tx1"/>
                </a:solidFill>
                <a:latin typeface="Audi Type" pitchFamily="34" charset="0"/>
              </a:defRPr>
            </a:lvl1pPr>
          </a:lstStyle>
          <a:p>
            <a:pPr>
              <a:defRPr/>
            </a:pPr>
            <a:r>
              <a:rPr lang="de-DE" dirty="0" smtClean="0"/>
              <a:t>Working </a:t>
            </a:r>
            <a:r>
              <a:rPr lang="de-DE" dirty="0" err="1" smtClean="0"/>
              <a:t>Structure</a:t>
            </a:r>
            <a:r>
              <a:rPr lang="de-DE" dirty="0" smtClean="0"/>
              <a:t>  </a:t>
            </a:r>
            <a:r>
              <a:rPr lang="de-DE" dirty="0" err="1" smtClean="0"/>
              <a:t>of</a:t>
            </a:r>
            <a:r>
              <a:rPr lang="de-DE" dirty="0" smtClean="0"/>
              <a:t>  </a:t>
            </a:r>
            <a:r>
              <a:rPr lang="de-DE" dirty="0" err="1" smtClean="0"/>
              <a:t>WLTPinfWG</a:t>
            </a:r>
            <a:r>
              <a:rPr lang="de-DE" dirty="0" smtClean="0"/>
              <a:t> </a:t>
            </a:r>
            <a:endParaRPr lang="de-DE" dirty="0"/>
          </a:p>
        </p:txBody>
      </p:sp>
    </p:spTree>
  </p:cSld>
  <p:clrMap bg1="lt1" tx1="dk1" bg2="lt2" tx2="dk2" accent1="accent1" accent2="accent2" accent3="accent3" accent4="accent4" accent5="accent5" accent6="accent6" hlink="hlink" folHlink="folHlink"/>
  <p:sldLayoutIdLst>
    <p:sldLayoutId id="2147483658" r:id="rId1"/>
    <p:sldLayoutId id="2147483657" r:id="rId2"/>
    <p:sldLayoutId id="2147483660" r:id="rId3"/>
  </p:sldLayoutIdLst>
  <p:transition>
    <p:fade/>
  </p:transition>
  <p:hf sldNum="0" hdr="0" dt="0"/>
  <p:txStyles>
    <p:titleStyle>
      <a:lvl1pPr algn="l" rtl="0" eaLnBrk="1" fontAlgn="base" hangingPunct="1">
        <a:spcBef>
          <a:spcPct val="0"/>
        </a:spcBef>
        <a:spcAft>
          <a:spcPct val="0"/>
        </a:spcAft>
        <a:defRPr sz="1800" b="1">
          <a:solidFill>
            <a:schemeClr val="tx2"/>
          </a:solidFill>
          <a:latin typeface="Audi Type Extended" pitchFamily="34" charset="0"/>
          <a:ea typeface="+mj-ea"/>
          <a:cs typeface="+mj-cs"/>
        </a:defRPr>
      </a:lvl1pPr>
      <a:lvl2pPr algn="l" rtl="0" eaLnBrk="1" fontAlgn="base" hangingPunct="1">
        <a:spcBef>
          <a:spcPct val="0"/>
        </a:spcBef>
        <a:spcAft>
          <a:spcPct val="0"/>
        </a:spcAft>
        <a:defRPr sz="2000" b="1">
          <a:solidFill>
            <a:schemeClr val="tx2"/>
          </a:solidFill>
          <a:latin typeface="Arial" pitchFamily="-110" charset="0"/>
          <a:ea typeface="Arial" pitchFamily="-110" charset="0"/>
          <a:cs typeface="Arial" pitchFamily="-110" charset="0"/>
        </a:defRPr>
      </a:lvl2pPr>
      <a:lvl3pPr algn="l" rtl="0" eaLnBrk="1" fontAlgn="base" hangingPunct="1">
        <a:spcBef>
          <a:spcPct val="0"/>
        </a:spcBef>
        <a:spcAft>
          <a:spcPct val="0"/>
        </a:spcAft>
        <a:defRPr sz="2000" b="1">
          <a:solidFill>
            <a:schemeClr val="tx2"/>
          </a:solidFill>
          <a:latin typeface="Arial" pitchFamily="-110" charset="0"/>
          <a:ea typeface="Arial" pitchFamily="-110" charset="0"/>
          <a:cs typeface="Arial" pitchFamily="-110" charset="0"/>
        </a:defRPr>
      </a:lvl3pPr>
      <a:lvl4pPr algn="l" rtl="0" eaLnBrk="1" fontAlgn="base" hangingPunct="1">
        <a:spcBef>
          <a:spcPct val="0"/>
        </a:spcBef>
        <a:spcAft>
          <a:spcPct val="0"/>
        </a:spcAft>
        <a:defRPr sz="2000" b="1">
          <a:solidFill>
            <a:schemeClr val="tx2"/>
          </a:solidFill>
          <a:latin typeface="Arial" pitchFamily="-110" charset="0"/>
          <a:ea typeface="Arial" pitchFamily="-110" charset="0"/>
          <a:cs typeface="Arial" pitchFamily="-110" charset="0"/>
        </a:defRPr>
      </a:lvl4pPr>
      <a:lvl5pPr algn="l" rtl="0" eaLnBrk="1" fontAlgn="base" hangingPunct="1">
        <a:spcBef>
          <a:spcPct val="0"/>
        </a:spcBef>
        <a:spcAft>
          <a:spcPct val="0"/>
        </a:spcAft>
        <a:defRPr sz="2000" b="1">
          <a:solidFill>
            <a:schemeClr val="tx2"/>
          </a:solidFill>
          <a:latin typeface="Arial" pitchFamily="-110" charset="0"/>
          <a:ea typeface="Arial" pitchFamily="-110" charset="0"/>
          <a:cs typeface="Arial" pitchFamily="-110" charset="0"/>
        </a:defRPr>
      </a:lvl5pPr>
      <a:lvl6pPr marL="457200" algn="l" rtl="0" eaLnBrk="1" fontAlgn="base" hangingPunct="1">
        <a:spcBef>
          <a:spcPct val="0"/>
        </a:spcBef>
        <a:spcAft>
          <a:spcPct val="0"/>
        </a:spcAft>
        <a:defRPr sz="2000" b="1">
          <a:solidFill>
            <a:schemeClr val="tx2"/>
          </a:solidFill>
          <a:latin typeface="Arial" pitchFamily="-110" charset="0"/>
          <a:ea typeface="Arial" pitchFamily="-110" charset="0"/>
          <a:cs typeface="Arial" pitchFamily="-110" charset="0"/>
        </a:defRPr>
      </a:lvl6pPr>
      <a:lvl7pPr marL="914400" algn="l" rtl="0" eaLnBrk="1" fontAlgn="base" hangingPunct="1">
        <a:spcBef>
          <a:spcPct val="0"/>
        </a:spcBef>
        <a:spcAft>
          <a:spcPct val="0"/>
        </a:spcAft>
        <a:defRPr sz="2000" b="1">
          <a:solidFill>
            <a:schemeClr val="tx2"/>
          </a:solidFill>
          <a:latin typeface="Arial" pitchFamily="-110" charset="0"/>
          <a:ea typeface="Arial" pitchFamily="-110" charset="0"/>
          <a:cs typeface="Arial" pitchFamily="-110" charset="0"/>
        </a:defRPr>
      </a:lvl7pPr>
      <a:lvl8pPr marL="1371600" algn="l" rtl="0" eaLnBrk="1" fontAlgn="base" hangingPunct="1">
        <a:spcBef>
          <a:spcPct val="0"/>
        </a:spcBef>
        <a:spcAft>
          <a:spcPct val="0"/>
        </a:spcAft>
        <a:defRPr sz="2000" b="1">
          <a:solidFill>
            <a:schemeClr val="tx2"/>
          </a:solidFill>
          <a:latin typeface="Arial" pitchFamily="-110" charset="0"/>
          <a:ea typeface="Arial" pitchFamily="-110" charset="0"/>
          <a:cs typeface="Arial" pitchFamily="-110" charset="0"/>
        </a:defRPr>
      </a:lvl8pPr>
      <a:lvl9pPr marL="1828800" algn="l" rtl="0" eaLnBrk="1" fontAlgn="base" hangingPunct="1">
        <a:spcBef>
          <a:spcPct val="0"/>
        </a:spcBef>
        <a:spcAft>
          <a:spcPct val="0"/>
        </a:spcAft>
        <a:defRPr sz="2000" b="1">
          <a:solidFill>
            <a:schemeClr val="tx2"/>
          </a:solidFill>
          <a:latin typeface="Arial" pitchFamily="-110" charset="0"/>
          <a:ea typeface="Arial" pitchFamily="-110" charset="0"/>
          <a:cs typeface="Arial" pitchFamily="-110" charset="0"/>
        </a:defRPr>
      </a:lvl9pPr>
    </p:titleStyle>
    <p:bodyStyle>
      <a:lvl1pPr marL="266700" indent="-266700" algn="l" rtl="0" eaLnBrk="1" fontAlgn="ctr" hangingPunct="1">
        <a:lnSpc>
          <a:spcPct val="110000"/>
        </a:lnSpc>
        <a:spcBef>
          <a:spcPct val="30000"/>
        </a:spcBef>
        <a:spcAft>
          <a:spcPct val="0"/>
        </a:spcAft>
        <a:buClr>
          <a:srgbClr val="CC0033"/>
        </a:buClr>
        <a:buSzPct val="80000"/>
        <a:buFont typeface="Arial" charset="0"/>
        <a:buChar char="►"/>
        <a:defRPr sz="1600">
          <a:solidFill>
            <a:schemeClr val="tx1"/>
          </a:solidFill>
          <a:latin typeface="Audi Type" pitchFamily="34" charset="0"/>
          <a:ea typeface="+mn-ea"/>
          <a:cs typeface="+mn-cs"/>
        </a:defRPr>
      </a:lvl1pPr>
      <a:lvl2pPr marL="531813" indent="-255588" algn="l" rtl="0" eaLnBrk="1" fontAlgn="ctr" hangingPunct="1">
        <a:lnSpc>
          <a:spcPct val="110000"/>
        </a:lnSpc>
        <a:spcBef>
          <a:spcPct val="30000"/>
        </a:spcBef>
        <a:spcAft>
          <a:spcPct val="0"/>
        </a:spcAft>
        <a:buClr>
          <a:srgbClr val="6D7579"/>
        </a:buClr>
        <a:buSzPct val="80000"/>
        <a:buFont typeface="Arial" charset="0"/>
        <a:buChar char="►"/>
        <a:defRPr sz="1600">
          <a:solidFill>
            <a:schemeClr val="tx1"/>
          </a:solidFill>
          <a:latin typeface="Audi Type" pitchFamily="34" charset="0"/>
          <a:ea typeface="+mn-ea"/>
          <a:cs typeface="+mn-cs"/>
        </a:defRPr>
      </a:lvl2pPr>
      <a:lvl3pPr marL="714375" indent="0" algn="l" rtl="0" eaLnBrk="1" fontAlgn="base" hangingPunct="1">
        <a:lnSpc>
          <a:spcPct val="110000"/>
        </a:lnSpc>
        <a:spcBef>
          <a:spcPct val="30000"/>
        </a:spcBef>
        <a:spcAft>
          <a:spcPct val="0"/>
        </a:spcAft>
        <a:buFontTx/>
        <a:buNone/>
        <a:defRPr sz="1600">
          <a:solidFill>
            <a:schemeClr val="tx1"/>
          </a:solidFill>
          <a:latin typeface="Audi Type" pitchFamily="34" charset="0"/>
          <a:ea typeface="+mn-ea"/>
          <a:cs typeface="+mn-cs"/>
        </a:defRPr>
      </a:lvl3pPr>
      <a:lvl4pPr marL="1600200" indent="-228600" algn="l" rtl="0" eaLnBrk="1" fontAlgn="base" hangingPunct="1">
        <a:spcBef>
          <a:spcPct val="20000"/>
        </a:spcBef>
        <a:spcAft>
          <a:spcPct val="0"/>
        </a:spcAft>
        <a:buFont typeface="Audi Type" pitchFamily="34" charset="0"/>
        <a:buChar char="►"/>
        <a:defRPr sz="1600">
          <a:solidFill>
            <a:schemeClr val="hlink"/>
          </a:solidFill>
          <a:latin typeface="+mn-lt"/>
          <a:ea typeface="+mn-ea"/>
          <a:cs typeface="+mn-cs"/>
        </a:defRPr>
      </a:lvl4pPr>
      <a:lvl5pPr marL="2057400" indent="-228600" algn="l" rtl="0" eaLnBrk="1" fontAlgn="base" hangingPunct="1">
        <a:spcBef>
          <a:spcPct val="20000"/>
        </a:spcBef>
        <a:spcAft>
          <a:spcPct val="0"/>
        </a:spcAft>
        <a:buFont typeface="Audi Type" pitchFamily="34" charset="0"/>
        <a:buChar char="►"/>
        <a:defRPr sz="1600">
          <a:solidFill>
            <a:schemeClr val="hlink"/>
          </a:solidFill>
          <a:latin typeface="+mn-lt"/>
          <a:ea typeface="+mn-ea"/>
          <a:cs typeface="+mn-cs"/>
        </a:defRPr>
      </a:lvl5pPr>
      <a:lvl6pPr marL="2514600" indent="-228600" algn="l" rtl="0" eaLnBrk="1" fontAlgn="base" hangingPunct="1">
        <a:spcBef>
          <a:spcPct val="20000"/>
        </a:spcBef>
        <a:spcAft>
          <a:spcPct val="0"/>
        </a:spcAft>
        <a:buFont typeface="Audi Type" pitchFamily="34" charset="0"/>
        <a:buChar char="►"/>
        <a:defRPr sz="1600">
          <a:solidFill>
            <a:schemeClr val="hlink"/>
          </a:solidFill>
          <a:latin typeface="+mn-lt"/>
          <a:ea typeface="+mn-ea"/>
          <a:cs typeface="+mn-cs"/>
        </a:defRPr>
      </a:lvl6pPr>
      <a:lvl7pPr marL="2971800" indent="-228600" algn="l" rtl="0" eaLnBrk="1" fontAlgn="base" hangingPunct="1">
        <a:spcBef>
          <a:spcPct val="20000"/>
        </a:spcBef>
        <a:spcAft>
          <a:spcPct val="0"/>
        </a:spcAft>
        <a:buFont typeface="Audi Type" pitchFamily="34" charset="0"/>
        <a:buChar char="►"/>
        <a:defRPr sz="1600">
          <a:solidFill>
            <a:schemeClr val="hlink"/>
          </a:solidFill>
          <a:latin typeface="+mn-lt"/>
          <a:ea typeface="+mn-ea"/>
          <a:cs typeface="+mn-cs"/>
        </a:defRPr>
      </a:lvl7pPr>
      <a:lvl8pPr marL="3429000" indent="-228600" algn="l" rtl="0" eaLnBrk="1" fontAlgn="base" hangingPunct="1">
        <a:spcBef>
          <a:spcPct val="20000"/>
        </a:spcBef>
        <a:spcAft>
          <a:spcPct val="0"/>
        </a:spcAft>
        <a:buFont typeface="Audi Type" pitchFamily="34" charset="0"/>
        <a:buChar char="►"/>
        <a:defRPr sz="1600">
          <a:solidFill>
            <a:schemeClr val="hlink"/>
          </a:solidFill>
          <a:latin typeface="+mn-lt"/>
          <a:ea typeface="+mn-ea"/>
          <a:cs typeface="+mn-cs"/>
        </a:defRPr>
      </a:lvl8pPr>
      <a:lvl9pPr marL="3886200" indent="-228600" algn="l" rtl="0" eaLnBrk="1" fontAlgn="base" hangingPunct="1">
        <a:spcBef>
          <a:spcPct val="20000"/>
        </a:spcBef>
        <a:spcAft>
          <a:spcPct val="0"/>
        </a:spcAft>
        <a:buFont typeface="Audi Type" pitchFamily="34" charset="0"/>
        <a:buChar char="►"/>
        <a:defRPr sz="1600">
          <a:solidFill>
            <a:schemeClr val="hlink"/>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1.jpe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188" y="1628775"/>
            <a:ext cx="7561262" cy="1497013"/>
          </a:xfrm>
        </p:spPr>
        <p:txBody>
          <a:bodyPr/>
          <a:lstStyle/>
          <a:p>
            <a:pPr eaLnBrk="1" hangingPunct="1"/>
            <a:r>
              <a:rPr lang="en-US" altLang="ja-JP" sz="3200" dirty="0" smtClean="0"/>
              <a:t>WLTP </a:t>
            </a:r>
            <a:br>
              <a:rPr lang="en-US" altLang="ja-JP" sz="3200" dirty="0" smtClean="0"/>
            </a:br>
            <a:r>
              <a:rPr lang="en-US" altLang="ja-JP" sz="3200" dirty="0" smtClean="0"/>
              <a:t>Open Issue Phase 1B</a:t>
            </a:r>
            <a:r>
              <a:rPr lang="en-US" altLang="ja-JP" sz="1600" dirty="0" smtClean="0"/>
              <a:t/>
            </a:r>
            <a:br>
              <a:rPr lang="en-US" altLang="ja-JP" sz="1600" dirty="0" smtClean="0"/>
            </a:br>
            <a:endParaRPr lang="en-US" altLang="ja-JP" sz="1600" dirty="0" smtClean="0"/>
          </a:p>
        </p:txBody>
      </p:sp>
      <p:sp>
        <p:nvSpPr>
          <p:cNvPr id="13315" name="Rectangle 3"/>
          <p:cNvSpPr>
            <a:spLocks noGrp="1" noChangeArrowheads="1"/>
          </p:cNvSpPr>
          <p:nvPr>
            <p:ph type="body" idx="1"/>
          </p:nvPr>
        </p:nvSpPr>
        <p:spPr>
          <a:xfrm>
            <a:off x="971550" y="2924175"/>
            <a:ext cx="7345363" cy="1512888"/>
          </a:xfrm>
        </p:spPr>
        <p:txBody>
          <a:bodyPr/>
          <a:lstStyle/>
          <a:p>
            <a:pPr algn="ctr" eaLnBrk="1" hangingPunct="1">
              <a:buFontTx/>
              <a:buNone/>
            </a:pPr>
            <a:endParaRPr lang="en-US" altLang="ja-JP" sz="2400" dirty="0" smtClean="0"/>
          </a:p>
          <a:p>
            <a:pPr algn="ctr">
              <a:buNone/>
            </a:pPr>
            <a:r>
              <a:rPr lang="en-US" altLang="ja-JP" sz="2400" dirty="0" smtClean="0"/>
              <a:t>Issue: Generic formula for hydrocarbon density 			</a:t>
            </a:r>
          </a:p>
          <a:p>
            <a:pPr algn="ctr" eaLnBrk="1" hangingPunct="1">
              <a:buFontTx/>
              <a:buNone/>
            </a:pPr>
            <a:endParaRPr lang="en-US" altLang="ja-JP" sz="2400" dirty="0" smtClean="0"/>
          </a:p>
        </p:txBody>
      </p:sp>
      <p:sp>
        <p:nvSpPr>
          <p:cNvPr id="13316" name="Text Box 7"/>
          <p:cNvSpPr txBox="1">
            <a:spLocks noChangeArrowheads="1"/>
          </p:cNvSpPr>
          <p:nvPr/>
        </p:nvSpPr>
        <p:spPr bwMode="auto">
          <a:xfrm>
            <a:off x="6948488" y="6165850"/>
            <a:ext cx="2016125" cy="366713"/>
          </a:xfrm>
          <a:prstGeom prst="rect">
            <a:avLst/>
          </a:prstGeom>
          <a:noFill/>
          <a:ln w="9525">
            <a:noFill/>
            <a:miter lim="800000"/>
            <a:headEnd/>
            <a:tailEnd/>
          </a:ln>
        </p:spPr>
        <p:txBody>
          <a:bodyPr>
            <a:spAutoFit/>
          </a:bodyPr>
          <a:lstStyle/>
          <a:p>
            <a:pPr>
              <a:spcBef>
                <a:spcPct val="50000"/>
              </a:spcBef>
            </a:pPr>
            <a:r>
              <a:rPr lang="en-GB"/>
              <a:t>       </a:t>
            </a:r>
          </a:p>
        </p:txBody>
      </p:sp>
      <p:sp>
        <p:nvSpPr>
          <p:cNvPr id="13317" name="Rectangle 8"/>
          <p:cNvSpPr>
            <a:spLocks noChangeArrowheads="1"/>
          </p:cNvSpPr>
          <p:nvPr/>
        </p:nvSpPr>
        <p:spPr bwMode="auto">
          <a:xfrm>
            <a:off x="7451725" y="6092825"/>
            <a:ext cx="1441450" cy="576263"/>
          </a:xfrm>
          <a:prstGeom prst="rect">
            <a:avLst/>
          </a:prstGeom>
          <a:solidFill>
            <a:schemeClr val="bg1"/>
          </a:solidFill>
          <a:ln w="9525">
            <a:noFill/>
            <a:miter lim="800000"/>
            <a:headEnd/>
            <a:tailEnd/>
          </a:ln>
        </p:spPr>
        <p:txBody>
          <a:bodyPr wrap="none" anchor="ctr"/>
          <a:lstStyle/>
          <a:p>
            <a:pPr algn="ctr"/>
            <a:r>
              <a:rPr lang="en-GB">
                <a:solidFill>
                  <a:schemeClr val="bg1"/>
                </a:solidFill>
              </a:rPr>
              <a:t>.</a:t>
            </a:r>
          </a:p>
        </p:txBody>
      </p:sp>
      <p:sp>
        <p:nvSpPr>
          <p:cNvPr id="13318" name="Rectangle 9"/>
          <p:cNvSpPr>
            <a:spLocks noChangeArrowheads="1"/>
          </p:cNvSpPr>
          <p:nvPr/>
        </p:nvSpPr>
        <p:spPr bwMode="auto">
          <a:xfrm>
            <a:off x="2379707" y="4508500"/>
            <a:ext cx="4529061" cy="400110"/>
          </a:xfrm>
          <a:prstGeom prst="rect">
            <a:avLst/>
          </a:prstGeom>
          <a:noFill/>
          <a:ln w="9525">
            <a:noFill/>
            <a:miter lim="800000"/>
            <a:headEnd/>
            <a:tailEnd/>
          </a:ln>
        </p:spPr>
        <p:txBody>
          <a:bodyPr wrap="none">
            <a:spAutoFit/>
          </a:bodyPr>
          <a:lstStyle/>
          <a:p>
            <a:pPr algn="ctr">
              <a:defRPr/>
            </a:pPr>
            <a:r>
              <a:rPr lang="en-US" altLang="ja-JP" sz="2000" dirty="0">
                <a:solidFill>
                  <a:schemeClr val="accent5">
                    <a:lumMod val="25000"/>
                  </a:schemeClr>
                </a:solidFill>
              </a:rPr>
              <a:t>ACEA Informal Document </a:t>
            </a:r>
            <a:r>
              <a:rPr lang="en-US" altLang="ja-JP" sz="2000" dirty="0" smtClean="0">
                <a:solidFill>
                  <a:schemeClr val="accent5">
                    <a:lumMod val="25000"/>
                  </a:schemeClr>
                </a:solidFill>
              </a:rPr>
              <a:t> 04.03.2014</a:t>
            </a:r>
            <a:endParaRPr lang="en-US" altLang="ja-JP" sz="2000" dirty="0">
              <a:solidFill>
                <a:schemeClr val="accent5">
                  <a:lumMod val="25000"/>
                </a:schemeClr>
              </a:solidFill>
            </a:endParaRPr>
          </a:p>
        </p:txBody>
      </p:sp>
      <p:pic>
        <p:nvPicPr>
          <p:cNvPr id="7" name="Picture 5" descr="ACEA full 2010"/>
          <p:cNvPicPr>
            <a:picLocks noChangeAspect="1" noChangeArrowheads="1"/>
          </p:cNvPicPr>
          <p:nvPr/>
        </p:nvPicPr>
        <p:blipFill>
          <a:blip r:embed="rId3" cstate="print"/>
          <a:stretch>
            <a:fillRect/>
          </a:stretch>
        </p:blipFill>
        <p:spPr bwMode="auto">
          <a:xfrm>
            <a:off x="323528" y="260648"/>
            <a:ext cx="3240360" cy="1353117"/>
          </a:xfrm>
          <a:prstGeom prst="rect">
            <a:avLst/>
          </a:prstGeom>
          <a:noFill/>
          <a:ln>
            <a:noFill/>
          </a:ln>
        </p:spPr>
      </p:pic>
      <p:sp>
        <p:nvSpPr>
          <p:cNvPr id="2" name="Textfeld 1"/>
          <p:cNvSpPr txBox="1"/>
          <p:nvPr/>
        </p:nvSpPr>
        <p:spPr>
          <a:xfrm>
            <a:off x="6444208" y="435681"/>
            <a:ext cx="2168094" cy="369332"/>
          </a:xfrm>
          <a:prstGeom prst="rect">
            <a:avLst/>
          </a:prstGeom>
          <a:noFill/>
        </p:spPr>
        <p:txBody>
          <a:bodyPr wrap="none" rtlCol="0">
            <a:spAutoFit/>
          </a:bodyPr>
          <a:lstStyle/>
          <a:p>
            <a:pPr algn="l"/>
            <a:r>
              <a:rPr lang="de-DE" sz="1800" b="1" u="sng" dirty="0" smtClean="0">
                <a:latin typeface="+mj-lt"/>
              </a:rPr>
              <a:t>WLTP-06-18-rev1e</a:t>
            </a:r>
            <a:endParaRPr lang="de-DE" sz="1800" b="1" u="sng" dirty="0">
              <a:latin typeface="+mj-lt"/>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platzhalter 2"/>
          <p:cNvSpPr>
            <a:spLocks noGrp="1"/>
          </p:cNvSpPr>
          <p:nvPr>
            <p:ph type="body" idx="1"/>
          </p:nvPr>
        </p:nvSpPr>
        <p:spPr>
          <a:xfrm>
            <a:off x="323528" y="1412776"/>
            <a:ext cx="8424936" cy="4636864"/>
          </a:xfrm>
        </p:spPr>
        <p:txBody>
          <a:bodyPr anchor="t"/>
          <a:lstStyle/>
          <a:p>
            <a:pPr algn="just"/>
            <a:r>
              <a:rPr lang="en-GB" i="1" dirty="0" smtClean="0"/>
              <a:t>3.1.2.	</a:t>
            </a:r>
            <a:r>
              <a:rPr lang="en-GB" sz="1600" i="1" dirty="0" smtClean="0"/>
              <a:t> </a:t>
            </a:r>
            <a:r>
              <a:rPr lang="en-GB" i="1" dirty="0" smtClean="0"/>
              <a:t>The mass  of gaseous compounds emitted by the vehicle during the test shall be determined by obtaining the product of the volumetric concentration of the gas in question and the volume of the diluted exhaust gas with due regard for the following densities under the reference conditions of 273.15 K and 101.325 </a:t>
            </a:r>
            <a:r>
              <a:rPr lang="en-GB" i="1" dirty="0" err="1" smtClean="0"/>
              <a:t>kPa</a:t>
            </a:r>
            <a:r>
              <a:rPr lang="en-GB" i="1" dirty="0" smtClean="0"/>
              <a:t>:</a:t>
            </a:r>
          </a:p>
          <a:p>
            <a:endParaRPr lang="en-GB" i="1" dirty="0" smtClean="0"/>
          </a:p>
          <a:p>
            <a:r>
              <a:rPr lang="en-GB" sz="1600" i="1" dirty="0" smtClean="0"/>
              <a:t>Carbon monoxide (CO)	 </a:t>
            </a:r>
            <a:r>
              <a:rPr lang="el-GR" sz="1600" i="1" dirty="0" smtClean="0">
                <a:latin typeface="Arial"/>
              </a:rPr>
              <a:t> ρ</a:t>
            </a:r>
            <a:r>
              <a:rPr lang="de-DE" sz="1600" i="1" dirty="0" smtClean="0"/>
              <a:t> = 1.25  </a:t>
            </a:r>
            <a:r>
              <a:rPr lang="en-GB" sz="1600" i="1" dirty="0" smtClean="0"/>
              <a:t>g/l</a:t>
            </a:r>
            <a:endParaRPr lang="de-DE" sz="1600" i="1" dirty="0" smtClean="0"/>
          </a:p>
          <a:p>
            <a:r>
              <a:rPr lang="en-GB" sz="1600" i="1" dirty="0" smtClean="0"/>
              <a:t>Carbon dioxide (CO</a:t>
            </a:r>
            <a:r>
              <a:rPr lang="en-GB" sz="1600" i="1" baseline="-25000" dirty="0" smtClean="0"/>
              <a:t>2</a:t>
            </a:r>
            <a:r>
              <a:rPr lang="en-GB" sz="1600" i="1" dirty="0" smtClean="0"/>
              <a:t>)	 </a:t>
            </a:r>
            <a:r>
              <a:rPr lang="el-GR" sz="1600" i="1" dirty="0" smtClean="0">
                <a:latin typeface="Arial"/>
              </a:rPr>
              <a:t> ρ</a:t>
            </a:r>
            <a:r>
              <a:rPr lang="de-DE" sz="1600" i="1" dirty="0" smtClean="0"/>
              <a:t> = 1.964  </a:t>
            </a:r>
            <a:r>
              <a:rPr lang="en-GB" sz="1600" i="1" dirty="0" smtClean="0"/>
              <a:t>g/l</a:t>
            </a:r>
          </a:p>
          <a:p>
            <a:endParaRPr lang="en-GB" sz="1600" i="1" dirty="0" smtClean="0"/>
          </a:p>
          <a:p>
            <a:r>
              <a:rPr lang="en-GB" sz="1600" i="1" dirty="0" smtClean="0"/>
              <a:t>Nitrogen oxides (</a:t>
            </a:r>
            <a:r>
              <a:rPr lang="en-GB" sz="1600" i="1" dirty="0" err="1" smtClean="0"/>
              <a:t>NO</a:t>
            </a:r>
            <a:r>
              <a:rPr lang="en-GB" sz="1600" i="1" baseline="-25000" dirty="0" err="1" smtClean="0"/>
              <a:t>x</a:t>
            </a:r>
            <a:r>
              <a:rPr lang="en-GB" sz="1600" i="1" dirty="0" smtClean="0"/>
              <a:t>)	 </a:t>
            </a:r>
            <a:r>
              <a:rPr lang="el-GR" sz="1600" i="1" dirty="0" smtClean="0">
                <a:latin typeface="Arial"/>
              </a:rPr>
              <a:t> ρ</a:t>
            </a:r>
            <a:r>
              <a:rPr lang="de-DE" sz="1600" i="1" dirty="0" smtClean="0"/>
              <a:t> = 2.05 </a:t>
            </a:r>
            <a:r>
              <a:rPr lang="en-GB" sz="1600" i="1" dirty="0" smtClean="0"/>
              <a:t>g/l</a:t>
            </a:r>
            <a:endParaRPr lang="de-DE" sz="1600" i="1" dirty="0" smtClean="0"/>
          </a:p>
          <a:p>
            <a:r>
              <a:rPr lang="es-ES" sz="1600" i="1" dirty="0" err="1" smtClean="0"/>
              <a:t>Nitrogen</a:t>
            </a:r>
            <a:r>
              <a:rPr lang="es-ES" sz="1600" i="1" dirty="0" smtClean="0"/>
              <a:t> </a:t>
            </a:r>
            <a:r>
              <a:rPr lang="es-ES" sz="1600" i="1" dirty="0" err="1" smtClean="0"/>
              <a:t>dioxide</a:t>
            </a:r>
            <a:r>
              <a:rPr lang="es-ES" sz="1600" i="1" dirty="0" smtClean="0"/>
              <a:t> (NO</a:t>
            </a:r>
            <a:r>
              <a:rPr lang="es-ES" sz="1600" i="1" baseline="-25000" dirty="0" smtClean="0"/>
              <a:t>2</a:t>
            </a:r>
            <a:r>
              <a:rPr lang="es-ES" sz="1600" i="1" dirty="0" smtClean="0"/>
              <a:t>)	 </a:t>
            </a:r>
            <a:r>
              <a:rPr lang="el-GR" sz="1600" i="1" dirty="0" smtClean="0">
                <a:latin typeface="Arial"/>
              </a:rPr>
              <a:t> ρ</a:t>
            </a:r>
            <a:r>
              <a:rPr lang="de-DE" sz="1600" i="1" dirty="0" smtClean="0"/>
              <a:t> = 2.05 </a:t>
            </a:r>
            <a:r>
              <a:rPr lang="es-ES" sz="1600" i="1" dirty="0" smtClean="0"/>
              <a:t>g/l</a:t>
            </a:r>
            <a:endParaRPr lang="de-DE" sz="1600" i="1" dirty="0" smtClean="0"/>
          </a:p>
          <a:p>
            <a:r>
              <a:rPr lang="en-GB" sz="1600" i="1" dirty="0" smtClean="0"/>
              <a:t>Nitrous oxide (N</a:t>
            </a:r>
            <a:r>
              <a:rPr lang="en-GB" sz="1600" i="1" baseline="-25000" dirty="0" smtClean="0"/>
              <a:t>2</a:t>
            </a:r>
            <a:r>
              <a:rPr lang="en-GB" sz="1600" i="1" dirty="0" smtClean="0"/>
              <a:t>O)</a:t>
            </a:r>
            <a:r>
              <a:rPr lang="en-GB" sz="1600" dirty="0" smtClean="0"/>
              <a:t>	 </a:t>
            </a:r>
            <a:r>
              <a:rPr lang="es-ES" sz="1600" i="1" dirty="0" smtClean="0"/>
              <a:t> </a:t>
            </a:r>
            <a:r>
              <a:rPr lang="el-GR" sz="1600" i="1" dirty="0" smtClean="0">
                <a:latin typeface="Arial"/>
              </a:rPr>
              <a:t>ρ</a:t>
            </a:r>
            <a:r>
              <a:rPr lang="de-DE" sz="1600" i="1" dirty="0" smtClean="0"/>
              <a:t> = 1.964 </a:t>
            </a:r>
            <a:r>
              <a:rPr lang="es-ES" sz="1600" i="1" dirty="0" smtClean="0"/>
              <a:t>g/l</a:t>
            </a:r>
            <a:endParaRPr lang="de-DE" sz="1600" dirty="0" smtClean="0"/>
          </a:p>
          <a:p>
            <a:endParaRPr lang="de-DE" sz="1600" i="1" dirty="0" smtClean="0"/>
          </a:p>
          <a:p>
            <a:endParaRPr lang="en-GB" i="1" dirty="0" smtClean="0"/>
          </a:p>
          <a:p>
            <a:endParaRPr lang="de-DE" i="1" dirty="0" smtClean="0"/>
          </a:p>
        </p:txBody>
      </p:sp>
      <p:sp>
        <p:nvSpPr>
          <p:cNvPr id="14339" name="Foliennummernplatzhalter 3"/>
          <p:cNvSpPr>
            <a:spLocks noGrp="1"/>
          </p:cNvSpPr>
          <p:nvPr>
            <p:ph type="sldNum" sz="quarter" idx="10"/>
          </p:nvPr>
        </p:nvSpPr>
        <p:spPr>
          <a:noFill/>
        </p:spPr>
        <p:txBody>
          <a:bodyPr/>
          <a:lstStyle/>
          <a:p>
            <a:r>
              <a:rPr lang="en-US" altLang="ja-JP" smtClean="0">
                <a:latin typeface="Arial" charset="0"/>
              </a:rPr>
              <a:t>Page </a:t>
            </a:r>
            <a:fld id="{6BACD84E-CBE7-4FF2-979B-B67086E226B2}" type="slidenum">
              <a:rPr lang="en-US" altLang="ja-JP" smtClean="0">
                <a:latin typeface="Arial" charset="0"/>
              </a:rPr>
              <a:pPr/>
              <a:t>2</a:t>
            </a:fld>
            <a:r>
              <a:rPr lang="en-US" altLang="ja-JP" smtClean="0">
                <a:latin typeface="Arial" charset="0"/>
              </a:rPr>
              <a:t> </a:t>
            </a:r>
          </a:p>
        </p:txBody>
      </p:sp>
      <p:pic>
        <p:nvPicPr>
          <p:cNvPr id="4" name="Picture 5" descr="ACEA full 2010"/>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323528" y="260648"/>
            <a:ext cx="1931154" cy="790460"/>
          </a:xfrm>
          <a:prstGeom prst="rect">
            <a:avLst/>
          </a:prstGeom>
          <a:noFill/>
          <a:ln w="9525">
            <a:noFill/>
            <a:miter lim="800000"/>
            <a:headEnd/>
            <a:tailEnd/>
          </a:ln>
        </p:spPr>
      </p:pic>
      <p:sp>
        <p:nvSpPr>
          <p:cNvPr id="6" name="Textfeld 5"/>
          <p:cNvSpPr txBox="1"/>
          <p:nvPr/>
        </p:nvSpPr>
        <p:spPr>
          <a:xfrm>
            <a:off x="2627784" y="620688"/>
            <a:ext cx="3201004" cy="400110"/>
          </a:xfrm>
          <a:prstGeom prst="rect">
            <a:avLst/>
          </a:prstGeom>
          <a:noFill/>
        </p:spPr>
        <p:txBody>
          <a:bodyPr wrap="none" rtlCol="0">
            <a:spAutoFit/>
          </a:bodyPr>
          <a:lstStyle/>
          <a:p>
            <a:pPr algn="l"/>
            <a:r>
              <a:rPr lang="de-DE" sz="2000" b="1" dirty="0" err="1" smtClean="0">
                <a:latin typeface="Audi Type" pitchFamily="34" charset="0"/>
              </a:rPr>
              <a:t>Current</a:t>
            </a:r>
            <a:r>
              <a:rPr lang="de-DE" sz="2000" b="1" dirty="0" smtClean="0">
                <a:latin typeface="Audi Type" pitchFamily="34" charset="0"/>
              </a:rPr>
              <a:t> Text </a:t>
            </a:r>
            <a:r>
              <a:rPr lang="de-DE" sz="2000" b="1" dirty="0" err="1" smtClean="0">
                <a:latin typeface="Audi Type" pitchFamily="34" charset="0"/>
              </a:rPr>
              <a:t>of</a:t>
            </a:r>
            <a:r>
              <a:rPr lang="de-DE" sz="2000" b="1" dirty="0" smtClean="0">
                <a:latin typeface="Audi Type" pitchFamily="34" charset="0"/>
              </a:rPr>
              <a:t> WLTP </a:t>
            </a:r>
            <a:r>
              <a:rPr lang="de-DE" sz="2000" b="1" dirty="0" err="1" smtClean="0">
                <a:latin typeface="Audi Type" pitchFamily="34" charset="0"/>
              </a:rPr>
              <a:t>gtr</a:t>
            </a:r>
            <a:endParaRPr lang="de-DE" sz="2000" b="1" dirty="0" smtClean="0">
              <a:latin typeface="Audi Typ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platzhalter 2"/>
          <p:cNvSpPr>
            <a:spLocks noGrp="1"/>
          </p:cNvSpPr>
          <p:nvPr>
            <p:ph type="body" idx="1"/>
          </p:nvPr>
        </p:nvSpPr>
        <p:spPr>
          <a:xfrm>
            <a:off x="323528" y="1412776"/>
            <a:ext cx="8424936" cy="4636864"/>
          </a:xfrm>
        </p:spPr>
        <p:txBody>
          <a:bodyPr anchor="t"/>
          <a:lstStyle/>
          <a:p>
            <a:r>
              <a:rPr lang="en-GB" i="1" dirty="0" smtClean="0"/>
              <a:t>Hydrocarbons:</a:t>
            </a:r>
            <a:endParaRPr lang="de-DE" i="1" dirty="0" smtClean="0"/>
          </a:p>
          <a:p>
            <a:r>
              <a:rPr lang="en-GB" i="1" dirty="0" smtClean="0"/>
              <a:t>	</a:t>
            </a:r>
            <a:r>
              <a:rPr lang="es-ES" sz="1600" i="1" dirty="0" err="1" smtClean="0"/>
              <a:t>for</a:t>
            </a:r>
            <a:r>
              <a:rPr lang="es-ES" sz="1600" i="1" dirty="0" smtClean="0"/>
              <a:t> </a:t>
            </a:r>
            <a:r>
              <a:rPr lang="es-ES" sz="1600" i="1" dirty="0" err="1" smtClean="0"/>
              <a:t>petrol</a:t>
            </a:r>
            <a:r>
              <a:rPr lang="es-ES" sz="1600" i="1" dirty="0" smtClean="0"/>
              <a:t> (E0) (C</a:t>
            </a:r>
            <a:r>
              <a:rPr lang="es-ES" sz="1600" i="1" baseline="-25000" dirty="0" smtClean="0"/>
              <a:t>1</a:t>
            </a:r>
            <a:r>
              <a:rPr lang="es-ES" sz="1600" i="1" dirty="0" smtClean="0"/>
              <a:t>H</a:t>
            </a:r>
            <a:r>
              <a:rPr lang="es-ES" sz="1600" i="1" baseline="-25000" dirty="0" smtClean="0"/>
              <a:t>1.85</a:t>
            </a:r>
            <a:r>
              <a:rPr lang="es-ES" sz="1600" i="1" dirty="0" smtClean="0"/>
              <a:t>)	         </a:t>
            </a:r>
            <a:r>
              <a:rPr lang="el-GR" sz="1600" i="1" dirty="0" smtClean="0">
                <a:latin typeface="Arial"/>
                <a:cs typeface="Arial"/>
              </a:rPr>
              <a:t>ρ</a:t>
            </a:r>
            <a:r>
              <a:rPr lang="de-DE" sz="1600" i="1" dirty="0" smtClean="0">
                <a:cs typeface="Arial"/>
              </a:rPr>
              <a:t> = 0.619 </a:t>
            </a:r>
            <a:r>
              <a:rPr lang="es-ES" sz="1600" i="1" dirty="0" smtClean="0"/>
              <a:t>g/l</a:t>
            </a:r>
            <a:endParaRPr lang="de-DE" sz="1600" i="1" dirty="0" smtClean="0"/>
          </a:p>
          <a:p>
            <a:r>
              <a:rPr lang="es-ES" sz="1600" i="1" dirty="0" smtClean="0"/>
              <a:t>	</a:t>
            </a:r>
            <a:r>
              <a:rPr lang="es-ES" sz="1600" i="1" dirty="0" err="1" smtClean="0"/>
              <a:t>for</a:t>
            </a:r>
            <a:r>
              <a:rPr lang="es-ES" sz="1600" i="1" dirty="0" smtClean="0"/>
              <a:t> </a:t>
            </a:r>
            <a:r>
              <a:rPr lang="es-ES" sz="1600" i="1" dirty="0" err="1" smtClean="0"/>
              <a:t>petrol</a:t>
            </a:r>
            <a:r>
              <a:rPr lang="es-ES" sz="1600" i="1" dirty="0" smtClean="0"/>
              <a:t> (E5) (C</a:t>
            </a:r>
            <a:r>
              <a:rPr lang="es-ES" sz="1600" i="1" baseline="-25000" dirty="0" smtClean="0"/>
              <a:t>1</a:t>
            </a:r>
            <a:r>
              <a:rPr lang="es-ES" sz="1600" i="1" dirty="0" smtClean="0"/>
              <a:t>H</a:t>
            </a:r>
            <a:r>
              <a:rPr lang="es-ES" sz="1600" i="1" baseline="-25000" dirty="0" smtClean="0"/>
              <a:t>1.89</a:t>
            </a:r>
            <a:r>
              <a:rPr lang="es-ES" sz="1600" i="1" dirty="0" smtClean="0"/>
              <a:t>O</a:t>
            </a:r>
            <a:r>
              <a:rPr lang="es-ES" sz="1600" i="1" baseline="-25000" dirty="0" smtClean="0"/>
              <a:t>0.016</a:t>
            </a:r>
            <a:r>
              <a:rPr lang="es-ES" sz="1600" i="1" dirty="0" smtClean="0"/>
              <a:t>          </a:t>
            </a:r>
            <a:r>
              <a:rPr lang="el-GR" sz="1600" i="1" dirty="0" smtClean="0">
                <a:latin typeface="Arial"/>
              </a:rPr>
              <a:t>ρ</a:t>
            </a:r>
            <a:r>
              <a:rPr lang="de-DE" sz="1600" i="1" dirty="0" smtClean="0"/>
              <a:t> = 0.631 </a:t>
            </a:r>
            <a:r>
              <a:rPr lang="es-ES" sz="1600" i="1" dirty="0" smtClean="0"/>
              <a:t>g/l</a:t>
            </a:r>
            <a:endParaRPr lang="de-DE" sz="1600" i="1" dirty="0" smtClean="0"/>
          </a:p>
          <a:p>
            <a:r>
              <a:rPr lang="es-ES" sz="1600" i="1" dirty="0" smtClean="0"/>
              <a:t>	</a:t>
            </a:r>
            <a:r>
              <a:rPr lang="es-ES" sz="1600" i="1" dirty="0" err="1" smtClean="0"/>
              <a:t>for</a:t>
            </a:r>
            <a:r>
              <a:rPr lang="es-ES" sz="1600" i="1" dirty="0" smtClean="0"/>
              <a:t> diesel (B0) (C</a:t>
            </a:r>
            <a:r>
              <a:rPr lang="es-ES" sz="1600" i="1" baseline="-25000" dirty="0" smtClean="0"/>
              <a:t>1</a:t>
            </a:r>
            <a:r>
              <a:rPr lang="es-ES" sz="1600" i="1" dirty="0" smtClean="0"/>
              <a:t>H</a:t>
            </a:r>
            <a:r>
              <a:rPr lang="es-ES" sz="1600" i="1" baseline="-25000" dirty="0" smtClean="0"/>
              <a:t>1.86</a:t>
            </a:r>
            <a:r>
              <a:rPr lang="es-ES" sz="1600" i="1" dirty="0" smtClean="0"/>
              <a:t>)	         </a:t>
            </a:r>
            <a:r>
              <a:rPr lang="el-GR" sz="1600" i="1" dirty="0" smtClean="0">
                <a:latin typeface="Arial"/>
              </a:rPr>
              <a:t>ρ</a:t>
            </a:r>
            <a:r>
              <a:rPr lang="de-DE" sz="1600" i="1" dirty="0" smtClean="0"/>
              <a:t> = 0.619 </a:t>
            </a:r>
            <a:r>
              <a:rPr lang="es-ES" sz="1600" i="1" dirty="0" smtClean="0"/>
              <a:t>g/l</a:t>
            </a:r>
            <a:endParaRPr lang="de-DE" sz="1600" i="1" dirty="0" smtClean="0"/>
          </a:p>
          <a:p>
            <a:r>
              <a:rPr lang="es-ES" sz="1600" i="1" dirty="0" smtClean="0"/>
              <a:t>	</a:t>
            </a:r>
            <a:r>
              <a:rPr lang="es-ES" sz="1600" i="1" dirty="0" err="1" smtClean="0"/>
              <a:t>for</a:t>
            </a:r>
            <a:r>
              <a:rPr lang="es-ES" sz="1600" i="1" dirty="0" smtClean="0"/>
              <a:t> diesel (B5) (C</a:t>
            </a:r>
            <a:r>
              <a:rPr lang="es-ES" sz="1600" i="1" baseline="-25000" dirty="0" smtClean="0"/>
              <a:t>1</a:t>
            </a:r>
            <a:r>
              <a:rPr lang="es-ES" sz="1600" i="1" dirty="0" smtClean="0"/>
              <a:t>H</a:t>
            </a:r>
            <a:r>
              <a:rPr lang="es-ES" sz="1600" i="1" baseline="-25000" dirty="0" smtClean="0"/>
              <a:t>1.86</a:t>
            </a:r>
            <a:r>
              <a:rPr lang="es-ES" sz="1600" i="1" dirty="0" smtClean="0"/>
              <a:t>O</a:t>
            </a:r>
            <a:r>
              <a:rPr lang="es-ES" sz="1600" i="1" baseline="-25000" dirty="0" smtClean="0"/>
              <a:t>0.005</a:t>
            </a:r>
            <a:r>
              <a:rPr lang="es-ES" sz="1600" i="1" dirty="0" smtClean="0"/>
              <a:t>)	         </a:t>
            </a:r>
            <a:r>
              <a:rPr lang="el-GR" sz="1600" i="1" dirty="0" smtClean="0">
                <a:latin typeface="Arial"/>
              </a:rPr>
              <a:t>ρ</a:t>
            </a:r>
            <a:r>
              <a:rPr lang="de-DE" sz="1600" i="1" dirty="0" smtClean="0"/>
              <a:t> = 0.622 </a:t>
            </a:r>
            <a:r>
              <a:rPr lang="es-ES" sz="1600" i="1" dirty="0" smtClean="0"/>
              <a:t>g/l</a:t>
            </a:r>
            <a:endParaRPr lang="de-DE" sz="1600" i="1" dirty="0" smtClean="0"/>
          </a:p>
          <a:p>
            <a:r>
              <a:rPr lang="es-ES" sz="1600" i="1" dirty="0" smtClean="0"/>
              <a:t>	</a:t>
            </a:r>
            <a:r>
              <a:rPr lang="en-GB" sz="1600" i="1" dirty="0" smtClean="0"/>
              <a:t>for LPG (C</a:t>
            </a:r>
            <a:r>
              <a:rPr lang="en-GB" sz="1600" i="1" baseline="-25000" dirty="0" smtClean="0"/>
              <a:t>1</a:t>
            </a:r>
            <a:r>
              <a:rPr lang="en-GB" sz="1600" i="1" dirty="0" smtClean="0"/>
              <a:t>H</a:t>
            </a:r>
            <a:r>
              <a:rPr lang="en-GB" sz="1600" i="1" baseline="-25000" dirty="0" smtClean="0"/>
              <a:t>2.525</a:t>
            </a:r>
            <a:r>
              <a:rPr lang="en-GB" sz="1600" i="1" dirty="0" smtClean="0"/>
              <a:t>)	 </a:t>
            </a:r>
            <a:r>
              <a:rPr lang="es-ES" sz="1600" i="1" dirty="0" smtClean="0"/>
              <a:t>                          </a:t>
            </a:r>
            <a:r>
              <a:rPr lang="el-GR" sz="1600" i="1" dirty="0" smtClean="0">
                <a:latin typeface="Arial"/>
              </a:rPr>
              <a:t>ρ</a:t>
            </a:r>
            <a:r>
              <a:rPr lang="de-DE" sz="1600" i="1" dirty="0" smtClean="0"/>
              <a:t> = 0.649 </a:t>
            </a:r>
            <a:r>
              <a:rPr lang="en-GB" sz="1600" i="1" dirty="0" smtClean="0"/>
              <a:t>g/l</a:t>
            </a:r>
            <a:endParaRPr lang="de-DE" sz="1600" i="1" dirty="0" smtClean="0"/>
          </a:p>
          <a:p>
            <a:r>
              <a:rPr lang="en-GB" sz="1600" i="1" dirty="0" smtClean="0"/>
              <a:t>	for NG/</a:t>
            </a:r>
            <a:r>
              <a:rPr lang="en-GB" sz="1600" i="1" dirty="0" err="1" smtClean="0"/>
              <a:t>biomethane</a:t>
            </a:r>
            <a:r>
              <a:rPr lang="en-GB" sz="1600" i="1" dirty="0" smtClean="0"/>
              <a:t> (CH</a:t>
            </a:r>
            <a:r>
              <a:rPr lang="en-GB" sz="1600" i="1" baseline="-25000" dirty="0" smtClean="0"/>
              <a:t>4</a:t>
            </a:r>
            <a:r>
              <a:rPr lang="en-GB" sz="1600" i="1" dirty="0" smtClean="0"/>
              <a:t>)	 </a:t>
            </a:r>
            <a:r>
              <a:rPr lang="es-ES" sz="1600" i="1" dirty="0" smtClean="0"/>
              <a:t>        </a:t>
            </a:r>
            <a:r>
              <a:rPr lang="el-GR" sz="1600" i="1" dirty="0" smtClean="0">
                <a:latin typeface="Arial"/>
              </a:rPr>
              <a:t>ρ</a:t>
            </a:r>
            <a:r>
              <a:rPr lang="de-DE" sz="1600" i="1" dirty="0" smtClean="0"/>
              <a:t> = 0.714 </a:t>
            </a:r>
            <a:r>
              <a:rPr lang="en-GB" sz="1600" i="1" dirty="0" smtClean="0"/>
              <a:t>g/l</a:t>
            </a:r>
            <a:endParaRPr lang="de-DE" sz="1600" i="1" dirty="0" smtClean="0"/>
          </a:p>
          <a:p>
            <a:r>
              <a:rPr lang="en-GB" sz="1600" i="1" dirty="0" smtClean="0"/>
              <a:t>	for ethanol (E85) (C</a:t>
            </a:r>
            <a:r>
              <a:rPr lang="en-GB" sz="1600" i="1" baseline="-25000" dirty="0" smtClean="0"/>
              <a:t>1</a:t>
            </a:r>
            <a:r>
              <a:rPr lang="en-GB" sz="1600" i="1" dirty="0" smtClean="0"/>
              <a:t>H</a:t>
            </a:r>
            <a:r>
              <a:rPr lang="en-GB" sz="1600" i="1" baseline="-25000" dirty="0" smtClean="0"/>
              <a:t>2.74</a:t>
            </a:r>
            <a:r>
              <a:rPr lang="en-GB" sz="1600" i="1" dirty="0" smtClean="0"/>
              <a:t>O</a:t>
            </a:r>
            <a:r>
              <a:rPr lang="en-GB" sz="1600" i="1" baseline="-25000" dirty="0" smtClean="0"/>
              <a:t>0.385</a:t>
            </a:r>
            <a:r>
              <a:rPr lang="en-GB" sz="1600" i="1" dirty="0" smtClean="0"/>
              <a:t>)   </a:t>
            </a:r>
            <a:r>
              <a:rPr lang="el-GR" sz="1600" i="1" dirty="0" smtClean="0">
                <a:latin typeface="Arial"/>
              </a:rPr>
              <a:t>ρ</a:t>
            </a:r>
            <a:r>
              <a:rPr lang="de-DE" sz="1600" i="1" dirty="0" smtClean="0"/>
              <a:t> = 0.932 </a:t>
            </a:r>
            <a:r>
              <a:rPr lang="en-GB" sz="1600" i="1" dirty="0" smtClean="0"/>
              <a:t>g/l</a:t>
            </a:r>
          </a:p>
          <a:p>
            <a:endParaRPr lang="en-GB" sz="1600" i="1" dirty="0" smtClean="0"/>
          </a:p>
          <a:p>
            <a:pPr lvl="1" algn="just"/>
            <a:r>
              <a:rPr lang="en-GB" sz="2000" i="1" dirty="0" smtClean="0"/>
              <a:t>The density for NMHC mass calculations shall be equal to that of total hydrocarbons at 273.15 K and 101.325 </a:t>
            </a:r>
            <a:r>
              <a:rPr lang="en-GB" sz="2000" i="1" dirty="0" err="1" smtClean="0"/>
              <a:t>kPa</a:t>
            </a:r>
            <a:r>
              <a:rPr lang="en-GB" sz="2000" i="1" dirty="0" smtClean="0"/>
              <a:t> and is fuel-dependent.</a:t>
            </a:r>
            <a:endParaRPr lang="de-DE" sz="2000" i="1" dirty="0" smtClean="0"/>
          </a:p>
          <a:p>
            <a:endParaRPr lang="en-GB" sz="1600" i="1" dirty="0" smtClean="0"/>
          </a:p>
          <a:p>
            <a:endParaRPr lang="de-DE" i="1" dirty="0" smtClean="0"/>
          </a:p>
        </p:txBody>
      </p:sp>
      <p:sp>
        <p:nvSpPr>
          <p:cNvPr id="14339" name="Foliennummernplatzhalter 3"/>
          <p:cNvSpPr>
            <a:spLocks noGrp="1"/>
          </p:cNvSpPr>
          <p:nvPr>
            <p:ph type="sldNum" sz="quarter" idx="10"/>
          </p:nvPr>
        </p:nvSpPr>
        <p:spPr>
          <a:noFill/>
        </p:spPr>
        <p:txBody>
          <a:bodyPr/>
          <a:lstStyle/>
          <a:p>
            <a:r>
              <a:rPr lang="en-US" altLang="ja-JP" smtClean="0">
                <a:latin typeface="Arial" charset="0"/>
              </a:rPr>
              <a:t>Page </a:t>
            </a:r>
            <a:fld id="{6BACD84E-CBE7-4FF2-979B-B67086E226B2}" type="slidenum">
              <a:rPr lang="en-US" altLang="ja-JP" smtClean="0">
                <a:latin typeface="Arial" charset="0"/>
              </a:rPr>
              <a:pPr/>
              <a:t>3</a:t>
            </a:fld>
            <a:r>
              <a:rPr lang="en-US" altLang="ja-JP" smtClean="0">
                <a:latin typeface="Arial" charset="0"/>
              </a:rPr>
              <a:t> </a:t>
            </a:r>
          </a:p>
        </p:txBody>
      </p:sp>
      <p:pic>
        <p:nvPicPr>
          <p:cNvPr id="4" name="Picture 5" descr="ACEA full 2010"/>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323528" y="260648"/>
            <a:ext cx="1931154" cy="790460"/>
          </a:xfrm>
          <a:prstGeom prst="rect">
            <a:avLst/>
          </a:prstGeom>
          <a:noFill/>
          <a:ln w="9525">
            <a:noFill/>
            <a:miter lim="800000"/>
            <a:headEnd/>
            <a:tailEnd/>
          </a:ln>
        </p:spPr>
      </p:pic>
      <p:sp>
        <p:nvSpPr>
          <p:cNvPr id="5" name="Textfeld 4"/>
          <p:cNvSpPr txBox="1"/>
          <p:nvPr/>
        </p:nvSpPr>
        <p:spPr>
          <a:xfrm>
            <a:off x="2627784" y="620688"/>
            <a:ext cx="5068375" cy="400110"/>
          </a:xfrm>
          <a:prstGeom prst="rect">
            <a:avLst/>
          </a:prstGeom>
          <a:noFill/>
        </p:spPr>
        <p:txBody>
          <a:bodyPr wrap="none" rtlCol="0">
            <a:spAutoFit/>
          </a:bodyPr>
          <a:lstStyle/>
          <a:p>
            <a:pPr algn="l"/>
            <a:r>
              <a:rPr lang="de-DE" sz="2000" b="1" dirty="0" err="1" smtClean="0">
                <a:latin typeface="Audi Type" pitchFamily="34" charset="0"/>
              </a:rPr>
              <a:t>Current</a:t>
            </a:r>
            <a:r>
              <a:rPr lang="de-DE" sz="2000" b="1" dirty="0" smtClean="0">
                <a:latin typeface="Audi Type" pitchFamily="34" charset="0"/>
              </a:rPr>
              <a:t> Text </a:t>
            </a:r>
            <a:r>
              <a:rPr lang="de-DE" sz="2000" b="1" dirty="0" err="1" smtClean="0">
                <a:latin typeface="Audi Type" pitchFamily="34" charset="0"/>
              </a:rPr>
              <a:t>of</a:t>
            </a:r>
            <a:r>
              <a:rPr lang="de-DE" sz="2000" b="1" dirty="0" smtClean="0">
                <a:latin typeface="Audi Type" pitchFamily="34" charset="0"/>
              </a:rPr>
              <a:t> WLTP </a:t>
            </a:r>
            <a:r>
              <a:rPr lang="de-DE" sz="2000" b="1" dirty="0" err="1" smtClean="0">
                <a:latin typeface="Audi Type" pitchFamily="34" charset="0"/>
              </a:rPr>
              <a:t>gtr</a:t>
            </a:r>
            <a:r>
              <a:rPr lang="de-DE" sz="2000" b="1" dirty="0" smtClean="0">
                <a:latin typeface="Audi Type" pitchFamily="34" charset="0"/>
              </a:rPr>
              <a:t>    </a:t>
            </a:r>
            <a:r>
              <a:rPr lang="de-DE" sz="2000" dirty="0" smtClean="0">
                <a:latin typeface="Audi Type" pitchFamily="34" charset="0"/>
              </a:rPr>
              <a:t>(</a:t>
            </a:r>
            <a:r>
              <a:rPr lang="de-DE" sz="2000" dirty="0" err="1" smtClean="0">
                <a:latin typeface="Audi Type" pitchFamily="34" charset="0"/>
              </a:rPr>
              <a:t>continued</a:t>
            </a:r>
            <a:r>
              <a:rPr lang="de-DE" sz="2000" dirty="0" smtClean="0">
                <a:latin typeface="Audi Type" pitchFamily="34" charset="0"/>
              </a:rPr>
              <a:t>…)</a:t>
            </a:r>
            <a:endParaRPr lang="de-DE" sz="2000" b="1" dirty="0" smtClean="0">
              <a:latin typeface="Audi Type"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platzhalter 2"/>
          <p:cNvSpPr>
            <a:spLocks noGrp="1"/>
          </p:cNvSpPr>
          <p:nvPr>
            <p:ph type="body" idx="1"/>
          </p:nvPr>
        </p:nvSpPr>
        <p:spPr>
          <a:xfrm>
            <a:off x="251520" y="1268760"/>
            <a:ext cx="8424936" cy="4752528"/>
          </a:xfrm>
        </p:spPr>
        <p:txBody>
          <a:bodyPr anchor="t"/>
          <a:lstStyle/>
          <a:p>
            <a:pPr algn="just"/>
            <a:r>
              <a:rPr lang="en-US" b="1" dirty="0" smtClean="0"/>
              <a:t>Proposal:</a:t>
            </a:r>
            <a:endParaRPr lang="en-US" dirty="0" smtClean="0"/>
          </a:p>
          <a:p>
            <a:pPr algn="just"/>
            <a:r>
              <a:rPr lang="en-US" b="1" dirty="0" smtClean="0">
                <a:solidFill>
                  <a:srgbClr val="0070C0"/>
                </a:solidFill>
              </a:rPr>
              <a:t>A generic formula for the density of total hydrocarbons should be added. The ratios of H/C and O/C for reference fuels shall be taken from Annex 3. These numbers have to be added to the actual draft. The density shall be rounded to three decimal places. </a:t>
            </a:r>
          </a:p>
          <a:p>
            <a:pPr algn="just"/>
            <a:endParaRPr lang="en-US" sz="400" b="1" dirty="0" smtClean="0">
              <a:solidFill>
                <a:srgbClr val="0070C0"/>
              </a:solidFill>
            </a:endParaRPr>
          </a:p>
          <a:p>
            <a:pPr algn="just"/>
            <a:r>
              <a:rPr lang="en-US" b="1" dirty="0" smtClean="0"/>
              <a:t>Rationale:</a:t>
            </a:r>
            <a:endParaRPr lang="en-US" dirty="0" smtClean="0"/>
          </a:p>
          <a:p>
            <a:pPr algn="just"/>
            <a:r>
              <a:rPr lang="en-US" dirty="0" smtClean="0"/>
              <a:t>The density of total hydrocarbons  (HC) of different types of fuel differ due to varying H/C and O/C ratios.  This approach supports the simple adaption to future reference fuels or changes to the existing ones. A generic formula in combination with the nomination of the H/C and O/C ratios in Annex 3 results in clarification and standardization of the density values. This approach can also be the base for the calculation of the fuel consumption in Annex 7.6.</a:t>
            </a:r>
          </a:p>
          <a:p>
            <a:endParaRPr lang="de-DE" dirty="0" smtClean="0"/>
          </a:p>
          <a:p>
            <a:endParaRPr lang="en-US" b="1" dirty="0" smtClean="0">
              <a:solidFill>
                <a:srgbClr val="0070C0"/>
              </a:solidFill>
            </a:endParaRPr>
          </a:p>
          <a:p>
            <a:endParaRPr lang="en-US" dirty="0" smtClean="0"/>
          </a:p>
          <a:p>
            <a:endParaRPr lang="en-US" dirty="0" smtClean="0"/>
          </a:p>
          <a:p>
            <a:endParaRPr lang="en-US" dirty="0" smtClean="0"/>
          </a:p>
          <a:p>
            <a:endParaRPr lang="en-US" dirty="0" smtClean="0"/>
          </a:p>
          <a:p>
            <a:pPr marL="800100" lvl="1" indent="-342900">
              <a:buFontTx/>
              <a:buAutoNum type="arabicPeriod"/>
            </a:pPr>
            <a:endParaRPr lang="en-US" sz="2000" dirty="0" smtClean="0"/>
          </a:p>
        </p:txBody>
      </p:sp>
      <p:sp>
        <p:nvSpPr>
          <p:cNvPr id="14339" name="Foliennummernplatzhalter 3"/>
          <p:cNvSpPr>
            <a:spLocks noGrp="1"/>
          </p:cNvSpPr>
          <p:nvPr>
            <p:ph type="sldNum" sz="quarter" idx="10"/>
          </p:nvPr>
        </p:nvSpPr>
        <p:spPr>
          <a:noFill/>
        </p:spPr>
        <p:txBody>
          <a:bodyPr/>
          <a:lstStyle/>
          <a:p>
            <a:r>
              <a:rPr lang="en-US" altLang="ja-JP" dirty="0" smtClean="0">
                <a:latin typeface="Arial" charset="0"/>
              </a:rPr>
              <a:t>Page </a:t>
            </a:r>
            <a:fld id="{6BACD84E-CBE7-4FF2-979B-B67086E226B2}" type="slidenum">
              <a:rPr lang="en-US" altLang="ja-JP" smtClean="0">
                <a:latin typeface="Arial" charset="0"/>
              </a:rPr>
              <a:pPr/>
              <a:t>4</a:t>
            </a:fld>
            <a:r>
              <a:rPr lang="en-US" altLang="ja-JP" dirty="0" smtClean="0">
                <a:latin typeface="Arial" charset="0"/>
              </a:rPr>
              <a:t> </a:t>
            </a:r>
          </a:p>
        </p:txBody>
      </p:sp>
      <p:pic>
        <p:nvPicPr>
          <p:cNvPr id="4" name="Picture 5" descr="ACEA full 2010"/>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323528" y="260648"/>
            <a:ext cx="1931154" cy="790460"/>
          </a:xfrm>
          <a:prstGeom prst="rect">
            <a:avLst/>
          </a:prstGeom>
          <a:noFill/>
          <a:ln w="9525">
            <a:noFill/>
            <a:miter lim="800000"/>
            <a:headEnd/>
            <a:tailEnd/>
          </a:ln>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platzhalter 2"/>
          <p:cNvSpPr>
            <a:spLocks noGrp="1"/>
          </p:cNvSpPr>
          <p:nvPr>
            <p:ph type="body" idx="1"/>
          </p:nvPr>
        </p:nvSpPr>
        <p:spPr>
          <a:xfrm>
            <a:off x="251520" y="1412776"/>
            <a:ext cx="8424936" cy="4752528"/>
          </a:xfrm>
        </p:spPr>
        <p:txBody>
          <a:bodyPr anchor="t"/>
          <a:lstStyle/>
          <a:p>
            <a:r>
              <a:rPr lang="en-US" b="1" dirty="0" smtClean="0"/>
              <a:t>Generic formula:</a:t>
            </a:r>
          </a:p>
          <a:p>
            <a:endParaRPr lang="de-DE" dirty="0" smtClean="0"/>
          </a:p>
          <a:p>
            <a:endParaRPr lang="en-US" b="1" dirty="0" smtClean="0">
              <a:solidFill>
                <a:srgbClr val="0070C0"/>
              </a:solidFill>
            </a:endParaRPr>
          </a:p>
          <a:p>
            <a:endParaRPr lang="en-US" dirty="0" smtClean="0"/>
          </a:p>
          <a:p>
            <a:endParaRPr lang="en-US" sz="1600" dirty="0" smtClean="0"/>
          </a:p>
          <a:p>
            <a:r>
              <a:rPr lang="de-DE" sz="1600" dirty="0" smtClean="0"/>
              <a:t>   ρ</a:t>
            </a:r>
            <a:r>
              <a:rPr lang="en-US" sz="1600" baseline="-25000" dirty="0" smtClean="0"/>
              <a:t>HC</a:t>
            </a:r>
            <a:r>
              <a:rPr lang="en-US" sz="1600" dirty="0" smtClean="0"/>
              <a:t>: density of total hydrocarbons [g/l]</a:t>
            </a:r>
            <a:endParaRPr lang="de-DE" sz="1600" dirty="0" smtClean="0"/>
          </a:p>
          <a:p>
            <a:r>
              <a:rPr lang="en-US" sz="1600" dirty="0" smtClean="0"/>
              <a:t>   MW</a:t>
            </a:r>
            <a:r>
              <a:rPr lang="en-US" sz="1600" baseline="-25000" dirty="0" smtClean="0"/>
              <a:t>C</a:t>
            </a:r>
            <a:r>
              <a:rPr lang="en-US" sz="1600" dirty="0" smtClean="0"/>
              <a:t>: molecular weight of carbon = 12.011 g/mol</a:t>
            </a:r>
            <a:endParaRPr lang="de-DE" sz="1600" dirty="0" smtClean="0"/>
          </a:p>
          <a:p>
            <a:r>
              <a:rPr lang="en-US" sz="1600" dirty="0" smtClean="0"/>
              <a:t>   MW</a:t>
            </a:r>
            <a:r>
              <a:rPr lang="en-US" sz="1600" baseline="-25000" dirty="0" smtClean="0"/>
              <a:t>H</a:t>
            </a:r>
            <a:r>
              <a:rPr lang="en-US" sz="1600" dirty="0" smtClean="0"/>
              <a:t>: molecular weight of hydrogen = 1.008 g/mol</a:t>
            </a:r>
            <a:endParaRPr lang="de-DE" sz="1600" dirty="0" smtClean="0"/>
          </a:p>
          <a:p>
            <a:r>
              <a:rPr lang="en-US" sz="1600" dirty="0" smtClean="0"/>
              <a:t>   MW</a:t>
            </a:r>
            <a:r>
              <a:rPr lang="en-US" sz="1600" baseline="-25000" dirty="0" smtClean="0"/>
              <a:t>O</a:t>
            </a:r>
            <a:r>
              <a:rPr lang="en-US" sz="1600" dirty="0" smtClean="0"/>
              <a:t>: molecular weight of oxygen = 15.999 g/mol</a:t>
            </a:r>
            <a:endParaRPr lang="de-DE" sz="1600" dirty="0" smtClean="0"/>
          </a:p>
          <a:p>
            <a:r>
              <a:rPr lang="en-US" sz="1600" dirty="0" smtClean="0"/>
              <a:t>   V</a:t>
            </a:r>
            <a:r>
              <a:rPr lang="en-US" sz="1600" baseline="-25000" dirty="0" smtClean="0"/>
              <a:t>M</a:t>
            </a:r>
            <a:r>
              <a:rPr lang="en-US" sz="1600" dirty="0" smtClean="0"/>
              <a:t>: molar volume for an ideal gas at 0°C and 101.325 </a:t>
            </a:r>
            <a:r>
              <a:rPr lang="en-US" sz="1600" dirty="0" err="1" smtClean="0"/>
              <a:t>kPa</a:t>
            </a:r>
            <a:r>
              <a:rPr lang="en-US" sz="1600" dirty="0" smtClean="0"/>
              <a:t> = 22.413 l/mol</a:t>
            </a:r>
            <a:endParaRPr lang="de-DE" sz="1600" dirty="0" smtClean="0"/>
          </a:p>
          <a:p>
            <a:r>
              <a:rPr lang="en-US" sz="1600" dirty="0" smtClean="0"/>
              <a:t>   H/C: ratio of hydrogen to carbon for a specific fuel </a:t>
            </a:r>
            <a:r>
              <a:rPr lang="en-US" sz="1600" dirty="0" err="1" smtClean="0"/>
              <a:t>C</a:t>
            </a:r>
            <a:r>
              <a:rPr lang="en-US" sz="1600" baseline="-25000" dirty="0" err="1" smtClean="0"/>
              <a:t>x</a:t>
            </a:r>
            <a:r>
              <a:rPr lang="en-US" sz="1600" dirty="0" err="1" smtClean="0"/>
              <a:t>H</a:t>
            </a:r>
            <a:r>
              <a:rPr lang="en-US" sz="1600" baseline="-25000" dirty="0" err="1" smtClean="0"/>
              <a:t>y</a:t>
            </a:r>
            <a:r>
              <a:rPr lang="en-US" sz="1600" dirty="0" err="1" smtClean="0"/>
              <a:t>O</a:t>
            </a:r>
            <a:r>
              <a:rPr lang="en-US" sz="1600" baseline="-25000" dirty="0" err="1" smtClean="0"/>
              <a:t>z</a:t>
            </a:r>
            <a:endParaRPr lang="de-DE" sz="1600" dirty="0" smtClean="0"/>
          </a:p>
          <a:p>
            <a:r>
              <a:rPr lang="en-US" sz="1600" dirty="0" smtClean="0"/>
              <a:t>   O/C: ratio of oxygen to carbon for a specific fuel </a:t>
            </a:r>
            <a:r>
              <a:rPr lang="en-US" sz="1600" dirty="0" err="1" smtClean="0"/>
              <a:t>C</a:t>
            </a:r>
            <a:r>
              <a:rPr lang="en-US" sz="1600" baseline="-25000" dirty="0" err="1" smtClean="0"/>
              <a:t>x</a:t>
            </a:r>
            <a:r>
              <a:rPr lang="en-US" sz="1600" dirty="0" err="1" smtClean="0"/>
              <a:t>H</a:t>
            </a:r>
            <a:r>
              <a:rPr lang="en-US" sz="1600" baseline="-25000" dirty="0" err="1" smtClean="0"/>
              <a:t>y</a:t>
            </a:r>
            <a:r>
              <a:rPr lang="en-US" sz="1600" dirty="0" err="1" smtClean="0"/>
              <a:t>O</a:t>
            </a:r>
            <a:r>
              <a:rPr lang="en-US" sz="1600" baseline="-25000" dirty="0" err="1" smtClean="0"/>
              <a:t>z</a:t>
            </a:r>
            <a:endParaRPr lang="de-DE" sz="1600" dirty="0" smtClean="0"/>
          </a:p>
          <a:p>
            <a:endParaRPr lang="en-US" dirty="0" smtClean="0"/>
          </a:p>
          <a:p>
            <a:endParaRPr lang="en-US" dirty="0" smtClean="0"/>
          </a:p>
          <a:p>
            <a:pPr marL="800100" lvl="1" indent="-342900">
              <a:buFontTx/>
              <a:buAutoNum type="arabicPeriod"/>
            </a:pPr>
            <a:endParaRPr lang="en-US" sz="2000" dirty="0" smtClean="0"/>
          </a:p>
        </p:txBody>
      </p:sp>
      <p:pic>
        <p:nvPicPr>
          <p:cNvPr id="1032" name="Picture 8"/>
          <p:cNvPicPr>
            <a:picLocks noChangeAspect="1" noChangeArrowheads="1"/>
          </p:cNvPicPr>
          <p:nvPr/>
        </p:nvPicPr>
        <p:blipFill>
          <a:blip r:embed="rId3"/>
          <a:srcRect/>
          <a:stretch>
            <a:fillRect/>
          </a:stretch>
        </p:blipFill>
        <p:spPr bwMode="auto">
          <a:xfrm>
            <a:off x="1043608" y="2132856"/>
            <a:ext cx="6915122" cy="993283"/>
          </a:xfrm>
          <a:prstGeom prst="rect">
            <a:avLst/>
          </a:prstGeom>
          <a:noFill/>
          <a:ln w="9525">
            <a:noFill/>
            <a:miter lim="800000"/>
            <a:headEnd/>
            <a:tailEnd/>
          </a:ln>
          <a:effectLst/>
        </p:spPr>
      </p:pic>
      <p:sp>
        <p:nvSpPr>
          <p:cNvPr id="14339" name="Foliennummernplatzhalter 3"/>
          <p:cNvSpPr>
            <a:spLocks noGrp="1"/>
          </p:cNvSpPr>
          <p:nvPr>
            <p:ph type="sldNum" sz="quarter" idx="10"/>
          </p:nvPr>
        </p:nvSpPr>
        <p:spPr>
          <a:noFill/>
        </p:spPr>
        <p:txBody>
          <a:bodyPr/>
          <a:lstStyle/>
          <a:p>
            <a:r>
              <a:rPr lang="en-US" altLang="ja-JP" dirty="0" smtClean="0">
                <a:latin typeface="Arial" charset="0"/>
              </a:rPr>
              <a:t>Page </a:t>
            </a:r>
            <a:fld id="{6BACD84E-CBE7-4FF2-979B-B67086E226B2}" type="slidenum">
              <a:rPr lang="en-US" altLang="ja-JP" smtClean="0">
                <a:latin typeface="Arial" charset="0"/>
              </a:rPr>
              <a:pPr/>
              <a:t>5</a:t>
            </a:fld>
            <a:r>
              <a:rPr lang="en-US" altLang="ja-JP" dirty="0" smtClean="0">
                <a:latin typeface="Arial" charset="0"/>
              </a:rPr>
              <a:t> </a:t>
            </a:r>
          </a:p>
        </p:txBody>
      </p:sp>
      <p:pic>
        <p:nvPicPr>
          <p:cNvPr id="4" name="Picture 5" descr="ACEA full 2010"/>
          <p:cNvPicPr>
            <a:picLocks noChangeAspect="1" noChangeArrowheads="1"/>
          </p:cNvPicPr>
          <p:nvPr/>
        </p:nvPicPr>
        <p:blipFill>
          <a:blip r:embed="rId4" cstate="print">
            <a:duotone>
              <a:schemeClr val="accent3">
                <a:shade val="45000"/>
                <a:satMod val="135000"/>
              </a:schemeClr>
              <a:prstClr val="white"/>
            </a:duotone>
          </a:blip>
          <a:srcRect/>
          <a:stretch>
            <a:fillRect/>
          </a:stretch>
        </p:blipFill>
        <p:spPr bwMode="auto">
          <a:xfrm>
            <a:off x="323528" y="260648"/>
            <a:ext cx="1931154" cy="790460"/>
          </a:xfrm>
          <a:prstGeom prst="rect">
            <a:avLst/>
          </a:prstGeom>
          <a:noFill/>
          <a:ln w="9525">
            <a:noFill/>
            <a:miter lim="800000"/>
            <a:headEnd/>
            <a:tailEnd/>
          </a:ln>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2051" name="Rectangle 3"/>
          <p:cNvSpPr>
            <a:spLocks noChangeArrowheads="1"/>
          </p:cNvSpPr>
          <p:nvPr/>
        </p:nvSpPr>
        <p:spPr bwMode="auto">
          <a:xfrm>
            <a:off x="227013" y="12858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platzhalter 2"/>
          <p:cNvSpPr>
            <a:spLocks noGrp="1"/>
          </p:cNvSpPr>
          <p:nvPr>
            <p:ph type="body" idx="1"/>
          </p:nvPr>
        </p:nvSpPr>
        <p:spPr>
          <a:xfrm>
            <a:off x="251520" y="1268760"/>
            <a:ext cx="8424936" cy="4752528"/>
          </a:xfrm>
        </p:spPr>
        <p:txBody>
          <a:bodyPr anchor="t"/>
          <a:lstStyle/>
          <a:p>
            <a:r>
              <a:rPr lang="de-DE" b="1" dirty="0" smtClean="0"/>
              <a:t>40 CFR §86.144-94:</a:t>
            </a:r>
          </a:p>
          <a:p>
            <a:r>
              <a:rPr lang="de-DE" i="1" dirty="0" err="1" smtClean="0"/>
              <a:t>Density</a:t>
            </a:r>
            <a:r>
              <a:rPr lang="de-DE" i="1" baseline="-25000" dirty="0" err="1" smtClean="0"/>
              <a:t>HC</a:t>
            </a:r>
            <a:r>
              <a:rPr lang="de-DE" i="1" baseline="-25000" dirty="0" smtClean="0"/>
              <a:t> </a:t>
            </a:r>
            <a:r>
              <a:rPr lang="de-DE" i="1" dirty="0" smtClean="0"/>
              <a:t>= The </a:t>
            </a:r>
            <a:r>
              <a:rPr lang="de-DE" i="1" dirty="0" err="1" smtClean="0"/>
              <a:t>density</a:t>
            </a:r>
            <a:r>
              <a:rPr lang="de-DE" i="1" dirty="0" smtClean="0"/>
              <a:t> </a:t>
            </a:r>
            <a:r>
              <a:rPr lang="de-DE" i="1" dirty="0" err="1" smtClean="0"/>
              <a:t>of</a:t>
            </a:r>
            <a:r>
              <a:rPr lang="de-DE" i="1" dirty="0" smtClean="0"/>
              <a:t> </a:t>
            </a:r>
            <a:r>
              <a:rPr lang="de-DE" i="1" dirty="0" err="1" smtClean="0"/>
              <a:t>hydrocarbon</a:t>
            </a:r>
            <a:r>
              <a:rPr lang="de-DE" i="1" dirty="0" smtClean="0"/>
              <a:t>.</a:t>
            </a:r>
          </a:p>
          <a:p>
            <a:r>
              <a:rPr lang="de-DE" i="1" dirty="0" smtClean="0"/>
              <a:t>(A) </a:t>
            </a:r>
            <a:r>
              <a:rPr lang="de-DE" i="1" dirty="0" err="1" smtClean="0"/>
              <a:t>For</a:t>
            </a:r>
            <a:r>
              <a:rPr lang="de-DE" i="1" dirty="0" smtClean="0"/>
              <a:t> </a:t>
            </a:r>
            <a:r>
              <a:rPr lang="de-DE" i="1" dirty="0" err="1" smtClean="0"/>
              <a:t>gasoline-fuel</a:t>
            </a:r>
            <a:r>
              <a:rPr lang="de-DE" i="1" dirty="0" smtClean="0"/>
              <a:t>, diesel-</a:t>
            </a:r>
            <a:r>
              <a:rPr lang="de-DE" i="1" dirty="0" err="1" smtClean="0"/>
              <a:t>fuel</a:t>
            </a:r>
            <a:r>
              <a:rPr lang="de-DE" i="1" dirty="0" smtClean="0"/>
              <a:t> </a:t>
            </a:r>
            <a:r>
              <a:rPr lang="de-DE" i="1" dirty="0" err="1" smtClean="0"/>
              <a:t>and</a:t>
            </a:r>
            <a:r>
              <a:rPr lang="de-DE" i="1" dirty="0" smtClean="0"/>
              <a:t> </a:t>
            </a:r>
            <a:r>
              <a:rPr lang="de-DE" i="1" dirty="0" err="1" smtClean="0"/>
              <a:t>methanol</a:t>
            </a:r>
            <a:r>
              <a:rPr lang="de-DE" i="1" dirty="0" smtClean="0"/>
              <a:t> </a:t>
            </a:r>
            <a:r>
              <a:rPr lang="de-DE" i="1" dirty="0" err="1" smtClean="0"/>
              <a:t>fuel</a:t>
            </a:r>
            <a:r>
              <a:rPr lang="de-DE" i="1" dirty="0" smtClean="0"/>
              <a:t>; </a:t>
            </a:r>
          </a:p>
          <a:p>
            <a:r>
              <a:rPr lang="de-DE" i="1" dirty="0" err="1" smtClean="0"/>
              <a:t>Density</a:t>
            </a:r>
            <a:r>
              <a:rPr lang="de-DE" i="1" baseline="-25000" dirty="0" err="1" smtClean="0"/>
              <a:t>HC</a:t>
            </a:r>
            <a:r>
              <a:rPr lang="de-DE" i="1" dirty="0" smtClean="0"/>
              <a:t>=16.33 g/ft</a:t>
            </a:r>
            <a:r>
              <a:rPr lang="de-DE" i="1" baseline="30000" dirty="0" smtClean="0"/>
              <a:t>3</a:t>
            </a:r>
            <a:r>
              <a:rPr lang="de-DE" i="1" dirty="0" smtClean="0"/>
              <a:t>-carbon </a:t>
            </a:r>
            <a:r>
              <a:rPr lang="de-DE" i="1" dirty="0" err="1" smtClean="0"/>
              <a:t>atom</a:t>
            </a:r>
            <a:r>
              <a:rPr lang="de-DE" i="1" dirty="0" smtClean="0"/>
              <a:t> (0.5768 kg/m</a:t>
            </a:r>
            <a:r>
              <a:rPr lang="de-DE" i="1" baseline="30000" dirty="0" smtClean="0"/>
              <a:t>3</a:t>
            </a:r>
            <a:r>
              <a:rPr lang="de-DE" i="1" dirty="0" smtClean="0"/>
              <a:t>-carbon </a:t>
            </a:r>
            <a:r>
              <a:rPr lang="en-US" i="1" dirty="0" smtClean="0"/>
              <a:t>atom), assuming an average carbon to hydrogen ratio of 1:1.85, at 68 °F (20 °C) and 760 mm Hg (101.3 </a:t>
            </a:r>
            <a:r>
              <a:rPr lang="en-US" i="1" dirty="0" err="1" smtClean="0"/>
              <a:t>kPa</a:t>
            </a:r>
            <a:r>
              <a:rPr lang="en-US" i="1" dirty="0" smtClean="0"/>
              <a:t>) pressure.</a:t>
            </a:r>
          </a:p>
          <a:p>
            <a:r>
              <a:rPr lang="en-US" i="1" dirty="0" smtClean="0"/>
              <a:t>(B) For natural gas and liquefied petroleum </a:t>
            </a:r>
            <a:r>
              <a:rPr lang="de-DE" i="1" dirty="0" smtClean="0"/>
              <a:t>gas-</a:t>
            </a:r>
            <a:r>
              <a:rPr lang="de-DE" i="1" dirty="0" err="1" smtClean="0"/>
              <a:t>fuel</a:t>
            </a:r>
            <a:r>
              <a:rPr lang="de-DE" i="1" dirty="0" smtClean="0"/>
              <a:t>; </a:t>
            </a:r>
          </a:p>
          <a:p>
            <a:r>
              <a:rPr lang="de-DE" i="1" dirty="0" err="1" smtClean="0"/>
              <a:t>Density</a:t>
            </a:r>
            <a:r>
              <a:rPr lang="de-DE" i="1" baseline="-25000" dirty="0" err="1" smtClean="0"/>
              <a:t>HC</a:t>
            </a:r>
            <a:r>
              <a:rPr lang="de-DE" i="1" baseline="-25000" dirty="0" smtClean="0"/>
              <a:t>  </a:t>
            </a:r>
            <a:r>
              <a:rPr lang="de-DE" i="1" dirty="0" smtClean="0"/>
              <a:t>= 1.1771 x (12.011+H/C x1.008) g/ft</a:t>
            </a:r>
            <a:r>
              <a:rPr lang="de-DE" i="1" baseline="30000" dirty="0" smtClean="0"/>
              <a:t>3</a:t>
            </a:r>
            <a:r>
              <a:rPr lang="de-DE" i="1" dirty="0" smtClean="0"/>
              <a:t>-carbon </a:t>
            </a:r>
            <a:r>
              <a:rPr lang="de-DE" i="1" dirty="0" err="1" smtClean="0"/>
              <a:t>atom</a:t>
            </a:r>
            <a:r>
              <a:rPr lang="de-DE" i="1" dirty="0" smtClean="0"/>
              <a:t>; 0.04157 x (12.011 + H/C  x 1.008) kg/m</a:t>
            </a:r>
            <a:r>
              <a:rPr lang="de-DE" i="1" baseline="30000" dirty="0" smtClean="0"/>
              <a:t>3</a:t>
            </a:r>
            <a:r>
              <a:rPr lang="de-DE" i="1" dirty="0" smtClean="0"/>
              <a:t>-carbon </a:t>
            </a:r>
            <a:r>
              <a:rPr lang="en-US" i="1" dirty="0" smtClean="0"/>
              <a:t>atom), where H/C is the hydrogen to carbon ratio of the hydrocarbon components of the test fuel, at 68 °F (20 °C) and 760 mm Hg (101.3 </a:t>
            </a:r>
            <a:r>
              <a:rPr lang="en-US" i="1" dirty="0" err="1" smtClean="0"/>
              <a:t>kPa</a:t>
            </a:r>
            <a:r>
              <a:rPr lang="en-US" i="1" dirty="0" smtClean="0"/>
              <a:t>) pressure.</a:t>
            </a:r>
            <a:endParaRPr lang="de-DE" i="1" dirty="0" smtClean="0"/>
          </a:p>
          <a:p>
            <a:endParaRPr lang="en-US" b="1" dirty="0" smtClean="0">
              <a:solidFill>
                <a:srgbClr val="0070C0"/>
              </a:solidFill>
            </a:endParaRPr>
          </a:p>
          <a:p>
            <a:endParaRPr lang="en-US" dirty="0" smtClean="0"/>
          </a:p>
          <a:p>
            <a:endParaRPr lang="en-US" dirty="0" smtClean="0"/>
          </a:p>
          <a:p>
            <a:endParaRPr lang="en-US" dirty="0" smtClean="0"/>
          </a:p>
          <a:p>
            <a:endParaRPr lang="en-US" dirty="0" smtClean="0"/>
          </a:p>
          <a:p>
            <a:pPr marL="800100" lvl="1" indent="-342900">
              <a:buFontTx/>
              <a:buAutoNum type="arabicPeriod"/>
            </a:pPr>
            <a:endParaRPr lang="en-US" sz="2000" dirty="0" smtClean="0"/>
          </a:p>
        </p:txBody>
      </p:sp>
      <p:sp>
        <p:nvSpPr>
          <p:cNvPr id="14339" name="Foliennummernplatzhalter 3"/>
          <p:cNvSpPr>
            <a:spLocks noGrp="1"/>
          </p:cNvSpPr>
          <p:nvPr>
            <p:ph type="sldNum" sz="quarter" idx="10"/>
          </p:nvPr>
        </p:nvSpPr>
        <p:spPr>
          <a:noFill/>
        </p:spPr>
        <p:txBody>
          <a:bodyPr/>
          <a:lstStyle/>
          <a:p>
            <a:r>
              <a:rPr lang="en-US" altLang="ja-JP" dirty="0" smtClean="0">
                <a:latin typeface="Arial" charset="0"/>
              </a:rPr>
              <a:t>Page </a:t>
            </a:r>
            <a:fld id="{6BACD84E-CBE7-4FF2-979B-B67086E226B2}" type="slidenum">
              <a:rPr lang="en-US" altLang="ja-JP" smtClean="0">
                <a:latin typeface="Arial" charset="0"/>
              </a:rPr>
              <a:pPr/>
              <a:t>6</a:t>
            </a:fld>
            <a:r>
              <a:rPr lang="en-US" altLang="ja-JP" dirty="0" smtClean="0">
                <a:latin typeface="Arial" charset="0"/>
              </a:rPr>
              <a:t> </a:t>
            </a:r>
          </a:p>
        </p:txBody>
      </p:sp>
      <p:pic>
        <p:nvPicPr>
          <p:cNvPr id="4" name="Picture 5" descr="ACEA full 2010"/>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323528" y="260648"/>
            <a:ext cx="1931154" cy="790460"/>
          </a:xfrm>
          <a:prstGeom prst="rect">
            <a:avLst/>
          </a:prstGeom>
          <a:noFill/>
          <a:ln w="9525">
            <a:noFill/>
            <a:miter lim="800000"/>
            <a:headEnd/>
            <a:tailEnd/>
          </a:ln>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platzhalter 2"/>
          <p:cNvSpPr>
            <a:spLocks noGrp="1"/>
          </p:cNvSpPr>
          <p:nvPr>
            <p:ph type="body" idx="1"/>
          </p:nvPr>
        </p:nvSpPr>
        <p:spPr>
          <a:xfrm>
            <a:off x="251520" y="1268760"/>
            <a:ext cx="8424936" cy="4752528"/>
          </a:xfrm>
        </p:spPr>
        <p:txBody>
          <a:bodyPr anchor="t"/>
          <a:lstStyle/>
          <a:p>
            <a:r>
              <a:rPr lang="de-DE" b="1" dirty="0" smtClean="0"/>
              <a:t>40 CFR §86.144-94:</a:t>
            </a:r>
          </a:p>
          <a:p>
            <a:r>
              <a:rPr lang="de-DE" b="1" i="1" dirty="0" err="1" smtClean="0">
                <a:solidFill>
                  <a:srgbClr val="0070C0"/>
                </a:solidFill>
              </a:rPr>
              <a:t>Density</a:t>
            </a:r>
            <a:r>
              <a:rPr lang="de-DE" b="1" i="1" baseline="-25000" dirty="0" err="1" smtClean="0">
                <a:solidFill>
                  <a:srgbClr val="0070C0"/>
                </a:solidFill>
              </a:rPr>
              <a:t>HC</a:t>
            </a:r>
            <a:r>
              <a:rPr lang="de-DE" b="1" i="1" baseline="-25000" dirty="0" smtClean="0">
                <a:solidFill>
                  <a:srgbClr val="0070C0"/>
                </a:solidFill>
              </a:rPr>
              <a:t> </a:t>
            </a:r>
            <a:r>
              <a:rPr lang="de-DE" b="1" i="1" dirty="0" smtClean="0">
                <a:solidFill>
                  <a:srgbClr val="0070C0"/>
                </a:solidFill>
              </a:rPr>
              <a:t>= The </a:t>
            </a:r>
            <a:r>
              <a:rPr lang="de-DE" b="1" i="1" dirty="0" err="1" smtClean="0">
                <a:solidFill>
                  <a:srgbClr val="0070C0"/>
                </a:solidFill>
              </a:rPr>
              <a:t>density</a:t>
            </a:r>
            <a:r>
              <a:rPr lang="de-DE" b="1" i="1" dirty="0" smtClean="0">
                <a:solidFill>
                  <a:srgbClr val="0070C0"/>
                </a:solidFill>
              </a:rPr>
              <a:t> </a:t>
            </a:r>
            <a:r>
              <a:rPr lang="de-DE" b="1" i="1" dirty="0" err="1" smtClean="0">
                <a:solidFill>
                  <a:srgbClr val="0070C0"/>
                </a:solidFill>
              </a:rPr>
              <a:t>of</a:t>
            </a:r>
            <a:r>
              <a:rPr lang="de-DE" b="1" i="1" dirty="0" smtClean="0">
                <a:solidFill>
                  <a:srgbClr val="0070C0"/>
                </a:solidFill>
              </a:rPr>
              <a:t> </a:t>
            </a:r>
            <a:r>
              <a:rPr lang="de-DE" b="1" i="1" dirty="0" err="1" smtClean="0">
                <a:solidFill>
                  <a:srgbClr val="0070C0"/>
                </a:solidFill>
              </a:rPr>
              <a:t>hydrocarbon</a:t>
            </a:r>
            <a:r>
              <a:rPr lang="de-DE" b="1" i="1" dirty="0" smtClean="0">
                <a:solidFill>
                  <a:srgbClr val="0070C0"/>
                </a:solidFill>
              </a:rPr>
              <a:t>.</a:t>
            </a:r>
          </a:p>
          <a:p>
            <a:r>
              <a:rPr lang="de-DE" i="1" dirty="0" smtClean="0"/>
              <a:t>(A) </a:t>
            </a:r>
            <a:r>
              <a:rPr lang="de-DE" i="1" dirty="0" err="1" smtClean="0"/>
              <a:t>For</a:t>
            </a:r>
            <a:r>
              <a:rPr lang="de-DE" i="1" dirty="0" smtClean="0"/>
              <a:t> </a:t>
            </a:r>
            <a:r>
              <a:rPr lang="de-DE" i="1" dirty="0" err="1" smtClean="0"/>
              <a:t>gasoline-fuel</a:t>
            </a:r>
            <a:r>
              <a:rPr lang="de-DE" i="1" dirty="0" smtClean="0"/>
              <a:t>, diesel-</a:t>
            </a:r>
            <a:r>
              <a:rPr lang="de-DE" i="1" dirty="0" err="1" smtClean="0"/>
              <a:t>fuel</a:t>
            </a:r>
            <a:r>
              <a:rPr lang="de-DE" i="1" dirty="0" smtClean="0"/>
              <a:t> </a:t>
            </a:r>
            <a:r>
              <a:rPr lang="de-DE" i="1" dirty="0" err="1" smtClean="0"/>
              <a:t>and</a:t>
            </a:r>
            <a:r>
              <a:rPr lang="de-DE" i="1" dirty="0" smtClean="0"/>
              <a:t> </a:t>
            </a:r>
            <a:r>
              <a:rPr lang="de-DE" i="1" dirty="0" err="1" smtClean="0"/>
              <a:t>methanol</a:t>
            </a:r>
            <a:r>
              <a:rPr lang="de-DE" i="1" dirty="0" smtClean="0"/>
              <a:t> </a:t>
            </a:r>
            <a:r>
              <a:rPr lang="de-DE" i="1" dirty="0" err="1" smtClean="0"/>
              <a:t>fuel</a:t>
            </a:r>
            <a:r>
              <a:rPr lang="de-DE" i="1" dirty="0" smtClean="0"/>
              <a:t>; </a:t>
            </a:r>
          </a:p>
          <a:p>
            <a:r>
              <a:rPr lang="de-DE" i="1" dirty="0" err="1" smtClean="0"/>
              <a:t>Density</a:t>
            </a:r>
            <a:r>
              <a:rPr lang="de-DE" i="1" baseline="-25000" dirty="0" err="1" smtClean="0"/>
              <a:t>HC</a:t>
            </a:r>
            <a:r>
              <a:rPr lang="de-DE" i="1" dirty="0" smtClean="0"/>
              <a:t>=16.33 g/ft</a:t>
            </a:r>
            <a:r>
              <a:rPr lang="de-DE" i="1" baseline="30000" dirty="0" smtClean="0"/>
              <a:t>3</a:t>
            </a:r>
            <a:r>
              <a:rPr lang="de-DE" i="1" dirty="0" smtClean="0"/>
              <a:t>-carbon </a:t>
            </a:r>
            <a:r>
              <a:rPr lang="de-DE" i="1" dirty="0" err="1" smtClean="0"/>
              <a:t>atom</a:t>
            </a:r>
            <a:r>
              <a:rPr lang="de-DE" i="1" dirty="0" smtClean="0"/>
              <a:t> (0.5768 kg/m</a:t>
            </a:r>
            <a:r>
              <a:rPr lang="de-DE" i="1" baseline="30000" dirty="0" smtClean="0"/>
              <a:t>3</a:t>
            </a:r>
            <a:r>
              <a:rPr lang="de-DE" i="1" dirty="0" smtClean="0"/>
              <a:t>-carbon </a:t>
            </a:r>
            <a:r>
              <a:rPr lang="en-US" i="1" dirty="0" smtClean="0"/>
              <a:t>atom), assuming an average carbon to hydrogen ratio of 1:1.85, at 68 °F (20 °C) and 760 mm Hg (101.3 </a:t>
            </a:r>
            <a:r>
              <a:rPr lang="en-US" i="1" dirty="0" err="1" smtClean="0"/>
              <a:t>kPa</a:t>
            </a:r>
            <a:r>
              <a:rPr lang="en-US" i="1" dirty="0" smtClean="0"/>
              <a:t>) pressure.</a:t>
            </a:r>
          </a:p>
          <a:p>
            <a:r>
              <a:rPr lang="en-US" i="1" dirty="0" smtClean="0"/>
              <a:t>(B) For natural gas and liquefied petroleum </a:t>
            </a:r>
            <a:r>
              <a:rPr lang="de-DE" i="1" dirty="0" smtClean="0"/>
              <a:t>gas-</a:t>
            </a:r>
            <a:r>
              <a:rPr lang="de-DE" i="1" dirty="0" err="1" smtClean="0"/>
              <a:t>fuel</a:t>
            </a:r>
            <a:r>
              <a:rPr lang="de-DE" i="1" dirty="0" smtClean="0"/>
              <a:t>; </a:t>
            </a:r>
          </a:p>
          <a:p>
            <a:r>
              <a:rPr lang="de-DE" b="1" i="1" dirty="0" err="1" smtClean="0">
                <a:solidFill>
                  <a:srgbClr val="0070C0"/>
                </a:solidFill>
              </a:rPr>
              <a:t>Density</a:t>
            </a:r>
            <a:r>
              <a:rPr lang="de-DE" b="1" i="1" baseline="-25000" dirty="0" err="1" smtClean="0">
                <a:solidFill>
                  <a:srgbClr val="0070C0"/>
                </a:solidFill>
              </a:rPr>
              <a:t>HC</a:t>
            </a:r>
            <a:r>
              <a:rPr lang="de-DE" b="1" i="1" baseline="-25000" dirty="0" smtClean="0">
                <a:solidFill>
                  <a:srgbClr val="0070C0"/>
                </a:solidFill>
              </a:rPr>
              <a:t>  </a:t>
            </a:r>
            <a:r>
              <a:rPr lang="de-DE" b="1" i="1" dirty="0" smtClean="0">
                <a:solidFill>
                  <a:srgbClr val="0070C0"/>
                </a:solidFill>
              </a:rPr>
              <a:t>= </a:t>
            </a:r>
            <a:r>
              <a:rPr lang="de-DE" i="1" dirty="0" smtClean="0"/>
              <a:t>1.1771 x (12.011+H/C x1.008) g/ft</a:t>
            </a:r>
            <a:r>
              <a:rPr lang="de-DE" i="1" baseline="30000" dirty="0" smtClean="0"/>
              <a:t>3</a:t>
            </a:r>
            <a:r>
              <a:rPr lang="de-DE" i="1" dirty="0" smtClean="0"/>
              <a:t>-carbon </a:t>
            </a:r>
            <a:r>
              <a:rPr lang="de-DE" i="1" dirty="0" err="1" smtClean="0"/>
              <a:t>atom</a:t>
            </a:r>
            <a:r>
              <a:rPr lang="de-DE" i="1" dirty="0" smtClean="0"/>
              <a:t>; </a:t>
            </a:r>
            <a:r>
              <a:rPr lang="de-DE" b="1" i="1" dirty="0" smtClean="0">
                <a:solidFill>
                  <a:srgbClr val="0070C0"/>
                </a:solidFill>
              </a:rPr>
              <a:t>0.04157 x (12.011 + H/C  x 1.008) kg/m</a:t>
            </a:r>
            <a:r>
              <a:rPr lang="de-DE" b="1" i="1" baseline="30000" dirty="0" smtClean="0">
                <a:solidFill>
                  <a:srgbClr val="0070C0"/>
                </a:solidFill>
              </a:rPr>
              <a:t>3</a:t>
            </a:r>
            <a:r>
              <a:rPr lang="de-DE" i="1" dirty="0" smtClean="0"/>
              <a:t>-carbon </a:t>
            </a:r>
            <a:r>
              <a:rPr lang="en-US" i="1" dirty="0" smtClean="0"/>
              <a:t>atom), where H/C is the hydrogen to carbon ratio of the hydrocarbon components of the test fuel, at 68 °F (20 °C) and 760 mm Hg (101.3 </a:t>
            </a:r>
            <a:r>
              <a:rPr lang="en-US" i="1" dirty="0" err="1" smtClean="0"/>
              <a:t>kPa</a:t>
            </a:r>
            <a:r>
              <a:rPr lang="en-US" i="1" dirty="0" smtClean="0"/>
              <a:t>) pressure.</a:t>
            </a:r>
            <a:endParaRPr lang="de-DE" i="1" dirty="0" smtClean="0"/>
          </a:p>
          <a:p>
            <a:endParaRPr lang="en-US" b="1" dirty="0" smtClean="0">
              <a:solidFill>
                <a:srgbClr val="0070C0"/>
              </a:solidFill>
            </a:endParaRPr>
          </a:p>
          <a:p>
            <a:endParaRPr lang="en-US" dirty="0" smtClean="0"/>
          </a:p>
          <a:p>
            <a:endParaRPr lang="en-US" dirty="0" smtClean="0"/>
          </a:p>
          <a:p>
            <a:endParaRPr lang="en-US" dirty="0" smtClean="0"/>
          </a:p>
          <a:p>
            <a:endParaRPr lang="en-US" dirty="0" smtClean="0"/>
          </a:p>
          <a:p>
            <a:pPr marL="800100" lvl="1" indent="-342900">
              <a:buFontTx/>
              <a:buAutoNum type="arabicPeriod"/>
            </a:pPr>
            <a:endParaRPr lang="en-US" sz="2000" dirty="0" smtClean="0"/>
          </a:p>
        </p:txBody>
      </p:sp>
      <p:sp>
        <p:nvSpPr>
          <p:cNvPr id="14339" name="Foliennummernplatzhalter 3"/>
          <p:cNvSpPr>
            <a:spLocks noGrp="1"/>
          </p:cNvSpPr>
          <p:nvPr>
            <p:ph type="sldNum" sz="quarter" idx="10"/>
          </p:nvPr>
        </p:nvSpPr>
        <p:spPr>
          <a:noFill/>
        </p:spPr>
        <p:txBody>
          <a:bodyPr/>
          <a:lstStyle/>
          <a:p>
            <a:r>
              <a:rPr lang="en-US" altLang="ja-JP" dirty="0" smtClean="0">
                <a:latin typeface="Arial" charset="0"/>
              </a:rPr>
              <a:t>Page </a:t>
            </a:r>
            <a:fld id="{6BACD84E-CBE7-4FF2-979B-B67086E226B2}" type="slidenum">
              <a:rPr lang="en-US" altLang="ja-JP" smtClean="0">
                <a:latin typeface="Arial" charset="0"/>
              </a:rPr>
              <a:pPr/>
              <a:t>7</a:t>
            </a:fld>
            <a:r>
              <a:rPr lang="en-US" altLang="ja-JP" dirty="0" smtClean="0">
                <a:latin typeface="Arial" charset="0"/>
              </a:rPr>
              <a:t> </a:t>
            </a:r>
          </a:p>
        </p:txBody>
      </p:sp>
      <p:pic>
        <p:nvPicPr>
          <p:cNvPr id="4" name="Picture 5" descr="ACEA full 2010"/>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323528" y="260648"/>
            <a:ext cx="1931154" cy="790460"/>
          </a:xfrm>
          <a:prstGeom prst="rect">
            <a:avLst/>
          </a:prstGeom>
          <a:noFill/>
          <a:ln w="9525">
            <a:noFill/>
            <a:miter lim="800000"/>
            <a:headEnd/>
            <a:tailEnd/>
          </a:ln>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80" name="Picture 16"/>
          <p:cNvPicPr>
            <a:picLocks noChangeAspect="1" noChangeArrowheads="1"/>
          </p:cNvPicPr>
          <p:nvPr/>
        </p:nvPicPr>
        <p:blipFill>
          <a:blip r:embed="rId3"/>
          <a:srcRect/>
          <a:stretch>
            <a:fillRect/>
          </a:stretch>
        </p:blipFill>
        <p:spPr bwMode="auto">
          <a:xfrm>
            <a:off x="899592" y="4672304"/>
            <a:ext cx="6915122" cy="556896"/>
          </a:xfrm>
          <a:prstGeom prst="rect">
            <a:avLst/>
          </a:prstGeom>
          <a:noFill/>
          <a:ln w="9525">
            <a:noFill/>
            <a:miter lim="800000"/>
            <a:headEnd/>
            <a:tailEnd/>
          </a:ln>
          <a:effectLst/>
        </p:spPr>
      </p:pic>
      <p:pic>
        <p:nvPicPr>
          <p:cNvPr id="11279" name="Picture 15"/>
          <p:cNvPicPr>
            <a:picLocks noChangeAspect="1" noChangeArrowheads="1"/>
          </p:cNvPicPr>
          <p:nvPr/>
        </p:nvPicPr>
        <p:blipFill>
          <a:blip r:embed="rId4"/>
          <a:srcRect/>
          <a:stretch>
            <a:fillRect/>
          </a:stretch>
        </p:blipFill>
        <p:spPr bwMode="auto">
          <a:xfrm>
            <a:off x="1113262" y="2132856"/>
            <a:ext cx="6915122" cy="743136"/>
          </a:xfrm>
          <a:prstGeom prst="rect">
            <a:avLst/>
          </a:prstGeom>
          <a:noFill/>
          <a:ln w="9525">
            <a:noFill/>
            <a:miter lim="800000"/>
            <a:headEnd/>
            <a:tailEnd/>
          </a:ln>
          <a:effectLst/>
        </p:spPr>
      </p:pic>
      <p:sp>
        <p:nvSpPr>
          <p:cNvPr id="14338" name="Textplatzhalter 2"/>
          <p:cNvSpPr>
            <a:spLocks noGrp="1"/>
          </p:cNvSpPr>
          <p:nvPr>
            <p:ph type="body" idx="1"/>
          </p:nvPr>
        </p:nvSpPr>
        <p:spPr>
          <a:xfrm>
            <a:off x="251520" y="1412776"/>
            <a:ext cx="8424936" cy="4752528"/>
          </a:xfrm>
        </p:spPr>
        <p:txBody>
          <a:bodyPr anchor="t"/>
          <a:lstStyle/>
          <a:p>
            <a:r>
              <a:rPr lang="en-US" b="1" dirty="0" smtClean="0"/>
              <a:t>Generic formula with physical constants:</a:t>
            </a:r>
          </a:p>
          <a:p>
            <a:endParaRPr lang="de-DE" dirty="0" smtClean="0"/>
          </a:p>
          <a:p>
            <a:endParaRPr lang="en-US" b="1" dirty="0" smtClean="0">
              <a:solidFill>
                <a:srgbClr val="0070C0"/>
              </a:solidFill>
            </a:endParaRPr>
          </a:p>
          <a:p>
            <a:endParaRPr lang="en-US" dirty="0" smtClean="0"/>
          </a:p>
          <a:p>
            <a:endParaRPr lang="en-US" sz="1600" dirty="0" smtClean="0"/>
          </a:p>
          <a:p>
            <a:endParaRPr lang="en-US" sz="1600" dirty="0" smtClean="0"/>
          </a:p>
          <a:p>
            <a:r>
              <a:rPr lang="de-DE" b="1" dirty="0" err="1" smtClean="0"/>
              <a:t>Example</a:t>
            </a:r>
            <a:r>
              <a:rPr lang="de-DE" b="1" dirty="0" smtClean="0"/>
              <a:t> </a:t>
            </a:r>
            <a:r>
              <a:rPr lang="de-DE" b="1" dirty="0" err="1" smtClean="0"/>
              <a:t>petrol</a:t>
            </a:r>
            <a:r>
              <a:rPr lang="de-DE" b="1" dirty="0" smtClean="0"/>
              <a:t> E(5): C</a:t>
            </a:r>
            <a:r>
              <a:rPr lang="de-DE" b="1" baseline="-25000" dirty="0" smtClean="0"/>
              <a:t>1</a:t>
            </a:r>
            <a:r>
              <a:rPr lang="de-DE" b="1" dirty="0" smtClean="0"/>
              <a:t>H</a:t>
            </a:r>
            <a:r>
              <a:rPr lang="de-DE" b="1" baseline="-25000" dirty="0" smtClean="0"/>
              <a:t>1.89</a:t>
            </a:r>
            <a:r>
              <a:rPr lang="de-DE" b="1" dirty="0" smtClean="0"/>
              <a:t>O</a:t>
            </a:r>
            <a:r>
              <a:rPr lang="de-DE" b="1" baseline="-25000" dirty="0" smtClean="0"/>
              <a:t>0.016</a:t>
            </a:r>
            <a:endParaRPr lang="en-US" b="1" baseline="-25000" dirty="0" smtClean="0"/>
          </a:p>
          <a:p>
            <a:endParaRPr lang="en-US" dirty="0" smtClean="0"/>
          </a:p>
          <a:p>
            <a:pPr marL="800100" lvl="1" indent="-342900">
              <a:buFontTx/>
              <a:buAutoNum type="arabicPeriod"/>
            </a:pPr>
            <a:endParaRPr lang="en-US" sz="2000" dirty="0" smtClean="0"/>
          </a:p>
        </p:txBody>
      </p:sp>
      <p:sp>
        <p:nvSpPr>
          <p:cNvPr id="14339" name="Foliennummernplatzhalter 3"/>
          <p:cNvSpPr>
            <a:spLocks noGrp="1"/>
          </p:cNvSpPr>
          <p:nvPr>
            <p:ph type="sldNum" sz="quarter" idx="10"/>
          </p:nvPr>
        </p:nvSpPr>
        <p:spPr>
          <a:noFill/>
        </p:spPr>
        <p:txBody>
          <a:bodyPr/>
          <a:lstStyle/>
          <a:p>
            <a:r>
              <a:rPr lang="en-US" altLang="ja-JP" dirty="0" smtClean="0">
                <a:latin typeface="Arial" charset="0"/>
              </a:rPr>
              <a:t>Page </a:t>
            </a:r>
            <a:fld id="{6BACD84E-CBE7-4FF2-979B-B67086E226B2}" type="slidenum">
              <a:rPr lang="en-US" altLang="ja-JP" smtClean="0">
                <a:latin typeface="Arial" charset="0"/>
              </a:rPr>
              <a:pPr/>
              <a:t>8</a:t>
            </a:fld>
            <a:r>
              <a:rPr lang="en-US" altLang="ja-JP" dirty="0" smtClean="0">
                <a:latin typeface="Arial" charset="0"/>
              </a:rPr>
              <a:t> </a:t>
            </a:r>
          </a:p>
        </p:txBody>
      </p:sp>
      <p:pic>
        <p:nvPicPr>
          <p:cNvPr id="4" name="Picture 5" descr="ACEA full 2010"/>
          <p:cNvPicPr>
            <a:picLocks noChangeAspect="1" noChangeArrowheads="1"/>
          </p:cNvPicPr>
          <p:nvPr/>
        </p:nvPicPr>
        <p:blipFill>
          <a:blip r:embed="rId5" cstate="print">
            <a:duotone>
              <a:schemeClr val="accent3">
                <a:shade val="45000"/>
                <a:satMod val="135000"/>
              </a:schemeClr>
              <a:prstClr val="white"/>
            </a:duotone>
          </a:blip>
          <a:srcRect/>
          <a:stretch>
            <a:fillRect/>
          </a:stretch>
        </p:blipFill>
        <p:spPr bwMode="auto">
          <a:xfrm>
            <a:off x="323528" y="260648"/>
            <a:ext cx="1931154" cy="790460"/>
          </a:xfrm>
          <a:prstGeom prst="rect">
            <a:avLst/>
          </a:prstGeom>
          <a:noFill/>
          <a:ln w="9525">
            <a:noFill/>
            <a:miter lim="800000"/>
            <a:headEnd/>
            <a:tailEnd/>
          </a:ln>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2051" name="Rectangle 3"/>
          <p:cNvSpPr>
            <a:spLocks noChangeArrowheads="1"/>
          </p:cNvSpPr>
          <p:nvPr/>
        </p:nvSpPr>
        <p:spPr bwMode="auto">
          <a:xfrm>
            <a:off x="227013" y="12858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86" name="Picture 6"/>
          <p:cNvPicPr>
            <a:picLocks noChangeAspect="1" noChangeArrowheads="1"/>
          </p:cNvPicPr>
          <p:nvPr/>
        </p:nvPicPr>
        <p:blipFill>
          <a:blip r:embed="rId6"/>
          <a:srcRect/>
          <a:stretch>
            <a:fillRect/>
          </a:stretch>
        </p:blipFill>
        <p:spPr bwMode="auto">
          <a:xfrm>
            <a:off x="-396552" y="5445224"/>
            <a:ext cx="6915122" cy="288491"/>
          </a:xfrm>
          <a:prstGeom prst="rect">
            <a:avLst/>
          </a:prstGeom>
          <a:noFill/>
          <a:ln w="9525">
            <a:noFill/>
            <a:miter lim="800000"/>
            <a:headEnd/>
            <a:tailEnd/>
          </a:ln>
          <a:effectLst/>
        </p:spPr>
      </p:pic>
      <p:sp>
        <p:nvSpPr>
          <p:cNvPr id="1126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1269" name="Rectangle 5"/>
          <p:cNvSpPr>
            <a:spLocks noChangeArrowheads="1"/>
          </p:cNvSpPr>
          <p:nvPr/>
        </p:nvSpPr>
        <p:spPr bwMode="auto">
          <a:xfrm>
            <a:off x="227013" y="800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Default Theme">
  <a:themeElements>
    <a:clrScheme name="Audi Standard">
      <a:dk1>
        <a:srgbClr val="000000"/>
      </a:dk1>
      <a:lt1>
        <a:srgbClr val="FFFFFF"/>
      </a:lt1>
      <a:dk2>
        <a:srgbClr val="000000"/>
      </a:dk2>
      <a:lt2>
        <a:srgbClr val="B0B6B8"/>
      </a:lt2>
      <a:accent1>
        <a:srgbClr val="434C53"/>
      </a:accent1>
      <a:accent2>
        <a:srgbClr val="D5D9D8"/>
      </a:accent2>
      <a:accent3>
        <a:srgbClr val="6D7579"/>
      </a:accent3>
      <a:accent4>
        <a:srgbClr val="CACE98"/>
      </a:accent4>
      <a:accent5>
        <a:srgbClr val="B0B6AD"/>
      </a:accent5>
      <a:accent6>
        <a:srgbClr val="CC0033"/>
      </a:accent6>
      <a:hlink>
        <a:srgbClr val="6682A4"/>
      </a:hlink>
      <a:folHlink>
        <a:srgbClr val="6C4859"/>
      </a:folHlink>
    </a:clrScheme>
    <a:fontScheme name="Audi Master">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accent3"/>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chemeClr val="accent2"/>
          </a:buClr>
          <a:buSzTx/>
          <a:buFont typeface="Audi Type" pitchFamily="34" charset="0"/>
          <a:buNone/>
          <a:tabLst/>
          <a:defRPr kumimoji="0" sz="1200" b="0" i="0" u="none" strike="noStrike" cap="none" normalizeH="0" baseline="0" dirty="0" smtClean="0">
            <a:ln>
              <a:noFill/>
            </a:ln>
            <a:solidFill>
              <a:schemeClr val="tx1"/>
            </a:solidFill>
            <a:effectLst/>
            <a:latin typeface="Audi Type" pitchFamily="34" charset="0"/>
            <a:ea typeface="Arial" pitchFamily="-110" charset="0"/>
            <a:cs typeface="Arial" pitchFamily="-110" charset="0"/>
          </a:defRPr>
        </a:defPPr>
      </a:lstStyle>
    </a:spDef>
    <a:lnDef>
      <a:spPr bwMode="auto">
        <a:noFill/>
        <a:ln w="9525"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lgn="l">
          <a:defRPr dirty="0">
            <a:latin typeface="Audi Type" pitchFamily="34" charset="0"/>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550</Words>
  <Application>Microsoft Office PowerPoint</Application>
  <PresentationFormat>Bildschirmpräsentation (4:3)</PresentationFormat>
  <Paragraphs>93</Paragraphs>
  <Slides>8</Slides>
  <Notes>8</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Default Theme</vt:lpstr>
      <vt:lpstr>WLTP  Open Issue Phase 1B </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AUDI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Structure Informal WG WLTP</dc:title>
  <dc:creator>Kolesa, Konrad, Dr. (I/EA-52)</dc:creator>
  <cp:lastModifiedBy>Redmann, Stephan</cp:lastModifiedBy>
  <cp:revision>129</cp:revision>
  <dcterms:created xsi:type="dcterms:W3CDTF">2013-11-20T14:19:05Z</dcterms:created>
  <dcterms:modified xsi:type="dcterms:W3CDTF">2014-03-24T16:30:23Z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1511734882</vt:i4>
  </property>
  <property fmtid="{D5CDD505-2E9C-101B-9397-08002B2CF9AE}" pid="3" name="_NewReviewCycle">
    <vt:lpwstr/>
  </property>
  <property fmtid="{D5CDD505-2E9C-101B-9397-08002B2CF9AE}" pid="4" name="_EmailSubject">
    <vt:lpwstr>WLTP OIL #42</vt:lpwstr>
  </property>
  <property fmtid="{D5CDD505-2E9C-101B-9397-08002B2CF9AE}" pid="5" name="_AuthorEmail">
    <vt:lpwstr>Thomas1.Adam@AUDI.DE</vt:lpwstr>
  </property>
  <property fmtid="{D5CDD505-2E9C-101B-9397-08002B2CF9AE}" pid="6" name="_AuthorEmailDisplayName">
    <vt:lpwstr>Adam, Thomas, Dr. (I/EA-524)</vt:lpwstr>
  </property>
</Properties>
</file>