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60" r:id="rId4"/>
    <p:sldId id="295" r:id="rId5"/>
    <p:sldId id="296" r:id="rId6"/>
    <p:sldId id="261" r:id="rId7"/>
    <p:sldId id="262" r:id="rId8"/>
    <p:sldId id="263" r:id="rId9"/>
    <p:sldId id="264" r:id="rId10"/>
    <p:sldId id="265" r:id="rId11"/>
    <p:sldId id="267" r:id="rId12"/>
    <p:sldId id="297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 snapToGrid="0">
      <p:cViewPr varScale="1">
        <p:scale>
          <a:sx n="69" d="100"/>
          <a:sy n="69" d="100"/>
        </p:scale>
        <p:origin x="-756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3CC28-9930-426E-8D0E-CE83FDE02727}" type="datetimeFigureOut">
              <a:rPr lang="pt-BR" smtClean="0"/>
              <a:pPr/>
              <a:t>06/02/2023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743FF9-23C7-4134-97B8-318E4EEEA44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246673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deec3c2e46_0_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4" name="Google Shape;364;gdeec3c2e46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1684184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e1c09d30c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00" tIns="45775" rIns="91600" bIns="45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endParaRPr/>
          </a:p>
        </p:txBody>
      </p:sp>
      <p:sp>
        <p:nvSpPr>
          <p:cNvPr id="461" name="Google Shape;461;ge1c09d30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1408916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d1e10c9b2d_0_1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00" tIns="45775" rIns="91600" bIns="45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endParaRPr/>
          </a:p>
        </p:txBody>
      </p:sp>
      <p:sp>
        <p:nvSpPr>
          <p:cNvPr id="477" name="Google Shape;477;gd1e10c9b2d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1880806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d1e10c9b2d_0_127:notes"/>
          <p:cNvSpPr txBox="1">
            <a:spLocks noGrp="1"/>
          </p:cNvSpPr>
          <p:nvPr>
            <p:ph type="body" idx="1"/>
          </p:nvPr>
        </p:nvSpPr>
        <p:spPr>
          <a:xfrm>
            <a:off x="685802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00" tIns="46750" rIns="93500" bIns="467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5" name="Google Shape;495;gd1e10c9b2d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20299361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d1e10c9b2d_0_137:notes"/>
          <p:cNvSpPr txBox="1">
            <a:spLocks noGrp="1"/>
          </p:cNvSpPr>
          <p:nvPr>
            <p:ph type="body" idx="1"/>
          </p:nvPr>
        </p:nvSpPr>
        <p:spPr>
          <a:xfrm>
            <a:off x="685802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00" tIns="46750" rIns="93500" bIns="467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3" name="Google Shape;503;gd1e10c9b2d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9422707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d1e10c9b2d_0_145:notes"/>
          <p:cNvSpPr txBox="1">
            <a:spLocks noGrp="1"/>
          </p:cNvSpPr>
          <p:nvPr>
            <p:ph type="body" idx="1"/>
          </p:nvPr>
        </p:nvSpPr>
        <p:spPr>
          <a:xfrm>
            <a:off x="685802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00" tIns="46750" rIns="93500" bIns="467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2" name="Google Shape;512;gd1e10c9b2d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1715007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d1e10c9b2d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3" name="Google Shape;373;gd1e10c9b2d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388592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d1e10c9b2d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0" name="Google Shape;380;gd1e10c9b2d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743366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d1e10c9b2d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9" name="Google Shape;389;gd1e10c9b2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4000017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d1e10c9b2d_0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8" name="Google Shape;398;gd1e10c9b2d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2351840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d1e10c9b2d_0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7" name="Google Shape;407;gd1e10c9b2d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826006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d1e10c9b2d_0_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6" name="Google Shape;416;gd1e10c9b2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1765196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d1e10c9b2d_0_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6" name="Google Shape;436;gd1e10c9b2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734599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de182e1dbe_0_3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00" tIns="45775" rIns="91600" bIns="45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endParaRPr/>
          </a:p>
        </p:txBody>
      </p:sp>
      <p:sp>
        <p:nvSpPr>
          <p:cNvPr id="454" name="Google Shape;454;gde182e1dbe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3822559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B6C3-6092-4557-965C-126609FC227C}" type="datetimeFigureOut">
              <a:rPr lang="pt-BR" smtClean="0"/>
              <a:pPr/>
              <a:t>06/02/2023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15F2-3B05-4C64-8CAD-22388911200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580245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B6C3-6092-4557-965C-126609FC227C}" type="datetimeFigureOut">
              <a:rPr lang="pt-BR" smtClean="0"/>
              <a:pPr/>
              <a:t>06/02/2023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15F2-3B05-4C64-8CAD-22388911200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255905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B6C3-6092-4557-965C-126609FC227C}" type="datetimeFigureOut">
              <a:rPr lang="pt-BR" smtClean="0"/>
              <a:pPr/>
              <a:t>06/02/2023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15F2-3B05-4C64-8CAD-22388911200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242162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e conteúdo">
  <p:cSld name="1_Título e conteúdo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191095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B6C3-6092-4557-965C-126609FC227C}" type="datetimeFigureOut">
              <a:rPr lang="pt-BR" smtClean="0"/>
              <a:pPr/>
              <a:t>06/02/2023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15F2-3B05-4C64-8CAD-22388911200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018445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B6C3-6092-4557-965C-126609FC227C}" type="datetimeFigureOut">
              <a:rPr lang="pt-BR" smtClean="0"/>
              <a:pPr/>
              <a:t>06/02/2023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15F2-3B05-4C64-8CAD-22388911200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530554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B6C3-6092-4557-965C-126609FC227C}" type="datetimeFigureOut">
              <a:rPr lang="pt-BR" smtClean="0"/>
              <a:pPr/>
              <a:t>06/02/2023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15F2-3B05-4C64-8CAD-22388911200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668990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B6C3-6092-4557-965C-126609FC227C}" type="datetimeFigureOut">
              <a:rPr lang="pt-BR" smtClean="0"/>
              <a:pPr/>
              <a:t>06/02/2023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15F2-3B05-4C64-8CAD-22388911200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8316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B6C3-6092-4557-965C-126609FC227C}" type="datetimeFigureOut">
              <a:rPr lang="pt-BR" smtClean="0"/>
              <a:pPr/>
              <a:t>06/02/2023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15F2-3B05-4C64-8CAD-22388911200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870308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B6C3-6092-4557-965C-126609FC227C}" type="datetimeFigureOut">
              <a:rPr lang="pt-BR" smtClean="0"/>
              <a:pPr/>
              <a:t>06/02/2023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15F2-3B05-4C64-8CAD-22388911200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813834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B6C3-6092-4557-965C-126609FC227C}" type="datetimeFigureOut">
              <a:rPr lang="pt-BR" smtClean="0"/>
              <a:pPr/>
              <a:t>06/02/2023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15F2-3B05-4C64-8CAD-22388911200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226637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B6C3-6092-4557-965C-126609FC227C}" type="datetimeFigureOut">
              <a:rPr lang="pt-BR" smtClean="0"/>
              <a:pPr/>
              <a:t>06/02/2023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15F2-3B05-4C64-8CAD-22388911200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63088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4B6C3-6092-4557-965C-126609FC227C}" type="datetimeFigureOut">
              <a:rPr lang="pt-BR" smtClean="0"/>
              <a:pPr/>
              <a:t>06/02/2023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B15F2-3B05-4C64-8CAD-22388911200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692343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dhqwbUWf4U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achacuca.com.br/jogos/o-lobo-e-a-ovelha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rachacuca.com.br/jogos/missionarios-e-canibais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39252" y="478256"/>
            <a:ext cx="9698637" cy="2089020"/>
          </a:xfrm>
        </p:spPr>
        <p:txBody>
          <a:bodyPr>
            <a:noAutofit/>
          </a:bodyPr>
          <a:lstStyle/>
          <a:p>
            <a:r>
              <a:rPr lang="pt-BR" b="1" dirty="0">
                <a:latin typeface="Algerian" panose="04020705040A02060702" pitchFamily="82" charset="0"/>
              </a:rPr>
              <a:t>PENSAMENTO COMPUTACIONAL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163331" y="5029056"/>
            <a:ext cx="1806996" cy="1655762"/>
          </a:xfrm>
        </p:spPr>
        <p:txBody>
          <a:bodyPr>
            <a:normAutofit lnSpcReduction="10000"/>
          </a:bodyPr>
          <a:lstStyle/>
          <a:p>
            <a:pPr algn="r"/>
            <a:endParaRPr lang="pt-BR" dirty="0"/>
          </a:p>
          <a:p>
            <a:pPr algn="r"/>
            <a:endParaRPr lang="pt-BR" dirty="0"/>
          </a:p>
          <a:p>
            <a:pPr algn="l"/>
            <a:r>
              <a:rPr lang="pt-BR" dirty="0"/>
              <a:t>Prof. Alana</a:t>
            </a:r>
          </a:p>
          <a:p>
            <a:pPr algn="l"/>
            <a:r>
              <a:rPr lang="pt-BR" dirty="0"/>
              <a:t>2023</a:t>
            </a:r>
          </a:p>
        </p:txBody>
      </p:sp>
      <p:sp>
        <p:nvSpPr>
          <p:cNvPr id="4" name="AutoShape 2" descr="Pensamento computacional na Educação – Diário Escol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946" y="2615637"/>
            <a:ext cx="3764107" cy="376410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2679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6"/>
          <p:cNvSpPr txBox="1"/>
          <p:nvPr/>
        </p:nvSpPr>
        <p:spPr>
          <a:xfrm>
            <a:off x="2252132" y="300015"/>
            <a:ext cx="9171600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buClr>
                <a:srgbClr val="000000"/>
              </a:buClr>
              <a:buSzPts val="3200"/>
            </a:pPr>
            <a:r>
              <a:rPr lang="pt-BR" sz="426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Comparando números racionais</a:t>
            </a:r>
            <a:endParaRPr sz="426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66"/>
          <p:cNvSpPr txBox="1"/>
          <p:nvPr/>
        </p:nvSpPr>
        <p:spPr>
          <a:xfrm>
            <a:off x="0" y="215134"/>
            <a:ext cx="12192000" cy="8617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609585"/>
            <a:r>
              <a:rPr lang="pt-BR" sz="4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Abstração </a:t>
            </a:r>
            <a:endParaRPr sz="4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66"/>
          <p:cNvSpPr txBox="1"/>
          <p:nvPr/>
        </p:nvSpPr>
        <p:spPr>
          <a:xfrm>
            <a:off x="228800" y="1124901"/>
            <a:ext cx="10132800" cy="578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indent="609585" algn="just"/>
            <a:r>
              <a:rPr lang="pt-BR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Esse pilar é o de maior importância para o Pensamento Computacional, por ser utilizado em diversos momentos, por exemplo:</a:t>
            </a:r>
            <a:endParaRPr sz="3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indent="-533387" algn="just">
              <a:buClr>
                <a:schemeClr val="dk1"/>
              </a:buClr>
              <a:buSzPts val="2700"/>
              <a:buFont typeface="Calibri"/>
              <a:buChar char="●"/>
            </a:pPr>
            <a:r>
              <a:rPr lang="pt-BR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 escrita do algoritmo e de suas iterações;</a:t>
            </a:r>
            <a:endParaRPr sz="3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indent="-533387" algn="just">
              <a:buClr>
                <a:schemeClr val="dk1"/>
              </a:buClr>
              <a:buSzPts val="2700"/>
              <a:buFont typeface="Calibri"/>
              <a:buChar char="●"/>
            </a:pPr>
            <a:r>
              <a:rPr lang="pt-BR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 seleção dos dados importantes;</a:t>
            </a:r>
            <a:endParaRPr sz="3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indent="-533387" algn="just">
              <a:buClr>
                <a:schemeClr val="dk1"/>
              </a:buClr>
              <a:buSzPts val="2700"/>
              <a:buFont typeface="Calibri"/>
              <a:buChar char="●"/>
            </a:pPr>
            <a:r>
              <a:rPr lang="pt-BR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  escrita de perguntas;</a:t>
            </a:r>
            <a:endParaRPr sz="3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indent="-533387" algn="just">
              <a:buClr>
                <a:schemeClr val="dk1"/>
              </a:buClr>
              <a:buSzPts val="2700"/>
              <a:buFont typeface="Calibri"/>
              <a:buChar char="●"/>
            </a:pPr>
            <a:r>
              <a:rPr lang="pt-BR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 natureza de um indivíduo, se comparado a um robô;</a:t>
            </a:r>
            <a:endParaRPr sz="3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indent="-533387" algn="just">
              <a:buClr>
                <a:schemeClr val="dk1"/>
              </a:buClr>
              <a:buSzPts val="2700"/>
              <a:buFont typeface="Calibri"/>
              <a:buChar char="●"/>
            </a:pPr>
            <a:r>
              <a:rPr lang="pt-BR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 compreensão e organização de módulos em um sistema.</a:t>
            </a:r>
            <a:endParaRPr sz="3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2" name="Google Shape;422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5334" y="2399696"/>
            <a:ext cx="2230500" cy="1855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321179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8"/>
          <p:cNvSpPr txBox="1"/>
          <p:nvPr/>
        </p:nvSpPr>
        <p:spPr>
          <a:xfrm>
            <a:off x="2252132" y="300015"/>
            <a:ext cx="9171600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buClr>
                <a:srgbClr val="000000"/>
              </a:buClr>
              <a:buSzPts val="3200"/>
            </a:pPr>
            <a:r>
              <a:rPr lang="pt-BR" sz="426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Comparando números racionais</a:t>
            </a:r>
            <a:endParaRPr sz="426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68"/>
          <p:cNvSpPr txBox="1"/>
          <p:nvPr/>
        </p:nvSpPr>
        <p:spPr>
          <a:xfrm>
            <a:off x="0" y="215134"/>
            <a:ext cx="12192000" cy="8617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609585"/>
            <a:r>
              <a:rPr lang="pt-BR" sz="4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4. Algoritmo </a:t>
            </a:r>
            <a:endParaRPr sz="4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68"/>
          <p:cNvSpPr txBox="1"/>
          <p:nvPr/>
        </p:nvSpPr>
        <p:spPr>
          <a:xfrm>
            <a:off x="326867" y="1328101"/>
            <a:ext cx="9610000" cy="5232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indent="609585" algn="just"/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uma sequência finita de etapas ou passos, cada qual executável em um tempo finito, por uma agente computacional, natural (humano) ou sintético (computador). É um plano, uma estratégia ou um conjunto de instruções ordenadas para solução de um problema ou execução de uma tarefa. Sua formulação passa pelo processo de decomposição, reconhecimento de padrões e abstração.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2" name="Google Shape;442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2818" y="1936916"/>
            <a:ext cx="1848733" cy="19286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2720155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O que é o pensamento computacional?"/>
          <p:cNvPicPr/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8472" y="0"/>
            <a:ext cx="12320472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3602649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70"/>
          <p:cNvSpPr/>
          <p:nvPr/>
        </p:nvSpPr>
        <p:spPr>
          <a:xfrm>
            <a:off x="2885732" y="3735991"/>
            <a:ext cx="973600" cy="1237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70"/>
          <p:cNvSpPr/>
          <p:nvPr/>
        </p:nvSpPr>
        <p:spPr>
          <a:xfrm>
            <a:off x="4215303" y="527791"/>
            <a:ext cx="7464000" cy="3826800"/>
          </a:xfrm>
          <a:prstGeom prst="cloudCallout">
            <a:avLst>
              <a:gd name="adj1" fmla="val -54242"/>
              <a:gd name="adj2" fmla="val 58147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2400"/>
            </a:pPr>
            <a:endParaRPr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buClr>
                <a:schemeClr val="dk1"/>
              </a:buClr>
              <a:buSzPts val="2400"/>
            </a:pPr>
            <a:r>
              <a:rPr lang="pt-BR" sz="4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Por que estudar Pensamento Computacional?</a:t>
            </a:r>
            <a:endParaRPr sz="4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buClr>
                <a:schemeClr val="dk1"/>
              </a:buClr>
              <a:buSzPts val="2400"/>
            </a:pPr>
            <a:endParaRPr sz="3333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BB6B5958-2B9D-F975-C4ED-52C4C2182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35991"/>
            <a:ext cx="3102964" cy="31029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205746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1"/>
          <p:cNvSpPr/>
          <p:nvPr/>
        </p:nvSpPr>
        <p:spPr>
          <a:xfrm>
            <a:off x="2885732" y="3735991"/>
            <a:ext cx="973600" cy="1237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71"/>
          <p:cNvSpPr/>
          <p:nvPr/>
        </p:nvSpPr>
        <p:spPr>
          <a:xfrm>
            <a:off x="247333" y="167800"/>
            <a:ext cx="6864000" cy="2462800"/>
          </a:xfrm>
          <a:prstGeom prst="wedgeEllipseCallout">
            <a:avLst>
              <a:gd name="adj1" fmla="val -17412"/>
              <a:gd name="adj2" fmla="val 94487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66" name="Google Shape;466;p71"/>
          <p:cNvSpPr txBox="1"/>
          <p:nvPr/>
        </p:nvSpPr>
        <p:spPr>
          <a:xfrm>
            <a:off x="982533" y="363901"/>
            <a:ext cx="5393600" cy="2297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pt-BR" sz="333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Segundo o Fórum Econômico Mundial, as 10 habilidades essenciais aos profissionais do futuro, são:</a:t>
            </a:r>
            <a:endParaRPr sz="333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71"/>
          <p:cNvSpPr/>
          <p:nvPr/>
        </p:nvSpPr>
        <p:spPr>
          <a:xfrm>
            <a:off x="7279100" y="228800"/>
            <a:ext cx="4357200" cy="1930000"/>
          </a:xfrm>
          <a:prstGeom prst="wedgeEllipseCallout">
            <a:avLst>
              <a:gd name="adj1" fmla="val -128185"/>
              <a:gd name="adj2" fmla="val 151634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68" name="Google Shape;468;p71"/>
          <p:cNvSpPr txBox="1"/>
          <p:nvPr/>
        </p:nvSpPr>
        <p:spPr>
          <a:xfrm>
            <a:off x="7788199" y="373335"/>
            <a:ext cx="3328800" cy="1784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pt-BR" sz="3333">
                <a:solidFill>
                  <a:srgbClr val="FFE599"/>
                </a:solidFill>
                <a:latin typeface="Calibri"/>
                <a:ea typeface="Calibri"/>
                <a:cs typeface="Calibri"/>
                <a:sym typeface="Calibri"/>
              </a:rPr>
              <a:t>1. Resolução de problemas complexos</a:t>
            </a:r>
            <a:endParaRPr sz="3333">
              <a:solidFill>
                <a:srgbClr val="FFE5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71"/>
          <p:cNvSpPr/>
          <p:nvPr/>
        </p:nvSpPr>
        <p:spPr>
          <a:xfrm>
            <a:off x="7438800" y="2260533"/>
            <a:ext cx="4038000" cy="1577200"/>
          </a:xfrm>
          <a:prstGeom prst="wedgeEllipseCallout">
            <a:avLst>
              <a:gd name="adj1" fmla="val -127419"/>
              <a:gd name="adj2" fmla="val 83133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70" name="Google Shape;470;p71"/>
          <p:cNvSpPr txBox="1"/>
          <p:nvPr/>
        </p:nvSpPr>
        <p:spPr>
          <a:xfrm>
            <a:off x="7947899" y="2405069"/>
            <a:ext cx="3328800" cy="1271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pt-BR" sz="3333">
                <a:solidFill>
                  <a:srgbClr val="FFE599"/>
                </a:solidFill>
                <a:latin typeface="Calibri"/>
                <a:ea typeface="Calibri"/>
                <a:cs typeface="Calibri"/>
                <a:sym typeface="Calibri"/>
              </a:rPr>
              <a:t>2. Pensamento crítico </a:t>
            </a:r>
            <a:endParaRPr sz="3333">
              <a:solidFill>
                <a:srgbClr val="FFE5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71"/>
          <p:cNvSpPr/>
          <p:nvPr/>
        </p:nvSpPr>
        <p:spPr>
          <a:xfrm>
            <a:off x="7788200" y="3939333"/>
            <a:ext cx="4038400" cy="1034000"/>
          </a:xfrm>
          <a:prstGeom prst="wedgeEllipseCallout">
            <a:avLst>
              <a:gd name="adj1" fmla="val -143299"/>
              <a:gd name="adj2" fmla="val 27886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72" name="Google Shape;472;p71"/>
          <p:cNvSpPr txBox="1"/>
          <p:nvPr/>
        </p:nvSpPr>
        <p:spPr>
          <a:xfrm>
            <a:off x="8199799" y="4054536"/>
            <a:ext cx="3328800" cy="759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pt-BR" sz="3333">
                <a:solidFill>
                  <a:srgbClr val="FFE599"/>
                </a:solidFill>
                <a:latin typeface="Calibri"/>
                <a:ea typeface="Calibri"/>
                <a:cs typeface="Calibri"/>
                <a:sym typeface="Calibri"/>
              </a:rPr>
              <a:t>3. Criatividade</a:t>
            </a:r>
            <a:endParaRPr sz="3333">
              <a:solidFill>
                <a:srgbClr val="FFE5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71"/>
          <p:cNvSpPr/>
          <p:nvPr/>
        </p:nvSpPr>
        <p:spPr>
          <a:xfrm>
            <a:off x="7593100" y="5394000"/>
            <a:ext cx="4233600" cy="1416800"/>
          </a:xfrm>
          <a:prstGeom prst="wedgeEllipseCallout">
            <a:avLst>
              <a:gd name="adj1" fmla="val -142882"/>
              <a:gd name="adj2" fmla="val -20062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74" name="Google Shape;474;p71"/>
          <p:cNvSpPr txBox="1"/>
          <p:nvPr/>
        </p:nvSpPr>
        <p:spPr>
          <a:xfrm>
            <a:off x="8000600" y="5538534"/>
            <a:ext cx="3524000" cy="1271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pt-BR" sz="333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4. Gestão de pessoas</a:t>
            </a:r>
            <a:endParaRPr sz="333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="" xmlns:a16="http://schemas.microsoft.com/office/drawing/2014/main" id="{95D9DF61-B1B4-3D84-62DA-A3B753D85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35991"/>
            <a:ext cx="3102964" cy="31029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543954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72"/>
          <p:cNvSpPr/>
          <p:nvPr/>
        </p:nvSpPr>
        <p:spPr>
          <a:xfrm>
            <a:off x="2885732" y="3735991"/>
            <a:ext cx="973600" cy="1237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72"/>
          <p:cNvSpPr/>
          <p:nvPr/>
        </p:nvSpPr>
        <p:spPr>
          <a:xfrm>
            <a:off x="247333" y="167800"/>
            <a:ext cx="5244000" cy="1416800"/>
          </a:xfrm>
          <a:prstGeom prst="wedgeEllipseCallout">
            <a:avLst>
              <a:gd name="adj1" fmla="val -17318"/>
              <a:gd name="adj2" fmla="val 143483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2" name="Google Shape;482;p72"/>
          <p:cNvSpPr txBox="1"/>
          <p:nvPr/>
        </p:nvSpPr>
        <p:spPr>
          <a:xfrm>
            <a:off x="614933" y="496601"/>
            <a:ext cx="4508800" cy="759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pt-BR" sz="333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5. Coordenação</a:t>
            </a:r>
            <a:endParaRPr sz="333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72"/>
          <p:cNvSpPr/>
          <p:nvPr/>
        </p:nvSpPr>
        <p:spPr>
          <a:xfrm>
            <a:off x="5775533" y="84400"/>
            <a:ext cx="4357200" cy="1577200"/>
          </a:xfrm>
          <a:prstGeom prst="wedgeEllipseCallout">
            <a:avLst>
              <a:gd name="adj1" fmla="val -107535"/>
              <a:gd name="adj2" fmla="val 162254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4" name="Google Shape;484;p72"/>
          <p:cNvSpPr txBox="1"/>
          <p:nvPr/>
        </p:nvSpPr>
        <p:spPr>
          <a:xfrm>
            <a:off x="6289732" y="240002"/>
            <a:ext cx="3328800" cy="1271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pt-BR" sz="333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6. Inteligência emocional</a:t>
            </a:r>
            <a:endParaRPr sz="333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72"/>
          <p:cNvSpPr/>
          <p:nvPr/>
        </p:nvSpPr>
        <p:spPr>
          <a:xfrm>
            <a:off x="7060233" y="1661600"/>
            <a:ext cx="4887200" cy="2176000"/>
          </a:xfrm>
          <a:prstGeom prst="wedgeEllipseCallout">
            <a:avLst>
              <a:gd name="adj1" fmla="val -116212"/>
              <a:gd name="adj2" fmla="val 62907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6" name="Google Shape;486;p72"/>
          <p:cNvSpPr txBox="1"/>
          <p:nvPr/>
        </p:nvSpPr>
        <p:spPr>
          <a:xfrm>
            <a:off x="7621633" y="1907667"/>
            <a:ext cx="3764400" cy="1784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pt-BR" sz="333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7. Capacidade de julgamento e tomada de decisões</a:t>
            </a:r>
            <a:endParaRPr sz="333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72"/>
          <p:cNvSpPr/>
          <p:nvPr/>
        </p:nvSpPr>
        <p:spPr>
          <a:xfrm>
            <a:off x="7788200" y="3939333"/>
            <a:ext cx="4038400" cy="1416800"/>
          </a:xfrm>
          <a:prstGeom prst="wedgeEllipseCallout">
            <a:avLst>
              <a:gd name="adj1" fmla="val -143299"/>
              <a:gd name="adj2" fmla="val 27886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8" name="Google Shape;488;p72"/>
          <p:cNvSpPr txBox="1"/>
          <p:nvPr/>
        </p:nvSpPr>
        <p:spPr>
          <a:xfrm>
            <a:off x="8142999" y="3979602"/>
            <a:ext cx="3328800" cy="1271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pt-BR" sz="333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8. Orientação para servir</a:t>
            </a:r>
            <a:endParaRPr sz="333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72"/>
          <p:cNvSpPr/>
          <p:nvPr/>
        </p:nvSpPr>
        <p:spPr>
          <a:xfrm>
            <a:off x="7593100" y="5394000"/>
            <a:ext cx="4233600" cy="1045200"/>
          </a:xfrm>
          <a:prstGeom prst="wedgeEllipseCallout">
            <a:avLst>
              <a:gd name="adj1" fmla="val -139021"/>
              <a:gd name="adj2" fmla="val -39492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90" name="Google Shape;490;p72"/>
          <p:cNvSpPr txBox="1"/>
          <p:nvPr/>
        </p:nvSpPr>
        <p:spPr>
          <a:xfrm>
            <a:off x="8000600" y="5538534"/>
            <a:ext cx="3524000" cy="759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pt-BR" sz="333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9. Negociação</a:t>
            </a:r>
            <a:endParaRPr sz="333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72"/>
          <p:cNvSpPr/>
          <p:nvPr/>
        </p:nvSpPr>
        <p:spPr>
          <a:xfrm>
            <a:off x="3305800" y="5723100"/>
            <a:ext cx="4038000" cy="1158800"/>
          </a:xfrm>
          <a:prstGeom prst="wedgeEllipseCallout">
            <a:avLst>
              <a:gd name="adj1" fmla="val -51730"/>
              <a:gd name="adj2" fmla="val -58027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92" name="Google Shape;492;p72"/>
          <p:cNvSpPr txBox="1"/>
          <p:nvPr/>
        </p:nvSpPr>
        <p:spPr>
          <a:xfrm>
            <a:off x="3660400" y="5723101"/>
            <a:ext cx="3328800" cy="1271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pt-BR" sz="3333">
                <a:solidFill>
                  <a:srgbClr val="FFE599"/>
                </a:solidFill>
                <a:latin typeface="Calibri"/>
                <a:ea typeface="Calibri"/>
                <a:cs typeface="Calibri"/>
                <a:sym typeface="Calibri"/>
              </a:rPr>
              <a:t>10. Flexibilidade cognitiva</a:t>
            </a:r>
            <a:endParaRPr sz="3333">
              <a:solidFill>
                <a:srgbClr val="FFE5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="" xmlns:a16="http://schemas.microsoft.com/office/drawing/2014/main" id="{6E062D6B-90AB-501D-9B8E-F21EA1CC9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35991"/>
            <a:ext cx="3102964" cy="31029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805250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73"/>
          <p:cNvSpPr/>
          <p:nvPr/>
        </p:nvSpPr>
        <p:spPr>
          <a:xfrm>
            <a:off x="-933" y="2747800"/>
            <a:ext cx="5856800" cy="13624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98" name="Google Shape;498;p73"/>
          <p:cNvSpPr txBox="1"/>
          <p:nvPr/>
        </p:nvSpPr>
        <p:spPr>
          <a:xfrm>
            <a:off x="276533" y="3049401"/>
            <a:ext cx="5116400" cy="759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pt-BR" sz="3333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Vamos ver um vídeo</a:t>
            </a:r>
            <a:endParaRPr sz="3333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0" name="Google Shape;500;p7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2000" y="487118"/>
            <a:ext cx="5929733" cy="5883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2">
            <a:extLst>
              <a:ext uri="{FF2B5EF4-FFF2-40B4-BE49-F238E27FC236}">
                <a16:creationId xmlns="" xmlns:a16="http://schemas.microsoft.com/office/drawing/2014/main" id="{AE1F191B-4ED3-4308-23A0-E3E0B3A35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55519"/>
            <a:ext cx="2383436" cy="238343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979139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74"/>
          <p:cNvSpPr/>
          <p:nvPr/>
        </p:nvSpPr>
        <p:spPr>
          <a:xfrm>
            <a:off x="-933" y="487133"/>
            <a:ext cx="5856800" cy="36232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06" name="Google Shape;506;p74"/>
          <p:cNvSpPr txBox="1"/>
          <p:nvPr/>
        </p:nvSpPr>
        <p:spPr>
          <a:xfrm>
            <a:off x="369267" y="1055534"/>
            <a:ext cx="5116400" cy="2810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pt-BR" sz="3333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 base no vídeo, vamos resolver este desafio… anotem todos os passos até chegar na resolução correta.</a:t>
            </a:r>
            <a:endParaRPr sz="3333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8" name="Google Shape;508;p7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2000" y="1517301"/>
            <a:ext cx="5929733" cy="3823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2">
            <a:extLst>
              <a:ext uri="{FF2B5EF4-FFF2-40B4-BE49-F238E27FC236}">
                <a16:creationId xmlns="" xmlns:a16="http://schemas.microsoft.com/office/drawing/2014/main" id="{BB6B5958-2B9D-F975-C4ED-52C4C2182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736" y="4678734"/>
            <a:ext cx="2072778" cy="20727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572987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75"/>
          <p:cNvSpPr/>
          <p:nvPr/>
        </p:nvSpPr>
        <p:spPr>
          <a:xfrm>
            <a:off x="-933" y="487133"/>
            <a:ext cx="5856800" cy="36232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15" name="Google Shape;515;p75"/>
          <p:cNvSpPr txBox="1"/>
          <p:nvPr/>
        </p:nvSpPr>
        <p:spPr>
          <a:xfrm>
            <a:off x="369267" y="1405934"/>
            <a:ext cx="5116400" cy="1784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pt-BR" sz="3333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 aí o que acharam? Que tal tentarmos um  mais elaborado?</a:t>
            </a:r>
            <a:endParaRPr sz="3333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7" name="Google Shape;517;p7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7467" y="1398201"/>
            <a:ext cx="5929733" cy="3858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2">
            <a:extLst>
              <a:ext uri="{FF2B5EF4-FFF2-40B4-BE49-F238E27FC236}">
                <a16:creationId xmlns="" xmlns:a16="http://schemas.microsoft.com/office/drawing/2014/main" id="{BB6B5958-2B9D-F975-C4ED-52C4C2182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84399"/>
            <a:ext cx="2023672" cy="20236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442762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0"/>
          <p:cNvSpPr txBox="1"/>
          <p:nvPr/>
        </p:nvSpPr>
        <p:spPr>
          <a:xfrm>
            <a:off x="2252132" y="300015"/>
            <a:ext cx="9171600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buClr>
                <a:srgbClr val="000000"/>
              </a:buClr>
              <a:buSzPts val="3200"/>
            </a:pPr>
            <a:r>
              <a:rPr lang="pt-BR" sz="426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Comparando números racionais</a:t>
            </a:r>
            <a:endParaRPr sz="426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60"/>
          <p:cNvSpPr txBox="1"/>
          <p:nvPr/>
        </p:nvSpPr>
        <p:spPr>
          <a:xfrm>
            <a:off x="0" y="215133"/>
            <a:ext cx="12192000" cy="9232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rgbClr val="000000"/>
              </a:buClr>
              <a:buSzPts val="4000"/>
            </a:pPr>
            <a:r>
              <a:rPr lang="pt-BR" sz="5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PENSAMENTO COMPUTACIONAL</a:t>
            </a:r>
            <a:endParaRPr sz="5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60"/>
          <p:cNvSpPr txBox="1"/>
          <p:nvPr/>
        </p:nvSpPr>
        <p:spPr>
          <a:xfrm>
            <a:off x="326867" y="1429700"/>
            <a:ext cx="11538400" cy="3570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just"/>
            <a:r>
              <a:rPr lang="pt-BR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Pensamento Computacional é um modo de pensar, com objetivo de resolver problemas complexos. Entendemos problemas complexos, como aqueles problemas que não possuem uma solução imediata, logo se faz necessário dividi-lo em problemas menores, e à partir daí identificar possíveis soluções. </a:t>
            </a:r>
            <a:endParaRPr sz="3600" dirty="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60"/>
          <p:cNvSpPr txBox="1"/>
          <p:nvPr/>
        </p:nvSpPr>
        <p:spPr>
          <a:xfrm>
            <a:off x="1346198" y="4999868"/>
            <a:ext cx="9838800" cy="1538842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just"/>
            <a:r>
              <a:rPr lang="pt-BR" sz="2800" b="1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PONTO IMPORTANTE: </a:t>
            </a:r>
            <a:r>
              <a:rPr lang="pt-BR" sz="28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Pensamento Computacional não depende do uso de computadores e nem de linguagem computacional, tão pouco se resume a navegar pela internet ou enviar e-mails.</a:t>
            </a:r>
            <a:endParaRPr sz="2800" dirty="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7370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1"/>
          <p:cNvSpPr txBox="1"/>
          <p:nvPr/>
        </p:nvSpPr>
        <p:spPr>
          <a:xfrm>
            <a:off x="36000" y="476634"/>
            <a:ext cx="12192000" cy="172349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rgbClr val="000000"/>
              </a:buClr>
              <a:buSzPts val="4000"/>
            </a:pPr>
            <a:r>
              <a:rPr lang="pt-BR" sz="5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 PILARES DO PENSAMENTO COMPUTACIONAL</a:t>
            </a:r>
            <a:endParaRPr sz="5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61"/>
          <p:cNvSpPr txBox="1"/>
          <p:nvPr/>
        </p:nvSpPr>
        <p:spPr>
          <a:xfrm>
            <a:off x="326800" y="2751800"/>
            <a:ext cx="11538400" cy="16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just"/>
            <a:r>
              <a:rPr lang="pt-BR" sz="4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pensamento computacional se divide em quatro pilares, são esses:</a:t>
            </a:r>
            <a:endParaRPr sz="46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681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Pilares do Pensamento Computacional. Adaptado de [Shoop et al. 2016]. |  Download Scientific Diagram"/>
          <p:cNvPicPr/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752" y="657975"/>
            <a:ext cx="8260339" cy="56596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209410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PENSAMENTO COMPUTACIONAL – Sistema Piaget"/>
          <p:cNvPicPr/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57100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2"/>
          <p:cNvSpPr txBox="1"/>
          <p:nvPr/>
        </p:nvSpPr>
        <p:spPr>
          <a:xfrm>
            <a:off x="2252132" y="300015"/>
            <a:ext cx="9171600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buClr>
                <a:srgbClr val="000000"/>
              </a:buClr>
              <a:buSzPts val="3200"/>
            </a:pPr>
            <a:r>
              <a:rPr lang="pt-BR" sz="426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Comparando números racionais</a:t>
            </a:r>
            <a:endParaRPr sz="426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62"/>
          <p:cNvSpPr txBox="1"/>
          <p:nvPr/>
        </p:nvSpPr>
        <p:spPr>
          <a:xfrm>
            <a:off x="0" y="215134"/>
            <a:ext cx="12192000" cy="8617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609585"/>
            <a:r>
              <a:rPr lang="pt-BR" sz="4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Decomposição</a:t>
            </a:r>
            <a:endParaRPr sz="4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62"/>
          <p:cNvSpPr txBox="1"/>
          <p:nvPr/>
        </p:nvSpPr>
        <p:spPr>
          <a:xfrm>
            <a:off x="326867" y="1429700"/>
            <a:ext cx="9573200" cy="4124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indent="609585" algn="just"/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 que divide os problemas em partes menores para facilitar a resolução, desenvolvimento e gerenciamento. Se faz necessário analisar os problemas para identificar as partes que podem ser separadas, além de pensar em formas de como retomar para o problema inicial.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6" name="Google Shape;38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4251" y="2136233"/>
            <a:ext cx="1816100" cy="1803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68036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3"/>
          <p:cNvSpPr txBox="1"/>
          <p:nvPr/>
        </p:nvSpPr>
        <p:spPr>
          <a:xfrm>
            <a:off x="2252132" y="300015"/>
            <a:ext cx="9171600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buClr>
                <a:srgbClr val="000000"/>
              </a:buClr>
              <a:buSzPts val="3200"/>
            </a:pPr>
            <a:r>
              <a:rPr lang="pt-BR" sz="426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Comparando números racionais</a:t>
            </a:r>
            <a:endParaRPr sz="426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63"/>
          <p:cNvSpPr txBox="1"/>
          <p:nvPr/>
        </p:nvSpPr>
        <p:spPr>
          <a:xfrm>
            <a:off x="0" y="215134"/>
            <a:ext cx="12192000" cy="8617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609585"/>
            <a:r>
              <a:rPr lang="pt-BR" sz="4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Reconhecimento de padrões</a:t>
            </a:r>
            <a:endParaRPr sz="4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63"/>
          <p:cNvSpPr txBox="1"/>
          <p:nvPr/>
        </p:nvSpPr>
        <p:spPr>
          <a:xfrm>
            <a:off x="326867" y="1429700"/>
            <a:ext cx="9610000" cy="4124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indent="609585" algn="just"/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padrões são características que alguns problemas compartilham. A prática em identificar padrões é uma características dos seres humanos, que nos acompanham desde a nossa infância, além disso, ela está sempre evoluindo, o que quer dizer que nosso repertório está sempre aumentando. 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5" name="Google Shape;395;p63"/>
          <p:cNvPicPr preferRelativeResize="0"/>
          <p:nvPr/>
        </p:nvPicPr>
        <p:blipFill rotWithShape="1">
          <a:blip r:embed="rId3">
            <a:alphaModFix/>
          </a:blip>
          <a:srcRect l="8575"/>
          <a:stretch/>
        </p:blipFill>
        <p:spPr>
          <a:xfrm>
            <a:off x="9936734" y="1835100"/>
            <a:ext cx="2171300" cy="218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314729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4"/>
          <p:cNvSpPr txBox="1"/>
          <p:nvPr/>
        </p:nvSpPr>
        <p:spPr>
          <a:xfrm>
            <a:off x="2252132" y="300015"/>
            <a:ext cx="9171600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buClr>
                <a:srgbClr val="000000"/>
              </a:buClr>
              <a:buSzPts val="3200"/>
            </a:pPr>
            <a:r>
              <a:rPr lang="pt-BR" sz="426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Comparando números racionais</a:t>
            </a:r>
            <a:endParaRPr sz="426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64"/>
          <p:cNvSpPr txBox="1"/>
          <p:nvPr/>
        </p:nvSpPr>
        <p:spPr>
          <a:xfrm>
            <a:off x="0" y="215134"/>
            <a:ext cx="12192000" cy="8617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609585"/>
            <a:r>
              <a:rPr lang="pt-BR" sz="4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Reconhecimento de padrões</a:t>
            </a:r>
            <a:endParaRPr sz="4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64"/>
          <p:cNvSpPr txBox="1"/>
          <p:nvPr/>
        </p:nvSpPr>
        <p:spPr>
          <a:xfrm>
            <a:off x="326867" y="1124901"/>
            <a:ext cx="9610000" cy="578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indent="609585" algn="just"/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Quanto mais padrões conseguimos reconhecer, mais fácil e rápida será nossa tarefa geral de resolução de problemas, novamente, quanto mais treinamento, mas diretamente a solução chegará.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/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Alguns exemplos desse pilar, são: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indent="-533387" algn="just">
              <a:buClr>
                <a:schemeClr val="dk1"/>
              </a:buClr>
              <a:buSzPts val="2700"/>
              <a:buFont typeface="Calibri"/>
              <a:buChar char="●"/>
            </a:pP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Previsibilidade para o próximo número, dada uma certa sequência;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indent="-533387" algn="just">
              <a:buClr>
                <a:schemeClr val="dk1"/>
              </a:buClr>
              <a:buSzPts val="2700"/>
              <a:buFont typeface="Calibri"/>
              <a:buChar char="●"/>
            </a:pP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Diagnosticar doenças, com bases nos sintomas, aparências e comportamentos.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4" name="Google Shape;404;p64"/>
          <p:cNvPicPr preferRelativeResize="0"/>
          <p:nvPr/>
        </p:nvPicPr>
        <p:blipFill rotWithShape="1">
          <a:blip r:embed="rId3">
            <a:alphaModFix/>
          </a:blip>
          <a:srcRect l="8575"/>
          <a:stretch/>
        </p:blipFill>
        <p:spPr>
          <a:xfrm>
            <a:off x="9936734" y="1835100"/>
            <a:ext cx="2171300" cy="218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417818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5"/>
          <p:cNvSpPr txBox="1"/>
          <p:nvPr/>
        </p:nvSpPr>
        <p:spPr>
          <a:xfrm>
            <a:off x="2252132" y="300015"/>
            <a:ext cx="9171600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buClr>
                <a:srgbClr val="000000"/>
              </a:buClr>
              <a:buSzPts val="3200"/>
            </a:pPr>
            <a:r>
              <a:rPr lang="pt-BR" sz="426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Comparando números racionais</a:t>
            </a:r>
            <a:endParaRPr sz="426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65"/>
          <p:cNvSpPr txBox="1"/>
          <p:nvPr/>
        </p:nvSpPr>
        <p:spPr>
          <a:xfrm>
            <a:off x="0" y="215134"/>
            <a:ext cx="12192000" cy="8617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609585"/>
            <a:r>
              <a:rPr lang="pt-BR" sz="4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Abstração </a:t>
            </a:r>
            <a:endParaRPr sz="4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65"/>
          <p:cNvSpPr txBox="1"/>
          <p:nvPr/>
        </p:nvSpPr>
        <p:spPr>
          <a:xfrm>
            <a:off x="326867" y="1328101"/>
            <a:ext cx="9610000" cy="5232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indent="609585" algn="just"/>
            <a:r>
              <a:rPr lang="pt-BR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Filtragem e classificação dos dados, criando mecanismos que permitam separar apenas os elementos essenciais em determinado problema, ignorando detalhes irrelevantes. Permite criar uma representação (ideia) do que está se tentando resolver. O essencial é escolher o detalhe a ser ignorado, para que o problema seja mais fácil de ser compreendido, sem perder nenhuma informação que seja importante.</a:t>
            </a:r>
            <a:endParaRPr sz="3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3" name="Google Shape;413;p65"/>
          <p:cNvPicPr preferRelativeResize="0"/>
          <p:nvPr/>
        </p:nvPicPr>
        <p:blipFill rotWithShape="1">
          <a:blip r:embed="rId3">
            <a:alphaModFix/>
          </a:blip>
          <a:srcRect l="14683"/>
          <a:stretch/>
        </p:blipFill>
        <p:spPr>
          <a:xfrm>
            <a:off x="10132767" y="2399700"/>
            <a:ext cx="1903067" cy="1855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33486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573</Words>
  <Application>Microsoft Office PowerPoint</Application>
  <PresentationFormat>Personalizar</PresentationFormat>
  <Paragraphs>53</Paragraphs>
  <Slides>18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Tema do Office</vt:lpstr>
      <vt:lpstr>PENSAMENTO COMPUTACIONAL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Alana Scabeni</dc:creator>
  <cp:lastModifiedBy>Usuário do Windows</cp:lastModifiedBy>
  <cp:revision>8</cp:revision>
  <dcterms:created xsi:type="dcterms:W3CDTF">2022-02-07T13:30:31Z</dcterms:created>
  <dcterms:modified xsi:type="dcterms:W3CDTF">2023-02-06T14:23:34Z</dcterms:modified>
</cp:coreProperties>
</file>