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57" r:id="rId4"/>
    <p:sldId id="258" r:id="rId5"/>
    <p:sldId id="259" r:id="rId6"/>
    <p:sldId id="260" r:id="rId7"/>
    <p:sldId id="296" r:id="rId8"/>
    <p:sldId id="268" r:id="rId9"/>
    <p:sldId id="269" r:id="rId10"/>
    <p:sldId id="270" r:id="rId11"/>
    <p:sldId id="271" r:id="rId12"/>
    <p:sldId id="272" r:id="rId13"/>
    <p:sldId id="297" r:id="rId14"/>
    <p:sldId id="273" r:id="rId15"/>
    <p:sldId id="274" r:id="rId16"/>
    <p:sldId id="276" r:id="rId17"/>
    <p:sldId id="279" r:id="rId18"/>
    <p:sldId id="280" r:id="rId19"/>
    <p:sldId id="277" r:id="rId20"/>
    <p:sldId id="281" r:id="rId21"/>
    <p:sldId id="275" r:id="rId22"/>
    <p:sldId id="278" r:id="rId23"/>
    <p:sldId id="292" r:id="rId24"/>
    <p:sldId id="294" r:id="rId25"/>
    <p:sldId id="295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8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pPr/>
              <a:t>26.06.2021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pPr/>
              <a:t>26.06.2021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pPr/>
              <a:t>26.06.2021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pPr/>
              <a:t>26.06.2021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pPr/>
              <a:t>26.06.2021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pPr/>
              <a:t>26.06.2021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pPr/>
              <a:t>26.06.2021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pPr/>
              <a:t>26.06.2021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pPr/>
              <a:t>26.06.2021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pPr/>
              <a:t>26.06.2021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pPr/>
              <a:t>26.06.2021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pPr/>
              <a:t>26.06.2021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pt.wikipedia.org/wiki/Contin%C3%AAncia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208708"/>
            <a:ext cx="12741473" cy="1050048"/>
          </a:xfrm>
        </p:spPr>
        <p:txBody>
          <a:bodyPr>
            <a:noAutofit/>
          </a:bodyPr>
          <a:lstStyle/>
          <a:p>
            <a:r>
              <a:rPr lang="de-DE" sz="7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Ordem Unida Básica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73400" y="4303986"/>
            <a:ext cx="4272905" cy="6725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>
                <a:latin typeface="Arial" pitchFamily="34" charset="0"/>
                <a:cs typeface="Arial" pitchFamily="34" charset="0"/>
              </a:rPr>
              <a:t>CECM Yvone Pimentel</a:t>
            </a:r>
          </a:p>
          <a:p>
            <a:endParaRPr lang="de-DE" dirty="0">
              <a:cs typeface="Calibri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622770C-2081-45AB-8828-B9317996E1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"/>
          <a:stretch/>
        </p:blipFill>
        <p:spPr>
          <a:xfrm>
            <a:off x="1459892" y="295505"/>
            <a:ext cx="4475737" cy="4475737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954" y="479768"/>
            <a:ext cx="5467798" cy="382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>
            <a:extLst>
              <a:ext uri="{FF2B5EF4-FFF2-40B4-BE49-F238E27FC236}">
                <a16:creationId xmlns:a16="http://schemas.microsoft.com/office/drawing/2014/main" id="{B60CEDBB-4EB1-4281-8C3F-5B7F4792E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938" y="644527"/>
            <a:ext cx="6304363" cy="2918480"/>
          </a:xfrm>
          <a:prstGeom prst="rect">
            <a:avLst/>
          </a:prstGeom>
        </p:spPr>
      </p:pic>
      <p:pic>
        <p:nvPicPr>
          <p:cNvPr id="3" name="Imagem 3" descr="Uma imagem contendo grama, fileira, grupo, comida&#10;&#10;Descrição gerada automaticamente">
            <a:extLst>
              <a:ext uri="{FF2B5EF4-FFF2-40B4-BE49-F238E27FC236}">
                <a16:creationId xmlns:a16="http://schemas.microsoft.com/office/drawing/2014/main" id="{80571478-C565-4B79-A508-CDB29D727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490" y="3987198"/>
            <a:ext cx="3735996" cy="287080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FA1D00C-BC45-4BF9-9F8B-9C85F6FBBBDA}"/>
              </a:ext>
            </a:extLst>
          </p:cNvPr>
          <p:cNvSpPr txBox="1"/>
          <p:nvPr/>
        </p:nvSpPr>
        <p:spPr>
          <a:xfrm>
            <a:off x="394140" y="241719"/>
            <a:ext cx="11577694" cy="40010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inherit"/>
              </a:rPr>
              <a:t>Cobertura</a:t>
            </a:r>
            <a:r>
              <a:rPr lang="en-US" b="1" dirty="0">
                <a:solidFill>
                  <a:srgbClr val="FF0000"/>
                </a:solidFill>
                <a:latin typeface="inherit"/>
              </a:rPr>
              <a:t>:</a:t>
            </a:r>
            <a:r>
              <a:rPr lang="en-US" dirty="0">
                <a:solidFill>
                  <a:srgbClr val="333333"/>
                </a:solidFill>
                <a:latin typeface="Arial"/>
                <a:cs typeface="Arial"/>
              </a:rPr>
              <a:t> é o </a:t>
            </a:r>
            <a:r>
              <a:rPr lang="en-US" dirty="0" err="1">
                <a:solidFill>
                  <a:srgbClr val="333333"/>
                </a:solidFill>
                <a:latin typeface="Arial"/>
                <a:cs typeface="Arial"/>
              </a:rPr>
              <a:t>espaço</a:t>
            </a:r>
            <a:r>
              <a:rPr lang="en-US" dirty="0">
                <a:solidFill>
                  <a:srgbClr val="333333"/>
                </a:solidFill>
                <a:latin typeface="Arial"/>
                <a:cs typeface="Arial"/>
              </a:rPr>
              <a:t> entre </a:t>
            </a:r>
            <a:r>
              <a:rPr lang="en-US" dirty="0" err="1">
                <a:solidFill>
                  <a:srgbClr val="333333"/>
                </a:solidFill>
                <a:latin typeface="Arial"/>
                <a:cs typeface="Arial"/>
              </a:rPr>
              <a:t>dois</a:t>
            </a:r>
            <a:r>
              <a:rPr lang="en-US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Arial"/>
                <a:cs typeface="Arial"/>
              </a:rPr>
              <a:t>alunos</a:t>
            </a:r>
            <a:r>
              <a:rPr lang="en-US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Arial"/>
                <a:cs typeface="Arial"/>
              </a:rPr>
              <a:t>onde</a:t>
            </a:r>
            <a:r>
              <a:rPr lang="en-US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Arial"/>
                <a:cs typeface="Arial"/>
              </a:rPr>
              <a:t>estes</a:t>
            </a:r>
            <a:r>
              <a:rPr lang="en-US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Arial"/>
                <a:cs typeface="Arial"/>
              </a:rPr>
              <a:t>estão</a:t>
            </a:r>
            <a:r>
              <a:rPr lang="en-US" dirty="0">
                <a:solidFill>
                  <a:srgbClr val="333333"/>
                </a:solidFill>
                <a:latin typeface="Arial"/>
                <a:cs typeface="Arial"/>
              </a:rPr>
              <a:t> um </a:t>
            </a:r>
            <a:r>
              <a:rPr lang="en-US" dirty="0" err="1">
                <a:solidFill>
                  <a:srgbClr val="333333"/>
                </a:solidFill>
                <a:latin typeface="Arial"/>
                <a:cs typeface="Arial"/>
              </a:rPr>
              <a:t>atrás</a:t>
            </a:r>
            <a:r>
              <a:rPr lang="en-US" dirty="0">
                <a:solidFill>
                  <a:srgbClr val="333333"/>
                </a:solidFill>
                <a:latin typeface="Arial"/>
                <a:cs typeface="Arial"/>
              </a:rPr>
              <a:t> do outro.</a:t>
            </a:r>
          </a:p>
          <a:p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  <a:p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  <a:p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  <a:p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  <a:p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  <a:p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  <a:p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  <a:p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  <a:p>
            <a:pPr algn="ctr"/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  <a:p>
            <a:pPr algn="ctr"/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  <a:p>
            <a:pPr algn="ctr"/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Testa: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alunos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20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estão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primeira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fileira</a:t>
            </a:r>
            <a:r>
              <a:rPr lang="en-US" dirty="0">
                <a:solidFill>
                  <a:srgbClr val="333333"/>
                </a:solidFill>
                <a:latin typeface="Arial"/>
                <a:cs typeface="Arial"/>
              </a:rPr>
              <a:t>. </a:t>
            </a:r>
          </a:p>
          <a:p>
            <a:pPr algn="ctr"/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DBE3589-50E4-48F0-8234-FD0874377A20}"/>
              </a:ext>
            </a:extLst>
          </p:cNvPr>
          <p:cNvSpPr txBox="1"/>
          <p:nvPr/>
        </p:nvSpPr>
        <p:spPr>
          <a:xfrm>
            <a:off x="9070978" y="61862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err="1">
                <a:solidFill>
                  <a:srgbClr val="333333"/>
                </a:solidFill>
                <a:latin typeface="Sorts Mill Goudy"/>
              </a:rPr>
              <a:t>Fonte</a:t>
            </a:r>
            <a:r>
              <a:rPr lang="en-US" sz="1400" dirty="0">
                <a:solidFill>
                  <a:srgbClr val="333333"/>
                </a:solidFill>
                <a:latin typeface="Sorts Mill Goudy"/>
              </a:rPr>
              <a:t>: J. F. </a:t>
            </a:r>
            <a:r>
              <a:rPr lang="en-US" sz="1400" dirty="0" err="1">
                <a:solidFill>
                  <a:srgbClr val="333333"/>
                </a:solidFill>
                <a:latin typeface="Sorts Mill Goudy"/>
              </a:rPr>
              <a:t>Leite</a:t>
            </a:r>
            <a:r>
              <a:rPr lang="en-US" sz="1400" dirty="0">
                <a:solidFill>
                  <a:srgbClr val="333333"/>
                </a:solidFill>
                <a:latin typeface="Sorts Mill Goudy"/>
              </a:rPr>
              <a:t> Junior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8806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Desenho de personagens de desenho animado&#10;&#10;Descrição gerada automaticamente">
            <a:extLst>
              <a:ext uri="{FF2B5EF4-FFF2-40B4-BE49-F238E27FC236}">
                <a16:creationId xmlns:a16="http://schemas.microsoft.com/office/drawing/2014/main" id="{FEFFBA1C-5669-4585-8E92-CCB8E9F22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541" y="930795"/>
            <a:ext cx="3718718" cy="2446975"/>
          </a:xfrm>
          <a:prstGeom prst="rect">
            <a:avLst/>
          </a:prstGeom>
        </p:spPr>
      </p:pic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id="{701C98A3-F762-4D27-B00D-483568061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258" y="3590045"/>
            <a:ext cx="4710445" cy="305099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7194163-8765-4AA0-93CF-EC87C8B48C7D}"/>
              </a:ext>
            </a:extLst>
          </p:cNvPr>
          <p:cNvSpPr txBox="1"/>
          <p:nvPr/>
        </p:nvSpPr>
        <p:spPr>
          <a:xfrm>
            <a:off x="378374" y="307622"/>
            <a:ext cx="11272280" cy="46628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Alinhamento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disposição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vários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alunos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enfileirados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em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uma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linha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reta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todos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voltados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para a </a:t>
            </a:r>
            <a:r>
              <a:rPr lang="en-US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mesma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direção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, um </a:t>
            </a:r>
            <a:r>
              <a:rPr lang="en-US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ao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lado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do outro.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  <a:p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  <a:p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  <a:p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  <a:p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  <a:p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  <a:p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  <a:p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  <a:p>
            <a:pPr algn="ctr"/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Cadência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sucessão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harmoniosa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de sons e </a:t>
            </a:r>
            <a:r>
              <a:rPr lang="en-US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movimentos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determinada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pelo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homem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-base.</a:t>
            </a:r>
          </a:p>
          <a:p>
            <a:pPr algn="ctr"/>
            <a:endParaRPr lang="en-US" dirty="0">
              <a:solidFill>
                <a:srgbClr val="33333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965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Desenho de personagens de desenho animado&#10;&#10;Descrição gerada automaticamente">
            <a:extLst>
              <a:ext uri="{FF2B5EF4-FFF2-40B4-BE49-F238E27FC236}">
                <a16:creationId xmlns:a16="http://schemas.microsoft.com/office/drawing/2014/main" id="{1D28C773-A68E-4937-8704-9D2F7D6D5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691" y="884430"/>
            <a:ext cx="5495723" cy="2438727"/>
          </a:xfrm>
          <a:prstGeom prst="rect">
            <a:avLst/>
          </a:prstGeom>
        </p:spPr>
      </p:pic>
      <p:pic>
        <p:nvPicPr>
          <p:cNvPr id="3" name="Imagem 3">
            <a:extLst>
              <a:ext uri="{FF2B5EF4-FFF2-40B4-BE49-F238E27FC236}">
                <a16:creationId xmlns:a16="http://schemas.microsoft.com/office/drawing/2014/main" id="{5F16D763-3490-4310-B610-F724C4DAE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501" y="4330374"/>
            <a:ext cx="6143953" cy="207250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696E0DC-25BB-466C-A2E8-129F2123954F}"/>
              </a:ext>
            </a:extLst>
          </p:cNvPr>
          <p:cNvSpPr txBox="1"/>
          <p:nvPr/>
        </p:nvSpPr>
        <p:spPr>
          <a:xfrm>
            <a:off x="307540" y="456247"/>
            <a:ext cx="11469302" cy="60324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inherit"/>
              </a:rPr>
              <a:t>Homem-base:</a:t>
            </a:r>
            <a:r>
              <a:rPr lang="en-US" dirty="0">
                <a:solidFill>
                  <a:srgbClr val="333333"/>
                </a:solidFill>
                <a:latin typeface="Arial"/>
                <a:cs typeface="Arial"/>
              </a:rPr>
              <a:t> </a:t>
            </a:r>
            <a:r>
              <a:rPr lang="en-US" dirty="0" err="1">
                <a:solidFill>
                  <a:srgbClr val="333333"/>
                </a:solidFill>
                <a:latin typeface="Arial"/>
                <a:cs typeface="Arial"/>
              </a:rPr>
              <a:t>aluno</a:t>
            </a:r>
            <a:r>
              <a:rPr lang="en-US" dirty="0">
                <a:solidFill>
                  <a:srgbClr val="333333"/>
                </a:solidFill>
                <a:latin typeface="Arial"/>
                <a:cs typeface="Arial"/>
              </a:rPr>
              <a:t> base para </a:t>
            </a:r>
            <a:r>
              <a:rPr lang="en-US" dirty="0" err="1">
                <a:solidFill>
                  <a:srgbClr val="333333"/>
                </a:solidFill>
                <a:latin typeface="Arial"/>
                <a:cs typeface="Arial"/>
              </a:rPr>
              <a:t>todos</a:t>
            </a:r>
            <a:r>
              <a:rPr lang="en-US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Arial"/>
                <a:cs typeface="Arial"/>
              </a:rPr>
              <a:t>os</a:t>
            </a:r>
            <a:r>
              <a:rPr lang="en-US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Arial"/>
                <a:cs typeface="Arial"/>
              </a:rPr>
              <a:t>comandos</a:t>
            </a:r>
            <a:r>
              <a:rPr lang="en-US" dirty="0">
                <a:solidFill>
                  <a:srgbClr val="333333"/>
                </a:solidFill>
                <a:latin typeface="Arial"/>
                <a:cs typeface="Arial"/>
              </a:rPr>
              <a:t> de </a:t>
            </a:r>
            <a:r>
              <a:rPr lang="en-US" dirty="0" err="1">
                <a:solidFill>
                  <a:srgbClr val="333333"/>
                </a:solidFill>
                <a:latin typeface="Arial"/>
                <a:cs typeface="Arial"/>
              </a:rPr>
              <a:t>ordem</a:t>
            </a:r>
            <a:r>
              <a:rPr lang="en-US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Arial"/>
                <a:cs typeface="Arial"/>
              </a:rPr>
              <a:t>unida</a:t>
            </a:r>
            <a:r>
              <a:rPr lang="en-US" dirty="0">
                <a:solidFill>
                  <a:srgbClr val="333333"/>
                </a:solidFill>
                <a:latin typeface="Arial"/>
                <a:cs typeface="Arial"/>
              </a:rPr>
              <a:t>. Este é o </a:t>
            </a:r>
            <a:r>
              <a:rPr lang="en-US" dirty="0" err="1">
                <a:solidFill>
                  <a:srgbClr val="333333"/>
                </a:solidFill>
                <a:latin typeface="Arial"/>
                <a:cs typeface="Arial"/>
              </a:rPr>
              <a:t>testa</a:t>
            </a:r>
            <a:r>
              <a:rPr lang="en-US" dirty="0">
                <a:solidFill>
                  <a:srgbClr val="333333"/>
                </a:solidFill>
                <a:latin typeface="Arial"/>
                <a:cs typeface="Arial"/>
              </a:rPr>
              <a:t> da </a:t>
            </a:r>
            <a:r>
              <a:rPr lang="en-US" dirty="0" err="1">
                <a:solidFill>
                  <a:srgbClr val="333333"/>
                </a:solidFill>
                <a:latin typeface="Arial"/>
                <a:cs typeface="Arial"/>
              </a:rPr>
              <a:t>coluna</a:t>
            </a:r>
            <a:r>
              <a:rPr lang="en-US" dirty="0">
                <a:solidFill>
                  <a:srgbClr val="333333"/>
                </a:solidFill>
                <a:latin typeface="Arial"/>
                <a:cs typeface="Arial"/>
              </a:rPr>
              <a:t> da </a:t>
            </a:r>
            <a:r>
              <a:rPr lang="en-US" dirty="0" err="1">
                <a:solidFill>
                  <a:srgbClr val="333333"/>
                </a:solidFill>
                <a:latin typeface="Arial"/>
                <a:cs typeface="Arial"/>
              </a:rPr>
              <a:t>direita</a:t>
            </a:r>
            <a:r>
              <a:rPr lang="en-US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</a:p>
          <a:p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  <a:p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  <a:p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  <a:p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  <a:p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  <a:p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  <a:p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  <a:p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  <a:p>
            <a:pPr algn="ctr"/>
            <a:r>
              <a:rPr lang="en-US" dirty="0">
                <a:ea typeface="+mn-lt"/>
                <a:cs typeface="+mn-lt"/>
              </a:rPr>
              <a:t>                                                                                                                </a:t>
            </a:r>
          </a:p>
          <a:p>
            <a:pPr algn="ctr"/>
            <a:endParaRPr lang="en-US" dirty="0">
              <a:ea typeface="+mn-lt"/>
              <a:cs typeface="+mn-lt"/>
            </a:endParaRPr>
          </a:p>
          <a:p>
            <a:pPr algn="ctr"/>
            <a:endParaRPr lang="en-US" dirty="0">
              <a:ea typeface="+mn-lt"/>
              <a:cs typeface="+mn-lt"/>
            </a:endParaRPr>
          </a:p>
          <a:p>
            <a:pPr algn="ctr"/>
            <a:endParaRPr lang="en-US" sz="1200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    </a:t>
            </a:r>
            <a:r>
              <a:rPr lang="en-US" sz="1400" dirty="0">
                <a:ea typeface="+mn-lt"/>
                <a:cs typeface="+mn-lt"/>
              </a:rPr>
              <a:t>  </a:t>
            </a:r>
            <a:r>
              <a:rPr lang="en-US" b="1" dirty="0" err="1">
                <a:solidFill>
                  <a:srgbClr val="FF0000"/>
                </a:solidFill>
                <a:latin typeface="inherit"/>
              </a:rPr>
              <a:t>Retaguarda</a:t>
            </a:r>
            <a:r>
              <a:rPr lang="en-US" b="1" dirty="0">
                <a:solidFill>
                  <a:srgbClr val="FF0000"/>
                </a:solidFill>
                <a:latin typeface="inheri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inherit"/>
              </a:rPr>
              <a:t>ou</a:t>
            </a:r>
            <a:r>
              <a:rPr lang="en-US" b="1" dirty="0">
                <a:solidFill>
                  <a:srgbClr val="FF0000"/>
                </a:solidFill>
                <a:latin typeface="inherit"/>
              </a:rPr>
              <a:t> cauda:</a:t>
            </a:r>
            <a:r>
              <a:rPr lang="en-US" dirty="0">
                <a:solidFill>
                  <a:srgbClr val="333333"/>
                </a:solidFill>
                <a:latin typeface="Arial"/>
                <a:cs typeface="Arial"/>
              </a:rPr>
              <a:t> </a:t>
            </a:r>
            <a:r>
              <a:rPr lang="en-US" dirty="0" err="1">
                <a:solidFill>
                  <a:srgbClr val="333333"/>
                </a:solidFill>
                <a:latin typeface="Arial"/>
                <a:cs typeface="Arial"/>
              </a:rPr>
              <a:t>último</a:t>
            </a:r>
            <a:r>
              <a:rPr lang="en-US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Arial"/>
                <a:cs typeface="Arial"/>
              </a:rPr>
              <a:t>aluno</a:t>
            </a:r>
            <a:r>
              <a:rPr lang="en-US" dirty="0">
                <a:solidFill>
                  <a:srgbClr val="333333"/>
                </a:solidFill>
                <a:latin typeface="Arial"/>
                <a:cs typeface="Arial"/>
              </a:rPr>
              <a:t> </a:t>
            </a:r>
            <a:r>
              <a:rPr lang="en-US" dirty="0" err="1">
                <a:solidFill>
                  <a:srgbClr val="333333"/>
                </a:solidFill>
                <a:latin typeface="Arial"/>
                <a:cs typeface="Arial"/>
              </a:rPr>
              <a:t>ou</a:t>
            </a:r>
            <a:r>
              <a:rPr lang="en-US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Arial"/>
                <a:cs typeface="Arial"/>
              </a:rPr>
              <a:t>última</a:t>
            </a:r>
            <a:r>
              <a:rPr lang="en-US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Arial"/>
                <a:cs typeface="Arial"/>
              </a:rPr>
              <a:t>fileira</a:t>
            </a:r>
            <a:r>
              <a:rPr lang="en-US" dirty="0">
                <a:solidFill>
                  <a:srgbClr val="333333"/>
                </a:solidFill>
                <a:latin typeface="Arial"/>
                <a:cs typeface="Arial"/>
              </a:rPr>
              <a:t> de </a:t>
            </a:r>
            <a:r>
              <a:rPr lang="en-US" dirty="0" err="1">
                <a:solidFill>
                  <a:srgbClr val="333333"/>
                </a:solidFill>
                <a:latin typeface="Arial"/>
                <a:cs typeface="Arial"/>
              </a:rPr>
              <a:t>uma</a:t>
            </a:r>
            <a:r>
              <a:rPr lang="en-US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Arial"/>
                <a:cs typeface="Arial"/>
              </a:rPr>
              <a:t>formação</a:t>
            </a:r>
            <a:r>
              <a:rPr lang="en-US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</a:p>
          <a:p>
            <a:pPr algn="ctr"/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  <a:p>
            <a:pPr algn="ctr"/>
            <a:endParaRPr lang="en-US" dirty="0">
              <a:ea typeface="+mn-lt"/>
              <a:cs typeface="+mn-lt"/>
            </a:endParaRPr>
          </a:p>
          <a:p>
            <a:pPr algn="ctr"/>
            <a:endParaRPr lang="en-US" dirty="0">
              <a:ea typeface="+mn-lt"/>
              <a:cs typeface="+mn-lt"/>
            </a:endParaRPr>
          </a:p>
          <a:p>
            <a:pPr algn="ctr"/>
            <a:endParaRPr lang="en-US" dirty="0">
              <a:ea typeface="+mn-lt"/>
              <a:cs typeface="+mn-lt"/>
            </a:endParaRPr>
          </a:p>
          <a:p>
            <a:pPr algn="ctr"/>
            <a:endParaRPr lang="en-US" dirty="0">
              <a:ea typeface="+mn-lt"/>
              <a:cs typeface="+mn-lt"/>
            </a:endParaRPr>
          </a:p>
          <a:p>
            <a:pPr algn="ctr"/>
            <a:endParaRPr lang="en-US" dirty="0">
              <a:ea typeface="+mn-lt"/>
              <a:cs typeface="+mn-lt"/>
            </a:endParaRPr>
          </a:p>
          <a:p>
            <a:pPr algn="r"/>
            <a:r>
              <a:rPr lang="en-US" sz="1400" dirty="0" err="1">
                <a:ea typeface="+mn-lt"/>
                <a:cs typeface="+mn-lt"/>
              </a:rPr>
              <a:t>Fonte</a:t>
            </a:r>
            <a:r>
              <a:rPr lang="en-US" sz="1400" dirty="0">
                <a:ea typeface="+mn-lt"/>
                <a:cs typeface="+mn-lt"/>
              </a:rPr>
              <a:t>: J. F. </a:t>
            </a:r>
            <a:r>
              <a:rPr lang="en-US" sz="1400" dirty="0" err="1">
                <a:ea typeface="+mn-lt"/>
                <a:cs typeface="+mn-lt"/>
              </a:rPr>
              <a:t>Leite</a:t>
            </a:r>
            <a:r>
              <a:rPr lang="en-US" sz="1400" dirty="0">
                <a:ea typeface="+mn-lt"/>
                <a:cs typeface="+mn-lt"/>
              </a:rPr>
              <a:t> Junior</a:t>
            </a:r>
            <a:endParaRPr lang="en-US" sz="1400" dirty="0"/>
          </a:p>
          <a:p>
            <a:pPr algn="ctr"/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3132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rdem unida para desbravadores | cantinhodaunidade.com.br">
            <a:extLst>
              <a:ext uri="{FF2B5EF4-FFF2-40B4-BE49-F238E27FC236}">
                <a16:creationId xmlns:a16="http://schemas.microsoft.com/office/drawing/2014/main" id="{5A14F3E0-5783-405D-BBF5-5B6D6189D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250" y="745869"/>
            <a:ext cx="5966084" cy="563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687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5E7227FB-BDCE-4BF2-A3C9-4E20D413F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679" y="2681915"/>
            <a:ext cx="7128976" cy="417608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C6EC4B5-303B-4169-9F68-B8EA829BE111}"/>
              </a:ext>
            </a:extLst>
          </p:cNvPr>
          <p:cNvSpPr txBox="1"/>
          <p:nvPr/>
        </p:nvSpPr>
        <p:spPr>
          <a:xfrm>
            <a:off x="210207" y="224306"/>
            <a:ext cx="11981793" cy="64325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COMANDOS A PÉ FIRME</a:t>
            </a:r>
          </a:p>
          <a:p>
            <a:endParaRPr lang="en-US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Sentido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 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aluno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fica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imóvel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silêncio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olhando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para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frente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calcanhares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com o bater do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calcanhar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direito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e as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mãos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batidas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coxa. As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pontas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dos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pés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abertas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45º (10 para as 2), as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mãos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espalmadas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altura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das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coxas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mantendo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braços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levemente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dobrados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com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cotovelos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direção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do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corpo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retos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Busto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aprumado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cabeça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ombros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erguidos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Esta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posição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é a base de 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todas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outras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Ordem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Unida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ea typeface="+mn-lt"/>
                <a:cs typeface="Arial" pitchFamily="34" charset="0"/>
              </a:rPr>
              <a:t>    </a:t>
            </a:r>
          </a:p>
          <a:p>
            <a:endParaRPr lang="en-US" dirty="0">
              <a:solidFill>
                <a:srgbClr val="333333"/>
              </a:solidFill>
              <a:latin typeface="Arial" pitchFamily="34" charset="0"/>
              <a:ea typeface="+mn-lt"/>
              <a:cs typeface="Arial" pitchFamily="34" charset="0"/>
            </a:endParaRPr>
          </a:p>
          <a:p>
            <a:endParaRPr lang="en-US" dirty="0">
              <a:solidFill>
                <a:srgbClr val="333333"/>
              </a:solidFill>
              <a:latin typeface="Arial" pitchFamily="34" charset="0"/>
              <a:ea typeface="+mn-lt"/>
              <a:cs typeface="Arial" pitchFamily="34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Arial"/>
                <a:ea typeface="+mn-lt"/>
                <a:cs typeface="Arial"/>
              </a:rPr>
              <a:t>  </a:t>
            </a:r>
            <a:r>
              <a:rPr lang="en-US" sz="1400" dirty="0">
                <a:solidFill>
                  <a:srgbClr val="333333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1400" dirty="0" err="1">
                <a:ea typeface="+mn-lt"/>
                <a:cs typeface="+mn-lt"/>
              </a:rPr>
              <a:t>Fonte</a:t>
            </a:r>
            <a:r>
              <a:rPr lang="en-US" sz="1400" dirty="0">
                <a:ea typeface="+mn-lt"/>
                <a:cs typeface="+mn-lt"/>
              </a:rPr>
              <a:t>: J. F. Leite Junior</a:t>
            </a:r>
          </a:p>
          <a:p>
            <a:pPr algn="ctr"/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7510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>
            <a:extLst>
              <a:ext uri="{FF2B5EF4-FFF2-40B4-BE49-F238E27FC236}">
                <a16:creationId xmlns:a16="http://schemas.microsoft.com/office/drawing/2014/main" id="{24F393BE-AD14-4350-B0FB-5A8C1DE2D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376" y="2324556"/>
            <a:ext cx="6909624" cy="417083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97252CE-8386-4539-AB5D-DBF04C10478F}"/>
              </a:ext>
            </a:extLst>
          </p:cNvPr>
          <p:cNvSpPr txBox="1"/>
          <p:nvPr/>
        </p:nvSpPr>
        <p:spPr>
          <a:xfrm>
            <a:off x="115229" y="143108"/>
            <a:ext cx="11724673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Descansar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este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comando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só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pode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ser dado a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partir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da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posição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Sentido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, com o mover e bater do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pé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esquerdo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para 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lado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mantendo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corpo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confortavelmente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distribuído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entre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os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dois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pés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distanciados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à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mesma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distância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entre um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ombro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e o outro.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Simultaneamente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mão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esquerda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segura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mão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direita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fechada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na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altura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da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cintura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em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posição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confortável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O </a:t>
            </a:r>
            <a:r>
              <a:rPr lang="en-US" sz="2400" b="1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aluno</a:t>
            </a:r>
            <a:r>
              <a:rPr lang="en-US" sz="24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US" sz="2400" b="1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permanece</a:t>
            </a:r>
            <a:r>
              <a:rPr lang="en-US" sz="24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em</a:t>
            </a:r>
            <a:r>
              <a:rPr lang="en-US" sz="24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silêncio</a:t>
            </a:r>
            <a:r>
              <a:rPr lang="en-US" sz="24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e </a:t>
            </a:r>
            <a:r>
              <a:rPr lang="en-US" sz="2400" b="1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em</a:t>
            </a:r>
            <a:endParaRPr lang="en-US" sz="2400" b="1" dirty="0">
              <a:solidFill>
                <a:srgbClr val="333333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forma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Esta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é a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posição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usada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para</a:t>
            </a:r>
            <a:endParaRPr lang="en-US" sz="2400" dirty="0">
              <a:solidFill>
                <a:srgbClr val="333333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entrar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em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forma.</a:t>
            </a:r>
          </a:p>
          <a:p>
            <a:pPr algn="ctr"/>
            <a:endParaRPr lang="en-US" sz="1100" dirty="0">
              <a:solidFill>
                <a:srgbClr val="333333"/>
              </a:solidFill>
              <a:latin typeface="Sorts Mill Goudy"/>
            </a:endParaRPr>
          </a:p>
          <a:p>
            <a:pPr algn="ctr"/>
            <a:endParaRPr lang="en-US" sz="1100" dirty="0">
              <a:solidFill>
                <a:srgbClr val="333333"/>
              </a:solidFill>
              <a:latin typeface="Sorts Mill Goudy"/>
            </a:endParaRPr>
          </a:p>
          <a:p>
            <a:pPr algn="ctr"/>
            <a:endParaRPr lang="en-US" sz="1100" dirty="0">
              <a:solidFill>
                <a:srgbClr val="333333"/>
              </a:solidFill>
              <a:latin typeface="Sorts Mill Goudy"/>
            </a:endParaRPr>
          </a:p>
          <a:p>
            <a:pPr algn="ctr"/>
            <a:endParaRPr lang="en-US" sz="1100" dirty="0">
              <a:solidFill>
                <a:srgbClr val="333333"/>
              </a:solidFill>
              <a:latin typeface="Sorts Mill Goudy"/>
            </a:endParaRPr>
          </a:p>
          <a:p>
            <a:pPr algn="ctr"/>
            <a:endParaRPr lang="en-US" sz="1400" dirty="0">
              <a:solidFill>
                <a:srgbClr val="333333"/>
              </a:solidFill>
              <a:latin typeface="Sorts Mill Goudy"/>
            </a:endParaRPr>
          </a:p>
          <a:p>
            <a:r>
              <a:rPr lang="en-US" sz="1400" dirty="0" err="1">
                <a:solidFill>
                  <a:srgbClr val="333333"/>
                </a:solidFill>
                <a:latin typeface="Sorts Mill Goudy"/>
              </a:rPr>
              <a:t>Fonte</a:t>
            </a:r>
            <a:r>
              <a:rPr lang="en-US" sz="1400" dirty="0">
                <a:solidFill>
                  <a:srgbClr val="333333"/>
                </a:solidFill>
                <a:latin typeface="Sorts Mill Goudy"/>
              </a:rPr>
              <a:t>: J. F. Leite Junior</a:t>
            </a:r>
          </a:p>
        </p:txBody>
      </p:sp>
    </p:spTree>
    <p:extLst>
      <p:ext uri="{BB962C8B-B14F-4D97-AF65-F5344CB8AC3E}">
        <p14:creationId xmlns:p14="http://schemas.microsoft.com/office/powerpoint/2010/main" val="2831300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>
            <a:extLst>
              <a:ext uri="{FF2B5EF4-FFF2-40B4-BE49-F238E27FC236}">
                <a16:creationId xmlns:a16="http://schemas.microsoft.com/office/drawing/2014/main" id="{A105F00B-DE14-4E65-A7AE-7F7DB5EAF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121" y="2569780"/>
            <a:ext cx="4701424" cy="392852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B0E5C34-1ADF-4CF5-932E-8CE86749ED28}"/>
              </a:ext>
            </a:extLst>
          </p:cNvPr>
          <p:cNvSpPr txBox="1"/>
          <p:nvPr/>
        </p:nvSpPr>
        <p:spPr>
          <a:xfrm>
            <a:off x="425669" y="152401"/>
            <a:ext cx="11303876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Cobrir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 a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partir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da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posição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de SENTIDO,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todos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estendem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braço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esquerdo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para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frente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, com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exceção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da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testa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, que 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estende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para 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lado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sendo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braço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estendido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à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altura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do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ombro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do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aluno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independente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do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tamanho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do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aluno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da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frente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ou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ao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lado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. A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palma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está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para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baixo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. Este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comando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é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usado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para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acertar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alinhamento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e a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cobertura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A contra-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ordem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é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FIRME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onde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aluno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abaixa</a:t>
            </a:r>
            <a:endParaRPr lang="en-US" sz="2400" dirty="0">
              <a:solidFill>
                <a:srgbClr val="333333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braço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e volta à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posição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de SENTIDO</a:t>
            </a:r>
            <a:r>
              <a:rPr lang="en-US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</a:p>
          <a:p>
            <a:pPr algn="ctr"/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CF3230A-4D19-4949-9B3E-A1208723EED8}"/>
              </a:ext>
            </a:extLst>
          </p:cNvPr>
          <p:cNvSpPr txBox="1"/>
          <p:nvPr/>
        </p:nvSpPr>
        <p:spPr>
          <a:xfrm>
            <a:off x="425669" y="578353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Sorts Mill Goudy"/>
              </a:rPr>
              <a:t>Fonte: J. F. Leite Junior</a:t>
            </a:r>
            <a:r>
              <a:rPr lang="pt-BR" sz="1400" dirty="0">
                <a:latin typeface="Sorts Mill Goudy"/>
              </a:rPr>
              <a:t>​​</a:t>
            </a:r>
            <a:endParaRPr lang="pt-B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8190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A917294-2F9B-43EC-A17E-4E280314FCA7}"/>
              </a:ext>
            </a:extLst>
          </p:cNvPr>
          <p:cNvSpPr txBox="1"/>
          <p:nvPr/>
        </p:nvSpPr>
        <p:spPr>
          <a:xfrm>
            <a:off x="63796" y="81517"/>
            <a:ext cx="12128204" cy="48799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Esquerda</a:t>
            </a:r>
            <a:r>
              <a:rPr lang="en-US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após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comando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VOLVER, o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aluno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voltar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-se-á para o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lado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esquerdo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, a um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ângulo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de 90º,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sobre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calcanhar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do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pé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esquerdo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e a planta do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pé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direito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Terminando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movimento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assentará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a planta do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pé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esquerdo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no solo,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unirá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depois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pé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direito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batendo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energicamente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os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calcanhares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1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Direita</a:t>
            </a:r>
            <a:r>
              <a:rPr lang="en-US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após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comando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VOLVER, o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aluno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voltar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-se-á para o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lado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direito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, a um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ângulo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de 90º,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sobre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calcanhar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do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pé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direto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e a planta do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pé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esquerdo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Terminando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movimento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assentará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a planta do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pé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direito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no solo,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unirá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depois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pé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esquerdo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batendo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energicamente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os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calcanhares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Meia volta: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após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comando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VOLVER, o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aluno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voltar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-se-á para o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lado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esquerdo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, a um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ângulo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de 180º,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sobre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calcanhar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do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pé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esquerdo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e a planta do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pé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direito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Terminando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movimento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assentará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a planta do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pé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esquerdo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no solo,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unirá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depois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pé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direito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batendo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energicamente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os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calcanhares</a:t>
            </a:r>
            <a:r>
              <a:rPr lang="en-US" sz="21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4737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65295EC-D4EE-4F0B-82A8-7D8BF505CCCB}"/>
              </a:ext>
            </a:extLst>
          </p:cNvPr>
          <p:cNvSpPr txBox="1"/>
          <p:nvPr/>
        </p:nvSpPr>
        <p:spPr>
          <a:xfrm>
            <a:off x="268013" y="294167"/>
            <a:ext cx="11508827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Oitava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à </a:t>
            </a:r>
            <a:r>
              <a:rPr lang="en-US" sz="24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esquerda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após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comando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VOLVER, 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aluno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voltar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-se-á para 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lado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esquerdo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, a um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ângulo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de 45º,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sobre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calcanhar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do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pé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esquerdo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e a planta do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pé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direito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Terminando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movimento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assentará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a planta do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pé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esquerdo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no solo,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unirá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depois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pé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direito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batendo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energicamente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os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calcanhares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333333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Oitava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à </a:t>
            </a:r>
            <a:r>
              <a:rPr lang="en-US" sz="24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direita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após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comando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VOLVER, 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aluno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voltar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-se-á para 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lado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direito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, a um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ângulo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de 45º,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sobre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calcanhar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do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pé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direto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e a planta do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pé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esquerdo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Terminando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movimento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assentará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a planta do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pé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direito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no solo,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unirá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depois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pé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esquerdo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batendo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energicamente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os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calcanhares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6111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9FB2490-41C1-455B-933A-F977519089B4}"/>
              </a:ext>
            </a:extLst>
          </p:cNvPr>
          <p:cNvSpPr txBox="1"/>
          <p:nvPr/>
        </p:nvSpPr>
        <p:spPr>
          <a:xfrm>
            <a:off x="173422" y="246383"/>
            <a:ext cx="12018578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Cobrir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sem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intervalo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 segue 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mesmo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padrão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do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comando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COBRIR,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só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que a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testa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cobrem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com 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braço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esquerdo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dobrado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, com a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mão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fechada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tocando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cintura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Frente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para a </a:t>
            </a:r>
            <a:r>
              <a:rPr lang="en-U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Retaguarda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 com 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grupo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em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DESCANSAR,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após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comando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todos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dão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um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pulo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fazendo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um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giro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no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ar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de 180º para a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esquerda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dando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um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grito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característico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Rá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ou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alguma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combinação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do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grupo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como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por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exemplo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nome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do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clube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e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unidade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),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sem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, no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entanto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deixarem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posição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DESCANSAR.</a:t>
            </a:r>
          </a:p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Frente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para a </a:t>
            </a:r>
            <a:r>
              <a:rPr lang="en-U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Esquerda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 segue 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mesmo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princípio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do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comando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FRENTE PARA  A RETAGUARDA,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só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que 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grupo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dá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um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giro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apenas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90º,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também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para a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esquerda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Frente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para a </a:t>
            </a:r>
            <a:r>
              <a:rPr lang="en-U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Direita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 segue 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mesmo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princípio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do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comando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FRENTE PARA  A ESQUERDA,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só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que 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giro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de 90º é para a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direita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3F8822-BFBF-4253-9785-41F4E674BD84}"/>
              </a:ext>
            </a:extLst>
          </p:cNvPr>
          <p:cNvSpPr txBox="1"/>
          <p:nvPr/>
        </p:nvSpPr>
        <p:spPr>
          <a:xfrm>
            <a:off x="9402725" y="5805376"/>
            <a:ext cx="917945" cy="2275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333333"/>
              </a:solidFill>
              <a:latin typeface="Sorts Mill Goudy"/>
            </a:endParaRPr>
          </a:p>
        </p:txBody>
      </p:sp>
    </p:spTree>
    <p:extLst>
      <p:ext uri="{BB962C8B-B14F-4D97-AF65-F5344CB8AC3E}">
        <p14:creationId xmlns:p14="http://schemas.microsoft.com/office/powerpoint/2010/main" val="391131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15E7078-2D46-4493-BF73-354E2C5DDB86}"/>
              </a:ext>
            </a:extLst>
          </p:cNvPr>
          <p:cNvSpPr txBox="1"/>
          <p:nvPr/>
        </p:nvSpPr>
        <p:spPr>
          <a:xfrm>
            <a:off x="795130" y="755374"/>
            <a:ext cx="9303027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 DE HONRA DO COLÉGIO CIVICO-MILITAR CCM/PR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sz="3200" i="1" u="sng" dirty="0">
                <a:latin typeface="Arial" panose="020B0604020202020204" pitchFamily="34" charset="0"/>
                <a:cs typeface="Arial" panose="020B0604020202020204" pitchFamily="34" charset="0"/>
              </a:rPr>
              <a:t>ealdade e honestidade. </a:t>
            </a:r>
          </a:p>
          <a:p>
            <a:endParaRPr lang="pt-BR" sz="32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3200" i="1" u="sng" dirty="0">
                <a:latin typeface="Arial" panose="020B0604020202020204" pitchFamily="34" charset="0"/>
                <a:cs typeface="Arial" panose="020B0604020202020204" pitchFamily="34" charset="0"/>
              </a:rPr>
              <a:t>niciativa e nobreza de atitudes. </a:t>
            </a:r>
          </a:p>
          <a:p>
            <a:endParaRPr lang="pt-BR" sz="32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3200" i="1" u="sng" dirty="0">
                <a:latin typeface="Arial" panose="020B0604020202020204" pitchFamily="34" charset="0"/>
                <a:cs typeface="Arial" panose="020B0604020202020204" pitchFamily="34" charset="0"/>
              </a:rPr>
              <a:t>isciplina e camaradagem.</a:t>
            </a:r>
          </a:p>
          <a:p>
            <a:endParaRPr lang="pt-BR" sz="32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3200" i="1" u="sng" dirty="0">
                <a:latin typeface="Arial" panose="020B0604020202020204" pitchFamily="34" charset="0"/>
                <a:cs typeface="Arial" panose="020B0604020202020204" pitchFamily="34" charset="0"/>
              </a:rPr>
              <a:t>studo e amor à cultura.</a:t>
            </a:r>
          </a:p>
          <a:p>
            <a:endParaRPr lang="pt-BR" sz="32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sz="3200" i="1" u="sng" dirty="0">
                <a:latin typeface="Arial" panose="020B0604020202020204" pitchFamily="34" charset="0"/>
                <a:cs typeface="Arial" panose="020B0604020202020204" pitchFamily="34" charset="0"/>
              </a:rPr>
              <a:t>espeito às normas do CCM. </a:t>
            </a:r>
          </a:p>
        </p:txBody>
      </p:sp>
    </p:spTree>
    <p:extLst>
      <p:ext uri="{BB962C8B-B14F-4D97-AF65-F5344CB8AC3E}">
        <p14:creationId xmlns:p14="http://schemas.microsoft.com/office/powerpoint/2010/main" val="2488554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>
            <a:extLst>
              <a:ext uri="{FF2B5EF4-FFF2-40B4-BE49-F238E27FC236}">
                <a16:creationId xmlns:a16="http://schemas.microsoft.com/office/drawing/2014/main" id="{C8251612-155C-4EBC-BDD4-86AA89202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653" y="2183109"/>
            <a:ext cx="6273209" cy="287987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8E3D2A6-85DF-4B65-9EEB-FCFC0F4EB556}"/>
              </a:ext>
            </a:extLst>
          </p:cNvPr>
          <p:cNvSpPr txBox="1"/>
          <p:nvPr/>
        </p:nvSpPr>
        <p:spPr>
          <a:xfrm>
            <a:off x="452862" y="225361"/>
            <a:ext cx="11430000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Olhar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à </a:t>
            </a:r>
            <a:r>
              <a:rPr lang="en-U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direita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esquerda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 a 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partir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da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posição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sentido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após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voz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execução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os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alunos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girarão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cabeça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energicamente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para 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lado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direito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esquerdo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sem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desviar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linha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dos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ombros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e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sem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modificar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posição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contracomando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é 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OLHAR FRENTE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. </a:t>
            </a: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333333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333333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333333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333333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333333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333333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Observação</a:t>
            </a:r>
            <a:r>
              <a:rPr lang="en-US" sz="24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 a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testa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e a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coluna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base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não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executam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comando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r"/>
            <a:r>
              <a:rPr lang="en-US" dirty="0">
                <a:solidFill>
                  <a:srgbClr val="333333"/>
                </a:solidFill>
                <a:latin typeface="Sorts Mill Goudy"/>
              </a:rPr>
              <a:t>                                                                               </a:t>
            </a:r>
            <a:r>
              <a:rPr lang="en-US" sz="1400" dirty="0">
                <a:solidFill>
                  <a:srgbClr val="333333"/>
                </a:solidFill>
                <a:latin typeface="Sorts Mill Goudy"/>
              </a:rPr>
              <a:t>       Fonte: J. F. Leite Junior</a:t>
            </a:r>
          </a:p>
        </p:txBody>
      </p:sp>
    </p:spTree>
    <p:extLst>
      <p:ext uri="{BB962C8B-B14F-4D97-AF65-F5344CB8AC3E}">
        <p14:creationId xmlns:p14="http://schemas.microsoft.com/office/powerpoint/2010/main" val="3658811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>
            <a:extLst>
              <a:ext uri="{FF2B5EF4-FFF2-40B4-BE49-F238E27FC236}">
                <a16:creationId xmlns:a16="http://schemas.microsoft.com/office/drawing/2014/main" id="{6B369AF7-EC0A-47FB-903F-3C95CFAD5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55" y="1749972"/>
            <a:ext cx="9716898" cy="416209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B935136-A3D2-4344-BA47-1A83F5ABD6AB}"/>
              </a:ext>
            </a:extLst>
          </p:cNvPr>
          <p:cNvSpPr txBox="1"/>
          <p:nvPr/>
        </p:nvSpPr>
        <p:spPr>
          <a:xfrm>
            <a:off x="267586" y="232144"/>
            <a:ext cx="1154164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À </a:t>
            </a:r>
            <a:r>
              <a:rPr lang="en-U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vontade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 a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partir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da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posição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de DESCANSAR,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mantendo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posição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e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em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forma. Isto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permite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ao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aluno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ficar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vontade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podendo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falar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e se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mexer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mantendo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posição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do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pé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direito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como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base.</a:t>
            </a:r>
          </a:p>
          <a:p>
            <a:pPr algn="ctr"/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B6A0176-18A6-4B58-B0D5-487D2B37F2AD}"/>
              </a:ext>
            </a:extLst>
          </p:cNvPr>
          <p:cNvSpPr txBox="1"/>
          <p:nvPr/>
        </p:nvSpPr>
        <p:spPr>
          <a:xfrm>
            <a:off x="757601" y="6168083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Sorts Mill Goudy"/>
              </a:rPr>
              <a:t>Fonte: J. F. Leite Junior</a:t>
            </a:r>
            <a:r>
              <a:rPr lang="pt-BR" sz="1400" dirty="0">
                <a:latin typeface="Sorts Mill Goudy"/>
              </a:rPr>
              <a:t>​</a:t>
            </a:r>
            <a:endParaRPr lang="pt-B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6581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94334662-7824-4430-AF46-12474EF9A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81297"/>
            <a:ext cx="6359989" cy="354307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AFC547A-C3C1-4C2F-8321-4ACF9BAFC469}"/>
              </a:ext>
            </a:extLst>
          </p:cNvPr>
          <p:cNvSpPr txBox="1"/>
          <p:nvPr/>
        </p:nvSpPr>
        <p:spPr>
          <a:xfrm>
            <a:off x="684028" y="480238"/>
            <a:ext cx="9450572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inherit"/>
              </a:rPr>
              <a:t>Fora de forma: </a:t>
            </a:r>
            <a:r>
              <a:rPr lang="en-US" sz="2000" dirty="0">
                <a:solidFill>
                  <a:srgbClr val="333333"/>
                </a:solidFill>
                <a:latin typeface="Arial"/>
                <a:cs typeface="Arial"/>
              </a:rPr>
              <a:t>o </a:t>
            </a:r>
            <a:r>
              <a:rPr lang="en-US" sz="2000" dirty="0" err="1">
                <a:solidFill>
                  <a:srgbClr val="333333"/>
                </a:solidFill>
                <a:latin typeface="Arial"/>
                <a:cs typeface="Arial"/>
              </a:rPr>
              <a:t>aluno</a:t>
            </a:r>
            <a:r>
              <a:rPr lang="en-US" sz="2000" dirty="0">
                <a:solidFill>
                  <a:srgbClr val="333333"/>
                </a:solidFill>
                <a:latin typeface="Arial"/>
                <a:cs typeface="Arial"/>
              </a:rPr>
              <a:t> bate fortemente </a:t>
            </a:r>
            <a:r>
              <a:rPr lang="en-US" sz="2000" dirty="0" err="1">
                <a:solidFill>
                  <a:srgbClr val="333333"/>
                </a:solidFill>
                <a:latin typeface="Arial"/>
                <a:cs typeface="Arial"/>
              </a:rPr>
              <a:t>seu</a:t>
            </a:r>
            <a:r>
              <a:rPr lang="en-US" sz="20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Arial"/>
                <a:cs typeface="Arial"/>
              </a:rPr>
              <a:t>pé</a:t>
            </a:r>
            <a:r>
              <a:rPr lang="en-US" sz="20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Arial"/>
                <a:cs typeface="Arial"/>
              </a:rPr>
              <a:t>esquerdo</a:t>
            </a:r>
            <a:r>
              <a:rPr lang="en-US" sz="2000" dirty="0">
                <a:solidFill>
                  <a:srgbClr val="333333"/>
                </a:solidFill>
                <a:latin typeface="Arial"/>
                <a:cs typeface="Arial"/>
              </a:rPr>
              <a:t> no </a:t>
            </a:r>
            <a:r>
              <a:rPr lang="en-US" sz="2000" dirty="0" err="1">
                <a:solidFill>
                  <a:srgbClr val="333333"/>
                </a:solidFill>
                <a:latin typeface="Arial"/>
                <a:cs typeface="Arial"/>
              </a:rPr>
              <a:t>chão</a:t>
            </a:r>
            <a:r>
              <a:rPr lang="en-US" sz="2000" dirty="0">
                <a:solidFill>
                  <a:srgbClr val="333333"/>
                </a:solidFill>
                <a:latin typeface="Arial"/>
                <a:cs typeface="Arial"/>
              </a:rPr>
              <a:t>, à </a:t>
            </a:r>
            <a:r>
              <a:rPr lang="en-US" sz="2000" dirty="0" err="1">
                <a:solidFill>
                  <a:srgbClr val="333333"/>
                </a:solidFill>
                <a:latin typeface="Arial"/>
                <a:cs typeface="Arial"/>
              </a:rPr>
              <a:t>frente</a:t>
            </a:r>
            <a:r>
              <a:rPr lang="en-US" sz="2000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sz="2000" dirty="0" err="1">
                <a:solidFill>
                  <a:srgbClr val="333333"/>
                </a:solidFill>
                <a:latin typeface="Arial"/>
                <a:cs typeface="Arial"/>
              </a:rPr>
              <a:t>como</a:t>
            </a:r>
            <a:r>
              <a:rPr lang="en-US" sz="2000" dirty="0">
                <a:solidFill>
                  <a:srgbClr val="333333"/>
                </a:solidFill>
                <a:latin typeface="Arial"/>
                <a:cs typeface="Arial"/>
              </a:rPr>
              <a:t> no </a:t>
            </a:r>
            <a:r>
              <a:rPr lang="en-US" sz="2000" dirty="0" err="1">
                <a:solidFill>
                  <a:srgbClr val="333333"/>
                </a:solidFill>
                <a:latin typeface="Arial"/>
                <a:cs typeface="Arial"/>
              </a:rPr>
              <a:t>Rompimento</a:t>
            </a:r>
            <a:r>
              <a:rPr lang="en-US" sz="2000" dirty="0">
                <a:solidFill>
                  <a:srgbClr val="333333"/>
                </a:solidFill>
                <a:latin typeface="Arial"/>
                <a:cs typeface="Arial"/>
              </a:rPr>
              <a:t> de </a:t>
            </a:r>
            <a:r>
              <a:rPr lang="en-US" sz="2000" dirty="0" err="1">
                <a:solidFill>
                  <a:srgbClr val="333333"/>
                </a:solidFill>
                <a:latin typeface="Arial"/>
                <a:cs typeface="Arial"/>
              </a:rPr>
              <a:t>marcha</a:t>
            </a:r>
            <a:r>
              <a:rPr lang="en-US" sz="2000" dirty="0">
                <a:solidFill>
                  <a:srgbClr val="333333"/>
                </a:solidFill>
                <a:latin typeface="Arial"/>
                <a:cs typeface="Arial"/>
              </a:rPr>
              <a:t>. Pode-se </a:t>
            </a:r>
            <a:r>
              <a:rPr lang="en-US" sz="2000" dirty="0" err="1">
                <a:solidFill>
                  <a:srgbClr val="333333"/>
                </a:solidFill>
                <a:latin typeface="Arial"/>
                <a:cs typeface="Arial"/>
              </a:rPr>
              <a:t>combinar</a:t>
            </a:r>
            <a:r>
              <a:rPr lang="en-US" sz="2000" dirty="0">
                <a:solidFill>
                  <a:srgbClr val="333333"/>
                </a:solidFill>
                <a:latin typeface="Arial"/>
                <a:cs typeface="Arial"/>
              </a:rPr>
              <a:t> um </a:t>
            </a:r>
            <a:r>
              <a:rPr lang="en-US" sz="2000" dirty="0" err="1">
                <a:solidFill>
                  <a:srgbClr val="333333"/>
                </a:solidFill>
                <a:latin typeface="Arial"/>
                <a:cs typeface="Arial"/>
              </a:rPr>
              <a:t>grito</a:t>
            </a:r>
            <a:r>
              <a:rPr lang="en-US" sz="20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Arial"/>
                <a:cs typeface="Arial"/>
              </a:rPr>
              <a:t>característico</a:t>
            </a:r>
            <a:r>
              <a:rPr lang="en-US" sz="20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</a:p>
          <a:p>
            <a:pPr algn="ctr"/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D0C9C9-A641-4ED1-BA97-4601202A8E2C}"/>
              </a:ext>
            </a:extLst>
          </p:cNvPr>
          <p:cNvSpPr txBox="1"/>
          <p:nvPr/>
        </p:nvSpPr>
        <p:spPr>
          <a:xfrm>
            <a:off x="9526772" y="5424377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333333"/>
                </a:solidFill>
                <a:latin typeface="Sorts Mill Goudy"/>
              </a:rPr>
              <a:t>Fonte: J. F. Leite Junior</a:t>
            </a:r>
            <a:r>
              <a:rPr lang="pt-BR" sz="1100" dirty="0">
                <a:latin typeface="Sorts Mill Goudy"/>
              </a:rPr>
              <a:t>​</a:t>
            </a:r>
            <a:endParaRPr lang="pt-BR" sz="11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4693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8200AB4-3451-49C7-B2DF-54590E9259A6}"/>
              </a:ext>
            </a:extLst>
          </p:cNvPr>
          <p:cNvSpPr txBox="1"/>
          <p:nvPr/>
        </p:nvSpPr>
        <p:spPr>
          <a:xfrm>
            <a:off x="185530" y="145774"/>
            <a:ext cx="114233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CONTINÊNCIA</a:t>
            </a:r>
          </a:p>
          <a:p>
            <a:pPr algn="l"/>
            <a:r>
              <a:rPr lang="pt-BR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Descrição</a:t>
            </a:r>
            <a:endParaRPr lang="pt-BR" sz="2000" b="0" i="0" dirty="0">
              <a:solidFill>
                <a:srgbClr val="4D515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Continência é a saudação militar e uma das maneiras de manifestar respeito e apreço aos seus superiores, pares, subordinados e símbolos, como a bandeira nacional, por exemplo. </a:t>
            </a: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Ela deve ser feita em pé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com a movimentação da mão direita até a cabeça, com a palma da mão para baixo, e pode ser individual ou da tropa.</a:t>
            </a:r>
            <a:r>
              <a:rPr lang="pt-BR" b="0" i="0" dirty="0">
                <a:effectLst/>
                <a:latin typeface="arial" panose="020B0604020202020204" pitchFamily="34" charset="0"/>
              </a:rPr>
              <a:t>                            </a:t>
            </a:r>
            <a:r>
              <a:rPr lang="pt-BR" sz="1400" b="0" i="0" u="none" strike="noStrike" dirty="0">
                <a:effectLst/>
                <a:latin typeface="arial" panose="020B0604020202020204" pitchFamily="34" charset="0"/>
                <a:hlinkClick r:id="rId2"/>
              </a:rPr>
              <a:t>Wikipédia</a:t>
            </a:r>
            <a:endParaRPr lang="pt-BR" sz="1400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51BE81-E3DF-4349-B4E3-B9C917FEF464}"/>
              </a:ext>
            </a:extLst>
          </p:cNvPr>
          <p:cNvSpPr txBox="1"/>
          <p:nvPr/>
        </p:nvSpPr>
        <p:spPr>
          <a:xfrm>
            <a:off x="185530" y="3069408"/>
            <a:ext cx="1186069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São elementos</a:t>
            </a:r>
            <a:r>
              <a:rPr lang="pt-BR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essenciais da </a:t>
            </a:r>
            <a:r>
              <a:rPr lang="pt-BR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continência</a:t>
            </a:r>
            <a:r>
              <a:rPr lang="pt-BR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individual: a atitude, o gesto e a duração, variáveis conforme a situação dos executantes: </a:t>
            </a:r>
          </a:p>
          <a:p>
            <a:pPr algn="just">
              <a:lnSpc>
                <a:spcPct val="150000"/>
              </a:lnSpc>
            </a:pPr>
            <a:r>
              <a:rPr lang="pt-BR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 - atitude - postura marcial e comportamento respeitoso e</a:t>
            </a:r>
          </a:p>
          <a:p>
            <a:pPr algn="just">
              <a:lnSpc>
                <a:spcPct val="150000"/>
              </a:lnSpc>
            </a:pPr>
            <a:r>
              <a:rPr lang="pt-BR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adequado às circunstâncias e ao ambiente;</a:t>
            </a:r>
          </a:p>
          <a:p>
            <a:pPr algn="just">
              <a:lnSpc>
                <a:spcPct val="150000"/>
              </a:lnSpc>
            </a:pPr>
            <a:r>
              <a:rPr lang="pt-BR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II - gesto - conjunto de movimento do corpo, braços e mãos, </a:t>
            </a:r>
          </a:p>
          <a:p>
            <a:pPr algn="just">
              <a:lnSpc>
                <a:spcPct val="150000"/>
              </a:lnSpc>
            </a:pPr>
            <a:r>
              <a:rPr lang="pt-BR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 ou sem armas;</a:t>
            </a:r>
          </a:p>
          <a:p>
            <a:pPr algn="just">
              <a:lnSpc>
                <a:spcPct val="150000"/>
              </a:lnSpc>
            </a:pPr>
            <a:r>
              <a:rPr lang="pt-BR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III - </a:t>
            </a:r>
            <a:r>
              <a:rPr lang="pt-BR" sz="2000" dirty="0">
                <a:solidFill>
                  <a:srgbClr val="202124"/>
                </a:solidFill>
                <a:latin typeface="arial" panose="020B0604020202020204" pitchFamily="34" charset="0"/>
              </a:rPr>
              <a:t>D</a:t>
            </a:r>
            <a:r>
              <a:rPr lang="pt-BR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uração (tempo necessário para se consumar a saudação)</a:t>
            </a:r>
            <a:endParaRPr lang="pt-BR" sz="2000" dirty="0"/>
          </a:p>
        </p:txBody>
      </p:sp>
      <p:pic>
        <p:nvPicPr>
          <p:cNvPr id="1030" name="Picture 6" descr="10- PRESTAR CONTINÊNCIAS CONDUTA/POSTURA E ATITUDES | PLANETABANDAS®BR">
            <a:extLst>
              <a:ext uri="{FF2B5EF4-FFF2-40B4-BE49-F238E27FC236}">
                <a16:creationId xmlns:a16="http://schemas.microsoft.com/office/drawing/2014/main" id="{407F473E-C233-4EFA-B305-2158F3069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828" y="3692676"/>
            <a:ext cx="3821076" cy="276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979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78371" y="1332726"/>
            <a:ext cx="1089267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/>
              <a:t>	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O Aluno Cívico militar, para falar com os diretores, geral e cívico Militar, Pedagogas, Professores, Monitores Cívicos militares e demais profissionais do colégio, deverão fazer a apresentação da seguinte forma: Aproxima-se deste até a distância do aperto de mão; toma a posição de “Sentido”, faz a continência individual e diz, em voz claramente audível, seu nome e turma a que pertence, ou função que exerce, desfaz a continência, diz o motivo da apresentação, permanecendo na posição de “Sentido” até que lhe seja autorizado tomar a posição de “Descansar’ ou de “À Vontade”.</a:t>
            </a:r>
          </a:p>
        </p:txBody>
      </p:sp>
      <p:sp>
        <p:nvSpPr>
          <p:cNvPr id="3" name="Retângulo 2"/>
          <p:cNvSpPr/>
          <p:nvPr/>
        </p:nvSpPr>
        <p:spPr>
          <a:xfrm>
            <a:off x="3557390" y="491351"/>
            <a:ext cx="50190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rgbClr val="FF0000"/>
                </a:solidFill>
              </a:rPr>
              <a:t>DA APRESENTAÇÃO</a:t>
            </a:r>
            <a:endParaRPr lang="pt-BR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376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9538" y="1095426"/>
            <a:ext cx="1161997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200" dirty="0">
                <a:latin typeface="Arial" pitchFamily="34" charset="0"/>
                <a:cs typeface="Arial" pitchFamily="34" charset="0"/>
              </a:rPr>
              <a:t>Para se retirar após a apresentação, </a:t>
            </a:r>
          </a:p>
          <a:p>
            <a:pPr algn="ctr">
              <a:lnSpc>
                <a:spcPct val="150000"/>
              </a:lnSpc>
            </a:pPr>
            <a:r>
              <a:rPr lang="pt-BR" sz="3200" dirty="0">
                <a:latin typeface="Arial" pitchFamily="34" charset="0"/>
                <a:cs typeface="Arial" pitchFamily="34" charset="0"/>
              </a:rPr>
              <a:t>o Aluno Cívico Militar faz-lhe a continência individual, e pede permissão para se retirar; concedida a permissão, </a:t>
            </a:r>
          </a:p>
          <a:p>
            <a:pPr algn="ctr">
              <a:lnSpc>
                <a:spcPct val="150000"/>
              </a:lnSpc>
            </a:pPr>
            <a:r>
              <a:rPr lang="pt-BR" sz="3200" dirty="0">
                <a:latin typeface="Arial" pitchFamily="34" charset="0"/>
                <a:cs typeface="Arial" pitchFamily="34" charset="0"/>
              </a:rPr>
              <a:t>o aluno depois de fazer “Meia Volta”, rompe a marcha </a:t>
            </a:r>
          </a:p>
          <a:p>
            <a:pPr algn="ctr">
              <a:lnSpc>
                <a:spcPct val="150000"/>
              </a:lnSpc>
            </a:pPr>
            <a:r>
              <a:rPr lang="pt-BR" sz="3200" dirty="0">
                <a:latin typeface="Arial" pitchFamily="34" charset="0"/>
                <a:cs typeface="Arial" pitchFamily="34" charset="0"/>
              </a:rPr>
              <a:t>com o pé esquerdo.</a:t>
            </a:r>
          </a:p>
        </p:txBody>
      </p:sp>
    </p:spTree>
    <p:extLst>
      <p:ext uri="{BB962C8B-B14F-4D97-AF65-F5344CB8AC3E}">
        <p14:creationId xmlns:p14="http://schemas.microsoft.com/office/powerpoint/2010/main" val="40185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FFF078C9-E2E1-49DA-872D-37681048F191}"/>
              </a:ext>
            </a:extLst>
          </p:cNvPr>
          <p:cNvSpPr txBox="1"/>
          <p:nvPr/>
        </p:nvSpPr>
        <p:spPr>
          <a:xfrm>
            <a:off x="425271" y="274519"/>
            <a:ext cx="11766424" cy="59055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600" b="1" dirty="0">
                <a:solidFill>
                  <a:srgbClr val="FF0000"/>
                </a:solidFill>
                <a:latin typeface="Arial"/>
                <a:cs typeface="Arial"/>
              </a:rPr>
              <a:t>O QUE É ORDEM UNIDA</a:t>
            </a:r>
          </a:p>
          <a:p>
            <a:pPr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60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Ordem Unida se caracteriza por uma disposição individual e consciente altamente motivada, para obtenção de determinados padrões coletivos de uniformidade e sincronização;</a:t>
            </a:r>
          </a:p>
          <a:p>
            <a:pPr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60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 a situação de ordem e obediência que se estabelece, tendo em vista a necessidade de eficiência no cumprimento do dever nas instituições militares e cívico-militar;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Ordem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unida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formação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habitual de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marcha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de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parada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reunião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componentes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tropa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, que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observa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distâncias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intervalos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estabelecidos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atividade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à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prática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Chefia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Liderança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e a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criação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reflexos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disciplina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é a forma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elementar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iniciação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prática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comando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Pela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Ordem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Unida, a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tropa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evidencia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claramente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índices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eficiência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MORAL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– pela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superação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dificuldades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DISCIPLINA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– pela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presteza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atenção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com que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obedece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aos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comandos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ESPÍRITO DE CORPO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– pela boa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apresentação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coletiva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uniformidade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PROFICIÊNCIA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manutenção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exatidão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execução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674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938B2251-66DB-4744-9E6E-C8B1511BCEE3}"/>
              </a:ext>
            </a:extLst>
          </p:cNvPr>
          <p:cNvSpPr txBox="1"/>
          <p:nvPr/>
        </p:nvSpPr>
        <p:spPr>
          <a:xfrm>
            <a:off x="396594" y="349048"/>
            <a:ext cx="12409743" cy="60517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000" b="1" dirty="0">
                <a:solidFill>
                  <a:srgbClr val="FF0000"/>
                </a:solidFill>
                <a:latin typeface="Arial"/>
                <a:cs typeface="Arial"/>
              </a:rPr>
              <a:t>OBJETIVOS DA ORDEM UNIDA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4000" dirty="0">
              <a:solidFill>
                <a:schemeClr val="tx2"/>
              </a:solidFill>
              <a:latin typeface="Arial"/>
              <a:cs typeface="Arial"/>
            </a:endParaRP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/>
                <a:cs typeface="Arial"/>
              </a:rPr>
              <a:t>Proporcionar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aos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homens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os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meios</a:t>
            </a:r>
            <a:r>
              <a:rPr lang="en-US" sz="2400" dirty="0">
                <a:latin typeface="Arial"/>
                <a:cs typeface="Arial"/>
              </a:rPr>
              <a:t> de se </a:t>
            </a:r>
            <a:r>
              <a:rPr lang="en-US" sz="2400" dirty="0" err="1">
                <a:latin typeface="Arial"/>
                <a:cs typeface="Arial"/>
              </a:rPr>
              <a:t>apresentarem</a:t>
            </a:r>
            <a:r>
              <a:rPr lang="en-US" sz="2400" dirty="0">
                <a:latin typeface="Arial"/>
                <a:cs typeface="Arial"/>
              </a:rPr>
              <a:t> e se </a:t>
            </a:r>
            <a:r>
              <a:rPr lang="en-US" sz="2400" dirty="0" err="1">
                <a:latin typeface="Arial"/>
                <a:cs typeface="Arial"/>
              </a:rPr>
              <a:t>deslocarem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em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perfeita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ordem</a:t>
            </a:r>
            <a:r>
              <a:rPr lang="en-US" sz="2400" dirty="0">
                <a:latin typeface="Arial"/>
                <a:cs typeface="Arial"/>
              </a:rPr>
              <a:t> e </a:t>
            </a:r>
            <a:r>
              <a:rPr lang="en-US" sz="2400" dirty="0" err="1">
                <a:latin typeface="Arial"/>
                <a:cs typeface="Arial"/>
              </a:rPr>
              <a:t>harmonia</a:t>
            </a:r>
            <a:r>
              <a:rPr lang="en-US" sz="2400" dirty="0">
                <a:latin typeface="Arial"/>
                <a:cs typeface="Arial"/>
              </a:rPr>
              <a:t>.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/>
                <a:cs typeface="Arial"/>
              </a:rPr>
              <a:t>Desenvolver</a:t>
            </a:r>
            <a:r>
              <a:rPr lang="en-US" sz="2400" dirty="0">
                <a:latin typeface="Arial"/>
                <a:cs typeface="Arial"/>
              </a:rPr>
              <a:t> o </a:t>
            </a:r>
            <a:r>
              <a:rPr lang="en-US" sz="2400" dirty="0" err="1">
                <a:latin typeface="Arial"/>
                <a:cs typeface="Arial"/>
              </a:rPr>
              <a:t>sentimento</a:t>
            </a:r>
            <a:r>
              <a:rPr lang="en-US" sz="2400" dirty="0">
                <a:latin typeface="Arial"/>
                <a:cs typeface="Arial"/>
              </a:rPr>
              <a:t> de </a:t>
            </a:r>
            <a:r>
              <a:rPr lang="en-US" sz="2400" dirty="0" err="1">
                <a:latin typeface="Arial"/>
                <a:cs typeface="Arial"/>
              </a:rPr>
              <a:t>coesão</a:t>
            </a:r>
            <a:r>
              <a:rPr lang="en-US" sz="2400" dirty="0">
                <a:latin typeface="Arial"/>
                <a:cs typeface="Arial"/>
              </a:rPr>
              <a:t> e </a:t>
            </a:r>
            <a:r>
              <a:rPr lang="en-US" sz="2400" dirty="0" err="1">
                <a:latin typeface="Arial"/>
                <a:cs typeface="Arial"/>
              </a:rPr>
              <a:t>os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reflexos</a:t>
            </a:r>
            <a:r>
              <a:rPr lang="en-US" sz="2400" dirty="0">
                <a:latin typeface="Arial"/>
                <a:cs typeface="Arial"/>
              </a:rPr>
              <a:t> da </a:t>
            </a:r>
            <a:r>
              <a:rPr lang="en-US" sz="2400" dirty="0" err="1">
                <a:latin typeface="Arial"/>
                <a:cs typeface="Arial"/>
              </a:rPr>
              <a:t>obediência</a:t>
            </a:r>
            <a:endParaRPr lang="en-US" sz="2400" dirty="0">
              <a:latin typeface="Arial"/>
              <a:cs typeface="Arial"/>
            </a:endParaRP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/>
                <a:cs typeface="Arial"/>
              </a:rPr>
              <a:t>Construir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uma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escola</a:t>
            </a:r>
            <a:r>
              <a:rPr lang="en-US" sz="2400" dirty="0">
                <a:latin typeface="Arial"/>
                <a:cs typeface="Arial"/>
              </a:rPr>
              <a:t> de </a:t>
            </a:r>
            <a:r>
              <a:rPr lang="en-US" sz="2400" dirty="0" err="1">
                <a:latin typeface="Arial"/>
                <a:cs typeface="Arial"/>
              </a:rPr>
              <a:t>disciplina</a:t>
            </a:r>
            <a:r>
              <a:rPr lang="en-US" sz="2400" dirty="0">
                <a:latin typeface="Arial"/>
                <a:cs typeface="Arial"/>
              </a:rPr>
              <a:t>.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/>
                <a:cs typeface="Arial"/>
              </a:rPr>
              <a:t>Treinar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graduados</a:t>
            </a:r>
            <a:r>
              <a:rPr lang="en-US" sz="2400" dirty="0">
                <a:latin typeface="Arial"/>
                <a:cs typeface="Arial"/>
              </a:rPr>
              <a:t> no </a:t>
            </a:r>
            <a:r>
              <a:rPr lang="en-US" sz="2400" dirty="0" err="1">
                <a:latin typeface="Arial"/>
                <a:cs typeface="Arial"/>
              </a:rPr>
              <a:t>comando</a:t>
            </a:r>
            <a:r>
              <a:rPr lang="en-US" sz="2400" dirty="0">
                <a:latin typeface="Arial"/>
                <a:cs typeface="Arial"/>
              </a:rPr>
              <a:t> da </a:t>
            </a:r>
            <a:r>
              <a:rPr lang="en-US" sz="2400" dirty="0" err="1">
                <a:latin typeface="Arial"/>
                <a:cs typeface="Arial"/>
              </a:rPr>
              <a:t>tropa</a:t>
            </a:r>
            <a:r>
              <a:rPr lang="en-US" sz="2400" dirty="0">
                <a:latin typeface="Arial"/>
                <a:cs typeface="Arial"/>
              </a:rPr>
              <a:t>.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/>
                <a:cs typeface="Arial"/>
              </a:rPr>
              <a:t>Possibilitar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que</a:t>
            </a:r>
            <a:r>
              <a:rPr lang="en-US" sz="2400" dirty="0">
                <a:latin typeface="Arial"/>
                <a:cs typeface="Arial"/>
              </a:rPr>
              <a:t> a </a:t>
            </a:r>
            <a:r>
              <a:rPr lang="en-US" sz="2400" dirty="0" err="1">
                <a:latin typeface="Arial"/>
                <a:cs typeface="Arial"/>
              </a:rPr>
              <a:t>tropa</a:t>
            </a:r>
            <a:r>
              <a:rPr lang="en-US" sz="2400" dirty="0">
                <a:latin typeface="Arial"/>
                <a:cs typeface="Arial"/>
              </a:rPr>
              <a:t> se </a:t>
            </a:r>
            <a:r>
              <a:rPr lang="en-US" sz="2400" dirty="0" err="1">
                <a:latin typeface="Arial"/>
                <a:cs typeface="Arial"/>
              </a:rPr>
              <a:t>apresente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em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deslocamento</a:t>
            </a:r>
            <a:r>
              <a:rPr lang="en-US" sz="2400" dirty="0">
                <a:latin typeface="Arial"/>
                <a:cs typeface="Arial"/>
              </a:rPr>
              <a:t> 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Arial"/>
                <a:cs typeface="Arial"/>
              </a:rPr>
              <a:t>com </a:t>
            </a:r>
            <a:r>
              <a:rPr lang="en-US" sz="2400" dirty="0" err="1">
                <a:latin typeface="Arial"/>
                <a:cs typeface="Arial"/>
              </a:rPr>
              <a:t>aspecto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enérgico</a:t>
            </a:r>
            <a:r>
              <a:rPr lang="en-US" sz="2400" dirty="0">
                <a:latin typeface="Arial"/>
                <a:cs typeface="Arial"/>
              </a:rPr>
              <a:t> e </a:t>
            </a:r>
            <a:r>
              <a:rPr lang="en-US" sz="2400" dirty="0" err="1">
                <a:latin typeface="Arial"/>
                <a:cs typeface="Arial"/>
              </a:rPr>
              <a:t>marcial</a:t>
            </a:r>
            <a:r>
              <a:rPr lang="en-US" sz="2400" dirty="0">
                <a:latin typeface="Arial"/>
                <a:cs typeface="Arial"/>
              </a:rPr>
              <a:t>. </a:t>
            </a:r>
            <a:endParaRPr lang="en-US" sz="2400" dirty="0">
              <a:latin typeface="Arial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2174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2594" y="3985"/>
            <a:ext cx="11366186" cy="6858000"/>
            <a:chOff x="871565" y="3985"/>
            <a:chExt cx="11366186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1565" y="3985"/>
              <a:ext cx="11366186" cy="5445513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C0EEC996-9295-4DA0-B394-C5A4E94362B5}"/>
              </a:ext>
            </a:extLst>
          </p:cNvPr>
          <p:cNvSpPr txBox="1"/>
          <p:nvPr/>
        </p:nvSpPr>
        <p:spPr>
          <a:xfrm>
            <a:off x="50840" y="970578"/>
            <a:ext cx="11907940" cy="49730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000" b="1" dirty="0">
                <a:solidFill>
                  <a:srgbClr val="FF0000"/>
                </a:solidFill>
                <a:latin typeface="Arial"/>
                <a:cs typeface="Arial"/>
              </a:rPr>
              <a:t>COMANDO E MEIOS DE COMANDO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pt-BR" sz="2400" dirty="0">
              <a:solidFill>
                <a:schemeClr val="tx2"/>
              </a:solidFill>
              <a:latin typeface="Arial"/>
              <a:cs typeface="Arial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  <a:latin typeface="Arial"/>
                <a:cs typeface="Arial"/>
              </a:rPr>
              <a:t>           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Na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Ordem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Unida, para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transmitir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sua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vontade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à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tropa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o comandante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poderá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empregar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os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seguintes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meios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</a:t>
            </a:r>
          </a:p>
          <a:p>
            <a:pPr indent="-228600" algn="ctr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Voz           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Gesto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              Corneta         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Apito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54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27A9E4A-A14F-4A82-82EB-D7556B8E7453}"/>
              </a:ext>
            </a:extLst>
          </p:cNvPr>
          <p:cNvSpPr txBox="1"/>
          <p:nvPr/>
        </p:nvSpPr>
        <p:spPr>
          <a:xfrm>
            <a:off x="82690" y="432214"/>
            <a:ext cx="12109005" cy="599357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solidFill>
                  <a:srgbClr val="FF0000"/>
                </a:solidFill>
                <a:latin typeface="Arial"/>
                <a:cs typeface="Arial"/>
              </a:rPr>
              <a:t>AS VOZES DE COMANDO CONTAM </a:t>
            </a:r>
          </a:p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solidFill>
                  <a:srgbClr val="FF0000"/>
                </a:solidFill>
                <a:latin typeface="Arial"/>
                <a:cs typeface="Arial"/>
              </a:rPr>
              <a:t>GERALMENTE DE</a:t>
            </a:r>
          </a:p>
          <a:p>
            <a:pPr marL="57150" algn="ctr">
              <a:lnSpc>
                <a:spcPct val="90000"/>
              </a:lnSpc>
              <a:spcAft>
                <a:spcPts val="600"/>
              </a:spcAft>
            </a:pPr>
            <a:endParaRPr lang="en-US" sz="36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u="sng" dirty="0" err="1">
                <a:latin typeface="Arial" pitchFamily="34" charset="0"/>
                <a:cs typeface="Arial" pitchFamily="34" charset="0"/>
              </a:rPr>
              <a:t>Voz</a:t>
            </a:r>
            <a:r>
              <a:rPr lang="en-US" b="1" u="sng" dirty="0">
                <a:latin typeface="Arial" pitchFamily="34" charset="0"/>
                <a:cs typeface="Arial" pitchFamily="34" charset="0"/>
              </a:rPr>
              <a:t> de </a:t>
            </a:r>
            <a:r>
              <a:rPr lang="en-US" b="1" u="sng" dirty="0" err="1">
                <a:latin typeface="Arial" pitchFamily="34" charset="0"/>
                <a:cs typeface="Arial" pitchFamily="34" charset="0"/>
              </a:rPr>
              <a:t>advertência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>
                <a:latin typeface="Arial" pitchFamily="34" charset="0"/>
                <a:cs typeface="Arial" pitchFamily="34" charset="0"/>
              </a:rPr>
              <a:t>– é um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alerta</a:t>
            </a:r>
            <a:r>
              <a:rPr lang="en-US" dirty="0">
                <a:latin typeface="Arial" pitchFamily="34" charset="0"/>
                <a:cs typeface="Arial" pitchFamily="34" charset="0"/>
              </a:rPr>
              <a:t> que se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dá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ao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grupamento</a:t>
            </a:r>
            <a:r>
              <a:rPr lang="en-US" dirty="0">
                <a:latin typeface="Arial" pitchFamily="34" charset="0"/>
                <a:cs typeface="Arial" pitchFamily="34" charset="0"/>
              </a:rPr>
              <a:t>,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prevenindo</a:t>
            </a:r>
            <a:r>
              <a:rPr lang="en-US" dirty="0">
                <a:latin typeface="Arial" pitchFamily="34" charset="0"/>
                <a:cs typeface="Arial" pitchFamily="34" charset="0"/>
              </a:rPr>
              <a:t>-a para o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comando</a:t>
            </a:r>
            <a:r>
              <a:rPr lang="en-US" dirty="0">
                <a:latin typeface="Arial" pitchFamily="34" charset="0"/>
                <a:cs typeface="Arial" pitchFamily="34" charset="0"/>
              </a:rPr>
              <a:t> que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será</a:t>
            </a:r>
            <a:r>
              <a:rPr lang="en-US" dirty="0">
                <a:latin typeface="Arial" pitchFamily="34" charset="0"/>
                <a:cs typeface="Arial" pitchFamily="34" charset="0"/>
              </a:rPr>
              <a:t> 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enunciado</a:t>
            </a:r>
            <a:r>
              <a:rPr lang="en-US" dirty="0">
                <a:latin typeface="Arial" pitchFamily="34" charset="0"/>
                <a:cs typeface="Arial" pitchFamily="34" charset="0"/>
              </a:rPr>
              <a:t>. </a:t>
            </a:r>
          </a:p>
          <a:p>
            <a:pPr marL="57150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                    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Exemplos</a:t>
            </a:r>
            <a:r>
              <a:rPr lang="en-US" dirty="0">
                <a:latin typeface="Arial" pitchFamily="34" charset="0"/>
                <a:cs typeface="Arial" pitchFamily="34" charset="0"/>
              </a:rPr>
              <a:t>: “ PELOTÃO!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ou</a:t>
            </a:r>
            <a:r>
              <a:rPr lang="en-US" dirty="0">
                <a:latin typeface="Arial" pitchFamily="34" charset="0"/>
                <a:cs typeface="Arial" pitchFamily="34" charset="0"/>
              </a:rPr>
              <a:t> ALUNOS!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ou</a:t>
            </a:r>
            <a:r>
              <a:rPr lang="en-US" dirty="0">
                <a:latin typeface="Arial" pitchFamily="34" charset="0"/>
                <a:cs typeface="Arial" pitchFamily="34" charset="0"/>
              </a:rPr>
              <a:t> ATENÇÃO!”.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u="sng" dirty="0" err="1">
                <a:latin typeface="Arial" pitchFamily="34" charset="0"/>
                <a:cs typeface="Arial" pitchFamily="34" charset="0"/>
              </a:rPr>
              <a:t>Comando</a:t>
            </a:r>
            <a:r>
              <a:rPr lang="en-US" b="1" u="sng" dirty="0">
                <a:latin typeface="Arial" pitchFamily="34" charset="0"/>
                <a:cs typeface="Arial" pitchFamily="34" charset="0"/>
              </a:rPr>
              <a:t> </a:t>
            </a:r>
            <a:r>
              <a:rPr lang="en-US" b="1" u="sng" dirty="0" err="1">
                <a:latin typeface="Arial" pitchFamily="34" charset="0"/>
                <a:cs typeface="Arial" pitchFamily="34" charset="0"/>
              </a:rPr>
              <a:t>propriamente</a:t>
            </a:r>
            <a:r>
              <a:rPr lang="en-US" b="1" u="sng" dirty="0">
                <a:latin typeface="Arial" pitchFamily="34" charset="0"/>
                <a:cs typeface="Arial" pitchFamily="34" charset="0"/>
              </a:rPr>
              <a:t> </a:t>
            </a:r>
            <a:r>
              <a:rPr lang="en-US" b="1" u="sng" dirty="0" err="1">
                <a:latin typeface="Arial" pitchFamily="34" charset="0"/>
                <a:cs typeface="Arial" pitchFamily="34" charset="0"/>
              </a:rPr>
              <a:t>dito</a:t>
            </a:r>
            <a:r>
              <a:rPr lang="en-US" dirty="0">
                <a:latin typeface="Arial" pitchFamily="34" charset="0"/>
                <a:cs typeface="Arial" pitchFamily="34" charset="0"/>
              </a:rPr>
              <a:t> – tem por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finalidade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indicar</a:t>
            </a:r>
            <a:r>
              <a:rPr lang="en-US" dirty="0">
                <a:latin typeface="Arial" pitchFamily="34" charset="0"/>
                <a:cs typeface="Arial" pitchFamily="34" charset="0"/>
              </a:rPr>
              <a:t> o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movimento</a:t>
            </a:r>
            <a:r>
              <a:rPr lang="en-US" dirty="0">
                <a:latin typeface="Arial" pitchFamily="34" charset="0"/>
                <a:cs typeface="Arial" pitchFamily="34" charset="0"/>
              </a:rPr>
              <a:t> 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ser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realizado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pelos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executantes</a:t>
            </a:r>
            <a:r>
              <a:rPr lang="en-US" dirty="0">
                <a:latin typeface="Arial" pitchFamily="34" charset="0"/>
                <a:cs typeface="Arial" pitchFamily="34" charset="0"/>
              </a:rPr>
              <a:t>. </a:t>
            </a:r>
          </a:p>
          <a:p>
            <a:pPr marL="57150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                   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Exemplos</a:t>
            </a:r>
            <a:r>
              <a:rPr lang="en-US" dirty="0">
                <a:latin typeface="Arial" pitchFamily="34" charset="0"/>
                <a:cs typeface="Arial" pitchFamily="34" charset="0"/>
              </a:rPr>
              <a:t>: “DIREITA!, ACELERADO!, CINCO PASSOS EM FRENTE! MEIA VOLTA!”. </a:t>
            </a:r>
          </a:p>
          <a:p>
            <a:pPr marL="57150">
              <a:lnSpc>
                <a:spcPct val="150000"/>
              </a:lnSpc>
              <a:spcAft>
                <a:spcPts val="600"/>
              </a:spcAft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57150">
              <a:lnSpc>
                <a:spcPct val="150000"/>
              </a:lnSpc>
              <a:spcAft>
                <a:spcPts val="600"/>
              </a:spcAft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69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27A9E4A-A14F-4A82-82EB-D7556B8E7453}"/>
              </a:ext>
            </a:extLst>
          </p:cNvPr>
          <p:cNvSpPr txBox="1"/>
          <p:nvPr/>
        </p:nvSpPr>
        <p:spPr>
          <a:xfrm>
            <a:off x="82690" y="0"/>
            <a:ext cx="12142135" cy="685799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FF0000"/>
                </a:solidFill>
                <a:latin typeface="Arial"/>
                <a:cs typeface="Arial"/>
              </a:rPr>
              <a:t>AS VOZES DE COMANDO CONTAM </a:t>
            </a:r>
          </a:p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FF0000"/>
                </a:solidFill>
                <a:latin typeface="Arial"/>
                <a:cs typeface="Arial"/>
              </a:rPr>
              <a:t>GERALMENTE DE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u="sng" dirty="0" err="1">
                <a:latin typeface="Arial" pitchFamily="34" charset="0"/>
                <a:cs typeface="Arial" pitchFamily="34" charset="0"/>
              </a:rPr>
              <a:t>Voz</a:t>
            </a:r>
            <a:r>
              <a:rPr lang="en-US" b="1" u="sng" dirty="0">
                <a:latin typeface="Arial" pitchFamily="34" charset="0"/>
                <a:cs typeface="Arial" pitchFamily="34" charset="0"/>
              </a:rPr>
              <a:t> de </a:t>
            </a:r>
            <a:r>
              <a:rPr lang="en-US" b="1" u="sng" dirty="0" err="1">
                <a:latin typeface="Arial" pitchFamily="34" charset="0"/>
                <a:cs typeface="Arial" pitchFamily="34" charset="0"/>
              </a:rPr>
              <a:t>execução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 –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determina</a:t>
            </a:r>
            <a:r>
              <a:rPr lang="en-US" dirty="0">
                <a:latin typeface="Arial" pitchFamily="34" charset="0"/>
                <a:cs typeface="Arial" pitchFamily="34" charset="0"/>
              </a:rPr>
              <a:t> o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exato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momento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em</a:t>
            </a:r>
            <a:r>
              <a:rPr lang="en-US" dirty="0">
                <a:latin typeface="Arial" pitchFamily="34" charset="0"/>
                <a:cs typeface="Arial" pitchFamily="34" charset="0"/>
              </a:rPr>
              <a:t> que o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movimento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deve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começar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ou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cessar</a:t>
            </a:r>
            <a:r>
              <a:rPr lang="en-US" dirty="0">
                <a:latin typeface="Arial" pitchFamily="34" charset="0"/>
                <a:cs typeface="Arial" pitchFamily="34" charset="0"/>
              </a:rPr>
              <a:t>. Ela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deve</a:t>
            </a:r>
            <a:r>
              <a:rPr lang="en-US" dirty="0">
                <a:latin typeface="Arial" pitchFamily="34" charset="0"/>
                <a:cs typeface="Arial" pitchFamily="34" charset="0"/>
              </a:rPr>
              <a:t> ser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curta</a:t>
            </a:r>
            <a:r>
              <a:rPr lang="en-US" dirty="0">
                <a:latin typeface="Arial" pitchFamily="34" charset="0"/>
                <a:cs typeface="Arial" pitchFamily="34" charset="0"/>
              </a:rPr>
              <a:t>, viva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enérgica</a:t>
            </a:r>
            <a:r>
              <a:rPr lang="en-US" dirty="0">
                <a:latin typeface="Arial" pitchFamily="34" charset="0"/>
                <a:cs typeface="Arial" pitchFamily="34" charset="0"/>
              </a:rPr>
              <a:t> e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segura</a:t>
            </a:r>
            <a:r>
              <a:rPr lang="en-US" dirty="0">
                <a:latin typeface="Arial" pitchFamily="34" charset="0"/>
                <a:cs typeface="Arial" pitchFamily="34" charset="0"/>
              </a:rPr>
              <a:t>. Tem de ser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mais</a:t>
            </a:r>
            <a:r>
              <a:rPr lang="en-US" dirty="0">
                <a:latin typeface="Arial" pitchFamily="34" charset="0"/>
                <a:cs typeface="Arial" pitchFamily="34" charset="0"/>
              </a:rPr>
              <a:t> breve que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comando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propriamente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dito</a:t>
            </a:r>
            <a:r>
              <a:rPr lang="en-US" dirty="0">
                <a:latin typeface="Arial" pitchFamily="34" charset="0"/>
                <a:cs typeface="Arial" pitchFamily="34" charset="0"/>
              </a:rPr>
              <a:t> e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mais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incisiva</a:t>
            </a:r>
            <a:r>
              <a:rPr lang="en-US" dirty="0">
                <a:latin typeface="Arial" pitchFamily="34" charset="0"/>
                <a:cs typeface="Arial" pitchFamily="34" charset="0"/>
              </a:rPr>
              <a:t>. Quando a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voz</a:t>
            </a:r>
            <a:r>
              <a:rPr lang="en-US" dirty="0">
                <a:latin typeface="Arial" pitchFamily="34" charset="0"/>
                <a:cs typeface="Arial" pitchFamily="34" charset="0"/>
              </a:rPr>
              <a:t> de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execução</a:t>
            </a:r>
            <a:r>
              <a:rPr lang="en-US" dirty="0">
                <a:latin typeface="Arial" pitchFamily="34" charset="0"/>
                <a:cs typeface="Arial" pitchFamily="34" charset="0"/>
              </a:rPr>
              <a:t> for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constituída</a:t>
            </a:r>
            <a:r>
              <a:rPr lang="en-US" dirty="0">
                <a:latin typeface="Arial" pitchFamily="34" charset="0"/>
                <a:cs typeface="Arial" pitchFamily="34" charset="0"/>
              </a:rPr>
              <a:t> por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uma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palavra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oxítona</a:t>
            </a:r>
            <a:r>
              <a:rPr lang="en-US" dirty="0">
                <a:latin typeface="Arial" pitchFamily="34" charset="0"/>
                <a:cs typeface="Arial" pitchFamily="34" charset="0"/>
              </a:rPr>
              <a:t>, 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aconselhável</a:t>
            </a:r>
            <a:r>
              <a:rPr lang="en-US" dirty="0">
                <a:latin typeface="Arial" pitchFamily="34" charset="0"/>
                <a:cs typeface="Arial" pitchFamily="34" charset="0"/>
              </a:rPr>
              <a:t> um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certo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alongamento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na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enunciação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</a:p>
          <a:p>
            <a:pPr marL="57150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Arial" pitchFamily="34" charset="0"/>
                <a:cs typeface="Arial" pitchFamily="34" charset="0"/>
              </a:rPr>
              <a:t>da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sílaba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inicial</a:t>
            </a:r>
            <a:r>
              <a:rPr lang="en-US" dirty="0">
                <a:latin typeface="Arial" pitchFamily="34" charset="0"/>
                <a:cs typeface="Arial" pitchFamily="34" charset="0"/>
              </a:rPr>
              <a:t>,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seguido</a:t>
            </a:r>
            <a:r>
              <a:rPr lang="en-US" dirty="0">
                <a:latin typeface="Arial" pitchFamily="34" charset="0"/>
                <a:cs typeface="Arial" pitchFamily="34" charset="0"/>
              </a:rPr>
              <a:t> de 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uma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enérgica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emissão</a:t>
            </a:r>
            <a:r>
              <a:rPr lang="en-US" dirty="0">
                <a:latin typeface="Arial" pitchFamily="34" charset="0"/>
                <a:cs typeface="Arial" pitchFamily="34" charset="0"/>
              </a:rPr>
              <a:t> da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sílaba</a:t>
            </a:r>
            <a:r>
              <a:rPr lang="en-US" dirty="0">
                <a:latin typeface="Arial" pitchFamily="34" charset="0"/>
                <a:cs typeface="Arial" pitchFamily="34" charset="0"/>
              </a:rPr>
              <a:t> final </a:t>
            </a:r>
          </a:p>
          <a:p>
            <a:pPr marL="57150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                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Exemplos</a:t>
            </a:r>
            <a:r>
              <a:rPr lang="en-US" dirty="0">
                <a:latin typeface="Arial" pitchFamily="34" charset="0"/>
                <a:cs typeface="Arial" pitchFamily="34" charset="0"/>
              </a:rPr>
              <a:t>: “CO-BRIR!, VOL-VER!, DES-CAN-SAR!”.</a:t>
            </a:r>
          </a:p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Quando,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porém</a:t>
            </a:r>
            <a:r>
              <a:rPr lang="en-US" dirty="0">
                <a:latin typeface="Arial" pitchFamily="34" charset="0"/>
                <a:cs typeface="Arial" pitchFamily="34" charset="0"/>
              </a:rPr>
              <a:t>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tônica</a:t>
            </a:r>
            <a:r>
              <a:rPr lang="en-US" dirty="0">
                <a:latin typeface="Arial" pitchFamily="34" charset="0"/>
                <a:cs typeface="Arial" pitchFamily="34" charset="0"/>
              </a:rPr>
              <a:t> da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voz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execução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cair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penúltima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sílaba</a:t>
            </a:r>
            <a:r>
              <a:rPr lang="en-US" dirty="0">
                <a:latin typeface="Arial" pitchFamily="34" charset="0"/>
                <a:cs typeface="Arial" pitchFamily="34" charset="0"/>
              </a:rPr>
              <a:t>, é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imprescindível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destacar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esta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tonicidade</a:t>
            </a:r>
            <a:r>
              <a:rPr lang="en-US" dirty="0">
                <a:latin typeface="Arial" pitchFamily="34" charset="0"/>
                <a:cs typeface="Arial" pitchFamily="34" charset="0"/>
              </a:rPr>
              <a:t> com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precisão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Nestes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casos</a:t>
            </a:r>
            <a:r>
              <a:rPr lang="en-US" dirty="0">
                <a:latin typeface="Arial" pitchFamily="34" charset="0"/>
                <a:cs typeface="Arial" pitchFamily="34" charset="0"/>
              </a:rPr>
              <a:t>, a(s)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sílaba</a:t>
            </a:r>
            <a:r>
              <a:rPr lang="en-US" dirty="0">
                <a:latin typeface="Arial" pitchFamily="34" charset="0"/>
                <a:cs typeface="Arial" pitchFamily="34" charset="0"/>
              </a:rPr>
              <a:t>(s) final(ais)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praticamente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não</a:t>
            </a:r>
            <a:r>
              <a:rPr lang="en-US" dirty="0">
                <a:latin typeface="Arial" pitchFamily="34" charset="0"/>
                <a:cs typeface="Arial" pitchFamily="34" charset="0"/>
              </a:rPr>
              <a:t> se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pronuncia</a:t>
            </a:r>
            <a:r>
              <a:rPr lang="en-US" dirty="0">
                <a:latin typeface="Arial" pitchFamily="34" charset="0"/>
                <a:cs typeface="Arial" pitchFamily="34" charset="0"/>
              </a:rPr>
              <a:t>(m).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               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Exemplos</a:t>
            </a:r>
            <a:r>
              <a:rPr lang="en-US" dirty="0">
                <a:latin typeface="Arial" pitchFamily="34" charset="0"/>
                <a:cs typeface="Arial" pitchFamily="34" charset="0"/>
              </a:rPr>
              <a:t>: “MAR-CHE!, AL-TO!, EM FREN-TE!, OR-DI-NÁ-RIO!”.</a:t>
            </a:r>
          </a:p>
          <a:p>
            <a:pPr marL="34290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É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necessário</a:t>
            </a:r>
            <a:r>
              <a:rPr lang="en-US" dirty="0">
                <a:latin typeface="Arial" pitchFamily="34" charset="0"/>
                <a:cs typeface="Arial" pitchFamily="34" charset="0"/>
              </a:rPr>
              <a:t> que o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instrutor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enuncie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os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comandos</a:t>
            </a:r>
            <a:r>
              <a:rPr lang="en-US" dirty="0">
                <a:latin typeface="Arial" pitchFamily="34" charset="0"/>
                <a:cs typeface="Arial" pitchFamily="34" charset="0"/>
              </a:rPr>
              <a:t> de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maneira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enérgica</a:t>
            </a:r>
            <a:r>
              <a:rPr lang="en-US" dirty="0">
                <a:latin typeface="Arial" pitchFamily="34" charset="0"/>
                <a:cs typeface="Arial" pitchFamily="34" charset="0"/>
              </a:rPr>
              <a:t>,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definindo</a:t>
            </a:r>
            <a:r>
              <a:rPr lang="en-US" dirty="0">
                <a:latin typeface="Arial" pitchFamily="34" charset="0"/>
                <a:cs typeface="Arial" pitchFamily="34" charset="0"/>
              </a:rPr>
              <a:t> com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exatidão</a:t>
            </a:r>
            <a:r>
              <a:rPr lang="en-US" dirty="0">
                <a:latin typeface="Arial" pitchFamily="34" charset="0"/>
                <a:cs typeface="Arial" pitchFamily="34" charset="0"/>
              </a:rPr>
              <a:t> o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momento</a:t>
            </a:r>
            <a:r>
              <a:rPr lang="en-US" dirty="0">
                <a:latin typeface="Arial" pitchFamily="34" charset="0"/>
                <a:cs typeface="Arial" pitchFamily="34" charset="0"/>
              </a:rPr>
              <a:t> do </a:t>
            </a:r>
          </a:p>
          <a:p>
            <a:pPr marL="57150">
              <a:lnSpc>
                <a:spcPct val="150000"/>
              </a:lnSpc>
              <a:spcAft>
                <a:spcPts val="600"/>
              </a:spcAft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movimento</a:t>
            </a:r>
            <a:r>
              <a:rPr lang="en-US" dirty="0">
                <a:latin typeface="Arial" pitchFamily="34" charset="0"/>
                <a:cs typeface="Arial" pitchFamily="34" charset="0"/>
              </a:rPr>
              <a:t> e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dando</a:t>
            </a:r>
            <a:r>
              <a:rPr lang="en-US" dirty="0">
                <a:latin typeface="Arial" pitchFamily="34" charset="0"/>
                <a:cs typeface="Arial" pitchFamily="34" charset="0"/>
              </a:rPr>
              <a:t> o tempo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suficiente</a:t>
            </a:r>
            <a:r>
              <a:rPr lang="en-US" dirty="0">
                <a:latin typeface="Arial" pitchFamily="34" charset="0"/>
                <a:cs typeface="Arial" pitchFamily="34" charset="0"/>
              </a:rPr>
              <a:t> para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realizar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este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movimento</a:t>
            </a:r>
            <a:r>
              <a:rPr lang="en-US" dirty="0">
                <a:latin typeface="Arial" pitchFamily="34" charset="0"/>
                <a:cs typeface="Arial" pitchFamily="34" charset="0"/>
              </a:rPr>
              <a:t>,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ficando</a:t>
            </a:r>
            <a:r>
              <a:rPr lang="en-US" dirty="0">
                <a:latin typeface="Arial" pitchFamily="34" charset="0"/>
                <a:cs typeface="Arial" pitchFamily="34" charset="0"/>
              </a:rPr>
              <a:t> o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grupamento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em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condições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</a:p>
          <a:p>
            <a:pPr marL="57150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Arial" pitchFamily="34" charset="0"/>
                <a:cs typeface="Arial" pitchFamily="34" charset="0"/>
              </a:rPr>
              <a:t>de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receber</a:t>
            </a:r>
            <a:r>
              <a:rPr lang="en-US" dirty="0">
                <a:latin typeface="Arial" pitchFamily="34" charset="0"/>
                <a:cs typeface="Arial" pitchFamily="34" charset="0"/>
              </a:rPr>
              <a:t> a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voz</a:t>
            </a:r>
            <a:r>
              <a:rPr lang="en-US" dirty="0">
                <a:latin typeface="Arial" pitchFamily="34" charset="0"/>
                <a:cs typeface="Arial" pitchFamily="34" charset="0"/>
              </a:rPr>
              <a:t> de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execução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Uma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voz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comando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emitida</a:t>
            </a:r>
            <a:r>
              <a:rPr lang="en-US" dirty="0">
                <a:latin typeface="Arial" pitchFamily="34" charset="0"/>
                <a:cs typeface="Arial" pitchFamily="34" charset="0"/>
              </a:rPr>
              <a:t> com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indiferença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poderá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como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resultado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uma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execução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displicente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928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EFF91FC-AF97-457A-85F0-5B385F1FDD93}"/>
              </a:ext>
            </a:extLst>
          </p:cNvPr>
          <p:cNvSpPr txBox="1"/>
          <p:nvPr/>
        </p:nvSpPr>
        <p:spPr>
          <a:xfrm>
            <a:off x="331460" y="530321"/>
            <a:ext cx="1123688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Intervalo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é o 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espaço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entre 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alunos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colocados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mesma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fileira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(um do 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lado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do outro).​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5">
            <a:extLst>
              <a:ext uri="{FF2B5EF4-FFF2-40B4-BE49-F238E27FC236}">
                <a16:creationId xmlns:a16="http://schemas.microsoft.com/office/drawing/2014/main" id="{44CE68F1-1E1D-429C-B15F-38B0AC218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512" y="853486"/>
            <a:ext cx="5409743" cy="60157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72E2E9C-B8A8-473D-84E3-A15FE0D3597F}"/>
              </a:ext>
            </a:extLst>
          </p:cNvPr>
          <p:cNvSpPr txBox="1"/>
          <p:nvPr/>
        </p:nvSpPr>
        <p:spPr>
          <a:xfrm>
            <a:off x="8825145" y="5992057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solidFill>
                  <a:srgbClr val="333333"/>
                </a:solidFill>
                <a:latin typeface="Sorts Mill Goudy"/>
              </a:rPr>
              <a:t>Fonte</a:t>
            </a:r>
            <a:r>
              <a:rPr lang="en-US" sz="1600" dirty="0">
                <a:solidFill>
                  <a:srgbClr val="333333"/>
                </a:solidFill>
                <a:latin typeface="Sorts Mill Goudy"/>
              </a:rPr>
              <a:t>: J. F. </a:t>
            </a:r>
            <a:r>
              <a:rPr lang="en-US" sz="1600" dirty="0" err="1">
                <a:solidFill>
                  <a:srgbClr val="333333"/>
                </a:solidFill>
                <a:latin typeface="Sorts Mill Goudy"/>
              </a:rPr>
              <a:t>Leite</a:t>
            </a:r>
            <a:r>
              <a:rPr lang="en-US" sz="1600" dirty="0">
                <a:solidFill>
                  <a:srgbClr val="333333"/>
                </a:solidFill>
                <a:latin typeface="Sorts Mill Goudy"/>
              </a:rPr>
              <a:t> Junior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69129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>
            <a:extLst>
              <a:ext uri="{FF2B5EF4-FFF2-40B4-BE49-F238E27FC236}">
                <a16:creationId xmlns:a16="http://schemas.microsoft.com/office/drawing/2014/main" id="{95468BBA-4FF6-4E30-B015-D1223FD53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42" y="1087822"/>
            <a:ext cx="6262142" cy="543098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E496D2F-90BC-498F-9D06-F87E221E8F75}"/>
              </a:ext>
            </a:extLst>
          </p:cNvPr>
          <p:cNvSpPr txBox="1"/>
          <p:nvPr/>
        </p:nvSpPr>
        <p:spPr>
          <a:xfrm>
            <a:off x="408621" y="595379"/>
            <a:ext cx="11651999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Coluna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quando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alunos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estão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sz="20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atrás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outro, </a:t>
            </a:r>
            <a:r>
              <a:rPr lang="en-US" sz="20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independente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20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distância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0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entre </a:t>
            </a:r>
            <a:r>
              <a:rPr lang="en-US" sz="20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blocos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grupos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pPr algn="ctr"/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976420F-DBE1-4063-ACBB-1B5AF8A29F4F}"/>
              </a:ext>
            </a:extLst>
          </p:cNvPr>
          <p:cNvSpPr txBox="1"/>
          <p:nvPr/>
        </p:nvSpPr>
        <p:spPr>
          <a:xfrm>
            <a:off x="9317420" y="6142302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solidFill>
                  <a:srgbClr val="333333"/>
                </a:solidFill>
                <a:latin typeface="Sorts Mill Goudy"/>
              </a:rPr>
              <a:t>Fonte</a:t>
            </a:r>
            <a:r>
              <a:rPr lang="en-US" sz="1600" dirty="0">
                <a:solidFill>
                  <a:srgbClr val="333333"/>
                </a:solidFill>
                <a:latin typeface="Sorts Mill Goudy"/>
              </a:rPr>
              <a:t>: J. F. </a:t>
            </a:r>
            <a:r>
              <a:rPr lang="en-US" sz="1600" dirty="0" err="1">
                <a:solidFill>
                  <a:srgbClr val="333333"/>
                </a:solidFill>
                <a:latin typeface="Sorts Mill Goudy"/>
              </a:rPr>
              <a:t>Leite</a:t>
            </a:r>
            <a:r>
              <a:rPr lang="en-US" sz="1600" dirty="0">
                <a:solidFill>
                  <a:srgbClr val="333333"/>
                </a:solidFill>
                <a:latin typeface="Sorts Mill Goudy"/>
              </a:rPr>
              <a:t> Junior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961293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2150</Words>
  <Application>Microsoft Office PowerPoint</Application>
  <PresentationFormat>Widescreen</PresentationFormat>
  <Paragraphs>169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Arial</vt:lpstr>
      <vt:lpstr>Calibri</vt:lpstr>
      <vt:lpstr>Calibri Light</vt:lpstr>
      <vt:lpstr>inherit</vt:lpstr>
      <vt:lpstr>Sorts Mill Goudy</vt:lpstr>
      <vt:lpstr>Tema do Office</vt:lpstr>
      <vt:lpstr>Ordem Unida Básica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 Yvone Pimentel</dc:creator>
  <cp:lastModifiedBy>WILIAM DAVID DOS SANTOS BRITO</cp:lastModifiedBy>
  <cp:revision>714</cp:revision>
  <dcterms:created xsi:type="dcterms:W3CDTF">2021-04-27T16:32:31Z</dcterms:created>
  <dcterms:modified xsi:type="dcterms:W3CDTF">2021-06-26T19:58:22Z</dcterms:modified>
</cp:coreProperties>
</file>