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2" r:id="rId2"/>
    <p:sldId id="273" r:id="rId3"/>
    <p:sldId id="274" r:id="rId4"/>
    <p:sldId id="258" r:id="rId5"/>
    <p:sldId id="259" r:id="rId6"/>
    <p:sldId id="260" r:id="rId7"/>
    <p:sldId id="261" r:id="rId8"/>
    <p:sldId id="262" r:id="rId9"/>
    <p:sldId id="263" r:id="rId10"/>
    <p:sldId id="264" r:id="rId11"/>
    <p:sldId id="265" r:id="rId12"/>
    <p:sldId id="266" r:id="rId13"/>
    <p:sldId id="282" r:id="rId14"/>
    <p:sldId id="287" r:id="rId15"/>
    <p:sldId id="281" r:id="rId16"/>
    <p:sldId id="286" r:id="rId17"/>
    <p:sldId id="283" r:id="rId18"/>
    <p:sldId id="277" r:id="rId19"/>
    <p:sldId id="279" r:id="rId20"/>
    <p:sldId id="280" r:id="rId21"/>
    <p:sldId id="284" r:id="rId22"/>
    <p:sldId id="285" r:id="rId2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51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71717"/>
          </a:solidFill>
        </p:spPr>
        <p:txBody>
          <a:bodyPr wrap="square" lIns="0" tIns="0" rIns="0" bIns="0" rtlCol="0"/>
          <a:lstStyle/>
          <a:p>
            <a:endParaRPr/>
          </a:p>
        </p:txBody>
      </p:sp>
      <p:sp>
        <p:nvSpPr>
          <p:cNvPr id="2" name="Holder 2"/>
          <p:cNvSpPr>
            <a:spLocks noGrp="1"/>
          </p:cNvSpPr>
          <p:nvPr>
            <p:ph type="ctrTitle"/>
          </p:nvPr>
        </p:nvSpPr>
        <p:spPr>
          <a:xfrm>
            <a:off x="1539183" y="3244590"/>
            <a:ext cx="15209633" cy="18542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950212" y="6995215"/>
            <a:ext cx="14387575" cy="16256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7171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2000" b="0"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200" b="0" i="0">
                <a:solidFill>
                  <a:srgbClr val="171717"/>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0"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0"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43558" y="3178174"/>
            <a:ext cx="15400883" cy="3683000"/>
          </a:xfrm>
          <a:prstGeom prst="rect">
            <a:avLst/>
          </a:prstGeom>
        </p:spPr>
        <p:txBody>
          <a:bodyPr wrap="square" lIns="0" tIns="0" rIns="0" bIns="0">
            <a:spAutoFit/>
          </a:bodyPr>
          <a:lstStyle>
            <a:lvl1pPr>
              <a:defRPr sz="12000" b="0"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2155936" y="3999622"/>
            <a:ext cx="13976126" cy="4767580"/>
          </a:xfrm>
          <a:prstGeom prst="rect">
            <a:avLst/>
          </a:prstGeom>
        </p:spPr>
        <p:txBody>
          <a:bodyPr wrap="square" lIns="0" tIns="0" rIns="0" bIns="0">
            <a:spAutoFit/>
          </a:bodyPr>
          <a:lstStyle>
            <a:lvl1pPr>
              <a:defRPr sz="2200" b="0" i="0">
                <a:solidFill>
                  <a:srgbClr val="171717"/>
                </a:solidFill>
                <a:latin typeface="Roboto"/>
                <a:cs typeface="Roboto"/>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6/19/2023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9.jf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7.jf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7171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1" u="sng" strike="noStrike" kern="0" cap="none" spc="0" normalizeH="0" baseline="0" noProof="0" dirty="0">
              <a:ln>
                <a:noFill/>
              </a:ln>
              <a:solidFill>
                <a:srgbClr val="00B0F0"/>
              </a:solidFill>
              <a:effectLst/>
              <a:uLnTx/>
              <a:uFillTx/>
              <a:latin typeface="Roboto"/>
              <a:ea typeface="+mn-ea"/>
              <a:cs typeface="Roboto"/>
            </a:endParaRPr>
          </a:p>
        </p:txBody>
      </p:sp>
      <p:sp>
        <p:nvSpPr>
          <p:cNvPr id="3" name="object 3"/>
          <p:cNvSpPr txBox="1">
            <a:spLocks noGrp="1"/>
          </p:cNvSpPr>
          <p:nvPr>
            <p:ph type="title"/>
          </p:nvPr>
        </p:nvSpPr>
        <p:spPr>
          <a:xfrm>
            <a:off x="1443558" y="3178174"/>
            <a:ext cx="15400883" cy="3336811"/>
          </a:xfrm>
          <a:prstGeom prst="rect">
            <a:avLst/>
          </a:prstGeom>
        </p:spPr>
        <p:txBody>
          <a:bodyPr vert="horz" wrap="square" lIns="0" tIns="12700" rIns="0" bIns="0" rtlCol="0">
            <a:spAutoFit/>
          </a:bodyPr>
          <a:lstStyle/>
          <a:p>
            <a:pPr marL="0" marR="0" lvl="0" indent="0" defTabSz="914400" eaLnBrk="1" fontAlgn="auto" latinLnBrk="0" hangingPunct="1">
              <a:lnSpc>
                <a:spcPct val="100000"/>
              </a:lnSpc>
              <a:spcBef>
                <a:spcPts val="0"/>
              </a:spcBef>
              <a:spcAft>
                <a:spcPts val="0"/>
              </a:spcAft>
              <a:tabLst/>
              <a:defRPr/>
            </a:pPr>
            <a:r>
              <a:rPr kumimoji="0" lang="en-US" sz="9600" b="1" i="0" u="none" strike="noStrike" kern="0" cap="none" spc="0" normalizeH="0" baseline="0" noProof="0" dirty="0">
                <a:ln>
                  <a:noFill/>
                </a:ln>
                <a:solidFill>
                  <a:srgbClr val="FF0000"/>
                </a:solidFill>
                <a:effectLst/>
                <a:uLnTx/>
                <a:uFillTx/>
                <a:latin typeface="Roboto"/>
                <a:ea typeface="+mn-ea"/>
                <a:cs typeface="Roboto"/>
              </a:rPr>
              <a:t/>
            </a:r>
            <a:br>
              <a:rPr kumimoji="0" lang="en-US" sz="9600" b="1" i="0" u="none" strike="noStrike" kern="0" cap="none" spc="0" normalizeH="0" baseline="0" noProof="0" dirty="0">
                <a:ln>
                  <a:noFill/>
                </a:ln>
                <a:solidFill>
                  <a:srgbClr val="FF0000"/>
                </a:solidFill>
                <a:effectLst/>
                <a:uLnTx/>
                <a:uFillTx/>
                <a:latin typeface="Roboto"/>
                <a:ea typeface="+mn-ea"/>
                <a:cs typeface="Roboto"/>
              </a:rPr>
            </a:br>
            <a:endParaRPr spc="630" dirty="0"/>
          </a:p>
        </p:txBody>
      </p:sp>
      <p:sp>
        <p:nvSpPr>
          <p:cNvPr id="4" name="object 4"/>
          <p:cNvSpPr/>
          <p:nvPr/>
        </p:nvSpPr>
        <p:spPr>
          <a:xfrm>
            <a:off x="1378529" y="2521844"/>
            <a:ext cx="0" cy="5239385"/>
          </a:xfrm>
          <a:custGeom>
            <a:avLst/>
            <a:gdLst/>
            <a:ahLst/>
            <a:cxnLst/>
            <a:rect l="l" t="t" r="r" b="b"/>
            <a:pathLst>
              <a:path h="5239384">
                <a:moveTo>
                  <a:pt x="0" y="5238847"/>
                </a:moveTo>
                <a:lnTo>
                  <a:pt x="0" y="0"/>
                </a:lnTo>
              </a:path>
            </a:pathLst>
          </a:custGeom>
          <a:ln w="28598">
            <a:solidFill>
              <a:srgbClr val="0366C2"/>
            </a:solidFill>
          </a:ln>
        </p:spPr>
        <p:txBody>
          <a:bodyPr wrap="square" lIns="0" tIns="0" rIns="0" bIns="0" rtlCol="0"/>
          <a:lstStyle/>
          <a:p>
            <a:endParaRPr/>
          </a:p>
        </p:txBody>
      </p:sp>
      <p:sp>
        <p:nvSpPr>
          <p:cNvPr id="5" name="TextBox 4">
            <a:extLst>
              <a:ext uri="{FF2B5EF4-FFF2-40B4-BE49-F238E27FC236}">
                <a16:creationId xmlns:a16="http://schemas.microsoft.com/office/drawing/2014/main" id="{EAF9E49E-F826-705B-5833-661535B2046A}"/>
              </a:ext>
            </a:extLst>
          </p:cNvPr>
          <p:cNvSpPr txBox="1"/>
          <p:nvPr/>
        </p:nvSpPr>
        <p:spPr>
          <a:xfrm>
            <a:off x="2667000" y="1409700"/>
            <a:ext cx="2286000" cy="369332"/>
          </a:xfrm>
          <a:prstGeom prst="rect">
            <a:avLst/>
          </a:prstGeom>
          <a:noFill/>
        </p:spPr>
        <p:txBody>
          <a:bodyPr wrap="square" rtlCol="0">
            <a:spAutoFit/>
          </a:bodyPr>
          <a:lstStyle/>
          <a:p>
            <a:r>
              <a:rPr lang="en-US" dirty="0">
                <a:solidFill>
                  <a:srgbClr val="C00000"/>
                </a:solidFill>
              </a:rPr>
              <a:t> </a:t>
            </a:r>
          </a:p>
        </p:txBody>
      </p:sp>
      <p:pic>
        <p:nvPicPr>
          <p:cNvPr id="7" name="Picture 6">
            <a:extLst>
              <a:ext uri="{FF2B5EF4-FFF2-40B4-BE49-F238E27FC236}">
                <a16:creationId xmlns:a16="http://schemas.microsoft.com/office/drawing/2014/main" id="{8750F231-69BE-6BD8-8DD1-FAC731D0D6E4}"/>
              </a:ext>
            </a:extLst>
          </p:cNvPr>
          <p:cNvPicPr>
            <a:picLocks noChangeAspect="1"/>
          </p:cNvPicPr>
          <p:nvPr/>
        </p:nvPicPr>
        <p:blipFill>
          <a:blip r:embed="rId2"/>
          <a:stretch>
            <a:fillRect/>
          </a:stretch>
        </p:blipFill>
        <p:spPr>
          <a:xfrm>
            <a:off x="1443558" y="3025392"/>
            <a:ext cx="13552583" cy="1774090"/>
          </a:xfrm>
          <a:prstGeom prst="rect">
            <a:avLst/>
          </a:prstGeom>
        </p:spPr>
      </p:pic>
      <p:sp>
        <p:nvSpPr>
          <p:cNvPr id="12" name="TextBox 11">
            <a:extLst>
              <a:ext uri="{FF2B5EF4-FFF2-40B4-BE49-F238E27FC236}">
                <a16:creationId xmlns:a16="http://schemas.microsoft.com/office/drawing/2014/main" id="{4F621A6A-75D0-97ED-6DB5-F853F9C41B9F}"/>
              </a:ext>
            </a:extLst>
          </p:cNvPr>
          <p:cNvSpPr txBox="1"/>
          <p:nvPr/>
        </p:nvSpPr>
        <p:spPr>
          <a:xfrm>
            <a:off x="2098432" y="5822237"/>
            <a:ext cx="7010397" cy="1938992"/>
          </a:xfrm>
          <a:prstGeom prst="rect">
            <a:avLst/>
          </a:prstGeom>
          <a:noFill/>
        </p:spPr>
        <p:txBody>
          <a:bodyPr wrap="square" rtlCol="0">
            <a:spAutoFit/>
          </a:bodyPr>
          <a:lstStyle/>
          <a:p>
            <a:r>
              <a:rPr lang="en-US" sz="2400" dirty="0" smtClean="0">
                <a:solidFill>
                  <a:schemeClr val="bg1"/>
                </a:solidFill>
              </a:rPr>
              <a:t>Farzam </a:t>
            </a:r>
            <a:r>
              <a:rPr lang="en-US" sz="2400" dirty="0">
                <a:solidFill>
                  <a:schemeClr val="bg1"/>
                </a:solidFill>
              </a:rPr>
              <a:t>Asad    	258</a:t>
            </a:r>
          </a:p>
          <a:p>
            <a:r>
              <a:rPr lang="en-US" sz="2400" dirty="0">
                <a:solidFill>
                  <a:schemeClr val="bg1"/>
                </a:solidFill>
              </a:rPr>
              <a:t>Manahil Hanif  	259</a:t>
            </a:r>
          </a:p>
          <a:p>
            <a:r>
              <a:rPr lang="en-US" sz="2400" dirty="0">
                <a:solidFill>
                  <a:schemeClr val="bg1"/>
                </a:solidFill>
              </a:rPr>
              <a:t>Ali Sultan           	232</a:t>
            </a:r>
          </a:p>
          <a:p>
            <a:r>
              <a:rPr lang="en-US" sz="2400" dirty="0">
                <a:solidFill>
                  <a:schemeClr val="bg1"/>
                </a:solidFill>
              </a:rPr>
              <a:t>Amina Liaquat  	251</a:t>
            </a:r>
          </a:p>
          <a:p>
            <a:r>
              <a:rPr lang="en-US" sz="2400" dirty="0">
                <a:solidFill>
                  <a:schemeClr val="bg1"/>
                </a:solidFill>
              </a:rPr>
              <a:t>Nauman             	228</a:t>
            </a:r>
            <a:endParaRPr lang="en-US" dirty="0">
              <a:solidFill>
                <a:schemeClr val="bg1"/>
              </a:solidFill>
            </a:endParaRPr>
          </a:p>
        </p:txBody>
      </p:sp>
    </p:spTree>
    <p:extLst>
      <p:ext uri="{BB962C8B-B14F-4D97-AF65-F5344CB8AC3E}">
        <p14:creationId xmlns:p14="http://schemas.microsoft.com/office/powerpoint/2010/main" val="52004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23897" y="1323822"/>
            <a:ext cx="7086600" cy="1451038"/>
          </a:xfrm>
          <a:prstGeom prst="rect">
            <a:avLst/>
          </a:prstGeom>
        </p:spPr>
        <p:txBody>
          <a:bodyPr vert="horz" wrap="square" lIns="0" tIns="156845" rIns="0" bIns="0" rtlCol="0">
            <a:spAutoFit/>
          </a:bodyPr>
          <a:lstStyle/>
          <a:p>
            <a:pPr marL="12700" algn="l">
              <a:lnSpc>
                <a:spcPct val="100000"/>
              </a:lnSpc>
              <a:spcBef>
                <a:spcPts val="1235"/>
              </a:spcBef>
            </a:pPr>
            <a:r>
              <a:rPr lang="en-US" sz="2800" kern="1200" dirty="0">
                <a:solidFill>
                  <a:schemeClr val="tx1"/>
                </a:solidFill>
                <a:latin typeface="+mn-lt"/>
                <a:ea typeface="+mn-ea"/>
                <a:cs typeface="+mn-cs"/>
              </a:rPr>
              <a:t>This code snippet defines the</a:t>
            </a:r>
            <a:br>
              <a:rPr lang="en-US" sz="2800" kern="1200" dirty="0">
                <a:solidFill>
                  <a:schemeClr val="tx1"/>
                </a:solidFill>
                <a:latin typeface="+mn-lt"/>
                <a:ea typeface="+mn-ea"/>
                <a:cs typeface="+mn-cs"/>
              </a:rPr>
            </a:br>
            <a:r>
              <a:rPr lang="en-US" sz="2800" b="1" kern="1200" dirty="0">
                <a:solidFill>
                  <a:schemeClr val="tx1"/>
                </a:solidFill>
                <a:latin typeface="+mn-lt"/>
                <a:ea typeface="+mn-ea"/>
                <a:cs typeface="+mn-cs"/>
              </a:rPr>
              <a:t> insert() </a:t>
            </a:r>
            <a:r>
              <a:rPr lang="en-US" sz="2800" kern="1200" dirty="0">
                <a:solidFill>
                  <a:schemeClr val="tx1"/>
                </a:solidFill>
                <a:latin typeface="+mn-lt"/>
                <a:ea typeface="+mn-ea"/>
                <a:cs typeface="+mn-cs"/>
              </a:rPr>
              <a:t>function of the library class.</a:t>
            </a:r>
            <a:br>
              <a:rPr lang="en-US" sz="2800" kern="1200" dirty="0">
                <a:solidFill>
                  <a:schemeClr val="tx1"/>
                </a:solidFill>
                <a:latin typeface="+mn-lt"/>
                <a:ea typeface="+mn-ea"/>
                <a:cs typeface="+mn-cs"/>
              </a:rPr>
            </a:br>
            <a:endParaRPr sz="2800" kern="1200" dirty="0">
              <a:solidFill>
                <a:schemeClr val="tx1"/>
              </a:solidFill>
              <a:latin typeface="+mn-lt"/>
              <a:ea typeface="+mn-ea"/>
              <a:cs typeface="+mn-cs"/>
            </a:endParaRPr>
          </a:p>
        </p:txBody>
      </p:sp>
      <p:sp>
        <p:nvSpPr>
          <p:cNvPr id="6" name="TextBox 5">
            <a:extLst>
              <a:ext uri="{FF2B5EF4-FFF2-40B4-BE49-F238E27FC236}">
                <a16:creationId xmlns:a16="http://schemas.microsoft.com/office/drawing/2014/main" id="{CEC16BB7-6988-C07E-5815-63B704112678}"/>
              </a:ext>
            </a:extLst>
          </p:cNvPr>
          <p:cNvSpPr txBox="1"/>
          <p:nvPr/>
        </p:nvSpPr>
        <p:spPr>
          <a:xfrm>
            <a:off x="647695" y="2395062"/>
            <a:ext cx="6934198" cy="954107"/>
          </a:xfrm>
          <a:prstGeom prst="rect">
            <a:avLst/>
          </a:prstGeom>
        </p:spPr>
        <p:txBody>
          <a:bodyPr wrap="square" rtlCol="0">
            <a:spAutoFit/>
          </a:bodyPr>
          <a:lstStyle/>
          <a:p>
            <a:pPr marL="285750" indent="-285750">
              <a:buFont typeface="Wingdings" panose="05000000000000000000" pitchFamily="2" charset="2"/>
              <a:buChar char="v"/>
            </a:pPr>
            <a:r>
              <a:rPr lang="en-US" sz="2800" dirty="0"/>
              <a:t> The function is responsible for </a:t>
            </a:r>
            <a:r>
              <a:rPr lang="en-US" sz="2800" b="1" dirty="0"/>
              <a:t>inserting a new book record </a:t>
            </a:r>
            <a:r>
              <a:rPr lang="en-US" sz="2800" dirty="0"/>
              <a:t>into the library.</a:t>
            </a:r>
          </a:p>
        </p:txBody>
      </p:sp>
      <p:sp>
        <p:nvSpPr>
          <p:cNvPr id="7" name="TextBox 6">
            <a:extLst>
              <a:ext uri="{FF2B5EF4-FFF2-40B4-BE49-F238E27FC236}">
                <a16:creationId xmlns:a16="http://schemas.microsoft.com/office/drawing/2014/main" id="{55C11C2B-6DA4-3A5E-43B6-4F45CB47BB3C}"/>
              </a:ext>
            </a:extLst>
          </p:cNvPr>
          <p:cNvSpPr txBox="1"/>
          <p:nvPr/>
        </p:nvSpPr>
        <p:spPr>
          <a:xfrm>
            <a:off x="628649" y="3349169"/>
            <a:ext cx="7162795" cy="1384995"/>
          </a:xfrm>
          <a:prstGeom prst="rect">
            <a:avLst/>
          </a:prstGeom>
        </p:spPr>
        <p:txBody>
          <a:bodyPr wrap="square" rtlCol="0">
            <a:spAutoFit/>
          </a:bodyPr>
          <a:lstStyle/>
          <a:p>
            <a:pPr marL="285750" indent="-285750">
              <a:buFont typeface="Wingdings" panose="05000000000000000000" pitchFamily="2" charset="2"/>
              <a:buChar char="v"/>
            </a:pPr>
            <a:r>
              <a:rPr lang="en-US" sz="2800" dirty="0"/>
              <a:t> It prompts the user to enter the details of the book, such as ID, name, author, student, and date of issuance.</a:t>
            </a:r>
          </a:p>
        </p:txBody>
      </p:sp>
      <p:sp>
        <p:nvSpPr>
          <p:cNvPr id="8" name="TextBox 7">
            <a:extLst>
              <a:ext uri="{FF2B5EF4-FFF2-40B4-BE49-F238E27FC236}">
                <a16:creationId xmlns:a16="http://schemas.microsoft.com/office/drawing/2014/main" id="{DE21F354-4436-56E7-1ED9-9154B896C636}"/>
              </a:ext>
            </a:extLst>
          </p:cNvPr>
          <p:cNvSpPr txBox="1"/>
          <p:nvPr/>
        </p:nvSpPr>
        <p:spPr>
          <a:xfrm>
            <a:off x="609592" y="4837227"/>
            <a:ext cx="7086600" cy="1384995"/>
          </a:xfrm>
          <a:prstGeom prst="rect">
            <a:avLst/>
          </a:prstGeom>
        </p:spPr>
        <p:txBody>
          <a:bodyPr wrap="square" rtlCol="0">
            <a:spAutoFit/>
          </a:bodyPr>
          <a:lstStyle/>
          <a:p>
            <a:pPr marL="285750" indent="-285750">
              <a:buFont typeface="Wingdings" panose="05000000000000000000" pitchFamily="2" charset="2"/>
              <a:buChar char="v"/>
            </a:pPr>
            <a:r>
              <a:rPr lang="en-US" sz="2800" dirty="0"/>
              <a:t> A </a:t>
            </a:r>
            <a:r>
              <a:rPr lang="en-US" sz="2800" b="1" dirty="0"/>
              <a:t>new node </a:t>
            </a:r>
            <a:r>
              <a:rPr lang="en-US" sz="2800" dirty="0"/>
              <a:t>is created with the entered information, and the node is inserted at the end of the linked list.</a:t>
            </a:r>
          </a:p>
        </p:txBody>
      </p:sp>
      <p:sp>
        <p:nvSpPr>
          <p:cNvPr id="9" name="TextBox 8">
            <a:extLst>
              <a:ext uri="{FF2B5EF4-FFF2-40B4-BE49-F238E27FC236}">
                <a16:creationId xmlns:a16="http://schemas.microsoft.com/office/drawing/2014/main" id="{1FF8D35E-5196-14B6-7864-239E5CFFCFDD}"/>
              </a:ext>
            </a:extLst>
          </p:cNvPr>
          <p:cNvSpPr txBox="1"/>
          <p:nvPr/>
        </p:nvSpPr>
        <p:spPr>
          <a:xfrm>
            <a:off x="571494" y="6371455"/>
            <a:ext cx="7086600" cy="954107"/>
          </a:xfrm>
          <a:prstGeom prst="rect">
            <a:avLst/>
          </a:prstGeom>
        </p:spPr>
        <p:txBody>
          <a:bodyPr wrap="square" rtlCol="0">
            <a:spAutoFit/>
          </a:bodyPr>
          <a:lstStyle/>
          <a:p>
            <a:pPr marL="285750" indent="-285750">
              <a:buFont typeface="Wingdings" panose="05000000000000000000" pitchFamily="2" charset="2"/>
              <a:buChar char="v"/>
            </a:pPr>
            <a:r>
              <a:rPr lang="en-US" sz="2800" dirty="0"/>
              <a:t> If the linked list is empty </a:t>
            </a:r>
            <a:r>
              <a:rPr lang="en-US" sz="2800" b="1" dirty="0"/>
              <a:t>(head is NULL), </a:t>
            </a:r>
            <a:r>
              <a:rPr lang="en-US" sz="2800" dirty="0"/>
              <a:t>the new node becomes the head.</a:t>
            </a:r>
          </a:p>
        </p:txBody>
      </p:sp>
      <p:sp>
        <p:nvSpPr>
          <p:cNvPr id="10" name="TextBox 9">
            <a:extLst>
              <a:ext uri="{FF2B5EF4-FFF2-40B4-BE49-F238E27FC236}">
                <a16:creationId xmlns:a16="http://schemas.microsoft.com/office/drawing/2014/main" id="{829CCD13-18A7-FFF0-3725-3E7B89A64249}"/>
              </a:ext>
            </a:extLst>
          </p:cNvPr>
          <p:cNvSpPr txBox="1"/>
          <p:nvPr/>
        </p:nvSpPr>
        <p:spPr>
          <a:xfrm>
            <a:off x="533397" y="7504387"/>
            <a:ext cx="7162795" cy="1815882"/>
          </a:xfrm>
          <a:prstGeom prst="rect">
            <a:avLst/>
          </a:prstGeom>
        </p:spPr>
        <p:txBody>
          <a:bodyPr wrap="square" rtlCol="0">
            <a:spAutoFit/>
          </a:bodyPr>
          <a:lstStyle/>
          <a:p>
            <a:pPr marL="457200" indent="-457200">
              <a:buFont typeface="Wingdings" panose="05000000000000000000" pitchFamily="2" charset="2"/>
              <a:buChar char="v"/>
            </a:pPr>
            <a:r>
              <a:rPr lang="en-US" sz="2800" dirty="0"/>
              <a:t>Otherwise, the new node is appended to the </a:t>
            </a:r>
            <a:r>
              <a:rPr lang="en-US" sz="2800" b="1" dirty="0"/>
              <a:t>end of the list by traversing through the existing nodes. </a:t>
            </a:r>
            <a:r>
              <a:rPr lang="en-US" sz="2800" dirty="0"/>
              <a:t>After successful insertion, a confirmation message is displayed.</a:t>
            </a:r>
          </a:p>
        </p:txBody>
      </p:sp>
      <p:pic>
        <p:nvPicPr>
          <p:cNvPr id="12" name="Picture 11">
            <a:extLst>
              <a:ext uri="{FF2B5EF4-FFF2-40B4-BE49-F238E27FC236}">
                <a16:creationId xmlns:a16="http://schemas.microsoft.com/office/drawing/2014/main" id="{BEF8B62B-6486-A280-AD02-F02F8383F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495300"/>
            <a:ext cx="8275722" cy="4906644"/>
          </a:xfrm>
          <a:prstGeom prst="rect">
            <a:avLst/>
          </a:prstGeom>
        </p:spPr>
      </p:pic>
      <p:pic>
        <p:nvPicPr>
          <p:cNvPr id="14" name="Picture 13">
            <a:extLst>
              <a:ext uri="{FF2B5EF4-FFF2-40B4-BE49-F238E27FC236}">
                <a16:creationId xmlns:a16="http://schemas.microsoft.com/office/drawing/2014/main" id="{5D1BE464-86AE-1919-8CC4-B5CB7BAA6E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020" y="5920402"/>
            <a:ext cx="6903682" cy="3549807"/>
          </a:xfrm>
          <a:prstGeom prst="rect">
            <a:avLst/>
          </a:prstGeom>
        </p:spPr>
      </p:pic>
      <p:sp>
        <p:nvSpPr>
          <p:cNvPr id="16" name="object 5"/>
          <p:cNvSpPr/>
          <p:nvPr/>
        </p:nvSpPr>
        <p:spPr>
          <a:xfrm>
            <a:off x="8661901" y="910814"/>
            <a:ext cx="310754" cy="8559395"/>
          </a:xfrm>
          <a:custGeom>
            <a:avLst/>
            <a:gdLst/>
            <a:ahLst/>
            <a:cxnLst/>
            <a:rect l="l" t="t" r="r" b="b"/>
            <a:pathLst>
              <a:path h="2362835">
                <a:moveTo>
                  <a:pt x="0" y="2362374"/>
                </a:moveTo>
                <a:lnTo>
                  <a:pt x="0"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50" y="19050"/>
            <a:ext cx="18288000" cy="10287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143000" y="3933119"/>
            <a:ext cx="14859000" cy="1551707"/>
          </a:xfrm>
          <a:prstGeom prst="rect">
            <a:avLst/>
          </a:prstGeom>
        </p:spPr>
        <p:txBody>
          <a:bodyPr vert="horz" wrap="square" lIns="0" tIns="12700" rIns="0" bIns="0" rtlCol="0">
            <a:spAutoFit/>
          </a:bodyPr>
          <a:lstStyle/>
          <a:p>
            <a:pPr marL="1121410" marR="5080">
              <a:lnSpc>
                <a:spcPct val="100000"/>
              </a:lnSpc>
              <a:spcBef>
                <a:spcPts val="100"/>
              </a:spcBef>
            </a:pPr>
            <a:r>
              <a:rPr lang="en-US" sz="10000" kern="1200" spc="1065" dirty="0" smtClean="0"/>
              <a:t>DELETE </a:t>
            </a:r>
            <a:r>
              <a:rPr lang="en-US" sz="10000" kern="1200" spc="1065" dirty="0"/>
              <a:t>FUNCTION</a:t>
            </a:r>
            <a:endParaRPr sz="10000" kern="1200" spc="1065" dirty="0"/>
          </a:p>
        </p:txBody>
      </p:sp>
      <p:sp>
        <p:nvSpPr>
          <p:cNvPr id="5" name="object 4"/>
          <p:cNvSpPr/>
          <p:nvPr/>
        </p:nvSpPr>
        <p:spPr>
          <a:xfrm flipH="1">
            <a:off x="1332810" y="2521845"/>
            <a:ext cx="45719" cy="4374256"/>
          </a:xfrm>
          <a:custGeom>
            <a:avLst/>
            <a:gdLst/>
            <a:ahLst/>
            <a:cxnLst/>
            <a:rect l="l" t="t" r="r" b="b"/>
            <a:pathLst>
              <a:path h="5239384">
                <a:moveTo>
                  <a:pt x="0" y="5238847"/>
                </a:moveTo>
                <a:lnTo>
                  <a:pt x="0" y="0"/>
                </a:lnTo>
              </a:path>
            </a:pathLst>
          </a:custGeom>
          <a:ln w="28598">
            <a:solidFill>
              <a:srgbClr val="0366C2"/>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53219" y="956080"/>
            <a:ext cx="8017668" cy="874598"/>
          </a:xfrm>
          <a:prstGeom prst="rect">
            <a:avLst/>
          </a:prstGeom>
        </p:spPr>
        <p:txBody>
          <a:bodyPr vert="horz" wrap="square" lIns="0" tIns="12700" rIns="0" bIns="0" rtlCol="0">
            <a:spAutoFit/>
          </a:bodyPr>
          <a:lstStyle/>
          <a:p>
            <a:pPr marL="12700" marR="5080">
              <a:lnSpc>
                <a:spcPct val="100000"/>
              </a:lnSpc>
              <a:spcBef>
                <a:spcPts val="100"/>
              </a:spcBef>
            </a:pPr>
            <a:r>
              <a:rPr lang="en-US" sz="2800" dirty="0"/>
              <a:t>This code snippet defines the </a:t>
            </a:r>
            <a:r>
              <a:rPr lang="en-US" sz="2800" b="1" dirty="0"/>
              <a:t>del() function</a:t>
            </a:r>
            <a:r>
              <a:rPr lang="en-US" sz="2800" dirty="0"/>
              <a:t> of the library class.</a:t>
            </a:r>
            <a:endParaRPr sz="2800" dirty="0"/>
          </a:p>
        </p:txBody>
      </p:sp>
      <p:sp>
        <p:nvSpPr>
          <p:cNvPr id="3" name="object 3"/>
          <p:cNvSpPr txBox="1">
            <a:spLocks noGrp="1"/>
          </p:cNvSpPr>
          <p:nvPr>
            <p:ph type="title"/>
          </p:nvPr>
        </p:nvSpPr>
        <p:spPr>
          <a:xfrm>
            <a:off x="9553219" y="1858520"/>
            <a:ext cx="8017668" cy="1020408"/>
          </a:xfrm>
          <a:prstGeom prst="rect">
            <a:avLst/>
          </a:prstGeom>
        </p:spPr>
        <p:txBody>
          <a:bodyPr vert="horz" wrap="square" lIns="0" tIns="12065" rIns="0" bIns="0" rtlCol="0">
            <a:spAutoFit/>
          </a:bodyPr>
          <a:lstStyle/>
          <a:p>
            <a:pPr marL="469900" marR="5080" indent="-457200">
              <a:lnSpc>
                <a:spcPct val="116700"/>
              </a:lnSpc>
              <a:spcBef>
                <a:spcPts val="95"/>
              </a:spcBef>
              <a:buFont typeface="Wingdings" panose="05000000000000000000" pitchFamily="2" charset="2"/>
              <a:buChar char="v"/>
            </a:pPr>
            <a:r>
              <a:rPr lang="en-US" sz="2800" kern="1200" dirty="0">
                <a:solidFill>
                  <a:schemeClr val="tx1"/>
                </a:solidFill>
                <a:latin typeface="+mn-lt"/>
                <a:ea typeface="+mn-ea"/>
                <a:cs typeface="+mn-cs"/>
              </a:rPr>
              <a:t>The function allows the user to </a:t>
            </a:r>
            <a:r>
              <a:rPr lang="en-US" sz="2800" b="1" kern="1200" dirty="0">
                <a:solidFill>
                  <a:schemeClr val="tx1"/>
                </a:solidFill>
                <a:latin typeface="+mn-lt"/>
                <a:ea typeface="+mn-ea"/>
                <a:cs typeface="+mn-cs"/>
              </a:rPr>
              <a:t>delete a book </a:t>
            </a:r>
            <a:r>
              <a:rPr lang="en-US" sz="2800" kern="1200" dirty="0">
                <a:solidFill>
                  <a:schemeClr val="tx1"/>
                </a:solidFill>
                <a:latin typeface="+mn-lt"/>
                <a:ea typeface="+mn-ea"/>
                <a:cs typeface="+mn-cs"/>
              </a:rPr>
              <a:t>record from the library based on the book ID.</a:t>
            </a:r>
            <a:endParaRPr sz="2800" kern="1200" dirty="0">
              <a:solidFill>
                <a:schemeClr val="tx1"/>
              </a:solidFill>
              <a:latin typeface="+mn-lt"/>
              <a:ea typeface="+mn-ea"/>
              <a:cs typeface="+mn-cs"/>
            </a:endParaRPr>
          </a:p>
        </p:txBody>
      </p:sp>
      <p:sp>
        <p:nvSpPr>
          <p:cNvPr id="5" name="object 5"/>
          <p:cNvSpPr/>
          <p:nvPr/>
        </p:nvSpPr>
        <p:spPr>
          <a:xfrm>
            <a:off x="9144000" y="956080"/>
            <a:ext cx="310754" cy="8559395"/>
          </a:xfrm>
          <a:custGeom>
            <a:avLst/>
            <a:gdLst/>
            <a:ahLst/>
            <a:cxnLst/>
            <a:rect l="l" t="t" r="r" b="b"/>
            <a:pathLst>
              <a:path h="2362835">
                <a:moveTo>
                  <a:pt x="0" y="2362374"/>
                </a:moveTo>
                <a:lnTo>
                  <a:pt x="0"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8" name="TextBox 7">
            <a:extLst>
              <a:ext uri="{FF2B5EF4-FFF2-40B4-BE49-F238E27FC236}">
                <a16:creationId xmlns:a16="http://schemas.microsoft.com/office/drawing/2014/main" id="{66197A31-C259-47E5-4D29-98811CC2C636}"/>
              </a:ext>
            </a:extLst>
          </p:cNvPr>
          <p:cNvSpPr txBox="1"/>
          <p:nvPr/>
        </p:nvSpPr>
        <p:spPr>
          <a:xfrm>
            <a:off x="9492854" y="2937965"/>
            <a:ext cx="8078033" cy="954107"/>
          </a:xfrm>
          <a:prstGeom prst="rect">
            <a:avLst/>
          </a:prstGeom>
          <a:noFill/>
        </p:spPr>
        <p:txBody>
          <a:bodyPr wrap="square" rtlCol="0">
            <a:spAutoFit/>
          </a:bodyPr>
          <a:lstStyle/>
          <a:p>
            <a:pPr marL="285750" indent="-285750">
              <a:buFont typeface="Wingdings" panose="05000000000000000000" pitchFamily="2" charset="2"/>
              <a:buChar char="v"/>
            </a:pPr>
            <a:r>
              <a:rPr lang="en-US" sz="2800" dirty="0"/>
              <a:t> If the linked list is empty </a:t>
            </a:r>
            <a:r>
              <a:rPr lang="en-US" sz="2800" b="1" dirty="0"/>
              <a:t>(head is NULL), </a:t>
            </a:r>
            <a:r>
              <a:rPr lang="en-US" sz="2800" dirty="0"/>
              <a:t>a message is displayed indicating that the list is empty.</a:t>
            </a:r>
          </a:p>
        </p:txBody>
      </p:sp>
      <p:sp>
        <p:nvSpPr>
          <p:cNvPr id="9" name="TextBox 8">
            <a:extLst>
              <a:ext uri="{FF2B5EF4-FFF2-40B4-BE49-F238E27FC236}">
                <a16:creationId xmlns:a16="http://schemas.microsoft.com/office/drawing/2014/main" id="{8B23CB32-1FB6-51C7-B585-7785C74DB099}"/>
              </a:ext>
            </a:extLst>
          </p:cNvPr>
          <p:cNvSpPr txBox="1"/>
          <p:nvPr/>
        </p:nvSpPr>
        <p:spPr>
          <a:xfrm>
            <a:off x="9468920" y="4001905"/>
            <a:ext cx="8101967" cy="954107"/>
          </a:xfrm>
          <a:prstGeom prst="rect">
            <a:avLst/>
          </a:prstGeom>
          <a:noFill/>
        </p:spPr>
        <p:txBody>
          <a:bodyPr wrap="square" rtlCol="0">
            <a:spAutoFit/>
          </a:bodyPr>
          <a:lstStyle/>
          <a:p>
            <a:pPr marL="457200" indent="-457200">
              <a:buFont typeface="Wingdings" panose="05000000000000000000" pitchFamily="2" charset="2"/>
              <a:buChar char="v"/>
            </a:pPr>
            <a:r>
              <a:rPr lang="en-US" sz="2800" dirty="0"/>
              <a:t>If the linked list is not empty, the user is prompted to </a:t>
            </a:r>
            <a:r>
              <a:rPr lang="en-US" sz="2800" b="1" dirty="0"/>
              <a:t>enter the book ID </a:t>
            </a:r>
            <a:r>
              <a:rPr lang="en-US" sz="2800" dirty="0"/>
              <a:t>they want to </a:t>
            </a:r>
            <a:r>
              <a:rPr lang="en-US" sz="2800" b="1" dirty="0" smtClean="0"/>
              <a:t>delete</a:t>
            </a:r>
            <a:r>
              <a:rPr lang="en-US" sz="2800" dirty="0" smtClean="0"/>
              <a:t>.</a:t>
            </a:r>
            <a:endParaRPr lang="en-US" sz="2800" dirty="0"/>
          </a:p>
        </p:txBody>
      </p:sp>
      <p:sp>
        <p:nvSpPr>
          <p:cNvPr id="10" name="TextBox 9">
            <a:extLst>
              <a:ext uri="{FF2B5EF4-FFF2-40B4-BE49-F238E27FC236}">
                <a16:creationId xmlns:a16="http://schemas.microsoft.com/office/drawing/2014/main" id="{8B309F78-199C-BB7B-EC7D-43F09CCFE32D}"/>
              </a:ext>
            </a:extLst>
          </p:cNvPr>
          <p:cNvSpPr txBox="1"/>
          <p:nvPr/>
        </p:nvSpPr>
        <p:spPr>
          <a:xfrm>
            <a:off x="9459875" y="4962113"/>
            <a:ext cx="8111012" cy="954107"/>
          </a:xfrm>
          <a:prstGeom prst="rect">
            <a:avLst/>
          </a:prstGeom>
          <a:noFill/>
        </p:spPr>
        <p:txBody>
          <a:bodyPr wrap="square" rtlCol="0">
            <a:spAutoFit/>
          </a:bodyPr>
          <a:lstStyle/>
          <a:p>
            <a:pPr marL="285750" indent="-285750">
              <a:buFont typeface="Wingdings" panose="05000000000000000000" pitchFamily="2" charset="2"/>
              <a:buChar char="v"/>
            </a:pPr>
            <a:r>
              <a:rPr lang="en-US" sz="2800" dirty="0"/>
              <a:t> If the book with the specified ID is found at the </a:t>
            </a:r>
            <a:r>
              <a:rPr lang="en-US" sz="2800" b="1" dirty="0"/>
              <a:t>head of the linked list</a:t>
            </a:r>
            <a:r>
              <a:rPr lang="en-US" sz="2800" dirty="0"/>
              <a:t>, the head node is deleted.</a:t>
            </a:r>
          </a:p>
        </p:txBody>
      </p:sp>
      <p:sp>
        <p:nvSpPr>
          <p:cNvPr id="11" name="TextBox 10">
            <a:extLst>
              <a:ext uri="{FF2B5EF4-FFF2-40B4-BE49-F238E27FC236}">
                <a16:creationId xmlns:a16="http://schemas.microsoft.com/office/drawing/2014/main" id="{112C6D87-32C5-E91E-55E6-03381884D757}"/>
              </a:ext>
            </a:extLst>
          </p:cNvPr>
          <p:cNvSpPr txBox="1"/>
          <p:nvPr/>
        </p:nvSpPr>
        <p:spPr>
          <a:xfrm>
            <a:off x="9459875" y="5987658"/>
            <a:ext cx="8561425" cy="1384995"/>
          </a:xfrm>
          <a:prstGeom prst="rect">
            <a:avLst/>
          </a:prstGeom>
          <a:noFill/>
        </p:spPr>
        <p:txBody>
          <a:bodyPr wrap="square" rtlCol="0">
            <a:spAutoFit/>
          </a:bodyPr>
          <a:lstStyle/>
          <a:p>
            <a:pPr marL="457200" indent="-457200">
              <a:buFont typeface="Wingdings" panose="05000000000000000000" pitchFamily="2" charset="2"/>
              <a:buChar char="v"/>
            </a:pPr>
            <a:r>
              <a:rPr lang="en-US" sz="2800" dirty="0"/>
              <a:t>If the book with the specified ID is found at a </a:t>
            </a:r>
            <a:r>
              <a:rPr lang="en-US" sz="2800" b="1" dirty="0"/>
              <a:t>non-head position</a:t>
            </a:r>
            <a:r>
              <a:rPr lang="en-US" sz="2800" dirty="0"/>
              <a:t>, the function traverses through the list to find the node before the book to be deleted.</a:t>
            </a:r>
          </a:p>
        </p:txBody>
      </p:sp>
      <p:pic>
        <p:nvPicPr>
          <p:cNvPr id="17" name="Picture 16">
            <a:extLst>
              <a:ext uri="{FF2B5EF4-FFF2-40B4-BE49-F238E27FC236}">
                <a16:creationId xmlns:a16="http://schemas.microsoft.com/office/drawing/2014/main" id="{B1A072EB-C31A-8369-64AD-DA9F3CC52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326579"/>
            <a:ext cx="7869904" cy="4588321"/>
          </a:xfrm>
          <a:prstGeom prst="rect">
            <a:avLst/>
          </a:prstGeom>
        </p:spPr>
      </p:pic>
      <p:pic>
        <p:nvPicPr>
          <p:cNvPr id="19" name="Picture 18">
            <a:extLst>
              <a:ext uri="{FF2B5EF4-FFF2-40B4-BE49-F238E27FC236}">
                <a16:creationId xmlns:a16="http://schemas.microsoft.com/office/drawing/2014/main" id="{1CD2BD65-AE2F-2838-0669-EC502EF8EC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430" y="5143500"/>
            <a:ext cx="6694170" cy="4371975"/>
          </a:xfrm>
          <a:prstGeom prst="rect">
            <a:avLst/>
          </a:prstGeom>
        </p:spPr>
      </p:pic>
      <p:sp>
        <p:nvSpPr>
          <p:cNvPr id="20" name="TextBox 19">
            <a:extLst>
              <a:ext uri="{FF2B5EF4-FFF2-40B4-BE49-F238E27FC236}">
                <a16:creationId xmlns:a16="http://schemas.microsoft.com/office/drawing/2014/main" id="{CF0EA743-57A9-3D60-5945-C516F7476EDD}"/>
              </a:ext>
            </a:extLst>
          </p:cNvPr>
          <p:cNvSpPr txBox="1"/>
          <p:nvPr/>
        </p:nvSpPr>
        <p:spPr>
          <a:xfrm>
            <a:off x="9454754" y="7367513"/>
            <a:ext cx="7956946" cy="954107"/>
          </a:xfrm>
          <a:prstGeom prst="rect">
            <a:avLst/>
          </a:prstGeom>
          <a:noFill/>
        </p:spPr>
        <p:txBody>
          <a:bodyPr wrap="square" rtlCol="0">
            <a:spAutoFit/>
          </a:bodyPr>
          <a:lstStyle/>
          <a:p>
            <a:pPr marL="285750" indent="-285750">
              <a:buFont typeface="Wingdings" panose="05000000000000000000" pitchFamily="2" charset="2"/>
              <a:buChar char="v"/>
            </a:pPr>
            <a:r>
              <a:rPr lang="en-US" sz="2800" dirty="0"/>
              <a:t> Once found, </a:t>
            </a:r>
            <a:r>
              <a:rPr lang="en-US" sz="2800" b="1" dirty="0"/>
              <a:t>the link is adjusted to bypass the node to be deleted</a:t>
            </a:r>
            <a:r>
              <a:rPr lang="en-US" sz="2800" dirty="0"/>
              <a:t>, and the node is deleted</a:t>
            </a:r>
          </a:p>
        </p:txBody>
      </p:sp>
      <p:sp>
        <p:nvSpPr>
          <p:cNvPr id="21" name="TextBox 20">
            <a:extLst>
              <a:ext uri="{FF2B5EF4-FFF2-40B4-BE49-F238E27FC236}">
                <a16:creationId xmlns:a16="http://schemas.microsoft.com/office/drawing/2014/main" id="{BD62C868-F679-C18F-5C86-B1029295378C}"/>
              </a:ext>
            </a:extLst>
          </p:cNvPr>
          <p:cNvSpPr txBox="1"/>
          <p:nvPr/>
        </p:nvSpPr>
        <p:spPr>
          <a:xfrm>
            <a:off x="9454754" y="8393102"/>
            <a:ext cx="8321040" cy="954107"/>
          </a:xfrm>
          <a:prstGeom prst="rect">
            <a:avLst/>
          </a:prstGeom>
          <a:noFill/>
        </p:spPr>
        <p:txBody>
          <a:bodyPr wrap="square" rtlCol="0">
            <a:spAutoFit/>
          </a:bodyPr>
          <a:lstStyle/>
          <a:p>
            <a:pPr marL="285750" indent="-285750">
              <a:buFont typeface="Wingdings" panose="05000000000000000000" pitchFamily="2" charset="2"/>
              <a:buChar char="v"/>
            </a:pPr>
            <a:r>
              <a:rPr lang="en-US" sz="2800" dirty="0"/>
              <a:t> If no match is found, </a:t>
            </a:r>
            <a:r>
              <a:rPr lang="en-US" sz="2800" b="1" dirty="0"/>
              <a:t>a message is displayed indicating that the book ID is invalid</a:t>
            </a:r>
            <a:r>
              <a:rPr lang="en-US" sz="2800"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
            <a:ext cx="18288000" cy="10287000"/>
          </a:xfrm>
          <a:prstGeom prst="rect">
            <a:avLst/>
          </a:prstGeom>
          <a:blipFill>
            <a:blip r:embed="rId2" cstate="print"/>
            <a:stretch>
              <a:fillRect/>
            </a:stretch>
          </a:blipFill>
        </p:spPr>
        <p:txBody>
          <a:bodyPr wrap="square" lIns="0" tIns="0" rIns="0" bIns="0" rtlCol="0"/>
          <a:lstStyle/>
          <a:p>
            <a:endParaRPr/>
          </a:p>
        </p:txBody>
      </p:sp>
      <p:sp>
        <p:nvSpPr>
          <p:cNvPr id="6" name="object 3"/>
          <p:cNvSpPr txBox="1">
            <a:spLocks/>
          </p:cNvSpPr>
          <p:nvPr/>
        </p:nvSpPr>
        <p:spPr>
          <a:xfrm>
            <a:off x="914400" y="3933119"/>
            <a:ext cx="15400883" cy="1551707"/>
          </a:xfrm>
          <a:prstGeom prst="rect">
            <a:avLst/>
          </a:prstGeom>
        </p:spPr>
        <p:txBody>
          <a:bodyPr vert="horz" wrap="square" lIns="0" tIns="12700" rIns="0" bIns="0" rtlCol="0">
            <a:spAutoFit/>
          </a:bodyPr>
          <a:lstStyle>
            <a:lvl1pPr>
              <a:defRPr sz="12000" b="0" i="0">
                <a:solidFill>
                  <a:schemeClr val="bg1"/>
                </a:solidFill>
                <a:latin typeface="Times New Roman"/>
                <a:ea typeface="+mj-ea"/>
                <a:cs typeface="Times New Roman"/>
              </a:defRPr>
            </a:lvl1pPr>
          </a:lstStyle>
          <a:p>
            <a:pPr marL="1121410" marR="5080">
              <a:spcBef>
                <a:spcPts val="100"/>
              </a:spcBef>
            </a:pPr>
            <a:r>
              <a:rPr lang="en-US" sz="10000" kern="1200" spc="1065" dirty="0" smtClean="0"/>
              <a:t>SORT FUNCTION</a:t>
            </a:r>
            <a:endParaRPr lang="en-US" sz="10000" kern="1200" spc="1065" dirty="0"/>
          </a:p>
        </p:txBody>
      </p:sp>
      <p:sp>
        <p:nvSpPr>
          <p:cNvPr id="7" name="object 4"/>
          <p:cNvSpPr/>
          <p:nvPr/>
        </p:nvSpPr>
        <p:spPr>
          <a:xfrm flipH="1">
            <a:off x="1332810" y="2521845"/>
            <a:ext cx="45719" cy="4374256"/>
          </a:xfrm>
          <a:custGeom>
            <a:avLst/>
            <a:gdLst/>
            <a:ahLst/>
            <a:cxnLst/>
            <a:rect l="l" t="t" r="r" b="b"/>
            <a:pathLst>
              <a:path h="5239384">
                <a:moveTo>
                  <a:pt x="0" y="5238847"/>
                </a:moveTo>
                <a:lnTo>
                  <a:pt x="0" y="0"/>
                </a:lnTo>
              </a:path>
            </a:pathLst>
          </a:custGeom>
          <a:ln w="28598">
            <a:solidFill>
              <a:srgbClr val="0366C2"/>
            </a:solidFill>
          </a:ln>
        </p:spPr>
        <p:txBody>
          <a:bodyPr wrap="square" lIns="0" tIns="0" rIns="0" bIns="0" rtlCol="0"/>
          <a:lstStyle/>
          <a:p>
            <a:endParaRPr/>
          </a:p>
        </p:txBody>
      </p:sp>
    </p:spTree>
    <p:extLst>
      <p:ext uri="{BB962C8B-B14F-4D97-AF65-F5344CB8AC3E}">
        <p14:creationId xmlns:p14="http://schemas.microsoft.com/office/powerpoint/2010/main" val="310336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714500"/>
            <a:ext cx="7848600" cy="7017306"/>
          </a:xfrm>
          <a:prstGeom prst="rect">
            <a:avLst/>
          </a:prstGeom>
          <a:noFill/>
        </p:spPr>
        <p:txBody>
          <a:bodyPr wrap="square" rtlCol="0">
            <a:spAutoFit/>
          </a:bodyPr>
          <a:lstStyle/>
          <a:p>
            <a:pPr marL="67945">
              <a:spcBef>
                <a:spcPts val="920"/>
              </a:spcBef>
            </a:pPr>
            <a:r>
              <a:rPr lang="en-US" sz="2800" dirty="0">
                <a:solidFill>
                  <a:srgbClr val="222529"/>
                </a:solidFill>
                <a:latin typeface="Calibri" panose="020F0502020204030204" pitchFamily="34" charset="0"/>
                <a:ea typeface="Calibri" panose="020F0502020204030204" pitchFamily="34" charset="0"/>
              </a:rPr>
              <a:t> </a:t>
            </a:r>
            <a:r>
              <a:rPr lang="en-US" sz="2800" dirty="0" smtClean="0">
                <a:solidFill>
                  <a:srgbClr val="222529"/>
                </a:solidFill>
                <a:latin typeface="Calibri" panose="020F0502020204030204" pitchFamily="34" charset="0"/>
                <a:ea typeface="Calibri" panose="020F0502020204030204" pitchFamily="34" charset="0"/>
              </a:rPr>
              <a:t>     This </a:t>
            </a:r>
            <a:r>
              <a:rPr lang="en-US" sz="2800" dirty="0">
                <a:solidFill>
                  <a:srgbClr val="222529"/>
                </a:solidFill>
                <a:latin typeface="Calibri" panose="020F0502020204030204" pitchFamily="34" charset="0"/>
                <a:ea typeface="Calibri" panose="020F0502020204030204" pitchFamily="34" charset="0"/>
              </a:rPr>
              <a:t>code snippet defines the </a:t>
            </a:r>
            <a:r>
              <a:rPr lang="en-US" sz="2800" b="1" dirty="0">
                <a:solidFill>
                  <a:srgbClr val="222529"/>
                </a:solidFill>
                <a:latin typeface="Calibri" panose="020F0502020204030204" pitchFamily="34" charset="0"/>
                <a:ea typeface="Calibri" panose="020F0502020204030204" pitchFamily="34" charset="0"/>
              </a:rPr>
              <a:t>sort() </a:t>
            </a:r>
            <a:r>
              <a:rPr lang="en-US" sz="2800" dirty="0">
                <a:solidFill>
                  <a:srgbClr val="222529"/>
                </a:solidFill>
                <a:latin typeface="Calibri" panose="020F0502020204030204" pitchFamily="34" charset="0"/>
                <a:ea typeface="Calibri" panose="020F0502020204030204" pitchFamily="34" charset="0"/>
              </a:rPr>
              <a:t>function </a:t>
            </a:r>
            <a:r>
              <a:rPr lang="en-US" sz="2800" dirty="0" smtClean="0">
                <a:solidFill>
                  <a:srgbClr val="222529"/>
                </a:solidFill>
                <a:latin typeface="Calibri" panose="020F0502020204030204" pitchFamily="34" charset="0"/>
                <a:ea typeface="Calibri" panose="020F0502020204030204" pitchFamily="34" charset="0"/>
              </a:rPr>
              <a:t>of         the </a:t>
            </a:r>
            <a:r>
              <a:rPr lang="en-US" sz="2800" dirty="0">
                <a:solidFill>
                  <a:srgbClr val="222529"/>
                </a:solidFill>
                <a:latin typeface="Calibri" panose="020F0502020204030204" pitchFamily="34" charset="0"/>
                <a:ea typeface="Calibri" panose="020F0502020204030204" pitchFamily="34" charset="0"/>
              </a:rPr>
              <a:t>library class .</a:t>
            </a:r>
          </a:p>
          <a:p>
            <a:pPr marL="525145" indent="-457200">
              <a:spcBef>
                <a:spcPts val="920"/>
              </a:spcBef>
              <a:buFont typeface="Wingdings" panose="05000000000000000000" pitchFamily="2" charset="2"/>
              <a:buChar char="v"/>
            </a:pPr>
            <a:r>
              <a:rPr lang="en-US" sz="2800" dirty="0">
                <a:solidFill>
                  <a:srgbClr val="222529"/>
                </a:solidFill>
                <a:latin typeface="Calibri" panose="020F0502020204030204" pitchFamily="34" charset="0"/>
                <a:ea typeface="Calibri" panose="020F0502020204030204" pitchFamily="34" charset="0"/>
              </a:rPr>
              <a:t>The function </a:t>
            </a:r>
            <a:r>
              <a:rPr lang="en-US" sz="2800" b="1" dirty="0">
                <a:solidFill>
                  <a:srgbClr val="222529"/>
                </a:solidFill>
                <a:latin typeface="Calibri" panose="020F0502020204030204" pitchFamily="34" charset="0"/>
                <a:ea typeface="Calibri" panose="020F0502020204030204" pitchFamily="34" charset="0"/>
              </a:rPr>
              <a:t>sorts the book records </a:t>
            </a:r>
            <a:r>
              <a:rPr lang="en-US" sz="2800" dirty="0">
                <a:solidFill>
                  <a:srgbClr val="222529"/>
                </a:solidFill>
                <a:latin typeface="Calibri" panose="020F0502020204030204" pitchFamily="34" charset="0"/>
                <a:ea typeface="Calibri" panose="020F0502020204030204" pitchFamily="34" charset="0"/>
              </a:rPr>
              <a:t>in the library based on their IDs in </a:t>
            </a:r>
            <a:r>
              <a:rPr lang="en-US" sz="2800" b="1" dirty="0">
                <a:solidFill>
                  <a:srgbClr val="222529"/>
                </a:solidFill>
                <a:latin typeface="Calibri" panose="020F0502020204030204" pitchFamily="34" charset="0"/>
                <a:ea typeface="Calibri" panose="020F0502020204030204" pitchFamily="34" charset="0"/>
              </a:rPr>
              <a:t>ascending order using the bubble sort algorithm.</a:t>
            </a:r>
          </a:p>
          <a:p>
            <a:pPr marL="525145" indent="-457200">
              <a:spcBef>
                <a:spcPts val="920"/>
              </a:spcBef>
              <a:buFont typeface="Wingdings" panose="05000000000000000000" pitchFamily="2" charset="2"/>
              <a:buChar char="v"/>
            </a:pPr>
            <a:r>
              <a:rPr lang="en-US" sz="2800" dirty="0">
                <a:solidFill>
                  <a:srgbClr val="222529"/>
                </a:solidFill>
                <a:latin typeface="Calibri" panose="020F0502020204030204" pitchFamily="34" charset="0"/>
                <a:ea typeface="Calibri" panose="020F0502020204030204" pitchFamily="34" charset="0"/>
              </a:rPr>
              <a:t>It compares adjacent nodes and </a:t>
            </a:r>
            <a:r>
              <a:rPr lang="en-US" sz="2800" b="1" dirty="0">
                <a:solidFill>
                  <a:srgbClr val="222529"/>
                </a:solidFill>
                <a:latin typeface="Calibri" panose="020F0502020204030204" pitchFamily="34" charset="0"/>
                <a:ea typeface="Calibri" panose="020F0502020204030204" pitchFamily="34" charset="0"/>
              </a:rPr>
              <a:t>swaps their positions if the first node has a greater ID</a:t>
            </a:r>
            <a:r>
              <a:rPr lang="en-US" sz="2800" dirty="0">
                <a:solidFill>
                  <a:srgbClr val="222529"/>
                </a:solidFill>
                <a:latin typeface="Calibri" panose="020F0502020204030204" pitchFamily="34" charset="0"/>
                <a:ea typeface="Calibri" panose="020F0502020204030204" pitchFamily="34" charset="0"/>
              </a:rPr>
              <a:t> than the second node.</a:t>
            </a:r>
          </a:p>
          <a:p>
            <a:pPr marL="525145" indent="-457200">
              <a:spcBef>
                <a:spcPts val="920"/>
              </a:spcBef>
              <a:buFont typeface="Wingdings" panose="05000000000000000000" pitchFamily="2" charset="2"/>
              <a:buChar char="v"/>
            </a:pPr>
            <a:r>
              <a:rPr lang="en-US" sz="2800" dirty="0">
                <a:solidFill>
                  <a:srgbClr val="222529"/>
                </a:solidFill>
                <a:latin typeface="Calibri" panose="020F0502020204030204" pitchFamily="34" charset="0"/>
                <a:ea typeface="Calibri" panose="020F0502020204030204" pitchFamily="34" charset="0"/>
              </a:rPr>
              <a:t>The </a:t>
            </a:r>
            <a:r>
              <a:rPr lang="en-US" sz="2800" b="1" dirty="0">
                <a:solidFill>
                  <a:srgbClr val="222529"/>
                </a:solidFill>
                <a:latin typeface="Calibri" panose="020F0502020204030204" pitchFamily="34" charset="0"/>
                <a:ea typeface="Calibri" panose="020F0502020204030204" pitchFamily="34" charset="0"/>
              </a:rPr>
              <a:t>swapping of ID values is accompanied by the swapping of other corresponding attributes </a:t>
            </a:r>
            <a:r>
              <a:rPr lang="en-US" sz="2800" dirty="0">
                <a:solidFill>
                  <a:srgbClr val="222529"/>
                </a:solidFill>
                <a:latin typeface="Calibri" panose="020F0502020204030204" pitchFamily="34" charset="0"/>
                <a:ea typeface="Calibri" panose="020F0502020204030204" pitchFamily="34" charset="0"/>
              </a:rPr>
              <a:t>(name, author, student, day, month, and year) to maintain consistency.</a:t>
            </a:r>
          </a:p>
          <a:p>
            <a:pPr marL="525145" indent="-457200">
              <a:spcBef>
                <a:spcPts val="920"/>
              </a:spcBef>
              <a:buFont typeface="Wingdings" panose="05000000000000000000" pitchFamily="2" charset="2"/>
              <a:buChar char="v"/>
            </a:pPr>
            <a:r>
              <a:rPr lang="en-US" sz="2800" b="1" dirty="0">
                <a:solidFill>
                  <a:srgbClr val="222529"/>
                </a:solidFill>
                <a:latin typeface="Calibri" panose="020F0502020204030204" pitchFamily="34" charset="0"/>
                <a:ea typeface="Calibri" panose="020F0502020204030204" pitchFamily="34" charset="0"/>
              </a:rPr>
              <a:t>The process continues </a:t>
            </a:r>
            <a:r>
              <a:rPr lang="en-US" sz="2800" dirty="0">
                <a:solidFill>
                  <a:srgbClr val="222529"/>
                </a:solidFill>
                <a:latin typeface="Calibri" panose="020F0502020204030204" pitchFamily="34" charset="0"/>
                <a:ea typeface="Calibri" panose="020F0502020204030204" pitchFamily="34" charset="0"/>
              </a:rPr>
              <a:t>until the entire linked list is sorted in ascending order based on the book IDs</a:t>
            </a:r>
          </a:p>
        </p:txBody>
      </p:sp>
      <p:pic>
        <p:nvPicPr>
          <p:cNvPr id="5" name="Picture 4">
            <a:extLst>
              <a:ext uri="{FF2B5EF4-FFF2-40B4-BE49-F238E27FC236}">
                <a16:creationId xmlns:a16="http://schemas.microsoft.com/office/drawing/2014/main" id="{5C07EF0A-558E-BFFE-FB51-F8D2F041C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0" y="495300"/>
            <a:ext cx="7382257" cy="4351522"/>
          </a:xfrm>
          <a:prstGeom prst="rect">
            <a:avLst/>
          </a:prstGeom>
        </p:spPr>
      </p:pic>
      <p:pic>
        <p:nvPicPr>
          <p:cNvPr id="6" name="Picture 5">
            <a:extLst>
              <a:ext uri="{FF2B5EF4-FFF2-40B4-BE49-F238E27FC236}">
                <a16:creationId xmlns:a16="http://schemas.microsoft.com/office/drawing/2014/main" id="{4A43F3D7-5A86-516F-3CB7-913C68B407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5143500"/>
            <a:ext cx="8660831" cy="4038600"/>
          </a:xfrm>
          <a:prstGeom prst="rect">
            <a:avLst/>
          </a:prstGeom>
        </p:spPr>
      </p:pic>
      <p:sp>
        <p:nvSpPr>
          <p:cNvPr id="8" name="object 5"/>
          <p:cNvSpPr/>
          <p:nvPr/>
        </p:nvSpPr>
        <p:spPr>
          <a:xfrm>
            <a:off x="8604646" y="943455"/>
            <a:ext cx="310754" cy="8559395"/>
          </a:xfrm>
          <a:custGeom>
            <a:avLst/>
            <a:gdLst/>
            <a:ahLst/>
            <a:cxnLst/>
            <a:rect l="l" t="t" r="r" b="b"/>
            <a:pathLst>
              <a:path h="2362835">
                <a:moveTo>
                  <a:pt x="0" y="2362374"/>
                </a:moveTo>
                <a:lnTo>
                  <a:pt x="0"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Tree>
    <p:extLst>
      <p:ext uri="{BB962C8B-B14F-4D97-AF65-F5344CB8AC3E}">
        <p14:creationId xmlns:p14="http://schemas.microsoft.com/office/powerpoint/2010/main" val="2452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
            <a:ext cx="18288000" cy="10287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14400" y="3933119"/>
            <a:ext cx="15400883" cy="1551707"/>
          </a:xfrm>
          <a:prstGeom prst="rect">
            <a:avLst/>
          </a:prstGeom>
        </p:spPr>
        <p:txBody>
          <a:bodyPr vert="horz" wrap="square" lIns="0" tIns="12700" rIns="0" bIns="0" rtlCol="0">
            <a:spAutoFit/>
          </a:bodyPr>
          <a:lstStyle/>
          <a:p>
            <a:pPr marL="1121410" marR="5080">
              <a:lnSpc>
                <a:spcPct val="100000"/>
              </a:lnSpc>
              <a:spcBef>
                <a:spcPts val="100"/>
              </a:spcBef>
            </a:pPr>
            <a:r>
              <a:rPr lang="en-US" sz="10000" kern="1200" spc="1065" dirty="0"/>
              <a:t>SHOW FUNCTION</a:t>
            </a:r>
            <a:endParaRPr sz="10000" kern="1200" spc="1065" dirty="0"/>
          </a:p>
        </p:txBody>
      </p:sp>
      <p:sp>
        <p:nvSpPr>
          <p:cNvPr id="5" name="object 4"/>
          <p:cNvSpPr/>
          <p:nvPr/>
        </p:nvSpPr>
        <p:spPr>
          <a:xfrm flipH="1">
            <a:off x="1332810" y="2521845"/>
            <a:ext cx="45719" cy="4374256"/>
          </a:xfrm>
          <a:custGeom>
            <a:avLst/>
            <a:gdLst/>
            <a:ahLst/>
            <a:cxnLst/>
            <a:rect l="l" t="t" r="r" b="b"/>
            <a:pathLst>
              <a:path h="5239384">
                <a:moveTo>
                  <a:pt x="0" y="5238847"/>
                </a:moveTo>
                <a:lnTo>
                  <a:pt x="0" y="0"/>
                </a:lnTo>
              </a:path>
            </a:pathLst>
          </a:custGeom>
          <a:ln w="28598">
            <a:solidFill>
              <a:srgbClr val="0366C2"/>
            </a:solidFill>
          </a:ln>
        </p:spPr>
        <p:txBody>
          <a:bodyPr wrap="square" lIns="0" tIns="0" rIns="0" bIns="0" rtlCol="0"/>
          <a:lstStyle/>
          <a:p>
            <a:endParaRPr/>
          </a:p>
        </p:txBody>
      </p:sp>
    </p:spTree>
    <p:extLst>
      <p:ext uri="{BB962C8B-B14F-4D97-AF65-F5344CB8AC3E}">
        <p14:creationId xmlns:p14="http://schemas.microsoft.com/office/powerpoint/2010/main" val="188566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9030" y="3467101"/>
            <a:ext cx="9567470" cy="3505200"/>
          </a:xfrm>
          <a:prstGeom prst="rect">
            <a:avLst/>
          </a:prstGeom>
        </p:spPr>
      </p:pic>
      <p:sp>
        <p:nvSpPr>
          <p:cNvPr id="5" name="TextBox 4"/>
          <p:cNvSpPr txBox="1"/>
          <p:nvPr/>
        </p:nvSpPr>
        <p:spPr>
          <a:xfrm>
            <a:off x="370114" y="1710388"/>
            <a:ext cx="7021286" cy="7017306"/>
          </a:xfrm>
          <a:prstGeom prst="rect">
            <a:avLst/>
          </a:prstGeom>
          <a:noFill/>
        </p:spPr>
        <p:txBody>
          <a:bodyPr wrap="square" rtlCol="0">
            <a:spAutoFit/>
          </a:bodyPr>
          <a:lstStyle/>
          <a:p>
            <a:pPr marL="525145">
              <a:spcBef>
                <a:spcPts val="920"/>
              </a:spcBef>
            </a:pPr>
            <a:r>
              <a:rPr lang="en-US" sz="2800" dirty="0" smtClean="0">
                <a:solidFill>
                  <a:srgbClr val="222529"/>
                </a:solidFill>
                <a:latin typeface="Calibri" panose="020F0502020204030204" pitchFamily="34" charset="0"/>
                <a:ea typeface="Calibri" panose="020F0502020204030204" pitchFamily="34" charset="0"/>
              </a:rPr>
              <a:t>This </a:t>
            </a:r>
            <a:r>
              <a:rPr lang="en-US" sz="2800" dirty="0">
                <a:solidFill>
                  <a:srgbClr val="222529"/>
                </a:solidFill>
                <a:latin typeface="Calibri" panose="020F0502020204030204" pitchFamily="34" charset="0"/>
                <a:ea typeface="Calibri" panose="020F0502020204030204" pitchFamily="34" charset="0"/>
              </a:rPr>
              <a:t>code snippet defines the </a:t>
            </a:r>
            <a:r>
              <a:rPr lang="en-US" sz="2800" b="1" dirty="0">
                <a:solidFill>
                  <a:srgbClr val="222529"/>
                </a:solidFill>
                <a:latin typeface="Calibri" panose="020F0502020204030204" pitchFamily="34" charset="0"/>
                <a:ea typeface="Calibri" panose="020F0502020204030204" pitchFamily="34" charset="0"/>
              </a:rPr>
              <a:t>show() </a:t>
            </a:r>
            <a:r>
              <a:rPr lang="en-US" sz="2800" dirty="0">
                <a:solidFill>
                  <a:srgbClr val="222529"/>
                </a:solidFill>
                <a:latin typeface="Calibri" panose="020F0502020204030204" pitchFamily="34" charset="0"/>
                <a:ea typeface="Calibri" panose="020F0502020204030204" pitchFamily="34" charset="0"/>
              </a:rPr>
              <a:t>function of the library class. </a:t>
            </a:r>
          </a:p>
          <a:p>
            <a:pPr marL="525145" indent="-457200">
              <a:spcBef>
                <a:spcPts val="920"/>
              </a:spcBef>
              <a:buFont typeface="Wingdings" panose="05000000000000000000" pitchFamily="2" charset="2"/>
              <a:buChar char="v"/>
            </a:pPr>
            <a:r>
              <a:rPr lang="en-US" sz="2800" dirty="0">
                <a:solidFill>
                  <a:srgbClr val="222529"/>
                </a:solidFill>
                <a:latin typeface="Calibri" panose="020F0502020204030204" pitchFamily="34" charset="0"/>
                <a:ea typeface="Calibri" panose="020F0502020204030204" pitchFamily="34" charset="0"/>
              </a:rPr>
              <a:t>The function displays the book records in the library in </a:t>
            </a:r>
            <a:r>
              <a:rPr lang="en-US" sz="2800" b="1" dirty="0">
                <a:solidFill>
                  <a:srgbClr val="222529"/>
                </a:solidFill>
                <a:latin typeface="Calibri" panose="020F0502020204030204" pitchFamily="34" charset="0"/>
                <a:ea typeface="Calibri" panose="020F0502020204030204" pitchFamily="34" charset="0"/>
              </a:rPr>
              <a:t>a tabular format </a:t>
            </a:r>
            <a:r>
              <a:rPr lang="en-US" sz="2800" dirty="0">
                <a:solidFill>
                  <a:srgbClr val="222529"/>
                </a:solidFill>
                <a:latin typeface="Calibri" panose="020F0502020204030204" pitchFamily="34" charset="0"/>
                <a:ea typeface="Calibri" panose="020F0502020204030204" pitchFamily="34" charset="0"/>
              </a:rPr>
              <a:t>. </a:t>
            </a:r>
          </a:p>
          <a:p>
            <a:pPr marL="525145" indent="-457200">
              <a:spcBef>
                <a:spcPts val="920"/>
              </a:spcBef>
              <a:buFont typeface="Wingdings" panose="05000000000000000000" pitchFamily="2" charset="2"/>
              <a:buChar char="v"/>
            </a:pPr>
            <a:r>
              <a:rPr lang="en-US" sz="2800" b="1" dirty="0">
                <a:solidFill>
                  <a:srgbClr val="222529"/>
                </a:solidFill>
                <a:latin typeface="Calibri" panose="020F0502020204030204" pitchFamily="34" charset="0"/>
                <a:ea typeface="Calibri" panose="020F0502020204030204" pitchFamily="34" charset="0"/>
              </a:rPr>
              <a:t>If the linked list is empty </a:t>
            </a:r>
            <a:r>
              <a:rPr lang="en-US" sz="2800" dirty="0">
                <a:solidFill>
                  <a:srgbClr val="222529"/>
                </a:solidFill>
                <a:latin typeface="Calibri" panose="020F0502020204030204" pitchFamily="34" charset="0"/>
                <a:ea typeface="Calibri" panose="020F0502020204030204" pitchFamily="34" charset="0"/>
              </a:rPr>
              <a:t>(head is NULL), a message is displayed indicating that the list is empty .</a:t>
            </a:r>
          </a:p>
          <a:p>
            <a:pPr marL="525145" indent="-457200">
              <a:spcBef>
                <a:spcPts val="920"/>
              </a:spcBef>
              <a:buFont typeface="Wingdings" panose="05000000000000000000" pitchFamily="2" charset="2"/>
              <a:buChar char="v"/>
            </a:pPr>
            <a:r>
              <a:rPr lang="en-US" sz="2800" dirty="0">
                <a:solidFill>
                  <a:srgbClr val="222529"/>
                </a:solidFill>
                <a:latin typeface="Calibri" panose="020F0502020204030204" pitchFamily="34" charset="0"/>
                <a:ea typeface="Calibri" panose="020F0502020204030204" pitchFamily="34" charset="0"/>
              </a:rPr>
              <a:t> If the linked list is not empty, the function </a:t>
            </a:r>
            <a:r>
              <a:rPr lang="en-US" sz="2800" b="1" dirty="0">
                <a:solidFill>
                  <a:srgbClr val="222529"/>
                </a:solidFill>
                <a:latin typeface="Calibri" panose="020F0502020204030204" pitchFamily="34" charset="0"/>
                <a:ea typeface="Calibri" panose="020F0502020204030204" pitchFamily="34" charset="0"/>
              </a:rPr>
              <a:t>traverses through the list </a:t>
            </a:r>
            <a:r>
              <a:rPr lang="en-US" sz="2800" dirty="0">
                <a:solidFill>
                  <a:srgbClr val="222529"/>
                </a:solidFill>
                <a:latin typeface="Calibri" panose="020F0502020204030204" pitchFamily="34" charset="0"/>
                <a:ea typeface="Calibri" panose="020F0502020204030204" pitchFamily="34" charset="0"/>
              </a:rPr>
              <a:t>and prints the details of each book record, including ID, name, author, student, and date of issuance .</a:t>
            </a:r>
          </a:p>
          <a:p>
            <a:pPr marL="525145" indent="-457200">
              <a:spcBef>
                <a:spcPts val="920"/>
              </a:spcBef>
              <a:buFont typeface="Wingdings" panose="05000000000000000000" pitchFamily="2" charset="2"/>
              <a:buChar char="v"/>
            </a:pPr>
            <a:r>
              <a:rPr lang="en-US" sz="2800" dirty="0">
                <a:solidFill>
                  <a:srgbClr val="222529"/>
                </a:solidFill>
                <a:latin typeface="Calibri" panose="020F0502020204030204" pitchFamily="34" charset="0"/>
                <a:ea typeface="Calibri" panose="020F0502020204030204" pitchFamily="34" charset="0"/>
              </a:rPr>
              <a:t> The details are </a:t>
            </a:r>
            <a:r>
              <a:rPr lang="en-US" sz="2800" b="1" dirty="0">
                <a:solidFill>
                  <a:srgbClr val="222529"/>
                </a:solidFill>
                <a:latin typeface="Calibri" panose="020F0502020204030204" pitchFamily="34" charset="0"/>
                <a:ea typeface="Calibri" panose="020F0502020204030204" pitchFamily="34" charset="0"/>
              </a:rPr>
              <a:t>displayed in a formatted table </a:t>
            </a:r>
            <a:r>
              <a:rPr lang="en-US" sz="2800" dirty="0">
                <a:solidFill>
                  <a:srgbClr val="222529"/>
                </a:solidFill>
                <a:latin typeface="Calibri" panose="020F0502020204030204" pitchFamily="34" charset="0"/>
                <a:ea typeface="Calibri" panose="020F0502020204030204" pitchFamily="34" charset="0"/>
              </a:rPr>
              <a:t>with appropriate column headings and separator.</a:t>
            </a:r>
          </a:p>
        </p:txBody>
      </p:sp>
      <p:sp>
        <p:nvSpPr>
          <p:cNvPr id="7" name="object 5"/>
          <p:cNvSpPr/>
          <p:nvPr/>
        </p:nvSpPr>
        <p:spPr>
          <a:xfrm>
            <a:off x="7761795" y="723900"/>
            <a:ext cx="310754" cy="8559395"/>
          </a:xfrm>
          <a:custGeom>
            <a:avLst/>
            <a:gdLst/>
            <a:ahLst/>
            <a:cxnLst/>
            <a:rect l="l" t="t" r="r" b="b"/>
            <a:pathLst>
              <a:path h="2362835">
                <a:moveTo>
                  <a:pt x="0" y="2362374"/>
                </a:moveTo>
                <a:lnTo>
                  <a:pt x="0"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Tree>
    <p:extLst>
      <p:ext uri="{BB962C8B-B14F-4D97-AF65-F5344CB8AC3E}">
        <p14:creationId xmlns:p14="http://schemas.microsoft.com/office/powerpoint/2010/main" val="264032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
            <a:ext cx="18288000" cy="10287000"/>
          </a:xfrm>
          <a:prstGeom prst="rect">
            <a:avLst/>
          </a:prstGeom>
          <a:blipFill>
            <a:blip r:embed="rId2" cstate="print"/>
            <a:stretch>
              <a:fillRect/>
            </a:stretch>
          </a:blipFill>
        </p:spPr>
        <p:txBody>
          <a:bodyPr wrap="square" lIns="0" tIns="0" rIns="0" bIns="0" rtlCol="0"/>
          <a:lstStyle/>
          <a:p>
            <a:endParaRPr/>
          </a:p>
        </p:txBody>
      </p:sp>
      <p:sp>
        <p:nvSpPr>
          <p:cNvPr id="8" name="object 3"/>
          <p:cNvSpPr txBox="1">
            <a:spLocks/>
          </p:cNvSpPr>
          <p:nvPr/>
        </p:nvSpPr>
        <p:spPr>
          <a:xfrm>
            <a:off x="914400" y="3933119"/>
            <a:ext cx="15400883" cy="1551707"/>
          </a:xfrm>
          <a:prstGeom prst="rect">
            <a:avLst/>
          </a:prstGeom>
        </p:spPr>
        <p:txBody>
          <a:bodyPr vert="horz" wrap="square" lIns="0" tIns="12700" rIns="0" bIns="0" rtlCol="0">
            <a:spAutoFit/>
          </a:bodyPr>
          <a:lstStyle>
            <a:lvl1pPr>
              <a:defRPr sz="12000" b="0" i="0">
                <a:solidFill>
                  <a:schemeClr val="bg1"/>
                </a:solidFill>
                <a:latin typeface="Times New Roman"/>
                <a:ea typeface="+mj-ea"/>
                <a:cs typeface="Times New Roman"/>
              </a:defRPr>
            </a:lvl1pPr>
          </a:lstStyle>
          <a:p>
            <a:pPr marL="1121410" marR="5080">
              <a:spcBef>
                <a:spcPts val="100"/>
              </a:spcBef>
            </a:pPr>
            <a:r>
              <a:rPr lang="en-US" sz="10000" spc="1065" dirty="0" smtClean="0"/>
              <a:t>SEARCH</a:t>
            </a:r>
            <a:r>
              <a:rPr lang="en-US" sz="10000" kern="1200" spc="1065" dirty="0" smtClean="0"/>
              <a:t> FUNCTION</a:t>
            </a:r>
            <a:endParaRPr lang="en-US" sz="10000" kern="1200" spc="1065" dirty="0"/>
          </a:p>
        </p:txBody>
      </p:sp>
      <p:sp>
        <p:nvSpPr>
          <p:cNvPr id="9" name="object 4"/>
          <p:cNvSpPr/>
          <p:nvPr/>
        </p:nvSpPr>
        <p:spPr>
          <a:xfrm flipH="1">
            <a:off x="1332810" y="2521845"/>
            <a:ext cx="45719" cy="4374256"/>
          </a:xfrm>
          <a:custGeom>
            <a:avLst/>
            <a:gdLst/>
            <a:ahLst/>
            <a:cxnLst/>
            <a:rect l="l" t="t" r="r" b="b"/>
            <a:pathLst>
              <a:path h="5239384">
                <a:moveTo>
                  <a:pt x="0" y="5238847"/>
                </a:moveTo>
                <a:lnTo>
                  <a:pt x="0" y="0"/>
                </a:lnTo>
              </a:path>
            </a:pathLst>
          </a:custGeom>
          <a:ln w="28598">
            <a:solidFill>
              <a:srgbClr val="0366C2"/>
            </a:solidFill>
          </a:ln>
        </p:spPr>
        <p:txBody>
          <a:bodyPr wrap="square" lIns="0" tIns="0" rIns="0" bIns="0" rtlCol="0"/>
          <a:lstStyle/>
          <a:p>
            <a:endParaRPr/>
          </a:p>
        </p:txBody>
      </p:sp>
    </p:spTree>
    <p:extLst>
      <p:ext uri="{BB962C8B-B14F-4D97-AF65-F5344CB8AC3E}">
        <p14:creationId xmlns:p14="http://schemas.microsoft.com/office/powerpoint/2010/main" val="289373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body" idx="1"/>
          </p:nvPr>
        </p:nvSpPr>
        <p:spPr>
          <a:xfrm>
            <a:off x="685800" y="1895380"/>
            <a:ext cx="8305800" cy="6191439"/>
          </a:xfrm>
          <a:prstGeom prst="rect">
            <a:avLst/>
          </a:prstGeom>
        </p:spPr>
        <p:txBody>
          <a:bodyPr vert="horz" wrap="square" lIns="0" tIns="12700" rIns="0" bIns="0" rtlCol="0">
            <a:spAutoFit/>
          </a:bodyPr>
          <a:lstStyle/>
          <a:p>
            <a:pPr marL="525145" algn="l" rtl="0">
              <a:lnSpc>
                <a:spcPct val="100000"/>
              </a:lnSpc>
              <a:spcBef>
                <a:spcPts val="920"/>
              </a:spcBef>
            </a:pPr>
            <a:r>
              <a:rPr lang="en-US" sz="2800" kern="1200" dirty="0">
                <a:solidFill>
                  <a:srgbClr val="222529"/>
                </a:solidFill>
                <a:latin typeface="Calibri" panose="020F0502020204030204" pitchFamily="34" charset="0"/>
                <a:ea typeface="Calibri" panose="020F0502020204030204" pitchFamily="34" charset="0"/>
                <a:cs typeface="+mn-cs"/>
              </a:rPr>
              <a:t> This code snippet defines the </a:t>
            </a:r>
            <a:r>
              <a:rPr lang="en-US" sz="2800" b="1" kern="1200" dirty="0">
                <a:solidFill>
                  <a:srgbClr val="222529"/>
                </a:solidFill>
                <a:latin typeface="Calibri" panose="020F0502020204030204" pitchFamily="34" charset="0"/>
                <a:ea typeface="Calibri" panose="020F0502020204030204" pitchFamily="34" charset="0"/>
                <a:cs typeface="+mn-cs"/>
              </a:rPr>
              <a:t>search() </a:t>
            </a:r>
            <a:r>
              <a:rPr lang="en-US" sz="2800" kern="1200" dirty="0">
                <a:solidFill>
                  <a:srgbClr val="222529"/>
                </a:solidFill>
                <a:latin typeface="Calibri" panose="020F0502020204030204" pitchFamily="34" charset="0"/>
                <a:ea typeface="Calibri" panose="020F0502020204030204" pitchFamily="34" charset="0"/>
                <a:cs typeface="+mn-cs"/>
              </a:rPr>
              <a:t>function of the library class. </a:t>
            </a:r>
          </a:p>
          <a:p>
            <a:pPr marL="525145" indent="-342900" algn="l" rtl="0">
              <a:lnSpc>
                <a:spcPct val="100000"/>
              </a:lnSpc>
              <a:spcBef>
                <a:spcPts val="920"/>
              </a:spcBef>
              <a:buFont typeface="Wingdings" panose="05000000000000000000" pitchFamily="2" charset="2"/>
              <a:buChar char="v"/>
            </a:pPr>
            <a:r>
              <a:rPr lang="en-US" sz="2800" kern="1200" dirty="0">
                <a:solidFill>
                  <a:srgbClr val="222529"/>
                </a:solidFill>
                <a:latin typeface="Calibri" panose="020F0502020204030204" pitchFamily="34" charset="0"/>
                <a:ea typeface="Calibri" panose="020F0502020204030204" pitchFamily="34" charset="0"/>
                <a:cs typeface="+mn-cs"/>
              </a:rPr>
              <a:t>The function allows the user </a:t>
            </a:r>
            <a:r>
              <a:rPr lang="en-US" sz="2800" b="1" kern="1200" dirty="0">
                <a:solidFill>
                  <a:srgbClr val="222529"/>
                </a:solidFill>
                <a:latin typeface="Calibri" panose="020F0502020204030204" pitchFamily="34" charset="0"/>
                <a:ea typeface="Calibri" panose="020F0502020204030204" pitchFamily="34" charset="0"/>
                <a:cs typeface="+mn-cs"/>
              </a:rPr>
              <a:t>to search for a book</a:t>
            </a:r>
            <a:r>
              <a:rPr lang="en-US" sz="2800" kern="1200" dirty="0">
                <a:solidFill>
                  <a:srgbClr val="222529"/>
                </a:solidFill>
                <a:latin typeface="Calibri" panose="020F0502020204030204" pitchFamily="34" charset="0"/>
                <a:ea typeface="Calibri" panose="020F0502020204030204" pitchFamily="34" charset="0"/>
                <a:cs typeface="+mn-cs"/>
              </a:rPr>
              <a:t> record in the library based on the book ID. </a:t>
            </a:r>
          </a:p>
          <a:p>
            <a:pPr marL="525145" indent="-342900" algn="l" rtl="0">
              <a:lnSpc>
                <a:spcPct val="100000"/>
              </a:lnSpc>
              <a:spcBef>
                <a:spcPts val="920"/>
              </a:spcBef>
              <a:buFont typeface="Wingdings" panose="05000000000000000000" pitchFamily="2" charset="2"/>
              <a:buChar char="v"/>
            </a:pPr>
            <a:r>
              <a:rPr lang="en-US" sz="2800" b="1" kern="1200" dirty="0">
                <a:solidFill>
                  <a:srgbClr val="222529"/>
                </a:solidFill>
                <a:latin typeface="Calibri" panose="020F0502020204030204" pitchFamily="34" charset="0"/>
                <a:ea typeface="Calibri" panose="020F0502020204030204" pitchFamily="34" charset="0"/>
                <a:cs typeface="+mn-cs"/>
              </a:rPr>
              <a:t>If the linked list is empty </a:t>
            </a:r>
            <a:r>
              <a:rPr lang="en-US" sz="2800" kern="1200" dirty="0">
                <a:solidFill>
                  <a:srgbClr val="222529"/>
                </a:solidFill>
                <a:latin typeface="Calibri" panose="020F0502020204030204" pitchFamily="34" charset="0"/>
                <a:ea typeface="Calibri" panose="020F0502020204030204" pitchFamily="34" charset="0"/>
                <a:cs typeface="+mn-cs"/>
              </a:rPr>
              <a:t>(head is NULL), a message is displayed indicating that the list is empty.</a:t>
            </a:r>
          </a:p>
          <a:p>
            <a:pPr marL="525145" indent="-342900" algn="l" rtl="0">
              <a:lnSpc>
                <a:spcPct val="100000"/>
              </a:lnSpc>
              <a:spcBef>
                <a:spcPts val="920"/>
              </a:spcBef>
              <a:buFont typeface="Wingdings" panose="05000000000000000000" pitchFamily="2" charset="2"/>
              <a:buChar char="v"/>
            </a:pPr>
            <a:r>
              <a:rPr lang="en-US" sz="2800" kern="1200" dirty="0">
                <a:solidFill>
                  <a:srgbClr val="222529"/>
                </a:solidFill>
                <a:latin typeface="Calibri" panose="020F0502020204030204" pitchFamily="34" charset="0"/>
                <a:ea typeface="Calibri" panose="020F0502020204030204" pitchFamily="34" charset="0"/>
                <a:cs typeface="+mn-cs"/>
              </a:rPr>
              <a:t> If the linked list is not empty, the user is prompted to enter the book ID they want to search for.</a:t>
            </a:r>
          </a:p>
          <a:p>
            <a:pPr marL="525145" indent="-342900" algn="l" rtl="0">
              <a:lnSpc>
                <a:spcPct val="100000"/>
              </a:lnSpc>
              <a:spcBef>
                <a:spcPts val="920"/>
              </a:spcBef>
              <a:buFont typeface="Wingdings" panose="05000000000000000000" pitchFamily="2" charset="2"/>
              <a:buChar char="v"/>
            </a:pPr>
            <a:r>
              <a:rPr lang="en-US" sz="2800" kern="1200" dirty="0">
                <a:solidFill>
                  <a:srgbClr val="222529"/>
                </a:solidFill>
                <a:latin typeface="Calibri" panose="020F0502020204030204" pitchFamily="34" charset="0"/>
                <a:ea typeface="Calibri" panose="020F0502020204030204" pitchFamily="34" charset="0"/>
                <a:cs typeface="+mn-cs"/>
              </a:rPr>
              <a:t> The function then </a:t>
            </a:r>
            <a:r>
              <a:rPr lang="en-US" sz="2800" b="1" kern="1200" dirty="0">
                <a:solidFill>
                  <a:srgbClr val="222529"/>
                </a:solidFill>
                <a:latin typeface="Calibri" panose="020F0502020204030204" pitchFamily="34" charset="0"/>
                <a:ea typeface="Calibri" panose="020F0502020204030204" pitchFamily="34" charset="0"/>
                <a:cs typeface="+mn-cs"/>
              </a:rPr>
              <a:t>traverses through the linked </a:t>
            </a:r>
            <a:r>
              <a:rPr lang="en-US" sz="2800" kern="1200" dirty="0">
                <a:solidFill>
                  <a:srgbClr val="222529"/>
                </a:solidFill>
                <a:latin typeface="Calibri" panose="020F0502020204030204" pitchFamily="34" charset="0"/>
                <a:ea typeface="Calibri" panose="020F0502020204030204" pitchFamily="34" charset="0"/>
                <a:cs typeface="+mn-cs"/>
              </a:rPr>
              <a:t>list to find the book record with a matching ID.</a:t>
            </a:r>
          </a:p>
          <a:p>
            <a:pPr marL="525145" indent="-342900" algn="l" rtl="0">
              <a:lnSpc>
                <a:spcPct val="100000"/>
              </a:lnSpc>
              <a:spcBef>
                <a:spcPts val="920"/>
              </a:spcBef>
              <a:buFont typeface="Wingdings" panose="05000000000000000000" pitchFamily="2" charset="2"/>
              <a:buChar char="v"/>
            </a:pPr>
            <a:r>
              <a:rPr lang="en-US" sz="2800" kern="1200" dirty="0">
                <a:solidFill>
                  <a:srgbClr val="222529"/>
                </a:solidFill>
                <a:latin typeface="Calibri" panose="020F0502020204030204" pitchFamily="34" charset="0"/>
                <a:ea typeface="Calibri" panose="020F0502020204030204" pitchFamily="34" charset="0"/>
                <a:cs typeface="+mn-cs"/>
              </a:rPr>
              <a:t> If a match is found, the details of the book (ID, name, author, student, and date of issuance) are displayed. If no match is found, </a:t>
            </a:r>
            <a:r>
              <a:rPr lang="en-US" sz="2800" b="1" kern="1200" dirty="0">
                <a:solidFill>
                  <a:srgbClr val="222529"/>
                </a:solidFill>
                <a:latin typeface="Calibri" panose="020F0502020204030204" pitchFamily="34" charset="0"/>
                <a:ea typeface="Calibri" panose="020F0502020204030204" pitchFamily="34" charset="0"/>
                <a:cs typeface="+mn-cs"/>
              </a:rPr>
              <a:t>a message is invalid</a:t>
            </a:r>
            <a:r>
              <a:rPr lang="en-US" sz="2800" kern="1200" dirty="0">
                <a:solidFill>
                  <a:srgbClr val="222529"/>
                </a:solidFill>
                <a:latin typeface="Calibri" panose="020F0502020204030204" pitchFamily="34" charset="0"/>
                <a:ea typeface="Calibri" panose="020F0502020204030204" pitchFamily="34" charset="0"/>
                <a:cs typeface="+mn-cs"/>
              </a:rPr>
              <a:t>.</a:t>
            </a:r>
            <a:endParaRPr sz="2800" kern="1200" dirty="0">
              <a:solidFill>
                <a:srgbClr val="222529"/>
              </a:solidFill>
              <a:latin typeface="Calibri" panose="020F0502020204030204" pitchFamily="34" charset="0"/>
              <a:ea typeface="Calibri" panose="020F0502020204030204" pitchFamily="34" charset="0"/>
              <a:cs typeface="+mn-cs"/>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716854"/>
            <a:ext cx="7696200" cy="389324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4991100"/>
            <a:ext cx="7696200" cy="3962400"/>
          </a:xfrm>
          <a:prstGeom prst="rect">
            <a:avLst/>
          </a:prstGeom>
        </p:spPr>
      </p:pic>
      <p:sp>
        <p:nvSpPr>
          <p:cNvPr id="9" name="object 5"/>
          <p:cNvSpPr/>
          <p:nvPr/>
        </p:nvSpPr>
        <p:spPr>
          <a:xfrm>
            <a:off x="9407723" y="987721"/>
            <a:ext cx="310754" cy="8559395"/>
          </a:xfrm>
          <a:custGeom>
            <a:avLst/>
            <a:gdLst/>
            <a:ahLst/>
            <a:cxnLst/>
            <a:rect l="l" t="t" r="r" b="b"/>
            <a:pathLst>
              <a:path h="2362835">
                <a:moveTo>
                  <a:pt x="0" y="2362374"/>
                </a:moveTo>
                <a:lnTo>
                  <a:pt x="0"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Tree>
    <p:extLst>
      <p:ext uri="{BB962C8B-B14F-4D97-AF65-F5344CB8AC3E}">
        <p14:creationId xmlns:p14="http://schemas.microsoft.com/office/powerpoint/2010/main" val="221352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
            <a:ext cx="18288000" cy="10287000"/>
          </a:xfrm>
          <a:prstGeom prst="rect">
            <a:avLst/>
          </a:prstGeom>
          <a:blipFill>
            <a:blip r:embed="rId2" cstate="print"/>
            <a:stretch>
              <a:fillRect/>
            </a:stretch>
          </a:blipFill>
        </p:spPr>
        <p:txBody>
          <a:bodyPr wrap="square" lIns="0" tIns="0" rIns="0" bIns="0" rtlCol="0"/>
          <a:lstStyle/>
          <a:p>
            <a:endParaRPr/>
          </a:p>
        </p:txBody>
      </p:sp>
      <p:sp>
        <p:nvSpPr>
          <p:cNvPr id="6" name="object 2"/>
          <p:cNvSpPr/>
          <p:nvPr/>
        </p:nvSpPr>
        <p:spPr>
          <a:xfrm>
            <a:off x="0" y="2"/>
            <a:ext cx="18288000" cy="10287000"/>
          </a:xfrm>
          <a:prstGeom prst="rect">
            <a:avLst/>
          </a:prstGeom>
          <a:blipFill>
            <a:blip r:embed="rId2" cstate="print"/>
            <a:stretch>
              <a:fillRect/>
            </a:stretch>
          </a:blipFill>
        </p:spPr>
        <p:txBody>
          <a:bodyPr wrap="square" lIns="0" tIns="0" rIns="0" bIns="0" rtlCol="0"/>
          <a:lstStyle/>
          <a:p>
            <a:endParaRPr/>
          </a:p>
        </p:txBody>
      </p:sp>
      <p:sp>
        <p:nvSpPr>
          <p:cNvPr id="7" name="object 3"/>
          <p:cNvSpPr txBox="1">
            <a:spLocks/>
          </p:cNvSpPr>
          <p:nvPr/>
        </p:nvSpPr>
        <p:spPr>
          <a:xfrm>
            <a:off x="914400" y="3933119"/>
            <a:ext cx="15400883" cy="1551707"/>
          </a:xfrm>
          <a:prstGeom prst="rect">
            <a:avLst/>
          </a:prstGeom>
        </p:spPr>
        <p:txBody>
          <a:bodyPr vert="horz" wrap="square" lIns="0" tIns="12700" rIns="0" bIns="0" rtlCol="0">
            <a:spAutoFit/>
          </a:bodyPr>
          <a:lstStyle>
            <a:lvl1pPr>
              <a:defRPr sz="12000" b="0" i="0">
                <a:solidFill>
                  <a:schemeClr val="bg1"/>
                </a:solidFill>
                <a:latin typeface="Times New Roman"/>
                <a:ea typeface="+mj-ea"/>
                <a:cs typeface="Times New Roman"/>
              </a:defRPr>
            </a:lvl1pPr>
          </a:lstStyle>
          <a:p>
            <a:pPr marL="1121410" marR="5080">
              <a:spcBef>
                <a:spcPts val="100"/>
              </a:spcBef>
            </a:pPr>
            <a:r>
              <a:rPr lang="en-US" sz="10000" spc="1065" dirty="0" smtClean="0"/>
              <a:t>MAIN</a:t>
            </a:r>
            <a:r>
              <a:rPr lang="en-US" sz="10000" kern="1200" spc="1065" dirty="0" smtClean="0"/>
              <a:t> FUNCTION</a:t>
            </a:r>
            <a:endParaRPr lang="en-US" sz="10000" kern="1200" spc="1065" dirty="0"/>
          </a:p>
        </p:txBody>
      </p:sp>
      <p:sp>
        <p:nvSpPr>
          <p:cNvPr id="8" name="object 4"/>
          <p:cNvSpPr/>
          <p:nvPr/>
        </p:nvSpPr>
        <p:spPr>
          <a:xfrm flipH="1">
            <a:off x="1332810" y="2521845"/>
            <a:ext cx="45719" cy="4374256"/>
          </a:xfrm>
          <a:custGeom>
            <a:avLst/>
            <a:gdLst/>
            <a:ahLst/>
            <a:cxnLst/>
            <a:rect l="l" t="t" r="r" b="b"/>
            <a:pathLst>
              <a:path h="5239384">
                <a:moveTo>
                  <a:pt x="0" y="5238847"/>
                </a:moveTo>
                <a:lnTo>
                  <a:pt x="0" y="0"/>
                </a:lnTo>
              </a:path>
            </a:pathLst>
          </a:custGeom>
          <a:ln w="28598">
            <a:solidFill>
              <a:srgbClr val="0366C2"/>
            </a:solidFill>
          </a:ln>
        </p:spPr>
        <p:txBody>
          <a:bodyPr wrap="square" lIns="0" tIns="0" rIns="0" bIns="0" rtlCol="0"/>
          <a:lstStyle/>
          <a:p>
            <a:endParaRPr/>
          </a:p>
        </p:txBody>
      </p:sp>
    </p:spTree>
    <p:extLst>
      <p:ext uri="{BB962C8B-B14F-4D97-AF65-F5344CB8AC3E}">
        <p14:creationId xmlns:p14="http://schemas.microsoft.com/office/powerpoint/2010/main" val="140482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1D4F1A-24B2-D9B2-E361-9832244D14B9}"/>
              </a:ext>
            </a:extLst>
          </p:cNvPr>
          <p:cNvSpPr/>
          <p:nvPr/>
        </p:nvSpPr>
        <p:spPr>
          <a:xfrm>
            <a:off x="937846" y="2827737"/>
            <a:ext cx="7239000" cy="60198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t"/>
          <a:lstStyle/>
          <a:p>
            <a:pPr marL="63500" marR="76200" algn="just">
              <a:lnSpc>
                <a:spcPct val="115000"/>
              </a:lnSpc>
              <a:spcBef>
                <a:spcPts val="920"/>
              </a:spcBef>
              <a:spcAft>
                <a:spcPts val="0"/>
              </a:spcAft>
            </a:pPr>
            <a:r>
              <a:rPr lang="en-US" sz="2800" b="1" i="1" dirty="0">
                <a:solidFill>
                  <a:srgbClr val="222529"/>
                </a:solidFill>
                <a:latin typeface="Calibri" panose="020F0502020204030204" pitchFamily="34" charset="0"/>
                <a:ea typeface="Wingdings" panose="05000000000000000000" pitchFamily="2" charset="2"/>
                <a:cs typeface="Wingdings" panose="05000000000000000000" pitchFamily="2" charset="2"/>
              </a:rPr>
              <a:t>A library is a place where huge collection of books and resources are available which can be accessible by the users.</a:t>
            </a:r>
          </a:p>
          <a:p>
            <a:pPr marL="63500" marR="76200" algn="just">
              <a:lnSpc>
                <a:spcPct val="115000"/>
              </a:lnSpc>
              <a:spcBef>
                <a:spcPts val="920"/>
              </a:spcBef>
              <a:spcAft>
                <a:spcPts val="0"/>
              </a:spcAft>
            </a:pPr>
            <a:endParaRPr lang="en-US" sz="3200" b="1" dirty="0">
              <a:effectLst/>
              <a:latin typeface="Calibri" panose="020F0502020204030204" pitchFamily="34" charset="0"/>
              <a:ea typeface="Calibri" panose="020F0502020204030204" pitchFamily="34" charset="0"/>
            </a:endParaRPr>
          </a:p>
          <a:p>
            <a:pPr marL="0" marR="0">
              <a:spcBef>
                <a:spcPts val="0"/>
              </a:spcBef>
              <a:spcAft>
                <a:spcPts val="0"/>
              </a:spcAft>
            </a:pPr>
            <a:r>
              <a:rPr lang="en-US" sz="2800" dirty="0">
                <a:solidFill>
                  <a:srgbClr val="222529"/>
                </a:solidFill>
                <a:latin typeface="Calibri" panose="020F0502020204030204" pitchFamily="34" charset="0"/>
                <a:ea typeface="Wingdings" panose="05000000000000000000" pitchFamily="2" charset="2"/>
                <a:cs typeface="Wingdings" panose="05000000000000000000" pitchFamily="2" charset="2"/>
              </a:rPr>
              <a:t>Library management is a sub-discipline of institutional management that focuses on specific issues faced by libraries and library management professionals. The basic functions of library management include overseeing all library operations, managing the library budget, planning, over seeing fee collection, event planning, and human resource </a:t>
            </a:r>
          </a:p>
          <a:p>
            <a:endParaRPr lang="en-US" sz="3600" dirty="0"/>
          </a:p>
        </p:txBody>
      </p:sp>
      <p:sp>
        <p:nvSpPr>
          <p:cNvPr id="5" name="TextBox 4">
            <a:extLst>
              <a:ext uri="{FF2B5EF4-FFF2-40B4-BE49-F238E27FC236}">
                <a16:creationId xmlns:a16="http://schemas.microsoft.com/office/drawing/2014/main" id="{BBE098F4-08A6-D371-1B13-39C602FB9D21}"/>
              </a:ext>
            </a:extLst>
          </p:cNvPr>
          <p:cNvSpPr txBox="1"/>
          <p:nvPr/>
        </p:nvSpPr>
        <p:spPr>
          <a:xfrm>
            <a:off x="937846" y="1834060"/>
            <a:ext cx="8763000" cy="984885"/>
          </a:xfrm>
          <a:prstGeom prst="rect">
            <a:avLst/>
          </a:prstGeom>
          <a:noFill/>
        </p:spPr>
        <p:txBody>
          <a:bodyPr wrap="square" rtlCol="0">
            <a:spAutoFit/>
          </a:bodyPr>
          <a:lstStyle/>
          <a:p>
            <a:r>
              <a:rPr lang="en-US" sz="4000" b="1" u="sng" dirty="0" smtClean="0"/>
              <a:t>Introduction</a:t>
            </a:r>
            <a:endParaRPr lang="en-US" sz="4000" b="1" u="sng" dirty="0"/>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1800" y="-190500"/>
            <a:ext cx="7696200" cy="10774681"/>
          </a:xfrm>
          <a:prstGeom prst="rect">
            <a:avLst/>
          </a:prstGeom>
        </p:spPr>
      </p:pic>
    </p:spTree>
    <p:extLst>
      <p:ext uri="{BB962C8B-B14F-4D97-AF65-F5344CB8AC3E}">
        <p14:creationId xmlns:p14="http://schemas.microsoft.com/office/powerpoint/2010/main" val="104730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B15F33-4777-1E9E-E870-2146B9FADEB7}"/>
              </a:ext>
            </a:extLst>
          </p:cNvPr>
          <p:cNvSpPr/>
          <p:nvPr/>
        </p:nvSpPr>
        <p:spPr>
          <a:xfrm>
            <a:off x="685800" y="571500"/>
            <a:ext cx="8915400" cy="9372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t"/>
          <a:lstStyle/>
          <a:p>
            <a:pPr marL="525145" indent="-457200">
              <a:spcBef>
                <a:spcPts val="920"/>
              </a:spcBef>
              <a:buFont typeface="Wingdings" panose="05000000000000000000" pitchFamily="2" charset="2"/>
              <a:buChar char="v"/>
            </a:pPr>
            <a:r>
              <a:rPr lang="en-US" sz="2800" dirty="0">
                <a:solidFill>
                  <a:srgbClr val="222529"/>
                </a:solidFill>
                <a:latin typeface="Calibri" panose="020F0502020204030204" pitchFamily="34" charset="0"/>
                <a:ea typeface="Calibri" panose="020F0502020204030204" pitchFamily="34" charset="0"/>
              </a:rPr>
              <a:t>An instance of the library class is created, named </a:t>
            </a:r>
            <a:r>
              <a:rPr lang="en-US" sz="2800" b="1" dirty="0">
                <a:solidFill>
                  <a:srgbClr val="222529"/>
                </a:solidFill>
                <a:latin typeface="Calibri" panose="020F0502020204030204" pitchFamily="34" charset="0"/>
                <a:ea typeface="Calibri" panose="020F0502020204030204" pitchFamily="34" charset="0"/>
              </a:rPr>
              <a:t>obj. </a:t>
            </a:r>
            <a:r>
              <a:rPr lang="en-US" sz="2800" dirty="0">
                <a:solidFill>
                  <a:srgbClr val="222529"/>
                </a:solidFill>
                <a:latin typeface="Calibri" panose="020F0502020204030204" pitchFamily="34" charset="0"/>
                <a:ea typeface="Calibri" panose="020F0502020204030204" pitchFamily="34" charset="0"/>
              </a:rPr>
              <a:t>This instance will be used to access the library management system's functionality.</a:t>
            </a:r>
          </a:p>
          <a:p>
            <a:pPr marL="525145" indent="-457200">
              <a:spcBef>
                <a:spcPts val="920"/>
              </a:spcBef>
              <a:buFont typeface="Wingdings" panose="05000000000000000000" pitchFamily="2" charset="2"/>
              <a:buChar char="v"/>
            </a:pPr>
            <a:r>
              <a:rPr lang="en-US" sz="2800" dirty="0">
                <a:solidFill>
                  <a:srgbClr val="222529"/>
                </a:solidFill>
                <a:latin typeface="Calibri" panose="020F0502020204030204" pitchFamily="34" charset="0"/>
                <a:ea typeface="Calibri" panose="020F0502020204030204" pitchFamily="34" charset="0"/>
              </a:rPr>
              <a:t>A </a:t>
            </a:r>
            <a:r>
              <a:rPr lang="en-US" sz="2800" b="1" dirty="0">
                <a:solidFill>
                  <a:srgbClr val="222529"/>
                </a:solidFill>
                <a:latin typeface="Calibri" panose="020F0502020204030204" pitchFamily="34" charset="0"/>
                <a:ea typeface="Calibri" panose="020F0502020204030204" pitchFamily="34" charset="0"/>
              </a:rPr>
              <a:t>welcome message</a:t>
            </a:r>
            <a:r>
              <a:rPr lang="en-US" sz="2800" dirty="0">
                <a:solidFill>
                  <a:srgbClr val="222529"/>
                </a:solidFill>
                <a:latin typeface="Calibri" panose="020F0502020204030204" pitchFamily="34" charset="0"/>
                <a:ea typeface="Calibri" panose="020F0502020204030204" pitchFamily="34" charset="0"/>
              </a:rPr>
              <a:t> and a prompt to enter the user's name are displayed.</a:t>
            </a:r>
          </a:p>
          <a:p>
            <a:pPr marL="525145" indent="-457200">
              <a:spcBef>
                <a:spcPts val="920"/>
              </a:spcBef>
              <a:buFont typeface="Wingdings" panose="05000000000000000000" pitchFamily="2" charset="2"/>
              <a:buChar char="v"/>
            </a:pPr>
            <a:r>
              <a:rPr lang="en-US" sz="2800" dirty="0">
                <a:solidFill>
                  <a:srgbClr val="222529"/>
                </a:solidFill>
                <a:latin typeface="Calibri" panose="020F0502020204030204" pitchFamily="34" charset="0"/>
                <a:ea typeface="Calibri" panose="020F0502020204030204" pitchFamily="34" charset="0"/>
              </a:rPr>
              <a:t>The user is asked to enter a password. The password is compared with the value</a:t>
            </a:r>
            <a:r>
              <a:rPr lang="en-US" sz="2800" b="1" dirty="0">
                <a:solidFill>
                  <a:srgbClr val="222529"/>
                </a:solidFill>
                <a:latin typeface="Calibri" panose="020F0502020204030204" pitchFamily="34" charset="0"/>
                <a:ea typeface="Calibri" panose="020F0502020204030204" pitchFamily="34" charset="0"/>
              </a:rPr>
              <a:t> </a:t>
            </a:r>
            <a:r>
              <a:rPr lang="en-US" sz="2800" b="1" dirty="0" smtClean="0">
                <a:solidFill>
                  <a:srgbClr val="222529"/>
                </a:solidFill>
                <a:latin typeface="Calibri" panose="020F0502020204030204" pitchFamily="34" charset="0"/>
                <a:ea typeface="Calibri" panose="020F0502020204030204" pitchFamily="34" charset="0"/>
              </a:rPr>
              <a:t>1234 </a:t>
            </a:r>
            <a:r>
              <a:rPr lang="en-US" sz="2800" dirty="0">
                <a:solidFill>
                  <a:srgbClr val="222529"/>
                </a:solidFill>
                <a:latin typeface="Calibri" panose="020F0502020204030204" pitchFamily="34" charset="0"/>
                <a:ea typeface="Calibri" panose="020F0502020204030204" pitchFamily="34" charset="0"/>
              </a:rPr>
              <a:t>in the if condition.</a:t>
            </a:r>
          </a:p>
          <a:p>
            <a:pPr marL="525145" indent="-457200">
              <a:spcBef>
                <a:spcPts val="920"/>
              </a:spcBef>
              <a:buFont typeface="Wingdings" panose="05000000000000000000" pitchFamily="2" charset="2"/>
              <a:buChar char="v"/>
            </a:pPr>
            <a:r>
              <a:rPr lang="en-US" sz="2800" b="1" dirty="0">
                <a:solidFill>
                  <a:srgbClr val="222529"/>
                </a:solidFill>
                <a:latin typeface="Calibri" panose="020F0502020204030204" pitchFamily="34" charset="0"/>
                <a:ea typeface="Calibri" panose="020F0502020204030204" pitchFamily="34" charset="0"/>
              </a:rPr>
              <a:t>If the entered password matches </a:t>
            </a:r>
            <a:r>
              <a:rPr lang="en-US" sz="2800" b="1" dirty="0" smtClean="0">
                <a:solidFill>
                  <a:srgbClr val="222529"/>
                </a:solidFill>
                <a:latin typeface="Calibri" panose="020F0502020204030204" pitchFamily="34" charset="0"/>
                <a:ea typeface="Calibri" panose="020F0502020204030204" pitchFamily="34" charset="0"/>
              </a:rPr>
              <a:t>1234</a:t>
            </a:r>
            <a:r>
              <a:rPr lang="en-US" sz="2800" dirty="0" smtClean="0">
                <a:solidFill>
                  <a:srgbClr val="222529"/>
                </a:solidFill>
                <a:latin typeface="Calibri" panose="020F0502020204030204" pitchFamily="34" charset="0"/>
                <a:ea typeface="Calibri" panose="020F0502020204030204" pitchFamily="34" charset="0"/>
              </a:rPr>
              <a:t>, </a:t>
            </a:r>
            <a:r>
              <a:rPr lang="en-US" sz="2800" dirty="0">
                <a:solidFill>
                  <a:srgbClr val="222529"/>
                </a:solidFill>
                <a:latin typeface="Calibri" panose="020F0502020204030204" pitchFamily="34" charset="0"/>
                <a:ea typeface="Calibri" panose="020F0502020204030204" pitchFamily="34" charset="0"/>
              </a:rPr>
              <a:t>the user is </a:t>
            </a:r>
            <a:r>
              <a:rPr lang="en-US" sz="2800" b="1" dirty="0">
                <a:solidFill>
                  <a:srgbClr val="222529"/>
                </a:solidFill>
                <a:latin typeface="Calibri" panose="020F0502020204030204" pitchFamily="34" charset="0"/>
                <a:ea typeface="Calibri" panose="020F0502020204030204" pitchFamily="34" charset="0"/>
              </a:rPr>
              <a:t>granted access</a:t>
            </a:r>
            <a:r>
              <a:rPr lang="en-US" sz="2800" dirty="0">
                <a:solidFill>
                  <a:srgbClr val="222529"/>
                </a:solidFill>
                <a:latin typeface="Calibri" panose="020F0502020204030204" pitchFamily="34" charset="0"/>
                <a:ea typeface="Calibri" panose="020F0502020204030204" pitchFamily="34" charset="0"/>
              </a:rPr>
              <a:t>, and the menu function of the library class is called using the obj instance. The menu function displays the main menu of the library management system and handles user interactions.</a:t>
            </a:r>
          </a:p>
          <a:p>
            <a:pPr marL="525145" indent="-457200">
              <a:spcBef>
                <a:spcPts val="920"/>
              </a:spcBef>
              <a:buFont typeface="Wingdings" panose="05000000000000000000" pitchFamily="2" charset="2"/>
              <a:buChar char="v"/>
            </a:pPr>
            <a:r>
              <a:rPr lang="en-US" sz="2800" b="1" dirty="0">
                <a:solidFill>
                  <a:srgbClr val="222529"/>
                </a:solidFill>
                <a:latin typeface="Calibri" panose="020F0502020204030204" pitchFamily="34" charset="0"/>
                <a:ea typeface="Calibri" panose="020F0502020204030204" pitchFamily="34" charset="0"/>
              </a:rPr>
              <a:t>If the entered password is incorrect, an error message is displayed.</a:t>
            </a:r>
          </a:p>
          <a:p>
            <a:pPr marL="525145" indent="-457200">
              <a:spcBef>
                <a:spcPts val="920"/>
              </a:spcBef>
              <a:buFont typeface="Wingdings" panose="05000000000000000000" pitchFamily="2" charset="2"/>
              <a:buChar char="v"/>
            </a:pPr>
            <a:r>
              <a:rPr lang="en-US" sz="2800" b="1" dirty="0">
                <a:solidFill>
                  <a:srgbClr val="222529"/>
                </a:solidFill>
                <a:latin typeface="Calibri" panose="020F0502020204030204" pitchFamily="34" charset="0"/>
                <a:ea typeface="Calibri" panose="020F0502020204030204" pitchFamily="34" charset="0"/>
              </a:rPr>
              <a:t>The variable attempts keeps track of the number of password attempts. The loop continues until the number of attempts reaches 3.</a:t>
            </a:r>
          </a:p>
          <a:p>
            <a:pPr marL="525145" indent="-457200">
              <a:spcBef>
                <a:spcPts val="920"/>
              </a:spcBef>
              <a:buFont typeface="Wingdings" panose="05000000000000000000" pitchFamily="2" charset="2"/>
              <a:buChar char="v"/>
            </a:pPr>
            <a:r>
              <a:rPr lang="en-US" sz="2800" dirty="0">
                <a:solidFill>
                  <a:srgbClr val="222529"/>
                </a:solidFill>
                <a:latin typeface="Calibri" panose="020F0502020204030204" pitchFamily="34" charset="0"/>
                <a:ea typeface="Calibri" panose="020F0502020204030204" pitchFamily="34" charset="0"/>
              </a:rPr>
              <a:t>If the maximum number of attempts (3) is reached, an error message is displayed, indicating that access has been denied.</a:t>
            </a:r>
          </a:p>
        </p:txBody>
      </p:sp>
      <p:pic>
        <p:nvPicPr>
          <p:cNvPr id="5" name="Picture 4">
            <a:extLst>
              <a:ext uri="{FF2B5EF4-FFF2-40B4-BE49-F238E27FC236}">
                <a16:creationId xmlns:a16="http://schemas.microsoft.com/office/drawing/2014/main" id="{124BF5FB-E8CF-0CFD-D9B3-663B83329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1866900"/>
            <a:ext cx="6831979" cy="3095951"/>
          </a:xfrm>
          <a:prstGeom prst="rect">
            <a:avLst/>
          </a:prstGeom>
        </p:spPr>
      </p:pic>
      <p:pic>
        <p:nvPicPr>
          <p:cNvPr id="7" name="Picture 6">
            <a:extLst>
              <a:ext uri="{FF2B5EF4-FFF2-40B4-BE49-F238E27FC236}">
                <a16:creationId xmlns:a16="http://schemas.microsoft.com/office/drawing/2014/main" id="{9274A206-E138-2EBD-8494-20F4830B3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0400" y="6057900"/>
            <a:ext cx="6831979" cy="3057952"/>
          </a:xfrm>
          <a:prstGeom prst="rect">
            <a:avLst/>
          </a:prstGeom>
        </p:spPr>
      </p:pic>
      <p:sp>
        <p:nvSpPr>
          <p:cNvPr id="8" name="object 5"/>
          <p:cNvSpPr/>
          <p:nvPr/>
        </p:nvSpPr>
        <p:spPr>
          <a:xfrm>
            <a:off x="9954219" y="930050"/>
            <a:ext cx="310754" cy="8559395"/>
          </a:xfrm>
          <a:custGeom>
            <a:avLst/>
            <a:gdLst/>
            <a:ahLst/>
            <a:cxnLst/>
            <a:rect l="l" t="t" r="r" b="b"/>
            <a:pathLst>
              <a:path h="2362835">
                <a:moveTo>
                  <a:pt x="0" y="2362374"/>
                </a:moveTo>
                <a:lnTo>
                  <a:pt x="0"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Tree>
    <p:extLst>
      <p:ext uri="{BB962C8B-B14F-4D97-AF65-F5344CB8AC3E}">
        <p14:creationId xmlns:p14="http://schemas.microsoft.com/office/powerpoint/2010/main" val="317768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
            <a:ext cx="18288000" cy="10287000"/>
          </a:xfrm>
          <a:prstGeom prst="rect">
            <a:avLst/>
          </a:prstGeom>
          <a:blipFill>
            <a:blip r:embed="rId2" cstate="print"/>
            <a:stretch>
              <a:fillRect/>
            </a:stretch>
          </a:blipFill>
        </p:spPr>
        <p:txBody>
          <a:bodyPr wrap="square" lIns="0" tIns="0" rIns="0" bIns="0" rtlCol="0"/>
          <a:lstStyle/>
          <a:p>
            <a:endParaRPr/>
          </a:p>
        </p:txBody>
      </p:sp>
      <p:sp>
        <p:nvSpPr>
          <p:cNvPr id="6" name="object 3"/>
          <p:cNvSpPr txBox="1">
            <a:spLocks/>
          </p:cNvSpPr>
          <p:nvPr/>
        </p:nvSpPr>
        <p:spPr>
          <a:xfrm>
            <a:off x="914400" y="3933119"/>
            <a:ext cx="15400883" cy="1551707"/>
          </a:xfrm>
          <a:prstGeom prst="rect">
            <a:avLst/>
          </a:prstGeom>
        </p:spPr>
        <p:txBody>
          <a:bodyPr vert="horz" wrap="square" lIns="0" tIns="12700" rIns="0" bIns="0" rtlCol="0">
            <a:spAutoFit/>
          </a:bodyPr>
          <a:lstStyle>
            <a:lvl1pPr>
              <a:defRPr sz="12000" b="0" i="0">
                <a:solidFill>
                  <a:schemeClr val="bg1"/>
                </a:solidFill>
                <a:latin typeface="Times New Roman"/>
                <a:ea typeface="+mj-ea"/>
                <a:cs typeface="Times New Roman"/>
              </a:defRPr>
            </a:lvl1pPr>
          </a:lstStyle>
          <a:p>
            <a:pPr marL="1121410" marR="5080">
              <a:spcBef>
                <a:spcPts val="100"/>
              </a:spcBef>
            </a:pPr>
            <a:r>
              <a:rPr lang="en-US" sz="10000" spc="1065" dirty="0" smtClean="0"/>
              <a:t>CONCLUSION</a:t>
            </a:r>
            <a:endParaRPr lang="en-US" sz="10000" kern="1200" spc="1065" dirty="0"/>
          </a:p>
        </p:txBody>
      </p:sp>
      <p:sp>
        <p:nvSpPr>
          <p:cNvPr id="7" name="object 4"/>
          <p:cNvSpPr/>
          <p:nvPr/>
        </p:nvSpPr>
        <p:spPr>
          <a:xfrm flipH="1">
            <a:off x="1332810" y="2521845"/>
            <a:ext cx="45719" cy="4374256"/>
          </a:xfrm>
          <a:custGeom>
            <a:avLst/>
            <a:gdLst/>
            <a:ahLst/>
            <a:cxnLst/>
            <a:rect l="l" t="t" r="r" b="b"/>
            <a:pathLst>
              <a:path h="5239384">
                <a:moveTo>
                  <a:pt x="0" y="5238847"/>
                </a:moveTo>
                <a:lnTo>
                  <a:pt x="0" y="0"/>
                </a:lnTo>
              </a:path>
            </a:pathLst>
          </a:custGeom>
          <a:ln w="28598">
            <a:solidFill>
              <a:srgbClr val="0366C2"/>
            </a:solidFill>
          </a:ln>
        </p:spPr>
        <p:txBody>
          <a:bodyPr wrap="square" lIns="0" tIns="0" rIns="0" bIns="0" rtlCol="0"/>
          <a:lstStyle/>
          <a:p>
            <a:endParaRPr/>
          </a:p>
        </p:txBody>
      </p:sp>
    </p:spTree>
    <p:extLst>
      <p:ext uri="{BB962C8B-B14F-4D97-AF65-F5344CB8AC3E}">
        <p14:creationId xmlns:p14="http://schemas.microsoft.com/office/powerpoint/2010/main" val="372336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5D3EED6-C14F-70EA-EFF4-20E4CC32F903}"/>
              </a:ext>
            </a:extLst>
          </p:cNvPr>
          <p:cNvSpPr/>
          <p:nvPr/>
        </p:nvSpPr>
        <p:spPr>
          <a:xfrm>
            <a:off x="990600" y="3238500"/>
            <a:ext cx="7696200" cy="65532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t"/>
          <a:lstStyle/>
          <a:p>
            <a:pPr marL="63500" marR="494665" indent="456565">
              <a:lnSpc>
                <a:spcPct val="115000"/>
              </a:lnSpc>
              <a:spcBef>
                <a:spcPts val="930"/>
              </a:spcBef>
              <a:spcAft>
                <a:spcPts val="0"/>
              </a:spcAft>
            </a:pPr>
            <a:r>
              <a:rPr lang="en-US" sz="2800" dirty="0" smtClean="0">
                <a:solidFill>
                  <a:srgbClr val="222529"/>
                </a:solidFill>
                <a:effectLst/>
                <a:latin typeface="Calibri" panose="020F0502020204030204" pitchFamily="34" charset="0"/>
                <a:ea typeface="Calibri" panose="020F0502020204030204" pitchFamily="34" charset="0"/>
              </a:rPr>
              <a:t>We </a:t>
            </a:r>
            <a:r>
              <a:rPr lang="en-US" sz="2800" dirty="0">
                <a:solidFill>
                  <a:srgbClr val="222529"/>
                </a:solidFill>
                <a:effectLst/>
                <a:latin typeface="Calibri" panose="020F0502020204030204" pitchFamily="34" charset="0"/>
                <a:ea typeface="Calibri" panose="020F0502020204030204" pitchFamily="34" charset="0"/>
              </a:rPr>
              <a:t>believe that this Library Management System will be a valuable</a:t>
            </a:r>
            <a:r>
              <a:rPr lang="en-US" sz="2800" spc="-305" dirty="0">
                <a:solidFill>
                  <a:srgbClr val="222529"/>
                </a:solidFill>
                <a:effectLst/>
                <a:latin typeface="Calibri" panose="020F0502020204030204" pitchFamily="34" charset="0"/>
                <a:ea typeface="Calibri" panose="020F0502020204030204" pitchFamily="34" charset="0"/>
              </a:rPr>
              <a:t> </a:t>
            </a:r>
            <a:r>
              <a:rPr lang="en-US" sz="2800" dirty="0">
                <a:solidFill>
                  <a:srgbClr val="222529"/>
                </a:solidFill>
                <a:effectLst/>
                <a:latin typeface="Calibri" panose="020F0502020204030204" pitchFamily="34" charset="0"/>
                <a:ea typeface="Calibri" panose="020F0502020204030204" pitchFamily="34" charset="0"/>
              </a:rPr>
              <a:t>addition and will contribute to its success in managing library resources</a:t>
            </a:r>
            <a:r>
              <a:rPr lang="en-US" sz="2800" spc="5" dirty="0">
                <a:solidFill>
                  <a:srgbClr val="222529"/>
                </a:solidFill>
                <a:effectLst/>
                <a:latin typeface="Calibri" panose="020F0502020204030204" pitchFamily="34" charset="0"/>
                <a:ea typeface="Calibri" panose="020F0502020204030204" pitchFamily="34" charset="0"/>
              </a:rPr>
              <a:t> </a:t>
            </a:r>
            <a:r>
              <a:rPr lang="en-US" sz="2800" dirty="0">
                <a:solidFill>
                  <a:srgbClr val="222529"/>
                </a:solidFill>
                <a:effectLst/>
                <a:latin typeface="Calibri" panose="020F0502020204030204" pitchFamily="34" charset="0"/>
                <a:ea typeface="Calibri" panose="020F0502020204030204" pitchFamily="34" charset="0"/>
              </a:rPr>
              <a:t>effectively.</a:t>
            </a:r>
            <a:endParaRPr lang="en-US" sz="2800" dirty="0">
              <a:effectLst/>
              <a:latin typeface="Calibri" panose="020F0502020204030204" pitchFamily="34" charset="0"/>
              <a:ea typeface="Calibri" panose="020F0502020204030204" pitchFamily="34" charset="0"/>
            </a:endParaRPr>
          </a:p>
          <a:p>
            <a:pPr marL="63500" marR="231140" indent="456565">
              <a:lnSpc>
                <a:spcPct val="115000"/>
              </a:lnSpc>
              <a:spcBef>
                <a:spcPts val="595"/>
              </a:spcBef>
              <a:spcAft>
                <a:spcPts val="0"/>
              </a:spcAft>
            </a:pPr>
            <a:r>
              <a:rPr lang="en-US" sz="2800" dirty="0">
                <a:solidFill>
                  <a:srgbClr val="222529"/>
                </a:solidFill>
                <a:effectLst/>
                <a:latin typeface="Calibri" panose="020F0502020204030204" pitchFamily="34" charset="0"/>
                <a:ea typeface="Calibri" panose="020F0502020204030204" pitchFamily="34" charset="0"/>
              </a:rPr>
              <a:t>Thank you for considering this proposal. We look forward to discussing</a:t>
            </a:r>
            <a:r>
              <a:rPr lang="en-US" sz="2800" spc="-305" dirty="0">
                <a:solidFill>
                  <a:srgbClr val="222529"/>
                </a:solidFill>
                <a:effectLst/>
                <a:latin typeface="Calibri" panose="020F0502020204030204" pitchFamily="34" charset="0"/>
                <a:ea typeface="Calibri" panose="020F0502020204030204" pitchFamily="34" charset="0"/>
              </a:rPr>
              <a:t> </a:t>
            </a:r>
            <a:r>
              <a:rPr lang="en-US" sz="2800" dirty="0">
                <a:solidFill>
                  <a:srgbClr val="222529"/>
                </a:solidFill>
                <a:effectLst/>
                <a:latin typeface="Calibri" panose="020F0502020204030204" pitchFamily="34" charset="0"/>
                <a:ea typeface="Calibri" panose="020F0502020204030204" pitchFamily="34" charset="0"/>
              </a:rPr>
              <a:t>this opportunity further and addressing any questions or concerns you may</a:t>
            </a:r>
            <a:r>
              <a:rPr lang="en-US" sz="2800" spc="5" dirty="0">
                <a:solidFill>
                  <a:srgbClr val="222529"/>
                </a:solidFill>
                <a:effectLst/>
                <a:latin typeface="Calibri" panose="020F0502020204030204" pitchFamily="34" charset="0"/>
                <a:ea typeface="Calibri" panose="020F0502020204030204" pitchFamily="34" charset="0"/>
              </a:rPr>
              <a:t> </a:t>
            </a:r>
            <a:r>
              <a:rPr lang="en-US" sz="2800" dirty="0">
                <a:solidFill>
                  <a:srgbClr val="222529"/>
                </a:solidFill>
                <a:effectLst/>
                <a:latin typeface="Calibri" panose="020F0502020204030204" pitchFamily="34" charset="0"/>
                <a:ea typeface="Calibri" panose="020F0502020204030204" pitchFamily="34" charset="0"/>
              </a:rPr>
              <a:t>have.</a:t>
            </a:r>
          </a:p>
          <a:p>
            <a:pPr marL="63500" marR="231140" indent="456565">
              <a:lnSpc>
                <a:spcPct val="115000"/>
              </a:lnSpc>
              <a:spcBef>
                <a:spcPts val="595"/>
              </a:spcBef>
              <a:spcAft>
                <a:spcPts val="0"/>
              </a:spcAft>
            </a:pPr>
            <a:endParaRPr lang="en-US" sz="2800" dirty="0">
              <a:effectLst/>
              <a:latin typeface="Calibri" panose="020F0502020204030204" pitchFamily="34" charset="0"/>
              <a:ea typeface="Calibri" panose="020F0502020204030204" pitchFamily="34" charset="0"/>
            </a:endParaRPr>
          </a:p>
          <a:p>
            <a:endParaRPr lang="en-US" sz="3600" b="1" u="sng" dirty="0"/>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7907" b="95814" l="3171" r="95976">
                        <a14:foregroundMark x1="41707" y1="28837" x2="41707" y2="28837"/>
                        <a14:foregroundMark x1="50366" y1="29651" x2="50366" y2="29651"/>
                        <a14:foregroundMark x1="57439" y1="29651" x2="57439" y2="29651"/>
                        <a14:foregroundMark x1="69878" y1="29651" x2="69878" y2="29651"/>
                        <a14:foregroundMark x1="69146" y1="42558" x2="69146" y2="42558"/>
                        <a14:foregroundMark x1="78049" y1="14884" x2="78049" y2="14884"/>
                        <a14:foregroundMark x1="40122" y1="7907" x2="40122" y2="7907"/>
                        <a14:foregroundMark x1="3171" y1="42791" x2="3171" y2="42791"/>
                        <a14:foregroundMark x1="44878" y1="95814" x2="44878" y2="95814"/>
                        <a14:foregroundMark x1="95976" y1="59651" x2="95976" y2="59651"/>
                      </a14:backgroundRemoval>
                    </a14:imgEffect>
                  </a14:imgLayer>
                </a14:imgProps>
              </a:ext>
              <a:ext uri="{28A0092B-C50C-407E-A947-70E740481C1C}">
                <a14:useLocalDpi xmlns:a14="http://schemas.microsoft.com/office/drawing/2010/main" val="0"/>
              </a:ext>
            </a:extLst>
          </a:blip>
          <a:stretch>
            <a:fillRect/>
          </a:stretch>
        </p:blipFill>
        <p:spPr>
          <a:xfrm>
            <a:off x="10972800" y="2038350"/>
            <a:ext cx="5540006" cy="5810250"/>
          </a:xfrm>
          <a:prstGeom prst="rect">
            <a:avLst/>
          </a:prstGeom>
        </p:spPr>
      </p:pic>
      <p:sp>
        <p:nvSpPr>
          <p:cNvPr id="6" name="object 5"/>
          <p:cNvSpPr/>
          <p:nvPr/>
        </p:nvSpPr>
        <p:spPr>
          <a:xfrm>
            <a:off x="9519046" y="952500"/>
            <a:ext cx="310754" cy="8559395"/>
          </a:xfrm>
          <a:custGeom>
            <a:avLst/>
            <a:gdLst/>
            <a:ahLst/>
            <a:cxnLst/>
            <a:rect l="l" t="t" r="r" b="b"/>
            <a:pathLst>
              <a:path h="2362835">
                <a:moveTo>
                  <a:pt x="0" y="2362374"/>
                </a:moveTo>
                <a:lnTo>
                  <a:pt x="0"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Tree>
    <p:extLst>
      <p:ext uri="{BB962C8B-B14F-4D97-AF65-F5344CB8AC3E}">
        <p14:creationId xmlns:p14="http://schemas.microsoft.com/office/powerpoint/2010/main" val="261949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029"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ln/>
        </p:spPr>
        <p:style>
          <a:lnRef idx="3">
            <a:schemeClr val="lt1"/>
          </a:lnRef>
          <a:fillRef idx="1">
            <a:schemeClr val="dk1"/>
          </a:fillRef>
          <a:effectRef idx="1">
            <a:schemeClr val="dk1"/>
          </a:effectRef>
          <a:fontRef idx="minor">
            <a:schemeClr val="lt1"/>
          </a:fontRef>
        </p:style>
        <p:txBody>
          <a:bodyPr wrap="square" lIns="0" tIns="0" rIns="0" bIns="0" rtlCol="0"/>
          <a:lstStyle/>
          <a:p>
            <a:endParaRPr/>
          </a:p>
        </p:txBody>
      </p:sp>
      <p:sp>
        <p:nvSpPr>
          <p:cNvPr id="6" name="Rectangle 5">
            <a:extLst>
              <a:ext uri="{FF2B5EF4-FFF2-40B4-BE49-F238E27FC236}">
                <a16:creationId xmlns:a16="http://schemas.microsoft.com/office/drawing/2014/main" id="{C2DEB349-8433-F34A-97CF-22B434BC1F3D}"/>
              </a:ext>
            </a:extLst>
          </p:cNvPr>
          <p:cNvSpPr/>
          <p:nvPr/>
        </p:nvSpPr>
        <p:spPr>
          <a:xfrm>
            <a:off x="9189029" y="2639015"/>
            <a:ext cx="8381997" cy="66576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pPr marL="514350" indent="-514350">
              <a:buFont typeface="Wingdings" panose="05000000000000000000" pitchFamily="2" charset="2"/>
              <a:buChar char="v"/>
            </a:pPr>
            <a:r>
              <a:rPr lang="en-US" sz="2800" dirty="0"/>
              <a:t>The purpose of LMS is to manage and track e-learning.</a:t>
            </a:r>
          </a:p>
          <a:p>
            <a:pPr marL="514350" indent="-514350">
              <a:buFont typeface="Wingdings" panose="05000000000000000000" pitchFamily="2" charset="2"/>
              <a:buChar char="v"/>
            </a:pPr>
            <a:r>
              <a:rPr lang="en-US" sz="2800" dirty="0"/>
              <a:t>An LMS gives a company a virtual hub where e-learners can access training resources, and its intention is to make training accessible for remote learner while providing a central location for training across an organization.</a:t>
            </a:r>
          </a:p>
          <a:p>
            <a:pPr marL="457200" indent="-457200">
              <a:buFont typeface="Wingdings" panose="05000000000000000000" pitchFamily="2" charset="2"/>
              <a:buChar char="v"/>
            </a:pPr>
            <a:r>
              <a:rPr lang="en-US" sz="2800" dirty="0"/>
              <a:t> Increase librarians’ efficiencies. </a:t>
            </a:r>
          </a:p>
          <a:p>
            <a:pPr marL="457200" indent="-457200">
              <a:buFont typeface="Wingdings" panose="05000000000000000000" pitchFamily="2" charset="2"/>
              <a:buChar char="v"/>
            </a:pPr>
            <a:r>
              <a:rPr lang="en-US" sz="2800" dirty="0"/>
              <a:t> It saves time.</a:t>
            </a:r>
          </a:p>
          <a:p>
            <a:pPr marL="457200" indent="-457200">
              <a:buFont typeface="Wingdings" panose="05000000000000000000" pitchFamily="2" charset="2"/>
              <a:buChar char="v"/>
            </a:pPr>
            <a:r>
              <a:rPr lang="en-US" sz="2800" dirty="0"/>
              <a:t> Customized reports for better management.</a:t>
            </a:r>
          </a:p>
          <a:p>
            <a:pPr marL="514350" indent="-514350">
              <a:buFont typeface="Wingdings" panose="05000000000000000000" pitchFamily="2" charset="2"/>
              <a:buChar char="v"/>
            </a:pPr>
            <a:r>
              <a:rPr lang="en-US" sz="2800" dirty="0"/>
              <a:t>Remove manual processes to issue books and maintain records  efficiently.</a:t>
            </a:r>
          </a:p>
          <a:p>
            <a:pPr marL="514350" indent="-514350">
              <a:buFont typeface="Wingdings" panose="05000000000000000000" pitchFamily="2" charset="2"/>
              <a:buChar char="v"/>
            </a:pPr>
            <a:r>
              <a:rPr lang="en-US" sz="2800" dirty="0"/>
              <a:t>Library administration made simple and easy to operate.</a:t>
            </a:r>
          </a:p>
        </p:txBody>
      </p:sp>
      <p:pic>
        <p:nvPicPr>
          <p:cNvPr id="8" name="Picture 7">
            <a:extLst>
              <a:ext uri="{FF2B5EF4-FFF2-40B4-BE49-F238E27FC236}">
                <a16:creationId xmlns:a16="http://schemas.microsoft.com/office/drawing/2014/main" id="{90B193FD-D3CD-30AC-5F17-17F9F87D9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0"/>
            <a:ext cx="8641768" cy="10287000"/>
          </a:xfrm>
          <a:prstGeom prst="rect">
            <a:avLst/>
          </a:prstGeom>
        </p:spPr>
      </p:pic>
      <p:sp>
        <p:nvSpPr>
          <p:cNvPr id="3" name="TextBox 2">
            <a:extLst>
              <a:ext uri="{FF2B5EF4-FFF2-40B4-BE49-F238E27FC236}">
                <a16:creationId xmlns:a16="http://schemas.microsoft.com/office/drawing/2014/main" id="{F87EBF14-6E51-0E41-7AF4-9235FA639BC8}"/>
              </a:ext>
            </a:extLst>
          </p:cNvPr>
          <p:cNvSpPr txBox="1"/>
          <p:nvPr/>
        </p:nvSpPr>
        <p:spPr>
          <a:xfrm>
            <a:off x="9220200" y="571500"/>
            <a:ext cx="8534400" cy="1077218"/>
          </a:xfrm>
          <a:prstGeom prst="rect">
            <a:avLst/>
          </a:prstGeom>
          <a:noFill/>
        </p:spPr>
        <p:txBody>
          <a:bodyPr wrap="square" rtlCol="0">
            <a:spAutoFit/>
          </a:bodyPr>
          <a:lstStyle/>
          <a:p>
            <a:r>
              <a:rPr lang="en-US" sz="2400" dirty="0"/>
              <a:t>Purpose of LMS</a:t>
            </a:r>
          </a:p>
          <a:p>
            <a:r>
              <a:rPr lang="en-US" sz="4000" b="1" u="sng" dirty="0">
                <a:solidFill>
                  <a:schemeClr val="bg1"/>
                </a:solidFill>
              </a:rPr>
              <a:t>PURPOSE OF </a:t>
            </a:r>
            <a:r>
              <a:rPr lang="en-US" sz="4000" b="1" u="sng" dirty="0" smtClean="0">
                <a:solidFill>
                  <a:schemeClr val="bg1"/>
                </a:solidFill>
              </a:rPr>
              <a:t>LMS</a:t>
            </a:r>
            <a:endParaRPr lang="en-US" sz="4000" b="1" u="sng" dirty="0">
              <a:solidFill>
                <a:schemeClr val="bg1"/>
              </a:solidFill>
            </a:endParaRPr>
          </a:p>
        </p:txBody>
      </p:sp>
    </p:spTree>
    <p:extLst>
      <p:ext uri="{BB962C8B-B14F-4D97-AF65-F5344CB8AC3E}">
        <p14:creationId xmlns:p14="http://schemas.microsoft.com/office/powerpoint/2010/main" val="373570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0F117FA-8F3D-85E4-AB09-F15E41328702}"/>
              </a:ext>
            </a:extLst>
          </p:cNvPr>
          <p:cNvSpPr/>
          <p:nvPr/>
        </p:nvSpPr>
        <p:spPr>
          <a:xfrm>
            <a:off x="783688" y="2541270"/>
            <a:ext cx="8001000" cy="63303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t"/>
          <a:lstStyle/>
          <a:p>
            <a:pPr marL="525145" marR="0">
              <a:spcBef>
                <a:spcPts val="920"/>
              </a:spcBef>
              <a:spcAft>
                <a:spcPts val="0"/>
              </a:spcAft>
            </a:pPr>
            <a:r>
              <a:rPr lang="en-US" sz="2800" dirty="0" smtClean="0">
                <a:solidFill>
                  <a:srgbClr val="222529"/>
                </a:solidFill>
                <a:effectLst/>
                <a:latin typeface="Calibri" panose="020F0502020204030204" pitchFamily="34" charset="0"/>
                <a:ea typeface="Calibri" panose="020F0502020204030204" pitchFamily="34" charset="0"/>
              </a:rPr>
              <a:t>In</a:t>
            </a:r>
            <a:r>
              <a:rPr lang="en-US" sz="2800" spc="-20" dirty="0" smtClean="0">
                <a:solidFill>
                  <a:srgbClr val="222529"/>
                </a:solidFill>
                <a:effectLst/>
                <a:latin typeface="Calibri" panose="020F0502020204030204" pitchFamily="34" charset="0"/>
                <a:ea typeface="Calibri" panose="020F0502020204030204" pitchFamily="34" charset="0"/>
              </a:rPr>
              <a:t> </a:t>
            </a:r>
            <a:r>
              <a:rPr lang="en-US" sz="2800" dirty="0">
                <a:solidFill>
                  <a:srgbClr val="222529"/>
                </a:solidFill>
                <a:effectLst/>
                <a:latin typeface="Calibri" panose="020F0502020204030204" pitchFamily="34" charset="0"/>
                <a:ea typeface="Calibri" panose="020F0502020204030204" pitchFamily="34" charset="0"/>
              </a:rPr>
              <a:t>this</a:t>
            </a:r>
            <a:r>
              <a:rPr lang="en-US" sz="2800" spc="5" dirty="0">
                <a:solidFill>
                  <a:srgbClr val="222529"/>
                </a:solidFill>
                <a:effectLst/>
                <a:latin typeface="Calibri" panose="020F0502020204030204" pitchFamily="34" charset="0"/>
                <a:ea typeface="Calibri" panose="020F0502020204030204" pitchFamily="34" charset="0"/>
              </a:rPr>
              <a:t> </a:t>
            </a:r>
            <a:r>
              <a:rPr lang="en-US" sz="2800" dirty="0">
                <a:solidFill>
                  <a:srgbClr val="222529"/>
                </a:solidFill>
                <a:effectLst/>
                <a:latin typeface="Calibri" panose="020F0502020204030204" pitchFamily="34" charset="0"/>
                <a:ea typeface="Calibri" panose="020F0502020204030204" pitchFamily="34" charset="0"/>
              </a:rPr>
              <a:t>proposed</a:t>
            </a:r>
            <a:r>
              <a:rPr lang="en-US" sz="2800" spc="-15" dirty="0">
                <a:solidFill>
                  <a:srgbClr val="222529"/>
                </a:solidFill>
                <a:effectLst/>
                <a:latin typeface="Calibri" panose="020F0502020204030204" pitchFamily="34" charset="0"/>
                <a:ea typeface="Calibri" panose="020F0502020204030204" pitchFamily="34" charset="0"/>
              </a:rPr>
              <a:t> </a:t>
            </a:r>
            <a:r>
              <a:rPr lang="en-US" sz="2800" dirty="0">
                <a:solidFill>
                  <a:srgbClr val="222529"/>
                </a:solidFill>
                <a:effectLst/>
                <a:latin typeface="Calibri" panose="020F0502020204030204" pitchFamily="34" charset="0"/>
                <a:ea typeface="Calibri" panose="020F0502020204030204" pitchFamily="34" charset="0"/>
              </a:rPr>
              <a:t>system,</a:t>
            </a:r>
            <a:r>
              <a:rPr lang="en-US" sz="2800" spc="-15" dirty="0">
                <a:solidFill>
                  <a:srgbClr val="222529"/>
                </a:solidFill>
                <a:effectLst/>
                <a:latin typeface="Calibri" panose="020F0502020204030204" pitchFamily="34" charset="0"/>
                <a:ea typeface="Calibri" panose="020F0502020204030204" pitchFamily="34" charset="0"/>
              </a:rPr>
              <a:t> </a:t>
            </a:r>
            <a:r>
              <a:rPr lang="en-US" sz="2800" dirty="0">
                <a:solidFill>
                  <a:srgbClr val="222529"/>
                </a:solidFill>
                <a:effectLst/>
                <a:latin typeface="Calibri" panose="020F0502020204030204" pitchFamily="34" charset="0"/>
                <a:ea typeface="Calibri" panose="020F0502020204030204" pitchFamily="34" charset="0"/>
              </a:rPr>
              <a:t>we</a:t>
            </a:r>
            <a:r>
              <a:rPr lang="en-US" sz="2800" spc="-10" dirty="0">
                <a:solidFill>
                  <a:srgbClr val="222529"/>
                </a:solidFill>
                <a:effectLst/>
                <a:latin typeface="Calibri" panose="020F0502020204030204" pitchFamily="34" charset="0"/>
                <a:ea typeface="Calibri" panose="020F0502020204030204" pitchFamily="34" charset="0"/>
              </a:rPr>
              <a:t> </a:t>
            </a:r>
            <a:r>
              <a:rPr lang="en-US" sz="2800" dirty="0">
                <a:solidFill>
                  <a:srgbClr val="222529"/>
                </a:solidFill>
                <a:effectLst/>
                <a:latin typeface="Calibri" panose="020F0502020204030204" pitchFamily="34" charset="0"/>
                <a:ea typeface="Calibri" panose="020F0502020204030204" pitchFamily="34" charset="0"/>
              </a:rPr>
              <a:t>use</a:t>
            </a:r>
            <a:r>
              <a:rPr lang="en-US" sz="2800" spc="-15" dirty="0">
                <a:solidFill>
                  <a:srgbClr val="222529"/>
                </a:solidFill>
                <a:effectLst/>
                <a:latin typeface="Calibri" panose="020F0502020204030204" pitchFamily="34" charset="0"/>
                <a:ea typeface="Calibri" panose="020F0502020204030204" pitchFamily="34" charset="0"/>
              </a:rPr>
              <a:t> </a:t>
            </a:r>
            <a:r>
              <a:rPr lang="en-US" sz="2800" dirty="0">
                <a:solidFill>
                  <a:srgbClr val="222529"/>
                </a:solidFill>
                <a:effectLst/>
                <a:latin typeface="Calibri" panose="020F0502020204030204" pitchFamily="34" charset="0"/>
                <a:ea typeface="Calibri" panose="020F0502020204030204" pitchFamily="34" charset="0"/>
              </a:rPr>
              <a:t>variety</a:t>
            </a:r>
            <a:r>
              <a:rPr lang="en-US" sz="2800" spc="-15" dirty="0">
                <a:solidFill>
                  <a:srgbClr val="222529"/>
                </a:solidFill>
                <a:effectLst/>
                <a:latin typeface="Calibri" panose="020F0502020204030204" pitchFamily="34" charset="0"/>
                <a:ea typeface="Calibri" panose="020F0502020204030204" pitchFamily="34" charset="0"/>
              </a:rPr>
              <a:t> </a:t>
            </a:r>
            <a:r>
              <a:rPr lang="en-US" sz="2800" dirty="0">
                <a:solidFill>
                  <a:srgbClr val="222529"/>
                </a:solidFill>
                <a:effectLst/>
                <a:latin typeface="Calibri" panose="020F0502020204030204" pitchFamily="34" charset="0"/>
                <a:ea typeface="Calibri" panose="020F0502020204030204" pitchFamily="34" charset="0"/>
              </a:rPr>
              <a:t>of</a:t>
            </a:r>
            <a:r>
              <a:rPr lang="en-US" sz="2800" spc="-15" dirty="0">
                <a:solidFill>
                  <a:srgbClr val="222529"/>
                </a:solidFill>
                <a:effectLst/>
                <a:latin typeface="Calibri" panose="020F0502020204030204" pitchFamily="34" charset="0"/>
                <a:ea typeface="Calibri" panose="020F0502020204030204" pitchFamily="34" charset="0"/>
              </a:rPr>
              <a:t> </a:t>
            </a:r>
            <a:r>
              <a:rPr lang="en-US" sz="2800" dirty="0">
                <a:solidFill>
                  <a:srgbClr val="222529"/>
                </a:solidFill>
                <a:effectLst/>
                <a:latin typeface="Calibri" panose="020F0502020204030204" pitchFamily="34" charset="0"/>
                <a:ea typeface="Calibri" panose="020F0502020204030204" pitchFamily="34" charset="0"/>
              </a:rPr>
              <a:t>concepts</a:t>
            </a:r>
            <a:r>
              <a:rPr lang="en-US" sz="2800" spc="-10" dirty="0">
                <a:solidFill>
                  <a:srgbClr val="222529"/>
                </a:solidFill>
                <a:effectLst/>
                <a:latin typeface="Calibri" panose="020F0502020204030204" pitchFamily="34" charset="0"/>
                <a:ea typeface="Calibri" panose="020F0502020204030204" pitchFamily="34" charset="0"/>
              </a:rPr>
              <a:t> </a:t>
            </a:r>
            <a:r>
              <a:rPr lang="en-US" sz="2800" dirty="0">
                <a:solidFill>
                  <a:srgbClr val="222529"/>
                </a:solidFill>
                <a:effectLst/>
                <a:latin typeface="Calibri" panose="020F0502020204030204" pitchFamily="34" charset="0"/>
                <a:ea typeface="Calibri" panose="020F0502020204030204" pitchFamily="34" charset="0"/>
              </a:rPr>
              <a:t>and</a:t>
            </a:r>
            <a:r>
              <a:rPr lang="en-US" sz="2800" spc="-20" dirty="0">
                <a:solidFill>
                  <a:srgbClr val="222529"/>
                </a:solidFill>
                <a:effectLst/>
                <a:latin typeface="Calibri" panose="020F0502020204030204" pitchFamily="34" charset="0"/>
                <a:ea typeface="Calibri" panose="020F0502020204030204" pitchFamily="34" charset="0"/>
              </a:rPr>
              <a:t> </a:t>
            </a:r>
            <a:r>
              <a:rPr lang="en-US" sz="2800" dirty="0">
                <a:solidFill>
                  <a:srgbClr val="222529"/>
                </a:solidFill>
                <a:effectLst/>
                <a:latin typeface="Calibri" panose="020F0502020204030204" pitchFamily="34" charset="0"/>
                <a:ea typeface="Calibri" panose="020F0502020204030204" pitchFamily="34" charset="0"/>
              </a:rPr>
              <a:t>structures: </a:t>
            </a:r>
          </a:p>
          <a:p>
            <a:pPr marL="982345" marR="0" indent="-457200">
              <a:spcBef>
                <a:spcPts val="920"/>
              </a:spcBef>
              <a:spcAft>
                <a:spcPts val="0"/>
              </a:spcAft>
              <a:buFont typeface="Wingdings" panose="05000000000000000000" pitchFamily="2" charset="2"/>
              <a:buChar char="v"/>
            </a:pPr>
            <a:r>
              <a:rPr lang="en-US" sz="2800"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Data</a:t>
            </a:r>
            <a:r>
              <a:rPr lang="en-US" sz="2800" spc="-20"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 </a:t>
            </a:r>
            <a:r>
              <a:rPr lang="en-US" sz="2800"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encapsulation</a:t>
            </a:r>
            <a:endParaRPr lang="en-US" sz="2800" dirty="0">
              <a:latin typeface="Calibri" panose="020F0502020204030204" pitchFamily="34" charset="0"/>
              <a:ea typeface="Wingdings" panose="05000000000000000000" pitchFamily="2" charset="2"/>
              <a:cs typeface="Wingdings" panose="05000000000000000000" pitchFamily="2" charset="2"/>
            </a:endParaRPr>
          </a:p>
          <a:p>
            <a:pPr marL="982345" marR="0" indent="-457200">
              <a:spcBef>
                <a:spcPts val="920"/>
              </a:spcBef>
              <a:spcAft>
                <a:spcPts val="0"/>
              </a:spcAft>
              <a:buFont typeface="Wingdings" panose="05000000000000000000" pitchFamily="2" charset="2"/>
              <a:buChar char="v"/>
            </a:pPr>
            <a:r>
              <a:rPr lang="en-US" sz="2800"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Data</a:t>
            </a:r>
            <a:r>
              <a:rPr lang="en-US" sz="2800" spc="-15"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 </a:t>
            </a:r>
            <a:r>
              <a:rPr lang="en-US" sz="2800"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structures</a:t>
            </a:r>
            <a:endParaRPr lang="en-US" sz="2800" dirty="0">
              <a:latin typeface="Calibri" panose="020F0502020204030204" pitchFamily="34" charset="0"/>
              <a:ea typeface="Wingdings" panose="05000000000000000000" pitchFamily="2" charset="2"/>
              <a:cs typeface="Wingdings" panose="05000000000000000000" pitchFamily="2" charset="2"/>
            </a:endParaRPr>
          </a:p>
          <a:p>
            <a:pPr marL="982345" marR="0" indent="-457200">
              <a:spcBef>
                <a:spcPts val="920"/>
              </a:spcBef>
              <a:spcAft>
                <a:spcPts val="0"/>
              </a:spcAft>
              <a:buFont typeface="Wingdings" panose="05000000000000000000" pitchFamily="2" charset="2"/>
              <a:buChar char="v"/>
            </a:pPr>
            <a:r>
              <a:rPr lang="en-US" sz="2800"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Classes</a:t>
            </a:r>
            <a:r>
              <a:rPr lang="en-US" sz="2800" spc="-15"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 </a:t>
            </a:r>
            <a:r>
              <a:rPr lang="en-US" sz="2800"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and</a:t>
            </a:r>
            <a:r>
              <a:rPr lang="en-US" sz="2800" spc="-20"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 </a:t>
            </a:r>
            <a:r>
              <a:rPr lang="en-US" sz="2800"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Structures</a:t>
            </a:r>
            <a:endParaRPr lang="en-US" sz="2800" dirty="0">
              <a:latin typeface="Calibri" panose="020F0502020204030204" pitchFamily="34" charset="0"/>
              <a:ea typeface="Wingdings" panose="05000000000000000000" pitchFamily="2" charset="2"/>
              <a:cs typeface="Wingdings" panose="05000000000000000000" pitchFamily="2" charset="2"/>
            </a:endParaRPr>
          </a:p>
          <a:p>
            <a:pPr marL="982345" marR="0" indent="-457200">
              <a:spcBef>
                <a:spcPts val="920"/>
              </a:spcBef>
              <a:spcAft>
                <a:spcPts val="0"/>
              </a:spcAft>
              <a:buFont typeface="Wingdings" panose="05000000000000000000" pitchFamily="2" charset="2"/>
              <a:buChar char="v"/>
            </a:pPr>
            <a:r>
              <a:rPr lang="en-US" sz="2800"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Data</a:t>
            </a:r>
            <a:r>
              <a:rPr lang="en-US" sz="2800" spc="-15"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 </a:t>
            </a:r>
            <a:r>
              <a:rPr lang="en-US" sz="2800"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and</a:t>
            </a:r>
            <a:r>
              <a:rPr lang="en-US" sz="2800" spc="-15"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 </a:t>
            </a:r>
            <a:r>
              <a:rPr lang="en-US" sz="2800"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Function</a:t>
            </a:r>
            <a:r>
              <a:rPr lang="en-US" sz="2800" spc="-5"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 </a:t>
            </a:r>
            <a:r>
              <a:rPr lang="en-US" sz="2800"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members</a:t>
            </a:r>
            <a:endParaRPr lang="en-US" sz="2800" dirty="0">
              <a:latin typeface="Calibri" panose="020F0502020204030204" pitchFamily="34" charset="0"/>
              <a:ea typeface="Wingdings" panose="05000000000000000000" pitchFamily="2" charset="2"/>
              <a:cs typeface="Wingdings" panose="05000000000000000000" pitchFamily="2" charset="2"/>
            </a:endParaRPr>
          </a:p>
          <a:p>
            <a:pPr marL="982345" marR="0" indent="-457200">
              <a:spcBef>
                <a:spcPts val="920"/>
              </a:spcBef>
              <a:spcAft>
                <a:spcPts val="0"/>
              </a:spcAft>
              <a:buFont typeface="Wingdings" panose="05000000000000000000" pitchFamily="2" charset="2"/>
              <a:buChar char="v"/>
            </a:pPr>
            <a:r>
              <a:rPr lang="en-US" sz="2800"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Go-to</a:t>
            </a:r>
            <a:r>
              <a:rPr lang="en-US" sz="2800" spc="-15"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 </a:t>
            </a:r>
            <a:r>
              <a:rPr lang="en-US" sz="2800"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functions</a:t>
            </a:r>
            <a:endParaRPr lang="en-US" sz="2800" dirty="0">
              <a:latin typeface="Calibri" panose="020F0502020204030204" pitchFamily="34" charset="0"/>
              <a:ea typeface="Wingdings" panose="05000000000000000000" pitchFamily="2" charset="2"/>
              <a:cs typeface="Wingdings" panose="05000000000000000000" pitchFamily="2" charset="2"/>
            </a:endParaRPr>
          </a:p>
          <a:p>
            <a:pPr marL="982345" marR="0" indent="-457200">
              <a:spcBef>
                <a:spcPts val="920"/>
              </a:spcBef>
              <a:spcAft>
                <a:spcPts val="0"/>
              </a:spcAft>
              <a:buFont typeface="Wingdings" panose="05000000000000000000" pitchFamily="2" charset="2"/>
              <a:buChar char="v"/>
            </a:pPr>
            <a:r>
              <a:rPr lang="en-US" sz="2800"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Single</a:t>
            </a:r>
            <a:r>
              <a:rPr lang="en-US" sz="2800" spc="-10"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 </a:t>
            </a:r>
            <a:r>
              <a:rPr lang="en-US" sz="2800"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linked</a:t>
            </a:r>
            <a:r>
              <a:rPr lang="en-US" sz="2800" spc="-10"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 </a:t>
            </a:r>
            <a:r>
              <a:rPr lang="en-US" sz="2800"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lists</a:t>
            </a:r>
            <a:endParaRPr lang="en-US" sz="2800" dirty="0">
              <a:latin typeface="Calibri" panose="020F0502020204030204" pitchFamily="34" charset="0"/>
              <a:ea typeface="Wingdings" panose="05000000000000000000" pitchFamily="2" charset="2"/>
              <a:cs typeface="Wingdings" panose="05000000000000000000" pitchFamily="2" charset="2"/>
            </a:endParaRPr>
          </a:p>
          <a:p>
            <a:pPr marL="982345" marR="0" indent="-457200">
              <a:spcBef>
                <a:spcPts val="920"/>
              </a:spcBef>
              <a:spcAft>
                <a:spcPts val="0"/>
              </a:spcAft>
              <a:buFont typeface="Wingdings" panose="05000000000000000000" pitchFamily="2" charset="2"/>
              <a:buChar char="v"/>
            </a:pPr>
            <a:r>
              <a:rPr lang="en-US" sz="2800"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Nodes</a:t>
            </a:r>
            <a:r>
              <a:rPr lang="en-US" sz="2800" spc="-25"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 </a:t>
            </a:r>
            <a:r>
              <a:rPr lang="en-US" sz="2800" dirty="0">
                <a:solidFill>
                  <a:srgbClr val="222529"/>
                </a:solidFill>
                <a:effectLst/>
                <a:latin typeface="Calibri" panose="020F0502020204030204" pitchFamily="34" charset="0"/>
                <a:ea typeface="Wingdings" panose="05000000000000000000" pitchFamily="2" charset="2"/>
                <a:cs typeface="Wingdings" panose="05000000000000000000" pitchFamily="2" charset="2"/>
              </a:rPr>
              <a:t>management</a:t>
            </a:r>
            <a:r>
              <a:rPr lang="en-US" sz="2800" dirty="0">
                <a:latin typeface="Calibri" panose="020F0502020204030204" pitchFamily="34" charset="0"/>
                <a:ea typeface="Wingdings" panose="05000000000000000000" pitchFamily="2" charset="2"/>
                <a:cs typeface="Wingdings" panose="05000000000000000000" pitchFamily="2" charset="2"/>
              </a:rPr>
              <a:t> </a:t>
            </a:r>
          </a:p>
          <a:p>
            <a:pPr marL="982345" marR="0" indent="-457200">
              <a:spcBef>
                <a:spcPts val="920"/>
              </a:spcBef>
              <a:spcAft>
                <a:spcPts val="0"/>
              </a:spcAft>
              <a:buFont typeface="Wingdings" panose="05000000000000000000" pitchFamily="2" charset="2"/>
              <a:buChar char="v"/>
            </a:pPr>
            <a:r>
              <a:rPr lang="en-US" sz="2800" dirty="0">
                <a:solidFill>
                  <a:srgbClr val="222529"/>
                </a:solidFill>
                <a:effectLst/>
                <a:latin typeface="Calibri" panose="020F0502020204030204" pitchFamily="34" charset="0"/>
                <a:ea typeface="Calibri" panose="020F0502020204030204" pitchFamily="34" charset="0"/>
              </a:rPr>
              <a:t>Pointers</a:t>
            </a:r>
            <a:r>
              <a:rPr lang="en-US" sz="2800" spc="-10" dirty="0">
                <a:solidFill>
                  <a:srgbClr val="222529"/>
                </a:solidFill>
                <a:effectLst/>
                <a:latin typeface="Calibri" panose="020F0502020204030204" pitchFamily="34" charset="0"/>
                <a:ea typeface="Calibri" panose="020F0502020204030204" pitchFamily="34" charset="0"/>
              </a:rPr>
              <a:t> </a:t>
            </a:r>
            <a:r>
              <a:rPr lang="en-US" sz="2800" dirty="0">
                <a:solidFill>
                  <a:srgbClr val="222529"/>
                </a:solidFill>
                <a:effectLst/>
                <a:latin typeface="Calibri" panose="020F0502020204030204" pitchFamily="34" charset="0"/>
                <a:ea typeface="Calibri" panose="020F0502020204030204" pitchFamily="34" charset="0"/>
              </a:rPr>
              <a:t>for</a:t>
            </a:r>
            <a:r>
              <a:rPr lang="en-US" sz="2800" spc="-10" dirty="0">
                <a:solidFill>
                  <a:srgbClr val="222529"/>
                </a:solidFill>
                <a:effectLst/>
                <a:latin typeface="Calibri" panose="020F0502020204030204" pitchFamily="34" charset="0"/>
                <a:ea typeface="Calibri" panose="020F0502020204030204" pitchFamily="34" charset="0"/>
              </a:rPr>
              <a:t> </a:t>
            </a:r>
            <a:r>
              <a:rPr lang="en-US" sz="2800" dirty="0">
                <a:solidFill>
                  <a:srgbClr val="222529"/>
                </a:solidFill>
                <a:effectLst/>
                <a:latin typeface="Calibri" panose="020F0502020204030204" pitchFamily="34" charset="0"/>
                <a:ea typeface="Calibri" panose="020F0502020204030204" pitchFamily="34" charset="0"/>
              </a:rPr>
              <a:t>nodes</a:t>
            </a:r>
            <a:endParaRPr lang="en-US" sz="2800" dirty="0"/>
          </a:p>
        </p:txBody>
      </p:sp>
      <p:pic>
        <p:nvPicPr>
          <p:cNvPr id="12" name="Picture 11">
            <a:extLst>
              <a:ext uri="{FF2B5EF4-FFF2-40B4-BE49-F238E27FC236}">
                <a16:creationId xmlns:a16="http://schemas.microsoft.com/office/drawing/2014/main" id="{0683636E-9006-9F6C-8C03-E6DCC67A3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1600" y="0"/>
            <a:ext cx="9677400" cy="10287000"/>
          </a:xfrm>
          <a:prstGeom prst="rect">
            <a:avLst/>
          </a:prstGeom>
        </p:spPr>
      </p:pic>
      <p:sp>
        <p:nvSpPr>
          <p:cNvPr id="2" name="TextBox 1">
            <a:extLst>
              <a:ext uri="{FF2B5EF4-FFF2-40B4-BE49-F238E27FC236}">
                <a16:creationId xmlns:a16="http://schemas.microsoft.com/office/drawing/2014/main" id="{BBE098F4-08A6-D371-1B13-39C602FB9D21}"/>
              </a:ext>
            </a:extLst>
          </p:cNvPr>
          <p:cNvSpPr txBox="1"/>
          <p:nvPr/>
        </p:nvSpPr>
        <p:spPr>
          <a:xfrm>
            <a:off x="791308" y="1485900"/>
            <a:ext cx="8763000" cy="984885"/>
          </a:xfrm>
          <a:prstGeom prst="rect">
            <a:avLst/>
          </a:prstGeom>
          <a:noFill/>
        </p:spPr>
        <p:txBody>
          <a:bodyPr wrap="square" rtlCol="0">
            <a:spAutoFit/>
          </a:bodyPr>
          <a:lstStyle/>
          <a:p>
            <a:r>
              <a:rPr lang="en-US" sz="4000" b="1" u="sng" dirty="0" smtClean="0"/>
              <a:t>Components</a:t>
            </a:r>
            <a:endParaRPr lang="en-US" sz="4000" b="1" u="sng"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50" y="-10393"/>
            <a:ext cx="18288000" cy="10287000"/>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2173793" y="4000500"/>
            <a:ext cx="13905244" cy="1551707"/>
          </a:xfrm>
          <a:prstGeom prst="rect">
            <a:avLst/>
          </a:prstGeom>
        </p:spPr>
        <p:txBody>
          <a:bodyPr vert="horz" wrap="square" lIns="0" tIns="12700" rIns="0" bIns="0" rtlCol="0">
            <a:spAutoFit/>
          </a:bodyPr>
          <a:lstStyle/>
          <a:p>
            <a:pPr marL="12700" marR="5080">
              <a:lnSpc>
                <a:spcPct val="100000"/>
              </a:lnSpc>
              <a:spcBef>
                <a:spcPts val="100"/>
              </a:spcBef>
            </a:pPr>
            <a:r>
              <a:rPr lang="en-US" sz="10000" spc="1065" dirty="0"/>
              <a:t>CLASS LIBRARY</a:t>
            </a:r>
            <a:endParaRPr sz="10000" spc="710" dirty="0"/>
          </a:p>
        </p:txBody>
      </p:sp>
      <p:sp>
        <p:nvSpPr>
          <p:cNvPr id="4" name="object 4"/>
          <p:cNvSpPr/>
          <p:nvPr/>
        </p:nvSpPr>
        <p:spPr>
          <a:xfrm flipH="1">
            <a:off x="1332810" y="2521845"/>
            <a:ext cx="45719" cy="4374256"/>
          </a:xfrm>
          <a:custGeom>
            <a:avLst/>
            <a:gdLst/>
            <a:ahLst/>
            <a:cxnLst/>
            <a:rect l="l" t="t" r="r" b="b"/>
            <a:pathLst>
              <a:path h="5239384">
                <a:moveTo>
                  <a:pt x="0" y="5238847"/>
                </a:moveTo>
                <a:lnTo>
                  <a:pt x="0" y="0"/>
                </a:lnTo>
              </a:path>
            </a:pathLst>
          </a:custGeom>
          <a:ln w="28598">
            <a:solidFill>
              <a:srgbClr val="0366C2"/>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1755457"/>
            <a:ext cx="8305800" cy="7106073"/>
          </a:xfrm>
          <a:prstGeom prst="rect">
            <a:avLst/>
          </a:prstGeom>
        </p:spPr>
      </p:pic>
      <p:sp>
        <p:nvSpPr>
          <p:cNvPr id="7" name="Rectangle 6"/>
          <p:cNvSpPr/>
          <p:nvPr/>
        </p:nvSpPr>
        <p:spPr>
          <a:xfrm>
            <a:off x="609600" y="1670566"/>
            <a:ext cx="7315200" cy="6986528"/>
          </a:xfrm>
          <a:prstGeom prst="rect">
            <a:avLst/>
          </a:prstGeom>
        </p:spPr>
        <p:txBody>
          <a:bodyPr wrap="square">
            <a:spAutoFit/>
          </a:bodyPr>
          <a:lstStyle/>
          <a:p>
            <a:r>
              <a:rPr lang="en-US" sz="2800" dirty="0" smtClean="0"/>
              <a:t>This </a:t>
            </a:r>
            <a:r>
              <a:rPr lang="en-US" sz="2800" dirty="0"/>
              <a:t>code snippet defines a class named library which encapsulates the logic for managing a library</a:t>
            </a:r>
            <a:r>
              <a:rPr lang="en-US" sz="2800" dirty="0" smtClean="0"/>
              <a:t>.</a:t>
            </a:r>
          </a:p>
          <a:p>
            <a:endParaRPr lang="en-US" sz="2800" dirty="0"/>
          </a:p>
          <a:p>
            <a:pPr marL="457200" indent="-457200">
              <a:buFont typeface="Wingdings" panose="05000000000000000000" pitchFamily="2" charset="2"/>
              <a:buChar char="v"/>
            </a:pPr>
            <a:r>
              <a:rPr lang="en-US" sz="2800" dirty="0"/>
              <a:t> It includes a private</a:t>
            </a:r>
            <a:r>
              <a:rPr lang="en-US" sz="2800" b="1" dirty="0"/>
              <a:t> structure Node </a:t>
            </a:r>
            <a:r>
              <a:rPr lang="en-US" sz="2800" dirty="0"/>
              <a:t>that represents a single book record in the library.</a:t>
            </a:r>
          </a:p>
          <a:p>
            <a:pPr marL="457200" indent="-457200">
              <a:buFont typeface="Wingdings" panose="05000000000000000000" pitchFamily="2" charset="2"/>
              <a:buChar char="v"/>
            </a:pPr>
            <a:r>
              <a:rPr lang="en-US" sz="2800" dirty="0"/>
              <a:t> The Node structure has members such as </a:t>
            </a:r>
            <a:r>
              <a:rPr lang="en-US" sz="2800" b="1" dirty="0"/>
              <a:t>id, day, month, year, name, author, Student, </a:t>
            </a:r>
            <a:r>
              <a:rPr lang="en-US" sz="2800" dirty="0"/>
              <a:t>and </a:t>
            </a:r>
            <a:r>
              <a:rPr lang="en-US" sz="2800" b="1" dirty="0"/>
              <a:t>next _ add </a:t>
            </a:r>
            <a:r>
              <a:rPr lang="en-US" sz="2800" dirty="0"/>
              <a:t>(a pointer to the next node in the linked list).</a:t>
            </a:r>
          </a:p>
          <a:p>
            <a:pPr marL="457200" indent="-457200">
              <a:buFont typeface="Wingdings" panose="05000000000000000000" pitchFamily="2" charset="2"/>
              <a:buChar char="v"/>
            </a:pPr>
            <a:r>
              <a:rPr lang="en-US" sz="2800" dirty="0"/>
              <a:t>The public section of the class contains function declarations for various operations such as </a:t>
            </a:r>
            <a:r>
              <a:rPr lang="en-US" sz="2800" b="1" dirty="0"/>
              <a:t>menu(), insert(), search(), update(),del(),sort(), show().</a:t>
            </a:r>
          </a:p>
          <a:p>
            <a:pPr marL="457200" indent="-457200">
              <a:buFont typeface="Wingdings" panose="05000000000000000000" pitchFamily="2" charset="2"/>
              <a:buChar char="v"/>
            </a:pPr>
            <a:r>
              <a:rPr lang="en-US" sz="2800" dirty="0"/>
              <a:t>The head member variable of the library class represents the head of the linked list.</a:t>
            </a:r>
          </a:p>
        </p:txBody>
      </p:sp>
      <p:sp>
        <p:nvSpPr>
          <p:cNvPr id="8" name="object 5"/>
          <p:cNvSpPr/>
          <p:nvPr/>
        </p:nvSpPr>
        <p:spPr>
          <a:xfrm>
            <a:off x="8915400" y="1028795"/>
            <a:ext cx="310754" cy="8559395"/>
          </a:xfrm>
          <a:custGeom>
            <a:avLst/>
            <a:gdLst/>
            <a:ahLst/>
            <a:cxnLst/>
            <a:rect l="l" t="t" r="r" b="b"/>
            <a:pathLst>
              <a:path h="2362835">
                <a:moveTo>
                  <a:pt x="0" y="2362374"/>
                </a:moveTo>
                <a:lnTo>
                  <a:pt x="0"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4"/>
          <p:cNvSpPr txBox="1"/>
          <p:nvPr/>
        </p:nvSpPr>
        <p:spPr>
          <a:xfrm>
            <a:off x="2362200" y="3933119"/>
            <a:ext cx="15283918" cy="1551707"/>
          </a:xfrm>
          <a:prstGeom prst="rect">
            <a:avLst/>
          </a:prstGeom>
        </p:spPr>
        <p:txBody>
          <a:bodyPr vert="horz" wrap="square" lIns="0" tIns="12700" rIns="0" bIns="0" rtlCol="0">
            <a:spAutoFit/>
          </a:bodyPr>
          <a:lstStyle/>
          <a:p>
            <a:pPr marL="12700" marR="5080">
              <a:lnSpc>
                <a:spcPct val="100000"/>
              </a:lnSpc>
              <a:spcBef>
                <a:spcPts val="100"/>
              </a:spcBef>
            </a:pPr>
            <a:r>
              <a:rPr lang="en-US" sz="10000" spc="1065" dirty="0">
                <a:solidFill>
                  <a:schemeClr val="bg1"/>
                </a:solidFill>
                <a:latin typeface="Times New Roman"/>
                <a:ea typeface="+mj-ea"/>
                <a:cs typeface="Times New Roman"/>
              </a:rPr>
              <a:t>MENU FUNCTION</a:t>
            </a:r>
            <a:endParaRPr sz="10000" spc="1065" dirty="0">
              <a:solidFill>
                <a:schemeClr val="bg1"/>
              </a:solidFill>
              <a:latin typeface="Times New Roman"/>
              <a:ea typeface="+mj-ea"/>
              <a:cs typeface="Times New Roman"/>
            </a:endParaRPr>
          </a:p>
        </p:txBody>
      </p:sp>
      <p:sp>
        <p:nvSpPr>
          <p:cNvPr id="5" name="object 4"/>
          <p:cNvSpPr/>
          <p:nvPr/>
        </p:nvSpPr>
        <p:spPr>
          <a:xfrm flipH="1">
            <a:off x="1332810" y="2521845"/>
            <a:ext cx="45719" cy="4374256"/>
          </a:xfrm>
          <a:custGeom>
            <a:avLst/>
            <a:gdLst/>
            <a:ahLst/>
            <a:cxnLst/>
            <a:rect l="l" t="t" r="r" b="b"/>
            <a:pathLst>
              <a:path h="5239384">
                <a:moveTo>
                  <a:pt x="0" y="5238847"/>
                </a:moveTo>
                <a:lnTo>
                  <a:pt x="0" y="0"/>
                </a:lnTo>
              </a:path>
            </a:pathLst>
          </a:custGeom>
          <a:ln w="28598">
            <a:solidFill>
              <a:srgbClr val="0366C2"/>
            </a:solidFill>
          </a:ln>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8707" y="2019300"/>
            <a:ext cx="6577330" cy="874598"/>
          </a:xfrm>
          <a:prstGeom prst="rect">
            <a:avLst/>
          </a:prstGeom>
        </p:spPr>
        <p:txBody>
          <a:bodyPr vert="horz" wrap="square" lIns="0" tIns="12700" rIns="0" bIns="0" rtlCol="0">
            <a:spAutoFit/>
          </a:bodyPr>
          <a:lstStyle/>
          <a:p>
            <a:r>
              <a:rPr lang="en-US" sz="2800" kern="1200" dirty="0">
                <a:solidFill>
                  <a:schemeClr val="tx1"/>
                </a:solidFill>
                <a:latin typeface="+mn-lt"/>
                <a:ea typeface="+mn-ea"/>
                <a:cs typeface="+mn-cs"/>
              </a:rPr>
              <a:t>This code snippet defines the </a:t>
            </a:r>
            <a:r>
              <a:rPr lang="en-US" sz="2800" b="1" kern="1200" dirty="0">
                <a:solidFill>
                  <a:schemeClr val="tx1"/>
                </a:solidFill>
                <a:latin typeface="+mn-lt"/>
                <a:ea typeface="+mn-ea"/>
                <a:cs typeface="+mn-cs"/>
              </a:rPr>
              <a:t>menu() </a:t>
            </a:r>
            <a:r>
              <a:rPr lang="en-US" sz="2800" kern="1200" dirty="0">
                <a:solidFill>
                  <a:schemeClr val="tx1"/>
                </a:solidFill>
                <a:latin typeface="+mn-lt"/>
                <a:ea typeface="+mn-ea"/>
                <a:cs typeface="+mn-cs"/>
              </a:rPr>
              <a:t>function of the library class.</a:t>
            </a:r>
          </a:p>
        </p:txBody>
      </p:sp>
      <p:sp>
        <p:nvSpPr>
          <p:cNvPr id="5" name="TextBox 4">
            <a:extLst>
              <a:ext uri="{FF2B5EF4-FFF2-40B4-BE49-F238E27FC236}">
                <a16:creationId xmlns:a16="http://schemas.microsoft.com/office/drawing/2014/main" id="{220245B3-C58D-4553-86C5-C4FFA082B5A5}"/>
              </a:ext>
            </a:extLst>
          </p:cNvPr>
          <p:cNvSpPr txBox="1"/>
          <p:nvPr/>
        </p:nvSpPr>
        <p:spPr>
          <a:xfrm>
            <a:off x="10156393" y="3064799"/>
            <a:ext cx="7832558" cy="1815882"/>
          </a:xfrm>
          <a:prstGeom prst="rect">
            <a:avLst/>
          </a:prstGeom>
          <a:noFill/>
        </p:spPr>
        <p:txBody>
          <a:bodyPr wrap="square" rtlCol="0">
            <a:spAutoFit/>
          </a:bodyPr>
          <a:lstStyle/>
          <a:p>
            <a:pPr marL="457200" indent="-457200">
              <a:buFont typeface="Wingdings" panose="05000000000000000000" pitchFamily="2" charset="2"/>
              <a:buChar char="v"/>
            </a:pPr>
            <a:r>
              <a:rPr lang="en-US" sz="2800" dirty="0"/>
              <a:t>The function displays a </a:t>
            </a:r>
            <a:r>
              <a:rPr lang="en-US" sz="2800" b="1" dirty="0"/>
              <a:t>menu for </a:t>
            </a:r>
          </a:p>
          <a:p>
            <a:r>
              <a:rPr lang="en-US" sz="2800" b="1" dirty="0"/>
              <a:t>      different operations </a:t>
            </a:r>
            <a:r>
              <a:rPr lang="en-US" sz="2800" dirty="0"/>
              <a:t>in the library                            management system.  </a:t>
            </a:r>
          </a:p>
          <a:p>
            <a:endParaRPr lang="en-US" sz="2800" dirty="0"/>
          </a:p>
        </p:txBody>
      </p:sp>
      <p:sp>
        <p:nvSpPr>
          <p:cNvPr id="6" name="TextBox 5">
            <a:extLst>
              <a:ext uri="{FF2B5EF4-FFF2-40B4-BE49-F238E27FC236}">
                <a16:creationId xmlns:a16="http://schemas.microsoft.com/office/drawing/2014/main" id="{93292421-347C-8042-5C7D-7B8C0051B361}"/>
              </a:ext>
            </a:extLst>
          </p:cNvPr>
          <p:cNvSpPr txBox="1"/>
          <p:nvPr/>
        </p:nvSpPr>
        <p:spPr>
          <a:xfrm>
            <a:off x="10156393" y="4588799"/>
            <a:ext cx="6745758" cy="1475404"/>
          </a:xfrm>
          <a:prstGeom prst="rect">
            <a:avLst/>
          </a:prstGeom>
          <a:noFill/>
        </p:spPr>
        <p:txBody>
          <a:bodyPr wrap="square" rtlCol="0">
            <a:spAutoFit/>
          </a:bodyPr>
          <a:lstStyle/>
          <a:p>
            <a:pPr marL="342900" marR="0" lvl="0" indent="-342900">
              <a:lnSpc>
                <a:spcPct val="107000"/>
              </a:lnSpc>
              <a:spcBef>
                <a:spcPts val="0"/>
              </a:spcBef>
              <a:spcAft>
                <a:spcPts val="800"/>
              </a:spcAft>
              <a:buFont typeface="Wingdings" panose="05000000000000000000" pitchFamily="2" charset="2"/>
              <a:buChar char=""/>
            </a:pPr>
            <a:r>
              <a:rPr lang="en-US" sz="2800" dirty="0"/>
              <a:t> It takes user input for the desired operation and calls the corresponding function based on the input.</a:t>
            </a:r>
          </a:p>
        </p:txBody>
      </p:sp>
      <p:sp>
        <p:nvSpPr>
          <p:cNvPr id="7" name="TextBox 6">
            <a:extLst>
              <a:ext uri="{FF2B5EF4-FFF2-40B4-BE49-F238E27FC236}">
                <a16:creationId xmlns:a16="http://schemas.microsoft.com/office/drawing/2014/main" id="{788A7CC6-F264-2114-F0C4-E019E2595552}"/>
              </a:ext>
            </a:extLst>
          </p:cNvPr>
          <p:cNvSpPr txBox="1"/>
          <p:nvPr/>
        </p:nvSpPr>
        <p:spPr>
          <a:xfrm>
            <a:off x="10156393" y="6043749"/>
            <a:ext cx="6841958" cy="1475404"/>
          </a:xfrm>
          <a:prstGeom prst="rect">
            <a:avLst/>
          </a:prstGeom>
          <a:noFill/>
        </p:spPr>
        <p:txBody>
          <a:bodyPr wrap="square" rtlCol="0">
            <a:spAutoFit/>
          </a:bodyPr>
          <a:lstStyle/>
          <a:p>
            <a:pPr marL="342900" marR="0" lvl="0" indent="-342900">
              <a:lnSpc>
                <a:spcPct val="107000"/>
              </a:lnSpc>
              <a:spcBef>
                <a:spcPts val="0"/>
              </a:spcBef>
              <a:spcAft>
                <a:spcPts val="800"/>
              </a:spcAft>
              <a:buFont typeface="Wingdings" panose="05000000000000000000" pitchFamily="2" charset="2"/>
              <a:buChar char=""/>
            </a:pPr>
            <a:r>
              <a:rPr lang="en-US" sz="2800" dirty="0"/>
              <a:t> The function includes a loop </a:t>
            </a:r>
            <a:r>
              <a:rPr lang="en-US" sz="2800" b="1" dirty="0"/>
              <a:t>(goto p;) </a:t>
            </a:r>
            <a:r>
              <a:rPr lang="en-US" sz="2800" dirty="0"/>
              <a:t>that allows the user to continue using the system until they choose to exit.</a:t>
            </a:r>
          </a:p>
        </p:txBody>
      </p:sp>
      <p:pic>
        <p:nvPicPr>
          <p:cNvPr id="12" name="Picture 11">
            <a:extLst>
              <a:ext uri="{FF2B5EF4-FFF2-40B4-BE49-F238E27FC236}">
                <a16:creationId xmlns:a16="http://schemas.microsoft.com/office/drawing/2014/main" id="{731231F4-BA3D-D140-573B-CE7E2EE8B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07" y="342900"/>
            <a:ext cx="8842786" cy="3657600"/>
          </a:xfrm>
          <a:prstGeom prst="rect">
            <a:avLst/>
          </a:prstGeom>
        </p:spPr>
      </p:pic>
      <p:pic>
        <p:nvPicPr>
          <p:cNvPr id="14" name="Picture 13">
            <a:extLst>
              <a:ext uri="{FF2B5EF4-FFF2-40B4-BE49-F238E27FC236}">
                <a16:creationId xmlns:a16="http://schemas.microsoft.com/office/drawing/2014/main" id="{259C3626-3759-3C1D-AAE7-6932DF2B2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4305300"/>
            <a:ext cx="5181600" cy="5687122"/>
          </a:xfrm>
          <a:prstGeom prst="rect">
            <a:avLst/>
          </a:prstGeom>
        </p:spPr>
      </p:pic>
      <p:sp>
        <p:nvSpPr>
          <p:cNvPr id="10" name="object 5"/>
          <p:cNvSpPr/>
          <p:nvPr/>
        </p:nvSpPr>
        <p:spPr>
          <a:xfrm>
            <a:off x="9457616" y="947289"/>
            <a:ext cx="310754" cy="8559395"/>
          </a:xfrm>
          <a:custGeom>
            <a:avLst/>
            <a:gdLst/>
            <a:ahLst/>
            <a:cxnLst/>
            <a:rect l="l" t="t" r="r" b="b"/>
            <a:pathLst>
              <a:path h="2362835">
                <a:moveTo>
                  <a:pt x="0" y="2362374"/>
                </a:moveTo>
                <a:lnTo>
                  <a:pt x="0"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032E171-CC8D-1C29-6B66-069541F05D26}"/>
              </a:ext>
            </a:extLst>
          </p:cNvPr>
          <p:cNvSpPr txBox="1"/>
          <p:nvPr/>
        </p:nvSpPr>
        <p:spPr>
          <a:xfrm>
            <a:off x="2209800" y="3893365"/>
            <a:ext cx="14020800" cy="1631216"/>
          </a:xfrm>
          <a:prstGeom prst="rect">
            <a:avLst/>
          </a:prstGeom>
          <a:noFill/>
        </p:spPr>
        <p:txBody>
          <a:bodyPr wrap="square" rtlCol="0">
            <a:spAutoFit/>
          </a:bodyPr>
          <a:lstStyle/>
          <a:p>
            <a:r>
              <a:rPr lang="en-US" sz="10000" spc="1065" dirty="0">
                <a:solidFill>
                  <a:schemeClr val="bg1"/>
                </a:solidFill>
                <a:latin typeface="Times New Roman"/>
                <a:ea typeface="+mj-ea"/>
                <a:cs typeface="Times New Roman"/>
              </a:rPr>
              <a:t>INSERT </a:t>
            </a:r>
            <a:r>
              <a:rPr lang="en-US" sz="10000" spc="1065" dirty="0" smtClean="0">
                <a:solidFill>
                  <a:schemeClr val="bg1"/>
                </a:solidFill>
                <a:latin typeface="Times New Roman"/>
                <a:ea typeface="+mj-ea"/>
                <a:cs typeface="Times New Roman"/>
              </a:rPr>
              <a:t>FUNCTION</a:t>
            </a:r>
            <a:endParaRPr lang="en-US" sz="10000" spc="1065" dirty="0">
              <a:solidFill>
                <a:schemeClr val="bg1"/>
              </a:solidFill>
              <a:latin typeface="Times New Roman"/>
              <a:ea typeface="+mj-ea"/>
              <a:cs typeface="Times New Roman"/>
            </a:endParaRPr>
          </a:p>
        </p:txBody>
      </p:sp>
      <p:sp>
        <p:nvSpPr>
          <p:cNvPr id="4" name="object 4"/>
          <p:cNvSpPr/>
          <p:nvPr/>
        </p:nvSpPr>
        <p:spPr>
          <a:xfrm flipH="1">
            <a:off x="1332810" y="2521845"/>
            <a:ext cx="45719" cy="4374256"/>
          </a:xfrm>
          <a:custGeom>
            <a:avLst/>
            <a:gdLst/>
            <a:ahLst/>
            <a:cxnLst/>
            <a:rect l="l" t="t" r="r" b="b"/>
            <a:pathLst>
              <a:path h="5239384">
                <a:moveTo>
                  <a:pt x="0" y="5238847"/>
                </a:moveTo>
                <a:lnTo>
                  <a:pt x="0" y="0"/>
                </a:lnTo>
              </a:path>
            </a:pathLst>
          </a:custGeom>
          <a:ln w="28598">
            <a:solidFill>
              <a:srgbClr val="0366C2"/>
            </a:solidFill>
          </a:ln>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1150</TotalTime>
  <Words>1262</Words>
  <Application>Microsoft Office PowerPoint</Application>
  <PresentationFormat>Custom</PresentationFormat>
  <Paragraphs>89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Roboto</vt:lpstr>
      <vt:lpstr>Calibri</vt:lpstr>
      <vt:lpstr>Times New Roman</vt:lpstr>
      <vt:lpstr>Wingdings</vt:lpstr>
      <vt:lpstr>Office Theme</vt:lpstr>
      <vt:lpstr> </vt:lpstr>
      <vt:lpstr>PowerPoint Presentation</vt:lpstr>
      <vt:lpstr>PowerPoint Presentation</vt:lpstr>
      <vt:lpstr>PowerPoint Presentation</vt:lpstr>
      <vt:lpstr>CLASS LIBRARY</vt:lpstr>
      <vt:lpstr>PowerPoint Presentation</vt:lpstr>
      <vt:lpstr>PowerPoint Presentation</vt:lpstr>
      <vt:lpstr>This code snippet defines the menu() function of the library class.</vt:lpstr>
      <vt:lpstr>PowerPoint Presentation</vt:lpstr>
      <vt:lpstr>This code snippet defines the  insert() function of the library class. </vt:lpstr>
      <vt:lpstr>DELETE FUNCTION</vt:lpstr>
      <vt:lpstr>The function allows the user to delete a book record from the library based on the book ID.</vt:lpstr>
      <vt:lpstr>PowerPoint Presentation</vt:lpstr>
      <vt:lpstr>PowerPoint Presentation</vt:lpstr>
      <vt:lpstr>SHOW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White Simple How to Think Strategically Training Talking Presentation</dc:title>
  <dc:creator>Farzam Asad</dc:creator>
  <cp:keywords>DAFmAYRjFA8,BAFkdBWncNk</cp:keywords>
  <cp:lastModifiedBy>Farzam Asad</cp:lastModifiedBy>
  <cp:revision>30</cp:revision>
  <dcterms:created xsi:type="dcterms:W3CDTF">2023-06-16T17:29:23Z</dcterms:created>
  <dcterms:modified xsi:type="dcterms:W3CDTF">2023-06-19T04:32:18Z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2023-06-16T00:00:00Z</vt:filetime>
  </property>
  <property fmtid="{D5CDD505-2E9C-101B-9397-08002B2CF9AE}" pid="3" name="Creator">
    <vt:lpwstr>Canva</vt:lpwstr>
  </property>
  <property fmtid="{D5CDD505-2E9C-101B-9397-08002B2CF9AE}" pid="4" name="LastSaved">
    <vt:filetime>2023-06-16T00:00:00Z</vt:filetime>
  </property>
</Properties>
</file>