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858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AE358-3B35-4CC8-A2D4-05B280A7939F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5DB88-5287-40A1-9E44-4414E2282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469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22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18757-B83F-FDA0-4ADB-FEAA4187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081E89A-D0A7-D4C5-969D-2339408E3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67BEAEE-5E39-C2F8-397B-8DDD906B4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AF51E3-AA6E-DED1-37C3-DDC86E17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52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E230B-70A5-4C01-5212-49F110D7D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C80250-6935-F31F-7AA3-FE868D7FE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7C3564-C1DC-0F17-4118-121B6A7E7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180693-08F4-9DEF-0C7D-71B3F29CB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439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3B4D9-F550-3293-473E-48103CCD6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EF2A4E-D222-A557-EFF6-8D85F3EAD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135CF6-3357-E0E0-73C3-85331B8716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9C3964-DEF7-2274-A3E5-75AA406F1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30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3E72C-027D-C821-3D0A-79DBE80DE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2647BA-097C-6680-02D8-959B5A65C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09460AD-1E52-86F7-C8F5-EA1CB79A4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B35FF3-2C1A-E9DB-96E6-4D37F9A114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127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51175-37A9-60EE-E8C7-DFCA51281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96797A-0BB1-6831-26F9-8C3E1D993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AF5FA1-09C3-9555-D3FF-215AD25E2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0942EF-D9B9-D466-B00D-41D16DDE9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96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8C3A-2958-4BE4-75AE-23CE51E7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CEC7C3-FFF7-DEE7-DCAB-67C5F0638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4E8C3B-EEF3-DA2F-AEE4-C1734AE9B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8739DB-C237-30C8-4F6E-BFD478F56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5DB88-5287-40A1-9E44-4414E228247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50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4B0A4-C963-FC91-0AC2-C146AFD78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F8E746-39F4-3B5E-7362-8AEB2A623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A2C621-0225-61B7-80E5-1A6940AA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ED265A-C899-9745-274F-A99804B8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116B8-5E03-FB3D-3AC9-2669655F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957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7699A7-D4C2-D810-6CAE-60607EDA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7CACD7-87F0-4005-C772-99953007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8B43D0-6B45-DB10-BA38-18630823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B87E3-42AB-EC4B-81A9-71BAAB3C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CFDD20-E72F-51BA-FC37-D235B2BF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740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6EAA074-D520-A822-E57E-E2C312115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0F8D48-7E74-BF08-32D3-6B948AC52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F5D36A-39AE-6353-BED1-B4B639CE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252956-BFCC-A0FD-DD37-D4C1DEF1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328212-9D81-5587-8FC2-DEF53973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75946-A6D5-EEF2-5249-C951141B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F09EC-C241-FD32-7698-DA87C0D1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C3B6DF-240B-FBA4-BA56-B1D49A61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74183-CA66-5360-0D27-28F7412E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158B7A-B2BD-2D54-5584-A3A99D95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34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EE593-2AB3-B2CF-A67F-F35043FB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BD0264-6CCF-7AD3-5194-6F12BD48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8F411F-6FC0-64FB-3063-CD54ED15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CD3E53-0667-CB91-DBEC-D86CF4AF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039DF2-1276-75DA-B7BC-F6A40305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503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707E7-1093-9FD5-3FE1-C4E485E4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2FD465-05F2-AB23-9090-2CF974B54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D39DA2-ECD8-ABBE-D049-D0057230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021B12-320A-A868-5B52-BE518CC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07CCE16-F29F-5768-7E8D-6AAD7555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F1248F-8E5A-65F0-9B95-DF7E94D5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19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793FE-60E2-150A-81E1-89301245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E4AD45-5F69-A939-A296-148FC723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4F8637-AED7-C87F-2C43-DC9EBBF9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CCF243-E60A-ACFD-7F5D-CB8A3318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B96D10-222A-A36D-F21A-547AF750A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41FD891-3D88-8948-43C2-81185F897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B4F33F9-0F97-6F3C-4C2C-55415D949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5A5EA6-4334-D132-EC84-BB50EE77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05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BB4BAD-A43A-816A-15BD-68F42763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040327-0C53-8FAD-4B86-D8DECDDA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430AD9-DCBE-EDE5-D379-20913444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C91ED-14E2-59E7-140D-E23A1B1E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11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E08562-F2BD-9F77-A001-6EB8C84E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5416E1-363F-BE8E-49A4-D18B4F14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F50BAD-958E-E52D-1F37-86D3BFE3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8DE61-863B-C913-935B-E5FDD0E7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D8EBBB-D37A-AC97-C3EB-4EB7FB67C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551A82-D629-08FC-EDE2-6F3BF63F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39B4E0-63AE-A546-926C-CD317646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540703-1ADE-685A-B0B1-4B8CF66A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0A7B74-6C8A-2F5B-93A9-D7902C8D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2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6A7C6-8BA4-1707-5F4E-F09D13283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80AB8F-339D-5F9A-0AD2-EFEFC03E7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B183FA-CB6F-85E1-4947-C4CB3BB16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7E866-2D6F-3047-7D2F-61BE2F00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EC12E1-6C45-4704-4F09-DF505D8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F48FDF-48A8-75C4-213C-0DF82393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37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0AE31A-98CD-0203-1C06-6344A46B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9A91CB-F283-053F-A9CE-FC0A77395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F6823C-70FD-0EC2-BCC1-89BABE6DE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B542-50D2-48FC-B87B-8D7AEC5E987C}" type="datetimeFigureOut">
              <a:rPr lang="de-DE" smtClean="0"/>
              <a:t>15.05.2025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72058B-26A7-0452-0D74-02D39B483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B6F3-9D13-98AF-DBB4-D639FA950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35C3A-C717-455A-8D79-B81FD419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57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86F419-230B-60A7-561B-C09852365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211" y="1620835"/>
            <a:ext cx="9144000" cy="80688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de-DE" sz="5000" dirty="0"/>
              <a:t>Präimplantationsdiagnostik – PID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779A2-3987-E609-9B37-2A1131514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211" y="4446966"/>
            <a:ext cx="9144000" cy="47466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/>
              <a:t>Von Ismet Konan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A71718B-B748-3F5A-30DB-C4EC0090A912}"/>
              </a:ext>
            </a:extLst>
          </p:cNvPr>
          <p:cNvGrpSpPr/>
          <p:nvPr/>
        </p:nvGrpSpPr>
        <p:grpSpPr>
          <a:xfrm>
            <a:off x="0" y="0"/>
            <a:ext cx="2188724" cy="1955260"/>
            <a:chOff x="0" y="0"/>
            <a:chExt cx="2188724" cy="195526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517B378-36D9-D64C-6ECF-E51216938041}"/>
                </a:ext>
              </a:extLst>
            </p:cNvPr>
            <p:cNvSpPr/>
            <p:nvPr/>
          </p:nvSpPr>
          <p:spPr>
            <a:xfrm>
              <a:off x="0" y="0"/>
              <a:ext cx="632298" cy="1955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E6B0418-2797-C9DA-32C5-0BE0009E043F}"/>
                </a:ext>
              </a:extLst>
            </p:cNvPr>
            <p:cNvSpPr/>
            <p:nvPr/>
          </p:nvSpPr>
          <p:spPr>
            <a:xfrm>
              <a:off x="632298" y="0"/>
              <a:ext cx="1556426" cy="651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A12D25A-DC16-9433-E5BC-97153CBBD4D1}"/>
              </a:ext>
            </a:extLst>
          </p:cNvPr>
          <p:cNvGrpSpPr/>
          <p:nvPr/>
        </p:nvGrpSpPr>
        <p:grpSpPr>
          <a:xfrm rot="10800000">
            <a:off x="10003276" y="4902740"/>
            <a:ext cx="2188724" cy="1955260"/>
            <a:chOff x="0" y="0"/>
            <a:chExt cx="2188724" cy="195526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83180A96-1815-F61B-9AA3-62AC4D324D58}"/>
                </a:ext>
              </a:extLst>
            </p:cNvPr>
            <p:cNvSpPr/>
            <p:nvPr/>
          </p:nvSpPr>
          <p:spPr>
            <a:xfrm>
              <a:off x="0" y="0"/>
              <a:ext cx="632298" cy="1955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DF3763C9-FC2F-7123-29B8-B0789B6D570C}"/>
                </a:ext>
              </a:extLst>
            </p:cNvPr>
            <p:cNvSpPr/>
            <p:nvPr/>
          </p:nvSpPr>
          <p:spPr>
            <a:xfrm>
              <a:off x="632298" y="0"/>
              <a:ext cx="1556426" cy="651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Rechteck 16">
            <a:extLst>
              <a:ext uri="{FF2B5EF4-FFF2-40B4-BE49-F238E27FC236}">
                <a16:creationId xmlns:a16="http://schemas.microsoft.com/office/drawing/2014/main" id="{44A0B12C-A1F1-68AB-0793-3D0798F5B8F5}"/>
              </a:ext>
            </a:extLst>
          </p:cNvPr>
          <p:cNvSpPr/>
          <p:nvPr/>
        </p:nvSpPr>
        <p:spPr>
          <a:xfrm>
            <a:off x="-838200" y="0"/>
            <a:ext cx="838200" cy="69225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8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0C45D-B472-F630-DF6F-B6AE12673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0B565-3DFA-7773-BD91-7D475D7D7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051" y="-668326"/>
            <a:ext cx="9144000" cy="651752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de-DE" sz="5000" dirty="0"/>
              <a:t>Präimplantationsdiagnostik – PID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8C418B-07FC-AFCD-626D-86339A67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211" y="6922526"/>
            <a:ext cx="9144000" cy="65175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de-DE" dirty="0"/>
              <a:t>Von Ismet Konan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2AD843A3-59F5-8485-D899-39DD94EBA48B}"/>
              </a:ext>
            </a:extLst>
          </p:cNvPr>
          <p:cNvGrpSpPr/>
          <p:nvPr/>
        </p:nvGrpSpPr>
        <p:grpSpPr>
          <a:xfrm>
            <a:off x="-666513" y="-668326"/>
            <a:ext cx="2188724" cy="1955260"/>
            <a:chOff x="0" y="0"/>
            <a:chExt cx="2188724" cy="1955260"/>
          </a:xfrm>
        </p:grpSpPr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1B739CAA-1A82-5894-96E7-D25417DD069C}"/>
                </a:ext>
              </a:extLst>
            </p:cNvPr>
            <p:cNvSpPr/>
            <p:nvPr/>
          </p:nvSpPr>
          <p:spPr>
            <a:xfrm>
              <a:off x="0" y="0"/>
              <a:ext cx="632298" cy="1955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EBAC5E8-C708-A9F4-A12B-436E4A033ECE}"/>
                </a:ext>
              </a:extLst>
            </p:cNvPr>
            <p:cNvSpPr/>
            <p:nvPr/>
          </p:nvSpPr>
          <p:spPr>
            <a:xfrm>
              <a:off x="632298" y="0"/>
              <a:ext cx="1556426" cy="651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9F26336-92A6-8684-B640-93F4AA0B1381}"/>
              </a:ext>
            </a:extLst>
          </p:cNvPr>
          <p:cNvGrpSpPr/>
          <p:nvPr/>
        </p:nvGrpSpPr>
        <p:grpSpPr>
          <a:xfrm rot="10800000">
            <a:off x="10666211" y="5619020"/>
            <a:ext cx="2188724" cy="1955260"/>
            <a:chOff x="0" y="0"/>
            <a:chExt cx="2188724" cy="1955260"/>
          </a:xfrm>
        </p:grpSpPr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3BDA914-CC9D-E01F-4F7B-5ACB04256B31}"/>
                </a:ext>
              </a:extLst>
            </p:cNvPr>
            <p:cNvSpPr/>
            <p:nvPr/>
          </p:nvSpPr>
          <p:spPr>
            <a:xfrm>
              <a:off x="0" y="0"/>
              <a:ext cx="632298" cy="195526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9D065DE-26CE-C524-E7D4-E7045E7F1722}"/>
                </a:ext>
              </a:extLst>
            </p:cNvPr>
            <p:cNvSpPr/>
            <p:nvPr/>
          </p:nvSpPr>
          <p:spPr>
            <a:xfrm>
              <a:off x="632298" y="0"/>
              <a:ext cx="1556426" cy="6517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46CAC3C1-5786-9768-A875-47EE3A77F347}"/>
              </a:ext>
            </a:extLst>
          </p:cNvPr>
          <p:cNvSpPr/>
          <p:nvPr/>
        </p:nvSpPr>
        <p:spPr>
          <a:xfrm>
            <a:off x="743998" y="0"/>
            <a:ext cx="838200" cy="69225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34072C0-2CA3-5B12-77CE-CE6F0787CBFD}"/>
              </a:ext>
            </a:extLst>
          </p:cNvPr>
          <p:cNvSpPr/>
          <p:nvPr/>
        </p:nvSpPr>
        <p:spPr>
          <a:xfrm>
            <a:off x="2360411" y="309304"/>
            <a:ext cx="9024842" cy="1112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u="sng" dirty="0"/>
              <a:t>Inhaltsverzeichnis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AE10DA2-12A8-AAC3-A439-1BE772B540DB}"/>
              </a:ext>
            </a:extLst>
          </p:cNvPr>
          <p:cNvSpPr txBox="1"/>
          <p:nvPr/>
        </p:nvSpPr>
        <p:spPr>
          <a:xfrm>
            <a:off x="2360411" y="199644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/>
              <a:t>- Was ist PID?</a:t>
            </a:r>
          </a:p>
          <a:p>
            <a:r>
              <a:rPr lang="de-DE" sz="3500" b="1" dirty="0"/>
              <a:t>- Wie wird PID eingesetzt?</a:t>
            </a:r>
          </a:p>
          <a:p>
            <a:r>
              <a:rPr lang="de-DE" sz="3500" b="1" dirty="0"/>
              <a:t>- Ist PID ethisch ok?</a:t>
            </a:r>
          </a:p>
          <a:p>
            <a:r>
              <a:rPr lang="de-DE" sz="3500" b="1" dirty="0"/>
              <a:t>- Inwiefern was Erlaubt?</a:t>
            </a:r>
          </a:p>
        </p:txBody>
      </p:sp>
    </p:spTree>
    <p:extLst>
      <p:ext uri="{BB962C8B-B14F-4D97-AF65-F5344CB8AC3E}">
        <p14:creationId xmlns:p14="http://schemas.microsoft.com/office/powerpoint/2010/main" val="2057759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7C5E4-F487-15BE-29EC-B5C1A3DC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4629A32-6D22-1FE5-46D7-57C6F8DFF0F7}"/>
              </a:ext>
            </a:extLst>
          </p:cNvPr>
          <p:cNvSpPr/>
          <p:nvPr/>
        </p:nvSpPr>
        <p:spPr>
          <a:xfrm>
            <a:off x="743998" y="0"/>
            <a:ext cx="838200" cy="69225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69D955-8400-4D02-DA85-124CA29763FA}"/>
              </a:ext>
            </a:extLst>
          </p:cNvPr>
          <p:cNvSpPr txBox="1"/>
          <p:nvPr/>
        </p:nvSpPr>
        <p:spPr>
          <a:xfrm flipH="1" flipV="1">
            <a:off x="11656810" y="-2301240"/>
            <a:ext cx="4710949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500" b="1" dirty="0"/>
              <a:t>- Was ist PID?</a:t>
            </a:r>
          </a:p>
          <a:p>
            <a:r>
              <a:rPr lang="de-DE" sz="3500" b="1" dirty="0"/>
              <a:t>- Wie wird PID eingesetzt?</a:t>
            </a:r>
          </a:p>
          <a:p>
            <a:r>
              <a:rPr lang="de-DE" sz="3500" b="1" dirty="0"/>
              <a:t>- Ist PID ethisch ok?</a:t>
            </a:r>
          </a:p>
          <a:p>
            <a:r>
              <a:rPr lang="de-DE" sz="3500" b="1" dirty="0"/>
              <a:t>- Inwiefern was Erlaubt?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ECEA15A-5D0C-2A16-ABE6-642968A6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504" y="665163"/>
            <a:ext cx="9144000" cy="1209357"/>
          </a:xfrm>
        </p:spPr>
        <p:txBody>
          <a:bodyPr/>
          <a:lstStyle/>
          <a:p>
            <a:r>
              <a:rPr lang="de-DE" dirty="0"/>
              <a:t>Was ist PID?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405F35F-F90E-3514-6381-0B4EFA0EC1EE}"/>
              </a:ext>
            </a:extLst>
          </p:cNvPr>
          <p:cNvSpPr txBox="1"/>
          <p:nvPr/>
        </p:nvSpPr>
        <p:spPr>
          <a:xfrm>
            <a:off x="2329444" y="2451855"/>
            <a:ext cx="8503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medizinisches Verfahren</a:t>
            </a:r>
          </a:p>
          <a:p>
            <a:r>
              <a:rPr lang="de-DE" sz="2200" dirty="0"/>
              <a:t>Dabei wird:</a:t>
            </a:r>
          </a:p>
          <a:p>
            <a:r>
              <a:rPr lang="de-DE" sz="2200" dirty="0"/>
              <a:t>künstlich befruchtete Eizellen vor Einpflanzung in Gebärmutter </a:t>
            </a:r>
          </a:p>
          <a:p>
            <a:r>
              <a:rPr lang="de-DE" sz="2200" dirty="0"/>
              <a:t>Genetisch untersucht.</a:t>
            </a:r>
          </a:p>
          <a:p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A2ACE39-26F1-F0C0-9525-C0F536146461}"/>
              </a:ext>
            </a:extLst>
          </p:cNvPr>
          <p:cNvSpPr txBox="1"/>
          <p:nvPr/>
        </p:nvSpPr>
        <p:spPr>
          <a:xfrm>
            <a:off x="2329444" y="4004431"/>
            <a:ext cx="85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Ziel: genetische oder defekte an Chromosomen erkennen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72E601E-D6BF-4E59-F14E-658FF2175D1D}"/>
              </a:ext>
            </a:extLst>
          </p:cNvPr>
          <p:cNvSpPr txBox="1"/>
          <p:nvPr/>
        </p:nvSpPr>
        <p:spPr>
          <a:xfrm>
            <a:off x="2329444" y="4798815"/>
            <a:ext cx="707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PID wird nur als In-vitro-Fertilisation (IVF) durchgeführt</a:t>
            </a:r>
          </a:p>
        </p:txBody>
      </p:sp>
    </p:spTree>
    <p:extLst>
      <p:ext uri="{BB962C8B-B14F-4D97-AF65-F5344CB8AC3E}">
        <p14:creationId xmlns:p14="http://schemas.microsoft.com/office/powerpoint/2010/main" val="2446588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8EBBD-4C1F-4015-A270-6FBC96CB0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790A74F7-0509-B534-51D2-AFFF4F864C7C}"/>
              </a:ext>
            </a:extLst>
          </p:cNvPr>
          <p:cNvSpPr/>
          <p:nvPr/>
        </p:nvSpPr>
        <p:spPr>
          <a:xfrm>
            <a:off x="743998" y="0"/>
            <a:ext cx="838200" cy="69225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64B9A75-5E83-48A9-775A-AC26DE362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504" y="665163"/>
            <a:ext cx="9144000" cy="1209357"/>
          </a:xfrm>
        </p:spPr>
        <p:txBody>
          <a:bodyPr/>
          <a:lstStyle/>
          <a:p>
            <a:r>
              <a:rPr lang="de-DE" sz="6000" dirty="0"/>
              <a:t>Wie wird PID eingesetzt?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7FF839C-7ED6-ED12-1641-D484000BF9F8}"/>
              </a:ext>
            </a:extLst>
          </p:cNvPr>
          <p:cNvSpPr txBox="1"/>
          <p:nvPr/>
        </p:nvSpPr>
        <p:spPr>
          <a:xfrm>
            <a:off x="2047504" y="-2184896"/>
            <a:ext cx="850392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medizinisches Verfahren</a:t>
            </a:r>
          </a:p>
          <a:p>
            <a:r>
              <a:rPr lang="de-DE" sz="2200" dirty="0"/>
              <a:t>Dabei wird:</a:t>
            </a:r>
          </a:p>
          <a:p>
            <a:r>
              <a:rPr lang="de-DE" sz="2200" dirty="0"/>
              <a:t>künstlich befruchtete Eizellen vor Einpflanzung in Gebärmutter </a:t>
            </a:r>
          </a:p>
          <a:p>
            <a:r>
              <a:rPr lang="de-DE" sz="2200" dirty="0"/>
              <a:t>Genetisch untersucht.</a:t>
            </a:r>
          </a:p>
          <a:p>
            <a:endParaRPr lang="de-DE" sz="2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5F46AFB-E3F6-7534-E2FF-2BBFD19AD9E2}"/>
              </a:ext>
            </a:extLst>
          </p:cNvPr>
          <p:cNvSpPr txBox="1"/>
          <p:nvPr/>
        </p:nvSpPr>
        <p:spPr>
          <a:xfrm>
            <a:off x="2047504" y="-1723231"/>
            <a:ext cx="8580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Ziel: genetische oder defekte an Chromosomen erkennen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63586C-8FEF-28FC-039A-90C78E434917}"/>
              </a:ext>
            </a:extLst>
          </p:cNvPr>
          <p:cNvSpPr txBox="1"/>
          <p:nvPr/>
        </p:nvSpPr>
        <p:spPr>
          <a:xfrm>
            <a:off x="1971304" y="-959921"/>
            <a:ext cx="70713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PID wird nur als In-vitro-Fertilisation (IVF) durchgeführt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BB8CBE-F54B-D49F-523B-328078A5B581}"/>
              </a:ext>
            </a:extLst>
          </p:cNvPr>
          <p:cNvSpPr txBox="1"/>
          <p:nvPr/>
        </p:nvSpPr>
        <p:spPr>
          <a:xfrm>
            <a:off x="2779024" y="2529840"/>
            <a:ext cx="841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Anwendungen: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Erbkrankheiten in der Familie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Mehrfachen Fehlgeburten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Höherem Alter der Mutter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Erfolglosen IVF-Versuchen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716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C3F68-E3B7-FB09-B436-293AE2C8F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AA028EE-B997-8A2F-827C-B9C311389D8F}"/>
              </a:ext>
            </a:extLst>
          </p:cNvPr>
          <p:cNvSpPr/>
          <p:nvPr/>
        </p:nvSpPr>
        <p:spPr>
          <a:xfrm>
            <a:off x="743998" y="0"/>
            <a:ext cx="838200" cy="69225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4724503-CE88-5600-E7A0-7004F1AEB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504" y="665163"/>
            <a:ext cx="9144000" cy="1209357"/>
          </a:xfrm>
        </p:spPr>
        <p:txBody>
          <a:bodyPr/>
          <a:lstStyle/>
          <a:p>
            <a:r>
              <a:rPr lang="de-DE" sz="6000" b="1" dirty="0"/>
              <a:t> Ist PID ethisch ok?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A40C61-D5E4-1C79-324A-1E9BEC0E22BF}"/>
              </a:ext>
            </a:extLst>
          </p:cNvPr>
          <p:cNvSpPr txBox="1"/>
          <p:nvPr/>
        </p:nvSpPr>
        <p:spPr>
          <a:xfrm>
            <a:off x="2047504" y="-2011680"/>
            <a:ext cx="8412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Anwendungen: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Erbkrankheiten in der Familie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Mehrfachen Fehlgeburten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Höherem Alter der Mutter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Erfolglosen IVF-Versuchen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774957-25D4-D1B7-103F-DADBEFD65BE9}"/>
              </a:ext>
            </a:extLst>
          </p:cNvPr>
          <p:cNvSpPr txBox="1"/>
          <p:nvPr/>
        </p:nvSpPr>
        <p:spPr>
          <a:xfrm>
            <a:off x="3764280" y="2179320"/>
            <a:ext cx="704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Ist es OK das MAN EIN Kind abtreibt nur weil es Krank ist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Kind kann nichts dafür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Jeder verdient ne Chance auf das Leben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Man tötet das Kind sozusagen (Menschenrechte)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69D550-97F2-7957-1D41-96DB34C10422}"/>
              </a:ext>
            </a:extLst>
          </p:cNvPr>
          <p:cNvSpPr txBox="1"/>
          <p:nvPr/>
        </p:nvSpPr>
        <p:spPr>
          <a:xfrm>
            <a:off x="3764280" y="3749040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Designer Babys „Perfekte“ Babys</a:t>
            </a:r>
          </a:p>
        </p:txBody>
      </p:sp>
    </p:spTree>
    <p:extLst>
      <p:ext uri="{BB962C8B-B14F-4D97-AF65-F5344CB8AC3E}">
        <p14:creationId xmlns:p14="http://schemas.microsoft.com/office/powerpoint/2010/main" val="2945604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260198-4297-4B5E-B4F9-212F97BB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A3E7D07-0830-6933-3944-CAE18EB21FE1}"/>
              </a:ext>
            </a:extLst>
          </p:cNvPr>
          <p:cNvSpPr/>
          <p:nvPr/>
        </p:nvSpPr>
        <p:spPr>
          <a:xfrm>
            <a:off x="743998" y="0"/>
            <a:ext cx="838200" cy="69225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B623268-0434-631F-F563-0A682979A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504" y="665163"/>
            <a:ext cx="9144000" cy="1209357"/>
          </a:xfrm>
        </p:spPr>
        <p:txBody>
          <a:bodyPr/>
          <a:lstStyle/>
          <a:p>
            <a:r>
              <a:rPr lang="de-DE" sz="6000" b="1" dirty="0"/>
              <a:t>Inwiefern was Erlaubt?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270175-8689-8055-6240-DD88DDBFE0D8}"/>
              </a:ext>
            </a:extLst>
          </p:cNvPr>
          <p:cNvSpPr txBox="1"/>
          <p:nvPr/>
        </p:nvSpPr>
        <p:spPr>
          <a:xfrm>
            <a:off x="3352800" y="-1209357"/>
            <a:ext cx="704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Ist es OK das MAN EIN Kind abtreibt nur weil es Krank ist </a:t>
            </a:r>
          </a:p>
          <a:p>
            <a:pPr marL="285750" indent="-285750">
              <a:buFontTx/>
              <a:buChar char="-"/>
            </a:pPr>
            <a:r>
              <a:rPr lang="de-DE" dirty="0"/>
              <a:t>Das Kind kann nichts dafür</a:t>
            </a:r>
          </a:p>
          <a:p>
            <a:pPr marL="285750" indent="-285750">
              <a:buFontTx/>
              <a:buChar char="-"/>
            </a:pPr>
            <a:r>
              <a:rPr lang="de-DE" dirty="0"/>
              <a:t>Jeder verdient ne Chance auf das Leben</a:t>
            </a:r>
          </a:p>
          <a:p>
            <a:pPr marL="285750" indent="-285750">
              <a:buFontTx/>
              <a:buChar char="-"/>
            </a:pPr>
            <a:r>
              <a:rPr lang="de-DE" dirty="0"/>
              <a:t>Man tötet das Kind sozusagen (Menschenrechte)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0D7868E-A366-2755-A194-277165D306CD}"/>
              </a:ext>
            </a:extLst>
          </p:cNvPr>
          <p:cNvSpPr txBox="1"/>
          <p:nvPr/>
        </p:nvSpPr>
        <p:spPr>
          <a:xfrm>
            <a:off x="3489960" y="-1578689"/>
            <a:ext cx="585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Designer Babys „Perfekte“ Babys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CC9CB03-6E73-57D3-02AB-1467B7B639A8}"/>
              </a:ext>
            </a:extLst>
          </p:cNvPr>
          <p:cNvSpPr txBox="1"/>
          <p:nvPr/>
        </p:nvSpPr>
        <p:spPr>
          <a:xfrm>
            <a:off x="2971800" y="2514600"/>
            <a:ext cx="797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DE:</a:t>
            </a:r>
          </a:p>
          <a:p>
            <a:r>
              <a:rPr lang="de-DE" dirty="0"/>
              <a:t>PID ist seit 2011 unter strengen Voraussetzungen erlaubt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 in besonderen Ausnahmefällen (z. B. schwere genetische Krankheiten)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Entscheidung durch Ethikkommission notwendig</a:t>
            </a:r>
          </a:p>
          <a:p>
            <a:r>
              <a:rPr lang="de-DE" b="1" dirty="0"/>
              <a:t>EU: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Strenge Regeln in z. B. Italien, Österreich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Freizügiger Umgang z. B. in Belgien, Großbritannien,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Sehr unterschiedliche gesetzliche Rahmenbedingungen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537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46AC6-289E-7CF0-0CF4-BB292C83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21800B-BAFC-C529-A4F3-913B0CA7EEC1}"/>
              </a:ext>
            </a:extLst>
          </p:cNvPr>
          <p:cNvSpPr/>
          <p:nvPr/>
        </p:nvSpPr>
        <p:spPr>
          <a:xfrm flipV="1">
            <a:off x="743998" y="6922525"/>
            <a:ext cx="838200" cy="10960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8835E7C5-0771-AC4C-AEA2-31C848EF7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504" y="-1843576"/>
            <a:ext cx="9144000" cy="1209357"/>
          </a:xfrm>
        </p:spPr>
        <p:txBody>
          <a:bodyPr/>
          <a:lstStyle/>
          <a:p>
            <a:r>
              <a:rPr lang="de-DE" sz="6000" b="1" dirty="0"/>
              <a:t>Inwiefern was Erlaubt?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97630A3-3A81-FAE0-8083-3CBADB417ADF}"/>
              </a:ext>
            </a:extLst>
          </p:cNvPr>
          <p:cNvSpPr txBox="1"/>
          <p:nvPr/>
        </p:nvSpPr>
        <p:spPr>
          <a:xfrm>
            <a:off x="2634244" y="7604760"/>
            <a:ext cx="7970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DE:</a:t>
            </a:r>
          </a:p>
          <a:p>
            <a:r>
              <a:rPr lang="de-DE" dirty="0"/>
              <a:t>PID ist seit 2011 unter strengen Voraussetzungen erlaubt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Nur in besonderen Ausnahmefällen (z. B. schwere genetische Krankheiten)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Entscheidung durch Ethikkommission notwendig</a:t>
            </a:r>
          </a:p>
          <a:p>
            <a:r>
              <a:rPr lang="de-DE" b="1" dirty="0"/>
              <a:t>EU: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Strenge Regeln in z. B. Italien, Österreich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Freizügiger Umgang z. B. in Belgien, Großbritannien,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Sehr unterschiedliche gesetzliche Rahmenbedingungen</a:t>
            </a:r>
          </a:p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EF6707-04B1-B444-4353-64B27756F61E}"/>
              </a:ext>
            </a:extLst>
          </p:cNvPr>
          <p:cNvSpPr txBox="1"/>
          <p:nvPr/>
        </p:nvSpPr>
        <p:spPr>
          <a:xfrm>
            <a:off x="2492981" y="2885106"/>
            <a:ext cx="825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/>
              <a:t>ENDE – Noch Fragen</a:t>
            </a:r>
          </a:p>
        </p:txBody>
      </p:sp>
    </p:spTree>
    <p:extLst>
      <p:ext uri="{BB962C8B-B14F-4D97-AF65-F5344CB8AC3E}">
        <p14:creationId xmlns:p14="http://schemas.microsoft.com/office/powerpoint/2010/main" val="1555494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6E305D1-7B34-47C0-8405-B12251177673}">
  <we:reference id="wa200005566" version="3.0.0.2" store="de-DE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</Words>
  <Application>Microsoft Office PowerPoint</Application>
  <PresentationFormat>Breitbild</PresentationFormat>
  <Paragraphs>74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Präimplantationsdiagnostik – PID</vt:lpstr>
      <vt:lpstr>Präimplantationsdiagnostik – PID</vt:lpstr>
      <vt:lpstr>Was ist PID?</vt:lpstr>
      <vt:lpstr>Wie wird PID eingesetzt?</vt:lpstr>
      <vt:lpstr> Ist PID ethisch ok?</vt:lpstr>
      <vt:lpstr>Inwiefern was Erlaubt?</vt:lpstr>
      <vt:lpstr>Inwiefern was Erlaubt?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Ismet K.</dc:creator>
  <cp:lastModifiedBy>Ismet K.</cp:lastModifiedBy>
  <cp:revision>2</cp:revision>
  <dcterms:created xsi:type="dcterms:W3CDTF">2025-05-15T18:47:22Z</dcterms:created>
  <dcterms:modified xsi:type="dcterms:W3CDTF">2025-05-15T19:42:23Z</dcterms:modified>
</cp:coreProperties>
</file>