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3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20101-1C75-450C-85AF-62579941170D}" v="4" dt="2024-01-13T23:04:59.293"/>
    <p1510:client id="{888BF767-6FEA-485F-92D5-D027EC0DE0E0}" v="20" dt="2024-01-13T23:05:3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E8B4-AB37-4B07-8F4B-4FB00A487627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3739-AB0A-4EBA-9088-699B6D0708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35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xddd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3739-AB0A-4EBA-9088-699B6D07086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233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Deutsche Wurst, traditionell hergestellt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Wird sorgfältig gegrillt, bis sie eine goldene Farbe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Genießt man gerne mit einer Portion Senf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Besonders beliebt auf Festen und Veranstaltungen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Ein klassisches, herzhaftes </a:t>
            </a:r>
            <a:r>
              <a:rPr lang="de-DE" err="1"/>
              <a:t>Streetfood</a:t>
            </a:r>
            <a:r>
              <a:rPr lang="de-DE"/>
              <a:t> in Deutschland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3739-AB0A-4EBA-9088-699B6D07086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72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Sauerkraut ist eingelegter Kohl.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Es hat einen sauren Geschmack.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Als Beilage sehr beliebt.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Gesund und nahrhaft.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Traditionell zu vielen Gerichten.</a:t>
            </a:r>
          </a:p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3739-AB0A-4EBA-9088-699B6D07086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03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Die Brezel ist ein weicher Knoten.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Sie ist mit Salz bestreut.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Perfekt geeignet zum </a:t>
            </a:r>
            <a:r>
              <a:rPr lang="de-DE" b="0" i="0" err="1">
                <a:solidFill>
                  <a:srgbClr val="CECAC3"/>
                </a:solidFill>
                <a:effectLst/>
                <a:latin typeface="Söhne"/>
              </a:rPr>
              <a:t>Snacken</a:t>
            </a: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Man findet sie in Bäckereien.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Besonders beliebt auf dem Oktoberfest.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3739-AB0A-4EBA-9088-699B6D07086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281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Schnitzel ist Fleisch in Panade.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Es wird gebraten zubereitet.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Ein klassisches deutsches Gericht.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Traditionell mit Zitrone serviert.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Schmeckt wirklich lecker!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3739-AB0A-4EBA-9088-699B6D07086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38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Die Schwarzwälder Kirschtorte ist ein Schokokuchen mit Kirschen.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Sie hat Sahne obendrauf.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Die Torte ist mit Schokoraspeln verziert.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Ein süßes Dessert für Genießer.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CECAC3"/>
                </a:solidFill>
                <a:effectLst/>
                <a:latin typeface="Söhne"/>
              </a:rPr>
              <a:t>Sie schmeckt wirklich sehr lecker!</a:t>
            </a:r>
            <a:endParaRPr lang="cs-CZ" b="0" i="0">
              <a:solidFill>
                <a:srgbClr val="CECAC3"/>
              </a:solidFill>
              <a:effectLst/>
              <a:latin typeface="Söhne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s-CZ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131 </a:t>
            </a:r>
            <a:r>
              <a:rPr lang="cs-CZ" sz="1800" kern="120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cs-CZ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cs-CZ" sz="1800" kern="120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cs-CZ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cs-CZ" sz="1800" kern="120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best</a:t>
            </a:r>
            <a:r>
              <a:rPr lang="cs-CZ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cs-CZ" sz="1800" kern="120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number</a:t>
            </a:r>
            <a:endParaRPr lang="cs-CZ"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b="0" i="0">
              <a:solidFill>
                <a:srgbClr val="CECAC3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3739-AB0A-4EBA-9088-699B6D07086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29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131 </a:t>
            </a:r>
            <a:r>
              <a:rPr lang="cs-CZ" err="1"/>
              <a:t>is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best</a:t>
            </a:r>
            <a:r>
              <a:rPr lang="cs-CZ"/>
              <a:t> </a:t>
            </a:r>
            <a:r>
              <a:rPr lang="cs-CZ" err="1"/>
              <a:t>number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3739-AB0A-4EBA-9088-699B6D07086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36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6EBA08-1ED8-2590-7577-02D46DE7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F59160-05CF-2F16-47F3-B95849361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EA31ED-44C5-1D7B-E7BF-43475DBB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A8A87A-B041-441D-8321-83245BE3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F035A7-FDFE-5D6A-B453-0376C6F2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005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656693-8507-A85B-168F-A8D0636C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4EB26BD-42E9-02B3-8413-7714F7DE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3849C4-BE10-CE77-9978-7CFF4FAC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9CE2DB-159A-1DAF-C62E-46EB0B0B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8815FB-BDCF-C562-C644-F8D699FC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462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AB25DD3-F733-70DE-7388-7E2E9B902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E0A4DB9-13FD-F066-0A54-D7466191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BFB5D3C-9305-82BB-28EC-E2916B75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E2A11E-5AB5-2D0A-BC59-0C542128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8AB63C-53A1-5A34-9B67-E1F59970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010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35F403-795E-7F29-D98E-DF04D323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AF6CEC-91D0-0775-C643-CE9CEE25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450EC1-F186-7884-231D-9C48746B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0C21A4-94EF-C3E7-DAAA-60C6B2D5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C27FE6-3507-DA69-A3EE-62621CDB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79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23380B-FA97-4FC8-8803-2D7F9960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E715EA-3958-7E10-3564-3E10EFE9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F1E171-42D6-4BCB-FBA4-64DC23CA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2A3D91-52A6-9E69-83AF-7C7E01DE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5C5103-5A91-100B-0F79-ED574E8A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60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2CA39-53BF-C97E-68B0-F1191FA9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3C2B84-8631-C575-C5CE-D9EB18F81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B627541-9962-E316-0790-C0E3753A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B9EC378-7C21-35E7-4180-09C125B4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19CE65-1C87-546C-5018-DC4F899D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14E79EF-5D29-841E-FA78-880B6D8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18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E6D87-A6CC-D4DF-C5CA-E6A26BD7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91475A-5187-943F-76CC-9140A953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DD2B59E-1C0E-4E05-9344-98566EA4C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46EC89-3E5B-F9D5-622F-851D2A10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F772AD0-714A-0BF8-0A8D-41F6BAFE5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1BF1B6-505D-6AF0-8A4C-9DCC38DC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91A05DC-0A4A-AD71-ABE7-35187205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1F1D4AD-D485-E116-B1FB-2D93296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42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3F41DA-6B85-C960-5D25-EE143430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A1E1523-2275-8D7B-A7AA-6DF21F36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28D1DFB-CA36-01F8-E911-70027584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B32BC98-4B90-4EF1-04DA-EC401842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5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5273A8F-5003-A532-EBDF-93C3BE62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EED1BB4-70B2-DE9B-EFF7-7E58A037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3437C7-569F-414D-9CC0-EB0B4C5E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32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918535-32AD-D40F-644F-8817EF09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A591AF-0146-91FD-1D57-53E07605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D2EB9FB-417C-4E6E-6D2F-AABF0F17E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463FEB-B7D7-6120-523D-57367483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A784992-C567-B95B-D409-096D85D1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E925DC9-B022-3A00-74A0-F573CA9C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02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491D8E-55EF-928D-C079-1B79899C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FB65A76-EBB5-857C-A443-97F870322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01D35EF-063A-EDB4-D4F4-173ABC70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EE6AB8-4726-0031-F6F6-3C7F415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489625-92BA-4EB1-918D-3751DF03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612804-8424-C132-07C0-F99940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92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67195FA-92DA-2E71-2D0C-9516B0EB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BFF3CF-E53B-6BDF-F771-6D7A85E6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5914C5-9918-E9EA-04DA-87CD02165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E0CB1-5A40-4699-B963-35F1BCB3E47B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57E5B8-6834-E4AC-BE71-BDB1C3CE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0E3137-DCE3-3CFC-1AD4-841AB8121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6FFCA-9557-45C8-8157-14AAF67AFD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616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Jaeger Schnitzel Recipe">
            <a:extLst>
              <a:ext uri="{FF2B5EF4-FFF2-40B4-BE49-F238E27FC236}">
                <a16:creationId xmlns:a16="http://schemas.microsoft.com/office/drawing/2014/main" id="{3298DA21-E07A-80C9-CC18-B06FEDD13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304FD68-DF48-3518-5FEF-3146F5BD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cs-CZ" err="1">
                <a:solidFill>
                  <a:srgbClr val="FFFFFF"/>
                </a:solidFill>
              </a:rPr>
              <a:t>Deutsches</a:t>
            </a:r>
            <a:r>
              <a:rPr lang="cs-CZ">
                <a:solidFill>
                  <a:srgbClr val="FFFFFF"/>
                </a:solidFill>
              </a:rPr>
              <a:t> Essen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2A574E-BD4F-115F-137C-1C59295B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Barbora Čopáková 2.AL</a:t>
            </a:r>
          </a:p>
        </p:txBody>
      </p:sp>
    </p:spTree>
    <p:extLst>
      <p:ext uri="{BB962C8B-B14F-4D97-AF65-F5344CB8AC3E}">
        <p14:creationId xmlns:p14="http://schemas.microsoft.com/office/powerpoint/2010/main" val="370940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 Regional Varieties Of German Bratwurst, Explained">
            <a:extLst>
              <a:ext uri="{FF2B5EF4-FFF2-40B4-BE49-F238E27FC236}">
                <a16:creationId xmlns:a16="http://schemas.microsoft.com/office/drawing/2014/main" id="{A9318CE1-D3F4-EE8D-4658-24F6AFA28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1" r="17959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E8F2CCE-BB9E-26C3-A36C-A72F46F9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cs-CZ" b="1" i="0" err="1">
                <a:solidFill>
                  <a:srgbClr val="FFFFFF"/>
                </a:solidFill>
                <a:effectLst/>
                <a:latin typeface="Söhne"/>
              </a:rPr>
              <a:t>Bratwurst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8859DC-A27E-BFC8-40DF-BD023430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Deutsche Wurst</a:t>
            </a:r>
          </a:p>
          <a:p>
            <a:r>
              <a:rPr lang="de-DE" sz="2000">
                <a:solidFill>
                  <a:srgbClr val="FFFFFF"/>
                </a:solidFill>
              </a:rPr>
              <a:t>Gut gegrillt</a:t>
            </a:r>
          </a:p>
          <a:p>
            <a:r>
              <a:rPr lang="de-DE" sz="2000">
                <a:solidFill>
                  <a:srgbClr val="FFFFFF"/>
                </a:solidFill>
              </a:rPr>
              <a:t>Mit Senf</a:t>
            </a:r>
          </a:p>
          <a:p>
            <a:r>
              <a:rPr lang="de-DE" sz="2000">
                <a:solidFill>
                  <a:srgbClr val="FFFFFF"/>
                </a:solidFill>
              </a:rPr>
              <a:t>Beliebt bei Festen</a:t>
            </a:r>
          </a:p>
          <a:p>
            <a:r>
              <a:rPr lang="de-DE" sz="2000">
                <a:solidFill>
                  <a:srgbClr val="FFFFFF"/>
                </a:solidFill>
              </a:rPr>
              <a:t>Leckeres </a:t>
            </a:r>
            <a:r>
              <a:rPr lang="de-DE" sz="2000" err="1">
                <a:solidFill>
                  <a:srgbClr val="FFFFFF"/>
                </a:solidFill>
              </a:rPr>
              <a:t>Streetfood</a:t>
            </a:r>
            <a:endParaRPr lang="cs-CZ" sz="2000">
              <a:solidFill>
                <a:srgbClr val="FFFFFF"/>
              </a:solidFill>
            </a:endParaRPr>
          </a:p>
        </p:txBody>
      </p:sp>
      <p:pic>
        <p:nvPicPr>
          <p:cNvPr id="1028" name="Picture 4" descr="The Wurst of Germany | Suthentic Sausage Eating in Germany">
            <a:extLst>
              <a:ext uri="{FF2B5EF4-FFF2-40B4-BE49-F238E27FC236}">
                <a16:creationId xmlns:a16="http://schemas.microsoft.com/office/drawing/2014/main" id="{E68C70A5-857C-E8AE-E448-13292CE78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3" r="26885" b="-1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3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thentic German Sauerkraut Recipe | Our Gabled Home">
            <a:extLst>
              <a:ext uri="{FF2B5EF4-FFF2-40B4-BE49-F238E27FC236}">
                <a16:creationId xmlns:a16="http://schemas.microsoft.com/office/drawing/2014/main" id="{D732C680-3D5C-BFB8-36B0-E6AF7B6DF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r="15516" b="-1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E8F2CCE-BB9E-26C3-A36C-A72F46F9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cs-CZ" b="1" i="0">
                <a:solidFill>
                  <a:srgbClr val="FFFFFF"/>
                </a:solidFill>
                <a:effectLst/>
                <a:latin typeface="Söhne"/>
              </a:rPr>
              <a:t>Sauerkraut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8859DC-A27E-BFC8-40DF-BD023430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Eingelegter Kohl</a:t>
            </a:r>
          </a:p>
          <a:p>
            <a:r>
              <a:rPr lang="de-DE" sz="2000">
                <a:solidFill>
                  <a:srgbClr val="FFFFFF"/>
                </a:solidFill>
              </a:rPr>
              <a:t>Saurer Geschmack</a:t>
            </a:r>
          </a:p>
          <a:p>
            <a:r>
              <a:rPr lang="de-DE" sz="2000">
                <a:solidFill>
                  <a:srgbClr val="FFFFFF"/>
                </a:solidFill>
              </a:rPr>
              <a:t>Als Beilage</a:t>
            </a:r>
          </a:p>
          <a:p>
            <a:r>
              <a:rPr lang="de-DE" sz="2000">
                <a:solidFill>
                  <a:srgbClr val="FFFFFF"/>
                </a:solidFill>
              </a:rPr>
              <a:t>Gesund</a:t>
            </a:r>
          </a:p>
          <a:p>
            <a:r>
              <a:rPr lang="de-DE" sz="2000">
                <a:solidFill>
                  <a:srgbClr val="FFFFFF"/>
                </a:solidFill>
              </a:rPr>
              <a:t>Traditionell dazu</a:t>
            </a:r>
            <a:endParaRPr lang="cs-CZ" sz="2000">
              <a:solidFill>
                <a:srgbClr val="FFFFFF"/>
              </a:solidFill>
            </a:endParaRPr>
          </a:p>
        </p:txBody>
      </p:sp>
      <p:pic>
        <p:nvPicPr>
          <p:cNvPr id="2052" name="Picture 4" descr="How To Make Homemade German Sauerkraut in a Jar">
            <a:extLst>
              <a:ext uri="{FF2B5EF4-FFF2-40B4-BE49-F238E27FC236}">
                <a16:creationId xmlns:a16="http://schemas.microsoft.com/office/drawing/2014/main" id="{9FBFA560-83E5-5592-5109-BD6815886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0" r="16323" b="-1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1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3" name="Rectangle 8212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5" name="Rectangle 8214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8" name="Picture 16" descr="Free Stock Videos of Brezel, Stock Footage in 4K and Full HD">
            <a:extLst>
              <a:ext uri="{FF2B5EF4-FFF2-40B4-BE49-F238E27FC236}">
                <a16:creationId xmlns:a16="http://schemas.microsoft.com/office/drawing/2014/main" id="{A74F80CE-7D33-495A-725F-21CA84DCA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r="13701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1CF8FBF-00F4-4A34-3BEE-AEEF5676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cs-CZ" b="1" i="0" err="1">
                <a:solidFill>
                  <a:srgbClr val="FFFFFF"/>
                </a:solidFill>
                <a:effectLst/>
                <a:latin typeface="Söhne"/>
              </a:rPr>
              <a:t>Pretzel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5CBDAD-460B-5CEF-B27A-19C7356C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Weicher Knoten</a:t>
            </a:r>
          </a:p>
          <a:p>
            <a:r>
              <a:rPr lang="de-DE" sz="2000">
                <a:solidFill>
                  <a:srgbClr val="FFFFFF"/>
                </a:solidFill>
              </a:rPr>
              <a:t>Mit Salz</a:t>
            </a:r>
          </a:p>
          <a:p>
            <a:r>
              <a:rPr lang="de-DE" sz="2000">
                <a:solidFill>
                  <a:srgbClr val="FFFFFF"/>
                </a:solidFill>
              </a:rPr>
              <a:t>Zum </a:t>
            </a:r>
            <a:r>
              <a:rPr lang="de-DE" sz="2000" err="1">
                <a:solidFill>
                  <a:srgbClr val="FFFFFF"/>
                </a:solidFill>
              </a:rPr>
              <a:t>Snacken</a:t>
            </a:r>
            <a:endParaRPr lang="de-DE" sz="2000">
              <a:solidFill>
                <a:srgbClr val="FFFFFF"/>
              </a:solidFill>
            </a:endParaRPr>
          </a:p>
          <a:p>
            <a:r>
              <a:rPr lang="de-DE" sz="2000">
                <a:solidFill>
                  <a:srgbClr val="FFFFFF"/>
                </a:solidFill>
              </a:rPr>
              <a:t>In Bäckereien</a:t>
            </a:r>
          </a:p>
          <a:p>
            <a:r>
              <a:rPr lang="de-DE" sz="2000">
                <a:solidFill>
                  <a:srgbClr val="FFFFFF"/>
                </a:solidFill>
              </a:rPr>
              <a:t>Auf dem Oktoberfest</a:t>
            </a:r>
            <a:endParaRPr lang="cs-CZ" sz="2000">
              <a:solidFill>
                <a:srgbClr val="FFFFFF"/>
              </a:solidFill>
            </a:endParaRPr>
          </a:p>
          <a:p>
            <a:endParaRPr lang="cs-CZ" sz="2000">
              <a:solidFill>
                <a:srgbClr val="FFFFFF"/>
              </a:solidFill>
            </a:endParaRPr>
          </a:p>
        </p:txBody>
      </p:sp>
      <p:pic>
        <p:nvPicPr>
          <p:cNvPr id="4" name="Picture 12" descr="How different is the German pretzel compared to the typical pretzel? - Quora">
            <a:extLst>
              <a:ext uri="{FF2B5EF4-FFF2-40B4-BE49-F238E27FC236}">
                <a16:creationId xmlns:a16="http://schemas.microsoft.com/office/drawing/2014/main" id="{25031710-0496-E0ED-9275-C3DED8039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r="29611" b="-1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Holey Breads - Forking around with history">
            <a:extLst>
              <a:ext uri="{FF2B5EF4-FFF2-40B4-BE49-F238E27FC236}">
                <a16:creationId xmlns:a16="http://schemas.microsoft.com/office/drawing/2014/main" id="{77D158CD-5579-0C7B-DDF0-860F2667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51" b="98792" l="10000" r="92174">
                        <a14:foregroundMark x1="45652" y1="9063" x2="45652" y2="9063"/>
                        <a14:foregroundMark x1="41739" y1="7251" x2="41739" y2="7251"/>
                        <a14:foregroundMark x1="28261" y1="89124" x2="28261" y2="89124"/>
                        <a14:foregroundMark x1="45217" y1="92749" x2="45217" y2="92749"/>
                        <a14:foregroundMark x1="30435" y1="92145" x2="30435" y2="92145"/>
                        <a14:foregroundMark x1="19565" y1="94562" x2="19565" y2="94562"/>
                        <a14:foregroundMark x1="26087" y1="80665" x2="28696" y2="86405"/>
                        <a14:foregroundMark x1="43478" y1="88218" x2="50000" y2="93958"/>
                        <a14:foregroundMark x1="72609" y1="86405" x2="68696" y2="98792"/>
                        <a14:foregroundMark x1="11739" y1="96375" x2="19565" y2="80060"/>
                        <a14:foregroundMark x1="19565" y1="80060" x2="26087" y2="70091"/>
                        <a14:foregroundMark x1="92174" y1="52870" x2="92174" y2="58308"/>
                        <a14:foregroundMark x1="68696" y1="58912" x2="68696" y2="58912"/>
                        <a14:foregroundMark x1="69565" y1="57100" x2="69565" y2="57100"/>
                        <a14:foregroundMark x1="84348" y1="54683" x2="84348" y2="54683"/>
                        <a14:foregroundMark x1="73913" y1="87915" x2="73913" y2="93958"/>
                        <a14:foregroundMark x1="73913" y1="80363" x2="75652" y2="96979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80" y="286095"/>
            <a:ext cx="4566580" cy="65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Jak připravit holandský řízek | recept | jaktak.cz">
            <a:extLst>
              <a:ext uri="{FF2B5EF4-FFF2-40B4-BE49-F238E27FC236}">
                <a16:creationId xmlns:a16="http://schemas.microsoft.com/office/drawing/2014/main" id="{83C25A12-CF2D-F984-5106-EF1A7BD61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E8F2CCE-BB9E-26C3-A36C-A72F46F9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cs-CZ" b="1" i="0" err="1">
                <a:solidFill>
                  <a:srgbClr val="FFFFFF"/>
                </a:solidFill>
                <a:effectLst/>
                <a:latin typeface="Söhne"/>
              </a:rPr>
              <a:t>Schnitzel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8859DC-A27E-BFC8-40DF-BD023430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Fleisch in Panade</a:t>
            </a:r>
          </a:p>
          <a:p>
            <a:r>
              <a:rPr lang="de-DE" sz="2000">
                <a:solidFill>
                  <a:srgbClr val="FFFFFF"/>
                </a:solidFill>
              </a:rPr>
              <a:t>Gebraten</a:t>
            </a:r>
          </a:p>
          <a:p>
            <a:r>
              <a:rPr lang="de-DE" sz="2000">
                <a:solidFill>
                  <a:srgbClr val="FFFFFF"/>
                </a:solidFill>
              </a:rPr>
              <a:t>Klassisch deutsch</a:t>
            </a:r>
          </a:p>
          <a:p>
            <a:r>
              <a:rPr lang="de-DE" sz="2000">
                <a:solidFill>
                  <a:srgbClr val="FFFFFF"/>
                </a:solidFill>
              </a:rPr>
              <a:t>Mit Zitrone</a:t>
            </a:r>
          </a:p>
          <a:p>
            <a:r>
              <a:rPr lang="de-DE" sz="2000">
                <a:solidFill>
                  <a:srgbClr val="FFFFFF"/>
                </a:solidFill>
              </a:rPr>
              <a:t>Lecker!</a:t>
            </a:r>
            <a:endParaRPr lang="cs-CZ" sz="2000">
              <a:solidFill>
                <a:srgbClr val="FFFFFF"/>
              </a:solidFill>
            </a:endParaRPr>
          </a:p>
        </p:txBody>
      </p:sp>
      <p:pic>
        <p:nvPicPr>
          <p:cNvPr id="4098" name="Picture 2" descr="Schnitzel | Definition, Meaning, Recipe, &amp; Types | Britannica">
            <a:extLst>
              <a:ext uri="{FF2B5EF4-FFF2-40B4-BE49-F238E27FC236}">
                <a16:creationId xmlns:a16="http://schemas.microsoft.com/office/drawing/2014/main" id="{38AF0414-CCC6-159B-58D5-32DAA4572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r="19663" b="-2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3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Vegane Schwarzwälder Kirschtorte – einfach selber backen | Einfach Backen">
            <a:extLst>
              <a:ext uri="{FF2B5EF4-FFF2-40B4-BE49-F238E27FC236}">
                <a16:creationId xmlns:a16="http://schemas.microsoft.com/office/drawing/2014/main" id="{3161F44F-3924-9377-DB47-794BC856B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6" r="12994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E8F2CCE-BB9E-26C3-A36C-A72F46F9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cs-CZ" b="1" i="0" err="1">
                <a:solidFill>
                  <a:srgbClr val="FFFFFF"/>
                </a:solidFill>
                <a:effectLst/>
                <a:latin typeface="Söhne"/>
              </a:rPr>
              <a:t>Schwarzwälder</a:t>
            </a:r>
            <a:r>
              <a:rPr lang="cs-CZ" b="1" i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cs-CZ" b="1" i="0" err="1">
                <a:solidFill>
                  <a:srgbClr val="FFFFFF"/>
                </a:solidFill>
                <a:effectLst/>
                <a:latin typeface="Söhne"/>
              </a:rPr>
              <a:t>Kirschtorte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8859DC-A27E-BFC8-40DF-BD023430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Schokokuchen mit Kirschen</a:t>
            </a:r>
          </a:p>
          <a:p>
            <a:r>
              <a:rPr lang="de-DE" sz="2000">
                <a:solidFill>
                  <a:srgbClr val="FFFFFF"/>
                </a:solidFill>
              </a:rPr>
              <a:t>Sahne obendrauf</a:t>
            </a:r>
          </a:p>
          <a:p>
            <a:r>
              <a:rPr lang="de-DE" sz="2000">
                <a:solidFill>
                  <a:srgbClr val="FFFFFF"/>
                </a:solidFill>
              </a:rPr>
              <a:t>Mit Schokoraspeln</a:t>
            </a:r>
          </a:p>
          <a:p>
            <a:r>
              <a:rPr lang="de-DE" sz="2000">
                <a:solidFill>
                  <a:srgbClr val="FFFFFF"/>
                </a:solidFill>
              </a:rPr>
              <a:t>Süßes Dessert</a:t>
            </a:r>
          </a:p>
          <a:p>
            <a:r>
              <a:rPr lang="de-DE" sz="2000">
                <a:solidFill>
                  <a:srgbClr val="FFFFFF"/>
                </a:solidFill>
              </a:rPr>
              <a:t>Sehr lecker!</a:t>
            </a:r>
            <a:endParaRPr lang="cs-CZ" sz="2000">
              <a:solidFill>
                <a:srgbClr val="FFFFFF"/>
              </a:solidFill>
            </a:endParaRPr>
          </a:p>
        </p:txBody>
      </p:sp>
      <p:pic>
        <p:nvPicPr>
          <p:cNvPr id="5124" name="Picture 4" descr="Schwarzwälder Kirschtorte mit Marzipanbiskuit Rezept | Küchengötter">
            <a:extLst>
              <a:ext uri="{FF2B5EF4-FFF2-40B4-BE49-F238E27FC236}">
                <a16:creationId xmlns:a16="http://schemas.microsoft.com/office/drawing/2014/main" id="{C9335B95-C3FA-C397-D5FC-8424F8CA7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6" r="1948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0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op 10 German Food Must Haves – The Sausage Man">
            <a:extLst>
              <a:ext uri="{FF2B5EF4-FFF2-40B4-BE49-F238E27FC236}">
                <a16:creationId xmlns:a16="http://schemas.microsoft.com/office/drawing/2014/main" id="{F2152E90-B3FD-5911-F435-CEEEF10B6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7" r="24160" b="194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28CEDD-DAF9-DCE1-DF76-17B1F26C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Ich </a:t>
            </a:r>
            <a:r>
              <a:rPr lang="en-US" sz="4400" err="1">
                <a:solidFill>
                  <a:schemeClr val="bg1"/>
                </a:solidFill>
              </a:rPr>
              <a:t>danke</a:t>
            </a:r>
            <a:r>
              <a:rPr lang="en-US" sz="4400">
                <a:solidFill>
                  <a:schemeClr val="bg1"/>
                </a:solidFill>
              </a:rPr>
              <a:t> </a:t>
            </a:r>
            <a:r>
              <a:rPr lang="en-US" sz="4400" err="1">
                <a:solidFill>
                  <a:schemeClr val="bg1"/>
                </a:solidFill>
              </a:rPr>
              <a:t>Ihnen</a:t>
            </a:r>
            <a:r>
              <a:rPr lang="en-US" sz="4400">
                <a:solidFill>
                  <a:schemeClr val="bg1"/>
                </a:solidFill>
              </a:rPr>
              <a:t> für </a:t>
            </a:r>
            <a:r>
              <a:rPr lang="en-US" sz="4400" err="1">
                <a:solidFill>
                  <a:schemeClr val="bg1"/>
                </a:solidFill>
              </a:rPr>
              <a:t>Ihre</a:t>
            </a:r>
            <a:r>
              <a:rPr lang="en-US" sz="4400">
                <a:solidFill>
                  <a:schemeClr val="bg1"/>
                </a:solidFill>
              </a:rPr>
              <a:t> </a:t>
            </a:r>
            <a:r>
              <a:rPr lang="en-US" sz="4400" err="1">
                <a:solidFill>
                  <a:schemeClr val="bg1"/>
                </a:solidFill>
              </a:rPr>
              <a:t>Aufmerksamkeit</a:t>
            </a:r>
            <a:r>
              <a:rPr lang="en-US" sz="4400">
                <a:solidFill>
                  <a:schemeClr val="bg1"/>
                </a:solidFill>
              </a:rPr>
              <a:t> und </a:t>
            </a:r>
            <a:r>
              <a:rPr lang="en-US" sz="4400" err="1">
                <a:solidFill>
                  <a:schemeClr val="bg1"/>
                </a:solidFill>
              </a:rPr>
              <a:t>Ihren</a:t>
            </a:r>
            <a:r>
              <a:rPr lang="en-US" sz="4400">
                <a:solidFill>
                  <a:schemeClr val="bg1"/>
                </a:solidFill>
              </a:rPr>
              <a:t> </a:t>
            </a:r>
            <a:r>
              <a:rPr lang="en-US" sz="4400" err="1">
                <a:solidFill>
                  <a:schemeClr val="bg1"/>
                </a:solidFill>
              </a:rPr>
              <a:t>guten</a:t>
            </a:r>
            <a:r>
              <a:rPr lang="en-US" sz="4400">
                <a:solidFill>
                  <a:schemeClr val="bg1"/>
                </a:solidFill>
              </a:rPr>
              <a:t> </a:t>
            </a:r>
            <a:r>
              <a:rPr lang="en-US" sz="4400" err="1">
                <a:solidFill>
                  <a:schemeClr val="bg1"/>
                </a:solidFill>
              </a:rPr>
              <a:t>Geschmack</a:t>
            </a:r>
            <a:r>
              <a:rPr lang="en-US" sz="4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B1EB9A-0678-1DFD-121B-5D337B78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err="1">
                <a:solidFill>
                  <a:schemeClr val="bg1"/>
                </a:solidFill>
              </a:rPr>
              <a:t>Barbora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Čopáková</a:t>
            </a:r>
            <a:r>
              <a:rPr lang="en-US" sz="2000">
                <a:solidFill>
                  <a:schemeClr val="bg1"/>
                </a:solidFill>
              </a:rPr>
              <a:t> 2. AL </a:t>
            </a:r>
          </a:p>
          <a:p>
            <a:r>
              <a:rPr lang="en-US" sz="2000">
                <a:solidFill>
                  <a:schemeClr val="bg1"/>
                </a:solidFill>
              </a:rPr>
              <a:t>in </a:t>
            </a:r>
            <a:r>
              <a:rPr lang="en-US" sz="2000" err="1">
                <a:solidFill>
                  <a:schemeClr val="bg1"/>
                </a:solidFill>
              </a:rPr>
              <a:t>Prag</a:t>
            </a:r>
            <a:r>
              <a:rPr lang="en-US" sz="2000">
                <a:solidFill>
                  <a:schemeClr val="bg1"/>
                </a:solidFill>
              </a:rPr>
              <a:t> 13.1.2024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9760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7FA1ACF85A3A409C429FCEC3F81173" ma:contentTypeVersion="8" ma:contentTypeDescription="Vytvoří nový dokument" ma:contentTypeScope="" ma:versionID="c90e555f592947c15721aa6c35c454b7">
  <xsd:schema xmlns:xsd="http://www.w3.org/2001/XMLSchema" xmlns:xs="http://www.w3.org/2001/XMLSchema" xmlns:p="http://schemas.microsoft.com/office/2006/metadata/properties" xmlns:ns3="21913f82-47fa-4562-a8ce-8e0c2549fcc5" xmlns:ns4="d6fd3c6b-7b79-4a46-a00c-bbeecf2a72d9" targetNamespace="http://schemas.microsoft.com/office/2006/metadata/properties" ma:root="true" ma:fieldsID="0fcb9012ea50e82b408ea4829c0159d8" ns3:_="" ns4:_="">
    <xsd:import namespace="21913f82-47fa-4562-a8ce-8e0c2549fcc5"/>
    <xsd:import namespace="d6fd3c6b-7b79-4a46-a00c-bbeecf2a72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13f82-47fa-4562-a8ce-8e0c2549fc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d3c6b-7b79-4a46-a00c-bbeecf2a7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913f82-47fa-4562-a8ce-8e0c2549fcc5" xsi:nil="true"/>
  </documentManagement>
</p:properties>
</file>

<file path=customXml/itemProps1.xml><?xml version="1.0" encoding="utf-8"?>
<ds:datastoreItem xmlns:ds="http://schemas.openxmlformats.org/officeDocument/2006/customXml" ds:itemID="{A7583DF3-5546-4AAC-8B3B-6969445BA9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772CEA-2112-4F8F-A1D4-4D08F922E0DA}">
  <ds:schemaRefs>
    <ds:schemaRef ds:uri="21913f82-47fa-4562-a8ce-8e0c2549fcc5"/>
    <ds:schemaRef ds:uri="d6fd3c6b-7b79-4a46-a00c-bbeecf2a7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CE3927-7BFB-4746-976B-42D2E36E71DC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d6fd3c6b-7b79-4a46-a00c-bbeecf2a72d9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913f82-47fa-4562-a8ce-8e0c2549fc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Širokoúhlá obrazovka</PresentationFormat>
  <Paragraphs>70</Paragraphs>
  <Slides>7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Söhne</vt:lpstr>
      <vt:lpstr>Motiv Office</vt:lpstr>
      <vt:lpstr>Deutsches Essen</vt:lpstr>
      <vt:lpstr>Bratwurst</vt:lpstr>
      <vt:lpstr>Sauerkraut</vt:lpstr>
      <vt:lpstr>Pretzel</vt:lpstr>
      <vt:lpstr>Schnitzel</vt:lpstr>
      <vt:lpstr>Schwarzwälder Kirschtorte</vt:lpstr>
      <vt:lpstr>Ich danke Ihnen für Ihre Aufmerksamkeit und Ihren guten Geschmack.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Deutsches Essen</dc:title>
  <dc:creator>Ondra C</dc:creator>
  <cp:lastModifiedBy>Čopák Ondřej</cp:lastModifiedBy>
  <cp:revision>1</cp:revision>
  <dcterms:created xsi:type="dcterms:W3CDTF">2024-01-13T22:34:08Z</dcterms:created>
  <dcterms:modified xsi:type="dcterms:W3CDTF">2024-01-13T23:09:54Z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0x010100667FA1ACF85A3A409C429FCEC3F81173</vt:lpwstr>
  </property>
</Properties>
</file>