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3"/>
  </p:notesMasterIdLst>
  <p:handoutMasterIdLst>
    <p:handoutMasterId r:id="rId24"/>
  </p:handoutMasterIdLst>
  <p:sldIdLst>
    <p:sldId id="410" r:id="rId5"/>
    <p:sldId id="411" r:id="rId6"/>
    <p:sldId id="412" r:id="rId7"/>
    <p:sldId id="413" r:id="rId8"/>
    <p:sldId id="414" r:id="rId9"/>
    <p:sldId id="418" r:id="rId10"/>
    <p:sldId id="421" r:id="rId11"/>
    <p:sldId id="415" r:id="rId12"/>
    <p:sldId id="416" r:id="rId13"/>
    <p:sldId id="417" r:id="rId14"/>
    <p:sldId id="419" r:id="rId15"/>
    <p:sldId id="420" r:id="rId16"/>
    <p:sldId id="422" r:id="rId17"/>
    <p:sldId id="423" r:id="rId18"/>
    <p:sldId id="424" r:id="rId19"/>
    <p:sldId id="425" r:id="rId20"/>
    <p:sldId id="426" r:id="rId21"/>
    <p:sldId id="427" r:id="rId2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5" autoAdjust="0"/>
    <p:restoredTop sz="89367" autoAdjust="0"/>
  </p:normalViewPr>
  <p:slideViewPr>
    <p:cSldViewPr snapToGrid="0">
      <p:cViewPr varScale="1">
        <p:scale>
          <a:sx n="123" d="100"/>
          <a:sy n="123" d="100"/>
        </p:scale>
        <p:origin x="104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26024186-F834-475C-87E8-2BDD0E0CD34D}" type="datetime1">
              <a:rPr lang="de-DE" smtClean="0"/>
              <a:t>06.11.24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E2C230DF-5933-439D-898F-38E9AC9BA688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8" name="Kopfzeilenplatzhalt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fld id="{92C0A1D8-3EBE-454B-B392-E1E4A1635681}" type="datetime1">
              <a:rPr lang="de-DE" smtClean="0"/>
              <a:pPr/>
              <a:t>06.11.24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A89C7E07-3C67-C64C-8DA0-0404F6303970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Sentry.io is a powerful, open-source monitoring and error-tracking platform designed to help developers identify and resolve application issues in real time. </a:t>
            </a:r>
          </a:p>
          <a:p>
            <a:r>
              <a:rPr lang="en-US" dirty="0"/>
              <a:t>It provides comprehensive visibility into the health of your application by tracking errors, performance issues, and even user feedback. </a:t>
            </a:r>
          </a:p>
          <a:p>
            <a:r>
              <a:rPr lang="en-US" dirty="0"/>
              <a:t>Sentry’s goal is to bridge the gap between code and customer experience, allowing developers to catch and resolve issues before they impact users.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716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486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1210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5602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inhalt und Tabel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ihand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5" name="Freihand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7" name="Freihand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457200" indent="0">
              <a:spcBef>
                <a:spcPts val="1800"/>
              </a:spcBef>
              <a:buNone/>
              <a:defRPr lang="de-DE" sz="2000"/>
            </a:lvl2pPr>
            <a:lvl3pPr marL="914400" indent="0">
              <a:spcBef>
                <a:spcPts val="1800"/>
              </a:spcBef>
              <a:buNone/>
              <a:defRPr lang="de-DE" sz="2000"/>
            </a:lvl3pPr>
            <a:lvl4pPr marL="1371600" indent="0">
              <a:spcBef>
                <a:spcPts val="1800"/>
              </a:spcBef>
              <a:buNone/>
              <a:defRPr lang="de-DE" sz="2000"/>
            </a:lvl4pPr>
            <a:lvl5pPr marL="1828800" indent="0">
              <a:spcBef>
                <a:spcPts val="1800"/>
              </a:spcBef>
              <a:buNone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de-DE" sz="2000"/>
            </a:lvl1pPr>
            <a:lvl2pPr>
              <a:spcBef>
                <a:spcPts val="600"/>
              </a:spcBef>
              <a:defRPr lang="de-DE" sz="2000"/>
            </a:lvl2pPr>
            <a:lvl3pPr>
              <a:spcBef>
                <a:spcPts val="1800"/>
              </a:spcBef>
              <a:defRPr lang="de-DE" sz="2000"/>
            </a:lvl3pPr>
            <a:lvl4pPr>
              <a:spcBef>
                <a:spcPts val="1800"/>
              </a:spcBef>
              <a:defRPr lang="de-DE" sz="2000"/>
            </a:lvl4pPr>
            <a:lvl5pPr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 rtl="0"/>
              <a:t>‹#›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ihand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" name="Freihand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de-DE" sz="2000"/>
            </a:lvl1pPr>
            <a:lvl2pPr>
              <a:spcBef>
                <a:spcPts val="600"/>
              </a:spcBef>
              <a:defRPr lang="de-DE" sz="2000"/>
            </a:lvl2pPr>
            <a:lvl3pPr>
              <a:spcBef>
                <a:spcPts val="1800"/>
              </a:spcBef>
              <a:defRPr lang="de-DE" sz="2000"/>
            </a:lvl3pPr>
            <a:lvl4pPr>
              <a:spcBef>
                <a:spcPts val="1800"/>
              </a:spcBef>
              <a:defRPr lang="de-DE" sz="2000"/>
            </a:lvl4pPr>
            <a:lvl5pPr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de-DE" sz="2000"/>
            </a:lvl1pPr>
            <a:lvl2pPr>
              <a:spcBef>
                <a:spcPts val="1800"/>
              </a:spcBef>
              <a:defRPr lang="de-DE" sz="2000"/>
            </a:lvl2pPr>
            <a:lvl3pPr>
              <a:spcBef>
                <a:spcPts val="1800"/>
              </a:spcBef>
              <a:defRPr lang="de-DE" sz="2000"/>
            </a:lvl3pPr>
            <a:lvl4pPr>
              <a:spcBef>
                <a:spcPts val="1800"/>
              </a:spcBef>
              <a:defRPr lang="de-DE" sz="2000"/>
            </a:lvl4pPr>
            <a:lvl5pPr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 rtl="0"/>
              <a:t>‹#›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9" name="Tabellenplatzhalt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de-DE"/>
            </a:lvl1pPr>
          </a:lstStyle>
          <a:p>
            <a:pPr rtl="0"/>
            <a:r>
              <a:rPr lang="en-US"/>
              <a:t>Click icon to add table</a:t>
            </a:r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 rtl="0"/>
              <a:t>‹#›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de-DE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de-DE" sz="4000"/>
            </a:lvl2pPr>
            <a:lvl3pPr>
              <a:defRPr lang="de-DE" sz="4000"/>
            </a:lvl3pPr>
            <a:lvl4pPr>
              <a:defRPr lang="de-DE" sz="4000"/>
            </a:lvl4pPr>
            <a:lvl5pPr>
              <a:defRPr lang="de-DE" sz="4000"/>
            </a:lvl5pPr>
          </a:lstStyle>
          <a:p>
            <a:pPr lvl="0" rtl="0"/>
            <a:r>
              <a:rPr lang="de-DE"/>
              <a:t>Klicken Sie, um Text hinzuzufügen.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8" name="Freihand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9" name="Freihand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2" name="Titel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 spc="50" baseline="0"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de-DE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de-DE" sz="2000"/>
            </a:lvl2pPr>
            <a:lvl3pPr indent="-283464">
              <a:spcBef>
                <a:spcPts val="1800"/>
              </a:spcBef>
              <a:defRPr lang="de-DE" sz="2000"/>
            </a:lvl3pPr>
            <a:lvl4pPr indent="-283464">
              <a:spcBef>
                <a:spcPts val="1800"/>
              </a:spcBef>
              <a:defRPr lang="de-DE" sz="2000"/>
            </a:lvl4pPr>
            <a:lvl5pPr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3" name="Foliennummernplatzhalt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 rtl="0"/>
              <a:t>‹#›</a:t>
            </a:fld>
            <a:endParaRPr lang="de-DE" dirty="0">
              <a:latin typeface="+mn-lt"/>
            </a:endParaRPr>
          </a:p>
        </p:txBody>
      </p:sp>
      <p:sp>
        <p:nvSpPr>
          <p:cNvPr id="42" name="Datumsplatzhalt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 descr="A logo of a person walking on a grass field&#10;&#10;Description automatically generated">
            <a:extLst>
              <a:ext uri="{FF2B5EF4-FFF2-40B4-BE49-F238E27FC236}">
                <a16:creationId xmlns:a16="http://schemas.microsoft.com/office/drawing/2014/main" id="{28A62785-C8D9-AFBB-EB68-003560125B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808" y="5915100"/>
            <a:ext cx="689663" cy="68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de-DE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de-DE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en-US"/>
              <a:t>Click icon to add picture</a:t>
            </a:r>
            <a:endParaRPr lang="de-DE"/>
          </a:p>
        </p:txBody>
      </p: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de-DE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de-DE" sz="4000"/>
            </a:lvl2pPr>
            <a:lvl3pPr>
              <a:defRPr lang="de-DE" sz="4000"/>
            </a:lvl3pPr>
            <a:lvl4pPr>
              <a:defRPr lang="de-DE" sz="4000"/>
            </a:lvl4pPr>
            <a:lvl5pPr>
              <a:defRPr lang="de-DE" sz="4000"/>
            </a:lvl5pPr>
          </a:lstStyle>
          <a:p>
            <a:pPr lvl="0" rtl="0"/>
            <a:r>
              <a:rPr lang="de-DE"/>
              <a:t>Klicken Sie, um Text hinzuzufügen.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ihand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32" name="Titel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de-DE" sz="2000"/>
            </a:lvl1pPr>
            <a:lvl2pPr indent="-283464">
              <a:spcBef>
                <a:spcPts val="1800"/>
              </a:spcBef>
              <a:defRPr lang="de-DE" sz="2000"/>
            </a:lvl2pPr>
            <a:lvl3pPr indent="-283464">
              <a:spcBef>
                <a:spcPts val="1800"/>
              </a:spcBef>
              <a:defRPr lang="de-DE" sz="2000"/>
            </a:lvl3pPr>
            <a:lvl4pPr indent="-283464">
              <a:spcBef>
                <a:spcPts val="1800"/>
              </a:spcBef>
              <a:defRPr lang="de-DE" sz="2000"/>
            </a:lvl4pPr>
            <a:lvl5pPr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 rtl="0"/>
              <a:t>‹#›</a:t>
            </a:fld>
            <a:endParaRPr lang="de-DE" dirty="0">
              <a:latin typeface="+mn-lt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de-DE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de-DE" sz="4000"/>
            </a:lvl2pPr>
            <a:lvl3pPr>
              <a:defRPr lang="de-DE" sz="4000"/>
            </a:lvl3pPr>
            <a:lvl4pPr>
              <a:defRPr lang="de-DE" sz="4000"/>
            </a:lvl4pPr>
            <a:lvl5pPr>
              <a:defRPr lang="de-DE" sz="4000"/>
            </a:lvl5pPr>
          </a:lstStyle>
          <a:p>
            <a:pPr lvl="0" rtl="0"/>
            <a:r>
              <a:rPr lang="de-DE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ihand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" name="Freihand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283464" indent="-283464">
              <a:spcBef>
                <a:spcPts val="1800"/>
              </a:spcBef>
              <a:defRPr lang="de-DE" sz="2000"/>
            </a:lvl2pPr>
            <a:lvl3pPr marL="594360" indent="-283464">
              <a:spcBef>
                <a:spcPts val="1800"/>
              </a:spcBef>
              <a:defRPr lang="de-DE" sz="2000"/>
            </a:lvl3pPr>
            <a:lvl4pPr marL="822960" indent="-283464">
              <a:spcBef>
                <a:spcPts val="1800"/>
              </a:spcBef>
              <a:defRPr lang="de-DE" sz="2000"/>
            </a:lvl4pPr>
            <a:lvl5pPr marL="1005840"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283464" indent="-283464">
              <a:spcBef>
                <a:spcPts val="1800"/>
              </a:spcBef>
              <a:defRPr lang="de-DE" sz="2000"/>
            </a:lvl2pPr>
            <a:lvl3pPr marL="548640" indent="-283464">
              <a:spcBef>
                <a:spcPts val="1800"/>
              </a:spcBef>
              <a:defRPr lang="de-DE" sz="2000"/>
            </a:lvl3pPr>
            <a:lvl4pPr marL="822960" indent="-283464">
              <a:spcBef>
                <a:spcPts val="1800"/>
              </a:spcBef>
              <a:defRPr lang="de-DE" sz="2000"/>
            </a:lvl4pPr>
            <a:lvl5pPr marL="1005840"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 rtl="0"/>
              <a:t>‹#›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" name="Freihand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8" name="Freihand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9" name="Freihand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de-DE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de-DE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de-DE" sz="2000"/>
            </a:lvl3pPr>
            <a:lvl4pPr marL="1371600" indent="0">
              <a:spcBef>
                <a:spcPts val="1800"/>
              </a:spcBef>
              <a:buFont typeface="+mj-lt"/>
              <a:buNone/>
              <a:defRPr lang="de-DE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endParaRPr lang="de-DE" dirty="0"/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283464" indent="-283464">
              <a:spcBef>
                <a:spcPts val="1800"/>
              </a:spcBef>
              <a:defRPr lang="de-DE" sz="2000"/>
            </a:lvl2pPr>
            <a:lvl3pPr marL="548640" indent="-283464">
              <a:spcBef>
                <a:spcPts val="1800"/>
              </a:spcBef>
              <a:defRPr lang="de-DE" sz="2000"/>
            </a:lvl3pPr>
            <a:lvl4pPr marL="822960" indent="-283464">
              <a:spcBef>
                <a:spcPts val="1800"/>
              </a:spcBef>
              <a:defRPr lang="de-DE" sz="2000"/>
            </a:lvl4pPr>
            <a:lvl5pPr marL="1005840"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 rtl="0"/>
              <a:t>‹#›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inhalt und 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indent="-283464">
              <a:spcBef>
                <a:spcPts val="1800"/>
              </a:spcBef>
              <a:defRPr lang="de-DE" sz="2000"/>
            </a:lvl2pPr>
            <a:lvl3pPr indent="-283464">
              <a:spcBef>
                <a:spcPts val="1800"/>
              </a:spcBef>
              <a:defRPr lang="de-DE" sz="2000"/>
            </a:lvl3pPr>
            <a:lvl4pPr indent="-283464">
              <a:spcBef>
                <a:spcPts val="1800"/>
              </a:spcBef>
              <a:defRPr lang="de-DE" sz="2000"/>
            </a:lvl4pPr>
            <a:lvl5pPr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 rtl="0"/>
              <a:t>‹#›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2" name="Titelplatzhalt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0" name="Datumsplatzhalt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de-DE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de-DE" dirty="0">
              <a:latin typeface="+mn-lt"/>
            </a:endParaRPr>
          </a:p>
        </p:txBody>
      </p:sp>
      <p:sp>
        <p:nvSpPr>
          <p:cNvPr id="32" name="Foliennummernplatzhalt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de-DE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de-DE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de-DE">
          <a:solidFill>
            <a:schemeClr val="tx2"/>
          </a:solidFill>
        </a:defRPr>
      </a:lvl2pPr>
      <a:lvl3pPr eaLnBrk="1" hangingPunct="1">
        <a:defRPr lang="de-DE">
          <a:solidFill>
            <a:schemeClr val="tx2"/>
          </a:solidFill>
        </a:defRPr>
      </a:lvl3pPr>
      <a:lvl4pPr eaLnBrk="1" hangingPunct="1">
        <a:defRPr lang="de-DE">
          <a:solidFill>
            <a:schemeClr val="tx2"/>
          </a:solidFill>
        </a:defRPr>
      </a:lvl4pPr>
      <a:lvl5pPr eaLnBrk="1" hangingPunct="1">
        <a:defRPr lang="de-DE">
          <a:solidFill>
            <a:schemeClr val="tx2"/>
          </a:solidFill>
        </a:defRPr>
      </a:lvl5pPr>
      <a:lvl6pPr eaLnBrk="1" hangingPunct="1">
        <a:defRPr lang="de-DE">
          <a:solidFill>
            <a:schemeClr val="tx2"/>
          </a:solidFill>
        </a:defRPr>
      </a:lvl6pPr>
      <a:lvl7pPr eaLnBrk="1" hangingPunct="1">
        <a:defRPr lang="de-DE">
          <a:solidFill>
            <a:schemeClr val="tx2"/>
          </a:solidFill>
        </a:defRPr>
      </a:lvl7pPr>
      <a:lvl8pPr eaLnBrk="1" hangingPunct="1">
        <a:defRPr lang="de-DE">
          <a:solidFill>
            <a:schemeClr val="tx2"/>
          </a:solidFill>
        </a:defRPr>
      </a:lvl8pPr>
      <a:lvl9pPr eaLnBrk="1" hangingPunct="1">
        <a:defRPr lang="de-DE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sentry.io/signup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github.com/Profile-GmbH/Sentr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silvan.baach@profile.c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entry.io/welcom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sentry.io/pric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.sentry.dev/self-hoste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6992" y="411479"/>
            <a:ext cx="5469312" cy="329184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Sentry</a:t>
            </a:r>
            <a:br>
              <a:rPr lang="de-DE" dirty="0"/>
            </a:br>
            <a:r>
              <a:rPr lang="de-DE" sz="2800" dirty="0">
                <a:solidFill>
                  <a:schemeClr val="tx1"/>
                </a:solidFill>
              </a:rPr>
              <a:t>h</a:t>
            </a:r>
            <a:br>
              <a:rPr lang="de-DE" dirty="0"/>
            </a:br>
            <a:r>
              <a:rPr lang="en-US" sz="2800" b="0" dirty="0"/>
              <a:t>Ship with Confidence</a:t>
            </a:r>
            <a:br>
              <a:rPr lang="en-US" sz="2800" b="0" dirty="0"/>
            </a:br>
            <a:r>
              <a:rPr lang="en-US" sz="2800" b="0" dirty="0"/>
              <a:t>Monitor, Fix, and Improve</a:t>
            </a:r>
            <a:endParaRPr lang="de-DE" sz="3600" b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4E762189-0A6D-F395-F7DE-2DD32AE42A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14"/>
          <a:stretch/>
        </p:blipFill>
        <p:spPr bwMode="auto">
          <a:xfrm>
            <a:off x="5057787" y="1102658"/>
            <a:ext cx="4003861" cy="173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logo of a person walking on a grass field&#10;&#10;Description automatically generated">
            <a:extLst>
              <a:ext uri="{FF2B5EF4-FFF2-40B4-BE49-F238E27FC236}">
                <a16:creationId xmlns:a16="http://schemas.microsoft.com/office/drawing/2014/main" id="{5025F7AF-FA60-1F9D-ED63-24D768F88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440" y="5830837"/>
            <a:ext cx="735814" cy="73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CC5FA-868D-2048-1870-FFA8E4CA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Setup Sentry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ECAA7-2549-E241-FEC2-B4C491B86D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Now</a:t>
            </a:r>
            <a:r>
              <a:rPr lang="de-CH" dirty="0"/>
              <a:t> </a:t>
            </a:r>
            <a:r>
              <a:rPr lang="de-CH" dirty="0" err="1"/>
              <a:t>it’s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turn! 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Create </a:t>
            </a:r>
            <a:r>
              <a:rPr lang="de-CH" dirty="0" err="1"/>
              <a:t>your</a:t>
            </a:r>
            <a:r>
              <a:rPr lang="de-CH" dirty="0"/>
              <a:t> own Sentry </a:t>
            </a:r>
            <a:r>
              <a:rPr lang="de-CH" dirty="0" err="1"/>
              <a:t>account</a:t>
            </a:r>
            <a:r>
              <a:rPr lang="de-CH" dirty="0"/>
              <a:t> at</a:t>
            </a:r>
          </a:p>
          <a:p>
            <a:pPr marL="0" indent="0">
              <a:buNone/>
            </a:pPr>
            <a:r>
              <a:rPr lang="de-CH" dirty="0"/>
              <a:t> </a:t>
            </a:r>
            <a:r>
              <a:rPr lang="de-CH" dirty="0">
                <a:solidFill>
                  <a:schemeClr val="bg1"/>
                </a:solidFill>
                <a:hlinkClick r:id="rId2"/>
              </a:rPr>
              <a:t>https://sentry.io/signup/</a:t>
            </a:r>
            <a:endParaRPr lang="de-CH" dirty="0">
              <a:solidFill>
                <a:schemeClr val="bg1"/>
              </a:solidFill>
            </a:endParaRPr>
          </a:p>
          <a:p>
            <a:endParaRPr lang="de-CH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5" name="Picture 8" descr="Link Icon Images – Browse 4,847,232 Stock Photos, Vectors, and Video |  Adobe Stock">
            <a:extLst>
              <a:ext uri="{FF2B5EF4-FFF2-40B4-BE49-F238E27FC236}">
                <a16:creationId xmlns:a16="http://schemas.microsoft.com/office/drawing/2014/main" id="{479B245E-0DBD-EF03-4099-3DB78F661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742" y="4626631"/>
            <a:ext cx="1321881" cy="132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670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A303-0B2A-2E98-B906-1DD3055CE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Download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Testlibrary</a:t>
            </a:r>
            <a:endParaRPr lang="de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75ADF5-00B9-1967-A83E-689004A40543}"/>
              </a:ext>
            </a:extLst>
          </p:cNvPr>
          <p:cNvSpPr txBox="1"/>
          <p:nvPr/>
        </p:nvSpPr>
        <p:spPr>
          <a:xfrm>
            <a:off x="518532" y="2848233"/>
            <a:ext cx="67877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>
                <a:solidFill>
                  <a:schemeClr val="bg1"/>
                </a:solidFill>
                <a:hlinkClick r:id="rId2"/>
              </a:rPr>
              <a:t>https://github.com/Profile-GmbH/Sentry</a:t>
            </a:r>
            <a:endParaRPr lang="de-CH" sz="2800" dirty="0">
              <a:solidFill>
                <a:schemeClr val="bg1"/>
              </a:solidFill>
            </a:endParaRPr>
          </a:p>
          <a:p>
            <a:endParaRPr lang="de-CH" sz="2800" dirty="0">
              <a:solidFill>
                <a:schemeClr val="bg1"/>
              </a:solidFill>
            </a:endParaRPr>
          </a:p>
        </p:txBody>
      </p:sp>
      <p:pic>
        <p:nvPicPr>
          <p:cNvPr id="5" name="Picture 8" descr="Link Icon Images – Browse 4,847,232 Stock Photos, Vectors, and Video |  Adobe Stock">
            <a:extLst>
              <a:ext uri="{FF2B5EF4-FFF2-40B4-BE49-F238E27FC236}">
                <a16:creationId xmlns:a16="http://schemas.microsoft.com/office/drawing/2014/main" id="{1A3B24CE-4E7B-21A7-3425-4D5AEDCD8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499" y="3325286"/>
            <a:ext cx="1556719" cy="155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930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D921C-E75B-DB24-6104-B461B1A5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Report an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12526-FB2F-3DAF-902E-7CCD30A3BC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9"/>
            <a:ext cx="6787747" cy="974238"/>
          </a:xfrm>
        </p:spPr>
        <p:txBody>
          <a:bodyPr/>
          <a:lstStyle/>
          <a:p>
            <a:r>
              <a:rPr lang="en-US" dirty="0"/>
              <a:t>We can report an error to Sentry by sending a JSON payload through an HTTP POST request</a:t>
            </a:r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546072-5201-0D65-6BC8-398781C403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27"/>
          <a:stretch/>
        </p:blipFill>
        <p:spPr>
          <a:xfrm>
            <a:off x="952648" y="3315272"/>
            <a:ext cx="1299897" cy="10909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12AA1E-2A31-3BA7-A6C6-971AE3E38329}"/>
              </a:ext>
            </a:extLst>
          </p:cNvPr>
          <p:cNvSpPr txBox="1"/>
          <p:nvPr/>
        </p:nvSpPr>
        <p:spPr>
          <a:xfrm>
            <a:off x="6175774" y="4243230"/>
            <a:ext cx="1388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dirty="0" err="1">
                <a:solidFill>
                  <a:schemeClr val="bg1"/>
                </a:solidFill>
              </a:rPr>
              <a:t>OSentry</a:t>
            </a:r>
            <a:endParaRPr lang="de-CH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0FABA4-BC49-A9F7-4AFD-33B3E4CC9182}"/>
              </a:ext>
            </a:extLst>
          </p:cNvPr>
          <p:cNvSpPr txBox="1"/>
          <p:nvPr/>
        </p:nvSpPr>
        <p:spPr>
          <a:xfrm>
            <a:off x="705010" y="4348976"/>
            <a:ext cx="1795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dirty="0" err="1">
                <a:solidFill>
                  <a:schemeClr val="bg1"/>
                </a:solidFill>
              </a:rPr>
              <a:t>OSentryHL</a:t>
            </a:r>
            <a:endParaRPr lang="de-CH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6A79C2-A18C-736A-88E7-014AE687BD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27"/>
          <a:stretch/>
        </p:blipFill>
        <p:spPr>
          <a:xfrm>
            <a:off x="6219831" y="3209526"/>
            <a:ext cx="1299897" cy="109094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966615-D5B7-EA01-F600-019A553B0868}"/>
              </a:ext>
            </a:extLst>
          </p:cNvPr>
          <p:cNvCxnSpPr>
            <a:cxnSpLocks/>
          </p:cNvCxnSpPr>
          <p:nvPr/>
        </p:nvCxnSpPr>
        <p:spPr>
          <a:xfrm>
            <a:off x="2500181" y="3860742"/>
            <a:ext cx="3595819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E7D3C87-6C42-EB0A-8E3A-95C5222ADDE0}"/>
              </a:ext>
            </a:extLst>
          </p:cNvPr>
          <p:cNvSpPr txBox="1"/>
          <p:nvPr/>
        </p:nvSpPr>
        <p:spPr>
          <a:xfrm>
            <a:off x="6175774" y="4867699"/>
            <a:ext cx="395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$</a:t>
            </a:r>
            <a:r>
              <a:rPr lang="de-CH" dirty="0" err="1">
                <a:solidFill>
                  <a:schemeClr val="bg1"/>
                </a:solidFill>
              </a:rPr>
              <a:t>captureException</a:t>
            </a:r>
            <a:r>
              <a:rPr lang="de-CH" dirty="0">
                <a:solidFill>
                  <a:schemeClr val="bg1"/>
                </a:solidFill>
              </a:rPr>
              <a:t>(param1,…,param7)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7D82FC-10EB-39A2-D3A9-181F3DF575BC}"/>
              </a:ext>
            </a:extLst>
          </p:cNvPr>
          <p:cNvSpPr txBox="1"/>
          <p:nvPr/>
        </p:nvSpPr>
        <p:spPr>
          <a:xfrm>
            <a:off x="6175773" y="5237031"/>
            <a:ext cx="32633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Gathers </a:t>
            </a:r>
            <a:r>
              <a:rPr lang="de-CH" dirty="0" err="1">
                <a:solidFill>
                  <a:schemeClr val="bg1"/>
                </a:solidFill>
              </a:rPr>
              <a:t>stack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information</a:t>
            </a:r>
            <a:endParaRPr lang="de-CH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Gathers variable </a:t>
            </a:r>
            <a:r>
              <a:rPr lang="de-CH" dirty="0" err="1">
                <a:solidFill>
                  <a:schemeClr val="bg1"/>
                </a:solidFill>
              </a:rPr>
              <a:t>information</a:t>
            </a:r>
            <a:endParaRPr lang="de-CH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Generates 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Sends JSON </a:t>
            </a:r>
            <a:r>
              <a:rPr lang="de-CH" dirty="0" err="1">
                <a:solidFill>
                  <a:schemeClr val="bg1"/>
                </a:solidFill>
              </a:rPr>
              <a:t>to</a:t>
            </a:r>
            <a:r>
              <a:rPr lang="de-CH" dirty="0">
                <a:solidFill>
                  <a:schemeClr val="bg1"/>
                </a:solidFill>
              </a:rPr>
              <a:t> Sentry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28F9C5-98FA-5F9A-919E-77E457426B48}"/>
              </a:ext>
            </a:extLst>
          </p:cNvPr>
          <p:cNvSpPr txBox="1"/>
          <p:nvPr/>
        </p:nvSpPr>
        <p:spPr>
          <a:xfrm>
            <a:off x="705010" y="4872196"/>
            <a:ext cx="41439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$</a:t>
            </a:r>
            <a:r>
              <a:rPr lang="de-CH" dirty="0" err="1">
                <a:solidFill>
                  <a:schemeClr val="bg1"/>
                </a:solidFill>
              </a:rPr>
              <a:t>captureSQLException</a:t>
            </a:r>
            <a:r>
              <a:rPr lang="de-CH" dirty="0">
                <a:solidFill>
                  <a:schemeClr val="bg1"/>
                </a:solidFill>
              </a:rPr>
              <a:t>()</a:t>
            </a:r>
          </a:p>
          <a:p>
            <a:r>
              <a:rPr lang="de-CH" dirty="0">
                <a:solidFill>
                  <a:schemeClr val="bg1"/>
                </a:solidFill>
              </a:rPr>
              <a:t>$</a:t>
            </a:r>
            <a:r>
              <a:rPr lang="de-CH" dirty="0" err="1">
                <a:solidFill>
                  <a:schemeClr val="bg1"/>
                </a:solidFill>
              </a:rPr>
              <a:t>captureDeprecatedCodeException</a:t>
            </a:r>
            <a:r>
              <a:rPr lang="de-CH" dirty="0">
                <a:solidFill>
                  <a:schemeClr val="bg1"/>
                </a:solidFill>
              </a:rPr>
              <a:t>()</a:t>
            </a:r>
          </a:p>
          <a:p>
            <a:r>
              <a:rPr lang="de-CH" dirty="0">
                <a:solidFill>
                  <a:schemeClr val="bg1"/>
                </a:solidFill>
              </a:rPr>
              <a:t>$</a:t>
            </a:r>
            <a:r>
              <a:rPr lang="de-CH" dirty="0" err="1">
                <a:solidFill>
                  <a:schemeClr val="bg1"/>
                </a:solidFill>
              </a:rPr>
              <a:t>captureLog</a:t>
            </a:r>
            <a:r>
              <a:rPr lang="de-CH" dirty="0">
                <a:solidFill>
                  <a:schemeClr val="bg1"/>
                </a:solidFill>
              </a:rPr>
              <a:t>()</a:t>
            </a:r>
          </a:p>
          <a:p>
            <a:endParaRPr lang="de-CH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An </a:t>
            </a:r>
            <a:r>
              <a:rPr lang="de-CH" b="1" dirty="0">
                <a:solidFill>
                  <a:schemeClr val="bg1"/>
                </a:solidFill>
              </a:rPr>
              <a:t>Adapter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object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as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abstraction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layer</a:t>
            </a: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03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C5494-17FF-F9EB-F5A5-D4F4A4EB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Terminology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79032-F9C6-0EDE-5CC6-9254FA8276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Tags</a:t>
            </a:r>
          </a:p>
          <a:p>
            <a:endParaRPr lang="de-CH" dirty="0"/>
          </a:p>
          <a:p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short</a:t>
            </a:r>
            <a:r>
              <a:rPr lang="de-CH" dirty="0"/>
              <a:t> </a:t>
            </a:r>
            <a:r>
              <a:rPr lang="de-CH" dirty="0" err="1"/>
              <a:t>bits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information</a:t>
            </a:r>
            <a:endParaRPr lang="de-CH" dirty="0"/>
          </a:p>
          <a:p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filter</a:t>
            </a:r>
            <a:r>
              <a:rPr lang="de-CH" dirty="0"/>
              <a:t> </a:t>
            </a:r>
            <a:r>
              <a:rPr lang="de-CH" dirty="0" err="1"/>
              <a:t>issues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tags</a:t>
            </a:r>
          </a:p>
          <a:p>
            <a:endParaRPr lang="de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9CE5F6-885C-72F4-A232-1C9F5032B013}"/>
              </a:ext>
            </a:extLst>
          </p:cNvPr>
          <p:cNvSpPr/>
          <p:nvPr/>
        </p:nvSpPr>
        <p:spPr>
          <a:xfrm>
            <a:off x="9595624" y="0"/>
            <a:ext cx="2637263" cy="42541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97D8E-43D5-B5DD-5600-45AC083109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934"/>
          <a:stretch/>
        </p:blipFill>
        <p:spPr>
          <a:xfrm>
            <a:off x="6266985" y="0"/>
            <a:ext cx="3696630" cy="649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1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C5494-17FF-F9EB-F5A5-D4F4A4EB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Terminology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79032-F9C6-0EDE-5CC6-9254FA8276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Extras</a:t>
            </a:r>
          </a:p>
          <a:p>
            <a:endParaRPr lang="de-CH" dirty="0"/>
          </a:p>
          <a:p>
            <a:r>
              <a:rPr lang="de-CH" dirty="0" err="1"/>
              <a:t>Used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longer</a:t>
            </a:r>
            <a:r>
              <a:rPr lang="de-CH" dirty="0"/>
              <a:t> </a:t>
            </a:r>
            <a:r>
              <a:rPr lang="de-CH" dirty="0" err="1"/>
              <a:t>bits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information</a:t>
            </a:r>
            <a:endParaRPr lang="de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9CE5F6-885C-72F4-A232-1C9F5032B013}"/>
              </a:ext>
            </a:extLst>
          </p:cNvPr>
          <p:cNvSpPr/>
          <p:nvPr/>
        </p:nvSpPr>
        <p:spPr>
          <a:xfrm>
            <a:off x="5648094" y="0"/>
            <a:ext cx="6584794" cy="42541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E2A7D4-F979-BAF0-08B2-974873A20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626" y="625032"/>
            <a:ext cx="6700014" cy="255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23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C5494-17FF-F9EB-F5A5-D4F4A4EB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Terminology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79032-F9C6-0EDE-5CC6-9254FA8276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err="1"/>
              <a:t>StackTraceInterface</a:t>
            </a:r>
            <a:endParaRPr lang="de-CH" dirty="0"/>
          </a:p>
          <a:p>
            <a:endParaRPr lang="de-CH" dirty="0"/>
          </a:p>
          <a:p>
            <a:r>
              <a:rPr lang="de-CH" dirty="0"/>
              <a:t>Sends all </a:t>
            </a:r>
            <a:r>
              <a:rPr lang="de-CH" dirty="0" err="1"/>
              <a:t>Stacktrace</a:t>
            </a:r>
            <a:r>
              <a:rPr lang="de-CH" dirty="0"/>
              <a:t> </a:t>
            </a:r>
            <a:r>
              <a:rPr lang="de-CH" dirty="0" err="1"/>
              <a:t>information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Sentry</a:t>
            </a:r>
          </a:p>
          <a:p>
            <a:r>
              <a:rPr lang="de-CH" dirty="0"/>
              <a:t>Includes all </a:t>
            </a:r>
            <a:r>
              <a:rPr lang="de-CH" dirty="0" err="1"/>
              <a:t>instance</a:t>
            </a:r>
            <a:r>
              <a:rPr lang="de-CH" dirty="0"/>
              <a:t> and </a:t>
            </a:r>
            <a:r>
              <a:rPr lang="de-CH" dirty="0" err="1"/>
              <a:t>parameter</a:t>
            </a:r>
            <a:r>
              <a:rPr lang="de-CH" dirty="0"/>
              <a:t> variables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9CE5F6-885C-72F4-A232-1C9F5032B013}"/>
              </a:ext>
            </a:extLst>
          </p:cNvPr>
          <p:cNvSpPr/>
          <p:nvPr/>
        </p:nvSpPr>
        <p:spPr>
          <a:xfrm>
            <a:off x="5815362" y="1"/>
            <a:ext cx="6417526" cy="35182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2360F6-6B04-3DD5-D314-5CE166040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426" y="269300"/>
            <a:ext cx="7637637" cy="302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14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C5494-17FF-F9EB-F5A5-D4F4A4EB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Terminology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79032-F9C6-0EDE-5CC6-9254FA82767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7629665" cy="3708517"/>
          </a:xfrm>
        </p:spPr>
        <p:txBody>
          <a:bodyPr/>
          <a:lstStyle/>
          <a:p>
            <a:r>
              <a:rPr lang="de-CH" dirty="0" err="1"/>
              <a:t>UserInterface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Creates</a:t>
            </a:r>
            <a:r>
              <a:rPr lang="de-CH" dirty="0"/>
              <a:t> an extra UI </a:t>
            </a:r>
            <a:r>
              <a:rPr lang="de-CH" dirty="0" err="1"/>
              <a:t>element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customer</a:t>
            </a:r>
            <a:r>
              <a:rPr lang="de-CH" dirty="0"/>
              <a:t> </a:t>
            </a:r>
            <a:r>
              <a:rPr lang="de-CH" dirty="0" err="1"/>
              <a:t>information</a:t>
            </a:r>
            <a:endParaRPr lang="de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9CE5F6-885C-72F4-A232-1C9F5032B013}"/>
              </a:ext>
            </a:extLst>
          </p:cNvPr>
          <p:cNvSpPr/>
          <p:nvPr/>
        </p:nvSpPr>
        <p:spPr>
          <a:xfrm>
            <a:off x="5815362" y="1"/>
            <a:ext cx="6417526" cy="35182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E0D1BE-1927-F441-B41D-2560E5187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039" y="667775"/>
            <a:ext cx="8006849" cy="132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75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C5494-17FF-F9EB-F5A5-D4F4A4EB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Terminology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79032-F9C6-0EDE-5CC6-9254FA82767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7629665" cy="3708517"/>
          </a:xfrm>
        </p:spPr>
        <p:txBody>
          <a:bodyPr/>
          <a:lstStyle/>
          <a:p>
            <a:r>
              <a:rPr lang="de-CH" dirty="0" err="1"/>
              <a:t>ExceptionInterface</a:t>
            </a:r>
            <a:endParaRPr lang="de-CH" dirty="0"/>
          </a:p>
          <a:p>
            <a:endParaRPr lang="de-CH" dirty="0"/>
          </a:p>
          <a:p>
            <a:r>
              <a:rPr lang="de-CH" dirty="0"/>
              <a:t>Container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display</a:t>
            </a:r>
            <a:r>
              <a:rPr lang="de-CH" dirty="0"/>
              <a:t> </a:t>
            </a:r>
            <a:r>
              <a:rPr lang="de-CH" dirty="0" err="1"/>
              <a:t>Exceptionname</a:t>
            </a:r>
            <a:r>
              <a:rPr lang="de-CH" dirty="0"/>
              <a:t> and </a:t>
            </a:r>
            <a:r>
              <a:rPr lang="de-CH" dirty="0" err="1"/>
              <a:t>error</a:t>
            </a:r>
            <a:r>
              <a:rPr lang="de-CH" dirty="0"/>
              <a:t> code</a:t>
            </a:r>
          </a:p>
          <a:p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parent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StackTraceInterface</a:t>
            </a:r>
            <a:endParaRPr lang="de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9CE5F6-885C-72F4-A232-1C9F5032B013}"/>
              </a:ext>
            </a:extLst>
          </p:cNvPr>
          <p:cNvSpPr/>
          <p:nvPr/>
        </p:nvSpPr>
        <p:spPr>
          <a:xfrm>
            <a:off x="5815362" y="1"/>
            <a:ext cx="6417526" cy="35182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C54F5-DC25-985C-4CA9-B5E576ADC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010" y="867565"/>
            <a:ext cx="7844784" cy="146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8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69CC-815F-44C0-90C0-DA2E9B6E7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Thanks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joining</a:t>
            </a:r>
            <a:r>
              <a:rPr lang="de-CH" dirty="0"/>
              <a:t> </a:t>
            </a:r>
            <a:r>
              <a:rPr lang="de-CH" dirty="0" err="1"/>
              <a:t>me</a:t>
            </a:r>
            <a:r>
              <a:rPr lang="de-CH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F6574-0A9F-18F0-59B4-369A48F31C5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Feel</a:t>
            </a:r>
            <a:r>
              <a:rPr lang="de-CH" dirty="0"/>
              <a:t> </a:t>
            </a:r>
            <a:r>
              <a:rPr lang="de-CH" dirty="0" err="1"/>
              <a:t>free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contact</a:t>
            </a:r>
            <a:r>
              <a:rPr lang="de-CH" dirty="0"/>
              <a:t> </a:t>
            </a:r>
            <a:r>
              <a:rPr lang="de-CH" dirty="0" err="1"/>
              <a:t>me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issues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questions</a:t>
            </a:r>
            <a:r>
              <a:rPr lang="de-CH" dirty="0"/>
              <a:t> </a:t>
            </a:r>
            <a:r>
              <a:rPr lang="de-CH" dirty="0" err="1"/>
              <a:t>when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Sentry!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dirty="0">
                <a:hlinkClick r:id="rId2"/>
              </a:rPr>
              <a:t>silvan.baach@profile.ch</a:t>
            </a:r>
            <a:endParaRPr lang="de-CH" dirty="0"/>
          </a:p>
          <a:p>
            <a:pPr marL="0" indent="0">
              <a:buNone/>
            </a:pPr>
            <a:r>
              <a:rPr lang="de-CH" dirty="0"/>
              <a:t>T +41 52 213 63 33</a:t>
            </a:r>
          </a:p>
        </p:txBody>
      </p:sp>
    </p:spTree>
    <p:extLst>
      <p:ext uri="{BB962C8B-B14F-4D97-AF65-F5344CB8AC3E}">
        <p14:creationId xmlns:p14="http://schemas.microsoft.com/office/powerpoint/2010/main" val="348548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3EEE-2EFE-CFC4-4036-55CD25A4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About </a:t>
            </a:r>
            <a:r>
              <a:rPr lang="de-CH" dirty="0" err="1"/>
              <a:t>me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EC85D-0142-87AB-F524-FE64F5CE186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6901261" cy="3708517"/>
          </a:xfrm>
        </p:spPr>
        <p:txBody>
          <a:bodyPr/>
          <a:lstStyle/>
          <a:p>
            <a:r>
              <a:rPr lang="en-US" dirty="0"/>
              <a:t>Swiss Native from the Winterthur Region</a:t>
            </a:r>
          </a:p>
          <a:p>
            <a:r>
              <a:rPr lang="en-US" dirty="0"/>
              <a:t>25 Years old </a:t>
            </a:r>
          </a:p>
          <a:p>
            <a:r>
              <a:rPr lang="en-US" dirty="0"/>
              <a:t>Bachelor’s Degree in Computer Science</a:t>
            </a:r>
          </a:p>
          <a:p>
            <a:r>
              <a:rPr lang="en-US" dirty="0"/>
              <a:t>6 Years of work experience at Profile GmbH</a:t>
            </a:r>
          </a:p>
          <a:p>
            <a:r>
              <a:rPr lang="en-US" dirty="0"/>
              <a:t>6 Years of expertise in Omnis Development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1972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DF6A-5013-7B0A-0CF3-A2F7A50E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About Profile GmbH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DC8DD-1E3C-6161-2471-B410FCEEC4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10025802" cy="4151686"/>
          </a:xfrm>
        </p:spPr>
        <p:txBody>
          <a:bodyPr/>
          <a:lstStyle/>
          <a:p>
            <a:r>
              <a:rPr lang="de-DE" dirty="0" err="1"/>
              <a:t>Founded</a:t>
            </a:r>
            <a:r>
              <a:rPr lang="de-DE" dirty="0"/>
              <a:t> 1994</a:t>
            </a:r>
          </a:p>
          <a:p>
            <a:r>
              <a:rPr lang="en-US" dirty="0"/>
              <a:t>Developing with Omnis since version 3+</a:t>
            </a:r>
          </a:p>
          <a:p>
            <a:r>
              <a:rPr lang="en-US" dirty="0"/>
              <a:t>Currently working with Omnis 10</a:t>
            </a:r>
          </a:p>
          <a:p>
            <a:r>
              <a:rPr lang="de-DE" dirty="0"/>
              <a:t>Main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‚Helper‘ a ERP-software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prepress-companies</a:t>
            </a:r>
            <a:endParaRPr lang="de-DE" dirty="0"/>
          </a:p>
          <a:p>
            <a:r>
              <a:rPr lang="de-DE" dirty="0"/>
              <a:t>Evolution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workflow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large-volume-</a:t>
            </a:r>
            <a:r>
              <a:rPr lang="de-DE" dirty="0" err="1"/>
              <a:t>scanning</a:t>
            </a:r>
            <a:r>
              <a:rPr lang="de-DE" dirty="0"/>
              <a:t>, like </a:t>
            </a:r>
            <a:r>
              <a:rPr lang="de-DE" dirty="0" err="1"/>
              <a:t>generating</a:t>
            </a:r>
            <a:r>
              <a:rPr lang="de-DE" dirty="0"/>
              <a:t> PDFs, </a:t>
            </a:r>
            <a:r>
              <a:rPr lang="de-DE" dirty="0" err="1"/>
              <a:t>branding</a:t>
            </a:r>
            <a:r>
              <a:rPr lang="de-DE" dirty="0"/>
              <a:t> </a:t>
            </a:r>
            <a:r>
              <a:rPr lang="de-DE" dirty="0" err="1"/>
              <a:t>pages</a:t>
            </a:r>
            <a:r>
              <a:rPr lang="de-DE" dirty="0"/>
              <a:t>, </a:t>
            </a:r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de-DE" dirty="0" err="1"/>
              <a:t>bookmarks</a:t>
            </a:r>
            <a:endParaRPr lang="de-DE" dirty="0"/>
          </a:p>
          <a:p>
            <a:endParaRPr lang="de-DE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8340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B1791-7932-C541-16AB-BD350D41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About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session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F0C5A-3098-82F3-572B-4483BBBDD20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8898179" cy="3971266"/>
          </a:xfrm>
        </p:spPr>
        <p:txBody>
          <a:bodyPr>
            <a:normAutofit/>
          </a:bodyPr>
          <a:lstStyle/>
          <a:p>
            <a:r>
              <a:rPr lang="de-CH" dirty="0"/>
              <a:t>Brief </a:t>
            </a:r>
            <a:r>
              <a:rPr lang="de-CH" dirty="0" err="1"/>
              <a:t>introduction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Sentry</a:t>
            </a:r>
          </a:p>
          <a:p>
            <a:r>
              <a:rPr lang="de-CH" dirty="0"/>
              <a:t>Setup Sentry </a:t>
            </a:r>
            <a:r>
              <a:rPr lang="de-CH" dirty="0" err="1"/>
              <a:t>account</a:t>
            </a:r>
            <a:endParaRPr lang="de-CH" dirty="0"/>
          </a:p>
          <a:p>
            <a:r>
              <a:rPr lang="de-CH" dirty="0"/>
              <a:t>Setup </a:t>
            </a:r>
            <a:r>
              <a:rPr lang="de-CH" dirty="0" err="1"/>
              <a:t>test</a:t>
            </a:r>
            <a:r>
              <a:rPr lang="de-CH" dirty="0"/>
              <a:t> </a:t>
            </a:r>
            <a:r>
              <a:rPr lang="de-CH" dirty="0" err="1"/>
              <a:t>library</a:t>
            </a:r>
            <a:endParaRPr lang="de-CH" dirty="0"/>
          </a:p>
          <a:p>
            <a:r>
              <a:rPr lang="de-CH" dirty="0" err="1"/>
              <a:t>Explore</a:t>
            </a:r>
            <a:r>
              <a:rPr lang="de-CH" dirty="0"/>
              <a:t> </a:t>
            </a:r>
            <a:r>
              <a:rPr lang="de-CH" dirty="0" err="1"/>
              <a:t>various</a:t>
            </a:r>
            <a:r>
              <a:rPr lang="de-CH" dirty="0"/>
              <a:t> </a:t>
            </a:r>
            <a:r>
              <a:rPr lang="de-CH" dirty="0" err="1"/>
              <a:t>errors</a:t>
            </a:r>
            <a:r>
              <a:rPr lang="de-CH" dirty="0"/>
              <a:t> and </a:t>
            </a:r>
            <a:r>
              <a:rPr lang="de-CH" dirty="0" err="1"/>
              <a:t>the</a:t>
            </a:r>
            <a:r>
              <a:rPr lang="de-CH" dirty="0"/>
              <a:t> Sentry UI</a:t>
            </a:r>
          </a:p>
          <a:p>
            <a:r>
              <a:rPr lang="de-CH" dirty="0"/>
              <a:t>Close </a:t>
            </a:r>
            <a:r>
              <a:rPr lang="de-CH" dirty="0" err="1"/>
              <a:t>look</a:t>
            </a:r>
            <a:r>
              <a:rPr lang="de-CH" dirty="0"/>
              <a:t> at </a:t>
            </a:r>
            <a:r>
              <a:rPr lang="de-CH" dirty="0" err="1"/>
              <a:t>the</a:t>
            </a:r>
            <a:r>
              <a:rPr lang="de-CH" dirty="0"/>
              <a:t> source code</a:t>
            </a:r>
          </a:p>
          <a:p>
            <a:r>
              <a:rPr lang="de-CH" dirty="0"/>
              <a:t>Releases;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automatically</a:t>
            </a:r>
            <a:r>
              <a:rPr lang="de-CH" dirty="0"/>
              <a:t> </a:t>
            </a:r>
            <a:r>
              <a:rPr lang="de-CH" dirty="0" err="1"/>
              <a:t>generate</a:t>
            </a:r>
            <a:r>
              <a:rPr lang="de-CH" dirty="0"/>
              <a:t> </a:t>
            </a:r>
            <a:r>
              <a:rPr lang="de-CH" dirty="0" err="1"/>
              <a:t>them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Omnis</a:t>
            </a:r>
            <a:r>
              <a:rPr lang="de-CH" dirty="0"/>
              <a:t> VCS</a:t>
            </a:r>
          </a:p>
          <a:p>
            <a:r>
              <a:rPr lang="de-CH" dirty="0"/>
              <a:t>Open </a:t>
            </a:r>
            <a:r>
              <a:rPr lang="de-CH" dirty="0" err="1"/>
              <a:t>discussion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4791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E2808-F091-8149-A975-E786CAB7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Sentry?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CDAEB-2D28-A91F-FBF7-67697FA60762}"/>
              </a:ext>
            </a:extLst>
          </p:cNvPr>
          <p:cNvSpPr txBox="1"/>
          <p:nvPr/>
        </p:nvSpPr>
        <p:spPr>
          <a:xfrm>
            <a:off x="8586338" y="3579692"/>
            <a:ext cx="2935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hlinkClick r:id="rId3"/>
              </a:rPr>
              <a:t>https://sentry.io/welcome/</a:t>
            </a:r>
            <a:endParaRPr lang="de-CH" dirty="0">
              <a:solidFill>
                <a:schemeClr val="bg1"/>
              </a:solidFill>
            </a:endParaRPr>
          </a:p>
          <a:p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601F2C-C582-B75E-2051-118F115656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7083256" cy="37085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Sentry.io is a powerful, open-source monitoring and error-tracking platform</a:t>
            </a:r>
          </a:p>
          <a:p>
            <a:r>
              <a:rPr lang="de-CH" dirty="0" err="1"/>
              <a:t>Comprehensive</a:t>
            </a:r>
            <a:r>
              <a:rPr lang="de-CH" dirty="0"/>
              <a:t> </a:t>
            </a:r>
            <a:r>
              <a:rPr lang="de-CH" dirty="0" err="1"/>
              <a:t>visibility</a:t>
            </a:r>
            <a:r>
              <a:rPr lang="de-CH" dirty="0"/>
              <a:t> </a:t>
            </a:r>
            <a:r>
              <a:rPr lang="en-US" dirty="0"/>
              <a:t>into the health of your application (Releases)</a:t>
            </a:r>
          </a:p>
          <a:p>
            <a:r>
              <a:rPr lang="en-US" dirty="0"/>
              <a:t>Live Error-Reporting of any application in production</a:t>
            </a:r>
          </a:p>
          <a:p>
            <a:r>
              <a:rPr lang="en-US" dirty="0"/>
              <a:t>Helps to debug all kind of errors with ease</a:t>
            </a:r>
          </a:p>
          <a:p>
            <a:r>
              <a:rPr lang="en-US" dirty="0"/>
              <a:t>Helps to find “hidden” bugs</a:t>
            </a:r>
          </a:p>
          <a:p>
            <a:r>
              <a:rPr lang="en-GB" dirty="0"/>
              <a:t>Relying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dirty="0"/>
              <a:t>on customers for bug reports? Big mistake!</a:t>
            </a:r>
            <a:endParaRPr lang="de-CH" dirty="0"/>
          </a:p>
        </p:txBody>
      </p:sp>
      <p:sp>
        <p:nvSpPr>
          <p:cNvPr id="6" name="AutoShape 6" descr="External Link Vector SVG Icon (45) - SVG Repo">
            <a:extLst>
              <a:ext uri="{FF2B5EF4-FFF2-40B4-BE49-F238E27FC236}">
                <a16:creationId xmlns:a16="http://schemas.microsoft.com/office/drawing/2014/main" id="{FC37CA7D-0882-1571-AD8D-51D2683091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024081" cy="302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2056" name="Picture 8" descr="Link Icon Images – Browse 4,847,232 Stock Photos, Vectors, and Video |  Adobe Stock">
            <a:extLst>
              <a:ext uri="{FF2B5EF4-FFF2-40B4-BE49-F238E27FC236}">
                <a16:creationId xmlns:a16="http://schemas.microsoft.com/office/drawing/2014/main" id="{B6D14B57-2EA8-31A7-D95A-0F17C8651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540" y="3941470"/>
            <a:ext cx="1321881" cy="132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43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E2808-F091-8149-A975-E786CAB7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Sentry?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601F2C-C582-B75E-2051-118F115656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7083256" cy="3708517"/>
          </a:xfrm>
        </p:spPr>
        <p:txBody>
          <a:bodyPr/>
          <a:lstStyle/>
          <a:p>
            <a:r>
              <a:rPr lang="en-US" dirty="0"/>
              <a:t>Sentry is no magic solution / tool</a:t>
            </a:r>
          </a:p>
          <a:p>
            <a:r>
              <a:rPr lang="en-US" dirty="0"/>
              <a:t>It's only as effective as the effort you put into implementing it</a:t>
            </a:r>
          </a:p>
          <a:p>
            <a:r>
              <a:rPr lang="en-US" dirty="0"/>
              <a:t>It shines when implemented in super classes and super error handlers</a:t>
            </a:r>
            <a:endParaRPr lang="de-CH" dirty="0"/>
          </a:p>
        </p:txBody>
      </p:sp>
      <p:sp>
        <p:nvSpPr>
          <p:cNvPr id="6" name="AutoShape 6" descr="External Link Vector SVG Icon (45) - SVG Repo">
            <a:extLst>
              <a:ext uri="{FF2B5EF4-FFF2-40B4-BE49-F238E27FC236}">
                <a16:creationId xmlns:a16="http://schemas.microsoft.com/office/drawing/2014/main" id="{FC37CA7D-0882-1571-AD8D-51D2683091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024081" cy="302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3D1AE6-B76C-6D05-A239-ABA7FEEAF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68" y="4587801"/>
            <a:ext cx="10221751" cy="18957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F94C32-36CF-05AA-F419-D4C3C86B2D70}"/>
              </a:ext>
            </a:extLst>
          </p:cNvPr>
          <p:cNvSpPr txBox="1"/>
          <p:nvPr/>
        </p:nvSpPr>
        <p:spPr>
          <a:xfrm>
            <a:off x="8675649" y="3943275"/>
            <a:ext cx="2339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dirty="0" err="1">
                <a:solidFill>
                  <a:schemeClr val="bg1"/>
                </a:solidFill>
              </a:rPr>
              <a:t>TSuper</a:t>
            </a:r>
            <a:r>
              <a:rPr lang="de-CH" sz="2400" b="1" dirty="0">
                <a:solidFill>
                  <a:schemeClr val="bg1"/>
                </a:solidFill>
              </a:rPr>
              <a:t>.$</a:t>
            </a:r>
            <a:r>
              <a:rPr lang="de-CH" sz="2400" b="1" dirty="0" err="1">
                <a:solidFill>
                  <a:schemeClr val="bg1"/>
                </a:solidFill>
              </a:rPr>
              <a:t>sqlerror</a:t>
            </a:r>
            <a:endParaRPr lang="de-CH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91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2E50-29F9-BC6B-C0C1-72B6783E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Usecases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2278B-7690-D235-A8D5-2D9483A288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7328582" cy="3708517"/>
          </a:xfrm>
        </p:spPr>
        <p:txBody>
          <a:bodyPr/>
          <a:lstStyle/>
          <a:p>
            <a:r>
              <a:rPr lang="de-CH" dirty="0"/>
              <a:t>Capture SQL-</a:t>
            </a:r>
            <a:r>
              <a:rPr lang="de-CH" dirty="0" err="1"/>
              <a:t>Exceptions</a:t>
            </a:r>
            <a:endParaRPr lang="de-CH" dirty="0"/>
          </a:p>
          <a:p>
            <a:r>
              <a:rPr lang="de-CH" dirty="0" err="1"/>
              <a:t>Warning</a:t>
            </a:r>
            <a:r>
              <a:rPr lang="de-CH" dirty="0"/>
              <a:t> </a:t>
            </a:r>
            <a:r>
              <a:rPr lang="de-CH" dirty="0" err="1"/>
              <a:t>when</a:t>
            </a:r>
            <a:r>
              <a:rPr lang="de-CH" dirty="0"/>
              <a:t> </a:t>
            </a:r>
            <a:r>
              <a:rPr lang="de-CH" dirty="0" err="1"/>
              <a:t>deprecated</a:t>
            </a:r>
            <a:r>
              <a:rPr lang="de-CH" dirty="0"/>
              <a:t> code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run</a:t>
            </a:r>
            <a:endParaRPr lang="de-CH" dirty="0"/>
          </a:p>
          <a:p>
            <a:r>
              <a:rPr lang="en-US" dirty="0"/>
              <a:t>Generate log messages for virtually any event or action</a:t>
            </a:r>
          </a:p>
          <a:p>
            <a:r>
              <a:rPr lang="en-US" dirty="0"/>
              <a:t>Example: Get Notified when a customer uses more licenses than he pays for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07768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4069A-DD71-F0B9-0464-0B3746EB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Pricing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AD60B4-E7D4-B4D5-7F6F-33F0CC5DDD96}"/>
              </a:ext>
            </a:extLst>
          </p:cNvPr>
          <p:cNvSpPr txBox="1"/>
          <p:nvPr/>
        </p:nvSpPr>
        <p:spPr>
          <a:xfrm>
            <a:off x="9300017" y="3941470"/>
            <a:ext cx="2935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hlinkClick r:id="rId2"/>
              </a:rPr>
              <a:t>https://sentry.io/pricing/</a:t>
            </a:r>
            <a:endParaRPr lang="de-CH" dirty="0">
              <a:solidFill>
                <a:schemeClr val="bg1"/>
              </a:solidFill>
            </a:endParaRPr>
          </a:p>
          <a:p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5" name="Picture 8" descr="Link Icon Images – Browse 4,847,232 Stock Photos, Vectors, and Video |  Adobe Stock">
            <a:extLst>
              <a:ext uri="{FF2B5EF4-FFF2-40B4-BE49-F238E27FC236}">
                <a16:creationId xmlns:a16="http://schemas.microsoft.com/office/drawing/2014/main" id="{3212A25C-1247-7CC6-7B91-242A61AEE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219" y="4303248"/>
            <a:ext cx="1321881" cy="132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884274-C3F4-23C0-3B05-D672BFF60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" y="2322048"/>
            <a:ext cx="8395010" cy="1578583"/>
          </a:xfrm>
          <a:prstGeom prst="rect">
            <a:avLst/>
          </a:prstGeom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7A527630-D9D4-FBAE-C81F-6856B12F13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4075771"/>
            <a:ext cx="7083256" cy="2447692"/>
          </a:xfrm>
        </p:spPr>
        <p:txBody>
          <a:bodyPr/>
          <a:lstStyle/>
          <a:p>
            <a:r>
              <a:rPr lang="en-US" dirty="0"/>
              <a:t>5k errors vs. 50k errors per Month</a:t>
            </a:r>
          </a:p>
          <a:p>
            <a:r>
              <a:rPr lang="en-US" dirty="0"/>
              <a:t>1 User vs. multiple Users</a:t>
            </a:r>
          </a:p>
          <a:p>
            <a:r>
              <a:rPr lang="en-US" dirty="0"/>
              <a:t>30-day data retention vs. 90-day data retention</a:t>
            </a:r>
          </a:p>
          <a:p>
            <a:r>
              <a:rPr lang="en-US" dirty="0"/>
              <a:t>No API access vs. Full API access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3106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EDF0-A3CA-9CF0-70CE-E3B90C47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No</a:t>
            </a:r>
            <a:r>
              <a:rPr lang="de-CH" dirty="0"/>
              <a:t> Money? </a:t>
            </a:r>
            <a:r>
              <a:rPr lang="de-CH" dirty="0" err="1"/>
              <a:t>No</a:t>
            </a:r>
            <a:r>
              <a:rPr lang="de-CH" dirty="0"/>
              <a:t> Problem!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829C0-305B-C43C-45C9-18B4AB7D421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/>
              <a:t>Sentry </a:t>
            </a:r>
            <a:r>
              <a:rPr lang="de-CH" dirty="0" err="1"/>
              <a:t>is</a:t>
            </a:r>
            <a:r>
              <a:rPr lang="de-CH" dirty="0"/>
              <a:t> Open Source so </a:t>
            </a:r>
            <a:r>
              <a:rPr lang="de-CH" dirty="0" err="1"/>
              <a:t>feel</a:t>
            </a:r>
            <a:r>
              <a:rPr lang="de-CH" dirty="0"/>
              <a:t> </a:t>
            </a:r>
            <a:r>
              <a:rPr lang="de-CH" dirty="0" err="1"/>
              <a:t>free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self</a:t>
            </a:r>
            <a:r>
              <a:rPr lang="de-CH" dirty="0"/>
              <a:t> host!</a:t>
            </a:r>
          </a:p>
          <a:p>
            <a:r>
              <a:rPr lang="de-CH" dirty="0"/>
              <a:t>Installation via Docker </a:t>
            </a:r>
            <a:r>
              <a:rPr lang="de-CH" dirty="0" err="1"/>
              <a:t>Compose</a:t>
            </a:r>
            <a:endParaRPr lang="de-CH" dirty="0"/>
          </a:p>
          <a:p>
            <a:r>
              <a:rPr lang="en-US" dirty="0"/>
              <a:t>Resource</a:t>
            </a:r>
            <a:r>
              <a:rPr lang="de-CH" dirty="0"/>
              <a:t> intensive (4 Cores, 16 GB RAM)</a:t>
            </a:r>
          </a:p>
          <a:p>
            <a:r>
              <a:rPr lang="de-CH" dirty="0"/>
              <a:t>Multiple </a:t>
            </a:r>
            <a:r>
              <a:rPr lang="de-CH" dirty="0" err="1"/>
              <a:t>containers</a:t>
            </a:r>
            <a:r>
              <a:rPr lang="de-CH" dirty="0"/>
              <a:t> </a:t>
            </a:r>
            <a:r>
              <a:rPr lang="de-CH" dirty="0" err="1"/>
              <a:t>running</a:t>
            </a:r>
            <a:endParaRPr lang="de-CH" dirty="0"/>
          </a:p>
          <a:p>
            <a:r>
              <a:rPr lang="de-CH" dirty="0"/>
              <a:t>Unlimited </a:t>
            </a:r>
            <a:r>
              <a:rPr lang="de-CH" dirty="0" err="1"/>
              <a:t>retention</a:t>
            </a:r>
            <a:r>
              <a:rPr lang="de-CH" dirty="0"/>
              <a:t> </a:t>
            </a:r>
            <a:r>
              <a:rPr lang="de-CH" dirty="0" err="1"/>
              <a:t>days</a:t>
            </a:r>
            <a:endParaRPr lang="de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F3FF1C-BB40-6050-8C6F-D6C489475F22}"/>
              </a:ext>
            </a:extLst>
          </p:cNvPr>
          <p:cNvSpPr txBox="1"/>
          <p:nvPr/>
        </p:nvSpPr>
        <p:spPr>
          <a:xfrm>
            <a:off x="7482469" y="3918750"/>
            <a:ext cx="41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  <a:hlinkClick r:id="rId3"/>
              </a:rPr>
              <a:t>https://develop.sentry.dev/self-hosted/</a:t>
            </a:r>
            <a:endParaRPr lang="de-CH" dirty="0">
              <a:solidFill>
                <a:schemeClr val="bg1"/>
              </a:solidFill>
            </a:endParaRPr>
          </a:p>
          <a:p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5" name="Picture 8" descr="Link Icon Images – Browse 4,847,232 Stock Photos, Vectors, and Video |  Adobe Stock">
            <a:extLst>
              <a:ext uri="{FF2B5EF4-FFF2-40B4-BE49-F238E27FC236}">
                <a16:creationId xmlns:a16="http://schemas.microsoft.com/office/drawing/2014/main" id="{3C656139-1806-A182-2C45-88A6E1074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092" y="4241915"/>
            <a:ext cx="1321881" cy="132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756920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3_TF78853419_Win32" id="{73C4F1C6-D164-4434-8FDF-48F92F60FB31}" vid="{13AA8AF3-B505-4A9F-9557-DEA5A55D833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Geometrische Jahrespräsentation</Template>
  <TotalTime>6</TotalTime>
  <Words>618</Words>
  <Application>Microsoft Macintosh PowerPoint</Application>
  <PresentationFormat>Widescreen</PresentationFormat>
  <Paragraphs>109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-webkit-standard</vt:lpstr>
      <vt:lpstr>Arial</vt:lpstr>
      <vt:lpstr>Calibri</vt:lpstr>
      <vt:lpstr>Franklin Gothic Book</vt:lpstr>
      <vt:lpstr>Franklin Gothic Demi</vt:lpstr>
      <vt:lpstr>Benutzerdefiniert</vt:lpstr>
      <vt:lpstr>Sentry h Ship with Confidence Monitor, Fix, and Improve</vt:lpstr>
      <vt:lpstr>About me</vt:lpstr>
      <vt:lpstr>About Profile GmbH</vt:lpstr>
      <vt:lpstr>About this session</vt:lpstr>
      <vt:lpstr>What is Sentry?</vt:lpstr>
      <vt:lpstr>What is Sentry?</vt:lpstr>
      <vt:lpstr>Example Usecases</vt:lpstr>
      <vt:lpstr>Pricing</vt:lpstr>
      <vt:lpstr>No Money? No Problem!</vt:lpstr>
      <vt:lpstr>Setup Sentry Account</vt:lpstr>
      <vt:lpstr>Download the Testlibrary</vt:lpstr>
      <vt:lpstr>Report an Error</vt:lpstr>
      <vt:lpstr>Terminology</vt:lpstr>
      <vt:lpstr>Terminology</vt:lpstr>
      <vt:lpstr>Terminology</vt:lpstr>
      <vt:lpstr>Terminology</vt:lpstr>
      <vt:lpstr>Terminology</vt:lpstr>
      <vt:lpstr>Thanks for joining 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Silvan Baach</dc:creator>
  <cp:lastModifiedBy>Silvan Baach</cp:lastModifiedBy>
  <cp:revision>8</cp:revision>
  <dcterms:created xsi:type="dcterms:W3CDTF">2024-10-28T08:03:21Z</dcterms:created>
  <dcterms:modified xsi:type="dcterms:W3CDTF">2024-11-06T16:27:26Z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