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411" r:id="rId6"/>
    <p:sldId id="412" r:id="rId7"/>
    <p:sldId id="413" r:id="rId8"/>
    <p:sldId id="414" r:id="rId9"/>
    <p:sldId id="418" r:id="rId10"/>
    <p:sldId id="421" r:id="rId11"/>
    <p:sldId id="415" r:id="rId12"/>
    <p:sldId id="416" r:id="rId13"/>
    <p:sldId id="417" r:id="rId14"/>
    <p:sldId id="419" r:id="rId15"/>
    <p:sldId id="420" r:id="rId16"/>
    <p:sldId id="422" r:id="rId17"/>
    <p:sldId id="423" r:id="rId18"/>
    <p:sldId id="424" r:id="rId19"/>
    <p:sldId id="425" r:id="rId20"/>
    <p:sldId id="426" r:id="rId21"/>
    <p:sldId id="427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6" autoAdjust="0"/>
    <p:restoredTop sz="89360" autoAdjust="0"/>
  </p:normalViewPr>
  <p:slideViewPr>
    <p:cSldViewPr snapToGrid="0">
      <p:cViewPr varScale="1">
        <p:scale>
          <a:sx n="119" d="100"/>
          <a:sy n="119" d="100"/>
        </p:scale>
        <p:origin x="984" y="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31.10.2024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31.10.2024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Sentry.io is a powerful, open-source monitoring and error-tracking platform designed to help developers identify and resolve application issues in real time. </a:t>
            </a:r>
          </a:p>
          <a:p>
            <a:r>
              <a:rPr lang="en-US" dirty="0"/>
              <a:t>It provides comprehensive visibility into the health of your application by tracking errors, performance issues, and even user feedback. </a:t>
            </a:r>
          </a:p>
          <a:p>
            <a:r>
              <a:rPr lang="en-US" dirty="0"/>
              <a:t>Sentry’s goal is to bridge the gap between code and customer experience, allowing developers to catch and resolve issues before they impact users.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6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48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1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6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en-US"/>
              <a:t>Click icon to add table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logo of a person walking on a grass field&#10;&#10;Description automatically generated">
            <a:extLst>
              <a:ext uri="{FF2B5EF4-FFF2-40B4-BE49-F238E27FC236}">
                <a16:creationId xmlns:a16="http://schemas.microsoft.com/office/drawing/2014/main" id="{28A62785-C8D9-AFBB-EB68-003560125B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808" y="5915100"/>
            <a:ext cx="689663" cy="6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entry.io/signu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rofile-GmbH/Sent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ilvan.baach@profile.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ry.io/welc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entry.io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.sentry.dev/self-host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992" y="411479"/>
            <a:ext cx="5469312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Sentry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h</a:t>
            </a:r>
            <a:br>
              <a:rPr lang="de-DE" dirty="0"/>
            </a:br>
            <a:r>
              <a:rPr lang="en-US" sz="2800" b="0" dirty="0"/>
              <a:t>Ship with Confidence</a:t>
            </a:r>
            <a:br>
              <a:rPr lang="en-US" sz="2800" b="0" dirty="0"/>
            </a:br>
            <a:r>
              <a:rPr lang="en-US" sz="2800" b="0" dirty="0"/>
              <a:t>Monitor, Fix, and Improve</a:t>
            </a:r>
            <a:endParaRPr lang="de-DE" sz="3600" b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E762189-0A6D-F395-F7DE-2DD32AE42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4"/>
          <a:stretch/>
        </p:blipFill>
        <p:spPr bwMode="auto">
          <a:xfrm>
            <a:off x="5057787" y="1102658"/>
            <a:ext cx="4003861" cy="17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of a person walking on a grass field&#10;&#10;Description automatically generated">
            <a:extLst>
              <a:ext uri="{FF2B5EF4-FFF2-40B4-BE49-F238E27FC236}">
                <a16:creationId xmlns:a16="http://schemas.microsoft.com/office/drawing/2014/main" id="{5025F7AF-FA60-1F9D-ED63-24D768F88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40" y="5830837"/>
            <a:ext cx="735814" cy="7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5FA-868D-2048-1870-FFA8E4CA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Setup Sentry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CAA7-2549-E241-FEC2-B4C491B86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turn!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Create </a:t>
            </a:r>
            <a:r>
              <a:rPr lang="de-CH" dirty="0" err="1"/>
              <a:t>your</a:t>
            </a:r>
            <a:r>
              <a:rPr lang="de-CH" dirty="0"/>
              <a:t> own Sentry </a:t>
            </a:r>
            <a:r>
              <a:rPr lang="de-CH" dirty="0" err="1"/>
              <a:t>account</a:t>
            </a:r>
            <a:r>
              <a:rPr lang="de-CH" dirty="0"/>
              <a:t> at</a:t>
            </a:r>
          </a:p>
          <a:p>
            <a:pPr marL="0" indent="0">
              <a:buNone/>
            </a:pP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  <a:hlinkClick r:id="rId2"/>
              </a:rPr>
              <a:t>https://sentry.io/signup/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479B245E-0DBD-EF03-4099-3DB78F66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42" y="4626631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A303-0B2A-2E98-B906-1DD3055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Download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Testlibrary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5ADF5-00B9-1967-A83E-689004A40543}"/>
              </a:ext>
            </a:extLst>
          </p:cNvPr>
          <p:cNvSpPr txBox="1"/>
          <p:nvPr/>
        </p:nvSpPr>
        <p:spPr>
          <a:xfrm>
            <a:off x="518532" y="2848233"/>
            <a:ext cx="678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hlinkClick r:id="rId2"/>
              </a:rPr>
              <a:t>https://github.com/Profile-GmbH/Sentry</a:t>
            </a:r>
            <a:endParaRPr lang="de-CH" sz="2800" dirty="0">
              <a:solidFill>
                <a:schemeClr val="bg1"/>
              </a:solidFill>
            </a:endParaRPr>
          </a:p>
          <a:p>
            <a:endParaRPr lang="de-CH" sz="2800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1A3B24CE-4E7B-21A7-3425-4D5AEDCD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99" y="3325286"/>
            <a:ext cx="1556719" cy="155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921C-E75B-DB24-6104-B461B1A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Report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2526-FB2F-3DAF-902E-7CCD30A3B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9"/>
            <a:ext cx="6787747" cy="974238"/>
          </a:xfrm>
        </p:spPr>
        <p:txBody>
          <a:bodyPr/>
          <a:lstStyle/>
          <a:p>
            <a:r>
              <a:rPr lang="en-US" dirty="0"/>
              <a:t>We can report an error to Sentry by sending a JSON payload through an HTTP POST request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46072-5201-0D65-6BC8-398781C4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7"/>
          <a:stretch/>
        </p:blipFill>
        <p:spPr>
          <a:xfrm>
            <a:off x="952648" y="3315272"/>
            <a:ext cx="1299897" cy="109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2AA1E-2A31-3BA7-A6C6-971AE3E38329}"/>
              </a:ext>
            </a:extLst>
          </p:cNvPr>
          <p:cNvSpPr txBox="1"/>
          <p:nvPr/>
        </p:nvSpPr>
        <p:spPr>
          <a:xfrm>
            <a:off x="6175774" y="4243230"/>
            <a:ext cx="13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solidFill>
                  <a:schemeClr val="bg1"/>
                </a:solidFill>
              </a:rPr>
              <a:t>OSentry</a:t>
            </a:r>
            <a:endParaRPr lang="de-CH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FABA4-BC49-A9F7-4AFD-33B3E4CC9182}"/>
              </a:ext>
            </a:extLst>
          </p:cNvPr>
          <p:cNvSpPr txBox="1"/>
          <p:nvPr/>
        </p:nvSpPr>
        <p:spPr>
          <a:xfrm>
            <a:off x="705010" y="4348976"/>
            <a:ext cx="179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solidFill>
                  <a:schemeClr val="bg1"/>
                </a:solidFill>
              </a:rPr>
              <a:t>OSentryHL</a:t>
            </a:r>
            <a:endParaRPr lang="de-CH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A79C2-A18C-736A-88E7-014AE687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7"/>
          <a:stretch/>
        </p:blipFill>
        <p:spPr>
          <a:xfrm>
            <a:off x="6219831" y="3209526"/>
            <a:ext cx="1299897" cy="10909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966615-D5B7-EA01-F600-019A553B0868}"/>
              </a:ext>
            </a:extLst>
          </p:cNvPr>
          <p:cNvCxnSpPr>
            <a:cxnSpLocks/>
          </p:cNvCxnSpPr>
          <p:nvPr/>
        </p:nvCxnSpPr>
        <p:spPr>
          <a:xfrm>
            <a:off x="2500181" y="3860742"/>
            <a:ext cx="359581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D3C87-6C42-EB0A-8E3A-95C5222ADDE0}"/>
              </a:ext>
            </a:extLst>
          </p:cNvPr>
          <p:cNvSpPr txBox="1"/>
          <p:nvPr/>
        </p:nvSpPr>
        <p:spPr>
          <a:xfrm>
            <a:off x="6175774" y="4867699"/>
            <a:ext cx="395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captureException</a:t>
            </a:r>
            <a:r>
              <a:rPr lang="de-CH" dirty="0">
                <a:solidFill>
                  <a:schemeClr val="bg1"/>
                </a:solidFill>
              </a:rPr>
              <a:t>(param1,…,param7)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D82FC-10EB-39A2-D3A9-181F3DF575BC}"/>
              </a:ext>
            </a:extLst>
          </p:cNvPr>
          <p:cNvSpPr txBox="1"/>
          <p:nvPr/>
        </p:nvSpPr>
        <p:spPr>
          <a:xfrm>
            <a:off x="6175773" y="5237031"/>
            <a:ext cx="3263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Gathers </a:t>
            </a:r>
            <a:r>
              <a:rPr lang="de-CH" dirty="0" err="1">
                <a:solidFill>
                  <a:schemeClr val="bg1"/>
                </a:solidFill>
              </a:rPr>
              <a:t>stack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information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Gathers variable </a:t>
            </a:r>
            <a:r>
              <a:rPr lang="de-CH" dirty="0" err="1">
                <a:solidFill>
                  <a:schemeClr val="bg1"/>
                </a:solidFill>
              </a:rPr>
              <a:t>information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Generates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Sends JSON </a:t>
            </a:r>
            <a:r>
              <a:rPr lang="de-CH" dirty="0" err="1">
                <a:solidFill>
                  <a:schemeClr val="bg1"/>
                </a:solidFill>
              </a:rPr>
              <a:t>to</a:t>
            </a:r>
            <a:r>
              <a:rPr lang="de-CH" dirty="0">
                <a:solidFill>
                  <a:schemeClr val="bg1"/>
                </a:solidFill>
              </a:rPr>
              <a:t> Sentry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8F9C5-98FA-5F9A-919E-77E457426B48}"/>
              </a:ext>
            </a:extLst>
          </p:cNvPr>
          <p:cNvSpPr txBox="1"/>
          <p:nvPr/>
        </p:nvSpPr>
        <p:spPr>
          <a:xfrm>
            <a:off x="705010" y="4872196"/>
            <a:ext cx="4143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captureSQLException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captureDeprecatedCodeException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captureLog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 </a:t>
            </a:r>
            <a:r>
              <a:rPr lang="de-CH" b="1" dirty="0">
                <a:solidFill>
                  <a:schemeClr val="bg1"/>
                </a:solidFill>
              </a:rPr>
              <a:t>Adapter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object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abstraction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layer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Tags</a:t>
            </a:r>
          </a:p>
          <a:p>
            <a:endParaRPr lang="de-CH" dirty="0"/>
          </a:p>
          <a:p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tags</a:t>
            </a:r>
          </a:p>
          <a:p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9595624" y="0"/>
            <a:ext cx="2637263" cy="4254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97D8E-43D5-B5DD-5600-45AC0831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34"/>
          <a:stretch/>
        </p:blipFill>
        <p:spPr>
          <a:xfrm>
            <a:off x="6266985" y="0"/>
            <a:ext cx="3696630" cy="64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Extras</a:t>
            </a:r>
          </a:p>
          <a:p>
            <a:endParaRPr lang="de-CH" dirty="0"/>
          </a:p>
          <a:p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648094" y="0"/>
            <a:ext cx="6584794" cy="4254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2A7D4-F979-BAF0-08B2-974873A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26" y="625032"/>
            <a:ext cx="6700014" cy="2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StackTraceInterface</a:t>
            </a:r>
            <a:endParaRPr lang="de-CH" dirty="0"/>
          </a:p>
          <a:p>
            <a:endParaRPr lang="de-CH" dirty="0"/>
          </a:p>
          <a:p>
            <a:r>
              <a:rPr lang="de-CH" dirty="0"/>
              <a:t>Sends all </a:t>
            </a:r>
            <a:r>
              <a:rPr lang="de-CH" dirty="0" err="1"/>
              <a:t>Stacktrace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Sentry</a:t>
            </a:r>
          </a:p>
          <a:p>
            <a:r>
              <a:rPr lang="de-CH" dirty="0"/>
              <a:t>Includes all </a:t>
            </a:r>
            <a:r>
              <a:rPr lang="de-CH" dirty="0" err="1"/>
              <a:t>instance</a:t>
            </a:r>
            <a:r>
              <a:rPr lang="de-CH" dirty="0"/>
              <a:t> and </a:t>
            </a:r>
            <a:r>
              <a:rPr lang="de-CH" dirty="0" err="1"/>
              <a:t>parameter</a:t>
            </a:r>
            <a:r>
              <a:rPr lang="de-CH" dirty="0"/>
              <a:t>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60F6-6B04-3DD5-D314-5CE16604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26" y="269300"/>
            <a:ext cx="7637637" cy="30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629665" cy="3708517"/>
          </a:xfrm>
        </p:spPr>
        <p:txBody>
          <a:bodyPr/>
          <a:lstStyle/>
          <a:p>
            <a:r>
              <a:rPr lang="de-CH" dirty="0" err="1"/>
              <a:t>UserInterface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Creates</a:t>
            </a:r>
            <a:r>
              <a:rPr lang="de-CH" dirty="0"/>
              <a:t> an extra UI </a:t>
            </a:r>
            <a:r>
              <a:rPr lang="de-CH" dirty="0" err="1"/>
              <a:t>element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0D1BE-1927-F441-B41D-2560E51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39" y="667775"/>
            <a:ext cx="8006849" cy="1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629665" cy="3708517"/>
          </a:xfrm>
        </p:spPr>
        <p:txBody>
          <a:bodyPr/>
          <a:lstStyle/>
          <a:p>
            <a:r>
              <a:rPr lang="de-CH" dirty="0" err="1"/>
              <a:t>ExceptionInterface</a:t>
            </a:r>
            <a:endParaRPr lang="de-CH" dirty="0"/>
          </a:p>
          <a:p>
            <a:endParaRPr lang="de-CH" dirty="0"/>
          </a:p>
          <a:p>
            <a:r>
              <a:rPr lang="de-CH" dirty="0"/>
              <a:t>Container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display</a:t>
            </a:r>
            <a:r>
              <a:rPr lang="de-CH" dirty="0"/>
              <a:t> </a:t>
            </a:r>
            <a:r>
              <a:rPr lang="de-CH" dirty="0" err="1"/>
              <a:t>Exceptionname</a:t>
            </a:r>
            <a:r>
              <a:rPr lang="de-CH" dirty="0"/>
              <a:t> and </a:t>
            </a:r>
            <a:r>
              <a:rPr lang="de-CH" dirty="0" err="1"/>
              <a:t>error</a:t>
            </a:r>
            <a:r>
              <a:rPr lang="de-CH" dirty="0"/>
              <a:t> code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StackTraceInterface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54F5-DC25-985C-4CA9-B5E576AD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10" y="867565"/>
            <a:ext cx="7844784" cy="1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9CC-815F-44C0-90C0-DA2E9B6E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joining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6574-0A9F-18F0-59B4-369A48F31C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Sentry!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hlinkClick r:id="rId2"/>
              </a:rPr>
              <a:t>silvan.baach@profile.ch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T +41 52 213 63 33</a:t>
            </a:r>
          </a:p>
        </p:txBody>
      </p:sp>
    </p:spTree>
    <p:extLst>
      <p:ext uri="{BB962C8B-B14F-4D97-AF65-F5344CB8AC3E}">
        <p14:creationId xmlns:p14="http://schemas.microsoft.com/office/powerpoint/2010/main" val="34854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3EEE-2EFE-CFC4-4036-55CD25A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</a:t>
            </a:r>
            <a:r>
              <a:rPr lang="de-CH" dirty="0" err="1"/>
              <a:t>me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C85D-0142-87AB-F524-FE64F5CE1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901261" cy="3708517"/>
          </a:xfrm>
        </p:spPr>
        <p:txBody>
          <a:bodyPr/>
          <a:lstStyle/>
          <a:p>
            <a:r>
              <a:rPr lang="en-US" dirty="0"/>
              <a:t>Swiss Native from the Winterthur Region</a:t>
            </a:r>
          </a:p>
          <a:p>
            <a:r>
              <a:rPr lang="en-US" dirty="0"/>
              <a:t>25 Years old </a:t>
            </a:r>
          </a:p>
          <a:p>
            <a:r>
              <a:rPr lang="en-US" dirty="0"/>
              <a:t>Bachelor’s Degree in Computer Science</a:t>
            </a:r>
          </a:p>
          <a:p>
            <a:r>
              <a:rPr lang="en-US" dirty="0"/>
              <a:t>6 Years of work experience at Profile GmbH</a:t>
            </a:r>
          </a:p>
          <a:p>
            <a:r>
              <a:rPr lang="en-US" dirty="0"/>
              <a:t>6 Years of expertise in Omnis Development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972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DF6A-5013-7B0A-0CF3-A2F7A50E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Profile GmbH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C8DD-1E3C-6161-2471-B410FCEEC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10025802" cy="4151686"/>
          </a:xfrm>
        </p:spPr>
        <p:txBody>
          <a:bodyPr/>
          <a:lstStyle/>
          <a:p>
            <a:r>
              <a:rPr lang="de-DE" dirty="0" err="1"/>
              <a:t>Founded</a:t>
            </a:r>
            <a:r>
              <a:rPr lang="de-DE" dirty="0"/>
              <a:t> 1994</a:t>
            </a:r>
          </a:p>
          <a:p>
            <a:r>
              <a:rPr lang="en-US" dirty="0"/>
              <a:t>Developing with Omnis since version 3+</a:t>
            </a:r>
          </a:p>
          <a:p>
            <a:r>
              <a:rPr lang="en-US" dirty="0"/>
              <a:t>Currently working with Omnis 10</a:t>
            </a:r>
          </a:p>
          <a:p>
            <a:r>
              <a:rPr lang="de-DE" dirty="0"/>
              <a:t>Main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‚Helper‘ a ERP-software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prepress-companies</a:t>
            </a:r>
            <a:endParaRPr lang="de-DE" dirty="0"/>
          </a:p>
          <a:p>
            <a:r>
              <a:rPr lang="de-DE" dirty="0"/>
              <a:t>Evolution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large-volume-</a:t>
            </a:r>
            <a:r>
              <a:rPr lang="de-DE" dirty="0" err="1"/>
              <a:t>scanning</a:t>
            </a:r>
            <a:r>
              <a:rPr lang="de-DE" dirty="0"/>
              <a:t>, like </a:t>
            </a:r>
            <a:r>
              <a:rPr lang="de-DE" dirty="0" err="1"/>
              <a:t>generating</a:t>
            </a:r>
            <a:r>
              <a:rPr lang="de-DE" dirty="0"/>
              <a:t> PDFs, </a:t>
            </a:r>
            <a:r>
              <a:rPr lang="de-DE" dirty="0" err="1"/>
              <a:t>branding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,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bookmarks</a:t>
            </a:r>
            <a:endParaRPr lang="de-DE" dirty="0"/>
          </a:p>
          <a:p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34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791-7932-C541-16AB-BD350D41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session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0C5A-3098-82F3-572B-4483BBBDD2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8898179" cy="3971266"/>
          </a:xfrm>
        </p:spPr>
        <p:txBody>
          <a:bodyPr>
            <a:normAutofit/>
          </a:bodyPr>
          <a:lstStyle/>
          <a:p>
            <a:r>
              <a:rPr lang="de-CH" dirty="0"/>
              <a:t>Brief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Sentry</a:t>
            </a:r>
          </a:p>
          <a:p>
            <a:r>
              <a:rPr lang="de-CH" dirty="0"/>
              <a:t>Setup Sentry </a:t>
            </a:r>
            <a:r>
              <a:rPr lang="de-CH" dirty="0" err="1"/>
              <a:t>account</a:t>
            </a:r>
            <a:endParaRPr lang="de-CH" dirty="0"/>
          </a:p>
          <a:p>
            <a:r>
              <a:rPr lang="de-CH" dirty="0"/>
              <a:t>Setup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r>
              <a:rPr lang="de-CH" dirty="0" err="1"/>
              <a:t>Explore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Sentry UI</a:t>
            </a:r>
          </a:p>
          <a:p>
            <a:r>
              <a:rPr lang="de-CH" dirty="0"/>
              <a:t>Close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source code</a:t>
            </a:r>
          </a:p>
          <a:p>
            <a:r>
              <a:rPr lang="de-CH" dirty="0"/>
              <a:t>Releases;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automatically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Omnis</a:t>
            </a:r>
            <a:r>
              <a:rPr lang="de-CH" dirty="0"/>
              <a:t> VCS</a:t>
            </a:r>
          </a:p>
          <a:p>
            <a:r>
              <a:rPr lang="de-CH" dirty="0"/>
              <a:t>Open </a:t>
            </a:r>
            <a:r>
              <a:rPr lang="de-CH" dirty="0" err="1"/>
              <a:t>discussion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79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808-F091-8149-A975-E786CAB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Sentry?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CDAEB-2D28-A91F-FBF7-67697FA60762}"/>
              </a:ext>
            </a:extLst>
          </p:cNvPr>
          <p:cNvSpPr txBox="1"/>
          <p:nvPr/>
        </p:nvSpPr>
        <p:spPr>
          <a:xfrm>
            <a:off x="8586338" y="3579692"/>
            <a:ext cx="293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3"/>
              </a:rPr>
              <a:t>https://sentry.io/welcome/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01F2C-C582-B75E-2051-118F115656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083256" cy="3708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Sentry.io is a powerful, open-source monitoring and error-tracking platform</a:t>
            </a:r>
          </a:p>
          <a:p>
            <a:r>
              <a:rPr lang="de-CH" dirty="0" err="1"/>
              <a:t>Comprehensive</a:t>
            </a:r>
            <a:r>
              <a:rPr lang="de-CH" dirty="0"/>
              <a:t> </a:t>
            </a:r>
            <a:r>
              <a:rPr lang="de-CH" dirty="0" err="1"/>
              <a:t>visibility</a:t>
            </a:r>
            <a:r>
              <a:rPr lang="de-CH" dirty="0"/>
              <a:t> </a:t>
            </a:r>
            <a:r>
              <a:rPr lang="en-US" dirty="0"/>
              <a:t>into the health of your application (Releases)</a:t>
            </a:r>
          </a:p>
          <a:p>
            <a:r>
              <a:rPr lang="en-US" dirty="0"/>
              <a:t>Live Error-Reporting of any application in production</a:t>
            </a:r>
          </a:p>
          <a:p>
            <a:r>
              <a:rPr lang="en-US" dirty="0"/>
              <a:t>Helps to debug all kind of errors with ease</a:t>
            </a:r>
          </a:p>
          <a:p>
            <a:r>
              <a:rPr lang="en-US" dirty="0"/>
              <a:t>Helps to find “hidden” bugs</a:t>
            </a:r>
          </a:p>
          <a:p>
            <a:r>
              <a:rPr lang="en-US" dirty="0"/>
              <a:t>Don’t expect your customers to report bugs correctly! </a:t>
            </a:r>
            <a:endParaRPr lang="de-CH" dirty="0"/>
          </a:p>
        </p:txBody>
      </p:sp>
      <p:sp>
        <p:nvSpPr>
          <p:cNvPr id="6" name="AutoShape 6" descr="External Link Vector SVG Icon (45) - SVG Repo">
            <a:extLst>
              <a:ext uri="{FF2B5EF4-FFF2-40B4-BE49-F238E27FC236}">
                <a16:creationId xmlns:a16="http://schemas.microsoft.com/office/drawing/2014/main" id="{FC37CA7D-0882-1571-AD8D-51D268309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24081" cy="30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6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B6D14B57-2EA8-31A7-D95A-0F17C865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40" y="3941470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808-F091-8149-A975-E786CAB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Sentry?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01F2C-C582-B75E-2051-118F115656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083256" cy="3708517"/>
          </a:xfrm>
        </p:spPr>
        <p:txBody>
          <a:bodyPr/>
          <a:lstStyle/>
          <a:p>
            <a:r>
              <a:rPr lang="en-US" dirty="0"/>
              <a:t>Sentry is no magic solution / tool</a:t>
            </a:r>
          </a:p>
          <a:p>
            <a:r>
              <a:rPr lang="en-US" dirty="0"/>
              <a:t>It's only as effective as the effort you put into implementing it</a:t>
            </a:r>
          </a:p>
          <a:p>
            <a:r>
              <a:rPr lang="en-US" dirty="0"/>
              <a:t>It shines when implemented in super classes and super error handlers</a:t>
            </a:r>
            <a:endParaRPr lang="de-CH" dirty="0"/>
          </a:p>
        </p:txBody>
      </p:sp>
      <p:sp>
        <p:nvSpPr>
          <p:cNvPr id="6" name="AutoShape 6" descr="External Link Vector SVG Icon (45) - SVG Repo">
            <a:extLst>
              <a:ext uri="{FF2B5EF4-FFF2-40B4-BE49-F238E27FC236}">
                <a16:creationId xmlns:a16="http://schemas.microsoft.com/office/drawing/2014/main" id="{FC37CA7D-0882-1571-AD8D-51D268309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24081" cy="30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D1AE6-B76C-6D05-A239-ABA7FEE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8" y="4587801"/>
            <a:ext cx="10221751" cy="1895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94C32-36CF-05AA-F419-D4C3C86B2D70}"/>
              </a:ext>
            </a:extLst>
          </p:cNvPr>
          <p:cNvSpPr txBox="1"/>
          <p:nvPr/>
        </p:nvSpPr>
        <p:spPr>
          <a:xfrm>
            <a:off x="8675649" y="3943275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>
                <a:solidFill>
                  <a:schemeClr val="bg1"/>
                </a:solidFill>
              </a:rPr>
              <a:t>TSuper</a:t>
            </a:r>
            <a:r>
              <a:rPr lang="de-CH" sz="2400" b="1" dirty="0">
                <a:solidFill>
                  <a:schemeClr val="bg1"/>
                </a:solidFill>
              </a:rPr>
              <a:t>.$</a:t>
            </a:r>
            <a:r>
              <a:rPr lang="de-CH" sz="2400" b="1" dirty="0" err="1">
                <a:solidFill>
                  <a:schemeClr val="bg1"/>
                </a:solidFill>
              </a:rPr>
              <a:t>sqlerror</a:t>
            </a:r>
            <a:endParaRPr lang="de-CH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2E50-29F9-BC6B-C0C1-72B6783E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Usecases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278B-7690-D235-A8D5-2D9483A288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328582" cy="3708517"/>
          </a:xfrm>
        </p:spPr>
        <p:txBody>
          <a:bodyPr/>
          <a:lstStyle/>
          <a:p>
            <a:r>
              <a:rPr lang="de-CH" dirty="0"/>
              <a:t>Capture SQL-</a:t>
            </a:r>
            <a:r>
              <a:rPr lang="de-CH" dirty="0" err="1"/>
              <a:t>Exceptions</a:t>
            </a:r>
            <a:endParaRPr lang="de-CH" dirty="0"/>
          </a:p>
          <a:p>
            <a:r>
              <a:rPr lang="de-CH" dirty="0" err="1"/>
              <a:t>Warning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deprecated</a:t>
            </a:r>
            <a:r>
              <a:rPr lang="de-CH" dirty="0"/>
              <a:t> 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run</a:t>
            </a:r>
            <a:endParaRPr lang="de-CH" dirty="0"/>
          </a:p>
          <a:p>
            <a:r>
              <a:rPr lang="en-US" dirty="0"/>
              <a:t>Generate log messages for virtually any event or action</a:t>
            </a:r>
          </a:p>
          <a:p>
            <a:r>
              <a:rPr lang="en-US" dirty="0"/>
              <a:t>Example: Get Notified when a customer uses more licenses than he pays for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77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069A-DD71-F0B9-0464-0B3746E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D60B4-E7D4-B4D5-7F6F-33F0CC5DDD96}"/>
              </a:ext>
            </a:extLst>
          </p:cNvPr>
          <p:cNvSpPr txBox="1"/>
          <p:nvPr/>
        </p:nvSpPr>
        <p:spPr>
          <a:xfrm>
            <a:off x="9300017" y="3941470"/>
            <a:ext cx="293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2"/>
              </a:rPr>
              <a:t>https://sentry.io/pricing/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3212A25C-1247-7CC6-7B91-242A61AE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219" y="4303248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84274-C3F4-23C0-3B05-D672BFF60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322048"/>
            <a:ext cx="8395010" cy="1578583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A527630-D9D4-FBAE-C81F-6856B12F13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4075771"/>
            <a:ext cx="7083256" cy="2447692"/>
          </a:xfrm>
        </p:spPr>
        <p:txBody>
          <a:bodyPr/>
          <a:lstStyle/>
          <a:p>
            <a:r>
              <a:rPr lang="en-US" dirty="0"/>
              <a:t>5k errors vs. 50k errors per Month</a:t>
            </a:r>
          </a:p>
          <a:p>
            <a:r>
              <a:rPr lang="en-US" dirty="0"/>
              <a:t>1 User vs. multiple Users</a:t>
            </a:r>
          </a:p>
          <a:p>
            <a:r>
              <a:rPr lang="en-US" dirty="0"/>
              <a:t>30-day data retention vs. 90-day data retention</a:t>
            </a:r>
          </a:p>
          <a:p>
            <a:r>
              <a:rPr lang="en-US" dirty="0"/>
              <a:t>No API access vs. Full API access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106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EDF0-A3CA-9CF0-70CE-E3B90C4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Money? </a:t>
            </a:r>
            <a:r>
              <a:rPr lang="de-CH" dirty="0" err="1"/>
              <a:t>No</a:t>
            </a:r>
            <a:r>
              <a:rPr lang="de-CH" dirty="0"/>
              <a:t> 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29C0-305B-C43C-45C9-18B4AB7D42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Sentry </a:t>
            </a:r>
            <a:r>
              <a:rPr lang="de-CH" dirty="0" err="1"/>
              <a:t>is</a:t>
            </a:r>
            <a:r>
              <a:rPr lang="de-CH" dirty="0"/>
              <a:t> Open Source so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self</a:t>
            </a:r>
            <a:r>
              <a:rPr lang="de-CH" dirty="0"/>
              <a:t> host!</a:t>
            </a:r>
          </a:p>
          <a:p>
            <a:r>
              <a:rPr lang="de-CH" dirty="0"/>
              <a:t>Installation via Docker </a:t>
            </a:r>
            <a:r>
              <a:rPr lang="de-CH" dirty="0" err="1"/>
              <a:t>Compose</a:t>
            </a:r>
            <a:endParaRPr lang="de-CH" dirty="0"/>
          </a:p>
          <a:p>
            <a:r>
              <a:rPr lang="en-US" dirty="0"/>
              <a:t>Resource</a:t>
            </a:r>
            <a:r>
              <a:rPr lang="de-CH" dirty="0"/>
              <a:t> intensive (4 Cores, 16 GB RAM)</a:t>
            </a:r>
          </a:p>
          <a:p>
            <a:r>
              <a:rPr lang="de-CH" dirty="0"/>
              <a:t>Multiple </a:t>
            </a:r>
            <a:r>
              <a:rPr lang="de-CH" dirty="0" err="1"/>
              <a:t>containers</a:t>
            </a:r>
            <a:r>
              <a:rPr lang="de-CH" dirty="0"/>
              <a:t> </a:t>
            </a:r>
            <a:r>
              <a:rPr lang="de-CH" dirty="0" err="1"/>
              <a:t>running</a:t>
            </a:r>
            <a:endParaRPr lang="de-CH" dirty="0"/>
          </a:p>
          <a:p>
            <a:r>
              <a:rPr lang="de-CH" dirty="0"/>
              <a:t>Unlimited </a:t>
            </a:r>
            <a:r>
              <a:rPr lang="de-CH" dirty="0" err="1"/>
              <a:t>retention</a:t>
            </a:r>
            <a:r>
              <a:rPr lang="de-CH" dirty="0"/>
              <a:t> </a:t>
            </a:r>
            <a:r>
              <a:rPr lang="de-CH" dirty="0" err="1"/>
              <a:t>days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3FF1C-BB40-6050-8C6F-D6C489475F22}"/>
              </a:ext>
            </a:extLst>
          </p:cNvPr>
          <p:cNvSpPr txBox="1"/>
          <p:nvPr/>
        </p:nvSpPr>
        <p:spPr>
          <a:xfrm>
            <a:off x="7482469" y="3918750"/>
            <a:ext cx="41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3"/>
              </a:rPr>
              <a:t>https://develop.sentry.dev/self-hosted/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3C656139-1806-A182-2C45-88A6E107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92" y="4241915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5692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617</Words>
  <Application>Microsoft Office PowerPoint</Application>
  <PresentationFormat>Widescreen</PresentationFormat>
  <Paragraphs>109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Benutzerdefiniert</vt:lpstr>
      <vt:lpstr>Sentry h Ship with Confidence Monitor, Fix, and Improve</vt:lpstr>
      <vt:lpstr>About me</vt:lpstr>
      <vt:lpstr>About Profile GmbH</vt:lpstr>
      <vt:lpstr>About this session</vt:lpstr>
      <vt:lpstr>What is Sentry?</vt:lpstr>
      <vt:lpstr>What is Sentry?</vt:lpstr>
      <vt:lpstr>Example Usecases</vt:lpstr>
      <vt:lpstr>Pricing</vt:lpstr>
      <vt:lpstr>No Money? No Problem!</vt:lpstr>
      <vt:lpstr>Setup Sentry Account</vt:lpstr>
      <vt:lpstr>Download the Testlibrary</vt:lpstr>
      <vt:lpstr>Report an Error</vt:lpstr>
      <vt:lpstr>Terminology</vt:lpstr>
      <vt:lpstr>Terminology</vt:lpstr>
      <vt:lpstr>Terminology</vt:lpstr>
      <vt:lpstr>Terminology</vt:lpstr>
      <vt:lpstr>Terminology</vt:lpstr>
      <vt:lpstr>Thanks for joining 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Silvan Baach</dc:creator>
  <cp:lastModifiedBy>Silvan Baach</cp:lastModifiedBy>
  <cp:revision>7</cp:revision>
  <dcterms:created xsi:type="dcterms:W3CDTF">2024-10-28T08:03:21Z</dcterms:created>
  <dcterms:modified xsi:type="dcterms:W3CDTF">2024-10-31T10:44:57Z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