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sldIdLst>
    <p:sldId id="256" r:id="rId3"/>
    <p:sldId id="257" r:id="rId4"/>
    <p:sldId id="258" r:id="rId5"/>
    <p:sldId id="259" r:id="rId6"/>
    <p:sldId id="260" r:id="rId7"/>
    <p:sldId id="261" r:id="rId8"/>
    <p:sldId id="270" r:id="rId9"/>
    <p:sldId id="262" r:id="rId10"/>
    <p:sldId id="264" r:id="rId11"/>
    <p:sldId id="265" r:id="rId12"/>
    <p:sldId id="263" r:id="rId13"/>
    <p:sldId id="269" r:id="rId14"/>
    <p:sldId id="266" r:id="rId15"/>
    <p:sldId id="271"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sh N" initials="SN" lastIdx="1" clrIdx="0">
    <p:extLst>
      <p:ext uri="{19B8F6BF-5375-455C-9EA6-DF929625EA0E}">
        <p15:presenceInfo xmlns:p15="http://schemas.microsoft.com/office/powerpoint/2012/main" userId="S-1-5-21-165018344-2962023141-3752617265-131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48" y="1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16T13:54:14.92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7D40387-EA15-4F90-9E1F-4F46C71FDC4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1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F5977-D9DB-48BE-9E6B-F62466401A64}" type="datetimeFigureOut">
              <a:rPr lang="en-US" smtClean="0"/>
              <a:t>14-May-19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264531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2598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2298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2264436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3198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3747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876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7482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22756911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98883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2411352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342710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BF5977-D9DB-48BE-9E6B-F62466401A64}" type="datetimeFigureOut">
              <a:rPr lang="en-US" smtClean="0"/>
              <a:t>14-May-19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1471704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BF5977-D9DB-48BE-9E6B-F62466401A64}" type="datetimeFigureOut">
              <a:rPr lang="en-US" smtClean="0"/>
              <a:t>14-May-19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303807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727322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13528305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18939120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F5977-D9DB-48BE-9E6B-F62466401A64}" type="datetimeFigureOut">
              <a:rPr lang="en-US" smtClean="0"/>
              <a:t>14-May-19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41042413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F5977-D9DB-48BE-9E6B-F62466401A64}" type="datetimeFigureOut">
              <a:rPr lang="en-US" smtClean="0"/>
              <a:t>14-May-19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1515067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35529475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486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79065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6046322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40420452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18837695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14918352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BF5977-D9DB-48BE-9E6B-F62466401A64}" type="datetimeFigureOut">
              <a:rPr lang="en-US" smtClean="0"/>
              <a:t>14-May-19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3596209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BF5977-D9DB-48BE-9E6B-F62466401A64}" type="datetimeFigureOut">
              <a:rPr lang="en-US" smtClean="0"/>
              <a:t>14-May-19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2972064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BF5977-D9DB-48BE-9E6B-F62466401A64}" type="datetimeFigureOut">
              <a:rPr lang="en-US" smtClean="0"/>
              <a:t>14-May-19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40387-EA15-4F90-9E1F-4F46C71FDC4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4495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BF5977-D9DB-48BE-9E6B-F62466401A64}" type="datetimeFigureOut">
              <a:rPr lang="en-US" smtClean="0"/>
              <a:t>14-May-19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40387-EA15-4F90-9E1F-4F46C71FDC4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343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F5977-D9DB-48BE-9E6B-F62466401A64}" type="datetimeFigureOut">
              <a:rPr lang="en-US" smtClean="0"/>
              <a:t>14-May-19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343339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F5977-D9DB-48BE-9E6B-F62466401A64}" type="datetimeFigureOut">
              <a:rPr lang="en-US" smtClean="0"/>
              <a:t>14-May-19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0387-EA15-4F90-9E1F-4F46C71FDC4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032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F5977-D9DB-48BE-9E6B-F62466401A64}" type="datetimeFigureOut">
              <a:rPr lang="en-US" smtClean="0"/>
              <a:t>14-May-19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0387-EA15-4F90-9E1F-4F46C71FDC4E}" type="slidenum">
              <a:rPr lang="en-US" smtClean="0"/>
              <a:t>‹#›</a:t>
            </a:fld>
            <a:endParaRPr lang="en-US"/>
          </a:p>
        </p:txBody>
      </p:sp>
    </p:spTree>
    <p:extLst>
      <p:ext uri="{BB962C8B-B14F-4D97-AF65-F5344CB8AC3E}">
        <p14:creationId xmlns:p14="http://schemas.microsoft.com/office/powerpoint/2010/main" val="368335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10.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8.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BF5977-D9DB-48BE-9E6B-F62466401A64}" type="datetimeFigureOut">
              <a:rPr lang="en-US" smtClean="0"/>
              <a:t>14-May-19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D40387-EA15-4F90-9E1F-4F46C71FDC4E}" type="slidenum">
              <a:rPr lang="en-US" smtClean="0"/>
              <a:t>‹#›</a:t>
            </a:fld>
            <a:endParaRPr lang="en-US"/>
          </a:p>
        </p:txBody>
      </p:sp>
    </p:spTree>
    <p:extLst>
      <p:ext uri="{BB962C8B-B14F-4D97-AF65-F5344CB8AC3E}">
        <p14:creationId xmlns:p14="http://schemas.microsoft.com/office/powerpoint/2010/main" val="44208494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DBF5977-D9DB-48BE-9E6B-F62466401A64}" type="datetimeFigureOut">
              <a:rPr lang="en-US" smtClean="0"/>
              <a:t>14-May-19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D40387-EA15-4F90-9E1F-4F46C71FDC4E}" type="slidenum">
              <a:rPr lang="en-US" smtClean="0"/>
              <a:t>‹#›</a:t>
            </a:fld>
            <a:endParaRPr lang="en-US"/>
          </a:p>
        </p:txBody>
      </p:sp>
    </p:spTree>
    <p:extLst>
      <p:ext uri="{BB962C8B-B14F-4D97-AF65-F5344CB8AC3E}">
        <p14:creationId xmlns:p14="http://schemas.microsoft.com/office/powerpoint/2010/main" val="362348554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POM%20VS%20Page%20factory.do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jp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2802465"/>
            <a:ext cx="6815669" cy="1515533"/>
          </a:xfrm>
        </p:spPr>
        <p:txBody>
          <a:bodyPr/>
          <a:lstStyle/>
          <a:p>
            <a:r>
              <a:rPr lang="en-US" dirty="0" smtClean="0"/>
              <a:t>EQ Automation Forum Meet</a:t>
            </a:r>
            <a:br>
              <a:rPr lang="en-US" dirty="0" smtClean="0"/>
            </a:br>
            <a:r>
              <a:rPr lang="en-US" dirty="0" smtClean="0"/>
              <a:t>16-05-2019</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345" y="64817"/>
            <a:ext cx="969818" cy="475511"/>
          </a:xfrm>
          <a:prstGeom prst="rect">
            <a:avLst/>
          </a:prstGeom>
        </p:spPr>
      </p:pic>
      <p:sp>
        <p:nvSpPr>
          <p:cNvPr id="5" name="Title 1"/>
          <p:cNvSpPr txBox="1">
            <a:spLocks/>
          </p:cNvSpPr>
          <p:nvPr/>
        </p:nvSpPr>
        <p:spPr>
          <a:xfrm>
            <a:off x="9979887" y="4013199"/>
            <a:ext cx="2890985" cy="2369127"/>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u="sng" dirty="0" smtClean="0"/>
              <a:t>By:</a:t>
            </a:r>
          </a:p>
          <a:p>
            <a:pPr algn="l"/>
            <a:r>
              <a:rPr lang="en-US" sz="2800" dirty="0" err="1" smtClean="0"/>
              <a:t>Bakkiya</a:t>
            </a:r>
            <a:r>
              <a:rPr lang="en-US" sz="4000" dirty="0" smtClean="0"/>
              <a:t> </a:t>
            </a:r>
            <a:endParaRPr lang="en-US" sz="2800" dirty="0"/>
          </a:p>
          <a:p>
            <a:pPr algn="l"/>
            <a:r>
              <a:rPr lang="en-US" sz="2800" dirty="0" err="1" smtClean="0"/>
              <a:t>Suresh.N</a:t>
            </a:r>
            <a:endParaRPr lang="en-US" sz="2800" dirty="0" smtClean="0"/>
          </a:p>
          <a:p>
            <a:pPr algn="l"/>
            <a:r>
              <a:rPr lang="en-US" sz="2800" dirty="0" err="1" smtClean="0"/>
              <a:t>Dilna</a:t>
            </a:r>
            <a:endParaRPr lang="en-US" sz="2800" dirty="0"/>
          </a:p>
          <a:p>
            <a:pPr algn="l"/>
            <a:r>
              <a:rPr lang="en-US" sz="2800" dirty="0"/>
              <a:t>Divya</a:t>
            </a:r>
            <a:endParaRPr lang="en-US" sz="2800" dirty="0"/>
          </a:p>
        </p:txBody>
      </p:sp>
    </p:spTree>
    <p:extLst>
      <p:ext uri="{BB962C8B-B14F-4D97-AF65-F5344CB8AC3E}">
        <p14:creationId xmlns:p14="http://schemas.microsoft.com/office/powerpoint/2010/main" val="1628729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System Administration</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dirty="0"/>
              <a:t>Audit </a:t>
            </a:r>
            <a:r>
              <a:rPr lang="en-US" b="1" dirty="0" smtClean="0"/>
              <a:t>Log</a:t>
            </a:r>
          </a:p>
          <a:p>
            <a:r>
              <a:rPr lang="en-US" b="1" dirty="0"/>
              <a:t>Issue </a:t>
            </a:r>
            <a:r>
              <a:rPr lang="en-US" b="1" dirty="0" smtClean="0"/>
              <a:t>Linking</a:t>
            </a:r>
          </a:p>
          <a:p>
            <a:r>
              <a:rPr lang="en-US" b="1" dirty="0"/>
              <a:t>Mail in </a:t>
            </a:r>
            <a:r>
              <a:rPr lang="en-US" b="1" dirty="0" smtClean="0"/>
              <a:t>JIRA</a:t>
            </a:r>
          </a:p>
          <a:p>
            <a:r>
              <a:rPr lang="en-US" b="1" dirty="0"/>
              <a:t>Events</a:t>
            </a:r>
            <a:endParaRPr lang="en-US" b="1" dirty="0" smtClean="0"/>
          </a:p>
          <a:p>
            <a:r>
              <a:rPr lang="en-US" b="1" dirty="0"/>
              <a:t>Watch </a:t>
            </a:r>
            <a:r>
              <a:rPr lang="en-US" b="1" dirty="0" smtClean="0"/>
              <a:t>list</a:t>
            </a:r>
          </a:p>
          <a:p>
            <a:r>
              <a:rPr lang="en-US" b="1" dirty="0"/>
              <a:t>Issue </a:t>
            </a:r>
            <a:r>
              <a:rPr lang="en-US" b="1" dirty="0" smtClean="0"/>
              <a:t>Collectors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345" y="-4458"/>
            <a:ext cx="969818" cy="475511"/>
          </a:xfrm>
          <a:prstGeom prst="rect">
            <a:avLst/>
          </a:prstGeom>
        </p:spPr>
      </p:pic>
    </p:spTree>
    <p:extLst>
      <p:ext uri="{BB962C8B-B14F-4D97-AF65-F5344CB8AC3E}">
        <p14:creationId xmlns:p14="http://schemas.microsoft.com/office/powerpoint/2010/main" val="2946164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71562" y="769791"/>
            <a:ext cx="10106025" cy="49434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1345" y="-4458"/>
            <a:ext cx="969818" cy="475511"/>
          </a:xfrm>
          <a:prstGeom prst="rect">
            <a:avLst/>
          </a:prstGeom>
        </p:spPr>
      </p:pic>
    </p:spTree>
    <p:extLst>
      <p:ext uri="{BB962C8B-B14F-4D97-AF65-F5344CB8AC3E}">
        <p14:creationId xmlns:p14="http://schemas.microsoft.com/office/powerpoint/2010/main" val="981788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03360" y="3636819"/>
            <a:ext cx="5286375" cy="2619375"/>
          </a:xfrm>
          <a:prstGeom prst="rect">
            <a:avLst/>
          </a:prstGeom>
        </p:spPr>
      </p:pic>
      <p:pic>
        <p:nvPicPr>
          <p:cNvPr id="5" name="Picture 4"/>
          <p:cNvPicPr>
            <a:picLocks noChangeAspect="1"/>
          </p:cNvPicPr>
          <p:nvPr/>
        </p:nvPicPr>
        <p:blipFill>
          <a:blip r:embed="rId3"/>
          <a:stretch>
            <a:fillRect/>
          </a:stretch>
        </p:blipFill>
        <p:spPr>
          <a:xfrm>
            <a:off x="782348" y="608735"/>
            <a:ext cx="5667375" cy="32575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1345" y="-4458"/>
            <a:ext cx="969818" cy="475511"/>
          </a:xfrm>
          <a:prstGeom prst="rect">
            <a:avLst/>
          </a:prstGeom>
        </p:spPr>
      </p:pic>
    </p:spTree>
    <p:extLst>
      <p:ext uri="{BB962C8B-B14F-4D97-AF65-F5344CB8AC3E}">
        <p14:creationId xmlns:p14="http://schemas.microsoft.com/office/powerpoint/2010/main" val="1946770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5685" y="627351"/>
            <a:ext cx="4527840" cy="2156415"/>
          </a:xfrm>
          <a:prstGeom prst="rect">
            <a:avLst/>
          </a:prstGeom>
        </p:spPr>
      </p:pic>
      <p:pic>
        <p:nvPicPr>
          <p:cNvPr id="5" name="Picture 4"/>
          <p:cNvPicPr>
            <a:picLocks noChangeAspect="1"/>
          </p:cNvPicPr>
          <p:nvPr/>
        </p:nvPicPr>
        <p:blipFill>
          <a:blip r:embed="rId3"/>
          <a:stretch>
            <a:fillRect/>
          </a:stretch>
        </p:blipFill>
        <p:spPr>
          <a:xfrm>
            <a:off x="5343525" y="2165205"/>
            <a:ext cx="6848475" cy="4191000"/>
          </a:xfrm>
          <a:prstGeom prst="rect">
            <a:avLst/>
          </a:prstGeom>
        </p:spPr>
      </p:pic>
      <p:pic>
        <p:nvPicPr>
          <p:cNvPr id="6" name="Picture 5"/>
          <p:cNvPicPr>
            <a:picLocks noChangeAspect="1"/>
          </p:cNvPicPr>
          <p:nvPr/>
        </p:nvPicPr>
        <p:blipFill>
          <a:blip r:embed="rId4"/>
          <a:stretch>
            <a:fillRect/>
          </a:stretch>
        </p:blipFill>
        <p:spPr>
          <a:xfrm>
            <a:off x="1050780" y="6143625"/>
            <a:ext cx="6543675" cy="7143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11345" y="-4458"/>
            <a:ext cx="969818" cy="475511"/>
          </a:xfrm>
          <a:prstGeom prst="rect">
            <a:avLst/>
          </a:prstGeom>
        </p:spPr>
      </p:pic>
    </p:spTree>
    <p:extLst>
      <p:ext uri="{BB962C8B-B14F-4D97-AF65-F5344CB8AC3E}">
        <p14:creationId xmlns:p14="http://schemas.microsoft.com/office/powerpoint/2010/main" val="3573287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Showcase on Page Factory</a:t>
            </a:r>
            <a:endParaRPr lang="en-US" dirty="0"/>
          </a:p>
        </p:txBody>
      </p:sp>
      <p:sp>
        <p:nvSpPr>
          <p:cNvPr id="3" name="Content Placeholder 2"/>
          <p:cNvSpPr>
            <a:spLocks noGrp="1"/>
          </p:cNvSpPr>
          <p:nvPr>
            <p:ph idx="1"/>
          </p:nvPr>
        </p:nvSpPr>
        <p:spPr>
          <a:xfrm>
            <a:off x="2247900" y="2840181"/>
            <a:ext cx="7696199" cy="2689323"/>
          </a:xfrm>
        </p:spPr>
        <p:txBody>
          <a:bodyPr/>
          <a:lstStyle/>
          <a:p>
            <a:pPr marL="0" indent="0">
              <a:buNone/>
            </a:pPr>
            <a:endParaRPr lang="en-US" dirty="0" smtClean="0"/>
          </a:p>
          <a:p>
            <a:pPr marL="0" indent="0">
              <a:buNone/>
            </a:pPr>
            <a:endParaRPr lang="en-US" dirty="0"/>
          </a:p>
          <a:p>
            <a:pPr marL="0" indent="0" algn="ctr">
              <a:buNone/>
            </a:pPr>
            <a:r>
              <a:rPr lang="en-US" sz="2400" dirty="0" smtClean="0">
                <a:hlinkClick r:id="rId2" action="ppaction://hlinkfile"/>
              </a:rPr>
              <a:t>Click here</a:t>
            </a:r>
            <a:endParaRPr lang="en-US" sz="2400" dirty="0"/>
          </a:p>
        </p:txBody>
      </p:sp>
    </p:spTree>
    <p:extLst>
      <p:ext uri="{BB962C8B-B14F-4D97-AF65-F5344CB8AC3E}">
        <p14:creationId xmlns:p14="http://schemas.microsoft.com/office/powerpoint/2010/main" val="2721472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090" y="1571625"/>
            <a:ext cx="5603032" cy="30696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9781" y="6188524"/>
            <a:ext cx="969818" cy="475511"/>
          </a:xfrm>
          <a:prstGeom prst="rect">
            <a:avLst/>
          </a:prstGeom>
        </p:spPr>
      </p:pic>
    </p:spTree>
    <p:extLst>
      <p:ext uri="{BB962C8B-B14F-4D97-AF65-F5344CB8AC3E}">
        <p14:creationId xmlns:p14="http://schemas.microsoft.com/office/powerpoint/2010/main" val="186510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2400" y="1914372"/>
            <a:ext cx="4078544" cy="1008937"/>
          </a:xfrm>
        </p:spPr>
        <p:txBody>
          <a:bodyPr/>
          <a:lstStyle/>
          <a:p>
            <a:pPr marL="0" indent="0">
              <a:buNone/>
            </a:pPr>
            <a:r>
              <a:rPr lang="en-US" dirty="0"/>
              <a:t> </a:t>
            </a:r>
            <a:r>
              <a:rPr lang="en-US" dirty="0" smtClean="0"/>
              <a:t>									     </a:t>
            </a:r>
            <a:r>
              <a:rPr lang="en-US" sz="2800" dirty="0" smtClean="0"/>
              <a:t>Thank you</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2182" y="6285506"/>
            <a:ext cx="969818" cy="475511"/>
          </a:xfrm>
          <a:prstGeom prst="rect">
            <a:avLst/>
          </a:prstGeom>
        </p:spPr>
      </p:pic>
    </p:spTree>
    <p:extLst>
      <p:ext uri="{BB962C8B-B14F-4D97-AF65-F5344CB8AC3E}">
        <p14:creationId xmlns:p14="http://schemas.microsoft.com/office/powerpoint/2010/main" val="136633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t>1.Discussion on below topics.</a:t>
            </a:r>
          </a:p>
          <a:p>
            <a:r>
              <a:rPr lang="en-US" dirty="0" smtClean="0"/>
              <a:t> 			Page factory</a:t>
            </a:r>
          </a:p>
          <a:p>
            <a:r>
              <a:rPr lang="en-US" dirty="0" smtClean="0"/>
              <a:t> 			Utility</a:t>
            </a:r>
          </a:p>
          <a:p>
            <a:r>
              <a:rPr lang="en-US" dirty="0" smtClean="0"/>
              <a:t>  			Jira</a:t>
            </a:r>
          </a:p>
          <a:p>
            <a:r>
              <a:rPr lang="en-US" dirty="0" smtClean="0"/>
              <a:t>2. Showcase on Page factory.</a:t>
            </a:r>
          </a:p>
          <a:p>
            <a:r>
              <a:rPr lang="en-US" dirty="0" smtClean="0"/>
              <a:t>3. Q &amp; A</a:t>
            </a:r>
          </a:p>
          <a:p>
            <a:r>
              <a:rPr lang="en-US" dirty="0" smtClean="0"/>
              <a:t>4. Feedback and Next session plan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345" y="-4458"/>
            <a:ext cx="969818" cy="475511"/>
          </a:xfrm>
          <a:prstGeom prst="rect">
            <a:avLst/>
          </a:prstGeom>
        </p:spPr>
      </p:pic>
    </p:spTree>
    <p:extLst>
      <p:ext uri="{BB962C8B-B14F-4D97-AF65-F5344CB8AC3E}">
        <p14:creationId xmlns:p14="http://schemas.microsoft.com/office/powerpoint/2010/main" val="2687197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1.Page Factory</a:t>
            </a:r>
            <a:endParaRPr lang="en-US" dirty="0"/>
          </a:p>
        </p:txBody>
      </p:sp>
      <p:sp>
        <p:nvSpPr>
          <p:cNvPr id="3" name="Content Placeholder 2"/>
          <p:cNvSpPr>
            <a:spLocks noGrp="1"/>
          </p:cNvSpPr>
          <p:nvPr>
            <p:ph idx="1"/>
          </p:nvPr>
        </p:nvSpPr>
        <p:spPr/>
        <p:txBody>
          <a:bodyPr/>
          <a:lstStyle/>
          <a:p>
            <a:r>
              <a:rPr lang="en-US" b="1" dirty="0" smtClean="0"/>
              <a:t>Introduction: </a:t>
            </a:r>
            <a:r>
              <a:rPr lang="en-US" dirty="0"/>
              <a:t>The </a:t>
            </a:r>
            <a:r>
              <a:rPr lang="en-US" b="1" dirty="0" err="1"/>
              <a:t>PageFactory</a:t>
            </a:r>
            <a:r>
              <a:rPr lang="en-US" dirty="0"/>
              <a:t> Class in Selenium is an extension to the </a:t>
            </a:r>
            <a:r>
              <a:rPr lang="en-US" b="1" dirty="0"/>
              <a:t>Page</a:t>
            </a:r>
            <a:r>
              <a:rPr lang="en-US" dirty="0"/>
              <a:t> Object design pattern. It is used to initialize the elements of the </a:t>
            </a:r>
            <a:r>
              <a:rPr lang="en-US" b="1" dirty="0"/>
              <a:t>Page</a:t>
            </a:r>
            <a:r>
              <a:rPr lang="en-US" dirty="0"/>
              <a:t> Object or instantiate the </a:t>
            </a:r>
            <a:r>
              <a:rPr lang="en-US" b="1" dirty="0"/>
              <a:t>Page</a:t>
            </a:r>
            <a:r>
              <a:rPr lang="en-US" dirty="0"/>
              <a:t> Objects itself. ... It is used to initialize elements of a </a:t>
            </a:r>
            <a:r>
              <a:rPr lang="en-US" b="1" dirty="0"/>
              <a:t>Page</a:t>
            </a:r>
            <a:r>
              <a:rPr lang="en-US" dirty="0"/>
              <a:t> class without having to use '</a:t>
            </a:r>
            <a:r>
              <a:rPr lang="en-US" dirty="0" err="1"/>
              <a:t>FindElement</a:t>
            </a:r>
            <a:r>
              <a:rPr lang="en-US" dirty="0"/>
              <a:t>' or '</a:t>
            </a:r>
            <a:r>
              <a:rPr lang="en-US" dirty="0" err="1"/>
              <a:t>FindElements</a:t>
            </a:r>
            <a:r>
              <a:rPr lang="en-US" dirty="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345" y="-4458"/>
            <a:ext cx="969818" cy="475511"/>
          </a:xfrm>
          <a:prstGeom prst="rect">
            <a:avLst/>
          </a:prstGeom>
        </p:spPr>
      </p:pic>
    </p:spTree>
    <p:extLst>
      <p:ext uri="{BB962C8B-B14F-4D97-AF65-F5344CB8AC3E}">
        <p14:creationId xmlns:p14="http://schemas.microsoft.com/office/powerpoint/2010/main" val="1881212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The </a:t>
            </a:r>
            <a:r>
              <a:rPr lang="en-US" sz="2400" dirty="0" err="1"/>
              <a:t>PageFactory</a:t>
            </a:r>
            <a:r>
              <a:rPr lang="en-US" sz="2400" dirty="0"/>
              <a:t> relies on using sensible defaults, means the name of the field in the Java class is assumed to be the “</a:t>
            </a:r>
            <a:r>
              <a:rPr lang="en-US" sz="2400" b="1" dirty="0"/>
              <a:t>id</a:t>
            </a:r>
            <a:r>
              <a:rPr lang="en-US" sz="2400" dirty="0"/>
              <a:t>” or “</a:t>
            </a:r>
            <a:r>
              <a:rPr lang="en-US" sz="2400" b="1" dirty="0"/>
              <a:t>name</a:t>
            </a:r>
            <a:r>
              <a:rPr lang="en-US" sz="2400" dirty="0"/>
              <a:t>” of the element on the HTML page. For example:</a:t>
            </a:r>
            <a:endParaRPr lang="en-US" sz="2400" dirty="0"/>
          </a:p>
        </p:txBody>
      </p:sp>
      <p:pic>
        <p:nvPicPr>
          <p:cNvPr id="10" name="Picture 9"/>
          <p:cNvPicPr>
            <a:picLocks noChangeAspect="1"/>
          </p:cNvPicPr>
          <p:nvPr/>
        </p:nvPicPr>
        <p:blipFill>
          <a:blip r:embed="rId2"/>
          <a:stretch>
            <a:fillRect/>
          </a:stretch>
        </p:blipFill>
        <p:spPr>
          <a:xfrm>
            <a:off x="3657599" y="2719013"/>
            <a:ext cx="3962400" cy="1354222"/>
          </a:xfrm>
          <a:prstGeom prst="rect">
            <a:avLst/>
          </a:prstGeom>
        </p:spPr>
      </p:pic>
      <p:pic>
        <p:nvPicPr>
          <p:cNvPr id="11" name="Picture 10"/>
          <p:cNvPicPr>
            <a:picLocks noChangeAspect="1"/>
          </p:cNvPicPr>
          <p:nvPr/>
        </p:nvPicPr>
        <p:blipFill>
          <a:blip r:embed="rId3"/>
          <a:stretch>
            <a:fillRect/>
          </a:stretch>
        </p:blipFill>
        <p:spPr>
          <a:xfrm>
            <a:off x="3111078" y="4400117"/>
            <a:ext cx="5418125" cy="77607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1345" y="-4458"/>
            <a:ext cx="969818" cy="475511"/>
          </a:xfrm>
          <a:prstGeom prst="rect">
            <a:avLst/>
          </a:prstGeom>
        </p:spPr>
      </p:pic>
    </p:spTree>
    <p:extLst>
      <p:ext uri="{BB962C8B-B14F-4D97-AF65-F5344CB8AC3E}">
        <p14:creationId xmlns:p14="http://schemas.microsoft.com/office/powerpoint/2010/main" val="3224565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837" y="995988"/>
            <a:ext cx="9843653" cy="4462704"/>
          </a:xfrm>
        </p:spPr>
        <p:txBody>
          <a:bodyPr>
            <a:normAutofit fontScale="90000"/>
          </a:bodyPr>
          <a:lstStyle/>
          <a:p>
            <a:pPr lvl="0" algn="l" defTabSz="914400" eaLnBrk="0" fontAlgn="base" hangingPunct="0">
              <a:spcAft>
                <a:spcPct val="0"/>
              </a:spcAft>
            </a:pPr>
            <a:r>
              <a:rPr lang="en-US" dirty="0" smtClean="0"/>
              <a:t/>
            </a:r>
            <a:br>
              <a:rPr lang="en-US" dirty="0" smtClean="0"/>
            </a:br>
            <a:r>
              <a:rPr lang="en-US" dirty="0"/>
              <a:t/>
            </a:r>
            <a:br>
              <a:rPr lang="en-US" dirty="0"/>
            </a:br>
            <a:r>
              <a:rPr lang="en-US" dirty="0" smtClean="0"/>
              <a:t>				2. Utility</a:t>
            </a:r>
            <a:br>
              <a:rPr lang="en-US" dirty="0" smtClean="0"/>
            </a:br>
            <a:r>
              <a:rPr lang="en-US" altLang="en-US" sz="2700" dirty="0" smtClean="0">
                <a:ln>
                  <a:noFill/>
                </a:ln>
                <a:solidFill>
                  <a:srgbClr val="3C3C3B"/>
                </a:solidFill>
                <a:latin typeface="Lato"/>
              </a:rPr>
              <a:t> </a:t>
            </a:r>
            <a:r>
              <a:rPr lang="en-US" altLang="en-US" sz="2700" dirty="0">
                <a:ln>
                  <a:noFill/>
                </a:ln>
                <a:solidFill>
                  <a:srgbClr val="3C3C3B"/>
                </a:solidFill>
                <a:latin typeface="Lato"/>
              </a:rPr>
              <a:t/>
            </a:r>
            <a:br>
              <a:rPr lang="en-US" altLang="en-US" sz="2700" dirty="0">
                <a:ln>
                  <a:noFill/>
                </a:ln>
                <a:solidFill>
                  <a:srgbClr val="3C3C3B"/>
                </a:solidFill>
                <a:latin typeface="Lato"/>
              </a:rPr>
            </a:br>
            <a:r>
              <a:rPr lang="en-US" altLang="en-US" sz="3100" dirty="0"/>
              <a:t>The utilities are the functions that perform generic actions across the automation execution,</a:t>
            </a:r>
            <a:br>
              <a:rPr lang="en-US" altLang="en-US" sz="3100" dirty="0"/>
            </a:br>
            <a:r>
              <a:rPr lang="en-US" altLang="en-US" sz="3100" dirty="0"/>
              <a:t> for example,</a:t>
            </a:r>
            <a:r>
              <a:rPr lang="en-US" altLang="en-US" sz="2700" dirty="0">
                <a:ln>
                  <a:noFill/>
                </a:ln>
                <a:solidFill>
                  <a:srgbClr val="3C3C3B"/>
                </a:solidFill>
                <a:latin typeface="Lato"/>
              </a:rPr>
              <a:t> </a:t>
            </a:r>
            <a:r>
              <a:rPr lang="en-US" altLang="en-US" sz="2000" dirty="0" err="1">
                <a:ln>
                  <a:noFill/>
                </a:ln>
                <a:solidFill>
                  <a:srgbClr val="C7254E"/>
                </a:solidFill>
                <a:latin typeface="Menlo"/>
              </a:rPr>
              <a:t>objClick</a:t>
            </a:r>
            <a:r>
              <a:rPr lang="en-US" altLang="en-US" sz="2700" dirty="0">
                <a:ln>
                  <a:noFill/>
                </a:ln>
                <a:solidFill>
                  <a:srgbClr val="3C3C3B"/>
                </a:solidFill>
                <a:latin typeface="Lato"/>
              </a:rPr>
              <a:t>. </a:t>
            </a:r>
            <a:r>
              <a:rPr lang="en-US" altLang="en-US" sz="6000" dirty="0" smtClean="0">
                <a:ln>
                  <a:noFill/>
                </a:ln>
                <a:solidFill>
                  <a:schemeClr val="tx1"/>
                </a:solidFill>
                <a:latin typeface="Arial" panose="020B0604020202020204" pitchFamily="34" charset="0"/>
              </a:rPr>
              <a:t/>
            </a:r>
            <a:br>
              <a:rPr lang="en-US" altLang="en-US" sz="6000" dirty="0" smtClean="0">
                <a:ln>
                  <a:noFill/>
                </a:ln>
                <a:solidFill>
                  <a:schemeClr val="tx1"/>
                </a:solidFill>
                <a:latin typeface="Arial" panose="020B0604020202020204" pitchFamily="34" charset="0"/>
              </a:rPr>
            </a:br>
            <a:r>
              <a:rPr lang="en-US" b="1" dirty="0"/>
              <a:t> </a:t>
            </a:r>
            <a:r>
              <a:rPr lang="en-US" sz="3100" dirty="0"/>
              <a:t>Utility class (TestUtil.java) stores and handles the functions (The code which is repetitive in nature such as waits, actions, capturing screenshots, accessing excels, sending email etc.,) which can be commonly used across the entire framework. The reason behind creating utility class is to achieve reusability. This class extends the </a:t>
            </a:r>
            <a:r>
              <a:rPr lang="en-US" sz="3100" dirty="0" err="1"/>
              <a:t>TestBase</a:t>
            </a:r>
            <a:r>
              <a:rPr lang="en-US" sz="3100" dirty="0"/>
              <a:t> class to inherit the properties of </a:t>
            </a:r>
            <a:r>
              <a:rPr lang="en-US" sz="3100" dirty="0" err="1"/>
              <a:t>TestBase</a:t>
            </a:r>
            <a:r>
              <a:rPr lang="en-US" sz="3100" dirty="0"/>
              <a:t> in </a:t>
            </a:r>
            <a:r>
              <a:rPr lang="en-US" sz="3100" dirty="0" err="1" smtClean="0"/>
              <a:t>TestUtil</a:t>
            </a:r>
            <a:r>
              <a:rPr lang="en-US" sz="3100"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345" y="-4458"/>
            <a:ext cx="969818" cy="475511"/>
          </a:xfrm>
          <a:prstGeom prst="rect">
            <a:avLst/>
          </a:prstGeom>
        </p:spPr>
      </p:pic>
    </p:spTree>
    <p:extLst>
      <p:ext uri="{BB962C8B-B14F-4D97-AF65-F5344CB8AC3E}">
        <p14:creationId xmlns:p14="http://schemas.microsoft.com/office/powerpoint/2010/main" val="866098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2393" y="1520439"/>
            <a:ext cx="4426526" cy="682434"/>
          </a:xfrm>
        </p:spPr>
        <p:txBody>
          <a:bodyPr>
            <a:normAutofit fontScale="85000" lnSpcReduction="20000"/>
          </a:bodyPr>
          <a:lstStyle/>
          <a:p>
            <a:r>
              <a:rPr lang="en-US" dirty="0" smtClean="0"/>
              <a:t>Sample code for Screenshots:  </a:t>
            </a:r>
            <a:br>
              <a:rPr lang="en-US" dirty="0" smtClean="0"/>
            </a:br>
            <a:endParaRPr lang="en-US" dirty="0" smtClean="0"/>
          </a:p>
          <a:p>
            <a:endParaRPr lang="en-US" dirty="0"/>
          </a:p>
        </p:txBody>
      </p:sp>
      <p:pic>
        <p:nvPicPr>
          <p:cNvPr id="5" name="Picture 4"/>
          <p:cNvPicPr>
            <a:picLocks noChangeAspect="1"/>
          </p:cNvPicPr>
          <p:nvPr/>
        </p:nvPicPr>
        <p:blipFill>
          <a:blip r:embed="rId2"/>
          <a:stretch>
            <a:fillRect/>
          </a:stretch>
        </p:blipFill>
        <p:spPr>
          <a:xfrm>
            <a:off x="1156855" y="2583682"/>
            <a:ext cx="10100758" cy="329064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1345" y="-4458"/>
            <a:ext cx="969818" cy="475511"/>
          </a:xfrm>
          <a:prstGeom prst="rect">
            <a:avLst/>
          </a:prstGeom>
        </p:spPr>
      </p:pic>
    </p:spTree>
    <p:extLst>
      <p:ext uri="{BB962C8B-B14F-4D97-AF65-F5344CB8AC3E}">
        <p14:creationId xmlns:p14="http://schemas.microsoft.com/office/powerpoint/2010/main" val="3808146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Sample utility functions</a:t>
            </a:r>
            <a:endParaRPr lang="en-US" sz="3200" dirty="0"/>
          </a:p>
        </p:txBody>
      </p:sp>
      <p:sp>
        <p:nvSpPr>
          <p:cNvPr id="3" name="Content Placeholder 2"/>
          <p:cNvSpPr>
            <a:spLocks noGrp="1"/>
          </p:cNvSpPr>
          <p:nvPr>
            <p:ph idx="1"/>
          </p:nvPr>
        </p:nvSpPr>
        <p:spPr/>
        <p:txBody>
          <a:bodyPr/>
          <a:lstStyle/>
          <a:p>
            <a:r>
              <a:rPr lang="en-US" dirty="0" smtClean="0"/>
              <a:t>Copy ( )</a:t>
            </a:r>
          </a:p>
          <a:p>
            <a:r>
              <a:rPr lang="en-US" dirty="0" err="1" smtClean="0"/>
              <a:t>Readlines</a:t>
            </a:r>
            <a:r>
              <a:rPr lang="en-US" dirty="0" smtClean="0"/>
              <a:t> ( )</a:t>
            </a:r>
          </a:p>
          <a:p>
            <a:r>
              <a:rPr lang="en-US" dirty="0" smtClean="0"/>
              <a:t>Write ( )</a:t>
            </a:r>
          </a:p>
          <a:p>
            <a:r>
              <a:rPr lang="en-US" dirty="0" err="1" smtClean="0"/>
              <a:t>CopyFile</a:t>
            </a:r>
            <a:r>
              <a:rPr lang="en-US" dirty="0" smtClean="0"/>
              <a:t> ( )</a:t>
            </a:r>
          </a:p>
          <a:p>
            <a:r>
              <a:rPr lang="en-US" dirty="0" smtClean="0"/>
              <a:t>Split ( ) </a:t>
            </a:r>
          </a:p>
          <a:p>
            <a:r>
              <a:rPr lang="en-US" dirty="0" err="1" smtClean="0"/>
              <a:t>GetName</a:t>
            </a:r>
            <a:r>
              <a:rPr lang="en-US" dirty="0" smtClean="0"/>
              <a:t> ( )</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674928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3.Jira </a:t>
            </a:r>
            <a:endParaRPr lang="en-US" dirty="0"/>
          </a:p>
        </p:txBody>
      </p:sp>
      <p:sp>
        <p:nvSpPr>
          <p:cNvPr id="3" name="Content Placeholder 2"/>
          <p:cNvSpPr>
            <a:spLocks noGrp="1"/>
          </p:cNvSpPr>
          <p:nvPr>
            <p:ph idx="1"/>
          </p:nvPr>
        </p:nvSpPr>
        <p:spPr/>
        <p:txBody>
          <a:bodyPr/>
          <a:lstStyle/>
          <a:p>
            <a:r>
              <a:rPr lang="en-US" dirty="0"/>
              <a:t>JIRA is a tool developed by Australian Company </a:t>
            </a:r>
            <a:r>
              <a:rPr lang="en-US" dirty="0" err="1"/>
              <a:t>Atlassian</a:t>
            </a:r>
            <a:r>
              <a:rPr lang="en-US" dirty="0"/>
              <a:t>. It is used for </a:t>
            </a:r>
            <a:r>
              <a:rPr lang="en-US" b="1" dirty="0"/>
              <a:t>bug tracking, issue tracking,</a:t>
            </a:r>
            <a:r>
              <a:rPr lang="en-US" dirty="0"/>
              <a:t> </a:t>
            </a:r>
            <a:r>
              <a:rPr lang="en-US" dirty="0" smtClean="0"/>
              <a:t>and</a:t>
            </a:r>
            <a:r>
              <a:rPr lang="en-US" dirty="0"/>
              <a:t> </a:t>
            </a:r>
            <a:r>
              <a:rPr lang="en-US" b="1" dirty="0"/>
              <a:t>project management</a:t>
            </a:r>
            <a:r>
              <a:rPr lang="en-US" dirty="0" smtClean="0"/>
              <a:t>.</a:t>
            </a:r>
          </a:p>
          <a:p>
            <a:endParaRPr lang="en-US" dirty="0" smtClean="0"/>
          </a:p>
          <a:p>
            <a:r>
              <a:rPr lang="en-US" dirty="0" smtClean="0"/>
              <a:t>Reports can view(Pie chart)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345" y="-4458"/>
            <a:ext cx="969818" cy="475511"/>
          </a:xfrm>
          <a:prstGeom prst="rect">
            <a:avLst/>
          </a:prstGeom>
        </p:spPr>
      </p:pic>
    </p:spTree>
    <p:extLst>
      <p:ext uri="{BB962C8B-B14F-4D97-AF65-F5344CB8AC3E}">
        <p14:creationId xmlns:p14="http://schemas.microsoft.com/office/powerpoint/2010/main" val="2610620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129" y="866678"/>
            <a:ext cx="9601196" cy="5187758"/>
          </a:xfrm>
        </p:spPr>
        <p:txBody>
          <a:bodyPr>
            <a:normAutofit fontScale="77500" lnSpcReduction="20000"/>
          </a:bodyPr>
          <a:lstStyle/>
          <a:p>
            <a:r>
              <a:rPr lang="en-US" b="1" dirty="0"/>
              <a:t>Issue Attributes</a:t>
            </a:r>
          </a:p>
          <a:p>
            <a:r>
              <a:rPr lang="en-US" dirty="0"/>
              <a:t>Issue Attributes encompasses</a:t>
            </a:r>
          </a:p>
          <a:p>
            <a:r>
              <a:rPr lang="en-US" dirty="0"/>
              <a:t>Statuses</a:t>
            </a:r>
          </a:p>
          <a:p>
            <a:r>
              <a:rPr lang="en-US" dirty="0"/>
              <a:t>Resolutions</a:t>
            </a:r>
          </a:p>
          <a:p>
            <a:r>
              <a:rPr lang="en-US" dirty="0"/>
              <a:t>Priorities</a:t>
            </a:r>
          </a:p>
          <a:p>
            <a:r>
              <a:rPr lang="en-US" dirty="0"/>
              <a:t>Statuses: Different statuses are used to indicate the progress of a project like </a:t>
            </a:r>
            <a:endParaRPr lang="en-US" dirty="0" smtClean="0"/>
          </a:p>
          <a:p>
            <a:pPr marL="0" indent="0">
              <a:buNone/>
            </a:pPr>
            <a:r>
              <a:rPr lang="en-US" b="1" dirty="0" smtClean="0"/>
              <a:t>To </a:t>
            </a:r>
            <a:r>
              <a:rPr lang="en-US" b="1" dirty="0"/>
              <a:t>do</a:t>
            </a:r>
            <a:r>
              <a:rPr lang="en-US" b="1" dirty="0" smtClean="0"/>
              <a:t>,</a:t>
            </a:r>
          </a:p>
          <a:p>
            <a:pPr marL="0" indent="0">
              <a:buNone/>
            </a:pPr>
            <a:r>
              <a:rPr lang="en-US" b="1" dirty="0" smtClean="0"/>
              <a:t> </a:t>
            </a:r>
            <a:r>
              <a:rPr lang="en-US" b="1" dirty="0" err="1"/>
              <a:t>InProgress</a:t>
            </a:r>
            <a:r>
              <a:rPr lang="en-US" b="1" dirty="0"/>
              <a:t>, </a:t>
            </a:r>
            <a:endParaRPr lang="en-US" b="1" dirty="0" smtClean="0"/>
          </a:p>
          <a:p>
            <a:pPr marL="0" indent="0">
              <a:buNone/>
            </a:pPr>
            <a:r>
              <a:rPr lang="en-US" b="1" dirty="0" smtClean="0"/>
              <a:t>Open,</a:t>
            </a:r>
          </a:p>
          <a:p>
            <a:pPr marL="0" indent="0">
              <a:buNone/>
            </a:pPr>
            <a:r>
              <a:rPr lang="en-US" b="1" dirty="0" smtClean="0"/>
              <a:t> </a:t>
            </a:r>
            <a:r>
              <a:rPr lang="en-US" b="1" dirty="0"/>
              <a:t>Closed</a:t>
            </a:r>
            <a:r>
              <a:rPr lang="en-US" b="1" dirty="0" smtClean="0"/>
              <a:t>,</a:t>
            </a:r>
          </a:p>
          <a:p>
            <a:pPr marL="0" indent="0">
              <a:buNone/>
            </a:pPr>
            <a:r>
              <a:rPr lang="en-US" b="1" dirty="0" smtClean="0"/>
              <a:t> </a:t>
            </a:r>
            <a:r>
              <a:rPr lang="en-US" b="1" dirty="0" err="1"/>
              <a:t>ReOpened</a:t>
            </a:r>
            <a:r>
              <a:rPr lang="en-US" b="1" dirty="0"/>
              <a:t>, and </a:t>
            </a:r>
            <a:endParaRPr lang="en-US" b="1" dirty="0" smtClean="0"/>
          </a:p>
          <a:p>
            <a:pPr marL="0" indent="0">
              <a:buNone/>
            </a:pPr>
            <a:r>
              <a:rPr lang="en-US" b="1" dirty="0" smtClean="0"/>
              <a:t>Resolved</a:t>
            </a:r>
            <a:r>
              <a:rPr lang="en-US" b="1" dirty="0"/>
              <a:t>. </a:t>
            </a:r>
            <a:r>
              <a:rPr lang="en-US" dirty="0"/>
              <a:t>Likewise, you have resolutions and priorities, in resolution it again tells about the progress of issue like </a:t>
            </a:r>
            <a:r>
              <a:rPr lang="en-US" b="1" dirty="0"/>
              <a:t>Fixed, Won't fix, Duplicate, Incomplete, Cannot reproduce, Done </a:t>
            </a:r>
            <a:r>
              <a:rPr lang="en-US" dirty="0"/>
              <a:t>also you can set the priorities of the issue whether an issue is </a:t>
            </a:r>
            <a:r>
              <a:rPr lang="en-US" b="1" dirty="0"/>
              <a:t>critical, major, minor, blocker and Trivial.</a:t>
            </a: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345" y="-4458"/>
            <a:ext cx="969818" cy="475511"/>
          </a:xfrm>
          <a:prstGeom prst="rect">
            <a:avLst/>
          </a:prstGeom>
        </p:spPr>
      </p:pic>
    </p:spTree>
    <p:extLst>
      <p:ext uri="{BB962C8B-B14F-4D97-AF65-F5344CB8AC3E}">
        <p14:creationId xmlns:p14="http://schemas.microsoft.com/office/powerpoint/2010/main" val="27225338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Organic</Template>
  <TotalTime>2665</TotalTime>
  <Words>147</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Century Gothic</vt:lpstr>
      <vt:lpstr>Garamond</vt:lpstr>
      <vt:lpstr>Lato</vt:lpstr>
      <vt:lpstr>Menlo</vt:lpstr>
      <vt:lpstr>Wingdings 3</vt:lpstr>
      <vt:lpstr>Organic</vt:lpstr>
      <vt:lpstr>Ion</vt:lpstr>
      <vt:lpstr>EQ Automation Forum Meet 16-05-2019</vt:lpstr>
      <vt:lpstr>Agenda</vt:lpstr>
      <vt:lpstr>1.Page Factory</vt:lpstr>
      <vt:lpstr>The PageFactory relies on using sensible defaults, means the name of the field in the Java class is assumed to be the “id” or “name” of the element on the HTML page. For example:</vt:lpstr>
      <vt:lpstr>      2. Utility   The utilities are the functions that perform generic actions across the automation execution,  for example, objClick.   Utility class (TestUtil.java) stores and handles the functions (The code which is repetitive in nature such as waits, actions, capturing screenshots, accessing excels, sending email etc.,) which can be commonly used across the entire framework. The reason behind creating utility class is to achieve reusability. This class extends the TestBase class to inherit the properties of TestBase in TestUtil.</vt:lpstr>
      <vt:lpstr>PowerPoint Presentation</vt:lpstr>
      <vt:lpstr>Sample utility functions</vt:lpstr>
      <vt:lpstr>3.Jira </vt:lpstr>
      <vt:lpstr>PowerPoint Presentation</vt:lpstr>
      <vt:lpstr>System Administration </vt:lpstr>
      <vt:lpstr>PowerPoint Presentation</vt:lpstr>
      <vt:lpstr>PowerPoint Presentation</vt:lpstr>
      <vt:lpstr>PowerPoint Presentation</vt:lpstr>
      <vt:lpstr>Showcase on Page Factory</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 Automation Forum Meet 14-05-2019</dc:title>
  <dc:creator>Suresh N</dc:creator>
  <cp:lastModifiedBy>Suresh N</cp:lastModifiedBy>
  <cp:revision>19</cp:revision>
  <dcterms:created xsi:type="dcterms:W3CDTF">2019-05-14T13:12:13Z</dcterms:created>
  <dcterms:modified xsi:type="dcterms:W3CDTF">2019-05-16T09:37:49Z</dcterms:modified>
</cp:coreProperties>
</file>