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399"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598100" y="1775222"/>
            <a:ext cx="8222100" cy="838799"/>
          </a:xfrm>
          <a:prstGeom prst="rect">
            <a:avLst/>
          </a:prstGeom>
        </p:spPr>
        <p:txBody>
          <a:bodyPr anchorCtr="0" anchor="b" bIns="91425" lIns="91425" rIns="91425" wrap="square"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17" name="Shape 17"/>
          <p:cNvSpPr txBox="1"/>
          <p:nvPr>
            <p:ph idx="1" type="subTitle"/>
          </p:nvPr>
        </p:nvSpPr>
        <p:spPr>
          <a:xfrm>
            <a:off x="598088" y="2715912"/>
            <a:ext cx="8222100" cy="432899"/>
          </a:xfrm>
          <a:prstGeom prst="rect">
            <a:avLst/>
          </a:prstGeom>
        </p:spPr>
        <p:txBody>
          <a:bodyPr anchorCtr="0" anchor="t" bIns="91425" lIns="91425" rIns="91425" wrap="square" tIns="91425"/>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p:txBody>
      </p:sp>
      <p:sp>
        <p:nvSpPr>
          <p:cNvPr id="18" name="Shape 18"/>
          <p:cNvSpPr txBox="1"/>
          <p:nvPr>
            <p:ph idx="12" type="sldNum"/>
          </p:nvPr>
        </p:nvSpPr>
        <p:spPr>
          <a:xfrm>
            <a:off x="8460431" y="465119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69"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76" name="Shape 76"/>
          <p:cNvSpPr txBox="1"/>
          <p:nvPr>
            <p:ph type="title"/>
          </p:nvPr>
        </p:nvSpPr>
        <p:spPr>
          <a:xfrm>
            <a:off x="311700" y="1256050"/>
            <a:ext cx="8520599" cy="2030700"/>
          </a:xfrm>
          <a:prstGeom prst="rect">
            <a:avLst/>
          </a:prstGeom>
        </p:spPr>
        <p:txBody>
          <a:bodyPr anchorCtr="0" anchor="b" bIns="91425" lIns="91425" rIns="91425" wrap="square" tIns="91425"/>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p:txBody>
      </p:sp>
      <p:sp>
        <p:nvSpPr>
          <p:cNvPr id="77" name="Shape 77"/>
          <p:cNvSpPr txBox="1"/>
          <p:nvPr>
            <p:ph idx="1" type="body"/>
          </p:nvPr>
        </p:nvSpPr>
        <p:spPr>
          <a:xfrm>
            <a:off x="311700" y="3369225"/>
            <a:ext cx="8520599" cy="1281900"/>
          </a:xfrm>
          <a:prstGeom prst="rect">
            <a:avLst/>
          </a:prstGeom>
        </p:spPr>
        <p:txBody>
          <a:bodyPr anchorCtr="0" anchor="t" bIns="91425" lIns="91425" rIns="91425" wrap="square" tIns="91425"/>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p:txBody>
      </p:sp>
      <p:sp>
        <p:nvSpPr>
          <p:cNvPr id="78" name="Shape 78"/>
          <p:cNvSpPr txBox="1"/>
          <p:nvPr>
            <p:ph idx="12" type="sldNum"/>
          </p:nvPr>
        </p:nvSpPr>
        <p:spPr>
          <a:xfrm>
            <a:off x="8460431" y="465119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79" name="Shape 79"/>
        <p:cNvGrpSpPr/>
        <p:nvPr/>
      </p:nvGrpSpPr>
      <p:grpSpPr>
        <a:xfrm>
          <a:off x="0" y="0"/>
          <a:ext cx="0" cy="0"/>
          <a:chOff x="0" y="0"/>
          <a:chExt cx="0" cy="0"/>
        </a:xfrm>
      </p:grpSpPr>
      <p:sp>
        <p:nvSpPr>
          <p:cNvPr id="80" name="Shape 80"/>
          <p:cNvSpPr txBox="1"/>
          <p:nvPr>
            <p:ph idx="12" type="sldNum"/>
          </p:nvPr>
        </p:nvSpPr>
        <p:spPr>
          <a:xfrm>
            <a:off x="8460431" y="465119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9" name="Shape 19"/>
        <p:cNvGrpSpPr/>
        <p:nvPr/>
      </p:nvGrpSpPr>
      <p:grpSpPr>
        <a:xfrm>
          <a:off x="0" y="0"/>
          <a:ext cx="0" cy="0"/>
          <a:chOff x="0" y="0"/>
          <a:chExt cx="0" cy="0"/>
        </a:xfrm>
      </p:grpSpPr>
      <p:grpSp>
        <p:nvGrpSpPr>
          <p:cNvPr id="20" name="Shape 20"/>
          <p:cNvGrpSpPr/>
          <p:nvPr/>
        </p:nvGrpSpPr>
        <p:grpSpPr>
          <a:xfrm>
            <a:off x="6098378" y="4"/>
            <a:ext cx="3045625" cy="2030570"/>
            <a:chOff x="6098378" y="4"/>
            <a:chExt cx="3045625" cy="2030570"/>
          </a:xfrm>
        </p:grpSpPr>
        <p:sp>
          <p:nvSpPr>
            <p:cNvPr id="21" name="Shape 21"/>
            <p:cNvSpPr/>
            <p:nvPr/>
          </p:nvSpPr>
          <p:spPr>
            <a:xfrm>
              <a:off x="8128803" y="15"/>
              <a:ext cx="1015200" cy="1015200"/>
            </a:xfrm>
            <a:prstGeom prst="rect">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flipH="1">
              <a:off x="7113463" y="4"/>
              <a:ext cx="1015200" cy="1015200"/>
            </a:xfrm>
            <a:prstGeom prst="rtTriangle">
              <a:avLst/>
            </a:prstGeom>
            <a:solidFill>
              <a:schemeClr val="accent2"/>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flipH="1" rot="10800000">
              <a:off x="7113588" y="106"/>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rot="10800000">
              <a:off x="6098378" y="96"/>
              <a:ext cx="1015200" cy="1015200"/>
            </a:xfrm>
            <a:prstGeom prst="rtTriangle">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10800000">
              <a:off x="8128789" y="1015375"/>
              <a:ext cx="1015200" cy="1015200"/>
            </a:xfrm>
            <a:prstGeom prst="rtTriangle">
              <a:avLst/>
            </a:prstGeom>
            <a:solidFill>
              <a:schemeClr val="accent6"/>
            </a:solidFill>
            <a:ln>
              <a:noFill/>
            </a:ln>
          </p:spPr>
          <p:txBody>
            <a:bodyPr anchorCtr="0" anchor="ctr" bIns="91425" lIns="91425" rIns="91425" wrap="square" tIns="91425">
              <a:noAutofit/>
            </a:bodyPr>
            <a:lstStyle/>
            <a:p>
              <a:pPr lvl="0">
                <a:spcBef>
                  <a:spcPts val="0"/>
                </a:spcBef>
                <a:buNone/>
              </a:pPr>
              <a:r>
                <a:t/>
              </a:r>
              <a:endParaRPr/>
            </a:p>
          </p:txBody>
        </p:sp>
      </p:grpSp>
      <p:sp>
        <p:nvSpPr>
          <p:cNvPr id="26" name="Shape 26"/>
          <p:cNvSpPr txBox="1"/>
          <p:nvPr>
            <p:ph type="title"/>
          </p:nvPr>
        </p:nvSpPr>
        <p:spPr>
          <a:xfrm>
            <a:off x="598100" y="2152347"/>
            <a:ext cx="8222100" cy="838799"/>
          </a:xfrm>
          <a:prstGeom prst="rect">
            <a:avLst/>
          </a:prstGeom>
        </p:spPr>
        <p:txBody>
          <a:bodyPr anchorCtr="0" anchor="ctr" bIns="91425" lIns="91425" rIns="91425" wrap="square" tIns="91425"/>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p:txBody>
      </p:sp>
      <p:sp>
        <p:nvSpPr>
          <p:cNvPr id="27" name="Shape 27"/>
          <p:cNvSpPr txBox="1"/>
          <p:nvPr>
            <p:ph idx="12" type="sldNum"/>
          </p:nvPr>
        </p:nvSpPr>
        <p:spPr>
          <a:xfrm>
            <a:off x="8460431" y="465119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8" name="Shape 28"/>
        <p:cNvGrpSpPr/>
        <p:nvPr/>
      </p:nvGrpSpPr>
      <p:grpSpPr>
        <a:xfrm>
          <a:off x="0" y="0"/>
          <a:ext cx="0" cy="0"/>
          <a:chOff x="0" y="0"/>
          <a:chExt cx="0" cy="0"/>
        </a:xfrm>
      </p:grpSpPr>
      <p:grpSp>
        <p:nvGrpSpPr>
          <p:cNvPr id="29" name="Shape 29"/>
          <p:cNvGrpSpPr/>
          <p:nvPr/>
        </p:nvGrpSpPr>
        <p:grpSpPr>
          <a:xfrm>
            <a:off x="0" y="3903669"/>
            <a:ext cx="9144000" cy="1239924"/>
            <a:chOff x="0" y="3903669"/>
            <a:chExt cx="9144000" cy="1239924"/>
          </a:xfrm>
        </p:grpSpPr>
        <p:sp>
          <p:nvSpPr>
            <p:cNvPr id="30" name="Shape 30"/>
            <p:cNvSpPr/>
            <p:nvPr/>
          </p:nvSpPr>
          <p:spPr>
            <a:xfrm>
              <a:off x="8154895" y="3903669"/>
              <a:ext cx="989099" cy="987899"/>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6181162" y="3903669"/>
              <a:ext cx="989099" cy="987899"/>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a:off x="7170274" y="3903669"/>
              <a:ext cx="989099" cy="987899"/>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rot="10800000">
              <a:off x="8154757" y="3903682"/>
              <a:ext cx="989099" cy="987899"/>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a:off x="0" y="4891594"/>
              <a:ext cx="9144000" cy="251999"/>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5" name="Shape 35"/>
          <p:cNvSpPr txBox="1"/>
          <p:nvPr>
            <p:ph type="title"/>
          </p:nvPr>
        </p:nvSpPr>
        <p:spPr>
          <a:xfrm>
            <a:off x="311700" y="410000"/>
            <a:ext cx="8520599"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6" name="Shape 36"/>
          <p:cNvSpPr txBox="1"/>
          <p:nvPr>
            <p:ph idx="1" type="body"/>
          </p:nvPr>
        </p:nvSpPr>
        <p:spPr>
          <a:xfrm>
            <a:off x="311700" y="1229875"/>
            <a:ext cx="8520599" cy="33390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60431" y="465119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8" name="Shape 38"/>
        <p:cNvGrpSpPr/>
        <p:nvPr/>
      </p:nvGrpSpPr>
      <p:grpSpPr>
        <a:xfrm>
          <a:off x="0" y="0"/>
          <a:ext cx="0" cy="0"/>
          <a:chOff x="0" y="0"/>
          <a:chExt cx="0" cy="0"/>
        </a:xfrm>
      </p:grpSpPr>
      <p:sp>
        <p:nvSpPr>
          <p:cNvPr id="39" name="Shape 39"/>
          <p:cNvSpPr txBox="1"/>
          <p:nvPr>
            <p:ph type="title"/>
          </p:nvPr>
        </p:nvSpPr>
        <p:spPr>
          <a:xfrm>
            <a:off x="311700" y="410000"/>
            <a:ext cx="8520599"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 type="body"/>
          </p:nvPr>
        </p:nvSpPr>
        <p:spPr>
          <a:xfrm>
            <a:off x="311700" y="1229975"/>
            <a:ext cx="3999899" cy="33390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2" type="body"/>
          </p:nvPr>
        </p:nvSpPr>
        <p:spPr>
          <a:xfrm>
            <a:off x="4832400" y="1229975"/>
            <a:ext cx="3999899" cy="33390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2" name="Shape 42"/>
          <p:cNvSpPr txBox="1"/>
          <p:nvPr>
            <p:ph idx="12" type="sldNum"/>
          </p:nvPr>
        </p:nvSpPr>
        <p:spPr>
          <a:xfrm>
            <a:off x="8460431" y="465119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3" name="Shape 43"/>
        <p:cNvGrpSpPr/>
        <p:nvPr/>
      </p:nvGrpSpPr>
      <p:grpSpPr>
        <a:xfrm>
          <a:off x="0" y="0"/>
          <a:ext cx="0" cy="0"/>
          <a:chOff x="0" y="0"/>
          <a:chExt cx="0" cy="0"/>
        </a:xfrm>
      </p:grpSpPr>
      <p:sp>
        <p:nvSpPr>
          <p:cNvPr id="44" name="Shape 44"/>
          <p:cNvSpPr txBox="1"/>
          <p:nvPr>
            <p:ph type="title"/>
          </p:nvPr>
        </p:nvSpPr>
        <p:spPr>
          <a:xfrm>
            <a:off x="311700" y="410000"/>
            <a:ext cx="8520599" cy="6078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8460431" y="465119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7999" cy="755699"/>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8" name="Shape 48"/>
          <p:cNvSpPr txBox="1"/>
          <p:nvPr>
            <p:ph idx="1" type="body"/>
          </p:nvPr>
        </p:nvSpPr>
        <p:spPr>
          <a:xfrm>
            <a:off x="311700" y="1465804"/>
            <a:ext cx="2807999" cy="3103199"/>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9" name="Shape 49"/>
          <p:cNvSpPr txBox="1"/>
          <p:nvPr>
            <p:ph idx="12" type="sldNum"/>
          </p:nvPr>
        </p:nvSpPr>
        <p:spPr>
          <a:xfrm>
            <a:off x="8460431" y="465119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4"/>
        </a:solidFill>
      </p:bgPr>
    </p:bg>
    <p:spTree>
      <p:nvGrpSpPr>
        <p:cNvPr id="50"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p:nvPr/>
          </p:nvSpPr>
          <p:spPr>
            <a:xfrm flipH="1" rot="10800000">
              <a:off x="7113588" y="106"/>
              <a:ext cx="1015200" cy="1015200"/>
            </a:xfrm>
            <a:prstGeom prst="rtTriangle">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anchorCtr="0" anchor="ctr" bIns="91425" lIns="91425" rIns="91425" wrap="square" tIns="91425">
              <a:noAutofit/>
            </a:bodyPr>
            <a:lstStyle/>
            <a:p>
              <a:pPr lvl="0">
                <a:spcBef>
                  <a:spcPts val="0"/>
                </a:spcBef>
                <a:buNone/>
              </a:pPr>
              <a:r>
                <a:t/>
              </a:r>
              <a:endParaRPr/>
            </a:p>
          </p:txBody>
        </p:sp>
      </p:grpSp>
      <p:sp>
        <p:nvSpPr>
          <p:cNvPr id="57" name="Shape 57"/>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58" name="Shape 58"/>
          <p:cNvSpPr txBox="1"/>
          <p:nvPr>
            <p:ph idx="12" type="sldNum"/>
          </p:nvPr>
        </p:nvSpPr>
        <p:spPr>
          <a:xfrm>
            <a:off x="8460431" y="465119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9" name="Shape 59"/>
        <p:cNvGrpSpPr/>
        <p:nvPr/>
      </p:nvGrpSpPr>
      <p:grpSpPr>
        <a:xfrm>
          <a:off x="0" y="0"/>
          <a:ext cx="0" cy="0"/>
          <a:chOff x="0" y="0"/>
          <a:chExt cx="0" cy="0"/>
        </a:xfrm>
      </p:grpSpPr>
      <p:sp>
        <p:nvSpPr>
          <p:cNvPr id="60" name="Shape 60"/>
          <p:cNvSpPr/>
          <p:nvPr/>
        </p:nvSpPr>
        <p:spPr>
          <a:xfrm>
            <a:off x="4572000" y="-175"/>
            <a:ext cx="4572000" cy="5143499"/>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cxnSp>
        <p:nvCxnSpPr>
          <p:cNvPr id="61" name="Shape 6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62" name="Shape 62"/>
          <p:cNvSpPr txBox="1"/>
          <p:nvPr>
            <p:ph type="title"/>
          </p:nvPr>
        </p:nvSpPr>
        <p:spPr>
          <a:xfrm>
            <a:off x="265500" y="1151100"/>
            <a:ext cx="4045199" cy="1564499"/>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63" name="Shape 63"/>
          <p:cNvSpPr txBox="1"/>
          <p:nvPr>
            <p:ph idx="1" type="subTitle"/>
          </p:nvPr>
        </p:nvSpPr>
        <p:spPr>
          <a:xfrm>
            <a:off x="265500" y="2769001"/>
            <a:ext cx="4045199" cy="1269299"/>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64" name="Shape 64"/>
          <p:cNvSpPr txBox="1"/>
          <p:nvPr>
            <p:ph idx="2" type="body"/>
          </p:nvPr>
        </p:nvSpPr>
        <p:spPr>
          <a:xfrm>
            <a:off x="4939500" y="724200"/>
            <a:ext cx="3837000" cy="3695099"/>
          </a:xfrm>
          <a:prstGeom prst="rect">
            <a:avLst/>
          </a:prstGeom>
        </p:spPr>
        <p:txBody>
          <a:bodyPr anchorCtr="0" anchor="ctr"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65" name="Shape 65"/>
          <p:cNvSpPr txBox="1"/>
          <p:nvPr>
            <p:ph idx="12" type="sldNum"/>
          </p:nvPr>
        </p:nvSpPr>
        <p:spPr>
          <a:xfrm>
            <a:off x="8460431" y="465119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66" name="Shape 66"/>
        <p:cNvGrpSpPr/>
        <p:nvPr/>
      </p:nvGrpSpPr>
      <p:grpSpPr>
        <a:xfrm>
          <a:off x="0" y="0"/>
          <a:ext cx="0" cy="0"/>
          <a:chOff x="0" y="0"/>
          <a:chExt cx="0" cy="0"/>
        </a:xfrm>
      </p:grpSpPr>
      <p:sp>
        <p:nvSpPr>
          <p:cNvPr id="67" name="Shape 67"/>
          <p:cNvSpPr txBox="1"/>
          <p:nvPr>
            <p:ph idx="1" type="body"/>
          </p:nvPr>
        </p:nvSpPr>
        <p:spPr>
          <a:xfrm>
            <a:off x="319500" y="4230575"/>
            <a:ext cx="5998800" cy="598799"/>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68" name="Shape 68"/>
          <p:cNvSpPr txBox="1"/>
          <p:nvPr>
            <p:ph idx="12" type="sldNum"/>
          </p:nvPr>
        </p:nvSpPr>
        <p:spPr>
          <a:xfrm>
            <a:off x="8460431" y="4651190"/>
            <a:ext cx="548699"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10000"/>
            <a:ext cx="8520599" cy="6078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p:txBody>
      </p:sp>
      <p:sp>
        <p:nvSpPr>
          <p:cNvPr id="7" name="Shape 7"/>
          <p:cNvSpPr txBox="1"/>
          <p:nvPr>
            <p:ph idx="1" type="body"/>
          </p:nvPr>
        </p:nvSpPr>
        <p:spPr>
          <a:xfrm>
            <a:off x="311700" y="1229875"/>
            <a:ext cx="8520599" cy="33390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Roboto"/>
              <a:buChar char="●"/>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buChar char="■"/>
              <a:defRPr>
                <a:solidFill>
                  <a:schemeClr val="dk2"/>
                </a:solidFill>
                <a:latin typeface="Roboto"/>
                <a:ea typeface="Roboto"/>
                <a:cs typeface="Roboto"/>
                <a:sym typeface="Roboto"/>
              </a:defRPr>
            </a:lvl9pPr>
          </a:lstStyle>
          <a:p/>
        </p:txBody>
      </p:sp>
      <p:sp>
        <p:nvSpPr>
          <p:cNvPr id="8" name="Shape 8"/>
          <p:cNvSpPr txBox="1"/>
          <p:nvPr>
            <p:ph idx="12" type="sldNum"/>
          </p:nvPr>
        </p:nvSpPr>
        <p:spPr>
          <a:xfrm>
            <a:off x="8460431" y="4651190"/>
            <a:ext cx="548699"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0.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2.png"/><Relationship Id="rId5"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ctrTitle"/>
          </p:nvPr>
        </p:nvSpPr>
        <p:spPr>
          <a:xfrm>
            <a:off x="460950" y="1549002"/>
            <a:ext cx="8313900" cy="1689600"/>
          </a:xfrm>
          <a:prstGeom prst="rect">
            <a:avLst/>
          </a:prstGeom>
        </p:spPr>
        <p:txBody>
          <a:bodyPr anchorCtr="0" anchor="b" bIns="91425" lIns="91425" rIns="91425" wrap="square" tIns="91425">
            <a:noAutofit/>
          </a:bodyPr>
          <a:lstStyle/>
          <a:p>
            <a:pPr lvl="0">
              <a:spcBef>
                <a:spcPts val="0"/>
              </a:spcBef>
              <a:buNone/>
            </a:pPr>
            <a:r>
              <a:rPr lang="en"/>
              <a:t>Case Study:</a:t>
            </a:r>
          </a:p>
          <a:p>
            <a:pPr lvl="0">
              <a:spcBef>
                <a:spcPts val="0"/>
              </a:spcBef>
              <a:buNone/>
            </a:pPr>
            <a:r>
              <a:rPr lang="en" sz="2100"/>
              <a:t>NLP Text Classification using Clustering technique</a:t>
            </a:r>
          </a:p>
          <a:p>
            <a:pPr lvl="0">
              <a:spcBef>
                <a:spcPts val="0"/>
              </a:spcBef>
              <a:buNone/>
            </a:pPr>
            <a:r>
              <a:t/>
            </a:r>
            <a:endParaRPr/>
          </a:p>
        </p:txBody>
      </p:sp>
      <p:sp>
        <p:nvSpPr>
          <p:cNvPr id="86" name="Shape 86"/>
          <p:cNvSpPr txBox="1"/>
          <p:nvPr>
            <p:ph idx="1" type="subTitle"/>
          </p:nvPr>
        </p:nvSpPr>
        <p:spPr>
          <a:xfrm>
            <a:off x="5449675" y="3382648"/>
            <a:ext cx="3480000" cy="1272600"/>
          </a:xfrm>
          <a:prstGeom prst="rect">
            <a:avLst/>
          </a:prstGeom>
        </p:spPr>
        <p:txBody>
          <a:bodyPr anchorCtr="0" anchor="t" bIns="91425" lIns="91425" rIns="91425" wrap="square" tIns="91425">
            <a:noAutofit/>
          </a:bodyPr>
          <a:lstStyle/>
          <a:p>
            <a:pPr lvl="0">
              <a:spcBef>
                <a:spcPts val="0"/>
              </a:spcBef>
              <a:buNone/>
            </a:pPr>
            <a:r>
              <a:rPr lang="en"/>
              <a:t>A Report By Nitika Goel</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63350" y="57175"/>
            <a:ext cx="4562100" cy="1345800"/>
          </a:xfrm>
          <a:prstGeom prst="rect">
            <a:avLst/>
          </a:prstGeom>
        </p:spPr>
        <p:txBody>
          <a:bodyPr anchorCtr="0" anchor="b" bIns="91425" lIns="91425" rIns="91425" wrap="square" tIns="91425">
            <a:noAutofit/>
          </a:bodyPr>
          <a:lstStyle/>
          <a:p>
            <a:pPr lvl="0" algn="l">
              <a:spcBef>
                <a:spcPts val="0"/>
              </a:spcBef>
              <a:buNone/>
            </a:pPr>
            <a:r>
              <a:rPr lang="en" sz="3000">
                <a:latin typeface="Calibri"/>
                <a:ea typeface="Calibri"/>
                <a:cs typeface="Calibri"/>
                <a:sym typeface="Calibri"/>
              </a:rPr>
              <a:t>Word Cloud After Removing Hex code</a:t>
            </a:r>
          </a:p>
        </p:txBody>
      </p:sp>
      <p:sp>
        <p:nvSpPr>
          <p:cNvPr id="187" name="Shape 187"/>
          <p:cNvSpPr txBox="1"/>
          <p:nvPr>
            <p:ph idx="1" type="subTitle"/>
          </p:nvPr>
        </p:nvSpPr>
        <p:spPr>
          <a:xfrm>
            <a:off x="4778850" y="320351"/>
            <a:ext cx="4045200" cy="1269300"/>
          </a:xfrm>
          <a:prstGeom prst="rect">
            <a:avLst/>
          </a:prstGeom>
        </p:spPr>
        <p:txBody>
          <a:bodyPr anchorCtr="0" anchor="t" bIns="91425" lIns="91425" rIns="91425" wrap="square" tIns="91425">
            <a:noAutofit/>
          </a:bodyPr>
          <a:lstStyle/>
          <a:p>
            <a:pPr lvl="0" algn="l">
              <a:spcBef>
                <a:spcPts val="0"/>
              </a:spcBef>
              <a:buNone/>
            </a:pPr>
            <a:r>
              <a:rPr lang="en" sz="1800">
                <a:solidFill>
                  <a:srgbClr val="EFEFEF"/>
                </a:solidFill>
                <a:latin typeface="Calibri"/>
                <a:ea typeface="Calibri"/>
                <a:cs typeface="Calibri"/>
                <a:sym typeface="Calibri"/>
              </a:rPr>
              <a:t>It shows that maximum occurring word in text data set is Thanks followed by protect , factor, apollo hospital etc. </a:t>
            </a:r>
          </a:p>
        </p:txBody>
      </p:sp>
      <p:sp>
        <p:nvSpPr>
          <p:cNvPr id="188" name="Shape 188"/>
          <p:cNvSpPr txBox="1"/>
          <p:nvPr>
            <p:ph idx="2" type="body"/>
          </p:nvPr>
        </p:nvSpPr>
        <p:spPr>
          <a:xfrm>
            <a:off x="4987050" y="724200"/>
            <a:ext cx="3837000" cy="3695100"/>
          </a:xfrm>
          <a:prstGeom prst="rect">
            <a:avLst/>
          </a:prstGeom>
        </p:spPr>
        <p:txBody>
          <a:bodyPr anchorCtr="0" anchor="ctr" bIns="91425" lIns="91425" rIns="91425" wrap="square" tIns="91425">
            <a:noAutofit/>
          </a:bodyPr>
          <a:lstStyle/>
          <a:p>
            <a:pPr lvl="0">
              <a:spcBef>
                <a:spcPts val="0"/>
              </a:spcBef>
              <a:buNone/>
            </a:pPr>
            <a:r>
              <a:t/>
            </a:r>
            <a:endParaRPr/>
          </a:p>
        </p:txBody>
      </p:sp>
      <p:pic>
        <p:nvPicPr>
          <p:cNvPr descr="Screenshot-2017-9-21 NLP(3).png" id="189" name="Shape 189"/>
          <p:cNvPicPr preferRelativeResize="0"/>
          <p:nvPr/>
        </p:nvPicPr>
        <p:blipFill>
          <a:blip r:embed="rId3">
            <a:alphaModFix/>
          </a:blip>
          <a:stretch>
            <a:fillRect/>
          </a:stretch>
        </p:blipFill>
        <p:spPr>
          <a:xfrm>
            <a:off x="749125" y="1402975"/>
            <a:ext cx="7645749" cy="347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384400" y="2423425"/>
            <a:ext cx="4045200" cy="1564500"/>
          </a:xfrm>
          <a:prstGeom prst="rect">
            <a:avLst/>
          </a:prstGeom>
        </p:spPr>
        <p:txBody>
          <a:bodyPr anchorCtr="0" anchor="b" bIns="91425" lIns="91425" rIns="91425" wrap="square" tIns="91425">
            <a:noAutofit/>
          </a:bodyPr>
          <a:lstStyle/>
          <a:p>
            <a:pPr lvl="0">
              <a:spcBef>
                <a:spcPts val="0"/>
              </a:spcBef>
              <a:buNone/>
            </a:pPr>
            <a:r>
              <a:rPr lang="en">
                <a:latin typeface="Calibri"/>
                <a:ea typeface="Calibri"/>
                <a:cs typeface="Calibri"/>
                <a:sym typeface="Calibri"/>
              </a:rPr>
              <a:t>Clustering the Text data using K-means Algorithm</a:t>
            </a:r>
          </a:p>
        </p:txBody>
      </p:sp>
      <p:sp>
        <p:nvSpPr>
          <p:cNvPr id="195" name="Shape 195"/>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indent="-228600" lvl="0" marL="457200" rtl="0">
              <a:spcBef>
                <a:spcPts val="0"/>
              </a:spcBef>
              <a:buFont typeface="Calibri"/>
            </a:pPr>
            <a:r>
              <a:rPr b="1" lang="en">
                <a:latin typeface="Calibri"/>
                <a:ea typeface="Calibri"/>
                <a:cs typeface="Calibri"/>
                <a:sym typeface="Calibri"/>
              </a:rPr>
              <a:t>This is one of the easiest and appropriate model while dealing with unlabelled data.</a:t>
            </a:r>
          </a:p>
          <a:p>
            <a:pPr indent="-228600" lvl="0" marL="457200">
              <a:spcBef>
                <a:spcPts val="0"/>
              </a:spcBef>
              <a:buClr>
                <a:srgbClr val="EFEFEF"/>
              </a:buClr>
            </a:pPr>
            <a:r>
              <a:rPr b="1" lang="en">
                <a:solidFill>
                  <a:srgbClr val="EFEFEF"/>
                </a:solidFill>
                <a:latin typeface="Calibri"/>
                <a:ea typeface="Calibri"/>
                <a:cs typeface="Calibri"/>
                <a:sym typeface="Calibri"/>
              </a:rPr>
              <a:t>k-means clustering aims to partition ‘n’ observations into ‘k’ clusters in which each observation belongs to the cluster with the nearest mean, serving as a prototype of the cluster.</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206050" y="592250"/>
            <a:ext cx="4045200" cy="1564500"/>
          </a:xfrm>
          <a:prstGeom prst="rect">
            <a:avLst/>
          </a:prstGeom>
        </p:spPr>
        <p:txBody>
          <a:bodyPr anchorCtr="0" anchor="b" bIns="91425" lIns="91425" rIns="91425" wrap="square" tIns="91425">
            <a:noAutofit/>
          </a:bodyPr>
          <a:lstStyle/>
          <a:p>
            <a:pPr lvl="0">
              <a:spcBef>
                <a:spcPts val="0"/>
              </a:spcBef>
              <a:buNone/>
            </a:pPr>
            <a:r>
              <a:rPr lang="en"/>
              <a:t>Clusters Formed</a:t>
            </a:r>
          </a:p>
        </p:txBody>
      </p:sp>
      <p:pic>
        <p:nvPicPr>
          <p:cNvPr descr="Screenshot-2017-9-21 NLP.png" id="201" name="Shape 201"/>
          <p:cNvPicPr preferRelativeResize="0"/>
          <p:nvPr/>
        </p:nvPicPr>
        <p:blipFill>
          <a:blip r:embed="rId3">
            <a:alphaModFix/>
          </a:blip>
          <a:stretch>
            <a:fillRect/>
          </a:stretch>
        </p:blipFill>
        <p:spPr>
          <a:xfrm>
            <a:off x="151900" y="2529975"/>
            <a:ext cx="8840199" cy="2380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265500" y="401975"/>
            <a:ext cx="4045200" cy="1564500"/>
          </a:xfrm>
          <a:prstGeom prst="rect">
            <a:avLst/>
          </a:prstGeom>
        </p:spPr>
        <p:txBody>
          <a:bodyPr anchorCtr="0" anchor="b" bIns="91425" lIns="91425" rIns="91425" wrap="square" tIns="91425">
            <a:noAutofit/>
          </a:bodyPr>
          <a:lstStyle/>
          <a:p>
            <a:pPr lvl="0">
              <a:spcBef>
                <a:spcPts val="0"/>
              </a:spcBef>
              <a:buNone/>
            </a:pPr>
            <a:r>
              <a:rPr lang="en"/>
              <a:t>Let’s Make a Prediction</a:t>
            </a:r>
          </a:p>
        </p:txBody>
      </p:sp>
      <p:pic>
        <p:nvPicPr>
          <p:cNvPr descr="Screenshot-2017-9-21 NLP(1).png" id="207" name="Shape 207"/>
          <p:cNvPicPr preferRelativeResize="0"/>
          <p:nvPr/>
        </p:nvPicPr>
        <p:blipFill>
          <a:blip r:embed="rId3">
            <a:alphaModFix/>
          </a:blip>
          <a:stretch>
            <a:fillRect/>
          </a:stretch>
        </p:blipFill>
        <p:spPr>
          <a:xfrm>
            <a:off x="464000" y="2692125"/>
            <a:ext cx="7039074" cy="1796700"/>
          </a:xfrm>
          <a:prstGeom prst="rect">
            <a:avLst/>
          </a:prstGeom>
          <a:noFill/>
          <a:ln>
            <a:noFill/>
          </a:ln>
        </p:spPr>
      </p:pic>
      <p:sp>
        <p:nvSpPr>
          <p:cNvPr id="208" name="Shape 208"/>
          <p:cNvSpPr txBox="1"/>
          <p:nvPr/>
        </p:nvSpPr>
        <p:spPr>
          <a:xfrm>
            <a:off x="4780100" y="487525"/>
            <a:ext cx="3745500" cy="1564500"/>
          </a:xfrm>
          <a:prstGeom prst="rect">
            <a:avLst/>
          </a:prstGeom>
          <a:noFill/>
          <a:ln>
            <a:noFill/>
          </a:ln>
        </p:spPr>
        <p:txBody>
          <a:bodyPr anchorCtr="0" anchor="t" bIns="91425" lIns="91425" rIns="91425" wrap="square" tIns="91425">
            <a:noAutofit/>
          </a:bodyPr>
          <a:lstStyle/>
          <a:p>
            <a:pPr lvl="0">
              <a:spcBef>
                <a:spcPts val="0"/>
              </a:spcBef>
              <a:buNone/>
            </a:pPr>
            <a:r>
              <a:rPr lang="en" sz="1800">
                <a:solidFill>
                  <a:srgbClr val="F3F3F3"/>
                </a:solidFill>
                <a:latin typeface="Calibri"/>
                <a:ea typeface="Calibri"/>
                <a:cs typeface="Calibri"/>
                <a:sym typeface="Calibri"/>
              </a:rPr>
              <a:t>The given sentence belongs to 1st cluster that means our model is performing decently well.</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265500" y="1151100"/>
            <a:ext cx="4045200" cy="1564500"/>
          </a:xfrm>
          <a:prstGeom prst="rect">
            <a:avLst/>
          </a:prstGeom>
        </p:spPr>
        <p:txBody>
          <a:bodyPr anchorCtr="0" anchor="b" bIns="91425" lIns="91425" rIns="91425" wrap="square" tIns="91425">
            <a:noAutofit/>
          </a:bodyPr>
          <a:lstStyle/>
          <a:p>
            <a:pPr lvl="0">
              <a:spcBef>
                <a:spcPts val="0"/>
              </a:spcBef>
              <a:buNone/>
            </a:pPr>
            <a:r>
              <a:rPr lang="en"/>
              <a:t>How we can improve the model?</a:t>
            </a:r>
          </a:p>
        </p:txBody>
      </p:sp>
      <p:sp>
        <p:nvSpPr>
          <p:cNvPr id="214" name="Shape 214"/>
          <p:cNvSpPr txBox="1"/>
          <p:nvPr>
            <p:ph idx="2" type="body"/>
          </p:nvPr>
        </p:nvSpPr>
        <p:spPr>
          <a:xfrm>
            <a:off x="4939500" y="724200"/>
            <a:ext cx="4045200" cy="4151100"/>
          </a:xfrm>
          <a:prstGeom prst="rect">
            <a:avLst/>
          </a:prstGeom>
        </p:spPr>
        <p:txBody>
          <a:bodyPr anchorCtr="0" anchor="ctr" bIns="91425" lIns="91425" rIns="91425" wrap="square" tIns="91425">
            <a:noAutofit/>
          </a:bodyPr>
          <a:lstStyle/>
          <a:p>
            <a:pPr indent="-228600" lvl="0" marL="457200" rtl="0">
              <a:spcBef>
                <a:spcPts val="0"/>
              </a:spcBef>
            </a:pPr>
            <a:r>
              <a:rPr lang="en"/>
              <a:t>We can use other unsupervised learning algorithms like KN neighbours which will calculate pairwise distance and hence assign the sentence accordingly.</a:t>
            </a:r>
          </a:p>
          <a:p>
            <a:pPr indent="-228600" lvl="0" marL="457200" rtl="0">
              <a:spcBef>
                <a:spcPts val="0"/>
              </a:spcBef>
            </a:pPr>
            <a:r>
              <a:rPr lang="en"/>
              <a:t>We can improve the accuracy by using hyperparameter tuning technique.</a:t>
            </a:r>
          </a:p>
          <a:p>
            <a:pPr indent="-228600" lvl="0" marL="457200" rtl="0">
              <a:spcBef>
                <a:spcPts val="0"/>
              </a:spcBef>
            </a:pPr>
            <a:r>
              <a:rPr lang="en"/>
              <a:t>We can make a dictionary for removing more stop words</a:t>
            </a:r>
          </a:p>
          <a:p>
            <a:pPr indent="-228600" lvl="0" marL="457200">
              <a:spcBef>
                <a:spcPts val="0"/>
              </a:spcBef>
            </a:pPr>
            <a:r>
              <a:rPr lang="en"/>
              <a:t>Use other nltk tokenizers and setting parameters to improve model accuracy.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265500" y="1151100"/>
            <a:ext cx="4045200" cy="1564500"/>
          </a:xfrm>
          <a:prstGeom prst="rect">
            <a:avLst/>
          </a:prstGeom>
        </p:spPr>
        <p:txBody>
          <a:bodyPr anchorCtr="0" anchor="b" bIns="91425" lIns="91425" rIns="91425" wrap="square" tIns="91425">
            <a:noAutofit/>
          </a:bodyPr>
          <a:lstStyle/>
          <a:p>
            <a:pPr lvl="0">
              <a:spcBef>
                <a:spcPts val="0"/>
              </a:spcBef>
              <a:buNone/>
            </a:pPr>
            <a:r>
              <a:t/>
            </a:r>
            <a:endParaRPr/>
          </a:p>
        </p:txBody>
      </p:sp>
      <p:sp>
        <p:nvSpPr>
          <p:cNvPr id="220" name="Shape 220"/>
          <p:cNvSpPr txBox="1"/>
          <p:nvPr>
            <p:ph idx="1" type="subTitle"/>
          </p:nvPr>
        </p:nvSpPr>
        <p:spPr>
          <a:xfrm>
            <a:off x="265500" y="2769001"/>
            <a:ext cx="4045200" cy="1269300"/>
          </a:xfrm>
          <a:prstGeom prst="rect">
            <a:avLst/>
          </a:prstGeom>
        </p:spPr>
        <p:txBody>
          <a:bodyPr anchorCtr="0" anchor="t" bIns="91425" lIns="91425" rIns="91425" wrap="square" tIns="91425">
            <a:noAutofit/>
          </a:bodyPr>
          <a:lstStyle/>
          <a:p>
            <a:pPr lvl="0">
              <a:spcBef>
                <a:spcPts val="0"/>
              </a:spcBef>
              <a:buNone/>
            </a:pPr>
            <a:r>
              <a:t/>
            </a:r>
            <a:endParaRPr/>
          </a:p>
        </p:txBody>
      </p:sp>
      <p:sp>
        <p:nvSpPr>
          <p:cNvPr id="221" name="Shape 221"/>
          <p:cNvSpPr txBox="1"/>
          <p:nvPr>
            <p:ph idx="2" type="body"/>
          </p:nvPr>
        </p:nvSpPr>
        <p:spPr>
          <a:xfrm>
            <a:off x="4939500" y="724200"/>
            <a:ext cx="3837000" cy="3695100"/>
          </a:xfrm>
          <a:prstGeom prst="rect">
            <a:avLst/>
          </a:prstGeom>
        </p:spPr>
        <p:txBody>
          <a:bodyPr anchorCtr="0" anchor="ctr" bIns="91425" lIns="91425" rIns="91425" wrap="square" tIns="91425">
            <a:noAutofit/>
          </a:bodyPr>
          <a:lstStyle/>
          <a:p>
            <a:pPr lvl="0">
              <a:spcBef>
                <a:spcPts val="0"/>
              </a:spcBef>
              <a:buNone/>
            </a:pPr>
            <a:r>
              <a:t/>
            </a:r>
            <a:endParaRPr/>
          </a:p>
        </p:txBody>
      </p:sp>
      <p:pic>
        <p:nvPicPr>
          <p:cNvPr descr="thank-you-1400x800-c-default.gif" id="222" name="Shape 222"/>
          <p:cNvPicPr preferRelativeResize="0"/>
          <p:nvPr/>
        </p:nvPicPr>
        <p:blipFill>
          <a:blip r:embed="rId3">
            <a:alphaModFix/>
          </a:blip>
          <a:stretch>
            <a:fillRect/>
          </a:stretch>
        </p:blipFill>
        <p:spPr>
          <a:xfrm>
            <a:off x="71450" y="0"/>
            <a:ext cx="9072549"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10000"/>
            <a:ext cx="8520599" cy="607800"/>
          </a:xfrm>
          <a:prstGeom prst="rect">
            <a:avLst/>
          </a:prstGeom>
        </p:spPr>
        <p:txBody>
          <a:bodyPr anchorCtr="0" anchor="t" bIns="91425" lIns="91425" rIns="91425" wrap="square" tIns="91425">
            <a:noAutofit/>
          </a:bodyPr>
          <a:lstStyle/>
          <a:p>
            <a:pPr lvl="0">
              <a:spcBef>
                <a:spcPts val="0"/>
              </a:spcBef>
              <a:buNone/>
            </a:pPr>
            <a:r>
              <a:rPr lang="en"/>
              <a:t>The problem</a:t>
            </a:r>
          </a:p>
        </p:txBody>
      </p:sp>
      <p:grpSp>
        <p:nvGrpSpPr>
          <p:cNvPr id="92" name="Shape 92"/>
          <p:cNvGrpSpPr/>
          <p:nvPr/>
        </p:nvGrpSpPr>
        <p:grpSpPr>
          <a:xfrm>
            <a:off x="464649" y="1304875"/>
            <a:ext cx="8380826" cy="3416400"/>
            <a:chOff x="6212550" y="1304875"/>
            <a:chExt cx="2632499" cy="3416400"/>
          </a:xfrm>
        </p:grpSpPr>
        <p:sp>
          <p:nvSpPr>
            <p:cNvPr id="93" name="Shape 93"/>
            <p:cNvSpPr/>
            <p:nvPr/>
          </p:nvSpPr>
          <p:spPr>
            <a:xfrm>
              <a:off x="6215400" y="1304875"/>
              <a:ext cx="2628899" cy="3416400"/>
            </a:xfrm>
            <a:prstGeom prst="rect">
              <a:avLst/>
            </a:prstGeom>
            <a:noFill/>
            <a:ln cap="flat" cmpd="sng" w="9525">
              <a:solidFill>
                <a:schemeClr val="dk1"/>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94" name="Shape 94"/>
            <p:cNvSpPr txBox="1"/>
            <p:nvPr/>
          </p:nvSpPr>
          <p:spPr>
            <a:xfrm>
              <a:off x="6212550" y="1304875"/>
              <a:ext cx="2632499" cy="464099"/>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idx="4294967295" type="body"/>
          </p:nvPr>
        </p:nvSpPr>
        <p:spPr>
          <a:xfrm>
            <a:off x="464650" y="1304875"/>
            <a:ext cx="8302200" cy="461400"/>
          </a:xfrm>
          <a:prstGeom prst="rect">
            <a:avLst/>
          </a:prstGeom>
        </p:spPr>
        <p:txBody>
          <a:bodyPr anchorCtr="0" anchor="t" bIns="91425" lIns="91425" rIns="91425" wrap="square" tIns="91425">
            <a:noAutofit/>
          </a:bodyPr>
          <a:lstStyle/>
          <a:p>
            <a:pPr lvl="0" algn="ctr">
              <a:spcBef>
                <a:spcPts val="0"/>
              </a:spcBef>
              <a:spcAft>
                <a:spcPts val="0"/>
              </a:spcAft>
              <a:buNone/>
            </a:pPr>
            <a:r>
              <a:rPr lang="en" sz="2400">
                <a:solidFill>
                  <a:schemeClr val="lt1"/>
                </a:solidFill>
              </a:rPr>
              <a:t>Problem statement</a:t>
            </a:r>
          </a:p>
        </p:txBody>
      </p:sp>
      <p:sp>
        <p:nvSpPr>
          <p:cNvPr id="96" name="Shape 96"/>
          <p:cNvSpPr txBox="1"/>
          <p:nvPr>
            <p:ph idx="4294967295" type="body"/>
          </p:nvPr>
        </p:nvSpPr>
        <p:spPr>
          <a:xfrm>
            <a:off x="559599" y="1850300"/>
            <a:ext cx="8205300" cy="2794800"/>
          </a:xfrm>
          <a:prstGeom prst="rect">
            <a:avLst/>
          </a:prstGeom>
        </p:spPr>
        <p:txBody>
          <a:bodyPr anchorCtr="0" anchor="t" bIns="91425" lIns="91425" rIns="91425" wrap="square" tIns="91425">
            <a:noAutofit/>
          </a:bodyPr>
          <a:lstStyle/>
          <a:p>
            <a:pPr lvl="0">
              <a:spcBef>
                <a:spcPts val="0"/>
              </a:spcBef>
              <a:buNone/>
            </a:pPr>
            <a:r>
              <a:rPr lang="en" sz="1400">
                <a:solidFill>
                  <a:srgbClr val="595959"/>
                </a:solidFill>
                <a:latin typeface="Arial"/>
                <a:ea typeface="Arial"/>
                <a:cs typeface="Arial"/>
                <a:sym typeface="Arial"/>
              </a:rPr>
              <a:t>Our client, an Indian Healthcare firm, wants us to analyse social media data for understanding their patients’ concerns.  Driving a Natural Language Processing (NLP) solutions, we are expected to cleanse and cluster social media data obtained from their facebook page for text mining and deriving meaning from that data.  You are expected to identify noise elements that are not relevant for NLP and remove them (for example, stop-words, special characters, etc.) from the given data set and then cluster the data determining key topics that are discussed on the facebook page – for example, a creative topic modelling and or word cloud based solution.</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10000"/>
            <a:ext cx="8520599" cy="607800"/>
          </a:xfrm>
          <a:prstGeom prst="rect">
            <a:avLst/>
          </a:prstGeom>
        </p:spPr>
        <p:txBody>
          <a:bodyPr anchorCtr="0" anchor="t" bIns="91425" lIns="91425" rIns="91425" wrap="square" tIns="91425">
            <a:noAutofit/>
          </a:bodyPr>
          <a:lstStyle/>
          <a:p>
            <a:pPr lvl="0">
              <a:spcBef>
                <a:spcPts val="0"/>
              </a:spcBef>
              <a:buNone/>
            </a:pPr>
            <a:r>
              <a:rPr lang="en"/>
              <a:t>Challenges deep-dive</a:t>
            </a:r>
          </a:p>
        </p:txBody>
      </p:sp>
      <p:sp>
        <p:nvSpPr>
          <p:cNvPr id="102" name="Shape 102"/>
          <p:cNvSpPr/>
          <p:nvPr/>
        </p:nvSpPr>
        <p:spPr>
          <a:xfrm>
            <a:off x="432350" y="1304875"/>
            <a:ext cx="2469299" cy="607800"/>
          </a:xfrm>
          <a:prstGeom prst="homePlate">
            <a:avLst>
              <a:gd fmla="val 50000" name="adj"/>
            </a:avLst>
          </a:prstGeom>
          <a:solidFill>
            <a:schemeClr val="dk1"/>
          </a:solidFill>
          <a:ln>
            <a:noFill/>
          </a:ln>
        </p:spPr>
        <p:txBody>
          <a:bodyPr anchorCtr="0" anchor="ctr" bIns="121875" lIns="121875" rIns="121875" wrap="square" tIns="121875">
            <a:noAutofit/>
          </a:bodyPr>
          <a:lstStyle/>
          <a:p>
            <a:pPr lvl="0">
              <a:spcBef>
                <a:spcPts val="0"/>
              </a:spcBef>
              <a:buNone/>
            </a:pPr>
            <a:r>
              <a:t/>
            </a:r>
            <a:endParaRPr/>
          </a:p>
        </p:txBody>
      </p:sp>
      <p:sp>
        <p:nvSpPr>
          <p:cNvPr id="103" name="Shape 103"/>
          <p:cNvSpPr txBox="1"/>
          <p:nvPr>
            <p:ph idx="4294967295" type="body"/>
          </p:nvPr>
        </p:nvSpPr>
        <p:spPr>
          <a:xfrm>
            <a:off x="432350" y="1451575"/>
            <a:ext cx="2257199" cy="314400"/>
          </a:xfrm>
          <a:prstGeom prst="rect">
            <a:avLst/>
          </a:prstGeom>
        </p:spPr>
        <p:txBody>
          <a:bodyPr anchorCtr="0" anchor="ctr" bIns="91425" lIns="91425" rIns="91425" wrap="square" tIns="91425">
            <a:noAutofit/>
          </a:bodyPr>
          <a:lstStyle/>
          <a:p>
            <a:pPr lvl="0">
              <a:lnSpc>
                <a:spcPct val="100000"/>
              </a:lnSpc>
              <a:spcBef>
                <a:spcPts val="0"/>
              </a:spcBef>
              <a:spcAft>
                <a:spcPts val="0"/>
              </a:spcAft>
              <a:buNone/>
            </a:pPr>
            <a:r>
              <a:rPr lang="en">
                <a:solidFill>
                  <a:schemeClr val="lt1"/>
                </a:solidFill>
              </a:rPr>
              <a:t>Challenge 1</a:t>
            </a:r>
          </a:p>
        </p:txBody>
      </p:sp>
      <p:sp>
        <p:nvSpPr>
          <p:cNvPr id="104" name="Shape 104"/>
          <p:cNvSpPr txBox="1"/>
          <p:nvPr>
            <p:ph idx="4294967295" type="body"/>
          </p:nvPr>
        </p:nvSpPr>
        <p:spPr>
          <a:xfrm>
            <a:off x="432350" y="2070575"/>
            <a:ext cx="2471699" cy="2650799"/>
          </a:xfrm>
          <a:prstGeom prst="rect">
            <a:avLst/>
          </a:prstGeom>
        </p:spPr>
        <p:txBody>
          <a:bodyPr anchorCtr="0" anchor="t" bIns="91425" lIns="91425" rIns="91425" wrap="square" tIns="91425">
            <a:noAutofit/>
          </a:bodyPr>
          <a:lstStyle/>
          <a:p>
            <a:pPr lvl="0">
              <a:spcBef>
                <a:spcPts val="0"/>
              </a:spcBef>
              <a:spcAft>
                <a:spcPts val="800"/>
              </a:spcAft>
              <a:buNone/>
            </a:pPr>
            <a:r>
              <a:rPr b="1" lang="en" sz="1600"/>
              <a:t>Preprocessing Text Data</a:t>
            </a:r>
          </a:p>
          <a:p>
            <a:pPr lvl="0" rtl="0">
              <a:spcBef>
                <a:spcPts val="0"/>
              </a:spcBef>
              <a:spcAft>
                <a:spcPts val="800"/>
              </a:spcAft>
              <a:buNone/>
            </a:pPr>
            <a:r>
              <a:rPr lang="en" sz="1600"/>
              <a:t>Using NLP technique to preprocess text data:</a:t>
            </a:r>
          </a:p>
          <a:p>
            <a:pPr indent="-330200" lvl="0" marL="457200" rtl="0">
              <a:spcBef>
                <a:spcPts val="0"/>
              </a:spcBef>
              <a:spcAft>
                <a:spcPts val="800"/>
              </a:spcAft>
              <a:buSzPct val="100000"/>
            </a:pPr>
            <a:r>
              <a:rPr lang="en" sz="1600"/>
              <a:t>Tokenization</a:t>
            </a:r>
          </a:p>
          <a:p>
            <a:pPr indent="-330200" lvl="0" marL="457200" rtl="0">
              <a:spcBef>
                <a:spcPts val="0"/>
              </a:spcBef>
              <a:spcAft>
                <a:spcPts val="800"/>
              </a:spcAft>
              <a:buSzPct val="100000"/>
            </a:pPr>
            <a:r>
              <a:rPr lang="en" sz="1600"/>
              <a:t>Stop word Removal</a:t>
            </a:r>
          </a:p>
          <a:p>
            <a:pPr indent="-330200" lvl="0" marL="457200">
              <a:spcBef>
                <a:spcPts val="0"/>
              </a:spcBef>
              <a:spcAft>
                <a:spcPts val="800"/>
              </a:spcAft>
              <a:buSzPct val="100000"/>
            </a:pPr>
            <a:r>
              <a:rPr lang="en" sz="1600"/>
              <a:t>Stemming</a:t>
            </a:r>
          </a:p>
        </p:txBody>
      </p:sp>
      <p:sp>
        <p:nvSpPr>
          <p:cNvPr id="105" name="Shape 105"/>
          <p:cNvSpPr/>
          <p:nvPr/>
        </p:nvSpPr>
        <p:spPr>
          <a:xfrm>
            <a:off x="3044776" y="1304875"/>
            <a:ext cx="2760599" cy="607800"/>
          </a:xfrm>
          <a:prstGeom prst="chevron">
            <a:avLst>
              <a:gd fmla="val 50000" name="adj"/>
            </a:avLst>
          </a:prstGeom>
          <a:solidFill>
            <a:schemeClr val="dk1"/>
          </a:solidFill>
          <a:ln>
            <a:noFill/>
          </a:ln>
        </p:spPr>
        <p:txBody>
          <a:bodyPr anchorCtr="0" anchor="ctr" bIns="121875" lIns="121875" rIns="121875" wrap="square" tIns="121875">
            <a:noAutofit/>
          </a:bodyPr>
          <a:lstStyle/>
          <a:p>
            <a:pPr lvl="0">
              <a:spcBef>
                <a:spcPts val="0"/>
              </a:spcBef>
              <a:buNone/>
            </a:pPr>
            <a:r>
              <a:t/>
            </a:r>
            <a:endParaRPr/>
          </a:p>
        </p:txBody>
      </p:sp>
      <p:sp>
        <p:nvSpPr>
          <p:cNvPr id="106" name="Shape 106"/>
          <p:cNvSpPr txBox="1"/>
          <p:nvPr>
            <p:ph idx="4294967295" type="body"/>
          </p:nvPr>
        </p:nvSpPr>
        <p:spPr>
          <a:xfrm>
            <a:off x="3336150" y="1451575"/>
            <a:ext cx="2257199" cy="314400"/>
          </a:xfrm>
          <a:prstGeom prst="rect">
            <a:avLst/>
          </a:prstGeom>
        </p:spPr>
        <p:txBody>
          <a:bodyPr anchorCtr="0" anchor="ctr" bIns="91425" lIns="91425" rIns="91425" wrap="square" tIns="91425">
            <a:noAutofit/>
          </a:bodyPr>
          <a:lstStyle/>
          <a:p>
            <a:pPr lvl="0">
              <a:lnSpc>
                <a:spcPct val="100000"/>
              </a:lnSpc>
              <a:spcBef>
                <a:spcPts val="0"/>
              </a:spcBef>
              <a:spcAft>
                <a:spcPts val="0"/>
              </a:spcAft>
              <a:buNone/>
            </a:pPr>
            <a:r>
              <a:rPr lang="en">
                <a:solidFill>
                  <a:schemeClr val="lt1"/>
                </a:solidFill>
              </a:rPr>
              <a:t>Challenge 2</a:t>
            </a:r>
          </a:p>
        </p:txBody>
      </p:sp>
      <p:sp>
        <p:nvSpPr>
          <p:cNvPr id="107" name="Shape 107"/>
          <p:cNvSpPr txBox="1"/>
          <p:nvPr>
            <p:ph idx="4294967295" type="body"/>
          </p:nvPr>
        </p:nvSpPr>
        <p:spPr>
          <a:xfrm>
            <a:off x="3336146" y="2070575"/>
            <a:ext cx="2471699" cy="2650799"/>
          </a:xfrm>
          <a:prstGeom prst="rect">
            <a:avLst/>
          </a:prstGeom>
        </p:spPr>
        <p:txBody>
          <a:bodyPr anchorCtr="0" anchor="t" bIns="91425" lIns="91425" rIns="91425" wrap="square" tIns="91425">
            <a:noAutofit/>
          </a:bodyPr>
          <a:lstStyle/>
          <a:p>
            <a:pPr lvl="0">
              <a:spcBef>
                <a:spcPts val="0"/>
              </a:spcBef>
              <a:spcAft>
                <a:spcPts val="800"/>
              </a:spcAft>
              <a:buNone/>
            </a:pPr>
            <a:r>
              <a:rPr b="1" lang="en" sz="1600"/>
              <a:t>Creating Word Cloud</a:t>
            </a:r>
          </a:p>
          <a:p>
            <a:pPr lvl="0">
              <a:spcBef>
                <a:spcPts val="0"/>
              </a:spcBef>
              <a:spcAft>
                <a:spcPts val="800"/>
              </a:spcAft>
              <a:buNone/>
            </a:pPr>
            <a:r>
              <a:rPr lang="en" sz="1600"/>
              <a:t>Creating word cloud to visualize the text messages and finding most occurring words.</a:t>
            </a:r>
          </a:p>
        </p:txBody>
      </p:sp>
      <p:sp>
        <p:nvSpPr>
          <p:cNvPr id="108" name="Shape 108"/>
          <p:cNvSpPr/>
          <p:nvPr/>
        </p:nvSpPr>
        <p:spPr>
          <a:xfrm>
            <a:off x="5948501" y="1304875"/>
            <a:ext cx="2760599" cy="607800"/>
          </a:xfrm>
          <a:prstGeom prst="chevron">
            <a:avLst>
              <a:gd fmla="val 50000" name="adj"/>
            </a:avLst>
          </a:prstGeom>
          <a:solidFill>
            <a:schemeClr val="dk1"/>
          </a:solidFill>
          <a:ln>
            <a:noFill/>
          </a:ln>
        </p:spPr>
        <p:txBody>
          <a:bodyPr anchorCtr="0" anchor="ctr" bIns="121875" lIns="121875" rIns="121875" wrap="square" tIns="121875">
            <a:noAutofit/>
          </a:bodyPr>
          <a:lstStyle/>
          <a:p>
            <a:pPr lvl="0">
              <a:spcBef>
                <a:spcPts val="0"/>
              </a:spcBef>
              <a:buNone/>
            </a:pPr>
            <a:r>
              <a:t/>
            </a:r>
            <a:endParaRPr/>
          </a:p>
        </p:txBody>
      </p:sp>
      <p:sp>
        <p:nvSpPr>
          <p:cNvPr id="109" name="Shape 109"/>
          <p:cNvSpPr txBox="1"/>
          <p:nvPr>
            <p:ph idx="4294967295" type="body"/>
          </p:nvPr>
        </p:nvSpPr>
        <p:spPr>
          <a:xfrm>
            <a:off x="6254232" y="1451575"/>
            <a:ext cx="2257199" cy="314400"/>
          </a:xfrm>
          <a:prstGeom prst="rect">
            <a:avLst/>
          </a:prstGeom>
        </p:spPr>
        <p:txBody>
          <a:bodyPr anchorCtr="0" anchor="ctr" bIns="91425" lIns="91425" rIns="91425" wrap="square" tIns="91425">
            <a:noAutofit/>
          </a:bodyPr>
          <a:lstStyle/>
          <a:p>
            <a:pPr lvl="0">
              <a:lnSpc>
                <a:spcPct val="100000"/>
              </a:lnSpc>
              <a:spcBef>
                <a:spcPts val="0"/>
              </a:spcBef>
              <a:spcAft>
                <a:spcPts val="0"/>
              </a:spcAft>
              <a:buNone/>
            </a:pPr>
            <a:r>
              <a:rPr lang="en">
                <a:solidFill>
                  <a:schemeClr val="lt1"/>
                </a:solidFill>
              </a:rPr>
              <a:t>Challenge 3</a:t>
            </a:r>
          </a:p>
        </p:txBody>
      </p:sp>
      <p:sp>
        <p:nvSpPr>
          <p:cNvPr id="110" name="Shape 110"/>
          <p:cNvSpPr txBox="1"/>
          <p:nvPr>
            <p:ph idx="4294967295" type="body"/>
          </p:nvPr>
        </p:nvSpPr>
        <p:spPr>
          <a:xfrm>
            <a:off x="6254225" y="2070575"/>
            <a:ext cx="2471699" cy="2650799"/>
          </a:xfrm>
          <a:prstGeom prst="rect">
            <a:avLst/>
          </a:prstGeom>
        </p:spPr>
        <p:txBody>
          <a:bodyPr anchorCtr="0" anchor="t" bIns="91425" lIns="91425" rIns="91425" wrap="square" tIns="91425">
            <a:noAutofit/>
          </a:bodyPr>
          <a:lstStyle/>
          <a:p>
            <a:pPr lvl="0">
              <a:spcBef>
                <a:spcPts val="0"/>
              </a:spcBef>
              <a:spcAft>
                <a:spcPts val="800"/>
              </a:spcAft>
              <a:buNone/>
            </a:pPr>
            <a:r>
              <a:rPr b="1" lang="en" sz="1600"/>
              <a:t>Implementing K-Means Algorithm</a:t>
            </a:r>
          </a:p>
          <a:p>
            <a:pPr lvl="0">
              <a:spcBef>
                <a:spcPts val="0"/>
              </a:spcBef>
              <a:spcAft>
                <a:spcPts val="800"/>
              </a:spcAft>
              <a:buNone/>
            </a:pPr>
            <a:r>
              <a:rPr lang="en" sz="1600"/>
              <a:t>Forming n- clusters to classify the Comment messages into the respective cluster.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265500" y="1151100"/>
            <a:ext cx="4045199" cy="1564499"/>
          </a:xfrm>
          <a:prstGeom prst="rect">
            <a:avLst/>
          </a:prstGeom>
        </p:spPr>
        <p:txBody>
          <a:bodyPr anchorCtr="0" anchor="b" bIns="91425" lIns="91425" rIns="91425" wrap="square" tIns="91425">
            <a:noAutofit/>
          </a:bodyPr>
          <a:lstStyle/>
          <a:p>
            <a:pPr lvl="0">
              <a:spcBef>
                <a:spcPts val="0"/>
              </a:spcBef>
              <a:buNone/>
            </a:pPr>
            <a:r>
              <a:rPr lang="en"/>
              <a:t>Approach</a:t>
            </a:r>
          </a:p>
        </p:txBody>
      </p:sp>
      <p:sp>
        <p:nvSpPr>
          <p:cNvPr id="116" name="Shape 116"/>
          <p:cNvSpPr txBox="1"/>
          <p:nvPr>
            <p:ph idx="2" type="body"/>
          </p:nvPr>
        </p:nvSpPr>
        <p:spPr>
          <a:xfrm>
            <a:off x="4939500" y="724200"/>
            <a:ext cx="3837000" cy="3695099"/>
          </a:xfrm>
          <a:prstGeom prst="rect">
            <a:avLst/>
          </a:prstGeom>
        </p:spPr>
        <p:txBody>
          <a:bodyPr anchorCtr="0" anchor="ctr" bIns="91425" lIns="91425" rIns="91425" wrap="square" tIns="91425">
            <a:noAutofit/>
          </a:bodyPr>
          <a:lstStyle/>
          <a:p>
            <a:pPr lvl="0">
              <a:spcBef>
                <a:spcPts val="0"/>
              </a:spcBef>
              <a:buNone/>
            </a:pPr>
            <a:r>
              <a:rPr lang="en"/>
              <a:t>The given Case study is a Unsupervised Machine Learning Problem. So, it doesn’t have target variable (labels).</a:t>
            </a:r>
          </a:p>
          <a:p>
            <a:pPr lvl="0">
              <a:spcBef>
                <a:spcPts val="0"/>
              </a:spcBef>
              <a:buNone/>
            </a:pPr>
            <a:r>
              <a:rPr lang="en"/>
              <a:t>By using NLP technique, try to preprocess, visualize and  classify the message to the right cluster.</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598100" y="2152347"/>
            <a:ext cx="8222100" cy="838799"/>
          </a:xfrm>
          <a:prstGeom prst="rect">
            <a:avLst/>
          </a:prstGeom>
        </p:spPr>
        <p:txBody>
          <a:bodyPr anchorCtr="0" anchor="ctr" bIns="91425" lIns="91425" rIns="91425" wrap="square" tIns="91425">
            <a:noAutofit/>
          </a:bodyPr>
          <a:lstStyle/>
          <a:p>
            <a:pPr lvl="0">
              <a:spcBef>
                <a:spcPts val="0"/>
              </a:spcBef>
              <a:buNone/>
            </a:pPr>
            <a:r>
              <a:rPr lang="en"/>
              <a:t>Implementation</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descr="Background pointer shape in timeline graphic" id="126" name="Shape 126"/>
          <p:cNvSpPr/>
          <p:nvPr/>
        </p:nvSpPr>
        <p:spPr>
          <a:xfrm>
            <a:off x="340933" y="2199000"/>
            <a:ext cx="1872300" cy="745500"/>
          </a:xfrm>
          <a:prstGeom prst="homePlate">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wrap="square" tIns="121875">
            <a:noAutofit/>
          </a:bodyPr>
          <a:lstStyle/>
          <a:p>
            <a:pPr lvl="0">
              <a:spcBef>
                <a:spcPts val="0"/>
              </a:spcBef>
              <a:buNone/>
            </a:pPr>
            <a:r>
              <a:t/>
            </a:r>
            <a:endParaRPr/>
          </a:p>
        </p:txBody>
      </p:sp>
      <p:sp>
        <p:nvSpPr>
          <p:cNvPr id="127" name="Shape 127"/>
          <p:cNvSpPr txBox="1"/>
          <p:nvPr>
            <p:ph idx="4294967295" type="body"/>
          </p:nvPr>
        </p:nvSpPr>
        <p:spPr>
          <a:xfrm>
            <a:off x="340923" y="2336550"/>
            <a:ext cx="1455600" cy="470400"/>
          </a:xfrm>
          <a:prstGeom prst="rect">
            <a:avLst/>
          </a:prstGeom>
        </p:spPr>
        <p:txBody>
          <a:bodyPr anchorCtr="0" anchor="ctr" bIns="91425" lIns="91425" rIns="91425" wrap="square" tIns="91425">
            <a:noAutofit/>
          </a:bodyPr>
          <a:lstStyle/>
          <a:p>
            <a:pPr lvl="0" rtl="0" algn="ctr">
              <a:lnSpc>
                <a:spcPct val="100000"/>
              </a:lnSpc>
              <a:spcBef>
                <a:spcPts val="0"/>
              </a:spcBef>
              <a:spcAft>
                <a:spcPts val="0"/>
              </a:spcAft>
              <a:buNone/>
            </a:pPr>
            <a:r>
              <a:rPr lang="en" sz="1600">
                <a:solidFill>
                  <a:schemeClr val="lt1"/>
                </a:solidFill>
              </a:rPr>
              <a:t>Creating DataFrame</a:t>
            </a:r>
          </a:p>
        </p:txBody>
      </p:sp>
      <p:grpSp>
        <p:nvGrpSpPr>
          <p:cNvPr id="128" name="Shape 128"/>
          <p:cNvGrpSpPr/>
          <p:nvPr/>
        </p:nvGrpSpPr>
        <p:grpSpPr>
          <a:xfrm>
            <a:off x="969269" y="1610215"/>
            <a:ext cx="198899" cy="593656"/>
            <a:chOff x="777446" y="1610215"/>
            <a:chExt cx="198899" cy="593656"/>
          </a:xfrm>
        </p:grpSpPr>
        <p:cxnSp>
          <p:nvCxnSpPr>
            <p:cNvPr id="129" name="Shape 129"/>
            <p:cNvCxnSpPr/>
            <p:nvPr/>
          </p:nvCxnSpPr>
          <p:spPr>
            <a:xfrm>
              <a:off x="876909"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130" name="Shape 130"/>
            <p:cNvSpPr/>
            <p:nvPr/>
          </p:nvSpPr>
          <p:spPr>
            <a:xfrm>
              <a:off x="777446" y="1610215"/>
              <a:ext cx="198899" cy="198899"/>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31" name="Shape 131"/>
          <p:cNvSpPr txBox="1"/>
          <p:nvPr>
            <p:ph idx="4294967295" type="body"/>
          </p:nvPr>
        </p:nvSpPr>
        <p:spPr>
          <a:xfrm>
            <a:off x="318375" y="385666"/>
            <a:ext cx="2242800" cy="906300"/>
          </a:xfrm>
          <a:prstGeom prst="rect">
            <a:avLst/>
          </a:prstGeom>
        </p:spPr>
        <p:txBody>
          <a:bodyPr anchorCtr="0" anchor="t" bIns="91425" lIns="91425" rIns="91425" wrap="square" tIns="91425">
            <a:noAutofit/>
          </a:bodyPr>
          <a:lstStyle/>
          <a:p>
            <a:pPr lvl="0">
              <a:spcBef>
                <a:spcPts val="0"/>
              </a:spcBef>
              <a:buNone/>
            </a:pPr>
            <a:r>
              <a:t/>
            </a:r>
            <a:endParaRPr sz="1600"/>
          </a:p>
          <a:p>
            <a:pPr lvl="0">
              <a:spcBef>
                <a:spcPts val="0"/>
              </a:spcBef>
              <a:buNone/>
            </a:pPr>
            <a:r>
              <a:t/>
            </a:r>
            <a:endParaRPr sz="1600"/>
          </a:p>
        </p:txBody>
      </p:sp>
      <p:sp>
        <p:nvSpPr>
          <p:cNvPr descr="Background pointer shape in timeline graphic" id="132" name="Shape 132"/>
          <p:cNvSpPr/>
          <p:nvPr/>
        </p:nvSpPr>
        <p:spPr>
          <a:xfrm>
            <a:off x="1817053" y="2199000"/>
            <a:ext cx="2051100" cy="745500"/>
          </a:xfrm>
          <a:prstGeom prst="chevron">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wrap="square" tIns="121875">
            <a:noAutofit/>
          </a:bodyPr>
          <a:lstStyle/>
          <a:p>
            <a:pPr lvl="0">
              <a:spcBef>
                <a:spcPts val="0"/>
              </a:spcBef>
              <a:buNone/>
            </a:pPr>
            <a:r>
              <a:t/>
            </a:r>
            <a:endParaRPr/>
          </a:p>
        </p:txBody>
      </p:sp>
      <p:sp>
        <p:nvSpPr>
          <p:cNvPr id="133" name="Shape 133"/>
          <p:cNvSpPr txBox="1"/>
          <p:nvPr>
            <p:ph idx="4294967295" type="body"/>
          </p:nvPr>
        </p:nvSpPr>
        <p:spPr>
          <a:xfrm>
            <a:off x="2126316" y="2336550"/>
            <a:ext cx="1315499" cy="470400"/>
          </a:xfrm>
          <a:prstGeom prst="rect">
            <a:avLst/>
          </a:prstGeom>
        </p:spPr>
        <p:txBody>
          <a:bodyPr anchorCtr="0" anchor="ctr" bIns="91425" lIns="91425" rIns="91425" wrap="square" tIns="91425">
            <a:noAutofit/>
          </a:bodyPr>
          <a:lstStyle/>
          <a:p>
            <a:pPr lvl="0" algn="ctr">
              <a:lnSpc>
                <a:spcPct val="100000"/>
              </a:lnSpc>
              <a:spcBef>
                <a:spcPts val="0"/>
              </a:spcBef>
              <a:spcAft>
                <a:spcPts val="0"/>
              </a:spcAft>
              <a:buNone/>
            </a:pPr>
            <a:r>
              <a:rPr lang="en" sz="1600">
                <a:solidFill>
                  <a:schemeClr val="lt1"/>
                </a:solidFill>
              </a:rPr>
              <a:t>Removing unicode characters</a:t>
            </a:r>
          </a:p>
        </p:txBody>
      </p:sp>
      <p:grpSp>
        <p:nvGrpSpPr>
          <p:cNvPr id="134" name="Shape 134"/>
          <p:cNvGrpSpPr/>
          <p:nvPr/>
        </p:nvGrpSpPr>
        <p:grpSpPr>
          <a:xfrm>
            <a:off x="2684632" y="2938957"/>
            <a:ext cx="198899" cy="593655"/>
            <a:chOff x="2223534" y="2938957"/>
            <a:chExt cx="198899" cy="593655"/>
          </a:xfrm>
        </p:grpSpPr>
        <p:cxnSp>
          <p:nvCxnSpPr>
            <p:cNvPr id="135" name="Shape 135"/>
            <p:cNvCxnSpPr/>
            <p:nvPr/>
          </p:nvCxnSpPr>
          <p:spPr>
            <a:xfrm rot="10800000">
              <a:off x="2322996" y="2938957"/>
              <a:ext cx="0" cy="554700"/>
            </a:xfrm>
            <a:prstGeom prst="straightConnector1">
              <a:avLst/>
            </a:prstGeom>
            <a:noFill/>
            <a:ln cap="flat" cmpd="sng" w="9525">
              <a:solidFill>
                <a:schemeClr val="dk2"/>
              </a:solidFill>
              <a:prstDash val="solid"/>
              <a:round/>
              <a:headEnd len="med" w="med" type="none"/>
              <a:tailEnd len="med" w="med" type="none"/>
            </a:ln>
          </p:spPr>
        </p:cxnSp>
        <p:sp>
          <p:nvSpPr>
            <p:cNvPr id="136" name="Shape 136"/>
            <p:cNvSpPr/>
            <p:nvPr/>
          </p:nvSpPr>
          <p:spPr>
            <a:xfrm flipH="1" rot="10800000">
              <a:off x="2223534" y="3333713"/>
              <a:ext cx="198899" cy="198899"/>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descr="Background pointer shape in timeline graphic" id="137" name="Shape 137"/>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wrap="square" tIns="121875">
            <a:noAutofit/>
          </a:bodyPr>
          <a:lstStyle/>
          <a:p>
            <a:pPr lvl="0">
              <a:spcBef>
                <a:spcPts val="0"/>
              </a:spcBef>
              <a:buNone/>
            </a:pPr>
            <a:r>
              <a:t/>
            </a:r>
            <a:endParaRPr/>
          </a:p>
        </p:txBody>
      </p:sp>
      <p:sp>
        <p:nvSpPr>
          <p:cNvPr id="138" name="Shape 138"/>
          <p:cNvSpPr txBox="1"/>
          <p:nvPr>
            <p:ph idx="4294967295" type="body"/>
          </p:nvPr>
        </p:nvSpPr>
        <p:spPr>
          <a:xfrm>
            <a:off x="3627650" y="2336550"/>
            <a:ext cx="1734900" cy="470400"/>
          </a:xfrm>
          <a:prstGeom prst="rect">
            <a:avLst/>
          </a:prstGeom>
        </p:spPr>
        <p:txBody>
          <a:bodyPr anchorCtr="0" anchor="ctr" bIns="91425" lIns="91425" rIns="91425" wrap="square" tIns="91425">
            <a:noAutofit/>
          </a:bodyPr>
          <a:lstStyle/>
          <a:p>
            <a:pPr lvl="0" algn="ctr">
              <a:lnSpc>
                <a:spcPct val="100000"/>
              </a:lnSpc>
              <a:spcBef>
                <a:spcPts val="0"/>
              </a:spcBef>
              <a:spcAft>
                <a:spcPts val="0"/>
              </a:spcAft>
              <a:buNone/>
            </a:pPr>
            <a:r>
              <a:rPr lang="en" sz="1600">
                <a:solidFill>
                  <a:schemeClr val="lt1"/>
                </a:solidFill>
              </a:rPr>
              <a:t>Preprocessing and Cleaning</a:t>
            </a:r>
          </a:p>
        </p:txBody>
      </p:sp>
      <p:grpSp>
        <p:nvGrpSpPr>
          <p:cNvPr id="139" name="Shape 139"/>
          <p:cNvGrpSpPr/>
          <p:nvPr/>
        </p:nvGrpSpPr>
        <p:grpSpPr>
          <a:xfrm>
            <a:off x="4319544" y="1610215"/>
            <a:ext cx="198899" cy="593656"/>
            <a:chOff x="3918083" y="1610215"/>
            <a:chExt cx="198899" cy="593656"/>
          </a:xfrm>
        </p:grpSpPr>
        <p:cxnSp>
          <p:nvCxnSpPr>
            <p:cNvPr id="140" name="Shape 140"/>
            <p:cNvCxnSpPr/>
            <p:nvPr/>
          </p:nvCxnSpPr>
          <p:spPr>
            <a:xfrm>
              <a:off x="4017546"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141" name="Shape 141"/>
            <p:cNvSpPr/>
            <p:nvPr/>
          </p:nvSpPr>
          <p:spPr>
            <a:xfrm>
              <a:off x="3918083" y="1610215"/>
              <a:ext cx="198899" cy="198899"/>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descr="Background pointer shape in timeline graphic" id="142" name="Shape 142"/>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wrap="square" tIns="121875">
            <a:noAutofit/>
          </a:bodyPr>
          <a:lstStyle/>
          <a:p>
            <a:pPr lvl="0">
              <a:spcBef>
                <a:spcPts val="0"/>
              </a:spcBef>
              <a:buNone/>
            </a:pPr>
            <a:r>
              <a:t/>
            </a:r>
            <a:endParaRPr/>
          </a:p>
        </p:txBody>
      </p:sp>
      <p:sp>
        <p:nvSpPr>
          <p:cNvPr id="143" name="Shape 143"/>
          <p:cNvSpPr txBox="1"/>
          <p:nvPr>
            <p:ph idx="4294967295" type="body"/>
          </p:nvPr>
        </p:nvSpPr>
        <p:spPr>
          <a:xfrm>
            <a:off x="5416699" y="2336550"/>
            <a:ext cx="1315499" cy="470400"/>
          </a:xfrm>
          <a:prstGeom prst="rect">
            <a:avLst/>
          </a:prstGeom>
        </p:spPr>
        <p:txBody>
          <a:bodyPr anchorCtr="0" anchor="ctr" bIns="91425" lIns="91425" rIns="91425" wrap="square" tIns="91425">
            <a:noAutofit/>
          </a:bodyPr>
          <a:lstStyle/>
          <a:p>
            <a:pPr lvl="0" algn="ctr">
              <a:lnSpc>
                <a:spcPct val="100000"/>
              </a:lnSpc>
              <a:spcBef>
                <a:spcPts val="0"/>
              </a:spcBef>
              <a:spcAft>
                <a:spcPts val="0"/>
              </a:spcAft>
              <a:buNone/>
            </a:pPr>
            <a:r>
              <a:rPr lang="en" sz="1600">
                <a:solidFill>
                  <a:schemeClr val="lt1"/>
                </a:solidFill>
              </a:rPr>
              <a:t>Visualizing using word Cloud</a:t>
            </a:r>
          </a:p>
        </p:txBody>
      </p:sp>
      <p:grpSp>
        <p:nvGrpSpPr>
          <p:cNvPr id="144" name="Shape 144"/>
          <p:cNvGrpSpPr/>
          <p:nvPr/>
        </p:nvGrpSpPr>
        <p:grpSpPr>
          <a:xfrm>
            <a:off x="5973069" y="2938957"/>
            <a:ext cx="198899" cy="593655"/>
            <a:chOff x="5958946" y="2938957"/>
            <a:chExt cx="198899" cy="593655"/>
          </a:xfrm>
        </p:grpSpPr>
        <p:cxnSp>
          <p:nvCxnSpPr>
            <p:cNvPr id="145" name="Shape 145"/>
            <p:cNvCxnSpPr/>
            <p:nvPr/>
          </p:nvCxnSpPr>
          <p:spPr>
            <a:xfrm rot="10800000">
              <a:off x="6058408" y="2938957"/>
              <a:ext cx="0" cy="554700"/>
            </a:xfrm>
            <a:prstGeom prst="straightConnector1">
              <a:avLst/>
            </a:prstGeom>
            <a:noFill/>
            <a:ln cap="flat" cmpd="sng" w="9525">
              <a:solidFill>
                <a:schemeClr val="dk2"/>
              </a:solidFill>
              <a:prstDash val="solid"/>
              <a:round/>
              <a:headEnd len="med" w="med" type="none"/>
              <a:tailEnd len="med" w="med" type="none"/>
            </a:ln>
          </p:spPr>
        </p:cxnSp>
        <p:sp>
          <p:nvSpPr>
            <p:cNvPr id="146" name="Shape 146"/>
            <p:cNvSpPr/>
            <p:nvPr/>
          </p:nvSpPr>
          <p:spPr>
            <a:xfrm flipH="1" rot="10800000">
              <a:off x="5958946" y="3333713"/>
              <a:ext cx="198899" cy="198899"/>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descr="Background pointer shape in timeline graphic" id="147" name="Shape 147"/>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med" w="med" type="none"/>
            <a:tailEnd len="med" w="med" type="none"/>
          </a:ln>
        </p:spPr>
        <p:txBody>
          <a:bodyPr anchorCtr="0" anchor="ctr" bIns="121875" lIns="121875" rIns="121875" wrap="square" tIns="121875">
            <a:noAutofit/>
          </a:bodyPr>
          <a:lstStyle/>
          <a:p>
            <a:pPr lvl="0">
              <a:spcBef>
                <a:spcPts val="0"/>
              </a:spcBef>
              <a:buNone/>
            </a:pPr>
            <a:r>
              <a:t/>
            </a:r>
            <a:endParaRPr/>
          </a:p>
        </p:txBody>
      </p:sp>
      <p:sp>
        <p:nvSpPr>
          <p:cNvPr id="148" name="Shape 148"/>
          <p:cNvSpPr txBox="1"/>
          <p:nvPr>
            <p:ph idx="4294967295" type="body"/>
          </p:nvPr>
        </p:nvSpPr>
        <p:spPr>
          <a:xfrm>
            <a:off x="7111511" y="2336550"/>
            <a:ext cx="1315499" cy="470400"/>
          </a:xfrm>
          <a:prstGeom prst="rect">
            <a:avLst/>
          </a:prstGeom>
        </p:spPr>
        <p:txBody>
          <a:bodyPr anchorCtr="0" anchor="ctr" bIns="91425" lIns="91425" rIns="91425" wrap="square" tIns="91425">
            <a:noAutofit/>
          </a:bodyPr>
          <a:lstStyle/>
          <a:p>
            <a:pPr lvl="0" algn="ctr">
              <a:lnSpc>
                <a:spcPct val="100000"/>
              </a:lnSpc>
              <a:spcBef>
                <a:spcPts val="0"/>
              </a:spcBef>
              <a:spcAft>
                <a:spcPts val="0"/>
              </a:spcAft>
              <a:buNone/>
            </a:pPr>
            <a:r>
              <a:rPr lang="en" sz="1600">
                <a:solidFill>
                  <a:schemeClr val="lt1"/>
                </a:solidFill>
              </a:rPr>
              <a:t>K-Means Clustering</a:t>
            </a:r>
          </a:p>
        </p:txBody>
      </p:sp>
      <p:grpSp>
        <p:nvGrpSpPr>
          <p:cNvPr id="149" name="Shape 149"/>
          <p:cNvGrpSpPr/>
          <p:nvPr/>
        </p:nvGrpSpPr>
        <p:grpSpPr>
          <a:xfrm>
            <a:off x="7669807" y="1610215"/>
            <a:ext cx="198899" cy="593656"/>
            <a:chOff x="3918083" y="1610215"/>
            <a:chExt cx="198899" cy="593656"/>
          </a:xfrm>
        </p:grpSpPr>
        <p:cxnSp>
          <p:nvCxnSpPr>
            <p:cNvPr id="150" name="Shape 150"/>
            <p:cNvCxnSpPr/>
            <p:nvPr/>
          </p:nvCxnSpPr>
          <p:spPr>
            <a:xfrm>
              <a:off x="4017546" y="1649171"/>
              <a:ext cx="0" cy="554700"/>
            </a:xfrm>
            <a:prstGeom prst="straightConnector1">
              <a:avLst/>
            </a:prstGeom>
            <a:noFill/>
            <a:ln cap="flat" cmpd="sng" w="9525">
              <a:solidFill>
                <a:schemeClr val="dk2"/>
              </a:solidFill>
              <a:prstDash val="solid"/>
              <a:round/>
              <a:headEnd len="med" w="med" type="none"/>
              <a:tailEnd len="med" w="med" type="none"/>
            </a:ln>
          </p:spPr>
        </p:cxnSp>
        <p:sp>
          <p:nvSpPr>
            <p:cNvPr id="151" name="Shape 151"/>
            <p:cNvSpPr/>
            <p:nvPr/>
          </p:nvSpPr>
          <p:spPr>
            <a:xfrm>
              <a:off x="3918083" y="1610215"/>
              <a:ext cx="198899" cy="198899"/>
            </a:xfrm>
            <a:prstGeom prst="ellipse">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pic>
        <p:nvPicPr>
          <p:cNvPr descr="Screenshot-2017-9-21 NLP.png" id="152" name="Shape 152"/>
          <p:cNvPicPr preferRelativeResize="0"/>
          <p:nvPr/>
        </p:nvPicPr>
        <p:blipFill>
          <a:blip r:embed="rId3">
            <a:alphaModFix/>
          </a:blip>
          <a:stretch>
            <a:fillRect/>
          </a:stretch>
        </p:blipFill>
        <p:spPr>
          <a:xfrm>
            <a:off x="0" y="618499"/>
            <a:ext cx="3119450" cy="673474"/>
          </a:xfrm>
          <a:prstGeom prst="rect">
            <a:avLst/>
          </a:prstGeom>
          <a:noFill/>
          <a:ln>
            <a:noFill/>
          </a:ln>
        </p:spPr>
      </p:pic>
      <p:pic>
        <p:nvPicPr>
          <p:cNvPr descr="Screenshot-2017-9-21 NLP(1).png" id="153" name="Shape 153"/>
          <p:cNvPicPr preferRelativeResize="0"/>
          <p:nvPr/>
        </p:nvPicPr>
        <p:blipFill>
          <a:blip r:embed="rId4">
            <a:alphaModFix/>
          </a:blip>
          <a:stretch>
            <a:fillRect/>
          </a:stretch>
        </p:blipFill>
        <p:spPr>
          <a:xfrm>
            <a:off x="166674" y="3664625"/>
            <a:ext cx="3864834" cy="673475"/>
          </a:xfrm>
          <a:prstGeom prst="rect">
            <a:avLst/>
          </a:prstGeom>
          <a:noFill/>
          <a:ln>
            <a:noFill/>
          </a:ln>
        </p:spPr>
      </p:pic>
      <p:pic>
        <p:nvPicPr>
          <p:cNvPr descr="Screenshot-2017-9-21 NLP(2).png" id="154" name="Shape 154"/>
          <p:cNvPicPr preferRelativeResize="0"/>
          <p:nvPr/>
        </p:nvPicPr>
        <p:blipFill>
          <a:blip r:embed="rId5">
            <a:alphaModFix/>
          </a:blip>
          <a:stretch>
            <a:fillRect/>
          </a:stretch>
        </p:blipFill>
        <p:spPr>
          <a:xfrm>
            <a:off x="3194040" y="502086"/>
            <a:ext cx="3417333" cy="906300"/>
          </a:xfrm>
          <a:prstGeom prst="rect">
            <a:avLst/>
          </a:prstGeom>
          <a:noFill/>
          <a:ln>
            <a:noFill/>
          </a:ln>
        </p:spPr>
      </p:pic>
      <p:pic>
        <p:nvPicPr>
          <p:cNvPr descr="Screenshot-2017-9-21 NLP(3).png" id="155" name="Shape 155"/>
          <p:cNvPicPr preferRelativeResize="0"/>
          <p:nvPr/>
        </p:nvPicPr>
        <p:blipFill>
          <a:blip r:embed="rId6">
            <a:alphaModFix/>
          </a:blip>
          <a:stretch>
            <a:fillRect/>
          </a:stretch>
        </p:blipFill>
        <p:spPr>
          <a:xfrm>
            <a:off x="4687299" y="3393275"/>
            <a:ext cx="3181400" cy="1665675"/>
          </a:xfrm>
          <a:prstGeom prst="rect">
            <a:avLst/>
          </a:prstGeom>
          <a:noFill/>
          <a:ln>
            <a:noFill/>
          </a:ln>
        </p:spPr>
      </p:pic>
      <p:pic>
        <p:nvPicPr>
          <p:cNvPr descr="images.jpeg" id="156" name="Shape 156"/>
          <p:cNvPicPr preferRelativeResize="0"/>
          <p:nvPr/>
        </p:nvPicPr>
        <p:blipFill>
          <a:blip r:embed="rId7">
            <a:alphaModFix/>
          </a:blip>
          <a:stretch>
            <a:fillRect/>
          </a:stretch>
        </p:blipFill>
        <p:spPr>
          <a:xfrm>
            <a:off x="7111496" y="305487"/>
            <a:ext cx="1734899" cy="129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nvSpPr>
        <p:spPr>
          <a:xfrm>
            <a:off x="2318725" y="71350"/>
            <a:ext cx="4280700" cy="1094100"/>
          </a:xfrm>
          <a:prstGeom prst="rect">
            <a:avLst/>
          </a:prstGeom>
          <a:noFill/>
          <a:ln>
            <a:noFill/>
          </a:ln>
        </p:spPr>
        <p:txBody>
          <a:bodyPr anchorCtr="0" anchor="ctr" bIns="91425" lIns="91425" rIns="91425" wrap="square" tIns="91425">
            <a:noAutofit/>
          </a:bodyPr>
          <a:lstStyle/>
          <a:p>
            <a:pPr lvl="0" rtl="0">
              <a:spcBef>
                <a:spcPts val="0"/>
              </a:spcBef>
              <a:buNone/>
            </a:pPr>
            <a:r>
              <a:rPr b="1" i="1" lang="en" sz="3000">
                <a:solidFill>
                  <a:srgbClr val="0B5394"/>
                </a:solidFill>
                <a:latin typeface="Merriweather"/>
                <a:ea typeface="Merriweather"/>
                <a:cs typeface="Merriweather"/>
                <a:sym typeface="Merriweather"/>
              </a:rPr>
              <a:t>PREPROCESSING</a:t>
            </a:r>
          </a:p>
        </p:txBody>
      </p:sp>
      <p:sp>
        <p:nvSpPr>
          <p:cNvPr id="162" name="Shape 162"/>
          <p:cNvSpPr txBox="1"/>
          <p:nvPr/>
        </p:nvSpPr>
        <p:spPr>
          <a:xfrm>
            <a:off x="537250" y="944075"/>
            <a:ext cx="4090800" cy="813900"/>
          </a:xfrm>
          <a:prstGeom prst="rect">
            <a:avLst/>
          </a:prstGeom>
          <a:noFill/>
          <a:ln>
            <a:noFill/>
          </a:ln>
        </p:spPr>
        <p:txBody>
          <a:bodyPr anchorCtr="0" anchor="t" bIns="91425" lIns="91425" rIns="91425" wrap="square" tIns="91425">
            <a:noAutofit/>
          </a:bodyPr>
          <a:lstStyle/>
          <a:p>
            <a:pPr lvl="0" rtl="0">
              <a:spcBef>
                <a:spcPts val="0"/>
              </a:spcBef>
              <a:buNone/>
            </a:pPr>
            <a:r>
              <a:rPr b="1" lang="en"/>
              <a:t>TOKENIZATION</a:t>
            </a:r>
            <a:r>
              <a:rPr lang="en"/>
              <a:t> : It breaks unstructured data, text, into chunks of information which can be counted as discrete elements</a:t>
            </a:r>
          </a:p>
        </p:txBody>
      </p:sp>
      <p:sp>
        <p:nvSpPr>
          <p:cNvPr id="163" name="Shape 163"/>
          <p:cNvSpPr txBox="1"/>
          <p:nvPr/>
        </p:nvSpPr>
        <p:spPr>
          <a:xfrm>
            <a:off x="4709300" y="2278825"/>
            <a:ext cx="4318800" cy="1280400"/>
          </a:xfrm>
          <a:prstGeom prst="rect">
            <a:avLst/>
          </a:prstGeom>
          <a:noFill/>
          <a:ln>
            <a:noFill/>
          </a:ln>
        </p:spPr>
        <p:txBody>
          <a:bodyPr anchorCtr="0" anchor="t" bIns="91425" lIns="91425" rIns="91425" wrap="square" tIns="91425">
            <a:noAutofit/>
          </a:bodyPr>
          <a:lstStyle/>
          <a:p>
            <a:pPr lvl="0" rtl="0">
              <a:spcBef>
                <a:spcPts val="0"/>
              </a:spcBef>
              <a:buNone/>
            </a:pPr>
            <a:r>
              <a:rPr b="1" lang="en"/>
              <a:t>STOP WORD REMOVAL</a:t>
            </a:r>
            <a:r>
              <a:rPr lang="en"/>
              <a:t> : Certain parts of English speech, like conjunctions (“for”, “or”) or the word “the” are meaningless to a topic model.These terms are called stop words and need to be removed from our token list.</a:t>
            </a:r>
          </a:p>
          <a:p>
            <a:pPr lvl="0" rtl="0">
              <a:spcBef>
                <a:spcPts val="0"/>
              </a:spcBef>
              <a:buNone/>
            </a:pPr>
            <a:r>
              <a:t/>
            </a:r>
            <a:endParaRPr/>
          </a:p>
          <a:p>
            <a:pPr lvl="0" rtl="0">
              <a:spcBef>
                <a:spcPts val="0"/>
              </a:spcBef>
              <a:buNone/>
            </a:pPr>
            <a:r>
              <a:t/>
            </a:r>
            <a:endParaRPr/>
          </a:p>
        </p:txBody>
      </p:sp>
      <p:sp>
        <p:nvSpPr>
          <p:cNvPr id="164" name="Shape 164"/>
          <p:cNvSpPr txBox="1"/>
          <p:nvPr/>
        </p:nvSpPr>
        <p:spPr>
          <a:xfrm>
            <a:off x="781300" y="4047525"/>
            <a:ext cx="3602700" cy="813900"/>
          </a:xfrm>
          <a:prstGeom prst="rect">
            <a:avLst/>
          </a:prstGeom>
          <a:noFill/>
          <a:ln>
            <a:noFill/>
          </a:ln>
        </p:spPr>
        <p:txBody>
          <a:bodyPr anchorCtr="0" anchor="t" bIns="91425" lIns="91425" rIns="91425" wrap="square" tIns="91425">
            <a:noAutofit/>
          </a:bodyPr>
          <a:lstStyle/>
          <a:p>
            <a:pPr lvl="0" rtl="0">
              <a:spcBef>
                <a:spcPts val="0"/>
              </a:spcBef>
              <a:buNone/>
            </a:pPr>
            <a:r>
              <a:rPr b="1" lang="en"/>
              <a:t>STEMMING</a:t>
            </a:r>
            <a:r>
              <a:rPr lang="en"/>
              <a:t> : Used to reduce topically similar words to their root. Porter stemmer returns the string parameter in stemmed form.</a:t>
            </a:r>
          </a:p>
        </p:txBody>
      </p:sp>
      <p:pic>
        <p:nvPicPr>
          <p:cNvPr descr="Screenshot from 2017-08-17 16-13-59.png" id="165" name="Shape 165"/>
          <p:cNvPicPr preferRelativeResize="0"/>
          <p:nvPr/>
        </p:nvPicPr>
        <p:blipFill>
          <a:blip r:embed="rId3">
            <a:alphaModFix/>
          </a:blip>
          <a:stretch>
            <a:fillRect/>
          </a:stretch>
        </p:blipFill>
        <p:spPr>
          <a:xfrm>
            <a:off x="5570000" y="797850"/>
            <a:ext cx="1685925" cy="1562100"/>
          </a:xfrm>
          <a:prstGeom prst="rect">
            <a:avLst/>
          </a:prstGeom>
          <a:noFill/>
          <a:ln>
            <a:noFill/>
          </a:ln>
        </p:spPr>
      </p:pic>
      <p:pic>
        <p:nvPicPr>
          <p:cNvPr descr="Screenshot from 2017-08-17 16-15-51.png" id="166" name="Shape 166"/>
          <p:cNvPicPr preferRelativeResize="0"/>
          <p:nvPr/>
        </p:nvPicPr>
        <p:blipFill>
          <a:blip r:embed="rId4">
            <a:alphaModFix/>
          </a:blip>
          <a:stretch>
            <a:fillRect/>
          </a:stretch>
        </p:blipFill>
        <p:spPr>
          <a:xfrm>
            <a:off x="1204975" y="1910375"/>
            <a:ext cx="2169152" cy="1984750"/>
          </a:xfrm>
          <a:prstGeom prst="rect">
            <a:avLst/>
          </a:prstGeom>
          <a:noFill/>
          <a:ln>
            <a:noFill/>
          </a:ln>
        </p:spPr>
      </p:pic>
      <p:pic>
        <p:nvPicPr>
          <p:cNvPr descr="TEXT.jpg" id="167" name="Shape 167"/>
          <p:cNvPicPr preferRelativeResize="0"/>
          <p:nvPr/>
        </p:nvPicPr>
        <p:blipFill>
          <a:blip r:embed="rId5">
            <a:alphaModFix/>
          </a:blip>
          <a:stretch>
            <a:fillRect/>
          </a:stretch>
        </p:blipFill>
        <p:spPr>
          <a:xfrm>
            <a:off x="5423549" y="3479275"/>
            <a:ext cx="2343149" cy="1562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nvSpPr>
        <p:spPr>
          <a:xfrm>
            <a:off x="1272300" y="1726400"/>
            <a:ext cx="3329400" cy="1686300"/>
          </a:xfrm>
          <a:prstGeom prst="rect">
            <a:avLst/>
          </a:prstGeom>
          <a:noFill/>
          <a:ln>
            <a:noFill/>
          </a:ln>
        </p:spPr>
        <p:txBody>
          <a:bodyPr anchorCtr="0" anchor="t" bIns="91425" lIns="91425" rIns="91425" wrap="square" tIns="91425">
            <a:noAutofit/>
          </a:bodyPr>
          <a:lstStyle/>
          <a:p>
            <a:pPr lvl="0" rtl="0" algn="ctr">
              <a:spcBef>
                <a:spcPts val="0"/>
              </a:spcBef>
              <a:buNone/>
            </a:pPr>
            <a:r>
              <a:rPr b="1" lang="en" sz="3000">
                <a:solidFill>
                  <a:schemeClr val="accent1"/>
                </a:solidFill>
                <a:latin typeface="Calibri"/>
                <a:ea typeface="Calibri"/>
                <a:cs typeface="Calibri"/>
                <a:sym typeface="Calibri"/>
              </a:rPr>
              <a:t>Major Difficulties Faced</a:t>
            </a:r>
          </a:p>
        </p:txBody>
      </p:sp>
      <p:sp>
        <p:nvSpPr>
          <p:cNvPr id="173" name="Shape 173"/>
          <p:cNvSpPr/>
          <p:nvPr/>
        </p:nvSpPr>
        <p:spPr>
          <a:xfrm>
            <a:off x="5179300" y="148800"/>
            <a:ext cx="3726600" cy="4845900"/>
          </a:xfrm>
          <a:prstGeom prst="rect">
            <a:avLst/>
          </a:prstGeom>
          <a:solidFill>
            <a:schemeClr val="dk1"/>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4" name="Shape 174"/>
          <p:cNvSpPr txBox="1"/>
          <p:nvPr/>
        </p:nvSpPr>
        <p:spPr>
          <a:xfrm>
            <a:off x="5691200" y="762000"/>
            <a:ext cx="2774100" cy="3107400"/>
          </a:xfrm>
          <a:prstGeom prst="rect">
            <a:avLst/>
          </a:prstGeom>
          <a:solidFill>
            <a:schemeClr val="dk1"/>
          </a:solidFill>
          <a:ln cap="flat" cmpd="sng" w="9525">
            <a:solidFill>
              <a:schemeClr val="dk1"/>
            </a:solidFill>
            <a:prstDash val="solid"/>
            <a:round/>
            <a:headEnd len="med" w="med" type="none"/>
            <a:tailEnd len="med" w="med" type="none"/>
          </a:ln>
        </p:spPr>
        <p:txBody>
          <a:bodyPr anchorCtr="0" anchor="t" bIns="91425" lIns="91425" rIns="91425" wrap="square" tIns="91425">
            <a:noAutofit/>
          </a:bodyPr>
          <a:lstStyle/>
          <a:p>
            <a:pPr indent="-342900" lvl="0" marL="457200" rtl="0">
              <a:spcBef>
                <a:spcPts val="0"/>
              </a:spcBef>
              <a:buClr>
                <a:srgbClr val="EFEFEF"/>
              </a:buClr>
              <a:buSzPct val="100000"/>
              <a:buFont typeface="Calibri"/>
              <a:buChar char="●"/>
            </a:pPr>
            <a:r>
              <a:rPr lang="en" sz="1800">
                <a:solidFill>
                  <a:srgbClr val="EFEFEF"/>
                </a:solidFill>
                <a:latin typeface="Calibri"/>
                <a:ea typeface="Calibri"/>
                <a:cs typeface="Calibri"/>
                <a:sym typeface="Calibri"/>
              </a:rPr>
              <a:t>Removing the unicode b’ from the dataset</a:t>
            </a:r>
          </a:p>
          <a:p>
            <a:pPr lvl="0" rtl="0">
              <a:spcBef>
                <a:spcPts val="0"/>
              </a:spcBef>
              <a:buNone/>
            </a:pPr>
            <a:r>
              <a:t/>
            </a:r>
            <a:endParaRPr sz="1800">
              <a:solidFill>
                <a:srgbClr val="EFEFEF"/>
              </a:solidFill>
              <a:latin typeface="Calibri"/>
              <a:ea typeface="Calibri"/>
              <a:cs typeface="Calibri"/>
              <a:sym typeface="Calibri"/>
            </a:endParaRPr>
          </a:p>
          <a:p>
            <a:pPr indent="-342900" lvl="0" marL="457200" rtl="0">
              <a:spcBef>
                <a:spcPts val="0"/>
              </a:spcBef>
              <a:buClr>
                <a:srgbClr val="EFEFEF"/>
              </a:buClr>
              <a:buSzPct val="100000"/>
              <a:buFont typeface="Calibri"/>
              <a:buChar char="●"/>
            </a:pPr>
            <a:r>
              <a:rPr lang="en" sz="1800">
                <a:solidFill>
                  <a:srgbClr val="EFEFEF"/>
                </a:solidFill>
                <a:latin typeface="Calibri"/>
                <a:ea typeface="Calibri"/>
                <a:cs typeface="Calibri"/>
                <a:sym typeface="Calibri"/>
              </a:rPr>
              <a:t>Removing hex code which were representing the emojis in text message.</a:t>
            </a:r>
          </a:p>
          <a:p>
            <a:pPr lvl="0" rtl="0">
              <a:spcBef>
                <a:spcPts val="0"/>
              </a:spcBef>
              <a:buNone/>
            </a:pPr>
            <a:r>
              <a:t/>
            </a:r>
            <a:endParaRPr sz="1800">
              <a:solidFill>
                <a:srgbClr val="EFEFEF"/>
              </a:solidFill>
              <a:latin typeface="Calibri"/>
              <a:ea typeface="Calibri"/>
              <a:cs typeface="Calibri"/>
              <a:sym typeface="Calibri"/>
            </a:endParaRPr>
          </a:p>
          <a:p>
            <a:pPr indent="-342900" lvl="0" marL="457200" rtl="0">
              <a:spcBef>
                <a:spcPts val="0"/>
              </a:spcBef>
              <a:buClr>
                <a:srgbClr val="EFEFEF"/>
              </a:buClr>
              <a:buSzPct val="100000"/>
              <a:buFont typeface="Calibri"/>
              <a:buChar char="●"/>
            </a:pPr>
            <a:r>
              <a:rPr lang="en" sz="1800">
                <a:solidFill>
                  <a:srgbClr val="EFEFEF"/>
                </a:solidFill>
                <a:latin typeface="Calibri"/>
                <a:ea typeface="Calibri"/>
                <a:cs typeface="Calibri"/>
                <a:sym typeface="Calibri"/>
              </a:rPr>
              <a:t>Creating Count Vectorizer</a:t>
            </a:r>
          </a:p>
          <a:p>
            <a:pPr lvl="0" rtl="0">
              <a:spcBef>
                <a:spcPts val="0"/>
              </a:spcBef>
              <a:buNone/>
            </a:pPr>
            <a:r>
              <a:t/>
            </a:r>
            <a:endParaRPr sz="1800">
              <a:solidFill>
                <a:srgbClr val="EFEFEF"/>
              </a:solidFill>
              <a:latin typeface="Calibri"/>
              <a:ea typeface="Calibri"/>
              <a:cs typeface="Calibri"/>
              <a:sym typeface="Calibri"/>
            </a:endParaRPr>
          </a:p>
          <a:p>
            <a:pPr indent="-342900" lvl="0" marL="457200" rtl="0">
              <a:spcBef>
                <a:spcPts val="0"/>
              </a:spcBef>
              <a:buClr>
                <a:srgbClr val="EFEFEF"/>
              </a:buClr>
              <a:buSzPct val="100000"/>
              <a:buFont typeface="Calibri"/>
              <a:buChar char="●"/>
            </a:pPr>
            <a:r>
              <a:rPr lang="en" sz="1800">
                <a:solidFill>
                  <a:srgbClr val="EFEFEF"/>
                </a:solidFill>
                <a:latin typeface="Calibri"/>
                <a:ea typeface="Calibri"/>
                <a:cs typeface="Calibri"/>
                <a:sym typeface="Calibri"/>
              </a:rPr>
              <a:t>Clustering the Model</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253575" y="59450"/>
            <a:ext cx="4336200" cy="1177200"/>
          </a:xfrm>
          <a:prstGeom prst="rect">
            <a:avLst/>
          </a:prstGeom>
        </p:spPr>
        <p:txBody>
          <a:bodyPr anchorCtr="0" anchor="b" bIns="91425" lIns="91425" rIns="91425" wrap="square" tIns="91425">
            <a:noAutofit/>
          </a:bodyPr>
          <a:lstStyle/>
          <a:p>
            <a:pPr lvl="0" algn="l">
              <a:spcBef>
                <a:spcPts val="0"/>
              </a:spcBef>
              <a:buNone/>
            </a:pPr>
            <a:r>
              <a:rPr lang="en" sz="3000">
                <a:latin typeface="Calibri"/>
                <a:ea typeface="Calibri"/>
                <a:cs typeface="Calibri"/>
                <a:sym typeface="Calibri"/>
              </a:rPr>
              <a:t>Word Cloud </a:t>
            </a:r>
          </a:p>
          <a:p>
            <a:pPr lvl="0" algn="l">
              <a:spcBef>
                <a:spcPts val="0"/>
              </a:spcBef>
              <a:buNone/>
            </a:pPr>
            <a:r>
              <a:rPr lang="en" sz="3000">
                <a:latin typeface="Calibri"/>
                <a:ea typeface="Calibri"/>
                <a:cs typeface="Calibri"/>
                <a:sym typeface="Calibri"/>
              </a:rPr>
              <a:t>Before Removing hex code</a:t>
            </a:r>
          </a:p>
        </p:txBody>
      </p:sp>
      <p:pic>
        <p:nvPicPr>
          <p:cNvPr descr="Screenshot-2017-9-21 Untitled1.png" id="180" name="Shape 180"/>
          <p:cNvPicPr preferRelativeResize="0"/>
          <p:nvPr/>
        </p:nvPicPr>
        <p:blipFill>
          <a:blip r:embed="rId3">
            <a:alphaModFix/>
          </a:blip>
          <a:stretch>
            <a:fillRect/>
          </a:stretch>
        </p:blipFill>
        <p:spPr>
          <a:xfrm>
            <a:off x="439975" y="1326575"/>
            <a:ext cx="7705200" cy="3625650"/>
          </a:xfrm>
          <a:prstGeom prst="rect">
            <a:avLst/>
          </a:prstGeom>
          <a:noFill/>
          <a:ln>
            <a:noFill/>
          </a:ln>
        </p:spPr>
      </p:pic>
      <p:sp>
        <p:nvSpPr>
          <p:cNvPr id="181" name="Shape 181"/>
          <p:cNvSpPr txBox="1"/>
          <p:nvPr/>
        </p:nvSpPr>
        <p:spPr>
          <a:xfrm>
            <a:off x="4756300" y="214025"/>
            <a:ext cx="4245000" cy="9633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CCCCCC"/>
                </a:solidFill>
                <a:latin typeface="Calibri"/>
                <a:ea typeface="Calibri"/>
                <a:cs typeface="Calibri"/>
                <a:sym typeface="Calibri"/>
              </a:rPr>
              <a:t>Maximum text was containing hex code which was representing the special character i.e. Emoji. So had to remove all these characters to make sense out of the given text data</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