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9F72E3A-9117-42F9-A23A-897F2FCB483A}" type="datetimeFigureOut">
              <a:rPr lang="en-US" smtClean="0"/>
              <a:t>4/11/2018</a:t>
            </a:fld>
            <a:endParaRPr lang="en-US"/>
          </a:p>
        </p:txBody>
      </p:sp>
      <p:sp>
        <p:nvSpPr>
          <p:cNvPr id="16" name="Slide Number Placeholder 15"/>
          <p:cNvSpPr>
            <a:spLocks noGrp="1"/>
          </p:cNvSpPr>
          <p:nvPr>
            <p:ph type="sldNum" sz="quarter" idx="11"/>
          </p:nvPr>
        </p:nvSpPr>
        <p:spPr/>
        <p:txBody>
          <a:bodyPr/>
          <a:lstStyle/>
          <a:p>
            <a:fld id="{886342BD-2FE4-4757-8A40-AEEB7F0F150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72E3A-9117-42F9-A23A-897F2FCB483A}"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342BD-2FE4-4757-8A40-AEEB7F0F15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72E3A-9117-42F9-A23A-897F2FCB483A}"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342BD-2FE4-4757-8A40-AEEB7F0F15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9F72E3A-9117-42F9-A23A-897F2FCB483A}" type="datetimeFigureOut">
              <a:rPr lang="en-US" smtClean="0"/>
              <a:t>4/11/2018</a:t>
            </a:fld>
            <a:endParaRPr lang="en-US"/>
          </a:p>
        </p:txBody>
      </p:sp>
      <p:sp>
        <p:nvSpPr>
          <p:cNvPr id="15" name="Slide Number Placeholder 14"/>
          <p:cNvSpPr>
            <a:spLocks noGrp="1"/>
          </p:cNvSpPr>
          <p:nvPr>
            <p:ph type="sldNum" sz="quarter" idx="15"/>
          </p:nvPr>
        </p:nvSpPr>
        <p:spPr/>
        <p:txBody>
          <a:bodyPr/>
          <a:lstStyle>
            <a:lvl1pPr algn="ctr">
              <a:defRPr/>
            </a:lvl1pPr>
          </a:lstStyle>
          <a:p>
            <a:fld id="{886342BD-2FE4-4757-8A40-AEEB7F0F1501}"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F72E3A-9117-42F9-A23A-897F2FCB483A}"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342BD-2FE4-4757-8A40-AEEB7F0F1501}"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F72E3A-9117-42F9-A23A-897F2FCB483A}"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342BD-2FE4-4757-8A40-AEEB7F0F150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86342BD-2FE4-4757-8A40-AEEB7F0F1501}"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9F72E3A-9117-42F9-A23A-897F2FCB483A}" type="datetimeFigureOut">
              <a:rPr lang="en-US" smtClean="0"/>
              <a:t>4/11/2018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F72E3A-9117-42F9-A23A-897F2FCB483A}"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342BD-2FE4-4757-8A40-AEEB7F0F150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72E3A-9117-42F9-A23A-897F2FCB483A}"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342BD-2FE4-4757-8A40-AEEB7F0F15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9F72E3A-9117-42F9-A23A-897F2FCB483A}" type="datetimeFigureOut">
              <a:rPr lang="en-US" smtClean="0"/>
              <a:t>4/11/2018</a:t>
            </a:fld>
            <a:endParaRPr lang="en-US"/>
          </a:p>
        </p:txBody>
      </p:sp>
      <p:sp>
        <p:nvSpPr>
          <p:cNvPr id="9" name="Slide Number Placeholder 8"/>
          <p:cNvSpPr>
            <a:spLocks noGrp="1"/>
          </p:cNvSpPr>
          <p:nvPr>
            <p:ph type="sldNum" sz="quarter" idx="15"/>
          </p:nvPr>
        </p:nvSpPr>
        <p:spPr/>
        <p:txBody>
          <a:bodyPr/>
          <a:lstStyle/>
          <a:p>
            <a:fld id="{886342BD-2FE4-4757-8A40-AEEB7F0F1501}"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9F72E3A-9117-42F9-A23A-897F2FCB483A}" type="datetimeFigureOut">
              <a:rPr lang="en-US" smtClean="0"/>
              <a:t>4/11/2018</a:t>
            </a:fld>
            <a:endParaRPr lang="en-US"/>
          </a:p>
        </p:txBody>
      </p:sp>
      <p:sp>
        <p:nvSpPr>
          <p:cNvPr id="9" name="Slide Number Placeholder 8"/>
          <p:cNvSpPr>
            <a:spLocks noGrp="1"/>
          </p:cNvSpPr>
          <p:nvPr>
            <p:ph type="sldNum" sz="quarter" idx="11"/>
          </p:nvPr>
        </p:nvSpPr>
        <p:spPr/>
        <p:txBody>
          <a:bodyPr/>
          <a:lstStyle/>
          <a:p>
            <a:fld id="{886342BD-2FE4-4757-8A40-AEEB7F0F15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9F72E3A-9117-42F9-A23A-897F2FCB483A}" type="datetimeFigureOut">
              <a:rPr lang="en-US" smtClean="0"/>
              <a:t>4/11/2018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86342BD-2FE4-4757-8A40-AEEB7F0F1501}"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dirty="0" smtClean="0"/>
              <a:t>                                    </a:t>
            </a:r>
            <a:r>
              <a:rPr lang="en-US" b="1" dirty="0" err="1" smtClean="0">
                <a:solidFill>
                  <a:schemeClr val="accent5">
                    <a:lumMod val="50000"/>
                  </a:schemeClr>
                </a:solidFill>
              </a:rPr>
              <a:t>Niranjan</a:t>
            </a:r>
            <a:r>
              <a:rPr lang="en-US" b="1" dirty="0" smtClean="0">
                <a:solidFill>
                  <a:schemeClr val="accent5">
                    <a:lumMod val="50000"/>
                  </a:schemeClr>
                </a:solidFill>
              </a:rPr>
              <a:t> </a:t>
            </a:r>
            <a:r>
              <a:rPr lang="en-US" b="1" dirty="0" err="1" smtClean="0">
                <a:solidFill>
                  <a:schemeClr val="accent5">
                    <a:lumMod val="50000"/>
                  </a:schemeClr>
                </a:solidFill>
              </a:rPr>
              <a:t>Kasi</a:t>
            </a:r>
            <a:endParaRPr lang="en-US" b="1" dirty="0" smtClean="0">
              <a:solidFill>
                <a:schemeClr val="accent5">
                  <a:lumMod val="50000"/>
                </a:schemeClr>
              </a:solidFill>
            </a:endParaRPr>
          </a:p>
          <a:p>
            <a:r>
              <a:rPr lang="en-US" b="1" dirty="0" smtClean="0">
                <a:solidFill>
                  <a:schemeClr val="accent5">
                    <a:lumMod val="50000"/>
                  </a:schemeClr>
                </a:solidFill>
              </a:rPr>
              <a:t>                                    </a:t>
            </a:r>
            <a:r>
              <a:rPr lang="en-US" b="1" dirty="0" err="1" smtClean="0">
                <a:solidFill>
                  <a:schemeClr val="accent5">
                    <a:lumMod val="50000"/>
                  </a:schemeClr>
                </a:solidFill>
              </a:rPr>
              <a:t>Profisor</a:t>
            </a:r>
            <a:r>
              <a:rPr lang="en-US" b="1" dirty="0" smtClean="0">
                <a:solidFill>
                  <a:schemeClr val="accent5">
                    <a:lumMod val="50000"/>
                  </a:schemeClr>
                </a:solidFill>
              </a:rPr>
              <a:t> Services</a:t>
            </a:r>
            <a:endParaRPr lang="en-US" b="1" dirty="0">
              <a:solidFill>
                <a:schemeClr val="accent5">
                  <a:lumMod val="50000"/>
                </a:schemeClr>
              </a:solidFill>
            </a:endParaRPr>
          </a:p>
          <a:p>
            <a:endParaRPr lang="en-US" b="1" dirty="0"/>
          </a:p>
        </p:txBody>
      </p:sp>
      <p:sp>
        <p:nvSpPr>
          <p:cNvPr id="2" name="Title 1"/>
          <p:cNvSpPr>
            <a:spLocks noGrp="1"/>
          </p:cNvSpPr>
          <p:nvPr>
            <p:ph type="ctrTitle"/>
          </p:nvPr>
        </p:nvSpPr>
        <p:spPr/>
        <p:txBody>
          <a:bodyPr>
            <a:normAutofit/>
          </a:bodyPr>
          <a:lstStyle/>
          <a:p>
            <a:r>
              <a:rPr lang="en-US" dirty="0" smtClean="0">
                <a:solidFill>
                  <a:schemeClr val="accent5">
                    <a:lumMod val="50000"/>
                  </a:schemeClr>
                </a:solidFill>
              </a:rPr>
              <a:t>Case Study: Spelling Correction</a:t>
            </a:r>
            <a:endParaRPr lang="en-US" dirty="0">
              <a:solidFill>
                <a:schemeClr val="accent5">
                  <a:lumMod val="50000"/>
                </a:schemeClr>
              </a:solidFill>
            </a:endParaRPr>
          </a:p>
        </p:txBody>
      </p:sp>
    </p:spTree>
    <p:extLst>
      <p:ext uri="{BB962C8B-B14F-4D97-AF65-F5344CB8AC3E}">
        <p14:creationId xmlns:p14="http://schemas.microsoft.com/office/powerpoint/2010/main" val="674625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244334"/>
            <a:ext cx="4251926" cy="923330"/>
          </a:xfrm>
          <a:prstGeom prst="rect">
            <a:avLst/>
          </a:prstGeom>
        </p:spPr>
        <p:txBody>
          <a:bodyPr wrap="square">
            <a:spAutoFit/>
          </a:bodyPr>
          <a:lstStyle/>
          <a:p>
            <a:r>
              <a:rPr lang="en-US" sz="5400" dirty="0"/>
              <a:t>Thank you</a:t>
            </a:r>
          </a:p>
        </p:txBody>
      </p:sp>
    </p:spTree>
    <p:extLst>
      <p:ext uri="{BB962C8B-B14F-4D97-AF65-F5344CB8AC3E}">
        <p14:creationId xmlns:p14="http://schemas.microsoft.com/office/powerpoint/2010/main" val="18764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It works in </a:t>
            </a:r>
            <a:r>
              <a:rPr lang="en-US" dirty="0" err="1" smtClean="0"/>
              <a:t>Naïve’s</a:t>
            </a:r>
            <a:r>
              <a:rPr lang="en-US" dirty="0" smtClean="0"/>
              <a:t> Bayes </a:t>
            </a:r>
            <a:r>
              <a:rPr lang="en-US" dirty="0" err="1" smtClean="0"/>
              <a:t>therom</a:t>
            </a:r>
            <a:r>
              <a:rPr lang="en-US" dirty="0" smtClean="0"/>
              <a:t>,</a:t>
            </a:r>
          </a:p>
          <a:p>
            <a:pPr marL="0" indent="0">
              <a:buNone/>
            </a:pPr>
            <a:endParaRPr lang="en-US" dirty="0"/>
          </a:p>
          <a:p>
            <a:pPr marL="0" indent="0">
              <a:buNone/>
            </a:pPr>
            <a:r>
              <a:rPr lang="en-US" dirty="0" smtClean="0"/>
              <a:t>           P(A/B)= P(B/A).P(A)/P(B)</a:t>
            </a:r>
          </a:p>
          <a:p>
            <a:pPr marL="0" indent="0">
              <a:buNone/>
            </a:pPr>
            <a:endParaRPr lang="en-US" dirty="0"/>
          </a:p>
          <a:p>
            <a:pPr marL="0" indent="0">
              <a:buNone/>
            </a:pPr>
            <a:r>
              <a:rPr lang="en-US" dirty="0" smtClean="0"/>
              <a:t>Here argument matrix is P(A/B) .</a:t>
            </a:r>
          </a:p>
          <a:p>
            <a:pPr marL="0" indent="0">
              <a:buNone/>
            </a:pPr>
            <a:r>
              <a:rPr lang="en-US" dirty="0" smtClean="0"/>
              <a:t>P(B) is the correction which choose the mostly correction word.</a:t>
            </a:r>
            <a:endParaRPr lang="en-US" dirty="0"/>
          </a:p>
        </p:txBody>
      </p:sp>
      <p:sp>
        <p:nvSpPr>
          <p:cNvPr id="3" name="Title 2"/>
          <p:cNvSpPr>
            <a:spLocks noGrp="1"/>
          </p:cNvSpPr>
          <p:nvPr>
            <p:ph type="title"/>
          </p:nvPr>
        </p:nvSpPr>
        <p:spPr/>
        <p:txBody>
          <a:bodyPr/>
          <a:lstStyle/>
          <a:p>
            <a:r>
              <a:rPr lang="en-US" dirty="0" smtClean="0">
                <a:solidFill>
                  <a:srgbClr val="FF0000"/>
                </a:solidFill>
              </a:rPr>
              <a:t>Concept</a:t>
            </a:r>
            <a:endParaRPr lang="en-US" dirty="0">
              <a:solidFill>
                <a:srgbClr val="FF0000"/>
              </a:solidFill>
            </a:endParaRPr>
          </a:p>
        </p:txBody>
      </p:sp>
    </p:spTree>
    <p:extLst>
      <p:ext uri="{BB962C8B-B14F-4D97-AF65-F5344CB8AC3E}">
        <p14:creationId xmlns:p14="http://schemas.microsoft.com/office/powerpoint/2010/main" val="282101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Selection</a:t>
            </a:r>
          </a:p>
          <a:p>
            <a:r>
              <a:rPr lang="en-US" sz="4000" dirty="0" smtClean="0"/>
              <a:t>Candidate Model</a:t>
            </a:r>
          </a:p>
          <a:p>
            <a:r>
              <a:rPr lang="en-US" sz="4000" dirty="0" smtClean="0"/>
              <a:t>Probability of the word</a:t>
            </a:r>
          </a:p>
          <a:p>
            <a:r>
              <a:rPr lang="en-US" sz="4000" dirty="0" smtClean="0"/>
              <a:t>Accuracy</a:t>
            </a:r>
            <a:endParaRPr lang="en-US" sz="4000" dirty="0"/>
          </a:p>
        </p:txBody>
      </p:sp>
      <p:sp>
        <p:nvSpPr>
          <p:cNvPr id="3" name="Title 2"/>
          <p:cNvSpPr>
            <a:spLocks noGrp="1"/>
          </p:cNvSpPr>
          <p:nvPr>
            <p:ph type="title"/>
          </p:nvPr>
        </p:nvSpPr>
        <p:spPr/>
        <p:txBody>
          <a:bodyPr/>
          <a:lstStyle/>
          <a:p>
            <a:r>
              <a:rPr lang="en-US" dirty="0" smtClean="0">
                <a:solidFill>
                  <a:srgbClr val="00B050"/>
                </a:solidFill>
              </a:rPr>
              <a:t>Different Stages in the program</a:t>
            </a:r>
            <a:endParaRPr lang="en-US" dirty="0">
              <a:solidFill>
                <a:srgbClr val="00B050"/>
              </a:solidFill>
            </a:endParaRPr>
          </a:p>
        </p:txBody>
      </p:sp>
    </p:spTree>
    <p:extLst>
      <p:ext uri="{BB962C8B-B14F-4D97-AF65-F5344CB8AC3E}">
        <p14:creationId xmlns:p14="http://schemas.microsoft.com/office/powerpoint/2010/main" val="211773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rgbClr val="FFFF00"/>
                </a:solidFill>
              </a:rPr>
              <a:t>Selecting:</a:t>
            </a:r>
          </a:p>
          <a:p>
            <a:pPr marL="0" indent="0">
              <a:buNone/>
            </a:pPr>
            <a:r>
              <a:rPr lang="en-US" dirty="0" smtClean="0"/>
              <a:t>In this method we find the highest combined probability.</a:t>
            </a:r>
          </a:p>
          <a:p>
            <a:pPr marL="0" indent="0">
              <a:buNone/>
            </a:pPr>
            <a:endParaRPr lang="en-US" dirty="0"/>
          </a:p>
          <a:p>
            <a:pPr marL="0" indent="0">
              <a:buNone/>
            </a:pPr>
            <a:r>
              <a:rPr lang="en-US" b="1" dirty="0" smtClean="0">
                <a:solidFill>
                  <a:srgbClr val="00B0F0"/>
                </a:solidFill>
              </a:rPr>
              <a:t>Candidate model:</a:t>
            </a:r>
          </a:p>
          <a:p>
            <a:pPr marL="0" indent="0">
              <a:buNone/>
            </a:pPr>
            <a:r>
              <a:rPr lang="en-US" dirty="0" smtClean="0"/>
              <a:t>In this stage we works on deletion, transpose, replaces,       splits, letters and inserts. </a:t>
            </a:r>
            <a:r>
              <a:rPr lang="en-GB" dirty="0"/>
              <a:t>For a word of length </a:t>
            </a:r>
            <a:r>
              <a:rPr lang="en-GB" i="1" dirty="0"/>
              <a:t>n</a:t>
            </a:r>
            <a:r>
              <a:rPr lang="en-GB" dirty="0"/>
              <a:t>, there will be </a:t>
            </a:r>
            <a:r>
              <a:rPr lang="en-GB" i="1" dirty="0"/>
              <a:t>n</a:t>
            </a:r>
            <a:r>
              <a:rPr lang="en-GB" dirty="0"/>
              <a:t> deletions, </a:t>
            </a:r>
            <a:r>
              <a:rPr lang="en-GB" i="1" dirty="0"/>
              <a:t>n</a:t>
            </a:r>
            <a:r>
              <a:rPr lang="en-GB" dirty="0"/>
              <a:t>-1 transpositions, 26</a:t>
            </a:r>
            <a:r>
              <a:rPr lang="en-GB" i="1" dirty="0"/>
              <a:t>n</a:t>
            </a:r>
            <a:r>
              <a:rPr lang="en-GB" dirty="0"/>
              <a:t> alterations, and 26(</a:t>
            </a:r>
            <a:r>
              <a:rPr lang="en-GB" i="1" dirty="0"/>
              <a:t>n</a:t>
            </a:r>
            <a:r>
              <a:rPr lang="en-GB" dirty="0"/>
              <a:t>+1) insertions, for a total of 54</a:t>
            </a:r>
            <a:r>
              <a:rPr lang="en-GB" i="1" dirty="0"/>
              <a:t>n</a:t>
            </a:r>
            <a:r>
              <a:rPr lang="en-GB" dirty="0"/>
              <a:t>+25 (of which a few are typically duplicates</a:t>
            </a:r>
            <a:r>
              <a:rPr lang="en-GB" dirty="0" smtClean="0"/>
              <a:t>).</a:t>
            </a:r>
            <a:endParaRPr lang="en-US" dirty="0"/>
          </a:p>
        </p:txBody>
      </p:sp>
      <p:sp>
        <p:nvSpPr>
          <p:cNvPr id="3" name="Title 2"/>
          <p:cNvSpPr>
            <a:spLocks noGrp="1"/>
          </p:cNvSpPr>
          <p:nvPr>
            <p:ph type="title"/>
          </p:nvPr>
        </p:nvSpPr>
        <p:spPr/>
        <p:txBody>
          <a:bodyPr/>
          <a:lstStyle/>
          <a:p>
            <a:r>
              <a:rPr lang="en-US" dirty="0" smtClean="0">
                <a:solidFill>
                  <a:srgbClr val="C00000"/>
                </a:solidFill>
              </a:rPr>
              <a:t>Methods</a:t>
            </a:r>
            <a:endParaRPr lang="en-US" dirty="0">
              <a:solidFill>
                <a:srgbClr val="C00000"/>
              </a:solidFill>
            </a:endParaRPr>
          </a:p>
        </p:txBody>
      </p:sp>
    </p:spTree>
    <p:extLst>
      <p:ext uri="{BB962C8B-B14F-4D97-AF65-F5344CB8AC3E}">
        <p14:creationId xmlns:p14="http://schemas.microsoft.com/office/powerpoint/2010/main" val="2046594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solidFill>
                  <a:srgbClr val="FFC000"/>
                </a:solidFill>
              </a:rPr>
              <a:t>Probability of the model:</a:t>
            </a:r>
          </a:p>
          <a:p>
            <a:pPr marL="0" indent="0">
              <a:buNone/>
            </a:pPr>
            <a:r>
              <a:rPr lang="en-US" dirty="0" smtClean="0">
                <a:solidFill>
                  <a:srgbClr val="FFC000"/>
                </a:solidFill>
              </a:rPr>
              <a:t>In this type,  we can find the probability of word p(word) by counting the word appears in each time in the dataset. Here the word splits the word into two words and counts the words appear in each time in the dataset.</a:t>
            </a:r>
          </a:p>
          <a:p>
            <a:pPr marL="0" indent="0">
              <a:buNone/>
            </a:pPr>
            <a:endParaRPr lang="en-US" dirty="0">
              <a:solidFill>
                <a:srgbClr val="FFC000"/>
              </a:solidFill>
            </a:endParaRPr>
          </a:p>
          <a:p>
            <a:pPr marL="0" indent="0">
              <a:buNone/>
            </a:pPr>
            <a:r>
              <a:rPr lang="en-US" dirty="0" smtClean="0">
                <a:solidFill>
                  <a:srgbClr val="FFC000"/>
                </a:solidFill>
              </a:rPr>
              <a:t>Here P estimates the probability of each word .</a:t>
            </a:r>
            <a:endParaRPr lang="en-US" dirty="0">
              <a:solidFill>
                <a:srgbClr val="FFC000"/>
              </a:solidFill>
            </a:endParaRPr>
          </a:p>
        </p:txBody>
      </p:sp>
      <p:sp>
        <p:nvSpPr>
          <p:cNvPr id="3" name="Title 2"/>
          <p:cNvSpPr>
            <a:spLocks noGrp="1"/>
          </p:cNvSpPr>
          <p:nvPr>
            <p:ph type="title"/>
          </p:nvPr>
        </p:nvSpPr>
        <p:spPr/>
        <p:txBody>
          <a:bodyPr/>
          <a:lstStyle/>
          <a:p>
            <a:r>
              <a:rPr lang="en-US" dirty="0" smtClean="0">
                <a:solidFill>
                  <a:srgbClr val="C00000"/>
                </a:solidFill>
              </a:rPr>
              <a:t>Methods</a:t>
            </a:r>
            <a:endParaRPr lang="en-US" dirty="0">
              <a:solidFill>
                <a:srgbClr val="C00000"/>
              </a:solidFill>
            </a:endParaRPr>
          </a:p>
        </p:txBody>
      </p:sp>
    </p:spTree>
    <p:extLst>
      <p:ext uri="{BB962C8B-B14F-4D97-AF65-F5344CB8AC3E}">
        <p14:creationId xmlns:p14="http://schemas.microsoft.com/office/powerpoint/2010/main" val="2131348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Finally we calculate the accuracy by finding the,</a:t>
            </a:r>
          </a:p>
          <a:p>
            <a:pPr marL="0" indent="0">
              <a:buNone/>
            </a:pPr>
            <a:endParaRPr lang="en-US" dirty="0"/>
          </a:p>
          <a:p>
            <a:pPr marL="0" indent="0">
              <a:buNone/>
            </a:pPr>
            <a:r>
              <a:rPr lang="en-US" dirty="0" smtClean="0"/>
              <a:t>          correct resolutions/total data points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solidFill>
                  <a:srgbClr val="92D050"/>
                </a:solidFill>
              </a:rPr>
              <a:t>Accuracy</a:t>
            </a:r>
            <a:endParaRPr lang="en-US" dirty="0">
              <a:solidFill>
                <a:srgbClr val="92D050"/>
              </a:solidFill>
            </a:endParaRPr>
          </a:p>
        </p:txBody>
      </p:sp>
    </p:spTree>
    <p:extLst>
      <p:ext uri="{BB962C8B-B14F-4D97-AF65-F5344CB8AC3E}">
        <p14:creationId xmlns:p14="http://schemas.microsoft.com/office/powerpoint/2010/main" val="384896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model we got the  accuracy of 86.66 which is quite better.</a:t>
            </a:r>
          </a:p>
          <a:p>
            <a:endParaRPr lang="en-US" dirty="0"/>
          </a:p>
          <a:p>
            <a:pPr marL="0" indent="0">
              <a:buNone/>
            </a:pPr>
            <a:r>
              <a:rPr lang="en-US" dirty="0"/>
              <a:t> </a:t>
            </a:r>
            <a:r>
              <a:rPr lang="en-US" dirty="0" smtClean="0"/>
              <a:t>     </a:t>
            </a:r>
            <a:endParaRPr lang="en-US" dirty="0"/>
          </a:p>
        </p:txBody>
      </p:sp>
      <p:sp>
        <p:nvSpPr>
          <p:cNvPr id="3" name="Title 2"/>
          <p:cNvSpPr>
            <a:spLocks noGrp="1"/>
          </p:cNvSpPr>
          <p:nvPr>
            <p:ph type="title"/>
          </p:nvPr>
        </p:nvSpPr>
        <p:spPr/>
        <p:txBody>
          <a:bodyPr/>
          <a:lstStyle/>
          <a:p>
            <a:r>
              <a:rPr lang="en-US" dirty="0" smtClean="0">
                <a:solidFill>
                  <a:schemeClr val="accent4">
                    <a:lumMod val="75000"/>
                  </a:schemeClr>
                </a:solidFill>
              </a:rPr>
              <a:t>Accuracy checking</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7086600" cy="3776753"/>
          </a:xfrm>
          <a:prstGeom prst="rect">
            <a:avLst/>
          </a:prstGeom>
        </p:spPr>
      </p:pic>
    </p:spTree>
    <p:extLst>
      <p:ext uri="{BB962C8B-B14F-4D97-AF65-F5344CB8AC3E}">
        <p14:creationId xmlns:p14="http://schemas.microsoft.com/office/powerpoint/2010/main" val="402847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Though </a:t>
            </a:r>
            <a:r>
              <a:rPr lang="en-US" dirty="0" err="1" smtClean="0"/>
              <a:t>Norvig’s</a:t>
            </a:r>
            <a:r>
              <a:rPr lang="en-US" dirty="0" smtClean="0"/>
              <a:t> approach is most accurate but it is still slower in the account of different probabilities. There are many ways to improve the accuracy and faster capabilities. </a:t>
            </a:r>
            <a:endParaRPr lang="en-US" dirty="0"/>
          </a:p>
          <a:p>
            <a:r>
              <a:rPr lang="en-US" dirty="0" err="1" smtClean="0"/>
              <a:t>Faroo’s</a:t>
            </a:r>
            <a:r>
              <a:rPr lang="en-US" dirty="0" smtClean="0"/>
              <a:t> implementation is very fast but it is very less accurate.  We can build the most accurate and much faster than </a:t>
            </a:r>
            <a:r>
              <a:rPr lang="en-US" dirty="0" err="1" smtClean="0"/>
              <a:t>Faroo</a:t>
            </a:r>
            <a:r>
              <a:rPr lang="en-US" dirty="0" smtClean="0"/>
              <a:t> approach:</a:t>
            </a:r>
          </a:p>
          <a:p>
            <a:pPr marL="0" indent="0">
              <a:buNone/>
            </a:pPr>
            <a:r>
              <a:rPr lang="en-US" dirty="0"/>
              <a:t> </a:t>
            </a:r>
            <a:r>
              <a:rPr lang="en-US" dirty="0" smtClean="0"/>
              <a:t>             </a:t>
            </a:r>
            <a:r>
              <a:rPr lang="en-US" dirty="0" err="1" smtClean="0"/>
              <a:t>def</a:t>
            </a:r>
            <a:r>
              <a:rPr lang="en-US" dirty="0" smtClean="0"/>
              <a:t> </a:t>
            </a:r>
            <a:r>
              <a:rPr lang="en-US" dirty="0" err="1" smtClean="0"/>
              <a:t>correction_for</a:t>
            </a:r>
            <a:r>
              <a:rPr lang="en-US" dirty="0" smtClean="0"/>
              <a:t>(word)</a:t>
            </a:r>
          </a:p>
          <a:p>
            <a:pPr marL="0" indent="0">
              <a:buNone/>
            </a:pPr>
            <a:r>
              <a:rPr lang="en-US" dirty="0"/>
              <a:t> </a:t>
            </a:r>
            <a:r>
              <a:rPr lang="en-US" dirty="0" smtClean="0"/>
              <a:t>                  return(word)</a:t>
            </a:r>
          </a:p>
          <a:p>
            <a:pPr marL="0" indent="0">
              <a:buNone/>
            </a:pPr>
            <a:r>
              <a:rPr lang="en-US" dirty="0"/>
              <a:t> </a:t>
            </a:r>
            <a:r>
              <a:rPr lang="en-US" dirty="0" smtClean="0"/>
              <a:t>            end</a:t>
            </a:r>
          </a:p>
          <a:p>
            <a:endParaRPr lang="en-US" dirty="0"/>
          </a:p>
        </p:txBody>
      </p:sp>
      <p:sp>
        <p:nvSpPr>
          <p:cNvPr id="3" name="Title 2"/>
          <p:cNvSpPr>
            <a:spLocks noGrp="1"/>
          </p:cNvSpPr>
          <p:nvPr>
            <p:ph type="title"/>
          </p:nvPr>
        </p:nvSpPr>
        <p:spPr/>
        <p:txBody>
          <a:bodyPr/>
          <a:lstStyle/>
          <a:p>
            <a:r>
              <a:rPr lang="en-US" dirty="0" smtClean="0">
                <a:solidFill>
                  <a:schemeClr val="accent2">
                    <a:lumMod val="75000"/>
                  </a:schemeClr>
                </a:solidFill>
              </a:rPr>
              <a:t>Conclusion:</a:t>
            </a:r>
            <a:endParaRPr lang="en-US" dirty="0">
              <a:solidFill>
                <a:schemeClr val="accent2">
                  <a:lumMod val="75000"/>
                </a:schemeClr>
              </a:solidFill>
            </a:endParaRPr>
          </a:p>
        </p:txBody>
      </p:sp>
    </p:spTree>
    <p:extLst>
      <p:ext uri="{BB962C8B-B14F-4D97-AF65-F5344CB8AC3E}">
        <p14:creationId xmlns:p14="http://schemas.microsoft.com/office/powerpoint/2010/main" val="258291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Deep text corrector uses </a:t>
            </a:r>
            <a:r>
              <a:rPr lang="en-US" dirty="0" err="1" smtClean="0"/>
              <a:t>TenserFlow</a:t>
            </a:r>
            <a:r>
              <a:rPr lang="en-US" dirty="0" smtClean="0"/>
              <a:t> to train sequence-to-sequence models that are capable to automatically correcting small  errors in the conversation.</a:t>
            </a:r>
          </a:p>
          <a:p>
            <a:endParaRPr lang="en-US" dirty="0" smtClean="0"/>
          </a:p>
          <a:p>
            <a:r>
              <a:rPr lang="en-US" dirty="0" smtClean="0"/>
              <a:t>We can also use </a:t>
            </a:r>
            <a:r>
              <a:rPr lang="en-US" dirty="0" err="1" smtClean="0"/>
              <a:t>TextBlob</a:t>
            </a:r>
            <a:r>
              <a:rPr lang="en-US" dirty="0" smtClean="0"/>
              <a:t> for better accuracy in the </a:t>
            </a:r>
            <a:r>
              <a:rPr lang="en-US" smtClean="0"/>
              <a:t>spell correction.</a:t>
            </a:r>
          </a:p>
          <a:p>
            <a:endParaRPr lang="en-US" dirty="0"/>
          </a:p>
        </p:txBody>
      </p:sp>
      <p:sp>
        <p:nvSpPr>
          <p:cNvPr id="3" name="Title 2"/>
          <p:cNvSpPr>
            <a:spLocks noGrp="1"/>
          </p:cNvSpPr>
          <p:nvPr>
            <p:ph type="title"/>
          </p:nvPr>
        </p:nvSpPr>
        <p:spPr/>
        <p:txBody>
          <a:bodyPr/>
          <a:lstStyle/>
          <a:p>
            <a:r>
              <a:rPr lang="en-US" dirty="0" smtClean="0">
                <a:solidFill>
                  <a:schemeClr val="accent4">
                    <a:lumMod val="75000"/>
                  </a:schemeClr>
                </a:solidFill>
              </a:rPr>
              <a:t>Conclusion</a:t>
            </a:r>
            <a:endParaRPr lang="en-US" dirty="0">
              <a:solidFill>
                <a:schemeClr val="accent4">
                  <a:lumMod val="75000"/>
                </a:schemeClr>
              </a:solidFill>
            </a:endParaRPr>
          </a:p>
        </p:txBody>
      </p:sp>
    </p:spTree>
    <p:extLst>
      <p:ext uri="{BB962C8B-B14F-4D97-AF65-F5344CB8AC3E}">
        <p14:creationId xmlns:p14="http://schemas.microsoft.com/office/powerpoint/2010/main" val="29531468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154</TotalTime>
  <Words>329</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Case Study: Spelling Correction</vt:lpstr>
      <vt:lpstr>Concept</vt:lpstr>
      <vt:lpstr>Different Stages in the program</vt:lpstr>
      <vt:lpstr>Methods</vt:lpstr>
      <vt:lpstr>Methods</vt:lpstr>
      <vt:lpstr>Accuracy</vt:lpstr>
      <vt:lpstr>Accuracy checking:</vt:lpstr>
      <vt:lpstr>Conclusion:</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KASI</dc:creator>
  <cp:lastModifiedBy>NIRANJAN KASI</cp:lastModifiedBy>
  <cp:revision>13</cp:revision>
  <dcterms:created xsi:type="dcterms:W3CDTF">2018-04-11T05:35:28Z</dcterms:created>
  <dcterms:modified xsi:type="dcterms:W3CDTF">2018-04-11T09:42:18Z</dcterms:modified>
</cp:coreProperties>
</file>