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6" r:id="rId3"/>
    <p:sldId id="257" r:id="rId4"/>
    <p:sldId id="279" r:id="rId5"/>
    <p:sldId id="274" r:id="rId6"/>
    <p:sldId id="275" r:id="rId7"/>
    <p:sldId id="273" r:id="rId8"/>
    <p:sldId id="282" r:id="rId9"/>
    <p:sldId id="283" r:id="rId10"/>
    <p:sldId id="276" r:id="rId11"/>
    <p:sldId id="277" r:id="rId12"/>
    <p:sldId id="281" r:id="rId13"/>
    <p:sldId id="278" r:id="rId14"/>
    <p:sldId id="271" r:id="rId15"/>
    <p:sldId id="272" r:id="rId16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50" d="100"/>
          <a:sy n="150" d="100"/>
        </p:scale>
        <p:origin x="-504" y="-4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ый треугольник 9"/>
          <p:cNvSpPr/>
          <p:nvPr/>
        </p:nvSpPr>
        <p:spPr>
          <a:xfrm>
            <a:off x="-1" y="3498110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685800" y="1314452"/>
            <a:ext cx="7772400" cy="137232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685800" y="2708705"/>
            <a:ext cx="7772400" cy="899778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grpSp>
        <p:nvGrpSpPr>
          <p:cNvPr id="2" name="Группа 1"/>
          <p:cNvGrpSpPr/>
          <p:nvPr/>
        </p:nvGrpSpPr>
        <p:grpSpPr>
          <a:xfrm>
            <a:off x="-3765" y="3714750"/>
            <a:ext cx="9147765" cy="1434066"/>
            <a:chOff x="-3765" y="4832896"/>
            <a:chExt cx="9147765" cy="2032192"/>
          </a:xfrm>
        </p:grpSpPr>
        <p:sp>
          <p:nvSpPr>
            <p:cNvPr id="7" name="Полилиния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 dirty="0"/>
            </a:p>
          </p:txBody>
        </p:sp>
        <p:sp>
          <p:nvSpPr>
            <p:cNvPr id="8" name="Полилиния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 dirty="0"/>
            </a:p>
          </p:txBody>
        </p:sp>
        <p:sp>
          <p:nvSpPr>
            <p:cNvPr id="11" name="Полилиния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 dirty="0"/>
            </a:p>
          </p:txBody>
        </p:sp>
        <p:cxnSp>
          <p:nvCxnSpPr>
            <p:cNvPr id="12" name="Прямая соединительная линия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327B46A-A7B0-4439-A631-85FEAA83BA26}" type="datetimeFigureOut">
              <a:rPr lang="ru-RU" smtClean="0"/>
              <a:pPr/>
              <a:t>04.10.2020</a:t>
            </a:fld>
            <a:endParaRPr lang="ru-RU" dirty="0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ru-RU" dirty="0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9A1C96D-D9BC-4D66-A82D-6F9588C1C14C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110998"/>
            <a:ext cx="8229600" cy="3289553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327B46A-A7B0-4439-A631-85FEAA83BA26}" type="datetimeFigureOut">
              <a:rPr lang="ru-RU" smtClean="0"/>
              <a:pPr/>
              <a:t>04.10.2020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9A1C96D-D9BC-4D66-A82D-6F9588C1C14C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44013" y="205981"/>
            <a:ext cx="1777470" cy="4194571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81"/>
            <a:ext cx="6324600" cy="419457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327B46A-A7B0-4439-A631-85FEAA83BA26}" type="datetimeFigureOut">
              <a:rPr lang="ru-RU" smtClean="0"/>
              <a:pPr/>
              <a:t>04.10.2020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9A1C96D-D9BC-4D66-A82D-6F9588C1C14C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327B46A-A7B0-4439-A631-85FEAA83BA26}" type="datetimeFigureOut">
              <a:rPr lang="ru-RU" smtClean="0"/>
              <a:pPr/>
              <a:t>04.10.2020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9A1C96D-D9BC-4D66-A82D-6F9588C1C14C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76" y="794784"/>
            <a:ext cx="7772400" cy="13716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922713" y="2198784"/>
            <a:ext cx="4572000" cy="1091166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327B46A-A7B0-4439-A631-85FEAA83BA26}" type="datetimeFigureOut">
              <a:rPr lang="ru-RU" smtClean="0"/>
              <a:pPr/>
              <a:t>04.10.2020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9A1C96D-D9BC-4D66-A82D-6F9588C1C14C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7" name="Нашивка 6"/>
          <p:cNvSpPr/>
          <p:nvPr/>
        </p:nvSpPr>
        <p:spPr>
          <a:xfrm>
            <a:off x="3636680" y="2254104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  <p:sp>
        <p:nvSpPr>
          <p:cNvPr id="8" name="Нашивка 7"/>
          <p:cNvSpPr/>
          <p:nvPr/>
        </p:nvSpPr>
        <p:spPr>
          <a:xfrm>
            <a:off x="3450264" y="2254104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110997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110997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327B46A-A7B0-4439-A631-85FEAA83BA26}" type="datetimeFigureOut">
              <a:rPr lang="ru-RU" smtClean="0"/>
              <a:pPr/>
              <a:t>04.10.2020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9A1C96D-D9BC-4D66-A82D-6F9588C1C14C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8229600" cy="85725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4057650"/>
            <a:ext cx="4040188" cy="5715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9" y="4057650"/>
            <a:ext cx="4041775" cy="5715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1083222"/>
            <a:ext cx="4040188" cy="2956322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8" y="1083222"/>
            <a:ext cx="4041775" cy="2956322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327B46A-A7B0-4439-A631-85FEAA83BA26}" type="datetimeFigureOut">
              <a:rPr lang="ru-RU" smtClean="0"/>
              <a:pPr/>
              <a:t>04.10.2020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9A1C96D-D9BC-4D66-A82D-6F9588C1C14C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327B46A-A7B0-4439-A631-85FEAA83BA26}" type="datetimeFigureOut">
              <a:rPr lang="ru-RU" smtClean="0"/>
              <a:pPr/>
              <a:t>04.10.2020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9A1C96D-D9BC-4D66-A82D-6F9588C1C14C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327B46A-A7B0-4439-A631-85FEAA83BA26}" type="datetimeFigureOut">
              <a:rPr lang="ru-RU" smtClean="0"/>
              <a:pPr/>
              <a:t>04.10.2020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9A1C96D-D9BC-4D66-A82D-6F9588C1C14C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3657600"/>
            <a:ext cx="7481776" cy="3429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419600" y="4016327"/>
            <a:ext cx="3974592" cy="6858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914400" y="205740"/>
            <a:ext cx="7479792" cy="3429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727032" y="4805958"/>
            <a:ext cx="1920240" cy="274320"/>
          </a:xfrm>
        </p:spPr>
        <p:txBody>
          <a:bodyPr/>
          <a:lstStyle>
            <a:extLst/>
          </a:lstStyle>
          <a:p>
            <a:fld id="{2327B46A-A7B0-4439-A631-85FEAA83BA26}" type="datetimeFigureOut">
              <a:rPr lang="ru-RU" smtClean="0"/>
              <a:pPr/>
              <a:t>04.10.2020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9A1C96D-D9BC-4D66-A82D-6F9588C1C14C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1232" y="4082552"/>
            <a:ext cx="7162800" cy="486174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28600" y="142476"/>
            <a:ext cx="8686800" cy="329184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dirty="0" smtClean="0"/>
              <a:t>Вставка рисунка</a:t>
            </a:r>
            <a:endParaRPr kumimoji="0"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327B46A-A7B0-4439-A631-85FEAA83BA26}" type="datetimeFigureOut">
              <a:rPr lang="ru-RU" smtClean="0"/>
              <a:pPr/>
              <a:t>04.10.2020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380075" y="4805958"/>
            <a:ext cx="2350681" cy="27384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9A1C96D-D9BC-4D66-A82D-6F9588C1C14C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3648842"/>
            <a:ext cx="8075432" cy="422004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716437" y="3751496"/>
            <a:ext cx="3802003" cy="108233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-53561" y="4338767"/>
            <a:ext cx="3802003" cy="6286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0" name="Прямоугольный треугольник 9"/>
          <p:cNvSpPr>
            <a:spLocks/>
          </p:cNvSpPr>
          <p:nvPr/>
        </p:nvSpPr>
        <p:spPr bwMode="auto">
          <a:xfrm>
            <a:off x="-6042" y="4343441"/>
            <a:ext cx="3402314" cy="810651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-9235" y="4340805"/>
            <a:ext cx="3405509" cy="813287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Нашивка 11"/>
          <p:cNvSpPr/>
          <p:nvPr/>
        </p:nvSpPr>
        <p:spPr>
          <a:xfrm>
            <a:off x="8664112" y="3741330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  <p:sp>
        <p:nvSpPr>
          <p:cNvPr id="13" name="Нашивка 12"/>
          <p:cNvSpPr/>
          <p:nvPr/>
        </p:nvSpPr>
        <p:spPr>
          <a:xfrm>
            <a:off x="8477696" y="3741330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олилиния 12"/>
          <p:cNvSpPr>
            <a:spLocks/>
          </p:cNvSpPr>
          <p:nvPr/>
        </p:nvSpPr>
        <p:spPr bwMode="auto">
          <a:xfrm>
            <a:off x="716437" y="3751496"/>
            <a:ext cx="3802003" cy="108233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2" name="Полилиния 11"/>
          <p:cNvSpPr>
            <a:spLocks/>
          </p:cNvSpPr>
          <p:nvPr/>
        </p:nvSpPr>
        <p:spPr bwMode="auto">
          <a:xfrm>
            <a:off x="-53561" y="4338767"/>
            <a:ext cx="3802003" cy="6286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4" name="Прямоугольный треугольник 13"/>
          <p:cNvSpPr>
            <a:spLocks/>
          </p:cNvSpPr>
          <p:nvPr/>
        </p:nvSpPr>
        <p:spPr bwMode="auto">
          <a:xfrm>
            <a:off x="-6042" y="4343441"/>
            <a:ext cx="3402314" cy="810651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-9235" y="4340805"/>
            <a:ext cx="3405509" cy="813287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110997"/>
            <a:ext cx="8229600" cy="3394472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6727032" y="4805958"/>
            <a:ext cx="1920240" cy="27432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2327B46A-A7B0-4439-A631-85FEAA83BA26}" type="datetimeFigureOut">
              <a:rPr lang="ru-RU" smtClean="0"/>
              <a:pPr/>
              <a:t>04.10.2020</a:t>
            </a:fld>
            <a:endParaRPr lang="ru-RU" dirty="0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4380075" y="4805958"/>
            <a:ext cx="2350681" cy="273844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ru-RU" dirty="0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647272" y="4805958"/>
            <a:ext cx="365760" cy="273844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49A1C96D-D9BC-4D66-A82D-6F9588C1C14C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Стартуем в тестировании производительности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err="1" smtClean="0"/>
              <a:t>Махетов</a:t>
            </a:r>
            <a:r>
              <a:rPr lang="ru-RU" dirty="0" smtClean="0"/>
              <a:t> Сергей</a:t>
            </a:r>
            <a:endParaRPr lang="en-US" dirty="0" smtClean="0"/>
          </a:p>
          <a:p>
            <a:r>
              <a:rPr lang="ru-RU" dirty="0" err="1" smtClean="0"/>
              <a:t>СКБ-Контур</a:t>
            </a:r>
            <a:endParaRPr lang="ru-RU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Генерация нагрузки</a:t>
            </a:r>
          </a:p>
          <a:p>
            <a:r>
              <a:rPr lang="ru-RU" dirty="0" smtClean="0"/>
              <a:t>Проверка выполнения запросов</a:t>
            </a:r>
          </a:p>
          <a:p>
            <a:r>
              <a:rPr lang="ru-RU" dirty="0" smtClean="0"/>
              <a:t>Предоставление метрик производительности, результатов тестов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2400" dirty="0" smtClean="0"/>
              <a:t>Особенности инструмента</a:t>
            </a:r>
            <a:endParaRPr lang="ru-RU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Выполнение запроса</a:t>
            </a:r>
          </a:p>
          <a:p>
            <a:r>
              <a:rPr lang="ru-RU" dirty="0" smtClean="0"/>
              <a:t>Настройка профиля нагрузки</a:t>
            </a:r>
          </a:p>
          <a:p>
            <a:pPr lvl="1"/>
            <a:r>
              <a:rPr lang="ru-RU" dirty="0" smtClean="0"/>
              <a:t>Количество потоков</a:t>
            </a:r>
          </a:p>
          <a:p>
            <a:pPr lvl="1"/>
            <a:r>
              <a:rPr lang="ru-RU" dirty="0" smtClean="0"/>
              <a:t>Количество повторений</a:t>
            </a:r>
          </a:p>
          <a:p>
            <a:r>
              <a:rPr lang="ru-RU" dirty="0" smtClean="0"/>
              <a:t>Генерация тестовых данных</a:t>
            </a:r>
          </a:p>
          <a:p>
            <a:pPr lvl="1"/>
            <a:r>
              <a:rPr lang="ru-RU" dirty="0" smtClean="0"/>
              <a:t>Статика</a:t>
            </a:r>
          </a:p>
          <a:p>
            <a:pPr lvl="1"/>
            <a:r>
              <a:rPr lang="ru-RU" dirty="0" smtClean="0"/>
              <a:t>Генерация кодом</a:t>
            </a:r>
          </a:p>
          <a:p>
            <a:pPr lvl="1"/>
            <a:r>
              <a:rPr lang="ru-RU" dirty="0" smtClean="0"/>
              <a:t>Из внешнего источника (файл, </a:t>
            </a:r>
            <a:r>
              <a:rPr lang="ru-RU" dirty="0" err="1" smtClean="0"/>
              <a:t>бд</a:t>
            </a:r>
            <a:r>
              <a:rPr lang="ru-RU" dirty="0" smtClean="0"/>
              <a:t>,…)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2400" dirty="0" smtClean="0"/>
              <a:t>Генерация нагрузки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Проверка кода ответа</a:t>
            </a:r>
          </a:p>
          <a:p>
            <a:r>
              <a:rPr lang="ru-RU" dirty="0" smtClean="0"/>
              <a:t>Проверка размера ответа</a:t>
            </a:r>
          </a:p>
          <a:p>
            <a:r>
              <a:rPr lang="ru-RU" dirty="0" smtClean="0"/>
              <a:t>Проверка </a:t>
            </a:r>
            <a:r>
              <a:rPr lang="ru-RU" smtClean="0"/>
              <a:t>содержимого ответа</a:t>
            </a:r>
            <a:endParaRPr lang="ru-RU" dirty="0" smtClean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2400" dirty="0" smtClean="0"/>
              <a:t>Проверка выполнения запросов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Получение статуса ответа, замер времени выполнения</a:t>
            </a:r>
          </a:p>
          <a:p>
            <a:r>
              <a:rPr lang="ru-RU" dirty="0" smtClean="0"/>
              <a:t>Вывод итогового и промежуточного протоколов прогона в </a:t>
            </a:r>
          </a:p>
          <a:p>
            <a:pPr lvl="1"/>
            <a:r>
              <a:rPr lang="ru-RU" dirty="0" smtClean="0"/>
              <a:t>Консоль</a:t>
            </a:r>
          </a:p>
          <a:p>
            <a:pPr lvl="1"/>
            <a:r>
              <a:rPr lang="ru-RU" dirty="0" smtClean="0"/>
              <a:t>Файл</a:t>
            </a:r>
          </a:p>
          <a:p>
            <a:pPr lvl="1"/>
            <a:r>
              <a:rPr lang="ru-RU" dirty="0" smtClean="0"/>
              <a:t>Отчет</a:t>
            </a:r>
          </a:p>
          <a:p>
            <a:r>
              <a:rPr lang="ru-RU" dirty="0" smtClean="0"/>
              <a:t>Отправка метрик во внешнюю систему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2400" dirty="0" smtClean="0"/>
              <a:t>Предоставление метрик производительности, результатов тестов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Обсуждение, вопросы</a:t>
            </a:r>
            <a:endParaRPr lang="ru-RU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 smtClean="0"/>
              <a:t>Махетов</a:t>
            </a:r>
            <a:r>
              <a:rPr lang="ru-RU" dirty="0" smtClean="0"/>
              <a:t> Сергей</a:t>
            </a:r>
            <a:endParaRPr lang="en-US" dirty="0" smtClean="0"/>
          </a:p>
          <a:p>
            <a:r>
              <a:rPr lang="en-US" dirty="0" smtClean="0"/>
              <a:t>E-mail: Profitfx@mail.ru</a:t>
            </a:r>
          </a:p>
          <a:p>
            <a:r>
              <a:rPr lang="en-US" dirty="0" smtClean="0"/>
              <a:t>Telegram: @</a:t>
            </a:r>
            <a:r>
              <a:rPr lang="en-US" dirty="0" err="1" smtClean="0"/>
              <a:t>Mahetovs</a:t>
            </a:r>
            <a:endParaRPr lang="ru-RU" dirty="0" smtClean="0"/>
          </a:p>
          <a:p>
            <a:r>
              <a:rPr lang="en-US" dirty="0" smtClean="0"/>
              <a:t>https://tech.kontur.ru/</a:t>
            </a:r>
            <a:endParaRPr lang="ru-RU" dirty="0" smtClean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Спасибо за внимание</a:t>
            </a: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0" dirty="0" smtClean="0"/>
              <a:t>О себе</a:t>
            </a:r>
            <a:endParaRPr lang="ru-RU" dirty="0"/>
          </a:p>
        </p:txBody>
      </p:sp>
      <p:sp>
        <p:nvSpPr>
          <p:cNvPr id="7" name="Объект 2"/>
          <p:cNvSpPr>
            <a:spLocks noGrp="1"/>
          </p:cNvSpPr>
          <p:nvPr>
            <p:ph idx="1"/>
          </p:nvPr>
        </p:nvSpPr>
        <p:spPr>
          <a:xfrm>
            <a:off x="500034" y="1428742"/>
            <a:ext cx="5376874" cy="3176584"/>
          </a:xfrm>
        </p:spPr>
        <p:txBody>
          <a:bodyPr>
            <a:normAutofit fontScale="85000" lnSpcReduction="20000"/>
          </a:bodyPr>
          <a:lstStyle/>
          <a:p>
            <a:r>
              <a:rPr lang="ru-RU" dirty="0" smtClean="0"/>
              <a:t>В области разработки ПО </a:t>
            </a:r>
            <a:r>
              <a:rPr lang="en-US" dirty="0" smtClean="0"/>
              <a:t>&gt;</a:t>
            </a:r>
            <a:r>
              <a:rPr lang="ru-RU" dirty="0" smtClean="0"/>
              <a:t> 10 лет, тестирование </a:t>
            </a:r>
            <a:r>
              <a:rPr lang="en-US" dirty="0" smtClean="0"/>
              <a:t>&gt; </a:t>
            </a:r>
            <a:r>
              <a:rPr lang="ru-RU" dirty="0" smtClean="0"/>
              <a:t>5 лет.</a:t>
            </a:r>
          </a:p>
          <a:p>
            <a:r>
              <a:rPr lang="ru-RU" dirty="0" smtClean="0"/>
              <a:t>Основное направление тестирования -  инфраструктурные решения (интеграционные шины и системы хранения данных)</a:t>
            </a:r>
          </a:p>
          <a:p>
            <a:r>
              <a:rPr lang="ru-RU" dirty="0" smtClean="0"/>
              <a:t>В команде роль - </a:t>
            </a:r>
            <a:r>
              <a:rPr lang="en-US" dirty="0" err="1" smtClean="0"/>
              <a:t>TestOps</a:t>
            </a:r>
            <a:endParaRPr lang="ru-RU" dirty="0" smtClean="0"/>
          </a:p>
          <a:p>
            <a:r>
              <a:rPr lang="ru-RU" dirty="0" smtClean="0"/>
              <a:t>Основной стек - </a:t>
            </a:r>
            <a:r>
              <a:rPr lang="en-US" dirty="0" smtClean="0"/>
              <a:t>Java/Linux</a:t>
            </a:r>
            <a:r>
              <a:rPr lang="ru-RU" dirty="0" smtClean="0"/>
              <a:t>, </a:t>
            </a:r>
            <a:r>
              <a:rPr lang="en-US" dirty="0" smtClean="0"/>
              <a:t>Scala, JMeter, Gatling</a:t>
            </a:r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3570" y="857238"/>
            <a:ext cx="3126681" cy="262458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Введение, базовые понятия</a:t>
            </a:r>
          </a:p>
          <a:p>
            <a:r>
              <a:rPr lang="ru-RU" dirty="0" smtClean="0"/>
              <a:t>Простой тест в </a:t>
            </a:r>
            <a:r>
              <a:rPr lang="en-US" dirty="0" smtClean="0"/>
              <a:t>AB</a:t>
            </a:r>
            <a:endParaRPr lang="ru-RU" dirty="0" smtClean="0"/>
          </a:p>
          <a:p>
            <a:r>
              <a:rPr lang="ru-RU" dirty="0" err="1" smtClean="0"/>
              <a:t>Тестыв</a:t>
            </a:r>
            <a:r>
              <a:rPr lang="ru-RU" dirty="0" smtClean="0"/>
              <a:t> </a:t>
            </a:r>
            <a:r>
              <a:rPr lang="en-US" dirty="0" err="1" smtClean="0"/>
              <a:t>Jmeter</a:t>
            </a:r>
            <a:endParaRPr lang="en-US" dirty="0" smtClean="0"/>
          </a:p>
          <a:p>
            <a:r>
              <a:rPr lang="ru-RU" dirty="0" smtClean="0"/>
              <a:t>Тест в </a:t>
            </a:r>
            <a:r>
              <a:rPr lang="en-US" dirty="0" smtClean="0"/>
              <a:t>Gatling</a:t>
            </a:r>
            <a:endParaRPr lang="ru-RU" dirty="0" smtClean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2400" dirty="0" smtClean="0"/>
              <a:t>Краткий план МК</a:t>
            </a:r>
            <a:endParaRPr lang="ru-RU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Процесс тестирования с целью определить производительность программного продукта.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2400" dirty="0" smtClean="0"/>
              <a:t>тестирование производительности (</a:t>
            </a:r>
            <a:r>
              <a:rPr lang="ru-RU" sz="2400" dirty="0" err="1" smtClean="0"/>
              <a:t>performance</a:t>
            </a:r>
            <a:r>
              <a:rPr lang="ru-RU" sz="2400" dirty="0" smtClean="0"/>
              <a:t> </a:t>
            </a:r>
            <a:r>
              <a:rPr lang="ru-RU" sz="2400" dirty="0" err="1" smtClean="0"/>
              <a:t>testing</a:t>
            </a:r>
            <a:r>
              <a:rPr lang="ru-RU" sz="2400" dirty="0" smtClean="0"/>
              <a:t>)</a:t>
            </a:r>
            <a:endParaRPr lang="ru-RU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/>
              <a:t>Инструмент для проведения тестирования производительности, обычно имеющий две основные функции: генерация нагрузки и измерения тестовых операций. Генерация нагрузки может имитировать множественных пользователей или же большие объемы данных. Во время выполнения, с определенных операций снимаются и протоколируются замеры времени отклика. Инструменты тестирования производительности обычно выдают отчеты на основе протокола тестирования и графики нагрузки относительно времени отклика. 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2400" dirty="0" smtClean="0"/>
              <a:t>инструмент тестирования производительности (</a:t>
            </a:r>
            <a:r>
              <a:rPr lang="ru-RU" sz="2400" dirty="0" err="1" smtClean="0"/>
              <a:t>performance</a:t>
            </a:r>
            <a:r>
              <a:rPr lang="ru-RU" sz="2400" dirty="0" smtClean="0"/>
              <a:t> </a:t>
            </a:r>
            <a:r>
              <a:rPr lang="ru-RU" sz="2400" dirty="0" err="1" smtClean="0"/>
              <a:t>testing</a:t>
            </a:r>
            <a:r>
              <a:rPr lang="ru-RU" sz="2400" dirty="0" smtClean="0"/>
              <a:t> </a:t>
            </a:r>
            <a:r>
              <a:rPr lang="ru-RU" sz="2400" dirty="0" err="1" smtClean="0"/>
              <a:t>tool</a:t>
            </a:r>
            <a:r>
              <a:rPr lang="ru-RU" sz="2400" dirty="0" smtClean="0"/>
              <a:t>): </a:t>
            </a:r>
            <a:endParaRPr lang="ru-RU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Степень, с которой система или компонент выполняет заложенные в нее функции в установленных рамках на время обработки и пропускную способность. [IEEE 610] См. также эффективность.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2400" dirty="0" smtClean="0"/>
              <a:t>производительность (</a:t>
            </a:r>
            <a:r>
              <a:rPr lang="ru-RU" sz="2400" dirty="0" err="1" smtClean="0"/>
              <a:t>performance</a:t>
            </a:r>
            <a:r>
              <a:rPr lang="ru-RU" sz="2400" dirty="0" smtClean="0"/>
              <a:t>):</a:t>
            </a:r>
            <a:endParaRPr lang="ru-RU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 smtClean="0"/>
              <a:t>Вид тестирования производительности, проводимый с целью оценить поведение компонента или системы под увеличивающейся нагрузкой (число одновременно работающих пользователей и/или число транзакций) для определения максимально допустимого уровня нагрузки для исследуемого компонента или системы. См. также тестирование производительности, стрессовое </a:t>
            </a:r>
            <a:r>
              <a:rPr lang="ru-RU" dirty="0" err="1" smtClean="0"/>
              <a:t>тестировение</a:t>
            </a:r>
            <a:r>
              <a:rPr lang="ru-RU" dirty="0" smtClean="0"/>
              <a:t>. нагрузочный тест (</a:t>
            </a:r>
            <a:r>
              <a:rPr lang="ru-RU" dirty="0" err="1" smtClean="0"/>
              <a:t>load</a:t>
            </a:r>
            <a:r>
              <a:rPr lang="ru-RU" dirty="0" smtClean="0"/>
              <a:t> </a:t>
            </a:r>
            <a:r>
              <a:rPr lang="ru-RU" dirty="0" err="1" smtClean="0"/>
              <a:t>test</a:t>
            </a:r>
            <a:r>
              <a:rPr lang="ru-RU" dirty="0" smtClean="0"/>
              <a:t>): Тип тестирования производительности, проводимый с целью оценки поведения компонента или системы при возрастающей нагрузке, например количестве параллельных пользователей и/или операций, а также определения какую нагрузку может выдержать компонент или с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2400" dirty="0" smtClean="0"/>
              <a:t>Нагрузочное тестирование (</a:t>
            </a:r>
            <a:r>
              <a:rPr lang="ru-RU" sz="2400" dirty="0" err="1" smtClean="0"/>
              <a:t>load</a:t>
            </a:r>
            <a:r>
              <a:rPr lang="ru-RU" sz="2400" dirty="0" smtClean="0"/>
              <a:t> </a:t>
            </a:r>
            <a:r>
              <a:rPr lang="ru-RU" sz="2400" dirty="0" err="1" smtClean="0"/>
              <a:t>testing</a:t>
            </a:r>
            <a:r>
              <a:rPr lang="ru-RU" sz="2400" dirty="0" smtClean="0"/>
              <a:t>):</a:t>
            </a:r>
            <a:endParaRPr lang="ru-RU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/>
              <a:t>Цель тестирования</a:t>
            </a:r>
          </a:p>
          <a:p>
            <a:r>
              <a:rPr lang="ru-RU" dirty="0" smtClean="0"/>
              <a:t>Объект тестирования</a:t>
            </a:r>
          </a:p>
          <a:p>
            <a:r>
              <a:rPr lang="ru-RU" dirty="0" smtClean="0"/>
              <a:t>Тестовый сценарий</a:t>
            </a:r>
          </a:p>
          <a:p>
            <a:r>
              <a:rPr lang="ru-RU" dirty="0" smtClean="0"/>
              <a:t>Порядок генерации нагрузки(профиль, тестовые данные)</a:t>
            </a:r>
          </a:p>
          <a:p>
            <a:r>
              <a:rPr lang="ru-RU" dirty="0" smtClean="0"/>
              <a:t>Подготовка тестового стенда</a:t>
            </a:r>
          </a:p>
          <a:p>
            <a:r>
              <a:rPr lang="ru-RU" dirty="0" smtClean="0">
                <a:solidFill>
                  <a:srgbClr val="00B0F0"/>
                </a:solidFill>
              </a:rPr>
              <a:t>Инструмент тестирования и реализация тестов</a:t>
            </a:r>
          </a:p>
          <a:p>
            <a:r>
              <a:rPr lang="ru-RU" dirty="0" smtClean="0">
                <a:solidFill>
                  <a:srgbClr val="00B0F0"/>
                </a:solidFill>
              </a:rPr>
              <a:t>Сбор показателей(метрик) и предоставление отчетов</a:t>
            </a:r>
          </a:p>
          <a:p>
            <a:r>
              <a:rPr lang="ru-RU" dirty="0" smtClean="0"/>
              <a:t>Порядок интерпретаций метрик и отчетов</a:t>
            </a:r>
          </a:p>
          <a:p>
            <a:r>
              <a:rPr lang="ru-RU" dirty="0" smtClean="0"/>
              <a:t>Условия успешного завершения</a:t>
            </a:r>
            <a:endParaRPr lang="ru-RU" dirty="0" smtClean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2400" dirty="0" smtClean="0"/>
              <a:t>План тестирования</a:t>
            </a:r>
            <a:endParaRPr lang="ru-RU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2400" dirty="0" smtClean="0"/>
              <a:t>Выполнение запросов</a:t>
            </a:r>
            <a:endParaRPr lang="ru-RU" sz="2400" dirty="0"/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Улыбающееся лицо 5"/>
          <p:cNvSpPr/>
          <p:nvPr/>
        </p:nvSpPr>
        <p:spPr>
          <a:xfrm>
            <a:off x="2071670" y="1643056"/>
            <a:ext cx="500066" cy="500066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Улыбающееся лицо 8"/>
          <p:cNvSpPr/>
          <p:nvPr/>
        </p:nvSpPr>
        <p:spPr>
          <a:xfrm>
            <a:off x="2071670" y="2285998"/>
            <a:ext cx="500066" cy="500066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Улыбающееся лицо 9"/>
          <p:cNvSpPr/>
          <p:nvPr/>
        </p:nvSpPr>
        <p:spPr>
          <a:xfrm>
            <a:off x="2071670" y="2928940"/>
            <a:ext cx="500066" cy="500066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Улыбающееся лицо 10"/>
          <p:cNvSpPr/>
          <p:nvPr/>
        </p:nvSpPr>
        <p:spPr>
          <a:xfrm>
            <a:off x="2071670" y="3571882"/>
            <a:ext cx="500066" cy="500066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5072066" y="1643056"/>
            <a:ext cx="2143140" cy="23574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CPU</a:t>
            </a:r>
          </a:p>
          <a:p>
            <a:pPr algn="ctr"/>
            <a:r>
              <a:rPr lang="en-US" dirty="0" smtClean="0"/>
              <a:t>RAM</a:t>
            </a:r>
          </a:p>
          <a:p>
            <a:pPr algn="ctr"/>
            <a:r>
              <a:rPr lang="en-US" dirty="0" smtClean="0"/>
              <a:t>NETWORK</a:t>
            </a:r>
          </a:p>
          <a:p>
            <a:pPr algn="ctr"/>
            <a:r>
              <a:rPr lang="en-US" dirty="0" smtClean="0"/>
              <a:t>IOPS</a:t>
            </a:r>
          </a:p>
          <a:p>
            <a:pPr algn="ctr"/>
            <a:r>
              <a:rPr lang="ru-RU" dirty="0" smtClean="0"/>
              <a:t>Внутренние очереди</a:t>
            </a:r>
          </a:p>
          <a:p>
            <a:pPr algn="ctr"/>
            <a:r>
              <a:rPr lang="ru-RU" dirty="0" smtClean="0"/>
              <a:t>…</a:t>
            </a:r>
            <a:endParaRPr lang="en-US" dirty="0" smtClean="0"/>
          </a:p>
        </p:txBody>
      </p:sp>
      <p:sp>
        <p:nvSpPr>
          <p:cNvPr id="13" name="Двойная стрелка влево/вправо 12"/>
          <p:cNvSpPr/>
          <p:nvPr/>
        </p:nvSpPr>
        <p:spPr>
          <a:xfrm>
            <a:off x="2786050" y="1785932"/>
            <a:ext cx="2071702" cy="21431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Двойная стрелка влево/вправо 14"/>
          <p:cNvSpPr/>
          <p:nvPr/>
        </p:nvSpPr>
        <p:spPr>
          <a:xfrm>
            <a:off x="2786050" y="2428874"/>
            <a:ext cx="2071702" cy="21431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Двойная стрелка влево/вправо 15"/>
          <p:cNvSpPr/>
          <p:nvPr/>
        </p:nvSpPr>
        <p:spPr>
          <a:xfrm>
            <a:off x="2786050" y="3071816"/>
            <a:ext cx="2071702" cy="21431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Двойная стрелка влево/вправо 16"/>
          <p:cNvSpPr/>
          <p:nvPr/>
        </p:nvSpPr>
        <p:spPr>
          <a:xfrm>
            <a:off x="2786050" y="3714758"/>
            <a:ext cx="2071702" cy="21431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3071802" y="2000246"/>
            <a:ext cx="150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RPS</a:t>
            </a:r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>
            <a:off x="3071802" y="2643188"/>
            <a:ext cx="150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Latency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3071802" y="3286130"/>
            <a:ext cx="150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Network</a:t>
            </a:r>
            <a:endParaRPr lang="ru-RU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ткрытая">
  <a:themeElements>
    <a:clrScheme name="Аспект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Открытая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Открытая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295</TotalTime>
  <Words>423</Words>
  <Application>Microsoft Office PowerPoint</Application>
  <PresentationFormat>Экран (16:9)</PresentationFormat>
  <Paragraphs>71</Paragraphs>
  <Slides>15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6" baseType="lpstr">
      <vt:lpstr>Открытая</vt:lpstr>
      <vt:lpstr>Стартуем в тестировании производительности</vt:lpstr>
      <vt:lpstr>О себе</vt:lpstr>
      <vt:lpstr>Краткий план МК</vt:lpstr>
      <vt:lpstr>тестирование производительности (performance testing)</vt:lpstr>
      <vt:lpstr>инструмент тестирования производительности (performance testing tool): </vt:lpstr>
      <vt:lpstr>производительность (performance):</vt:lpstr>
      <vt:lpstr>Нагрузочное тестирование (load testing):</vt:lpstr>
      <vt:lpstr>План тестирования</vt:lpstr>
      <vt:lpstr>Выполнение запросов</vt:lpstr>
      <vt:lpstr>Особенности инструмента</vt:lpstr>
      <vt:lpstr>Генерация нагрузки</vt:lpstr>
      <vt:lpstr>Проверка выполнения запросов</vt:lpstr>
      <vt:lpstr>Предоставление метрик производительности, результатов тестов</vt:lpstr>
      <vt:lpstr>Обсуждение, вопросы</vt:lpstr>
      <vt:lpstr>Спасибо за внимание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Postman. Расширенное использование</dc:title>
  <dc:creator>Пользователь Windows</dc:creator>
  <cp:lastModifiedBy>Пользователь Windows</cp:lastModifiedBy>
  <cp:revision>30</cp:revision>
  <dcterms:created xsi:type="dcterms:W3CDTF">2020-05-05T19:46:51Z</dcterms:created>
  <dcterms:modified xsi:type="dcterms:W3CDTF">2020-10-04T17:16:15Z</dcterms:modified>
</cp:coreProperties>
</file>