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9" r:id="rId2"/>
    <p:sldId id="259" r:id="rId3"/>
    <p:sldId id="261" r:id="rId4"/>
    <p:sldId id="262" r:id="rId5"/>
    <p:sldId id="263" r:id="rId6"/>
    <p:sldId id="265" r:id="rId7"/>
    <p:sldId id="264" r:id="rId8"/>
    <p:sldId id="260" r:id="rId9"/>
    <p:sldId id="274" r:id="rId10"/>
    <p:sldId id="267" r:id="rId11"/>
    <p:sldId id="273" r:id="rId12"/>
    <p:sldId id="268" r:id="rId13"/>
    <p:sldId id="269" r:id="rId14"/>
    <p:sldId id="272" r:id="rId15"/>
    <p:sldId id="275" r:id="rId16"/>
    <p:sldId id="276" r:id="rId17"/>
    <p:sldId id="277" r:id="rId18"/>
    <p:sldId id="278" r:id="rId19"/>
    <p:sldId id="280" r:id="rId20"/>
    <p:sldId id="281" r:id="rId21"/>
    <p:sldId id="282" r:id="rId22"/>
    <p:sldId id="283"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CBDF1-37D8-4993-A184-48BA4977EF81}" v="21" dt="2022-05-18T11:05:10.907"/>
    <p1510:client id="{39F37B34-81F0-46C4-8994-BCB1B2C62AF8}" v="198" dt="2022-05-16T09:53:38.361"/>
    <p1510:client id="{3E401D4C-924D-4935-A946-93E2151E968F}" v="1197" dt="2022-05-25T05:16:21.302"/>
    <p1510:client id="{51408F44-0278-4773-B53D-3568827EE8FE}" v="25" dt="2022-05-25T05:36:57.622"/>
    <p1510:client id="{F879DEA4-554D-4B65-9D2E-BE23C0BA7898}" v="260" dt="2022-05-17T14:13:09.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A961365-8BE1-5FDD-728E-53FBB8935657}"/>
              </a:ext>
            </a:extLst>
          </p:cNvPr>
          <p:cNvSpPr>
            <a:spLocks noGrp="1"/>
          </p:cNvSpPr>
          <p:nvPr>
            <p:ph type="ctrTitle"/>
          </p:nvPr>
        </p:nvSpPr>
        <p:spPr>
          <a:xfrm>
            <a:off x="3025229" y="2109688"/>
            <a:ext cx="6320439" cy="2631780"/>
          </a:xfrm>
        </p:spPr>
        <p:txBody>
          <a:bodyPr>
            <a:normAutofit/>
          </a:bodyPr>
          <a:lstStyle/>
          <a:p>
            <a:r>
              <a:rPr lang="en-US" sz="5200" b="1" dirty="0">
                <a:solidFill>
                  <a:schemeClr val="tx2"/>
                </a:solidFill>
                <a:cs typeface="Calibri Light"/>
              </a:rPr>
              <a:t>RELATIONAL DATABASE MANAGEMENT SYSTEM</a:t>
            </a:r>
          </a:p>
        </p:txBody>
      </p:sp>
    </p:spTree>
    <p:extLst>
      <p:ext uri="{BB962C8B-B14F-4D97-AF65-F5344CB8AC3E}">
        <p14:creationId xmlns:p14="http://schemas.microsoft.com/office/powerpoint/2010/main" val="76755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BD62-6AE9-2501-18F3-498E018D80BD}"/>
              </a:ext>
            </a:extLst>
          </p:cNvPr>
          <p:cNvSpPr>
            <a:spLocks noGrp="1"/>
          </p:cNvSpPr>
          <p:nvPr>
            <p:ph type="title"/>
          </p:nvPr>
        </p:nvSpPr>
        <p:spPr>
          <a:xfrm>
            <a:off x="838200" y="365125"/>
            <a:ext cx="10654145" cy="736745"/>
          </a:xfrm>
        </p:spPr>
        <p:txBody>
          <a:bodyPr>
            <a:noAutofit/>
          </a:bodyPr>
          <a:lstStyle/>
          <a:p>
            <a:r>
              <a:rPr lang="en-US" sz="4800" dirty="0">
                <a:cs typeface="Calibri Light"/>
              </a:rPr>
              <a:t>MySQL </a:t>
            </a:r>
          </a:p>
        </p:txBody>
      </p:sp>
      <p:sp>
        <p:nvSpPr>
          <p:cNvPr id="3" name="Content Placeholder 2">
            <a:extLst>
              <a:ext uri="{FF2B5EF4-FFF2-40B4-BE49-F238E27FC236}">
                <a16:creationId xmlns:a16="http://schemas.microsoft.com/office/drawing/2014/main" id="{1DA693A1-48C2-4305-8B89-D4DA83EFDD2D}"/>
              </a:ext>
            </a:extLst>
          </p:cNvPr>
          <p:cNvSpPr>
            <a:spLocks noGrp="1"/>
          </p:cNvSpPr>
          <p:nvPr>
            <p:ph idx="1"/>
          </p:nvPr>
        </p:nvSpPr>
        <p:spPr>
          <a:xfrm>
            <a:off x="584200" y="1213716"/>
            <a:ext cx="11023600" cy="5459701"/>
          </a:xfrm>
        </p:spPr>
        <p:txBody>
          <a:bodyPr vert="horz" lIns="91440" tIns="45720" rIns="91440" bIns="45720" rtlCol="0" anchor="t">
            <a:normAutofit fontScale="77500" lnSpcReduction="20000"/>
          </a:bodyPr>
          <a:lstStyle/>
          <a:p>
            <a:pPr algn="just"/>
            <a:r>
              <a:rPr lang="en-US" sz="2400" dirty="0">
                <a:ea typeface="+mn-lt"/>
                <a:cs typeface="+mn-lt"/>
              </a:rPr>
              <a:t>MySQL is an open-source relational database management system that uses SQL. MySQL allows us to handle, store, modify and delete data and store data in an organized way. It comes with an in-built tool known as 'MySQL Workbench' that facilitates creating, designing, and building databases. However, </a:t>
            </a:r>
            <a:r>
              <a:rPr lang="en-US" sz="2400" dirty="0" err="1">
                <a:ea typeface="+mn-lt"/>
                <a:cs typeface="+mn-lt"/>
              </a:rPr>
              <a:t>mySQL</a:t>
            </a:r>
            <a:r>
              <a:rPr lang="en-US" sz="2400" dirty="0">
                <a:ea typeface="+mn-lt"/>
                <a:cs typeface="+mn-lt"/>
              </a:rPr>
              <a:t> is most commonly used for web databases.</a:t>
            </a:r>
          </a:p>
          <a:p>
            <a:pPr algn="just"/>
            <a:endParaRPr lang="en-US" sz="2400" dirty="0">
              <a:cs typeface="Calibri"/>
            </a:endParaRPr>
          </a:p>
          <a:p>
            <a:pPr>
              <a:buFont typeface="Wingdings" panose="020B0604020202020204" pitchFamily="34" charset="0"/>
              <a:buChar char="Ø"/>
            </a:pPr>
            <a:r>
              <a:rPr lang="en-US" b="1" dirty="0"/>
              <a:t>Features of MySQL </a:t>
            </a:r>
            <a:endParaRPr lang="en-US" b="1" dirty="0">
              <a:cs typeface="Calibri" panose="020F0502020204030204"/>
            </a:endParaRPr>
          </a:p>
          <a:p>
            <a:pPr algn="just"/>
            <a:r>
              <a:rPr lang="en-US" sz="2400" dirty="0">
                <a:ea typeface="+mn-lt"/>
                <a:cs typeface="+mn-lt"/>
              </a:rPr>
              <a:t>High Performance and availability.</a:t>
            </a:r>
            <a:endParaRPr lang="en-US" dirty="0">
              <a:ea typeface="+mn-lt"/>
              <a:cs typeface="+mn-lt"/>
            </a:endParaRPr>
          </a:p>
          <a:p>
            <a:pPr algn="just"/>
            <a:r>
              <a:rPr lang="en-US" sz="2400" dirty="0">
                <a:ea typeface="+mn-lt"/>
                <a:cs typeface="+mn-lt"/>
              </a:rPr>
              <a:t>Scalability and Flexibility Run anything.</a:t>
            </a:r>
            <a:endParaRPr lang="en-US" dirty="0">
              <a:ea typeface="+mn-lt"/>
              <a:cs typeface="+mn-lt"/>
            </a:endParaRPr>
          </a:p>
          <a:p>
            <a:pPr algn="just"/>
            <a:r>
              <a:rPr lang="en-US" sz="2400" dirty="0">
                <a:ea typeface="+mn-lt"/>
                <a:cs typeface="+mn-lt"/>
              </a:rPr>
              <a:t>Robust Transactional Support.</a:t>
            </a:r>
            <a:endParaRPr lang="en-US" dirty="0">
              <a:ea typeface="+mn-lt"/>
              <a:cs typeface="+mn-lt"/>
            </a:endParaRPr>
          </a:p>
          <a:p>
            <a:pPr algn="just"/>
            <a:r>
              <a:rPr lang="en-US" sz="2400" dirty="0">
                <a:ea typeface="+mn-lt"/>
                <a:cs typeface="+mn-lt"/>
              </a:rPr>
              <a:t>Web and Data Warehouse Strengths.</a:t>
            </a:r>
            <a:endParaRPr lang="en-US" dirty="0"/>
          </a:p>
          <a:p>
            <a:pPr algn="just"/>
            <a:r>
              <a:rPr lang="en-US" sz="2400" dirty="0">
                <a:ea typeface="+mn-lt"/>
                <a:cs typeface="+mn-lt"/>
              </a:rPr>
              <a:t>Strong Data Protection.</a:t>
            </a:r>
            <a:endParaRPr lang="en-US" dirty="0"/>
          </a:p>
          <a:p>
            <a:pPr algn="just"/>
            <a:r>
              <a:rPr lang="en-US" sz="2400" dirty="0">
                <a:ea typeface="+mn-lt"/>
                <a:cs typeface="+mn-lt"/>
              </a:rPr>
              <a:t>Comprehensive Application Development.</a:t>
            </a:r>
            <a:endParaRPr lang="en-US" dirty="0">
              <a:ea typeface="+mn-lt"/>
              <a:cs typeface="+mn-lt"/>
            </a:endParaRPr>
          </a:p>
          <a:p>
            <a:pPr algn="just"/>
            <a:r>
              <a:rPr lang="en-US" sz="2400" dirty="0">
                <a:ea typeface="+mn-lt"/>
                <a:cs typeface="+mn-lt"/>
              </a:rPr>
              <a:t>Management Ease.</a:t>
            </a:r>
            <a:endParaRPr lang="en-US" dirty="0">
              <a:ea typeface="+mn-lt"/>
              <a:cs typeface="+mn-lt"/>
            </a:endParaRPr>
          </a:p>
          <a:p>
            <a:pPr algn="just"/>
            <a:r>
              <a:rPr lang="en-US" sz="2400" dirty="0">
                <a:ea typeface="+mn-lt"/>
                <a:cs typeface="+mn-lt"/>
              </a:rPr>
              <a:t>Open Source Freedom and 24 x 7 Support.</a:t>
            </a:r>
            <a:endParaRPr lang="en-US" dirty="0"/>
          </a:p>
          <a:p>
            <a:pPr algn="just"/>
            <a:r>
              <a:rPr lang="en-US" sz="2400" dirty="0">
                <a:ea typeface="+mn-lt"/>
                <a:cs typeface="+mn-lt"/>
              </a:rPr>
              <a:t>Lowest Total Cost of Ownership.</a:t>
            </a:r>
            <a:endParaRPr lang="en-US" dirty="0">
              <a:ea typeface="+mn-lt"/>
              <a:cs typeface="+mn-lt"/>
            </a:endParaRPr>
          </a:p>
          <a:p>
            <a:pPr algn="just"/>
            <a:endParaRPr lang="en-US" sz="2400" dirty="0">
              <a:ea typeface="+mn-lt"/>
              <a:cs typeface="+mn-lt"/>
            </a:endParaRPr>
          </a:p>
          <a:p>
            <a:pPr marL="0" indent="0" algn="just">
              <a:buNone/>
            </a:pPr>
            <a:r>
              <a:rPr lang="en-US" sz="2400" dirty="0">
                <a:ea typeface="+mn-lt"/>
                <a:cs typeface="+mn-lt"/>
              </a:rPr>
              <a:t>There are several robust transactional database engines available on the market, but MySQL stands out. With its features, it is the best solution for </a:t>
            </a:r>
            <a:r>
              <a:rPr lang="en-US" sz="2400" b="1" dirty="0">
                <a:ea typeface="+mn-lt"/>
                <a:cs typeface="+mn-lt"/>
              </a:rPr>
              <a:t>data integrity</a:t>
            </a:r>
            <a:r>
              <a:rPr lang="en-US" sz="2400" dirty="0">
                <a:ea typeface="+mn-lt"/>
                <a:cs typeface="+mn-lt"/>
              </a:rPr>
              <a:t>.</a:t>
            </a:r>
            <a:endParaRPr lang="en-US">
              <a:ea typeface="+mn-lt"/>
              <a:cs typeface="+mn-lt"/>
            </a:endParaRPr>
          </a:p>
          <a:p>
            <a:pPr algn="just"/>
            <a:endParaRPr lang="en-US" sz="2400" dirty="0">
              <a:cs typeface="Calibri"/>
            </a:endParaRPr>
          </a:p>
          <a:p>
            <a:pPr algn="just"/>
            <a:endParaRPr lang="en-US" sz="2400" dirty="0">
              <a:cs typeface="Calibri"/>
            </a:endParaRPr>
          </a:p>
          <a:p>
            <a:endParaRPr lang="en-US" sz="2400" dirty="0">
              <a:cs typeface="Calibri"/>
            </a:endParaRPr>
          </a:p>
        </p:txBody>
      </p:sp>
      <p:sp>
        <p:nvSpPr>
          <p:cNvPr id="6" name="TextBox 5">
            <a:extLst>
              <a:ext uri="{FF2B5EF4-FFF2-40B4-BE49-F238E27FC236}">
                <a16:creationId xmlns:a16="http://schemas.microsoft.com/office/drawing/2014/main" id="{DC900C68-023A-BA1A-880B-64A5AED696C5}"/>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80531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2EE21F-5CFF-DBF4-D02A-C95BA37BC726}"/>
              </a:ext>
            </a:extLst>
          </p:cNvPr>
          <p:cNvSpPr>
            <a:spLocks noGrp="1"/>
          </p:cNvSpPr>
          <p:nvPr>
            <p:ph type="ctrTitle"/>
          </p:nvPr>
        </p:nvSpPr>
        <p:spPr>
          <a:xfrm>
            <a:off x="6697818" y="3767769"/>
            <a:ext cx="4805996" cy="1297115"/>
          </a:xfrm>
        </p:spPr>
        <p:txBody>
          <a:bodyPr anchor="t">
            <a:normAutofit/>
          </a:bodyPr>
          <a:lstStyle/>
          <a:p>
            <a:pPr algn="l"/>
            <a:r>
              <a:rPr lang="en-US" sz="4800" b="1" dirty="0">
                <a:solidFill>
                  <a:schemeClr val="tx2"/>
                </a:solidFill>
                <a:cs typeface="Calibri Light"/>
              </a:rPr>
              <a:t>POSTGRESQL</a:t>
            </a:r>
            <a:endParaRPr lang="en-US" sz="4800">
              <a:solidFill>
                <a:schemeClr val="tx2"/>
              </a:solidFill>
              <a:cs typeface="Calibri Light" panose="020F0302020204030204"/>
            </a:endParaRPr>
          </a:p>
        </p:txBody>
      </p:sp>
      <p:pic>
        <p:nvPicPr>
          <p:cNvPr id="5" name="Picture 5" descr="A picture containing icon&#10;&#10;Description automatically generated">
            <a:extLst>
              <a:ext uri="{FF2B5EF4-FFF2-40B4-BE49-F238E27FC236}">
                <a16:creationId xmlns:a16="http://schemas.microsoft.com/office/drawing/2014/main" id="{370E3265-8A42-3ED3-3689-3604EF14C95D}"/>
              </a:ext>
            </a:extLst>
          </p:cNvPr>
          <p:cNvPicPr>
            <a:picLocks noChangeAspect="1"/>
          </p:cNvPicPr>
          <p:nvPr/>
        </p:nvPicPr>
        <p:blipFill>
          <a:blip r:embed="rId2"/>
          <a:stretch>
            <a:fillRect/>
          </a:stretch>
        </p:blipFill>
        <p:spPr>
          <a:xfrm>
            <a:off x="340470" y="2715703"/>
            <a:ext cx="4141760" cy="2340994"/>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7" name="Group 3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8" name="Freeform: Shape 3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06208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BD62-6AE9-2501-18F3-498E018D80BD}"/>
              </a:ext>
            </a:extLst>
          </p:cNvPr>
          <p:cNvSpPr>
            <a:spLocks noGrp="1"/>
          </p:cNvSpPr>
          <p:nvPr>
            <p:ph type="title"/>
          </p:nvPr>
        </p:nvSpPr>
        <p:spPr>
          <a:xfrm>
            <a:off x="838200" y="365125"/>
            <a:ext cx="10654145" cy="736745"/>
          </a:xfrm>
        </p:spPr>
        <p:txBody>
          <a:bodyPr>
            <a:noAutofit/>
          </a:bodyPr>
          <a:lstStyle/>
          <a:p>
            <a:r>
              <a:rPr lang="en-US" sz="4800" dirty="0">
                <a:cs typeface="Calibri Light"/>
              </a:rPr>
              <a:t>PostgreSQL </a:t>
            </a:r>
          </a:p>
        </p:txBody>
      </p:sp>
      <p:sp>
        <p:nvSpPr>
          <p:cNvPr id="3" name="Content Placeholder 2">
            <a:extLst>
              <a:ext uri="{FF2B5EF4-FFF2-40B4-BE49-F238E27FC236}">
                <a16:creationId xmlns:a16="http://schemas.microsoft.com/office/drawing/2014/main" id="{1DA693A1-48C2-4305-8B89-D4DA83EFDD2D}"/>
              </a:ext>
            </a:extLst>
          </p:cNvPr>
          <p:cNvSpPr>
            <a:spLocks noGrp="1"/>
          </p:cNvSpPr>
          <p:nvPr>
            <p:ph idx="1"/>
          </p:nvPr>
        </p:nvSpPr>
        <p:spPr>
          <a:xfrm>
            <a:off x="618837" y="1306080"/>
            <a:ext cx="10965873" cy="5217248"/>
          </a:xfrm>
        </p:spPr>
        <p:txBody>
          <a:bodyPr vert="horz" lIns="91440" tIns="45720" rIns="91440" bIns="45720" rtlCol="0" anchor="t">
            <a:normAutofit/>
          </a:bodyPr>
          <a:lstStyle/>
          <a:p>
            <a:pPr algn="just"/>
            <a:r>
              <a:rPr lang="en-US" sz="2400" dirty="0">
                <a:ea typeface="+mn-lt"/>
                <a:cs typeface="+mn-lt"/>
              </a:rPr>
              <a:t>PostgreSQL is a powerful, open source object-relational database system that uses and extends the SQL language combined with many features that safely store and scale the most complicated data workloads. PostgreSQL is not controlled by any corporation or other private entity and the source code is available free of charge (open-source). PostgreSQL runs on all major operating system.</a:t>
            </a:r>
          </a:p>
          <a:p>
            <a:pPr marL="0" indent="0" algn="just">
              <a:buNone/>
            </a:pPr>
            <a:endParaRPr lang="en-US" sz="2400" dirty="0">
              <a:ea typeface="+mn-lt"/>
              <a:cs typeface="+mn-lt"/>
            </a:endParaRPr>
          </a:p>
          <a:p>
            <a:pPr algn="just"/>
            <a:r>
              <a:rPr lang="en-US" sz="2400" dirty="0">
                <a:ea typeface="+mn-lt"/>
                <a:cs typeface="+mn-lt"/>
              </a:rPr>
              <a:t>PostgreSQL comes with many features aimed to help developers build applications, administrators to protect data integrity and build fault-tolerant environments, and help you manage your data no matter how big or small the dataset. In addition to being and open source, PostgreSQL is highly extensible. </a:t>
            </a:r>
          </a:p>
          <a:p>
            <a:pPr marL="0" indent="0" algn="just">
              <a:buNone/>
            </a:pPr>
            <a:endParaRPr lang="en-US" sz="2400" dirty="0">
              <a:ea typeface="+mn-lt"/>
              <a:cs typeface="+mn-lt"/>
            </a:endParaRPr>
          </a:p>
          <a:p>
            <a:pPr lvl="1" indent="-342900" algn="just">
              <a:buFont typeface="Courier New" panose="020B0604020202020204" pitchFamily="34" charset="0"/>
              <a:buChar char="o"/>
            </a:pPr>
            <a:r>
              <a:rPr lang="en-US" sz="2000" dirty="0">
                <a:ea typeface="+mn-lt"/>
                <a:cs typeface="+mn-lt"/>
              </a:rPr>
              <a:t>For example, you can define your own data types, build out custom functions, even write code from different programming languages without recompiling your database!</a:t>
            </a:r>
            <a:endParaRPr lang="en-US">
              <a:cs typeface="Calibri"/>
            </a:endParaRPr>
          </a:p>
          <a:p>
            <a:pPr marL="342900" lvl="1" indent="0" algn="just">
              <a:buNone/>
            </a:pPr>
            <a:endParaRPr lang="en-US" sz="2000" dirty="0">
              <a:ea typeface="+mn-lt"/>
              <a:cs typeface="+mn-lt"/>
            </a:endParaRPr>
          </a:p>
          <a:p>
            <a:pPr algn="just"/>
            <a:endParaRPr lang="en-US" sz="2400" dirty="0">
              <a:ea typeface="+mn-lt"/>
              <a:cs typeface="+mn-lt"/>
            </a:endParaRPr>
          </a:p>
          <a:p>
            <a:pPr>
              <a:buFont typeface="Wingdings" panose="020B0604020202020204" pitchFamily="34" charset="0"/>
              <a:buChar char="Ø"/>
            </a:pPr>
            <a:endParaRPr lang="en-US" b="1" dirty="0">
              <a:ea typeface="+mn-lt"/>
              <a:cs typeface="+mn-lt"/>
            </a:endParaRPr>
          </a:p>
          <a:p>
            <a:pPr algn="just"/>
            <a:endParaRPr lang="en-US" sz="2400" dirty="0">
              <a:cs typeface="Calibri"/>
            </a:endParaRPr>
          </a:p>
          <a:p>
            <a:pPr algn="just"/>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214018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BD62-6AE9-2501-18F3-498E018D80BD}"/>
              </a:ext>
            </a:extLst>
          </p:cNvPr>
          <p:cNvSpPr>
            <a:spLocks noGrp="1"/>
          </p:cNvSpPr>
          <p:nvPr>
            <p:ph type="title"/>
          </p:nvPr>
        </p:nvSpPr>
        <p:spPr>
          <a:xfrm>
            <a:off x="838200" y="365125"/>
            <a:ext cx="10654145" cy="736745"/>
          </a:xfrm>
        </p:spPr>
        <p:txBody>
          <a:bodyPr>
            <a:noAutofit/>
          </a:bodyPr>
          <a:lstStyle/>
          <a:p>
            <a:r>
              <a:rPr lang="en-US" sz="4800" dirty="0">
                <a:cs typeface="Calibri Light"/>
              </a:rPr>
              <a:t>Features of PostgreSQL</a:t>
            </a:r>
          </a:p>
        </p:txBody>
      </p:sp>
      <p:sp>
        <p:nvSpPr>
          <p:cNvPr id="3" name="Content Placeholder 2">
            <a:extLst>
              <a:ext uri="{FF2B5EF4-FFF2-40B4-BE49-F238E27FC236}">
                <a16:creationId xmlns:a16="http://schemas.microsoft.com/office/drawing/2014/main" id="{1DA693A1-48C2-4305-8B89-D4DA83EFDD2D}"/>
              </a:ext>
            </a:extLst>
          </p:cNvPr>
          <p:cNvSpPr>
            <a:spLocks noGrp="1"/>
          </p:cNvSpPr>
          <p:nvPr>
            <p:ph idx="1"/>
          </p:nvPr>
        </p:nvSpPr>
        <p:spPr>
          <a:xfrm>
            <a:off x="376382" y="1213716"/>
            <a:ext cx="11416145" cy="5136430"/>
          </a:xfrm>
        </p:spPr>
        <p:txBody>
          <a:bodyPr vert="horz" lIns="91440" tIns="45720" rIns="91440" bIns="45720" rtlCol="0" anchor="t">
            <a:normAutofit lnSpcReduction="10000"/>
          </a:bodyPr>
          <a:lstStyle/>
          <a:p>
            <a:pPr>
              <a:buFont typeface="Wingdings" panose="020B0604020202020204" pitchFamily="34" charset="0"/>
              <a:buChar char="Ø"/>
            </a:pPr>
            <a:r>
              <a:rPr lang="en-US" sz="2400" dirty="0">
                <a:ea typeface="+mn-lt"/>
                <a:cs typeface="+mn-lt"/>
              </a:rPr>
              <a:t>Below are some features found in PostgreSQL</a:t>
            </a:r>
            <a:endParaRPr lang="en-US" sz="2400" dirty="0">
              <a:cs typeface="Calibri"/>
            </a:endParaRPr>
          </a:p>
          <a:p>
            <a:r>
              <a:rPr lang="en-US" sz="2400" dirty="0">
                <a:ea typeface="+mn-lt"/>
                <a:cs typeface="+mn-lt"/>
              </a:rPr>
              <a:t>Data Types</a:t>
            </a:r>
            <a:endParaRPr lang="en-US" sz="2400">
              <a:cs typeface="Calibri"/>
            </a:endParaRPr>
          </a:p>
          <a:p>
            <a:r>
              <a:rPr lang="en-US" sz="2400" dirty="0">
                <a:ea typeface="+mn-lt"/>
                <a:cs typeface="+mn-lt"/>
              </a:rPr>
              <a:t>Data Integrity</a:t>
            </a:r>
            <a:endParaRPr lang="en-US" sz="2400">
              <a:cs typeface="Calibri"/>
            </a:endParaRPr>
          </a:p>
          <a:p>
            <a:r>
              <a:rPr lang="en-US" sz="2400" dirty="0">
                <a:ea typeface="+mn-lt"/>
                <a:cs typeface="+mn-lt"/>
              </a:rPr>
              <a:t>Reliability, Disaster Recovery</a:t>
            </a:r>
            <a:endParaRPr lang="en-US" sz="2400">
              <a:cs typeface="Calibri"/>
            </a:endParaRPr>
          </a:p>
          <a:p>
            <a:r>
              <a:rPr lang="en-US" sz="2400" dirty="0">
                <a:ea typeface="+mn-lt"/>
                <a:cs typeface="+mn-lt"/>
              </a:rPr>
              <a:t>Security</a:t>
            </a:r>
            <a:endParaRPr lang="en-US" sz="2400">
              <a:cs typeface="Calibri"/>
            </a:endParaRPr>
          </a:p>
          <a:p>
            <a:r>
              <a:rPr lang="en-US" sz="2400" dirty="0">
                <a:ea typeface="+mn-lt"/>
                <a:cs typeface="+mn-lt"/>
              </a:rPr>
              <a:t>Extensibility</a:t>
            </a:r>
            <a:endParaRPr lang="en-US" sz="2400">
              <a:cs typeface="Calibri"/>
            </a:endParaRPr>
          </a:p>
          <a:p>
            <a:r>
              <a:rPr lang="en-US" sz="2400" dirty="0">
                <a:ea typeface="+mn-lt"/>
                <a:cs typeface="+mn-lt"/>
              </a:rPr>
              <a:t>Internationalization, Text Search</a:t>
            </a:r>
            <a:endParaRPr lang="en-US" sz="2400" dirty="0">
              <a:cs typeface="Calibri"/>
            </a:endParaRPr>
          </a:p>
          <a:p>
            <a:endParaRPr lang="en-US" sz="2400" dirty="0">
              <a:cs typeface="Calibri"/>
            </a:endParaRPr>
          </a:p>
          <a:p>
            <a:pPr>
              <a:buFont typeface="Wingdings" panose="020B0604020202020204" pitchFamily="34" charset="0"/>
              <a:buChar char="q"/>
            </a:pPr>
            <a:r>
              <a:rPr lang="en-US" sz="2400" dirty="0">
                <a:ea typeface="+mn-lt"/>
                <a:cs typeface="+mn-lt"/>
              </a:rPr>
              <a:t> Additionally, PostgreSQL is highly extensible: many features, such as "indexes", have defined APIs so that you can build out with PostgreSQL to solve your challenges.</a:t>
            </a:r>
            <a:endParaRPr lang="en-US" sz="2400" dirty="0">
              <a:cs typeface="Calibri"/>
            </a:endParaRPr>
          </a:p>
          <a:p>
            <a:pPr>
              <a:buFont typeface="Wingdings" panose="020B0604020202020204" pitchFamily="34" charset="0"/>
              <a:buChar char="q"/>
            </a:pPr>
            <a:r>
              <a:rPr lang="en-US" sz="2400" dirty="0">
                <a:ea typeface="+mn-lt"/>
                <a:cs typeface="+mn-lt"/>
              </a:rPr>
              <a:t>PostgreSQL has been proven to be highly scalable both in the sheer quantity of data it can manage and in the number of concurrent users it can accommodate</a:t>
            </a:r>
          </a:p>
          <a:p>
            <a:endParaRPr lang="en-US" sz="2400" dirty="0">
              <a:cs typeface="Calibri"/>
            </a:endParaRPr>
          </a:p>
          <a:p>
            <a:pPr algn="just"/>
            <a:endParaRPr lang="en-US" sz="2400" dirty="0">
              <a:cs typeface="Calibri"/>
            </a:endParaRPr>
          </a:p>
        </p:txBody>
      </p:sp>
    </p:spTree>
    <p:extLst>
      <p:ext uri="{BB962C8B-B14F-4D97-AF65-F5344CB8AC3E}">
        <p14:creationId xmlns:p14="http://schemas.microsoft.com/office/powerpoint/2010/main" val="28091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69858-E287-08DB-1A30-E3ECA1158F5F}"/>
              </a:ext>
            </a:extLst>
          </p:cNvPr>
          <p:cNvSpPr>
            <a:spLocks noGrp="1"/>
          </p:cNvSpPr>
          <p:nvPr>
            <p:ph type="ctrTitle"/>
          </p:nvPr>
        </p:nvSpPr>
        <p:spPr>
          <a:xfrm>
            <a:off x="6983568" y="3482019"/>
            <a:ext cx="4805996" cy="1297115"/>
          </a:xfrm>
        </p:spPr>
        <p:txBody>
          <a:bodyPr anchor="t">
            <a:normAutofit/>
          </a:bodyPr>
          <a:lstStyle/>
          <a:p>
            <a:pPr algn="l"/>
            <a:r>
              <a:rPr lang="en-US" sz="4800" b="1" dirty="0">
                <a:solidFill>
                  <a:schemeClr val="tx2"/>
                </a:solidFill>
                <a:cs typeface="Calibri Light"/>
              </a:rPr>
              <a:t>SQL SERVER</a:t>
            </a:r>
          </a:p>
        </p:txBody>
      </p:sp>
      <p:pic>
        <p:nvPicPr>
          <p:cNvPr id="4" name="Picture 4" descr="A picture containing text, ax&#10;&#10;Description automatically generated">
            <a:extLst>
              <a:ext uri="{FF2B5EF4-FFF2-40B4-BE49-F238E27FC236}">
                <a16:creationId xmlns:a16="http://schemas.microsoft.com/office/drawing/2014/main" id="{31283221-3860-72F4-D056-A4B36A76EFE9}"/>
              </a:ext>
            </a:extLst>
          </p:cNvPr>
          <p:cNvPicPr>
            <a:picLocks noChangeAspect="1"/>
          </p:cNvPicPr>
          <p:nvPr/>
        </p:nvPicPr>
        <p:blipFill>
          <a:blip r:embed="rId2"/>
          <a:stretch>
            <a:fillRect/>
          </a:stretch>
        </p:blipFill>
        <p:spPr>
          <a:xfrm>
            <a:off x="340470" y="2212929"/>
            <a:ext cx="4141760" cy="3346542"/>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7" name="Group 3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8" name="Freeform: Shape 3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32361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BD62-6AE9-2501-18F3-498E018D80BD}"/>
              </a:ext>
            </a:extLst>
          </p:cNvPr>
          <p:cNvSpPr>
            <a:spLocks noGrp="1"/>
          </p:cNvSpPr>
          <p:nvPr>
            <p:ph type="title"/>
          </p:nvPr>
        </p:nvSpPr>
        <p:spPr>
          <a:xfrm>
            <a:off x="838200" y="365125"/>
            <a:ext cx="10654145" cy="736745"/>
          </a:xfrm>
        </p:spPr>
        <p:txBody>
          <a:bodyPr>
            <a:noAutofit/>
          </a:bodyPr>
          <a:lstStyle/>
          <a:p>
            <a:r>
              <a:rPr lang="en-US" sz="4800" dirty="0">
                <a:cs typeface="Calibri Light"/>
              </a:rPr>
              <a:t>SQL SERVER</a:t>
            </a:r>
          </a:p>
        </p:txBody>
      </p:sp>
      <p:sp>
        <p:nvSpPr>
          <p:cNvPr id="3" name="Content Placeholder 2">
            <a:extLst>
              <a:ext uri="{FF2B5EF4-FFF2-40B4-BE49-F238E27FC236}">
                <a16:creationId xmlns:a16="http://schemas.microsoft.com/office/drawing/2014/main" id="{1DA693A1-48C2-4305-8B89-D4DA83EFDD2D}"/>
              </a:ext>
            </a:extLst>
          </p:cNvPr>
          <p:cNvSpPr>
            <a:spLocks noGrp="1"/>
          </p:cNvSpPr>
          <p:nvPr>
            <p:ph idx="1"/>
          </p:nvPr>
        </p:nvSpPr>
        <p:spPr>
          <a:xfrm>
            <a:off x="376382" y="1213716"/>
            <a:ext cx="11416145" cy="5136430"/>
          </a:xfrm>
        </p:spPr>
        <p:txBody>
          <a:bodyPr vert="horz" lIns="91440" tIns="45720" rIns="91440" bIns="45720" rtlCol="0" anchor="t">
            <a:normAutofit lnSpcReduction="10000"/>
          </a:bodyPr>
          <a:lstStyle/>
          <a:p>
            <a:pPr>
              <a:buFont typeface="Wingdings" panose="020B0604020202020204" pitchFamily="34" charset="0"/>
              <a:buChar char="Ø"/>
            </a:pPr>
            <a:r>
              <a:rPr lang="en-US" sz="2400" dirty="0">
                <a:ea typeface="+mn-lt"/>
                <a:cs typeface="+mn-lt"/>
              </a:rPr>
              <a:t>MS SQL Server is a relational database management system (RDBMS) developed by Microsoft. This product is built for the basic function of storing retrieving data as required by other applications just like other servers. It can be run either on the same computer or on another across a network.</a:t>
            </a:r>
            <a:endParaRPr lang="en-US" dirty="0">
              <a:ea typeface="+mn-lt"/>
              <a:cs typeface="+mn-lt"/>
            </a:endParaRPr>
          </a:p>
          <a:p>
            <a:pPr>
              <a:buFont typeface="Wingdings" panose="020B0604020202020204" pitchFamily="34" charset="0"/>
              <a:buChar char="Ø"/>
            </a:pPr>
            <a:r>
              <a:rPr lang="en-US" sz="2400" dirty="0">
                <a:ea typeface="+mn-lt"/>
                <a:cs typeface="+mn-lt"/>
              </a:rPr>
              <a:t>A database server is a computer program that provides database services to other programs or computers, as defined by the client-server model. </a:t>
            </a:r>
            <a:r>
              <a:rPr lang="en-US" sz="2400" b="1" dirty="0">
                <a:ea typeface="+mn-lt"/>
                <a:cs typeface="+mn-lt"/>
              </a:rPr>
              <a:t>This is the major purpose of  the </a:t>
            </a:r>
            <a:r>
              <a:rPr lang="en-US" sz="2400" b="1" dirty="0" err="1">
                <a:ea typeface="+mn-lt"/>
                <a:cs typeface="+mn-lt"/>
              </a:rPr>
              <a:t>sql</a:t>
            </a:r>
            <a:r>
              <a:rPr lang="en-US" sz="2400" b="1" dirty="0">
                <a:ea typeface="+mn-lt"/>
                <a:cs typeface="+mn-lt"/>
              </a:rPr>
              <a:t> server as a database server.</a:t>
            </a:r>
            <a:r>
              <a:rPr lang="en-US" sz="2400" dirty="0">
                <a:ea typeface="+mn-lt"/>
                <a:cs typeface="+mn-lt"/>
              </a:rPr>
              <a:t> </a:t>
            </a:r>
          </a:p>
          <a:p>
            <a:pPr algn="just">
              <a:buFont typeface="Wingdings" panose="020B0604020202020204" pitchFamily="34" charset="0"/>
              <a:buChar char="Ø"/>
            </a:pPr>
            <a:endParaRPr lang="en-US" sz="2400" dirty="0">
              <a:cs typeface="Calibri"/>
            </a:endParaRPr>
          </a:p>
          <a:p>
            <a:pPr>
              <a:buFont typeface="Wingdings" panose="020B0604020202020204" pitchFamily="34" charset="0"/>
              <a:buChar char="Ø"/>
            </a:pPr>
            <a:r>
              <a:rPr lang="en-US" dirty="0"/>
              <a:t>Why do we use SQL Server ?</a:t>
            </a:r>
            <a:endParaRPr lang="en-US" sz="2400" dirty="0">
              <a:cs typeface="Calibri"/>
            </a:endParaRPr>
          </a:p>
          <a:p>
            <a:pPr lvl="1" indent="0" algn="just"/>
            <a:r>
              <a:rPr lang="en-US" sz="2000" dirty="0">
                <a:ea typeface="+mn-lt"/>
                <a:cs typeface="+mn-lt"/>
              </a:rPr>
              <a:t>To create databases.</a:t>
            </a:r>
            <a:endParaRPr lang="en-US" sz="2000" dirty="0">
              <a:cs typeface="Calibri"/>
            </a:endParaRPr>
          </a:p>
          <a:p>
            <a:pPr lvl="1" indent="0" algn="just"/>
            <a:r>
              <a:rPr lang="en-US" sz="2000" dirty="0">
                <a:ea typeface="+mn-lt"/>
                <a:cs typeface="+mn-lt"/>
              </a:rPr>
              <a:t>To maintain databases.</a:t>
            </a:r>
            <a:endParaRPr lang="en-US" sz="2000" dirty="0">
              <a:cs typeface="Calibri"/>
            </a:endParaRPr>
          </a:p>
          <a:p>
            <a:pPr lvl="1" indent="0" algn="just"/>
            <a:r>
              <a:rPr lang="en-US" sz="2000" dirty="0">
                <a:ea typeface="+mn-lt"/>
                <a:cs typeface="+mn-lt"/>
              </a:rPr>
              <a:t>To analyze the data through SQL Server Analysis Services (SSAS).</a:t>
            </a:r>
            <a:endParaRPr lang="en-US" sz="2000" dirty="0">
              <a:cs typeface="Calibri"/>
            </a:endParaRPr>
          </a:p>
          <a:p>
            <a:pPr lvl="1" indent="0" algn="just"/>
            <a:r>
              <a:rPr lang="en-US" sz="2000" dirty="0">
                <a:ea typeface="+mn-lt"/>
                <a:cs typeface="+mn-lt"/>
              </a:rPr>
              <a:t>To generate reports through SQL Server Reporting Services (SSRS).</a:t>
            </a:r>
            <a:endParaRPr lang="en-US" sz="2000" dirty="0">
              <a:cs typeface="Calibri"/>
            </a:endParaRPr>
          </a:p>
          <a:p>
            <a:pPr lvl="1" indent="0" algn="just"/>
            <a:r>
              <a:rPr lang="en-US" sz="2000" dirty="0">
                <a:ea typeface="+mn-lt"/>
                <a:cs typeface="+mn-lt"/>
              </a:rPr>
              <a:t>To carry out ETL operations through SQL Server Integration Services (SSIS).</a:t>
            </a:r>
            <a:endParaRPr lang="en-US" sz="2000" dirty="0">
              <a:cs typeface="Calibri"/>
            </a:endParaRPr>
          </a:p>
          <a:p>
            <a:pPr algn="just">
              <a:buFont typeface="Wingdings" panose="020B0604020202020204" pitchFamily="34" charset="0"/>
              <a:buChar char="Ø"/>
            </a:pPr>
            <a:endParaRPr lang="en-US" sz="2400" dirty="0">
              <a:cs typeface="Calibri"/>
            </a:endParaRPr>
          </a:p>
          <a:p>
            <a:pPr>
              <a:buFont typeface="Wingdings" panose="020B0604020202020204" pitchFamily="34" charset="0"/>
              <a:buChar char="Ø"/>
            </a:pPr>
            <a:endParaRPr lang="en-US" sz="2400" dirty="0">
              <a:cs typeface="Calibri"/>
            </a:endParaRPr>
          </a:p>
        </p:txBody>
      </p:sp>
    </p:spTree>
    <p:extLst>
      <p:ext uri="{BB962C8B-B14F-4D97-AF65-F5344CB8AC3E}">
        <p14:creationId xmlns:p14="http://schemas.microsoft.com/office/powerpoint/2010/main" val="34739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BD62-6AE9-2501-18F3-498E018D80BD}"/>
              </a:ext>
            </a:extLst>
          </p:cNvPr>
          <p:cNvSpPr>
            <a:spLocks noGrp="1"/>
          </p:cNvSpPr>
          <p:nvPr>
            <p:ph type="title"/>
          </p:nvPr>
        </p:nvSpPr>
        <p:spPr>
          <a:xfrm>
            <a:off x="838200" y="365125"/>
            <a:ext cx="10654145" cy="736745"/>
          </a:xfrm>
        </p:spPr>
        <p:txBody>
          <a:bodyPr>
            <a:noAutofit/>
          </a:bodyPr>
          <a:lstStyle/>
          <a:p>
            <a:r>
              <a:rPr lang="en-US" sz="4800" dirty="0">
                <a:cs typeface="Calibri Light"/>
              </a:rPr>
              <a:t>SQL SERVER</a:t>
            </a:r>
          </a:p>
        </p:txBody>
      </p:sp>
      <p:sp>
        <p:nvSpPr>
          <p:cNvPr id="3" name="Content Placeholder 2">
            <a:extLst>
              <a:ext uri="{FF2B5EF4-FFF2-40B4-BE49-F238E27FC236}">
                <a16:creationId xmlns:a16="http://schemas.microsoft.com/office/drawing/2014/main" id="{1DA693A1-48C2-4305-8B89-D4DA83EFDD2D}"/>
              </a:ext>
            </a:extLst>
          </p:cNvPr>
          <p:cNvSpPr>
            <a:spLocks noGrp="1"/>
          </p:cNvSpPr>
          <p:nvPr>
            <p:ph idx="1"/>
          </p:nvPr>
        </p:nvSpPr>
        <p:spPr>
          <a:xfrm>
            <a:off x="376382" y="1213716"/>
            <a:ext cx="11416145" cy="5136430"/>
          </a:xfrm>
        </p:spPr>
        <p:txBody>
          <a:bodyPr vert="horz" lIns="91440" tIns="45720" rIns="91440" bIns="45720" rtlCol="0" anchor="t">
            <a:normAutofit/>
          </a:bodyPr>
          <a:lstStyle/>
          <a:p>
            <a:pPr>
              <a:buFont typeface="Wingdings" panose="020B0604020202020204" pitchFamily="34" charset="0"/>
              <a:buChar char="Ø"/>
            </a:pPr>
            <a:r>
              <a:rPr lang="en-US" sz="2400" dirty="0">
                <a:ea typeface="+mn-lt"/>
                <a:cs typeface="+mn-lt"/>
              </a:rPr>
              <a:t>SQL Server is offered in several editions with different feature set and pricing options to meet a variety of user needs, including the following:</a:t>
            </a:r>
          </a:p>
          <a:p>
            <a:pPr marL="0" indent="0">
              <a:buNone/>
            </a:pPr>
            <a:endParaRPr lang="en-US" sz="2400" dirty="0">
              <a:ea typeface="+mn-lt"/>
              <a:cs typeface="+mn-lt"/>
            </a:endParaRPr>
          </a:p>
          <a:p>
            <a:r>
              <a:rPr lang="en-US" sz="2400" b="1" dirty="0">
                <a:ea typeface="+mn-lt"/>
                <a:cs typeface="+mn-lt"/>
              </a:rPr>
              <a:t>Enterprise:</a:t>
            </a:r>
            <a:r>
              <a:rPr lang="en-US" sz="2400" dirty="0">
                <a:ea typeface="+mn-lt"/>
                <a:cs typeface="+mn-lt"/>
              </a:rPr>
              <a:t> Designed for large enterprises with complex data requirements, data warehousing and Web-enabled databases. Has all the features of SQL Server, and its license pricing is the most expensive.</a:t>
            </a:r>
            <a:endParaRPr lang="en-US" sz="2400">
              <a:cs typeface="Calibri"/>
            </a:endParaRPr>
          </a:p>
          <a:p>
            <a:r>
              <a:rPr lang="en-US" sz="2400" b="1" dirty="0">
                <a:ea typeface="+mn-lt"/>
                <a:cs typeface="+mn-lt"/>
              </a:rPr>
              <a:t>Standard:</a:t>
            </a:r>
            <a:r>
              <a:rPr lang="en-US" sz="2400" dirty="0">
                <a:ea typeface="+mn-lt"/>
                <a:cs typeface="+mn-lt"/>
              </a:rPr>
              <a:t> Targeted toward small and medium organizations. Also supports e-commerce and data warehousing.</a:t>
            </a:r>
            <a:endParaRPr lang="en-US" sz="2400">
              <a:cs typeface="Calibri"/>
            </a:endParaRPr>
          </a:p>
          <a:p>
            <a:r>
              <a:rPr lang="en-US" sz="2400" b="1" dirty="0">
                <a:ea typeface="+mn-lt"/>
                <a:cs typeface="+mn-lt"/>
              </a:rPr>
              <a:t>Workgroup:</a:t>
            </a:r>
            <a:r>
              <a:rPr lang="en-US" sz="2400" dirty="0">
                <a:ea typeface="+mn-lt"/>
                <a:cs typeface="+mn-lt"/>
              </a:rPr>
              <a:t> For small organizations. No size or user limits and may be used as the backend database for small Web servers or branch offices.</a:t>
            </a:r>
            <a:endParaRPr lang="en-US" sz="2400">
              <a:cs typeface="Calibri"/>
            </a:endParaRPr>
          </a:p>
          <a:p>
            <a:r>
              <a:rPr lang="en-US" sz="2400" b="1" dirty="0">
                <a:ea typeface="+mn-lt"/>
                <a:cs typeface="+mn-lt"/>
              </a:rPr>
              <a:t>Express:</a:t>
            </a:r>
            <a:r>
              <a:rPr lang="en-US" sz="2400" dirty="0">
                <a:ea typeface="+mn-lt"/>
                <a:cs typeface="+mn-lt"/>
              </a:rPr>
              <a:t> Free for distribution. Has the fewest number of features and limits database size and users. May be used as a replacement for an Access database.</a:t>
            </a:r>
            <a:endParaRPr lang="en-US" sz="2400">
              <a:cs typeface="Calibri"/>
            </a:endParaRPr>
          </a:p>
          <a:p>
            <a:pPr>
              <a:buFont typeface="Wingdings" panose="020B0604020202020204" pitchFamily="34" charset="0"/>
              <a:buChar char="Ø"/>
            </a:pPr>
            <a:endParaRPr lang="en-US" dirty="0">
              <a:ea typeface="+mn-lt"/>
              <a:cs typeface="+mn-lt"/>
            </a:endParaRPr>
          </a:p>
        </p:txBody>
      </p:sp>
    </p:spTree>
    <p:extLst>
      <p:ext uri="{BB962C8B-B14F-4D97-AF65-F5344CB8AC3E}">
        <p14:creationId xmlns:p14="http://schemas.microsoft.com/office/powerpoint/2010/main" val="3253107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816FF-D950-45D4-0D40-972013DD66D2}"/>
              </a:ext>
            </a:extLst>
          </p:cNvPr>
          <p:cNvSpPr>
            <a:spLocks noGrp="1"/>
          </p:cNvSpPr>
          <p:nvPr>
            <p:ph type="title"/>
          </p:nvPr>
        </p:nvSpPr>
        <p:spPr/>
        <p:txBody>
          <a:bodyPr/>
          <a:lstStyle/>
          <a:p>
            <a:r>
              <a:rPr lang="en-US" dirty="0">
                <a:cs typeface="Calibri Light"/>
              </a:rPr>
              <a:t>Features of </a:t>
            </a:r>
            <a:r>
              <a:rPr lang="en-US" dirty="0" err="1">
                <a:cs typeface="Calibri Light"/>
              </a:rPr>
              <a:t>sql</a:t>
            </a:r>
            <a:r>
              <a:rPr lang="en-US" dirty="0">
                <a:cs typeface="Calibri Light"/>
              </a:rPr>
              <a:t> server</a:t>
            </a:r>
            <a:endParaRPr lang="en-US" dirty="0"/>
          </a:p>
        </p:txBody>
      </p:sp>
      <p:sp>
        <p:nvSpPr>
          <p:cNvPr id="3" name="Content Placeholder 2">
            <a:extLst>
              <a:ext uri="{FF2B5EF4-FFF2-40B4-BE49-F238E27FC236}">
                <a16:creationId xmlns:a16="http://schemas.microsoft.com/office/drawing/2014/main" id="{1CB8361C-F79C-8967-28C8-ED588EF27800}"/>
              </a:ext>
            </a:extLst>
          </p:cNvPr>
          <p:cNvSpPr>
            <a:spLocks noGrp="1"/>
          </p:cNvSpPr>
          <p:nvPr>
            <p:ph idx="1"/>
          </p:nvPr>
        </p:nvSpPr>
        <p:spPr>
          <a:xfrm>
            <a:off x="838200" y="1825625"/>
            <a:ext cx="11015662" cy="4875212"/>
          </a:xfrm>
        </p:spPr>
        <p:txBody>
          <a:bodyPr vert="horz" lIns="91440" tIns="45720" rIns="91440" bIns="45720" rtlCol="0" anchor="t">
            <a:normAutofit fontScale="77500" lnSpcReduction="20000"/>
          </a:bodyPr>
          <a:lstStyle/>
          <a:p>
            <a:pPr>
              <a:buFont typeface="Wingdings" panose="020B0604020202020204" pitchFamily="34" charset="0"/>
              <a:buChar char="q"/>
            </a:pPr>
            <a:r>
              <a:rPr lang="en-US" dirty="0">
                <a:cs typeface="Calibri"/>
              </a:rPr>
              <a:t>Here are some features of the </a:t>
            </a:r>
            <a:r>
              <a:rPr lang="en-US" dirty="0" err="1">
                <a:cs typeface="Calibri"/>
              </a:rPr>
              <a:t>sql</a:t>
            </a:r>
            <a:r>
              <a:rPr lang="en-US" dirty="0">
                <a:cs typeface="Calibri"/>
              </a:rPr>
              <a:t> server</a:t>
            </a:r>
            <a:endParaRPr lang="en-US" dirty="0"/>
          </a:p>
          <a:p>
            <a:pPr>
              <a:buFont typeface="Wingdings" panose="020B0604020202020204" pitchFamily="34" charset="0"/>
              <a:buChar char="v"/>
            </a:pPr>
            <a:r>
              <a:rPr lang="en-US" dirty="0">
                <a:cs typeface="Calibri"/>
              </a:rPr>
              <a:t>Intelligence across all your data</a:t>
            </a:r>
          </a:p>
          <a:p>
            <a:pPr lvl="1" indent="0">
              <a:buNone/>
            </a:pPr>
            <a:r>
              <a:rPr lang="en-US" dirty="0">
                <a:cs typeface="Calibri"/>
              </a:rPr>
              <a:t> breaks down data silos</a:t>
            </a:r>
          </a:p>
          <a:p>
            <a:pPr>
              <a:buFont typeface="Wingdings" panose="020B0604020202020204" pitchFamily="34" charset="0"/>
              <a:buChar char="v"/>
            </a:pPr>
            <a:r>
              <a:rPr lang="en-US" dirty="0">
                <a:cs typeface="Calibri"/>
              </a:rPr>
              <a:t>Can be run anywhere</a:t>
            </a:r>
          </a:p>
          <a:p>
            <a:pPr lvl="1" indent="0">
              <a:buNone/>
            </a:pPr>
            <a:r>
              <a:rPr lang="en-US" dirty="0">
                <a:cs typeface="Calibri"/>
              </a:rPr>
              <a:t>You</a:t>
            </a:r>
            <a:r>
              <a:rPr lang="en-US" dirty="0">
                <a:ea typeface="+mn-lt"/>
                <a:cs typeface="+mn-lt"/>
              </a:rPr>
              <a:t> can use SQL Server with Windows and Linux containers, plus deploy and manage your deployments using Kubernetes.</a:t>
            </a:r>
            <a:endParaRPr lang="en-US">
              <a:cs typeface="Calibri"/>
            </a:endParaRPr>
          </a:p>
          <a:p>
            <a:pPr>
              <a:buFont typeface="Wingdings" panose="020B0604020202020204" pitchFamily="34" charset="0"/>
              <a:buChar char="v"/>
            </a:pPr>
            <a:r>
              <a:rPr lang="en-US" dirty="0">
                <a:cs typeface="Calibri"/>
              </a:rPr>
              <a:t>High performance</a:t>
            </a:r>
          </a:p>
          <a:p>
            <a:pPr>
              <a:buFont typeface="Wingdings" panose="020B0604020202020204" pitchFamily="34" charset="0"/>
              <a:buChar char="v"/>
            </a:pPr>
            <a:r>
              <a:rPr lang="en-US" dirty="0">
                <a:ea typeface="+mn-lt"/>
                <a:cs typeface="+mn-lt"/>
              </a:rPr>
              <a:t>Intelligent database capabilities</a:t>
            </a:r>
            <a:endParaRPr lang="en-US" dirty="0">
              <a:cs typeface="Calibri"/>
            </a:endParaRPr>
          </a:p>
          <a:p>
            <a:pPr>
              <a:buFont typeface="Wingdings" panose="020B0604020202020204" pitchFamily="34" charset="0"/>
              <a:buChar char="v"/>
            </a:pPr>
            <a:r>
              <a:rPr lang="en-US" dirty="0">
                <a:ea typeface="+mn-lt"/>
                <a:cs typeface="+mn-lt"/>
              </a:rPr>
              <a:t>Built-in security and compliance</a:t>
            </a:r>
            <a:endParaRPr lang="en-US" dirty="0">
              <a:cs typeface="Calibri"/>
            </a:endParaRPr>
          </a:p>
          <a:p>
            <a:pPr>
              <a:buFont typeface="Wingdings" panose="020B0604020202020204" pitchFamily="34" charset="0"/>
              <a:buChar char="v"/>
            </a:pPr>
            <a:r>
              <a:rPr lang="en-US" dirty="0">
                <a:ea typeface="+mn-lt"/>
                <a:cs typeface="+mn-lt"/>
              </a:rPr>
              <a:t>Always encrypted data enclaves</a:t>
            </a:r>
            <a:endParaRPr lang="en-US" dirty="0">
              <a:cs typeface="Calibri"/>
            </a:endParaRPr>
          </a:p>
          <a:p>
            <a:pPr lvl="1" indent="0">
              <a:buNone/>
            </a:pPr>
            <a:r>
              <a:rPr lang="en-US" dirty="0">
                <a:ea typeface="+mn-lt"/>
                <a:cs typeface="+mn-lt"/>
              </a:rPr>
              <a:t>Encrypt sensitive data and execute rich computations on encrypted data, plus enable customized data access based on role with complex row filtering.</a:t>
            </a:r>
            <a:endParaRPr lang="en-US" dirty="0">
              <a:cs typeface="Calibri"/>
            </a:endParaRPr>
          </a:p>
          <a:p>
            <a:pPr>
              <a:buFont typeface="Wingdings" panose="020B0604020202020204" pitchFamily="34" charset="0"/>
              <a:buChar char="v"/>
            </a:pPr>
            <a:r>
              <a:rPr lang="en-US" dirty="0">
                <a:ea typeface="+mn-lt"/>
                <a:cs typeface="+mn-lt"/>
              </a:rPr>
              <a:t>Maximum availability</a:t>
            </a:r>
            <a:endParaRPr lang="en-US">
              <a:cs typeface="Calibri"/>
            </a:endParaRPr>
          </a:p>
          <a:p>
            <a:pPr>
              <a:buFont typeface="Wingdings" panose="020B0604020202020204" pitchFamily="34" charset="0"/>
              <a:buChar char="v"/>
            </a:pPr>
            <a:r>
              <a:rPr lang="en-US" dirty="0">
                <a:ea typeface="+mn-lt"/>
                <a:cs typeface="+mn-lt"/>
              </a:rPr>
              <a:t>Accelerated database recovery</a:t>
            </a:r>
          </a:p>
          <a:p>
            <a:pPr>
              <a:buFont typeface="Wingdings" panose="020B0604020202020204" pitchFamily="34" charset="0"/>
              <a:buChar char="v"/>
            </a:pPr>
            <a:r>
              <a:rPr lang="en-US" dirty="0">
                <a:ea typeface="+mn-lt"/>
                <a:cs typeface="+mn-lt"/>
              </a:rPr>
              <a:t>Highly scalable cloud services</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258762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A961365-8BE1-5FDD-728E-53FBB8935657}"/>
              </a:ext>
            </a:extLst>
          </p:cNvPr>
          <p:cNvSpPr>
            <a:spLocks noGrp="1"/>
          </p:cNvSpPr>
          <p:nvPr>
            <p:ph type="ctrTitle"/>
          </p:nvPr>
        </p:nvSpPr>
        <p:spPr>
          <a:xfrm>
            <a:off x="1878635" y="2181350"/>
            <a:ext cx="8621940" cy="2310312"/>
          </a:xfrm>
        </p:spPr>
        <p:txBody>
          <a:bodyPr>
            <a:normAutofit fontScale="90000"/>
          </a:bodyPr>
          <a:lstStyle/>
          <a:p>
            <a:r>
              <a:rPr lang="en-US" sz="5200" b="1" dirty="0">
                <a:solidFill>
                  <a:schemeClr val="tx2"/>
                </a:solidFill>
                <a:cs typeface="Calibri Light"/>
              </a:rPr>
              <a:t>COMPARISONS</a:t>
            </a:r>
            <a:br>
              <a:rPr lang="en-US" sz="5200" b="1" dirty="0">
                <a:solidFill>
                  <a:schemeClr val="tx2"/>
                </a:solidFill>
                <a:cs typeface="Calibri Light"/>
              </a:rPr>
            </a:br>
            <a:br>
              <a:rPr lang="en-US" sz="5200" b="1" dirty="0">
                <a:solidFill>
                  <a:schemeClr val="tx2"/>
                </a:solidFill>
                <a:cs typeface="Calibri Light"/>
              </a:rPr>
            </a:br>
            <a:r>
              <a:rPr lang="en-US" sz="5200" b="1" dirty="0">
                <a:solidFill>
                  <a:schemeClr val="tx2"/>
                </a:solidFill>
                <a:cs typeface="Calibri Light"/>
              </a:rPr>
              <a:t>MySQL | PostgreSQL | SQL server</a:t>
            </a:r>
          </a:p>
        </p:txBody>
      </p:sp>
    </p:spTree>
    <p:extLst>
      <p:ext uri="{BB962C8B-B14F-4D97-AF65-F5344CB8AC3E}">
        <p14:creationId xmlns:p14="http://schemas.microsoft.com/office/powerpoint/2010/main" val="4078082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36133F-8E8F-6D54-4455-70BD8ED76CDF}"/>
              </a:ext>
            </a:extLst>
          </p:cNvPr>
          <p:cNvSpPr>
            <a:spLocks noGrp="1"/>
          </p:cNvSpPr>
          <p:nvPr>
            <p:ph type="title"/>
          </p:nvPr>
        </p:nvSpPr>
        <p:spPr>
          <a:xfrm>
            <a:off x="643467" y="321734"/>
            <a:ext cx="10905066" cy="1135737"/>
          </a:xfrm>
        </p:spPr>
        <p:txBody>
          <a:bodyPr>
            <a:normAutofit/>
          </a:bodyPr>
          <a:lstStyle/>
          <a:p>
            <a:r>
              <a:rPr lang="en-US" sz="3600">
                <a:cs typeface="Calibri Light"/>
              </a:rPr>
              <a:t>In terms of data Changes</a:t>
            </a:r>
          </a:p>
        </p:txBody>
      </p:sp>
      <p:sp>
        <p:nvSpPr>
          <p:cNvPr id="3" name="Content Placeholder 2">
            <a:extLst>
              <a:ext uri="{FF2B5EF4-FFF2-40B4-BE49-F238E27FC236}">
                <a16:creationId xmlns:a16="http://schemas.microsoft.com/office/drawing/2014/main" id="{14CA2C7C-DE6B-2E9B-3FEE-FFACEFEE3AD0}"/>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514350" indent="-514350">
              <a:buAutoNum type="arabicPeriod"/>
            </a:pPr>
            <a:r>
              <a:rPr lang="en-US" sz="2000" b="1" dirty="0">
                <a:ea typeface="+mn-lt"/>
                <a:cs typeface="+mn-lt"/>
              </a:rPr>
              <a:t>MySQL</a:t>
            </a:r>
            <a:r>
              <a:rPr lang="en-US" sz="2000" dirty="0">
                <a:ea typeface="+mn-lt"/>
                <a:cs typeface="+mn-lt"/>
              </a:rPr>
              <a:t>: a solution updates data automatically to the rollback storage. If something goes wrong, developers can always go back to the previous version.</a:t>
            </a:r>
          </a:p>
          <a:p>
            <a:pPr marL="514350" indent="-514350">
              <a:buAutoNum type="arabicPeriod"/>
            </a:pPr>
            <a:r>
              <a:rPr lang="en-US" sz="2000" b="1" dirty="0">
                <a:ea typeface="+mn-lt"/>
                <a:cs typeface="+mn-lt"/>
              </a:rPr>
              <a:t>PostgreSQL</a:t>
            </a:r>
            <a:r>
              <a:rPr lang="en-US" sz="2000" dirty="0">
                <a:ea typeface="+mn-lt"/>
                <a:cs typeface="+mn-lt"/>
              </a:rPr>
              <a:t>: developers insert a new column and row in order to update the database. All updated rows have unique IDs. This multiplies the number of columns and rows and increases the size of the database, but in turn, developers benefit from higher readability.</a:t>
            </a:r>
          </a:p>
          <a:p>
            <a:pPr marL="514350" indent="-514350">
              <a:buAutoNum type="arabicPeriod"/>
            </a:pPr>
            <a:r>
              <a:rPr lang="en-US" sz="2000" b="1" dirty="0">
                <a:ea typeface="+mn-lt"/>
                <a:cs typeface="+mn-lt"/>
              </a:rPr>
              <a:t>SQL Server:</a:t>
            </a:r>
            <a:r>
              <a:rPr lang="en-US" sz="2000" dirty="0">
                <a:ea typeface="+mn-lt"/>
                <a:cs typeface="+mn-lt"/>
              </a:rPr>
              <a:t> the database has three engines that are responsible for row updates. The ROW Store handles the information on all previous row updates, IDs, and modified content. The in-memory engine allows analyzing the quality of an updated database with a garbage collector. The column-store database lets store updates in columns, like in column-driven databases.</a:t>
            </a:r>
          </a:p>
          <a:p>
            <a:pPr marL="514350" indent="-514350">
              <a:buAutoNum type="arabicPeriod"/>
            </a:pPr>
            <a:endParaRPr lang="en-US" sz="2000">
              <a:cs typeface="Calibri" panose="020F0502020204030204"/>
            </a:endParaRPr>
          </a:p>
          <a:p>
            <a:pPr marL="0" indent="0">
              <a:buNone/>
            </a:pPr>
            <a:r>
              <a:rPr lang="en-US" sz="2000" dirty="0">
                <a:ea typeface="+mn-lt"/>
                <a:cs typeface="+mn-lt"/>
              </a:rPr>
              <a:t>Among these three, </a:t>
            </a:r>
            <a:r>
              <a:rPr lang="en-US" sz="2000" b="1" dirty="0">
                <a:solidFill>
                  <a:srgbClr val="FF0000"/>
                </a:solidFill>
                <a:ea typeface="+mn-lt"/>
                <a:cs typeface="+mn-lt"/>
              </a:rPr>
              <a:t>SQL Server</a:t>
            </a:r>
            <a:r>
              <a:rPr lang="en-US" sz="2000" dirty="0">
                <a:ea typeface="+mn-lt"/>
                <a:cs typeface="+mn-lt"/>
              </a:rPr>
              <a:t> offers perhaps the most flexibility and efficiency, because it allows monitoring updated rows and columns, collecting errors, and automating the process.</a:t>
            </a: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3458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20832C-824B-4A33-4AA1-C6228830009F}"/>
              </a:ext>
            </a:extLst>
          </p:cNvPr>
          <p:cNvSpPr>
            <a:spLocks noGrp="1"/>
          </p:cNvSpPr>
          <p:nvPr>
            <p:ph type="title"/>
          </p:nvPr>
        </p:nvSpPr>
        <p:spPr>
          <a:xfrm>
            <a:off x="643467" y="321734"/>
            <a:ext cx="10905066" cy="1135737"/>
          </a:xfrm>
        </p:spPr>
        <p:txBody>
          <a:bodyPr>
            <a:normAutofit/>
          </a:bodyPr>
          <a:lstStyle/>
          <a:p>
            <a:r>
              <a:rPr lang="en-US" sz="3600" b="1" dirty="0">
                <a:cs typeface="Calibri Light"/>
              </a:rPr>
              <a:t>Relational DBMS</a:t>
            </a:r>
            <a:endParaRPr lang="en-US" sz="3600" b="1" dirty="0"/>
          </a:p>
        </p:txBody>
      </p:sp>
      <p:sp>
        <p:nvSpPr>
          <p:cNvPr id="3" name="Content Placeholder 2">
            <a:extLst>
              <a:ext uri="{FF2B5EF4-FFF2-40B4-BE49-F238E27FC236}">
                <a16:creationId xmlns:a16="http://schemas.microsoft.com/office/drawing/2014/main" id="{5901AF13-35D6-9579-0D07-E90DE0F78C5C}"/>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ea typeface="+mn-lt"/>
                <a:cs typeface="+mn-lt"/>
              </a:rPr>
              <a:t>This is a software used to store, manage, query, and retrieve data stored in a relational database. </a:t>
            </a:r>
          </a:p>
          <a:p>
            <a:r>
              <a:rPr lang="en-US" sz="2000">
                <a:ea typeface="+mn-lt"/>
                <a:cs typeface="+mn-lt"/>
              </a:rPr>
              <a:t>The RDBMS provides an interface between users and applications and the database, as well as administrative functions for managing data storage, access, and performance.</a:t>
            </a:r>
          </a:p>
          <a:p>
            <a:endParaRPr lang="en-US" sz="2000">
              <a:ea typeface="+mn-lt"/>
              <a:cs typeface="+mn-lt"/>
            </a:endParaRPr>
          </a:p>
          <a:p>
            <a:pPr>
              <a:buFont typeface="Wingdings" panose="020B0604020202020204" pitchFamily="34" charset="0"/>
              <a:buChar char="q"/>
            </a:pPr>
            <a:r>
              <a:rPr lang="en-US" sz="2000" u="sng">
                <a:ea typeface="+mn-lt"/>
                <a:cs typeface="+mn-lt"/>
              </a:rPr>
              <a:t>Advantages of RDBMS</a:t>
            </a:r>
            <a:endParaRPr lang="en-US" sz="2000" u="sng">
              <a:cs typeface="Calibri"/>
            </a:endParaRPr>
          </a:p>
          <a:p>
            <a:pPr marL="914400" lvl="1" indent="-457200">
              <a:buAutoNum type="arabicPeriod"/>
            </a:pPr>
            <a:r>
              <a:rPr lang="en-US" sz="2000">
                <a:ea typeface="+mn-lt"/>
                <a:cs typeface="+mn-lt"/>
              </a:rPr>
              <a:t>No Data redundancy</a:t>
            </a:r>
            <a:endParaRPr lang="en-US" sz="2000">
              <a:cs typeface="Calibri"/>
            </a:endParaRPr>
          </a:p>
          <a:p>
            <a:pPr marL="914400" lvl="1" indent="-457200">
              <a:buAutoNum type="arabicPeriod"/>
            </a:pPr>
            <a:r>
              <a:rPr lang="en-US" sz="2000">
                <a:ea typeface="+mn-lt"/>
                <a:cs typeface="+mn-lt"/>
              </a:rPr>
              <a:t>Data Consistency and Integrity</a:t>
            </a:r>
            <a:endParaRPr lang="en-US" sz="2000">
              <a:cs typeface="Calibri"/>
            </a:endParaRPr>
          </a:p>
          <a:p>
            <a:pPr marL="914400" lvl="1" indent="-457200">
              <a:buAutoNum type="arabicPeriod"/>
            </a:pPr>
            <a:r>
              <a:rPr lang="en-US" sz="2000">
                <a:ea typeface="+mn-lt"/>
                <a:cs typeface="+mn-lt"/>
              </a:rPr>
              <a:t>Easy access to data</a:t>
            </a:r>
            <a:endParaRPr lang="en-US" sz="2000">
              <a:cs typeface="Calibri"/>
            </a:endParaRPr>
          </a:p>
          <a:p>
            <a:pPr marL="914400" lvl="1" indent="-457200">
              <a:buAutoNum type="arabicPeriod"/>
            </a:pPr>
            <a:r>
              <a:rPr lang="en-US" sz="2000">
                <a:ea typeface="+mn-lt"/>
                <a:cs typeface="+mn-lt"/>
              </a:rPr>
              <a:t>More flexibility than files</a:t>
            </a:r>
            <a:endParaRPr lang="en-US" sz="2000">
              <a:cs typeface="Calibri"/>
            </a:endParaRPr>
          </a:p>
          <a:p>
            <a:pPr marL="914400" lvl="1" indent="-457200">
              <a:buAutoNum type="arabicPeriod"/>
            </a:pPr>
            <a:r>
              <a:rPr lang="en-US" sz="2000">
                <a:ea typeface="+mn-lt"/>
                <a:cs typeface="+mn-lt"/>
              </a:rPr>
              <a:t>Recovery process</a:t>
            </a:r>
            <a:endParaRPr lang="en-US" sz="2000">
              <a:cs typeface="Calibri"/>
            </a:endParaRPr>
          </a:p>
          <a:p>
            <a:endParaRPr lang="en-US" sz="2000">
              <a:cs typeface="Calibri"/>
            </a:endParaRPr>
          </a:p>
        </p:txBody>
      </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7213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36133F-8E8F-6D54-4455-70BD8ED76CDF}"/>
              </a:ext>
            </a:extLst>
          </p:cNvPr>
          <p:cNvSpPr>
            <a:spLocks noGrp="1"/>
          </p:cNvSpPr>
          <p:nvPr>
            <p:ph type="title"/>
          </p:nvPr>
        </p:nvSpPr>
        <p:spPr>
          <a:xfrm>
            <a:off x="643467" y="321734"/>
            <a:ext cx="10905066" cy="1135737"/>
          </a:xfrm>
        </p:spPr>
        <p:txBody>
          <a:bodyPr>
            <a:normAutofit/>
          </a:bodyPr>
          <a:lstStyle/>
          <a:p>
            <a:r>
              <a:rPr lang="en-US" sz="3600" dirty="0">
                <a:cs typeface="Calibri Light"/>
              </a:rPr>
              <a:t>In terms of </a:t>
            </a:r>
            <a:r>
              <a:rPr lang="en-US" sz="3600" dirty="0"/>
              <a:t>Defragmentation</a:t>
            </a:r>
          </a:p>
          <a:p>
            <a:endParaRPr lang="en-US" sz="3600" dirty="0">
              <a:cs typeface="Calibri Light"/>
            </a:endParaRPr>
          </a:p>
        </p:txBody>
      </p:sp>
      <p:sp>
        <p:nvSpPr>
          <p:cNvPr id="3" name="Content Placeholder 2">
            <a:extLst>
              <a:ext uri="{FF2B5EF4-FFF2-40B4-BE49-F238E27FC236}">
                <a16:creationId xmlns:a16="http://schemas.microsoft.com/office/drawing/2014/main" id="{14CA2C7C-DE6B-2E9B-3FEE-FFACEFEE3AD0}"/>
              </a:ext>
            </a:extLst>
          </p:cNvPr>
          <p:cNvSpPr>
            <a:spLocks noGrp="1"/>
          </p:cNvSpPr>
          <p:nvPr>
            <p:ph idx="1"/>
          </p:nvPr>
        </p:nvSpPr>
        <p:spPr>
          <a:xfrm>
            <a:off x="643467" y="1782981"/>
            <a:ext cx="10905066" cy="4393982"/>
          </a:xfrm>
        </p:spPr>
        <p:txBody>
          <a:bodyPr vert="horz" lIns="91440" tIns="45720" rIns="91440" bIns="45720" rtlCol="0" anchor="t">
            <a:normAutofit lnSpcReduction="10000"/>
          </a:bodyPr>
          <a:lstStyle/>
          <a:p>
            <a:pPr marL="514350" indent="-514350">
              <a:buAutoNum type="arabicPeriod"/>
            </a:pPr>
            <a:r>
              <a:rPr lang="en-US" sz="2000" b="1" dirty="0">
                <a:ea typeface="+mn-lt"/>
                <a:cs typeface="+mn-lt"/>
              </a:rPr>
              <a:t>MySQL</a:t>
            </a:r>
            <a:r>
              <a:rPr lang="en-US" sz="2000" dirty="0">
                <a:ea typeface="+mn-lt"/>
                <a:cs typeface="+mn-lt"/>
              </a:rPr>
              <a:t>: It offers several approaches to defragmentation – during backup, index creation, and with an optimize table command. Having that many options for table maintenance is convenient for developers, and it surely saves a lot of time.</a:t>
            </a:r>
            <a:endParaRPr lang="en-US" dirty="0"/>
          </a:p>
          <a:p>
            <a:pPr marL="514350" indent="-514350">
              <a:buAutoNum type="arabicPeriod"/>
            </a:pPr>
            <a:r>
              <a:rPr lang="en-US" sz="2000" b="1" dirty="0">
                <a:ea typeface="+mn-lt"/>
                <a:cs typeface="+mn-lt"/>
              </a:rPr>
              <a:t>PostgreSQL</a:t>
            </a:r>
            <a:r>
              <a:rPr lang="en-US" sz="2000" dirty="0">
                <a:ea typeface="+mn-lt"/>
                <a:cs typeface="+mn-lt"/>
              </a:rPr>
              <a:t>: allows scanning the entire tables of a data layer to find empty rows and delete the unnecessary elements. By doing so, the system frees up the disk space. However, the method requires a lot of CPU and can affect the application’s performance.</a:t>
            </a:r>
          </a:p>
          <a:p>
            <a:pPr marL="514350" indent="-514350">
              <a:buAutoNum type="arabicPeriod"/>
            </a:pPr>
            <a:r>
              <a:rPr lang="en-US" sz="2000" b="1" dirty="0">
                <a:ea typeface="+mn-lt"/>
                <a:cs typeface="+mn-lt"/>
              </a:rPr>
              <a:t>SQL Server:</a:t>
            </a:r>
            <a:r>
              <a:rPr lang="en-US" sz="2000" dirty="0">
                <a:ea typeface="+mn-lt"/>
                <a:cs typeface="+mn-lt"/>
              </a:rPr>
              <a:t> offers an efficient garbage collector that doesn’t create more than 15-20% of overhead. Technically, developers can even run garbage collector on a continuous basis, because it’s that efficient.</a:t>
            </a:r>
            <a:endParaRPr lang="en-US" dirty="0"/>
          </a:p>
          <a:p>
            <a:pPr marL="514350" indent="-514350">
              <a:buAutoNum type="arabicPeriod"/>
            </a:pPr>
            <a:endParaRPr lang="en-US" sz="2000" dirty="0">
              <a:ea typeface="+mn-lt"/>
              <a:cs typeface="+mn-lt"/>
            </a:endParaRPr>
          </a:p>
          <a:p>
            <a:pPr marL="514350" indent="-514350">
              <a:buAutoNum type="arabicPeriod"/>
            </a:pPr>
            <a:endParaRPr lang="en-US" sz="2000">
              <a:ea typeface="+mn-lt"/>
              <a:cs typeface="+mn-lt"/>
            </a:endParaRPr>
          </a:p>
          <a:p>
            <a:pPr marL="514350" indent="-514350"/>
            <a:r>
              <a:rPr lang="en-US" sz="2000" dirty="0">
                <a:ea typeface="+mn-lt"/>
                <a:cs typeface="+mn-lt"/>
              </a:rPr>
              <a:t>Overall, </a:t>
            </a:r>
            <a:r>
              <a:rPr lang="en-US" sz="2000" b="1" dirty="0">
                <a:solidFill>
                  <a:srgbClr val="FF0000"/>
                </a:solidFill>
                <a:ea typeface="+mn-lt"/>
                <a:cs typeface="+mn-lt"/>
              </a:rPr>
              <a:t>MySQL</a:t>
            </a:r>
            <a:r>
              <a:rPr lang="en-US" sz="2000" dirty="0">
                <a:ea typeface="+mn-lt"/>
                <a:cs typeface="+mn-lt"/>
              </a:rPr>
              <a:t> and </a:t>
            </a:r>
            <a:r>
              <a:rPr lang="en-US" sz="2000" b="1" dirty="0">
                <a:solidFill>
                  <a:srgbClr val="FF0000"/>
                </a:solidFill>
                <a:ea typeface="+mn-lt"/>
                <a:cs typeface="+mn-lt"/>
              </a:rPr>
              <a:t>SQL Server</a:t>
            </a:r>
            <a:r>
              <a:rPr lang="en-US" sz="2000" dirty="0">
                <a:ea typeface="+mn-lt"/>
                <a:cs typeface="+mn-lt"/>
              </a:rPr>
              <a:t> offer more of defragmentation methods that </a:t>
            </a:r>
            <a:r>
              <a:rPr lang="en-US" sz="2000" dirty="0" err="1">
                <a:ea typeface="+mn-lt"/>
                <a:cs typeface="+mn-lt"/>
              </a:rPr>
              <a:t>Postgresql</a:t>
            </a:r>
            <a:r>
              <a:rPr lang="en-US" sz="2000" dirty="0">
                <a:ea typeface="+mn-lt"/>
                <a:cs typeface="+mn-lt"/>
              </a:rPr>
              <a:t> does. </a:t>
            </a:r>
          </a:p>
          <a:p>
            <a:pPr marL="514350" indent="-514350"/>
            <a:r>
              <a:rPr lang="en-US" sz="2000" dirty="0">
                <a:ea typeface="+mn-lt"/>
                <a:cs typeface="+mn-lt"/>
              </a:rPr>
              <a:t>They consume less CPU and provide more flexible settings.</a:t>
            </a:r>
            <a:endParaRPr lang="en-US" dirty="0"/>
          </a:p>
          <a:p>
            <a:pPr marL="0" indent="0">
              <a:buNone/>
            </a:pPr>
            <a:endParaRPr lang="en-US" sz="2000" dirty="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7267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36133F-8E8F-6D54-4455-70BD8ED76CDF}"/>
              </a:ext>
            </a:extLst>
          </p:cNvPr>
          <p:cNvSpPr>
            <a:spLocks noGrp="1"/>
          </p:cNvSpPr>
          <p:nvPr>
            <p:ph type="title"/>
          </p:nvPr>
        </p:nvSpPr>
        <p:spPr>
          <a:xfrm>
            <a:off x="643467" y="321734"/>
            <a:ext cx="10905066" cy="1135737"/>
          </a:xfrm>
        </p:spPr>
        <p:txBody>
          <a:bodyPr>
            <a:normAutofit/>
          </a:bodyPr>
          <a:lstStyle/>
          <a:p>
            <a:r>
              <a:rPr lang="en-US" sz="3600" dirty="0">
                <a:cs typeface="Calibri Light"/>
              </a:rPr>
              <a:t>In terms of Temporary Tables</a:t>
            </a:r>
            <a:endParaRPr lang="en-US" sz="3600" dirty="0">
              <a:latin typeface="Calibri Light"/>
              <a:cs typeface="Calibri Light"/>
            </a:endParaRPr>
          </a:p>
        </p:txBody>
      </p:sp>
      <p:sp>
        <p:nvSpPr>
          <p:cNvPr id="3" name="Content Placeholder 2">
            <a:extLst>
              <a:ext uri="{FF2B5EF4-FFF2-40B4-BE49-F238E27FC236}">
                <a16:creationId xmlns:a16="http://schemas.microsoft.com/office/drawing/2014/main" id="{14CA2C7C-DE6B-2E9B-3FEE-FFACEFEE3AD0}"/>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514350" indent="-514350">
              <a:buAutoNum type="arabicPeriod"/>
            </a:pPr>
            <a:r>
              <a:rPr lang="en-US" sz="2000" b="1" dirty="0">
                <a:ea typeface="+mn-lt"/>
                <a:cs typeface="+mn-lt"/>
              </a:rPr>
              <a:t>MySQL</a:t>
            </a:r>
            <a:r>
              <a:rPr lang="en-US" sz="2000" dirty="0">
                <a:ea typeface="+mn-lt"/>
                <a:cs typeface="+mn-lt"/>
              </a:rPr>
              <a:t>: offers limited functionality for temporary tables. Developers cannot set variables or create global templates. The software even limits the number of times that a temporary table can be referred to – not more than once.</a:t>
            </a:r>
            <a:endParaRPr lang="en-US" dirty="0">
              <a:ea typeface="+mn-lt"/>
              <a:cs typeface="+mn-lt"/>
            </a:endParaRPr>
          </a:p>
          <a:p>
            <a:pPr marL="514350" indent="-514350">
              <a:buAutoNum type="arabicPeriod"/>
            </a:pPr>
            <a:r>
              <a:rPr lang="en-US" sz="2000" b="1" dirty="0">
                <a:ea typeface="+mn-lt"/>
                <a:cs typeface="+mn-lt"/>
              </a:rPr>
              <a:t>PostgreSQL</a:t>
            </a:r>
            <a:r>
              <a:rPr lang="en-US" sz="2000" dirty="0">
                <a:ea typeface="+mn-lt"/>
                <a:cs typeface="+mn-lt"/>
              </a:rPr>
              <a:t>: offers a lot more functionality when it comes to temporary content. You divide temporary tables into local and global and configure them with flexible variables.</a:t>
            </a:r>
            <a:endParaRPr lang="en-US" dirty="0"/>
          </a:p>
          <a:p>
            <a:pPr marL="514350" indent="-514350">
              <a:buAutoNum type="arabicPeriod"/>
            </a:pPr>
            <a:r>
              <a:rPr lang="en-US" sz="2000" b="1" dirty="0">
                <a:ea typeface="+mn-lt"/>
                <a:cs typeface="+mn-lt"/>
              </a:rPr>
              <a:t>SQL Server:</a:t>
            </a:r>
            <a:r>
              <a:rPr lang="en-US" sz="2000" dirty="0">
                <a:ea typeface="+mn-lt"/>
                <a:cs typeface="+mn-lt"/>
              </a:rPr>
              <a:t> also offers rich functionality for temporary table management. You can create local and global temporary tables, as well as oversee and create variables.</a:t>
            </a:r>
            <a:endParaRPr lang="en-US" dirty="0">
              <a:ea typeface="+mn-lt"/>
              <a:cs typeface="+mn-lt"/>
            </a:endParaRPr>
          </a:p>
          <a:p>
            <a:pPr marL="514350" indent="-514350">
              <a:buAutoNum type="arabicPeriod"/>
            </a:pPr>
            <a:endParaRPr lang="en-US" sz="2000" dirty="0">
              <a:ea typeface="+mn-lt"/>
              <a:cs typeface="+mn-lt"/>
            </a:endParaRPr>
          </a:p>
          <a:p>
            <a:pPr marL="514350" indent="-514350">
              <a:buAutoNum type="arabicPeriod"/>
            </a:pPr>
            <a:endParaRPr lang="en-US" sz="2000" dirty="0">
              <a:ea typeface="+mn-lt"/>
              <a:cs typeface="+mn-lt"/>
            </a:endParaRPr>
          </a:p>
          <a:p>
            <a:pPr marL="514350" indent="-514350"/>
            <a:r>
              <a:rPr lang="en-US" sz="2000" dirty="0">
                <a:ea typeface="+mn-lt"/>
                <a:cs typeface="+mn-lt"/>
              </a:rPr>
              <a:t>Overall, </a:t>
            </a:r>
            <a:r>
              <a:rPr lang="en-US" sz="2000" b="1" dirty="0">
                <a:solidFill>
                  <a:srgbClr val="FF0000"/>
                </a:solidFill>
                <a:ea typeface="+mn-lt"/>
                <a:cs typeface="+mn-lt"/>
              </a:rPr>
              <a:t>PostgreSQL</a:t>
            </a:r>
            <a:r>
              <a:rPr lang="en-US" sz="2000" dirty="0">
                <a:ea typeface="+mn-lt"/>
                <a:cs typeface="+mn-lt"/>
              </a:rPr>
              <a:t> and </a:t>
            </a:r>
            <a:r>
              <a:rPr lang="en-US" sz="2000" b="1" dirty="0">
                <a:solidFill>
                  <a:srgbClr val="FF0000"/>
                </a:solidFill>
                <a:ea typeface="+mn-lt"/>
                <a:cs typeface="+mn-lt"/>
              </a:rPr>
              <a:t>SQL Server</a:t>
            </a:r>
            <a:r>
              <a:rPr lang="en-US" sz="2000" dirty="0">
                <a:ea typeface="+mn-lt"/>
                <a:cs typeface="+mn-lt"/>
              </a:rPr>
              <a:t> offer more </a:t>
            </a:r>
            <a:r>
              <a:rPr lang="en-US" sz="2000" dirty="0" err="1">
                <a:ea typeface="+mn-lt"/>
                <a:cs typeface="+mn-lt"/>
              </a:rPr>
              <a:t>oon</a:t>
            </a:r>
            <a:r>
              <a:rPr lang="en-US" sz="2000" dirty="0">
                <a:ea typeface="+mn-lt"/>
                <a:cs typeface="+mn-lt"/>
              </a:rPr>
              <a:t> temporary tables than MySQL does. </a:t>
            </a:r>
            <a:endParaRPr lang="en-US" dirty="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87883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942232-83D0-49E2-AF9B-1F97E3C1E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E70D72-6E23-4015-A4A6-85C120C19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A2C17-DA43-5CDA-061F-C587B2D117E1}"/>
              </a:ext>
            </a:extLst>
          </p:cNvPr>
          <p:cNvSpPr>
            <a:spLocks noGrp="1"/>
          </p:cNvSpPr>
          <p:nvPr>
            <p:ph type="title"/>
          </p:nvPr>
        </p:nvSpPr>
        <p:spPr>
          <a:xfrm>
            <a:off x="1179576" y="1163848"/>
            <a:ext cx="9829800" cy="1325880"/>
          </a:xfrm>
        </p:spPr>
        <p:txBody>
          <a:bodyPr anchor="b">
            <a:normAutofit/>
          </a:bodyPr>
          <a:lstStyle/>
          <a:p>
            <a:pPr algn="ctr"/>
            <a:r>
              <a:rPr lang="en-US" sz="3600">
                <a:solidFill>
                  <a:schemeClr val="tx2"/>
                </a:solidFill>
                <a:cs typeface="Calibri Light"/>
              </a:rPr>
              <a:t>CONCLUSION</a:t>
            </a:r>
            <a:endParaRPr lang="en-US" sz="3600">
              <a:solidFill>
                <a:schemeClr val="tx2"/>
              </a:solidFill>
            </a:endParaRPr>
          </a:p>
        </p:txBody>
      </p:sp>
      <p:grpSp>
        <p:nvGrpSpPr>
          <p:cNvPr id="14" name="Group 13">
            <a:extLst>
              <a:ext uri="{FF2B5EF4-FFF2-40B4-BE49-F238E27FC236}">
                <a16:creationId xmlns:a16="http://schemas.microsoft.com/office/drawing/2014/main" id="{C28A977F-B603-4D81-B0FC-C8DE048A7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8"/>
            <a:chOff x="-305" y="-1"/>
            <a:chExt cx="3832880" cy="2876136"/>
          </a:xfrm>
        </p:grpSpPr>
        <p:sp>
          <p:nvSpPr>
            <p:cNvPr id="15" name="Freeform: Shape 14">
              <a:extLst>
                <a:ext uri="{FF2B5EF4-FFF2-40B4-BE49-F238E27FC236}">
                  <a16:creationId xmlns:a16="http://schemas.microsoft.com/office/drawing/2014/main" id="{0183CE8C-E039-4B2F-A36E-5FD5CD5DE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EB77281-FAB4-40D0-B3F3-264EC4AB20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15E59F3-75FC-494F-8737-5F00A4964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ADDCFA-B066-4D79-AB71-062E66E58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Laptop Secure">
            <a:extLst>
              <a:ext uri="{FF2B5EF4-FFF2-40B4-BE49-F238E27FC236}">
                <a16:creationId xmlns:a16="http://schemas.microsoft.com/office/drawing/2014/main" id="{6A7F97CA-A550-069C-23A3-B7294AE195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351" y="2837712"/>
            <a:ext cx="3217333" cy="3217333"/>
          </a:xfrm>
          <a:prstGeom prst="rect">
            <a:avLst/>
          </a:prstGeom>
        </p:spPr>
      </p:pic>
      <p:sp>
        <p:nvSpPr>
          <p:cNvPr id="3" name="Content Placeholder 2">
            <a:extLst>
              <a:ext uri="{FF2B5EF4-FFF2-40B4-BE49-F238E27FC236}">
                <a16:creationId xmlns:a16="http://schemas.microsoft.com/office/drawing/2014/main" id="{91CEAB32-03E1-37C4-1DA5-8A2A5522FC34}"/>
              </a:ext>
            </a:extLst>
          </p:cNvPr>
          <p:cNvSpPr>
            <a:spLocks noGrp="1"/>
          </p:cNvSpPr>
          <p:nvPr>
            <p:ph idx="1"/>
          </p:nvPr>
        </p:nvSpPr>
        <p:spPr>
          <a:xfrm>
            <a:off x="6354871" y="2827419"/>
            <a:ext cx="5029200" cy="3227626"/>
          </a:xfrm>
        </p:spPr>
        <p:txBody>
          <a:bodyPr vert="horz" lIns="91440" tIns="45720" rIns="91440" bIns="45720" rtlCol="0" anchor="ctr">
            <a:normAutofit/>
          </a:bodyPr>
          <a:lstStyle/>
          <a:p>
            <a:r>
              <a:rPr lang="en-US" sz="1400">
                <a:solidFill>
                  <a:schemeClr val="tx2"/>
                </a:solidFill>
                <a:ea typeface="+mn-lt"/>
                <a:cs typeface="+mn-lt"/>
              </a:rPr>
              <a:t>The choice between the three most popular databases ultimately boils down to the comparison of the functionality, use cases, and ecosystems. Companies that prioritize flexibility, cost-efficiency, and innovation usually choose open-source solutions. They can be integrated with multiple free add-ons, have active user communities, and are continuously updated.</a:t>
            </a:r>
            <a:endParaRPr lang="en-US" sz="1400">
              <a:solidFill>
                <a:schemeClr val="tx2"/>
              </a:solidFill>
              <a:cs typeface="Calibri" panose="020F0502020204030204"/>
            </a:endParaRPr>
          </a:p>
          <a:p>
            <a:endParaRPr lang="en-US" sz="1400">
              <a:solidFill>
                <a:schemeClr val="tx2"/>
              </a:solidFill>
              <a:ea typeface="+mn-lt"/>
              <a:cs typeface="+mn-lt"/>
            </a:endParaRPr>
          </a:p>
          <a:p>
            <a:pPr marL="0" indent="0">
              <a:buNone/>
            </a:pPr>
            <a:endParaRPr lang="en-US" sz="1400">
              <a:solidFill>
                <a:schemeClr val="tx2"/>
              </a:solidFill>
              <a:ea typeface="+mn-lt"/>
              <a:cs typeface="+mn-lt"/>
            </a:endParaRPr>
          </a:p>
          <a:p>
            <a:r>
              <a:rPr lang="en-US" sz="1400">
                <a:solidFill>
                  <a:schemeClr val="tx2"/>
                </a:solidFill>
                <a:ea typeface="+mn-lt"/>
                <a:cs typeface="+mn-lt"/>
              </a:rPr>
              <a:t>For corporations that prefer traditional commercial solutions, software like SQL Server backed up by a big corporation and compatible with an extensive infrastructure, is a better bet. They have access to constant technical support, personalized assistance, and professional management tools.</a:t>
            </a:r>
            <a:endParaRPr lang="en-US" sz="1400">
              <a:solidFill>
                <a:schemeClr val="tx2"/>
              </a:solidFill>
              <a:cs typeface="Calibri" panose="020F0502020204030204"/>
            </a:endParaRPr>
          </a:p>
          <a:p>
            <a:endParaRPr lang="en-US" sz="1400">
              <a:solidFill>
                <a:schemeClr val="tx2"/>
              </a:solidFill>
              <a:cs typeface="Calibri" panose="020F0502020204030204"/>
            </a:endParaRPr>
          </a:p>
        </p:txBody>
      </p:sp>
      <p:grpSp>
        <p:nvGrpSpPr>
          <p:cNvPr id="20" name="Group 19">
            <a:extLst>
              <a:ext uri="{FF2B5EF4-FFF2-40B4-BE49-F238E27FC236}">
                <a16:creationId xmlns:a16="http://schemas.microsoft.com/office/drawing/2014/main" id="{C78D9229-E61D-4FEE-8321-2F8B64A8CA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6037" y="4852038"/>
            <a:ext cx="2151670" cy="1860256"/>
            <a:chOff x="-305" y="-4155"/>
            <a:chExt cx="2514948" cy="2174333"/>
          </a:xfrm>
        </p:grpSpPr>
        <p:sp>
          <p:nvSpPr>
            <p:cNvPr id="21" name="Freeform: Shape 20">
              <a:extLst>
                <a:ext uri="{FF2B5EF4-FFF2-40B4-BE49-F238E27FC236}">
                  <a16:creationId xmlns:a16="http://schemas.microsoft.com/office/drawing/2014/main" id="{1FDD3CCB-26A3-4D79-AEB6-7A60CF9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9AC4470-5113-4709-B29F-CDB937F2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E0D146C-9DAB-421E-AE88-5F854BF3F7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2EB32A5-4408-4F6C-84B2-F9A908237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01969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8">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736C98B-731A-E37F-832F-E48B3BA1FAD9}"/>
              </a:ext>
            </a:extLst>
          </p:cNvPr>
          <p:cNvSpPr>
            <a:spLocks noGrp="1"/>
          </p:cNvSpPr>
          <p:nvPr>
            <p:ph type="ctrTitle"/>
          </p:nvPr>
        </p:nvSpPr>
        <p:spPr>
          <a:xfrm>
            <a:off x="7559812" y="2723322"/>
            <a:ext cx="3510355" cy="2236738"/>
          </a:xfrm>
        </p:spPr>
        <p:txBody>
          <a:bodyPr>
            <a:normAutofit/>
          </a:bodyPr>
          <a:lstStyle/>
          <a:p>
            <a:pPr algn="l"/>
            <a:r>
              <a:rPr lang="en-US" sz="4400" dirty="0">
                <a:solidFill>
                  <a:srgbClr val="FFFFFF"/>
                </a:solidFill>
                <a:cs typeface="Calibri Light"/>
              </a:rPr>
              <a:t>Thank you</a:t>
            </a:r>
            <a:endParaRPr lang="en-US" sz="4400" dirty="0">
              <a:solidFill>
                <a:srgbClr val="FFFFFF"/>
              </a:solidFill>
            </a:endParaRPr>
          </a:p>
        </p:txBody>
      </p:sp>
      <p:sp>
        <p:nvSpPr>
          <p:cNvPr id="41"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4">
            <a:extLst>
              <a:ext uri="{FF2B5EF4-FFF2-40B4-BE49-F238E27FC236}">
                <a16:creationId xmlns:a16="http://schemas.microsoft.com/office/drawing/2014/main" id="{4978D2BD-647A-0444-AF63-0B3E22F59E91}"/>
              </a:ext>
            </a:extLst>
          </p:cNvPr>
          <p:cNvPicPr>
            <a:picLocks noChangeAspect="1"/>
          </p:cNvPicPr>
          <p:nvPr/>
        </p:nvPicPr>
        <p:blipFill rotWithShape="1">
          <a:blip r:embed="rId2"/>
          <a:srcRect t="5849" r="1" b="575"/>
          <a:stretch/>
        </p:blipFill>
        <p:spPr>
          <a:xfrm>
            <a:off x="1258859" y="1120046"/>
            <a:ext cx="5635819" cy="3509504"/>
          </a:xfrm>
          <a:prstGeom prst="rect">
            <a:avLst/>
          </a:prstGeom>
        </p:spPr>
      </p:pic>
    </p:spTree>
    <p:extLst>
      <p:ext uri="{BB962C8B-B14F-4D97-AF65-F5344CB8AC3E}">
        <p14:creationId xmlns:p14="http://schemas.microsoft.com/office/powerpoint/2010/main" val="122662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BB161A-0103-CE22-8890-91EB5F81FD91}"/>
              </a:ext>
            </a:extLst>
          </p:cNvPr>
          <p:cNvSpPr>
            <a:spLocks noGrp="1"/>
          </p:cNvSpPr>
          <p:nvPr>
            <p:ph type="title"/>
          </p:nvPr>
        </p:nvSpPr>
        <p:spPr>
          <a:xfrm>
            <a:off x="643467" y="321734"/>
            <a:ext cx="10905066" cy="1135737"/>
          </a:xfrm>
        </p:spPr>
        <p:txBody>
          <a:bodyPr>
            <a:normAutofit/>
          </a:bodyPr>
          <a:lstStyle/>
          <a:p>
            <a:r>
              <a:rPr lang="en-US" sz="3600" b="1" dirty="0">
                <a:cs typeface="Calibri Light"/>
              </a:rPr>
              <a:t>Database Design</a:t>
            </a:r>
            <a:endParaRPr lang="en-US" sz="3600" b="1" dirty="0"/>
          </a:p>
        </p:txBody>
      </p:sp>
      <p:sp>
        <p:nvSpPr>
          <p:cNvPr id="3" name="Content Placeholder 2">
            <a:extLst>
              <a:ext uri="{FF2B5EF4-FFF2-40B4-BE49-F238E27FC236}">
                <a16:creationId xmlns:a16="http://schemas.microsoft.com/office/drawing/2014/main" id="{7EDB4177-B626-3A37-C9C1-E6F8FA1C1BD4}"/>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2000">
                <a:ea typeface="+mn-lt"/>
                <a:cs typeface="+mn-lt"/>
              </a:rPr>
              <a:t>To design a database, it is important to follow 3 main steps:</a:t>
            </a:r>
          </a:p>
          <a:p>
            <a:endParaRPr lang="en-US" sz="2000">
              <a:cs typeface="Calibri"/>
            </a:endParaRPr>
          </a:p>
          <a:p>
            <a:endParaRPr lang="en-US" sz="2000">
              <a:cs typeface="Calibri"/>
            </a:endParaRPr>
          </a:p>
          <a:p>
            <a:pPr marL="0" indent="0">
              <a:buNone/>
            </a:pPr>
            <a:r>
              <a:rPr lang="en-US" sz="2000">
                <a:cs typeface="Calibri"/>
              </a:rPr>
              <a:t>A database model shows the logical </a:t>
            </a:r>
          </a:p>
          <a:p>
            <a:pPr marL="0" indent="0">
              <a:buNone/>
            </a:pPr>
            <a:r>
              <a:rPr lang="en-US" sz="2000">
                <a:cs typeface="Calibri"/>
              </a:rPr>
              <a:t>structure of a database, including the </a:t>
            </a:r>
          </a:p>
          <a:p>
            <a:pPr marL="0" indent="0">
              <a:buNone/>
            </a:pPr>
            <a:r>
              <a:rPr lang="en-US" sz="2000">
                <a:cs typeface="Calibri"/>
              </a:rPr>
              <a:t>relationships and constraints that </a:t>
            </a:r>
          </a:p>
          <a:p>
            <a:pPr marL="0" indent="0">
              <a:buNone/>
            </a:pPr>
            <a:r>
              <a:rPr lang="en-US" sz="2000">
                <a:cs typeface="Calibri"/>
              </a:rPr>
              <a:t>determine how data can be stored and</a:t>
            </a:r>
          </a:p>
          <a:p>
            <a:pPr marL="0" indent="0">
              <a:buNone/>
            </a:pPr>
            <a:r>
              <a:rPr lang="en-US" sz="2000">
                <a:cs typeface="Calibri"/>
              </a:rPr>
              <a:t> accessed.</a:t>
            </a:r>
            <a:endParaRPr lang="en-US" sz="2000">
              <a:ea typeface="+mn-lt"/>
              <a:cs typeface="+mn-lt"/>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Graphical user interface, text, application, chat or text message&#10;&#10;Description automatically generated">
            <a:extLst>
              <a:ext uri="{FF2B5EF4-FFF2-40B4-BE49-F238E27FC236}">
                <a16:creationId xmlns:a16="http://schemas.microsoft.com/office/drawing/2014/main" id="{FEDC3D03-8D2D-69AC-F3D1-54063ED35CB2}"/>
              </a:ext>
            </a:extLst>
          </p:cNvPr>
          <p:cNvPicPr>
            <a:picLocks noChangeAspect="1"/>
          </p:cNvPicPr>
          <p:nvPr/>
        </p:nvPicPr>
        <p:blipFill>
          <a:blip r:embed="rId2"/>
          <a:stretch>
            <a:fillRect/>
          </a:stretch>
        </p:blipFill>
        <p:spPr>
          <a:xfrm>
            <a:off x="5295320" y="1895125"/>
            <a:ext cx="6253212" cy="4137604"/>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6539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6F88AE-05E7-3943-B9EC-0CB92204FC91}"/>
              </a:ext>
            </a:extLst>
          </p:cNvPr>
          <p:cNvSpPr>
            <a:spLocks noGrp="1"/>
          </p:cNvSpPr>
          <p:nvPr>
            <p:ph type="title"/>
          </p:nvPr>
        </p:nvSpPr>
        <p:spPr>
          <a:xfrm>
            <a:off x="643467" y="321734"/>
            <a:ext cx="10905066" cy="1135737"/>
          </a:xfrm>
        </p:spPr>
        <p:txBody>
          <a:bodyPr>
            <a:normAutofit/>
          </a:bodyPr>
          <a:lstStyle/>
          <a:p>
            <a:r>
              <a:rPr lang="en-US" sz="3600" b="1" dirty="0">
                <a:cs typeface="Calibri Light"/>
              </a:rPr>
              <a:t>Conceptual Model</a:t>
            </a:r>
            <a:endParaRPr lang="en-US" sz="3600">
              <a:cs typeface="Calibri Light" panose="020F0302020204030204"/>
            </a:endParaRPr>
          </a:p>
        </p:txBody>
      </p:sp>
      <p:sp>
        <p:nvSpPr>
          <p:cNvPr id="3" name="Content Placeholder 2">
            <a:extLst>
              <a:ext uri="{FF2B5EF4-FFF2-40B4-BE49-F238E27FC236}">
                <a16:creationId xmlns:a16="http://schemas.microsoft.com/office/drawing/2014/main" id="{D2365E38-60A3-3279-3FDF-ED0E6AC5B031}"/>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2000">
                <a:ea typeface="+mn-lt"/>
                <a:cs typeface="+mn-lt"/>
              </a:rPr>
              <a:t>A conceptual model is a graphic representation that serves to describe the functioning of a Database.</a:t>
            </a:r>
            <a:endParaRPr lang="en-US" sz="2000">
              <a:cs typeface="Calibri" panose="020F0502020204030204"/>
            </a:endParaRPr>
          </a:p>
          <a:p>
            <a:r>
              <a:rPr lang="en-US" sz="2000">
                <a:cs typeface="Calibri" panose="020F0502020204030204"/>
              </a:rPr>
              <a:t>A conceptual model represents entities and relationships</a:t>
            </a:r>
          </a:p>
          <a:p>
            <a:r>
              <a:rPr lang="en-US" sz="2000" b="1">
                <a:ea typeface="+mn-lt"/>
                <a:cs typeface="+mn-lt"/>
              </a:rPr>
              <a:t>Entities</a:t>
            </a:r>
            <a:r>
              <a:rPr lang="en-US" sz="2000">
                <a:ea typeface="+mn-lt"/>
                <a:cs typeface="+mn-lt"/>
              </a:rPr>
              <a:t> are real world objects while a </a:t>
            </a:r>
            <a:r>
              <a:rPr lang="en-US" sz="2000" b="1">
                <a:ea typeface="+mn-lt"/>
                <a:cs typeface="+mn-lt"/>
              </a:rPr>
              <a:t>relationship</a:t>
            </a:r>
            <a:r>
              <a:rPr lang="en-US" sz="2000">
                <a:ea typeface="+mn-lt"/>
                <a:cs typeface="+mn-lt"/>
              </a:rPr>
              <a:t> is an association or a dependency between two entities</a:t>
            </a:r>
          </a:p>
          <a:p>
            <a:endParaRPr lang="en-US" sz="2000">
              <a:cs typeface="Calibri"/>
            </a:endParaRPr>
          </a:p>
          <a:p>
            <a:endParaRPr lang="en-US" sz="2000">
              <a:cs typeface="Calibri"/>
            </a:endParaRPr>
          </a:p>
          <a:p>
            <a:endParaRPr lang="en-US" sz="2000">
              <a:cs typeface="Calibri"/>
            </a:endParaRPr>
          </a:p>
        </p:txBody>
      </p:sp>
      <p:grpSp>
        <p:nvGrpSpPr>
          <p:cNvPr id="36" name="Group 3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7" name="Rectangle 3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Diagram&#10;&#10;Description automatically generated">
            <a:extLst>
              <a:ext uri="{FF2B5EF4-FFF2-40B4-BE49-F238E27FC236}">
                <a16:creationId xmlns:a16="http://schemas.microsoft.com/office/drawing/2014/main" id="{66368069-BA1B-F702-C7F9-910766FDAED8}"/>
              </a:ext>
            </a:extLst>
          </p:cNvPr>
          <p:cNvPicPr>
            <a:picLocks noChangeAspect="1"/>
          </p:cNvPicPr>
          <p:nvPr/>
        </p:nvPicPr>
        <p:blipFill>
          <a:blip r:embed="rId2"/>
          <a:stretch>
            <a:fillRect/>
          </a:stretch>
        </p:blipFill>
        <p:spPr>
          <a:xfrm>
            <a:off x="6658126" y="1782982"/>
            <a:ext cx="3527596" cy="2116558"/>
          </a:xfrm>
          <a:prstGeom prst="rect">
            <a:avLst/>
          </a:prstGeom>
        </p:spPr>
      </p:pic>
      <p:grpSp>
        <p:nvGrpSpPr>
          <p:cNvPr id="40" name="Group 3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41" name="Isosceles Triangle 4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F2B5E444-73AB-EAA2-1CE6-03D931180F24}"/>
              </a:ext>
            </a:extLst>
          </p:cNvPr>
          <p:cNvPicPr>
            <a:picLocks noChangeAspect="1"/>
          </p:cNvPicPr>
          <p:nvPr/>
        </p:nvPicPr>
        <p:blipFill>
          <a:blip r:embed="rId3"/>
          <a:stretch>
            <a:fillRect/>
          </a:stretch>
        </p:blipFill>
        <p:spPr>
          <a:xfrm>
            <a:off x="5295320" y="4336621"/>
            <a:ext cx="6253212" cy="1532036"/>
          </a:xfrm>
          <a:prstGeom prst="rect">
            <a:avLst/>
          </a:prstGeom>
        </p:spPr>
      </p:pic>
    </p:spTree>
    <p:extLst>
      <p:ext uri="{BB962C8B-B14F-4D97-AF65-F5344CB8AC3E}">
        <p14:creationId xmlns:p14="http://schemas.microsoft.com/office/powerpoint/2010/main" val="257360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C863E9-29A8-10E4-0F00-A16883CE1BBD}"/>
              </a:ext>
            </a:extLst>
          </p:cNvPr>
          <p:cNvSpPr>
            <a:spLocks noGrp="1"/>
          </p:cNvSpPr>
          <p:nvPr>
            <p:ph type="title"/>
          </p:nvPr>
        </p:nvSpPr>
        <p:spPr>
          <a:xfrm>
            <a:off x="643467" y="321734"/>
            <a:ext cx="10905066" cy="1135737"/>
          </a:xfrm>
        </p:spPr>
        <p:txBody>
          <a:bodyPr>
            <a:normAutofit/>
          </a:bodyPr>
          <a:lstStyle/>
          <a:p>
            <a:pPr>
              <a:spcBef>
                <a:spcPts val="1000"/>
              </a:spcBef>
            </a:pPr>
            <a:r>
              <a:rPr lang="en-US" sz="3600" b="1" dirty="0">
                <a:ea typeface="+mj-lt"/>
                <a:cs typeface="+mj-lt"/>
              </a:rPr>
              <a:t>Logical Relational model</a:t>
            </a:r>
            <a:endParaRPr lang="en-US" sz="3600" b="1" dirty="0"/>
          </a:p>
        </p:txBody>
      </p:sp>
      <p:sp>
        <p:nvSpPr>
          <p:cNvPr id="3" name="Content Placeholder 2">
            <a:extLst>
              <a:ext uri="{FF2B5EF4-FFF2-40B4-BE49-F238E27FC236}">
                <a16:creationId xmlns:a16="http://schemas.microsoft.com/office/drawing/2014/main" id="{B774AEBC-0511-9EEC-0208-BA805B1DF59E}"/>
              </a:ext>
            </a:extLst>
          </p:cNvPr>
          <p:cNvSpPr>
            <a:spLocks noGrp="1"/>
          </p:cNvSpPr>
          <p:nvPr>
            <p:ph idx="1"/>
          </p:nvPr>
        </p:nvSpPr>
        <p:spPr>
          <a:xfrm>
            <a:off x="643469" y="1782981"/>
            <a:ext cx="4008384" cy="4393982"/>
          </a:xfrm>
        </p:spPr>
        <p:txBody>
          <a:bodyPr vert="horz" lIns="91440" tIns="45720" rIns="91440" bIns="45720" rtlCol="0">
            <a:normAutofit/>
          </a:bodyPr>
          <a:lstStyle/>
          <a:p>
            <a:endParaRPr lang="en-US" sz="2000">
              <a:ea typeface="+mn-lt"/>
              <a:cs typeface="+mn-lt"/>
            </a:endParaRPr>
          </a:p>
          <a:p>
            <a:r>
              <a:rPr lang="en-US" sz="2000">
                <a:ea typeface="+mn-lt"/>
                <a:cs typeface="+mn-lt"/>
              </a:rPr>
              <a:t>A logical model or relational schema is a data representation model that adds more information to the conceptual model based on several rules.</a:t>
            </a:r>
            <a:endParaRPr lang="en-US" sz="2000">
              <a:cs typeface="Calibri"/>
            </a:endParaRPr>
          </a:p>
          <a:p>
            <a:r>
              <a:rPr lang="en-US" sz="2000">
                <a:ea typeface="+mn-lt"/>
                <a:cs typeface="+mn-lt"/>
              </a:rPr>
              <a:t>The logical model illustrates the data elements structure and set the relationships between these different elements.</a:t>
            </a:r>
            <a:endParaRPr lang="en-US" sz="2000"/>
          </a:p>
          <a:p>
            <a:r>
              <a:rPr lang="en-US" sz="2000">
                <a:ea typeface="+mn-lt"/>
                <a:cs typeface="+mn-lt"/>
              </a:rPr>
              <a:t>The logical model is independent from the DBMS</a:t>
            </a:r>
            <a:endParaRPr lang="en-US" sz="2000"/>
          </a:p>
          <a:p>
            <a:endParaRPr lang="en-US" sz="2000">
              <a:cs typeface="Calibri"/>
            </a:endParaRPr>
          </a:p>
        </p:txBody>
      </p:sp>
      <p:grpSp>
        <p:nvGrpSpPr>
          <p:cNvPr id="21"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6" descr="Diagram&#10;&#10;Description automatically generated">
            <a:extLst>
              <a:ext uri="{FF2B5EF4-FFF2-40B4-BE49-F238E27FC236}">
                <a16:creationId xmlns:a16="http://schemas.microsoft.com/office/drawing/2014/main" id="{58431F85-E1B9-E758-8B69-022734078831}"/>
              </a:ext>
            </a:extLst>
          </p:cNvPr>
          <p:cNvPicPr>
            <a:picLocks noChangeAspect="1"/>
          </p:cNvPicPr>
          <p:nvPr/>
        </p:nvPicPr>
        <p:blipFill>
          <a:blip r:embed="rId2"/>
          <a:stretch>
            <a:fillRect/>
          </a:stretch>
        </p:blipFill>
        <p:spPr>
          <a:xfrm>
            <a:off x="5295320" y="2128513"/>
            <a:ext cx="6253212" cy="3670827"/>
          </a:xfrm>
          <a:prstGeom prst="rect">
            <a:avLst/>
          </a:prstGeom>
        </p:spPr>
      </p:pic>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0572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39A46E-4B49-06DD-1D40-04704B68B10E}"/>
              </a:ext>
            </a:extLst>
          </p:cNvPr>
          <p:cNvSpPr>
            <a:spLocks noGrp="1"/>
          </p:cNvSpPr>
          <p:nvPr>
            <p:ph type="title"/>
          </p:nvPr>
        </p:nvSpPr>
        <p:spPr>
          <a:xfrm>
            <a:off x="643467" y="321734"/>
            <a:ext cx="10905066" cy="1135737"/>
          </a:xfrm>
        </p:spPr>
        <p:txBody>
          <a:bodyPr>
            <a:normAutofit/>
          </a:bodyPr>
          <a:lstStyle/>
          <a:p>
            <a:r>
              <a:rPr lang="en-US" sz="3600" b="1" dirty="0">
                <a:cs typeface="Calibri Light"/>
              </a:rPr>
              <a:t>Components of a Logical Model</a:t>
            </a:r>
            <a:endParaRPr lang="en-US" sz="3600" b="1" dirty="0"/>
          </a:p>
        </p:txBody>
      </p:sp>
      <p:sp>
        <p:nvSpPr>
          <p:cNvPr id="3" name="Content Placeholder 2">
            <a:extLst>
              <a:ext uri="{FF2B5EF4-FFF2-40B4-BE49-F238E27FC236}">
                <a16:creationId xmlns:a16="http://schemas.microsoft.com/office/drawing/2014/main" id="{EB12B9BE-1CC8-731C-52DD-D3B0D1AE97B5}"/>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Primary and Foreign Key</a:t>
            </a:r>
          </a:p>
          <a:p>
            <a:r>
              <a:rPr lang="en-US" sz="2000">
                <a:cs typeface="Calibri"/>
              </a:rPr>
              <a:t>Relationships between entities (one-to-one, one-to-many, many-to-many)</a:t>
            </a:r>
          </a:p>
          <a:p>
            <a:r>
              <a:rPr lang="en-US" sz="2000">
                <a:cs typeface="Calibri"/>
              </a:rPr>
              <a:t>Entity Attributes</a:t>
            </a:r>
          </a:p>
          <a:p>
            <a:r>
              <a:rPr lang="en-US" sz="2000">
                <a:cs typeface="Calibri"/>
              </a:rPr>
              <a:t>Tables</a:t>
            </a:r>
          </a:p>
          <a:p>
            <a:endParaRPr lang="en-US" sz="2000">
              <a:cs typeface="Calibri"/>
            </a:endParaRPr>
          </a:p>
          <a:p>
            <a:endParaRPr lang="en-US" sz="2000">
              <a:cs typeface="Calibri"/>
            </a:endParaRPr>
          </a:p>
          <a:p>
            <a:endParaRPr lang="en-US" sz="2000">
              <a:cs typeface="Calibri"/>
            </a:endParaRPr>
          </a:p>
          <a:p>
            <a:endParaRPr lang="en-US" sz="2000">
              <a:cs typeface="Calibri"/>
            </a:endParaRPr>
          </a:p>
          <a:p>
            <a:r>
              <a:rPr lang="en-US" sz="2000" b="1">
                <a:cs typeface="Calibri"/>
              </a:rPr>
              <a:t>N:B: </a:t>
            </a:r>
            <a:r>
              <a:rPr lang="en-US" sz="2000">
                <a:cs typeface="Calibri"/>
              </a:rPr>
              <a:t>Conceptual model defines </a:t>
            </a:r>
            <a:r>
              <a:rPr lang="en-US" sz="2000" b="1">
                <a:cs typeface="Calibri"/>
              </a:rPr>
              <a:t>WHAT the </a:t>
            </a:r>
            <a:r>
              <a:rPr lang="en-US" sz="2000">
                <a:cs typeface="Calibri"/>
              </a:rPr>
              <a:t>system contains while Logical model defines </a:t>
            </a:r>
            <a:r>
              <a:rPr lang="en-US" sz="2000" b="1">
                <a:cs typeface="Calibri"/>
              </a:rPr>
              <a:t>HOW </a:t>
            </a:r>
            <a:r>
              <a:rPr lang="en-US" sz="2000">
                <a:cs typeface="Calibri"/>
              </a:rPr>
              <a:t>how the system should build</a:t>
            </a:r>
            <a:endParaRPr lang="en-US" sz="2000" b="1">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4908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72F7EA-6383-4F84-5E8D-BCF7C9BEE16C}"/>
              </a:ext>
            </a:extLst>
          </p:cNvPr>
          <p:cNvSpPr>
            <a:spLocks noGrp="1"/>
          </p:cNvSpPr>
          <p:nvPr>
            <p:ph type="title"/>
          </p:nvPr>
        </p:nvSpPr>
        <p:spPr>
          <a:xfrm>
            <a:off x="643467" y="321734"/>
            <a:ext cx="10905066" cy="1135737"/>
          </a:xfrm>
        </p:spPr>
        <p:txBody>
          <a:bodyPr>
            <a:normAutofit/>
          </a:bodyPr>
          <a:lstStyle/>
          <a:p>
            <a:pPr>
              <a:spcBef>
                <a:spcPts val="1000"/>
              </a:spcBef>
            </a:pPr>
            <a:r>
              <a:rPr lang="en-US" sz="3600">
                <a:ea typeface="+mj-lt"/>
                <a:cs typeface="+mj-lt"/>
              </a:rPr>
              <a:t>Physical model</a:t>
            </a:r>
            <a:endParaRPr lang="en-US" sz="3600"/>
          </a:p>
        </p:txBody>
      </p:sp>
      <p:sp>
        <p:nvSpPr>
          <p:cNvPr id="3" name="Content Placeholder 2">
            <a:extLst>
              <a:ext uri="{FF2B5EF4-FFF2-40B4-BE49-F238E27FC236}">
                <a16:creationId xmlns:a16="http://schemas.microsoft.com/office/drawing/2014/main" id="{DF1A88A3-D7A9-959C-BFD8-8743CD8BCFED}"/>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2000">
                <a:ea typeface="+mn-lt"/>
                <a:cs typeface="+mn-lt"/>
              </a:rPr>
              <a:t>The physical data model or physical schema is an implementation of the logical data model in a specific RDBMS.</a:t>
            </a:r>
            <a:endParaRPr lang="en-US" sz="2000"/>
          </a:p>
          <a:p>
            <a:r>
              <a:rPr lang="en-US" sz="2000">
                <a:ea typeface="+mn-lt"/>
                <a:cs typeface="+mn-lt"/>
              </a:rPr>
              <a:t>It represents the structure and content of the database (tables, columns, data types, constraints, etc.).</a:t>
            </a:r>
            <a:endParaRPr lang="en-US" sz="2000"/>
          </a:p>
          <a:p>
            <a:r>
              <a:rPr lang="en-US" sz="2000">
                <a:ea typeface="+mn-lt"/>
                <a:cs typeface="+mn-lt"/>
              </a:rPr>
              <a:t>The physical model is dependent from the DBMS</a:t>
            </a:r>
            <a:endParaRPr lang="en-US" sz="2000"/>
          </a:p>
          <a:p>
            <a:endParaRPr lang="en-US" sz="2000">
              <a:cs typeface="Calibri"/>
            </a:endParaRPr>
          </a:p>
        </p:txBody>
      </p:sp>
      <p:grpSp>
        <p:nvGrpSpPr>
          <p:cNvPr id="24" name="Group 2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5" name="Isosceles Triangle 2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Text&#10;&#10;Description automatically generated">
            <a:extLst>
              <a:ext uri="{FF2B5EF4-FFF2-40B4-BE49-F238E27FC236}">
                <a16:creationId xmlns:a16="http://schemas.microsoft.com/office/drawing/2014/main" id="{C05282EE-1284-8CDE-1B16-03A19C3ECC9F}"/>
              </a:ext>
            </a:extLst>
          </p:cNvPr>
          <p:cNvPicPr>
            <a:picLocks noChangeAspect="1"/>
          </p:cNvPicPr>
          <p:nvPr/>
        </p:nvPicPr>
        <p:blipFill>
          <a:blip r:embed="rId2"/>
          <a:stretch>
            <a:fillRect/>
          </a:stretch>
        </p:blipFill>
        <p:spPr>
          <a:xfrm>
            <a:off x="7473320" y="1782981"/>
            <a:ext cx="1897211" cy="4361892"/>
          </a:xfrm>
          <a:prstGeom prst="rect">
            <a:avLst/>
          </a:prstGeom>
        </p:spPr>
      </p:pic>
      <p:grpSp>
        <p:nvGrpSpPr>
          <p:cNvPr id="28" name="Group 2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9" name="Rectangle 2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7098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86D59-2E6C-F67C-9BC3-F5228E0AAABD}"/>
              </a:ext>
            </a:extLst>
          </p:cNvPr>
          <p:cNvSpPr>
            <a:spLocks noGrp="1"/>
          </p:cNvSpPr>
          <p:nvPr>
            <p:ph type="title"/>
          </p:nvPr>
        </p:nvSpPr>
        <p:spPr>
          <a:xfrm>
            <a:off x="779716" y="1089956"/>
            <a:ext cx="10640754" cy="775845"/>
          </a:xfrm>
        </p:spPr>
        <p:txBody>
          <a:bodyPr vert="horz" lIns="91440" tIns="45720" rIns="91440" bIns="45720" rtlCol="0" anchor="b">
            <a:normAutofit/>
          </a:bodyPr>
          <a:lstStyle/>
          <a:p>
            <a:pPr algn="ctr"/>
            <a:r>
              <a:rPr lang="en-US" b="1" kern="1200" dirty="0">
                <a:solidFill>
                  <a:schemeClr val="tx2"/>
                </a:solidFill>
                <a:latin typeface="+mj-lt"/>
                <a:ea typeface="+mj-ea"/>
                <a:cs typeface="+mj-cs"/>
              </a:rPr>
              <a:t>Some RDBMS Software</a:t>
            </a:r>
          </a:p>
        </p:txBody>
      </p:sp>
      <p:grpSp>
        <p:nvGrpSpPr>
          <p:cNvPr id="34" name="Group 3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5" name="Freeform: Shape 3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Logo, company name&#10;&#10;Description automatically generated">
            <a:extLst>
              <a:ext uri="{FF2B5EF4-FFF2-40B4-BE49-F238E27FC236}">
                <a16:creationId xmlns:a16="http://schemas.microsoft.com/office/drawing/2014/main" id="{12FB84D0-221B-A0EF-486A-AD6D98A469C5}"/>
              </a:ext>
            </a:extLst>
          </p:cNvPr>
          <p:cNvPicPr>
            <a:picLocks noChangeAspect="1"/>
          </p:cNvPicPr>
          <p:nvPr/>
        </p:nvPicPr>
        <p:blipFill>
          <a:blip r:embed="rId2"/>
          <a:stretch>
            <a:fillRect/>
          </a:stretch>
        </p:blipFill>
        <p:spPr>
          <a:xfrm>
            <a:off x="3811040" y="2653856"/>
            <a:ext cx="7413593" cy="3515223"/>
          </a:xfrm>
          <a:prstGeom prst="rect">
            <a:avLst/>
          </a:prstGeom>
        </p:spPr>
      </p:pic>
      <p:grpSp>
        <p:nvGrpSpPr>
          <p:cNvPr id="40" name="Group 3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41" name="Freeform: Shape 4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140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BDE1E-5422-678F-EDED-4F2DC1A8C33C}"/>
              </a:ext>
            </a:extLst>
          </p:cNvPr>
          <p:cNvSpPr>
            <a:spLocks noGrp="1"/>
          </p:cNvSpPr>
          <p:nvPr>
            <p:ph type="ctrTitle"/>
          </p:nvPr>
        </p:nvSpPr>
        <p:spPr>
          <a:xfrm>
            <a:off x="6721631" y="3231988"/>
            <a:ext cx="4805996" cy="1297115"/>
          </a:xfrm>
        </p:spPr>
        <p:txBody>
          <a:bodyPr anchor="t">
            <a:normAutofit/>
          </a:bodyPr>
          <a:lstStyle/>
          <a:p>
            <a:pPr algn="l"/>
            <a:r>
              <a:rPr lang="en-US" b="1" dirty="0">
                <a:solidFill>
                  <a:schemeClr val="tx2"/>
                </a:solidFill>
                <a:cs typeface="Calibri Light"/>
              </a:rPr>
              <a:t>MySQL</a:t>
            </a:r>
            <a:endParaRPr lang="en-US" b="1" dirty="0">
              <a:solidFill>
                <a:schemeClr val="tx2"/>
              </a:solidFill>
            </a:endParaRPr>
          </a:p>
        </p:txBody>
      </p:sp>
      <p:pic>
        <p:nvPicPr>
          <p:cNvPr id="4" name="Picture 4" descr="Logo&#10;&#10;Description automatically generated">
            <a:extLst>
              <a:ext uri="{FF2B5EF4-FFF2-40B4-BE49-F238E27FC236}">
                <a16:creationId xmlns:a16="http://schemas.microsoft.com/office/drawing/2014/main" id="{867C0DDA-991C-4207-A7C0-A1BA2D51B780}"/>
              </a:ext>
            </a:extLst>
          </p:cNvPr>
          <p:cNvPicPr>
            <a:picLocks noChangeAspect="1"/>
          </p:cNvPicPr>
          <p:nvPr/>
        </p:nvPicPr>
        <p:blipFill>
          <a:blip r:embed="rId2"/>
          <a:stretch>
            <a:fillRect/>
          </a:stretch>
        </p:blipFill>
        <p:spPr>
          <a:xfrm>
            <a:off x="340470" y="2508123"/>
            <a:ext cx="4141760" cy="2756153"/>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7" name="Group 3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8" name="Freeform: Shape 3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566387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RELATIONAL DATABASE MANAGEMENT SYSTEM</vt:lpstr>
      <vt:lpstr>Relational DBMS</vt:lpstr>
      <vt:lpstr>Database Design</vt:lpstr>
      <vt:lpstr>Conceptual Model</vt:lpstr>
      <vt:lpstr>Logical Relational model</vt:lpstr>
      <vt:lpstr>Components of a Logical Model</vt:lpstr>
      <vt:lpstr>Physical model</vt:lpstr>
      <vt:lpstr>Some RDBMS Software</vt:lpstr>
      <vt:lpstr>MySQL</vt:lpstr>
      <vt:lpstr>MySQL </vt:lpstr>
      <vt:lpstr>POSTGRESQL</vt:lpstr>
      <vt:lpstr>PostgreSQL </vt:lpstr>
      <vt:lpstr>Features of PostgreSQL</vt:lpstr>
      <vt:lpstr>SQL SERVER</vt:lpstr>
      <vt:lpstr>SQL SERVER</vt:lpstr>
      <vt:lpstr>SQL SERVER</vt:lpstr>
      <vt:lpstr>Features of sql server</vt:lpstr>
      <vt:lpstr>COMPARISONS  MySQL | PostgreSQL | SQL server</vt:lpstr>
      <vt:lpstr>In terms of data Changes</vt:lpstr>
      <vt:lpstr>In terms of Defragmentation </vt:lpstr>
      <vt:lpstr>In terms of Temporary Tables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675</cp:revision>
  <dcterms:created xsi:type="dcterms:W3CDTF">2022-05-16T07:59:54Z</dcterms:created>
  <dcterms:modified xsi:type="dcterms:W3CDTF">2022-05-25T05:37:15Z</dcterms:modified>
</cp:coreProperties>
</file>