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7"/>
  </p:notesMasterIdLst>
  <p:handoutMasterIdLst>
    <p:handoutMasterId r:id="rId8"/>
  </p:handoutMasterIdLst>
  <p:sldIdLst>
    <p:sldId id="256" r:id="rId2"/>
    <p:sldId id="800" r:id="rId3"/>
    <p:sldId id="791" r:id="rId4"/>
    <p:sldId id="797" r:id="rId5"/>
    <p:sldId id="798" r:id="rId6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33"/>
    <a:srgbClr val="FFFF00"/>
    <a:srgbClr val="FFFF66"/>
    <a:srgbClr val="CCFFFF"/>
    <a:srgbClr val="CCCCFF"/>
    <a:srgbClr val="FF99FF"/>
    <a:srgbClr val="E6E2E3"/>
    <a:srgbClr val="D3D7C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0154C-C26F-4A73-B94D-AE1698D46B68}" v="271" dt="2022-06-02T06:56:26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91" autoAdjust="0"/>
  </p:normalViewPr>
  <p:slideViewPr>
    <p:cSldViewPr>
      <p:cViewPr varScale="1">
        <p:scale>
          <a:sx n="87" d="100"/>
          <a:sy n="87" d="100"/>
        </p:scale>
        <p:origin x="131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"/>
    </p:cViewPr>
  </p:sorterViewPr>
  <p:notesViewPr>
    <p:cSldViewPr>
      <p:cViewPr varScale="1">
        <p:scale>
          <a:sx n="72" d="100"/>
          <a:sy n="72" d="100"/>
        </p:scale>
        <p:origin x="-3378" y="-108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fld id="{211E80FD-51A1-4138-B9E7-C62E4F374115}" type="datetimeFigureOut">
              <a:rPr lang="ko-KR" altLang="en-US"/>
              <a:pPr>
                <a:defRPr/>
              </a:pPr>
              <a:t>2022-08-18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fld id="{F21F901A-645F-4CDB-97C3-785B6AEAA9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91063"/>
            <a:ext cx="5435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3034C4DD-B5F0-4D19-90EF-C93D91509D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227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4C4DD-B5F0-4D19-90EF-C93D91509D9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778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4C4DD-B5F0-4D19-90EF-C93D91509D9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78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4C4DD-B5F0-4D19-90EF-C93D91509D9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3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4C4DD-B5F0-4D19-90EF-C93D91509D9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495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4C4DD-B5F0-4D19-90EF-C93D91509D9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26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31670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205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584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CF23F-13E4-46CA-AA3A-B4A7B1C0EC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448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ABB9B-3F09-4AA4-9D80-FA51D0ADB2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99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7972A-6669-4AFE-901C-0750805E26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337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92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AutoShape 7"/>
          <p:cNvSpPr>
            <a:spLocks noChangeArrowheads="1"/>
          </p:cNvSpPr>
          <p:nvPr userDrawn="1"/>
        </p:nvSpPr>
        <p:spPr bwMode="auto">
          <a:xfrm>
            <a:off x="600456" y="1563624"/>
            <a:ext cx="7772400" cy="109537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내용 개체 틀 1"/>
          <p:cNvSpPr>
            <a:spLocks noGrp="1"/>
          </p:cNvSpPr>
          <p:nvPr>
            <p:ph idx="10"/>
          </p:nvPr>
        </p:nvSpPr>
        <p:spPr>
          <a:xfrm>
            <a:off x="566738" y="1752600"/>
            <a:ext cx="8008937" cy="4267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60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68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759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909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4F442-0702-4871-9EAF-8F0C083906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87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77BF6-BA3E-4748-B245-534E2C51AF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532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77BF6-BA3E-4748-B245-534E2C51AF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030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77BF6-BA3E-4748-B245-534E2C51AF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926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4D9A6-73D7-4A68-816A-D2C18F85EA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494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98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3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ng3KRxmIC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500" y="1371600"/>
            <a:ext cx="8001000" cy="1524000"/>
          </a:xfrm>
        </p:spPr>
        <p:txBody>
          <a:bodyPr/>
          <a:lstStyle/>
          <a:p>
            <a:pPr algn="ctr" eaLnBrk="1" hangingPunct="1"/>
            <a:r>
              <a:rPr lang="en-US" altLang="ko-KR" sz="3600" b="1" dirty="0">
                <a:ea typeface="굴림" pitchFamily="50" charset="-127"/>
              </a:rPr>
              <a:t>MRP_2000 zone </a:t>
            </a:r>
            <a:r>
              <a:rPr lang="ko-KR" altLang="en-US" sz="3600" b="1" dirty="0">
                <a:ea typeface="굴림" pitchFamily="50" charset="-127"/>
              </a:rPr>
              <a:t>구분측정 실험</a:t>
            </a:r>
            <a:endParaRPr lang="en-US" altLang="ko-KR" sz="3600" b="1" dirty="0">
              <a:ea typeface="굴림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6318A9-D44F-4AE5-8571-47B81411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895600"/>
            <a:ext cx="8001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kumimoji="1" lang="en-US" altLang="ko-KR" sz="3200" kern="0" dirty="0">
              <a:solidFill>
                <a:srgbClr val="000000"/>
              </a:solidFill>
              <a:latin typeface="Arial Black" pitchFamily="34" charset="0"/>
              <a:ea typeface="굴림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06A7C3C-B2F6-9264-411E-BBA7E619D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191000"/>
            <a:ext cx="8001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r>
              <a:rPr kumimoji="1" lang="en-US" altLang="ko-KR" sz="2500" kern="0" dirty="0">
                <a:solidFill>
                  <a:srgbClr val="000000"/>
                </a:solidFill>
                <a:latin typeface="Arial Black" pitchFamily="34" charset="0"/>
                <a:ea typeface="굴림" pitchFamily="50" charset="-127"/>
              </a:rPr>
              <a:t>2022.07.15</a:t>
            </a:r>
          </a:p>
          <a:p>
            <a:pPr algn="r" eaLnBrk="1" hangingPunct="1"/>
            <a:r>
              <a:rPr kumimoji="1" lang="en-US" altLang="ko-KR" sz="2500" kern="0" dirty="0">
                <a:solidFill>
                  <a:srgbClr val="000000"/>
                </a:solidFill>
                <a:latin typeface="Arial Black" pitchFamily="34" charset="0"/>
                <a:ea typeface="굴림" pitchFamily="50" charset="-127"/>
              </a:rPr>
              <a:t>IESW</a:t>
            </a:r>
          </a:p>
          <a:p>
            <a:pPr algn="r" eaLnBrk="1" hangingPunct="1"/>
            <a:r>
              <a:rPr kumimoji="1" lang="en-US" altLang="ko-KR" sz="2500" kern="0" dirty="0">
                <a:solidFill>
                  <a:srgbClr val="000000"/>
                </a:solidFill>
                <a:latin typeface="Arial Black" pitchFamily="34" charset="0"/>
                <a:ea typeface="굴림" pitchFamily="50" charset="-127"/>
              </a:rPr>
              <a:t>KIM MIN-GYU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E554-C1C6-477A-8379-323FE6A2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796BF0-867B-4D80-A8D3-77437155F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83" y="1752600"/>
            <a:ext cx="827246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kern="0" dirty="0">
                <a:latin typeface="-apple-system"/>
                <a:ea typeface="ＭＳ Ｐゴシック" panose="020B0600070205080204" pitchFamily="34" charset="-128"/>
              </a:rPr>
              <a:t>ZONE</a:t>
            </a:r>
            <a:r>
              <a:rPr lang="ko-KR" altLang="en-US" sz="2400" b="1" kern="0" dirty="0">
                <a:latin typeface="-apple-system"/>
                <a:ea typeface="ＭＳ Ｐゴシック" panose="020B0600070205080204" pitchFamily="34" charset="-128"/>
              </a:rPr>
              <a:t>구분 측정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실험계획</a:t>
            </a:r>
            <a:endParaRPr lang="en-US" altLang="ko-KR" sz="24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en-US" altLang="ko-KR" sz="2400" b="1" kern="0" dirty="0">
                <a:latin typeface="-apple-system"/>
                <a:ea typeface="ＭＳ Ｐゴシック" panose="020B0600070205080204" pitchFamily="34" charset="-128"/>
              </a:rPr>
              <a:t>ZONE</a:t>
            </a:r>
            <a:r>
              <a:rPr lang="ko-KR" altLang="en-US" sz="2400" b="1" kern="0" dirty="0">
                <a:latin typeface="-apple-system"/>
                <a:ea typeface="ＭＳ Ｐゴシック" panose="020B0600070205080204" pitchFamily="34" charset="-128"/>
              </a:rPr>
              <a:t>구분 측정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실험진행</a:t>
            </a:r>
            <a:endParaRPr lang="en-US" altLang="ko-KR" sz="2400" kern="0" dirty="0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ko-KR" altLang="en-US" sz="2400" b="1" kern="0" dirty="0">
                <a:latin typeface="-apple-system"/>
                <a:ea typeface="ＭＳ Ｐゴシック" panose="020B0600070205080204" pitchFamily="34" charset="-128"/>
              </a:rPr>
              <a:t>측정 데이터 및 경과 보고</a:t>
            </a:r>
            <a:endParaRPr lang="en-US" altLang="ko-KR" sz="2400" kern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693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E554-C1C6-477A-8379-323FE6A2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kern="0" dirty="0">
                <a:latin typeface="-apple-system"/>
                <a:ea typeface="ＭＳ Ｐゴシック" panose="020B0600070205080204" pitchFamily="34" charset="-128"/>
              </a:rPr>
              <a:t>ZONE</a:t>
            </a:r>
            <a:r>
              <a:rPr lang="ko-KR" altLang="en-US" sz="4000" b="1" kern="0" dirty="0">
                <a:latin typeface="-apple-system"/>
                <a:ea typeface="ＭＳ Ｐゴシック" panose="020B0600070205080204" pitchFamily="34" charset="-128"/>
              </a:rPr>
              <a:t>구분 측정</a:t>
            </a:r>
            <a:r>
              <a:rPr lang="ko-KR" altLang="en-US" sz="4000" b="1" i="0" dirty="0">
                <a:solidFill>
                  <a:schemeClr val="tx1"/>
                </a:solidFill>
                <a:effectLst/>
                <a:latin typeface="-apple-system"/>
              </a:rPr>
              <a:t>실험계획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796BF0-867B-4D80-A8D3-77437155F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1825869"/>
            <a:ext cx="827246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2000" kern="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41CEF90-10EB-9562-3E86-B6168C3AC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984"/>
              </p:ext>
            </p:extLst>
          </p:nvPr>
        </p:nvGraphicFramePr>
        <p:xfrm>
          <a:off x="4255675" y="1828800"/>
          <a:ext cx="43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1587542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81843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498612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6102929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40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871707-F927-81C2-4F84-ACB0E03DD73C}"/>
              </a:ext>
            </a:extLst>
          </p:cNvPr>
          <p:cNvSpPr txBox="1"/>
          <p:nvPr/>
        </p:nvSpPr>
        <p:spPr>
          <a:xfrm>
            <a:off x="736111" y="3314062"/>
            <a:ext cx="7839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ko-KR" b="0" i="0" dirty="0">
                <a:effectLst/>
                <a:latin typeface="-apple-system"/>
              </a:rPr>
              <a:t>a1. A,B,C,D  4</a:t>
            </a:r>
            <a:r>
              <a:rPr lang="ko-KR" altLang="en-US" b="0" i="0" dirty="0">
                <a:effectLst/>
                <a:latin typeface="-apple-system"/>
              </a:rPr>
              <a:t>개의 </a:t>
            </a:r>
            <a:r>
              <a:rPr lang="ko-KR" altLang="en-US" dirty="0">
                <a:latin typeface="-apple-system"/>
              </a:rPr>
              <a:t>정사각형 </a:t>
            </a:r>
            <a:r>
              <a:rPr lang="ko-KR" altLang="en-US" b="0" i="0" dirty="0">
                <a:effectLst/>
                <a:latin typeface="-apple-system"/>
              </a:rPr>
              <a:t>구역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그 외의 구역은 </a:t>
            </a:r>
            <a:r>
              <a:rPr lang="en-US" altLang="ko-KR" b="0" i="0" dirty="0">
                <a:effectLst/>
                <a:latin typeface="-apple-system"/>
              </a:rPr>
              <a:t>F</a:t>
            </a:r>
            <a:r>
              <a:rPr lang="ko-KR" altLang="en-US" b="0" i="0" dirty="0">
                <a:effectLst/>
                <a:latin typeface="-apple-system"/>
              </a:rPr>
              <a:t>로 표시</a:t>
            </a:r>
            <a:r>
              <a:rPr lang="en-US" altLang="ko-KR" b="0" i="0" dirty="0">
                <a:effectLst/>
                <a:latin typeface="-apple-system"/>
              </a:rPr>
              <a:t>)</a:t>
            </a: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endParaRPr lang="en-US" altLang="ko-KR" b="0" i="0" dirty="0">
              <a:effectLst/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-apple-system"/>
              </a:rPr>
              <a:t>a</a:t>
            </a:r>
            <a:r>
              <a:rPr lang="en-US" altLang="ko-KR" b="0" i="0" dirty="0">
                <a:effectLst/>
                <a:latin typeface="-apple-system"/>
              </a:rPr>
              <a:t>2. </a:t>
            </a:r>
            <a:r>
              <a:rPr lang="en-US" altLang="ko-KR" dirty="0">
                <a:latin typeface="-apple-system"/>
              </a:rPr>
              <a:t>MRP</a:t>
            </a:r>
            <a:r>
              <a:rPr lang="en-US" altLang="ko-KR" b="0" i="0" dirty="0">
                <a:effectLst/>
                <a:latin typeface="-apple-system"/>
              </a:rPr>
              <a:t>-2000 state : 1hz(GPS, GLONASS, </a:t>
            </a:r>
            <a:r>
              <a:rPr lang="en-US" altLang="ko-KR" dirty="0" err="1">
                <a:latin typeface="-apple-system"/>
              </a:rPr>
              <a:t>B</a:t>
            </a:r>
            <a:r>
              <a:rPr lang="en-US" altLang="ko-KR" b="0" i="0" dirty="0" err="1">
                <a:effectLst/>
                <a:latin typeface="-apple-system"/>
              </a:rPr>
              <a:t>eidou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en-US" altLang="ko-KR" dirty="0">
                <a:latin typeface="-apple-system"/>
              </a:rPr>
              <a:t>G</a:t>
            </a:r>
            <a:r>
              <a:rPr lang="en-US" altLang="ko-KR" b="0" i="0" dirty="0">
                <a:effectLst/>
                <a:latin typeface="-apple-system"/>
              </a:rPr>
              <a:t>alileo </a:t>
            </a:r>
            <a:r>
              <a:rPr lang="ko-KR" altLang="en-US" b="0" i="0" dirty="0">
                <a:effectLst/>
                <a:latin typeface="-apple-system"/>
              </a:rPr>
              <a:t>모두 사용</a:t>
            </a:r>
            <a:r>
              <a:rPr lang="en-US" altLang="ko-KR" b="0" i="0" dirty="0">
                <a:effectLst/>
                <a:latin typeface="-apple-system"/>
              </a:rPr>
              <a:t>)</a:t>
            </a: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endParaRPr lang="en-US" altLang="ko-KR" b="0" i="0" dirty="0">
              <a:effectLst/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-apple-system"/>
              </a:rPr>
              <a:t>a3. Bluetooth </a:t>
            </a:r>
            <a:r>
              <a:rPr lang="ko-KR" altLang="en-US" dirty="0">
                <a:latin typeface="-apple-system"/>
              </a:rPr>
              <a:t>통신 메시지 포맷</a:t>
            </a:r>
            <a:r>
              <a:rPr lang="en-US" altLang="ko-KR" dirty="0">
                <a:latin typeface="-apple-system"/>
              </a:rPr>
              <a:t> : </a:t>
            </a:r>
          </a:p>
          <a:p>
            <a:pPr algn="l">
              <a:buClr>
                <a:srgbClr val="0000FF"/>
              </a:buClr>
            </a:pPr>
            <a:r>
              <a:rPr lang="en-US" altLang="ko-KR" dirty="0">
                <a:latin typeface="-apple-system"/>
              </a:rPr>
              <a:t>     “float : </a:t>
            </a:r>
            <a:r>
              <a:rPr lang="en-US" altLang="ko-KR" dirty="0" err="1">
                <a:latin typeface="-apple-system"/>
              </a:rPr>
              <a:t>utc</a:t>
            </a:r>
            <a:r>
              <a:rPr lang="en-US" altLang="ko-KR" dirty="0">
                <a:latin typeface="-apple-system"/>
              </a:rPr>
              <a:t> time, float : </a:t>
            </a:r>
            <a:r>
              <a:rPr lang="ko-KR" altLang="en-US" dirty="0">
                <a:latin typeface="-apple-system"/>
              </a:rPr>
              <a:t>위도</a:t>
            </a:r>
            <a:r>
              <a:rPr lang="en-US" altLang="ko-KR" dirty="0">
                <a:latin typeface="-apple-system"/>
              </a:rPr>
              <a:t>(</a:t>
            </a:r>
            <a:r>
              <a:rPr lang="en-US" altLang="ko-KR" dirty="0" err="1">
                <a:latin typeface="-apple-system"/>
              </a:rPr>
              <a:t>lat</a:t>
            </a:r>
            <a:r>
              <a:rPr lang="en-US" altLang="ko-KR" dirty="0">
                <a:latin typeface="-apple-system"/>
              </a:rPr>
              <a:t>),  float : </a:t>
            </a:r>
            <a:r>
              <a:rPr lang="ko-KR" altLang="en-US" dirty="0">
                <a:latin typeface="-apple-system"/>
              </a:rPr>
              <a:t>경도</a:t>
            </a:r>
            <a:r>
              <a:rPr lang="en-US" altLang="ko-KR" dirty="0">
                <a:latin typeface="-apple-system"/>
              </a:rPr>
              <a:t>(</a:t>
            </a:r>
            <a:r>
              <a:rPr lang="en-US" altLang="ko-KR" dirty="0" err="1">
                <a:latin typeface="-apple-system"/>
              </a:rPr>
              <a:t>lon</a:t>
            </a:r>
            <a:r>
              <a:rPr lang="en-US" altLang="ko-KR" dirty="0">
                <a:latin typeface="-apple-system"/>
              </a:rPr>
              <a:t>), string : zone , float : speed”</a:t>
            </a:r>
          </a:p>
          <a:p>
            <a:pPr algn="l">
              <a:buClr>
                <a:srgbClr val="0000FF"/>
              </a:buClr>
            </a:pPr>
            <a:r>
              <a:rPr lang="en-US" altLang="ko-KR" dirty="0">
                <a:latin typeface="-apple-system"/>
              </a:rPr>
              <a:t>   	 </a:t>
            </a:r>
            <a:r>
              <a:rPr lang="ko-KR" altLang="en-US" dirty="0">
                <a:latin typeface="-apple-system"/>
              </a:rPr>
              <a:t> </a:t>
            </a:r>
            <a:endParaRPr lang="en-US" altLang="ko-KR" b="0" i="0" dirty="0">
              <a:effectLst/>
              <a:latin typeface="-apple-system"/>
            </a:endParaRPr>
          </a:p>
          <a:p>
            <a:br>
              <a:rPr lang="ko-KR" altLang="en-US" dirty="0">
                <a:latin typeface="+mn-lt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0F4EC59-EF8D-8C60-5E28-F215F04CA1B3}"/>
              </a:ext>
            </a:extLst>
          </p:cNvPr>
          <p:cNvSpPr/>
          <p:nvPr/>
        </p:nvSpPr>
        <p:spPr bwMode="auto">
          <a:xfrm>
            <a:off x="3559251" y="2209800"/>
            <a:ext cx="914400" cy="411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/>
              <a:t>진행방향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A2C2DB-6761-F056-AEFE-E63FDF76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11" y="1825869"/>
            <a:ext cx="2715004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1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E554-C1C6-477A-8379-323FE6A2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3600" b="1" kern="0" dirty="0">
                <a:latin typeface="-apple-system"/>
                <a:ea typeface="ＭＳ Ｐゴシック" panose="020B0600070205080204" pitchFamily="34" charset="-128"/>
              </a:rPr>
              <a:t>ZONE</a:t>
            </a:r>
            <a:r>
              <a:rPr lang="ko-KR" altLang="en-US" sz="3600" b="1" kern="0" dirty="0">
                <a:latin typeface="-apple-system"/>
                <a:ea typeface="ＭＳ Ｐゴシック" panose="020B0600070205080204" pitchFamily="34" charset="-128"/>
              </a:rPr>
              <a:t>구분 측정</a:t>
            </a:r>
            <a:r>
              <a:rPr lang="ko-KR" altLang="en-US" sz="3600" b="1" i="0" dirty="0">
                <a:solidFill>
                  <a:schemeClr val="tx1"/>
                </a:solidFill>
                <a:effectLst/>
                <a:latin typeface="-apple-system"/>
              </a:rPr>
              <a:t>실험진행</a:t>
            </a:r>
            <a:endParaRPr lang="en-US" altLang="ko-KR" sz="3600" kern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796BF0-867B-4D80-A8D3-77437155F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37" y="1828800"/>
            <a:ext cx="827246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800" kern="0" dirty="0">
                <a:ea typeface="ＭＳ Ｐゴシック" panose="020B0600070205080204" pitchFamily="34" charset="-128"/>
              </a:rPr>
              <a:t>존의 꼭짓점에 해당하는 </a:t>
            </a:r>
            <a:r>
              <a:rPr lang="en-US" altLang="ko-KR" sz="1800" kern="0" dirty="0" err="1">
                <a:ea typeface="ＭＳ Ｐゴシック" panose="020B0600070205080204" pitchFamily="34" charset="-128"/>
              </a:rPr>
              <a:t>rtk</a:t>
            </a:r>
            <a:r>
              <a:rPr lang="ko-KR" altLang="en-US" sz="1800" kern="0" dirty="0">
                <a:ea typeface="ＭＳ Ｐゴシック" panose="020B0600070205080204" pitchFamily="34" charset="-128"/>
              </a:rPr>
              <a:t>좌표를 구함</a:t>
            </a:r>
            <a:r>
              <a:rPr lang="en-US" altLang="ko-KR" sz="1800" kern="0" dirty="0">
                <a:ea typeface="ＭＳ Ｐゴシック" panose="020B0600070205080204" pitchFamily="34" charset="-128"/>
              </a:rPr>
              <a:t>(</a:t>
            </a:r>
            <a:r>
              <a:rPr lang="en-US" altLang="ko-KR" sz="1200" kern="0" dirty="0">
                <a:ea typeface="ＭＳ Ｐゴシック" panose="020B0600070205080204" pitchFamily="34" charset="-128"/>
              </a:rPr>
              <a:t>1hz</a:t>
            </a:r>
            <a:r>
              <a:rPr lang="en-US" altLang="ko-KR" sz="1800" kern="0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800" kern="0" dirty="0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ko-KR" altLang="en-US" sz="1800" kern="0" dirty="0">
                <a:ea typeface="ＭＳ Ｐゴシック" panose="020B0600070205080204" pitchFamily="34" charset="-128"/>
              </a:rPr>
              <a:t> </a:t>
            </a:r>
            <a:r>
              <a:rPr lang="en-US" altLang="ko-KR" sz="1800" kern="0" dirty="0">
                <a:ea typeface="ＭＳ Ｐゴシック" panose="020B0600070205080204" pitchFamily="34" charset="-128"/>
              </a:rPr>
              <a:t>DD.DDDDDD</a:t>
            </a:r>
            <a:r>
              <a:rPr lang="ko-KR" altLang="en-US" sz="1800" kern="0" dirty="0">
                <a:ea typeface="ＭＳ Ｐゴシック" panose="020B0600070205080204" pitchFamily="34" charset="-128"/>
              </a:rPr>
              <a:t>기준으로 소수점 </a:t>
            </a:r>
            <a:r>
              <a:rPr lang="en-US" altLang="ko-KR" sz="1800" kern="0" dirty="0">
                <a:ea typeface="ＭＳ Ｐゴシック" panose="020B0600070205080204" pitchFamily="34" charset="-128"/>
              </a:rPr>
              <a:t>4~6</a:t>
            </a:r>
            <a:r>
              <a:rPr lang="ko-KR" altLang="en-US" sz="1800" kern="0" dirty="0">
                <a:ea typeface="ＭＳ Ｐゴシック" panose="020B0600070205080204" pitchFamily="34" charset="-128"/>
              </a:rPr>
              <a:t>자리만 </a:t>
            </a:r>
            <a:endParaRPr lang="en-US" altLang="ko-KR" sz="1800" kern="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kern="0" dirty="0">
                <a:ea typeface="ＭＳ Ｐゴシック" panose="020B0600070205080204" pitchFamily="34" charset="-128"/>
              </a:rPr>
              <a:t>       </a:t>
            </a:r>
            <a:r>
              <a:rPr lang="ko-KR" altLang="en-US" sz="1800" kern="0" dirty="0">
                <a:ea typeface="ＭＳ Ｐゴシック" panose="020B0600070205080204" pitchFamily="34" charset="-128"/>
              </a:rPr>
              <a:t>떼서 사용</a:t>
            </a:r>
            <a:r>
              <a:rPr lang="en-US" altLang="ko-KR" sz="1800" kern="0" dirty="0">
                <a:ea typeface="ＭＳ Ｐゴシック" panose="020B0600070205080204" pitchFamily="34" charset="-128"/>
              </a:rPr>
              <a:t>(</a:t>
            </a:r>
            <a:r>
              <a:rPr lang="en-US" altLang="ko-KR" sz="1200" kern="0" dirty="0">
                <a:latin typeface="+mn-ea"/>
              </a:rPr>
              <a:t>ex : </a:t>
            </a:r>
            <a:r>
              <a:rPr lang="en-US" altLang="ko-KR" sz="1200" b="0" i="0" dirty="0">
                <a:effectLst/>
                <a:latin typeface="+mn-ea"/>
              </a:rPr>
              <a:t>37.450323 -&gt; 323</a:t>
            </a:r>
            <a:r>
              <a:rPr lang="en-US" altLang="ko-KR" sz="1800" kern="0" dirty="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kern="0" dirty="0">
                <a:ea typeface="ＭＳ Ｐゴシック" panose="020B0600070205080204" pitchFamily="34" charset="-128"/>
              </a:rPr>
              <a:t>      (</a:t>
            </a:r>
            <a:r>
              <a:rPr lang="ko-KR" altLang="en-US" sz="1200" kern="0" dirty="0">
                <a:ea typeface="ＭＳ Ｐゴシック" panose="020B0600070205080204" pitchFamily="34" charset="-128"/>
              </a:rPr>
              <a:t>측정규모상 소수점 </a:t>
            </a:r>
            <a:r>
              <a:rPr lang="en-US" altLang="ko-KR" sz="1200" kern="0" dirty="0">
                <a:ea typeface="ＭＳ Ｐゴシック" panose="020B0600070205080204" pitchFamily="34" charset="-128"/>
              </a:rPr>
              <a:t>3</a:t>
            </a:r>
            <a:r>
              <a:rPr lang="ko-KR" altLang="en-US" sz="1200" kern="0" dirty="0">
                <a:ea typeface="ＭＳ Ｐゴシック" panose="020B0600070205080204" pitchFamily="34" charset="-128"/>
              </a:rPr>
              <a:t>자리까지는 값 변동 없음</a:t>
            </a:r>
            <a:r>
              <a:rPr lang="en-US" altLang="ko-KR" sz="1800" kern="0" dirty="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800" kern="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kern="0" dirty="0"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kern="0" dirty="0">
                <a:ea typeface="ＭＳ Ｐゴシック" panose="020B0600070205080204" pitchFamily="34" charset="-128"/>
              </a:rPr>
              <a:t>	        </a:t>
            </a:r>
            <a:r>
              <a:rPr lang="ko-KR" altLang="en-US" sz="1800" kern="0" dirty="0">
                <a:ea typeface="ＭＳ Ｐゴシック" panose="020B0600070205080204" pitchFamily="34" charset="-128"/>
              </a:rPr>
              <a:t>대략적으로 소수점</a:t>
            </a:r>
            <a:r>
              <a:rPr lang="en-US" altLang="ko-KR" sz="1800" kern="0" dirty="0">
                <a:ea typeface="ＭＳ Ｐゴシック" panose="020B0600070205080204" pitchFamily="34" charset="-128"/>
              </a:rPr>
              <a:t> 6</a:t>
            </a:r>
            <a:r>
              <a:rPr lang="ko-KR" altLang="en-US" sz="1800" kern="0" dirty="0">
                <a:ea typeface="ＭＳ Ｐゴシック" panose="020B0600070205080204" pitchFamily="34" charset="-128"/>
              </a:rPr>
              <a:t>자리 수가 </a:t>
            </a:r>
            <a:r>
              <a:rPr lang="en-US" altLang="ko-KR" sz="1800" kern="0" dirty="0">
                <a:ea typeface="ＭＳ Ｐゴシック" panose="020B0600070205080204" pitchFamily="34" charset="-128"/>
              </a:rPr>
              <a:t>11.1CM(</a:t>
            </a:r>
            <a:r>
              <a:rPr lang="ko-KR" altLang="en-US" sz="1800" kern="0" dirty="0">
                <a:ea typeface="ＭＳ Ｐゴシック" panose="020B0600070205080204" pitchFamily="34" charset="-128"/>
              </a:rPr>
              <a:t>대략 </a:t>
            </a:r>
            <a:r>
              <a:rPr lang="en-US" altLang="ko-KR" sz="1800" kern="0" dirty="0">
                <a:ea typeface="ＭＳ Ｐゴシック" panose="020B0600070205080204" pitchFamily="34" charset="-128"/>
              </a:rPr>
              <a:t>10CM)</a:t>
            </a:r>
            <a:r>
              <a:rPr lang="ko-KR" altLang="en-US" sz="1800" kern="0" dirty="0">
                <a:ea typeface="ＭＳ Ｐゴシック" panose="020B0600070205080204" pitchFamily="34" charset="-128"/>
              </a:rPr>
              <a:t>이므로</a:t>
            </a:r>
            <a:endParaRPr lang="en-US" altLang="ko-KR" sz="1800" kern="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kern="0" dirty="0">
                <a:ea typeface="ＭＳ Ｐゴシック" panose="020B0600070205080204" pitchFamily="34" charset="-128"/>
              </a:rPr>
              <a:t>                    </a:t>
            </a:r>
            <a:r>
              <a:rPr lang="ko-KR" altLang="en-US" sz="1800" kern="0" dirty="0">
                <a:ea typeface="ＭＳ Ｐゴシック" panose="020B0600070205080204" pitchFamily="34" charset="-128"/>
              </a:rPr>
              <a:t>수치변환 교환비를 확인할 수 있음</a:t>
            </a:r>
            <a:endParaRPr lang="en-US" altLang="ko-KR" sz="1800" kern="0" dirty="0">
              <a:ea typeface="ＭＳ Ｐゴシック" panose="020B0600070205080204" pitchFamily="34" charset="-128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B941A1-25BC-91B7-CBA1-D4A02C110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454082" y="1534669"/>
            <a:ext cx="1505160" cy="1857634"/>
          </a:xfrm>
          <a:prstGeom prst="rect">
            <a:avLst/>
          </a:prstGeom>
        </p:spPr>
      </p:pic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A22F3063-242D-C225-F4EE-34D8AC3F7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43744"/>
              </p:ext>
            </p:extLst>
          </p:nvPr>
        </p:nvGraphicFramePr>
        <p:xfrm>
          <a:off x="5943600" y="3333961"/>
          <a:ext cx="2526124" cy="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531">
                  <a:extLst>
                    <a:ext uri="{9D8B030D-6E8A-4147-A177-3AD203B41FA5}">
                      <a16:colId xmlns:a16="http://schemas.microsoft.com/office/drawing/2014/main" val="115875428"/>
                    </a:ext>
                  </a:extLst>
                </a:gridCol>
                <a:gridCol w="631531">
                  <a:extLst>
                    <a:ext uri="{9D8B030D-6E8A-4147-A177-3AD203B41FA5}">
                      <a16:colId xmlns:a16="http://schemas.microsoft.com/office/drawing/2014/main" val="3681843478"/>
                    </a:ext>
                  </a:extLst>
                </a:gridCol>
                <a:gridCol w="631531">
                  <a:extLst>
                    <a:ext uri="{9D8B030D-6E8A-4147-A177-3AD203B41FA5}">
                      <a16:colId xmlns:a16="http://schemas.microsoft.com/office/drawing/2014/main" val="294986123"/>
                    </a:ext>
                  </a:extLst>
                </a:gridCol>
                <a:gridCol w="631531">
                  <a:extLst>
                    <a:ext uri="{9D8B030D-6E8A-4147-A177-3AD203B41FA5}">
                      <a16:colId xmlns:a16="http://schemas.microsoft.com/office/drawing/2014/main" val="2561029296"/>
                    </a:ext>
                  </a:extLst>
                </a:gridCol>
              </a:tblGrid>
              <a:tr h="851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4029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9D7858D2-35D0-ABB6-5155-A81B0982F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55" y="3862118"/>
            <a:ext cx="1825716" cy="22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7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E554-C1C6-477A-8379-323FE6A2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sz="4000" b="1" kern="0" dirty="0">
                <a:latin typeface="-apple-system"/>
                <a:ea typeface="ＭＳ Ｐゴシック" panose="020B0600070205080204" pitchFamily="34" charset="-128"/>
              </a:rPr>
              <a:t>측정 데이터 및 경과 보고</a:t>
            </a:r>
            <a:endParaRPr lang="en-US" altLang="ko-KR" sz="4000" kern="0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71707-F927-81C2-4F84-ACB0E03DD73C}"/>
              </a:ext>
            </a:extLst>
          </p:cNvPr>
          <p:cNvSpPr txBox="1"/>
          <p:nvPr/>
        </p:nvSpPr>
        <p:spPr>
          <a:xfrm>
            <a:off x="838200" y="1981200"/>
            <a:ext cx="42867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-apple-system"/>
              </a:rPr>
              <a:t>진행방향에 맞게</a:t>
            </a:r>
            <a:r>
              <a:rPr lang="en-US" altLang="ko-KR" dirty="0">
                <a:latin typeface="-apple-system"/>
              </a:rPr>
              <a:t>(A-&gt; B-&gt;C-&gt;D) ZONE</a:t>
            </a:r>
            <a:r>
              <a:rPr lang="ko-KR" altLang="en-US" dirty="0">
                <a:latin typeface="-apple-system"/>
              </a:rPr>
              <a:t>의 중심지를 통과하는 방식으로 실험 진행함</a:t>
            </a:r>
            <a:endParaRPr lang="en-US" altLang="ko-KR" dirty="0"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-apple-system"/>
              </a:rPr>
              <a:t>비교적 </a:t>
            </a:r>
            <a:r>
              <a:rPr lang="en-US" altLang="ko-KR" dirty="0">
                <a:latin typeface="-apple-system"/>
              </a:rPr>
              <a:t>ZONE</a:t>
            </a:r>
            <a:r>
              <a:rPr lang="ko-KR" altLang="en-US" dirty="0">
                <a:latin typeface="-apple-system"/>
              </a:rPr>
              <a:t>을 잘 특정하는 것 확인</a:t>
            </a:r>
            <a:endParaRPr lang="en-US" altLang="ko-KR" dirty="0"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-apple-system"/>
              </a:rPr>
              <a:t>가끔씩 전반적인 오차가 일어날 때가 있는데 몇 번 껐다가 키면 작동</a:t>
            </a:r>
            <a:endParaRPr lang="en-US" altLang="ko-KR" dirty="0"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-apple-system"/>
              </a:rPr>
              <a:t>단위 </a:t>
            </a:r>
            <a:r>
              <a:rPr lang="en-US" altLang="ko-KR" dirty="0">
                <a:latin typeface="-apple-system"/>
              </a:rPr>
              <a:t>30 -&gt; 30* 0.1m -&gt; 3m</a:t>
            </a: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-apple-system"/>
              </a:rPr>
              <a:t>실험영상</a:t>
            </a:r>
            <a:r>
              <a:rPr lang="en-US" altLang="ko-KR" dirty="0">
                <a:latin typeface="-apple-system"/>
              </a:rPr>
              <a:t> </a:t>
            </a:r>
            <a:r>
              <a:rPr lang="en-US" altLang="ko-KR" sz="1200" dirty="0">
                <a:hlinkClick r:id="rId3"/>
              </a:rPr>
              <a:t>(1) rtk&amp;mrp2000 zone </a:t>
            </a:r>
            <a:r>
              <a:rPr lang="ko-KR" altLang="en-US" sz="1200" dirty="0">
                <a:hlinkClick r:id="rId3"/>
              </a:rPr>
              <a:t>판별영상 </a:t>
            </a:r>
            <a:r>
              <a:rPr lang="en-US" altLang="ko-KR" sz="1200" dirty="0">
                <a:hlinkClick r:id="rId3"/>
              </a:rPr>
              <a:t>- YouTube</a:t>
            </a:r>
            <a:r>
              <a:rPr lang="en-US" altLang="ko-KR" sz="1200" dirty="0">
                <a:latin typeface="-apple-system"/>
              </a:rPr>
              <a:t> </a:t>
            </a:r>
            <a:endParaRPr lang="ko-KR" altLang="en-US" sz="1200" dirty="0"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52E2F4-A7C6-5B9D-91A2-B67F2544A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676400"/>
            <a:ext cx="237930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984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26120</TotalTime>
  <Words>236</Words>
  <Application>Microsoft Office PowerPoint</Application>
  <PresentationFormat>화면 슬라이드 쇼(4:3)</PresentationFormat>
  <Paragraphs>51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Arial Black</vt:lpstr>
      <vt:lpstr>Verdana</vt:lpstr>
      <vt:lpstr>Wingdings</vt:lpstr>
      <vt:lpstr>Profile</vt:lpstr>
      <vt:lpstr>MRP_2000 zone 구분측정 실험</vt:lpstr>
      <vt:lpstr>목차</vt:lpstr>
      <vt:lpstr>ZONE구분 측정실험계획</vt:lpstr>
      <vt:lpstr>ZONE구분 측정실험진행</vt:lpstr>
      <vt:lpstr>측정 데이터 및 경과 보고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지반함몰 및 액상화에 관한 지하안전 위험도 평가 고도화 기술</dc:title>
  <dc:creator>Lab01</dc:creator>
  <cp:lastModifiedBy>kim mingyu</cp:lastModifiedBy>
  <cp:revision>108</cp:revision>
  <dcterms:created xsi:type="dcterms:W3CDTF">2007-01-20T18:57:48Z</dcterms:created>
  <dcterms:modified xsi:type="dcterms:W3CDTF">2022-08-18T06:55:14Z</dcterms:modified>
</cp:coreProperties>
</file>