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7"/>
  </p:notesMasterIdLst>
  <p:handoutMasterIdLst>
    <p:handoutMasterId r:id="rId8"/>
  </p:handoutMasterIdLst>
  <p:sldIdLst>
    <p:sldId id="791" r:id="rId2"/>
    <p:sldId id="792" r:id="rId3"/>
    <p:sldId id="793" r:id="rId4"/>
    <p:sldId id="795" r:id="rId5"/>
    <p:sldId id="796" r:id="rId6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CC33"/>
    <a:srgbClr val="FFFF00"/>
    <a:srgbClr val="FFFF66"/>
    <a:srgbClr val="CCFFFF"/>
    <a:srgbClr val="CCCCFF"/>
    <a:srgbClr val="FF99FF"/>
    <a:srgbClr val="E6E2E3"/>
    <a:srgbClr val="D3D7C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10" autoAdjust="0"/>
    <p:restoredTop sz="96091" autoAdjust="0"/>
  </p:normalViewPr>
  <p:slideViewPr>
    <p:cSldViewPr>
      <p:cViewPr varScale="1">
        <p:scale>
          <a:sx n="87" d="100"/>
          <a:sy n="87" d="100"/>
        </p:scale>
        <p:origin x="167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24"/>
    </p:cViewPr>
  </p:sorterViewPr>
  <p:notesViewPr>
    <p:cSldViewPr>
      <p:cViewPr varScale="1">
        <p:scale>
          <a:sx n="72" d="100"/>
          <a:sy n="72" d="100"/>
        </p:scale>
        <p:origin x="-3378" y="-108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cs typeface="Arial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Arial" pitchFamily="34" charset="0"/>
              </a:defRPr>
            </a:lvl1pPr>
          </a:lstStyle>
          <a:p>
            <a:pPr>
              <a:defRPr/>
            </a:pPr>
            <a:fld id="{211E80FD-51A1-4138-B9E7-C62E4F374115}" type="datetimeFigureOut">
              <a:rPr lang="ko-KR" altLang="en-US"/>
              <a:pPr>
                <a:defRPr/>
              </a:pPr>
              <a:t>2022-07-26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Arial" pitchFamily="34" charset="0"/>
              </a:defRPr>
            </a:lvl1pPr>
          </a:lstStyle>
          <a:p>
            <a:pPr>
              <a:defRPr/>
            </a:pPr>
            <a:fld id="{F21F901A-645F-4CDB-97C3-785B6AEAA9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8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91063"/>
            <a:ext cx="54356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3034C4DD-B5F0-4D19-90EF-C93D91509D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227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4C4DD-B5F0-4D19-90EF-C93D91509D9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3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4C4DD-B5F0-4D19-90EF-C93D91509D9D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0508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4C4DD-B5F0-4D19-90EF-C93D91509D9D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4075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4C4DD-B5F0-4D19-90EF-C93D91509D9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827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3167063"/>
            <a:ext cx="7772400" cy="109537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205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ko-KR" dirty="0"/>
              <a:t>Click to edit Master title style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B3FB860D-F394-48CF-92D0-A8FAD68E8B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584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CF23F-13E4-46CA-AA3A-B4A7B1C0EC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448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ABB9B-3F09-4AA4-9D80-FA51D0ADB2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992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7972A-6669-4AFE-901C-0750805E26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7337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B860D-F394-48CF-92D0-A8FAD68E8B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492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AutoShape 7"/>
          <p:cNvSpPr>
            <a:spLocks noChangeArrowheads="1"/>
          </p:cNvSpPr>
          <p:nvPr userDrawn="1"/>
        </p:nvSpPr>
        <p:spPr bwMode="auto">
          <a:xfrm>
            <a:off x="600456" y="1563624"/>
            <a:ext cx="7772400" cy="109537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내용 개체 틀 1"/>
          <p:cNvSpPr>
            <a:spLocks noGrp="1"/>
          </p:cNvSpPr>
          <p:nvPr>
            <p:ph idx="10"/>
          </p:nvPr>
        </p:nvSpPr>
        <p:spPr>
          <a:xfrm>
            <a:off x="566738" y="1752600"/>
            <a:ext cx="8008937" cy="4267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B860D-F394-48CF-92D0-A8FAD68E8B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560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B3FB860D-F394-48CF-92D0-A8FAD68E8B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968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B3FB860D-F394-48CF-92D0-A8FAD68E8B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759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B3FB860D-F394-48CF-92D0-A8FAD68E8B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909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4F442-0702-4871-9EAF-8F0C083906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87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77BF6-BA3E-4748-B245-534E2C51AF9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532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77BF6-BA3E-4748-B245-534E2C51AF9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030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77BF6-BA3E-4748-B245-534E2C51AF9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926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4D9A6-73D7-4A68-816A-D2C18F85EA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494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983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B3FB860D-F394-48CF-92D0-A8FAD68E8B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3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OSTibGu1l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5E554-C1C6-477A-8379-323FE6A2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RTK </a:t>
            </a:r>
            <a:r>
              <a:rPr lang="ko-KR" altLang="en-US" sz="2400" dirty="0"/>
              <a:t>관련용어 설명</a:t>
            </a:r>
            <a:r>
              <a:rPr lang="en-US" altLang="ko-KR" sz="2400" dirty="0"/>
              <a:t>(</a:t>
            </a:r>
            <a:r>
              <a:rPr lang="ko-KR" altLang="en-US" sz="2400" dirty="0"/>
              <a:t>물리적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FE3DD-D89F-2381-D1B6-476C3728FEA9}"/>
              </a:ext>
            </a:extLst>
          </p:cNvPr>
          <p:cNvSpPr txBox="1"/>
          <p:nvPr/>
        </p:nvSpPr>
        <p:spPr>
          <a:xfrm>
            <a:off x="574675" y="2084752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RTK : </a:t>
            </a:r>
            <a:r>
              <a:rPr lang="ko-KR" altLang="en-US" dirty="0"/>
              <a:t>실시간 운동학적 포지셔닝의 약자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4CF555-72D4-9EAB-73DD-3692C23B0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520825"/>
            <a:ext cx="3635050" cy="26606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B3A024-06F0-50FA-2F67-E38FDBA3F6FB}"/>
              </a:ext>
            </a:extLst>
          </p:cNvPr>
          <p:cNvSpPr txBox="1"/>
          <p:nvPr/>
        </p:nvSpPr>
        <p:spPr>
          <a:xfrm>
            <a:off x="563490" y="5636061"/>
            <a:ext cx="5761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lt"/>
              </a:rPr>
              <a:t>DMB </a:t>
            </a:r>
            <a:r>
              <a:rPr lang="ko-KR" altLang="en-US" sz="1000" dirty="0">
                <a:latin typeface="+mn-lt"/>
              </a:rPr>
              <a:t>또한 전파수신의 일종으로서 위치와 데이터 값에 대한 수치를 나타낼 수 있음</a:t>
            </a:r>
            <a:r>
              <a:rPr lang="en-US" altLang="ko-KR" sz="1000" dirty="0">
                <a:latin typeface="+mn-lt"/>
              </a:rPr>
              <a:t> </a:t>
            </a:r>
            <a:endParaRPr lang="ko-KR" altLang="en-US" sz="1000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C2CA4F-EE3E-4543-E5CB-24AD1D802233}"/>
              </a:ext>
            </a:extLst>
          </p:cNvPr>
          <p:cNvSpPr txBox="1"/>
          <p:nvPr/>
        </p:nvSpPr>
        <p:spPr>
          <a:xfrm>
            <a:off x="563490" y="2798577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RTK -&gt; GNSS </a:t>
            </a:r>
            <a:r>
              <a:rPr lang="ko-KR" altLang="en-US" sz="1600" dirty="0"/>
              <a:t>시스템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위성항법</a:t>
            </a:r>
            <a:r>
              <a:rPr lang="ko-KR" altLang="en-US" sz="1600" dirty="0"/>
              <a:t> 시스템</a:t>
            </a:r>
            <a:r>
              <a:rPr lang="en-US" altLang="ko-KR" sz="1600" dirty="0"/>
              <a:t>)</a:t>
            </a:r>
            <a:r>
              <a:rPr lang="ko-KR" altLang="en-US" sz="1600" dirty="0"/>
              <a:t>을 이용하여 지구 상에서의 위치를 특정하고 측량하는 것으로 볼 수 있음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B048BC-B83B-D3FB-C5AE-E3D6BB478A0C}"/>
              </a:ext>
            </a:extLst>
          </p:cNvPr>
          <p:cNvSpPr txBox="1"/>
          <p:nvPr/>
        </p:nvSpPr>
        <p:spPr>
          <a:xfrm>
            <a:off x="574675" y="4343400"/>
            <a:ext cx="8264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BASE</a:t>
            </a:r>
            <a:r>
              <a:rPr lang="ko-KR" altLang="en-US" sz="1600" dirty="0"/>
              <a:t> </a:t>
            </a:r>
            <a:r>
              <a:rPr lang="en-US" altLang="ko-KR" sz="1600" dirty="0"/>
              <a:t>STATION : </a:t>
            </a:r>
            <a:r>
              <a:rPr lang="ko-KR" altLang="en-US" sz="1600" dirty="0" err="1"/>
              <a:t>기준국</a:t>
            </a:r>
            <a:r>
              <a:rPr lang="ko-KR" altLang="en-US" sz="1600" dirty="0"/>
              <a:t> 이라고도 불리는 것으로 </a:t>
            </a:r>
            <a:r>
              <a:rPr lang="en-US" altLang="ko-KR" sz="1600" dirty="0"/>
              <a:t>ROVER</a:t>
            </a:r>
            <a:r>
              <a:rPr lang="ko-KR" altLang="en-US" sz="1600" dirty="0"/>
              <a:t>에 대한 보정 값을 </a:t>
            </a:r>
            <a:r>
              <a:rPr lang="en-US" altLang="ko-KR" sz="1600" dirty="0"/>
              <a:t>ROVER</a:t>
            </a:r>
            <a:r>
              <a:rPr lang="ko-KR" altLang="en-US" sz="1600" dirty="0"/>
              <a:t>측으로 전달</a:t>
            </a:r>
            <a:r>
              <a:rPr lang="en-US" altLang="ko-KR" sz="1600" dirty="0"/>
              <a:t>(DMB</a:t>
            </a:r>
            <a:r>
              <a:rPr lang="ko-KR" altLang="en-US" sz="1600" dirty="0"/>
              <a:t>이용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ROVER : MRP_2000(</a:t>
            </a:r>
            <a:r>
              <a:rPr lang="ko-KR" altLang="en-US" sz="1600" dirty="0"/>
              <a:t>이동국</a:t>
            </a:r>
            <a:r>
              <a:rPr lang="en-US" altLang="ko-KR" sz="1600" dirty="0"/>
              <a:t>)</a:t>
            </a:r>
            <a:r>
              <a:rPr lang="ko-KR" altLang="en-US" sz="1600" dirty="0"/>
              <a:t>측으로 </a:t>
            </a:r>
            <a:r>
              <a:rPr lang="en-US" altLang="ko-KR" sz="1600" dirty="0"/>
              <a:t>GNSS</a:t>
            </a:r>
            <a:r>
              <a:rPr lang="ko-KR" altLang="en-US" sz="1600" dirty="0"/>
              <a:t>를 통해 수신한 좌표 값과 </a:t>
            </a:r>
            <a:r>
              <a:rPr lang="en-US" altLang="ko-KR" sz="1600" dirty="0"/>
              <a:t>BASE STATION</a:t>
            </a:r>
            <a:r>
              <a:rPr lang="ko-KR" altLang="en-US" sz="1600" dirty="0"/>
              <a:t>에서 제공받은 </a:t>
            </a:r>
            <a:r>
              <a:rPr lang="ko-KR" altLang="en-US" sz="1600" dirty="0" err="1"/>
              <a:t>보정값을</a:t>
            </a:r>
            <a:r>
              <a:rPr lang="ko-KR" altLang="en-US" sz="1600" dirty="0"/>
              <a:t> 이용해 정밀한 </a:t>
            </a:r>
            <a:r>
              <a:rPr lang="ko-KR" altLang="en-US" sz="1600" dirty="0" err="1"/>
              <a:t>측위</a:t>
            </a:r>
            <a:r>
              <a:rPr lang="ko-KR" altLang="en-US" sz="1600" dirty="0"/>
              <a:t> 데이터를 제공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8BB974-ED0D-A724-434A-5F1223A85AFF}"/>
              </a:ext>
            </a:extLst>
          </p:cNvPr>
          <p:cNvSpPr txBox="1"/>
          <p:nvPr/>
        </p:nvSpPr>
        <p:spPr>
          <a:xfrm>
            <a:off x="548720" y="3595108"/>
            <a:ext cx="6599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GPS</a:t>
            </a:r>
            <a:r>
              <a:rPr lang="ko-KR" altLang="en-US" sz="900" dirty="0"/>
              <a:t>는 </a:t>
            </a:r>
            <a:r>
              <a:rPr lang="en-US" altLang="ko-KR" sz="900" dirty="0"/>
              <a:t>GNSS</a:t>
            </a:r>
            <a:r>
              <a:rPr lang="ko-KR" altLang="en-US" sz="900" dirty="0"/>
              <a:t>에 포함되며 </a:t>
            </a:r>
            <a:r>
              <a:rPr lang="en-US" altLang="ko-KR" sz="900" dirty="0"/>
              <a:t>GNSS</a:t>
            </a:r>
            <a:r>
              <a:rPr lang="ko-KR" altLang="en-US" sz="900" dirty="0"/>
              <a:t>는 </a:t>
            </a:r>
            <a:r>
              <a:rPr lang="en-US" altLang="ko-KR" sz="900" dirty="0"/>
              <a:t>GPS(</a:t>
            </a:r>
            <a:r>
              <a:rPr lang="ko-KR" altLang="en-US" sz="900" dirty="0"/>
              <a:t>미국</a:t>
            </a:r>
            <a:r>
              <a:rPr lang="en-US" altLang="ko-KR" sz="900" dirty="0"/>
              <a:t>),</a:t>
            </a:r>
            <a:r>
              <a:rPr lang="ko-KR" altLang="en-US" sz="900" dirty="0"/>
              <a:t> </a:t>
            </a:r>
            <a:r>
              <a:rPr lang="en-US" altLang="ko-KR" sz="900" b="0" i="0" dirty="0" err="1">
                <a:effectLst/>
                <a:latin typeface="-apple-system"/>
              </a:rPr>
              <a:t>beidou</a:t>
            </a:r>
            <a:r>
              <a:rPr lang="en-US" altLang="ko-KR" sz="900" b="0" i="0" dirty="0">
                <a:effectLst/>
                <a:latin typeface="-apple-system"/>
              </a:rPr>
              <a:t>(</a:t>
            </a:r>
            <a:r>
              <a:rPr lang="ko-KR" altLang="en-US" sz="900" b="0" i="0" dirty="0">
                <a:effectLst/>
                <a:latin typeface="-apple-system"/>
              </a:rPr>
              <a:t>중국</a:t>
            </a:r>
            <a:r>
              <a:rPr lang="en-US" altLang="ko-KR" sz="900" b="0" i="0" dirty="0">
                <a:effectLst/>
                <a:latin typeface="-apple-system"/>
              </a:rPr>
              <a:t>), </a:t>
            </a:r>
            <a:r>
              <a:rPr lang="en-US" altLang="ko-KR" sz="900" b="0" i="0" dirty="0" err="1">
                <a:effectLst/>
                <a:latin typeface="-apple-system"/>
              </a:rPr>
              <a:t>galileo</a:t>
            </a:r>
            <a:r>
              <a:rPr lang="en-US" altLang="ko-KR" sz="900" b="0" i="0" dirty="0">
                <a:effectLst/>
                <a:latin typeface="-apple-system"/>
              </a:rPr>
              <a:t>(EU)</a:t>
            </a:r>
            <a:r>
              <a:rPr lang="ko-KR" altLang="en-US" sz="900" b="0" i="0" dirty="0">
                <a:effectLst/>
                <a:latin typeface="-apple-system"/>
              </a:rPr>
              <a:t>등의 시스템을 포괄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59401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5E554-C1C6-477A-8379-323FE6A2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RTK </a:t>
            </a:r>
            <a:r>
              <a:rPr lang="ko-KR" altLang="en-US" sz="2400" dirty="0"/>
              <a:t>관련용어 설명</a:t>
            </a:r>
            <a:r>
              <a:rPr lang="en-US" altLang="ko-KR" sz="2400" dirty="0"/>
              <a:t>(</a:t>
            </a:r>
            <a:r>
              <a:rPr lang="ko-KR" altLang="en-US" sz="2400" dirty="0"/>
              <a:t>시스템적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FE3DD-D89F-2381-D1B6-476C3728FEA9}"/>
              </a:ext>
            </a:extLst>
          </p:cNvPr>
          <p:cNvSpPr txBox="1"/>
          <p:nvPr/>
        </p:nvSpPr>
        <p:spPr>
          <a:xfrm>
            <a:off x="574674" y="2084752"/>
            <a:ext cx="674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RTCM(input) : </a:t>
            </a:r>
            <a:r>
              <a:rPr lang="ko-KR" altLang="en-US" sz="1600" dirty="0"/>
              <a:t>위성에 관련된 정보와 관련된 </a:t>
            </a:r>
            <a:r>
              <a:rPr lang="ko-KR" altLang="en-US" sz="1600" dirty="0" err="1"/>
              <a:t>포멧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378A2A-04F1-1F2E-C526-66AD2F1B7DFA}"/>
              </a:ext>
            </a:extLst>
          </p:cNvPr>
          <p:cNvSpPr txBox="1"/>
          <p:nvPr/>
        </p:nvSpPr>
        <p:spPr>
          <a:xfrm>
            <a:off x="563490" y="2454084"/>
            <a:ext cx="7818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NMEA(</a:t>
            </a:r>
            <a:r>
              <a:rPr lang="en-US" altLang="ko-KR" sz="1600" dirty="0" err="1"/>
              <a:t>ouput</a:t>
            </a:r>
            <a:r>
              <a:rPr lang="en-US" altLang="ko-KR" sz="1600" dirty="0"/>
              <a:t>) : RTCM</a:t>
            </a:r>
            <a:r>
              <a:rPr lang="ko-KR" altLang="en-US" sz="1600" dirty="0"/>
              <a:t> 데이터를 이용하여 좌표를 산출 후 전송하기 위한 </a:t>
            </a:r>
            <a:r>
              <a:rPr lang="ko-KR" altLang="en-US" sz="1600" dirty="0" err="1"/>
              <a:t>포멧</a:t>
            </a:r>
            <a:r>
              <a:rPr lang="ko-KR" altLang="en-US" sz="1600" dirty="0"/>
              <a:t>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82B3742-5E49-A2F4-F39C-03AFDCC1E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061" y="2820871"/>
            <a:ext cx="6296904" cy="619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2FDD63-F820-CAF0-5731-1DFF5B767206}"/>
              </a:ext>
            </a:extLst>
          </p:cNvPr>
          <p:cNvSpPr txBox="1"/>
          <p:nvPr/>
        </p:nvSpPr>
        <p:spPr>
          <a:xfrm>
            <a:off x="2971800" y="3387343"/>
            <a:ext cx="6599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 dirty="0">
                <a:effectLst/>
                <a:latin typeface="-apple-system"/>
              </a:rPr>
              <a:t>longitude : </a:t>
            </a:r>
            <a:r>
              <a:rPr lang="ko-KR" altLang="en-US" sz="900" b="0" i="0" dirty="0">
                <a:effectLst/>
                <a:latin typeface="-apple-system"/>
              </a:rPr>
              <a:t>경도</a:t>
            </a:r>
            <a:r>
              <a:rPr lang="en-US" altLang="ko-KR" sz="900" b="0" i="0" dirty="0">
                <a:effectLst/>
                <a:latin typeface="-apple-system"/>
              </a:rPr>
              <a:t>, latitude : </a:t>
            </a:r>
            <a:r>
              <a:rPr lang="ko-KR" altLang="en-US" sz="900" b="0" i="0" dirty="0">
                <a:effectLst/>
                <a:latin typeface="-apple-system"/>
              </a:rPr>
              <a:t>위도</a:t>
            </a:r>
            <a:r>
              <a:rPr lang="en-US" altLang="ko-KR" sz="900" b="0" i="0" dirty="0">
                <a:effectLst/>
                <a:latin typeface="-apple-system"/>
              </a:rPr>
              <a:t>, altitude : </a:t>
            </a:r>
            <a:r>
              <a:rPr lang="ko-KR" altLang="en-US" sz="900" b="0" i="0" dirty="0">
                <a:effectLst/>
                <a:latin typeface="-apple-system"/>
              </a:rPr>
              <a:t>고도 등의 정보를 포함</a:t>
            </a:r>
            <a:r>
              <a:rPr lang="en-US" altLang="ko-KR" sz="900" b="0" i="0" dirty="0">
                <a:effectLst/>
                <a:latin typeface="-apple-system"/>
              </a:rPr>
              <a:t>. </a:t>
            </a:r>
            <a:r>
              <a:rPr lang="ko-KR" altLang="en-US" sz="900" b="0" i="0" dirty="0">
                <a:effectLst/>
                <a:latin typeface="-apple-system"/>
              </a:rPr>
              <a:t>필요에 따라 후처리로 </a:t>
            </a:r>
            <a:r>
              <a:rPr lang="ko-KR" altLang="en-US" sz="900" dirty="0">
                <a:latin typeface="-apple-system"/>
              </a:rPr>
              <a:t>파싱 하여 쓸 수도 있다</a:t>
            </a:r>
            <a:r>
              <a:rPr lang="en-US" altLang="ko-KR" sz="900" dirty="0">
                <a:latin typeface="-apple-system"/>
              </a:rPr>
              <a:t>.</a:t>
            </a:r>
            <a:endParaRPr lang="ko-KR" altLang="en-US" sz="9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FA9963D-6B4D-5D77-2DEA-CD9A170B3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47528"/>
            <a:ext cx="2508157" cy="23065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A02463-CCD6-6AD9-0FAD-E0FF8D17E5CE}"/>
              </a:ext>
            </a:extLst>
          </p:cNvPr>
          <p:cNvSpPr txBox="1"/>
          <p:nvPr/>
        </p:nvSpPr>
        <p:spPr>
          <a:xfrm>
            <a:off x="574674" y="3923407"/>
            <a:ext cx="7818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유선 데이터 전송 </a:t>
            </a:r>
            <a:r>
              <a:rPr lang="en-US" altLang="ko-KR" sz="1600" dirty="0"/>
              <a:t>: MRP_2000</a:t>
            </a:r>
            <a:r>
              <a:rPr lang="ko-KR" altLang="en-US" sz="1600" dirty="0"/>
              <a:t>의 </a:t>
            </a:r>
            <a:r>
              <a:rPr lang="en-US" altLang="ko-KR" sz="1600" dirty="0"/>
              <a:t>RS232</a:t>
            </a:r>
            <a:r>
              <a:rPr lang="ko-KR" altLang="en-US" sz="1600" dirty="0"/>
              <a:t>포트를 통해 </a:t>
            </a:r>
            <a:r>
              <a:rPr lang="en-US" altLang="ko-KR" sz="1600" dirty="0"/>
              <a:t>USB </a:t>
            </a:r>
            <a:r>
              <a:rPr lang="ko-KR" altLang="en-US" sz="1600" dirty="0"/>
              <a:t>포트로 시스템으로 유선 전송이 가능하다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5D90158-E042-7790-9FBB-0B06D22AD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929" y="4514474"/>
            <a:ext cx="3620005" cy="2572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6E65CE-EF82-1FD2-C140-2BA4DFAB1654}"/>
              </a:ext>
            </a:extLst>
          </p:cNvPr>
          <p:cNvSpPr txBox="1"/>
          <p:nvPr/>
        </p:nvSpPr>
        <p:spPr>
          <a:xfrm>
            <a:off x="563490" y="4991507"/>
            <a:ext cx="78185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BAUD RATE : MRP_2000</a:t>
            </a:r>
            <a:r>
              <a:rPr lang="ko-KR" altLang="en-US" sz="1600" dirty="0"/>
              <a:t>은 </a:t>
            </a:r>
            <a:r>
              <a:rPr lang="en-US" altLang="ko-KR" sz="1600" dirty="0"/>
              <a:t>115200BAUD RATE</a:t>
            </a:r>
            <a:r>
              <a:rPr lang="ko-KR" altLang="en-US" sz="1600" dirty="0"/>
              <a:t>로 통신을 하며 </a:t>
            </a:r>
            <a:r>
              <a:rPr lang="en-US" altLang="ko-KR" sz="1600" dirty="0"/>
              <a:t>1</a:t>
            </a:r>
            <a:r>
              <a:rPr lang="ko-KR" altLang="en-US" sz="1600" dirty="0"/>
              <a:t>초에 </a:t>
            </a:r>
            <a:r>
              <a:rPr lang="en-US" altLang="ko-KR" sz="1600" dirty="0"/>
              <a:t>115200</a:t>
            </a:r>
          </a:p>
          <a:p>
            <a:r>
              <a:rPr lang="ko-KR" altLang="en-US" sz="1600" dirty="0"/>
              <a:t>시그널을 전송가능</a:t>
            </a:r>
            <a:r>
              <a:rPr lang="en-US" altLang="ko-KR" sz="1600" dirty="0"/>
              <a:t>(</a:t>
            </a:r>
            <a:r>
              <a:rPr lang="ko-KR" altLang="en-US" sz="900" dirty="0"/>
              <a:t>통신 주기가 갱신 주기에 바로 반영된다는 뜻은 아님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77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5E554-C1C6-477A-8379-323FE6A2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RTK </a:t>
            </a:r>
            <a:r>
              <a:rPr lang="ko-KR" altLang="en-US" sz="2400" dirty="0"/>
              <a:t>관련용어 설명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측위적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FE3DD-D89F-2381-D1B6-476C3728FEA9}"/>
              </a:ext>
            </a:extLst>
          </p:cNvPr>
          <p:cNvSpPr txBox="1"/>
          <p:nvPr/>
        </p:nvSpPr>
        <p:spPr>
          <a:xfrm>
            <a:off x="574674" y="2084752"/>
            <a:ext cx="674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COLD START : MRP</a:t>
            </a:r>
            <a:r>
              <a:rPr lang="ko-KR" altLang="en-US" sz="1600" dirty="0"/>
              <a:t>가 켜지고 동작하기 까지 걸리는 시간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378A2A-04F1-1F2E-C526-66AD2F1B7DFA}"/>
              </a:ext>
            </a:extLst>
          </p:cNvPr>
          <p:cNvSpPr txBox="1"/>
          <p:nvPr/>
        </p:nvSpPr>
        <p:spPr>
          <a:xfrm>
            <a:off x="574674" y="2454084"/>
            <a:ext cx="7818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CONVERGENCE</a:t>
            </a:r>
            <a:r>
              <a:rPr lang="ko-KR" altLang="en-US" sz="1600" dirty="0"/>
              <a:t> </a:t>
            </a:r>
            <a:r>
              <a:rPr lang="en-US" altLang="ko-KR" sz="1600" dirty="0"/>
              <a:t>TIME : GNSS </a:t>
            </a:r>
            <a:r>
              <a:rPr lang="ko-KR" altLang="en-US" sz="1600" dirty="0"/>
              <a:t>신호와의 연결시간 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8DAD23-F7BF-8226-BE85-D26B8C812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77339"/>
            <a:ext cx="2782082" cy="23767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4A2387-9962-66BE-FD07-8475AC1BFDF6}"/>
              </a:ext>
            </a:extLst>
          </p:cNvPr>
          <p:cNvSpPr txBox="1"/>
          <p:nvPr/>
        </p:nvSpPr>
        <p:spPr>
          <a:xfrm>
            <a:off x="574674" y="2848734"/>
            <a:ext cx="781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CEP(</a:t>
            </a:r>
            <a:r>
              <a:rPr lang="ko-KR" altLang="en-US" sz="900" dirty="0"/>
              <a:t>원형 공산오차</a:t>
            </a:r>
            <a:r>
              <a:rPr lang="en-US" altLang="ko-KR" sz="900" dirty="0"/>
              <a:t>) : </a:t>
            </a:r>
            <a:r>
              <a:rPr lang="ko-KR" altLang="en-US" sz="900" dirty="0"/>
              <a:t>반경 </a:t>
            </a:r>
            <a:r>
              <a:rPr lang="en-US" altLang="ko-KR" sz="900" dirty="0"/>
              <a:t>N M </a:t>
            </a:r>
            <a:r>
              <a:rPr lang="ko-KR" altLang="en-US" sz="900" dirty="0"/>
              <a:t>내로 </a:t>
            </a:r>
            <a:r>
              <a:rPr lang="en-US" altLang="ko-KR" sz="900" dirty="0"/>
              <a:t>50%</a:t>
            </a:r>
            <a:r>
              <a:rPr lang="ko-KR" altLang="en-US" sz="900" dirty="0"/>
              <a:t>이상 일치함을 의미 </a:t>
            </a:r>
            <a:endParaRPr lang="en-US" altLang="ko-KR" sz="900" dirty="0"/>
          </a:p>
          <a:p>
            <a:r>
              <a:rPr lang="en-US" altLang="ko-KR" sz="900" dirty="0" err="1"/>
              <a:t>rtk</a:t>
            </a:r>
            <a:r>
              <a:rPr lang="en-US" altLang="ko-KR" sz="900" dirty="0"/>
              <a:t> </a:t>
            </a:r>
            <a:r>
              <a:rPr lang="ko-KR" altLang="en-US" sz="900" dirty="0"/>
              <a:t>정확성</a:t>
            </a:r>
            <a:r>
              <a:rPr lang="en-US" altLang="ko-KR" sz="900" dirty="0"/>
              <a:t>(10+ a)mm </a:t>
            </a:r>
            <a:r>
              <a:rPr lang="ko-KR" altLang="en-US" sz="900" dirty="0"/>
              <a:t>오차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623509-35F5-616A-2616-A9897B06E039}"/>
              </a:ext>
            </a:extLst>
          </p:cNvPr>
          <p:cNvSpPr txBox="1"/>
          <p:nvPr/>
        </p:nvSpPr>
        <p:spPr>
          <a:xfrm>
            <a:off x="574674" y="3187288"/>
            <a:ext cx="7818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F7BDDC-1C3C-1357-0A18-78675A0E9ED6}"/>
              </a:ext>
            </a:extLst>
          </p:cNvPr>
          <p:cNvSpPr txBox="1"/>
          <p:nvPr/>
        </p:nvSpPr>
        <p:spPr>
          <a:xfrm>
            <a:off x="559993" y="3429000"/>
            <a:ext cx="279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갱신주기</a:t>
            </a:r>
            <a:r>
              <a:rPr lang="en-US" altLang="ko-KR" sz="1600" dirty="0"/>
              <a:t>: 1hz ~ 20hz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351587A-1A14-4AEF-BF24-B7E731FF8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511" y="3829345"/>
            <a:ext cx="3154289" cy="40010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8F92B27-1822-45FA-8DAE-24EB652B1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492" y="4229451"/>
            <a:ext cx="3192308" cy="4191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B660CA6-D109-C4EA-973C-7C20D3A526A5}"/>
              </a:ext>
            </a:extLst>
          </p:cNvPr>
          <p:cNvSpPr txBox="1"/>
          <p:nvPr/>
        </p:nvSpPr>
        <p:spPr>
          <a:xfrm>
            <a:off x="574674" y="3860121"/>
            <a:ext cx="49879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위</a:t>
            </a:r>
            <a:r>
              <a:rPr lang="en-US" altLang="ko-KR" sz="1600" dirty="0"/>
              <a:t>, </a:t>
            </a:r>
            <a:r>
              <a:rPr lang="ko-KR" altLang="en-US" sz="1600" dirty="0"/>
              <a:t>경도 단위 </a:t>
            </a:r>
            <a:r>
              <a:rPr lang="en-US" altLang="ko-KR" sz="1600" dirty="0"/>
              <a:t>: DD.DDDDD(decimal degree)</a:t>
            </a:r>
            <a:r>
              <a:rPr lang="ko-KR" altLang="en-US" sz="1600" dirty="0"/>
              <a:t>으로 바꿀 수 있음</a:t>
            </a:r>
            <a:endParaRPr lang="en-US" altLang="ko-KR" sz="1600" dirty="0"/>
          </a:p>
          <a:p>
            <a:r>
              <a:rPr lang="en-US" altLang="ko-KR" sz="1600" dirty="0"/>
              <a:t>DD + mm.mm/60</a:t>
            </a:r>
          </a:p>
          <a:p>
            <a:endParaRPr lang="en-US" altLang="ko-KR" sz="1600" dirty="0"/>
          </a:p>
          <a:p>
            <a:r>
              <a:rPr lang="ko-KR" altLang="en-US" sz="1600" dirty="0"/>
              <a:t>경도 </a:t>
            </a:r>
            <a:r>
              <a:rPr lang="en-US" altLang="ko-KR" sz="1600" dirty="0"/>
              <a:t>1</a:t>
            </a:r>
            <a:r>
              <a:rPr lang="ko-KR" altLang="en-US" sz="1600" dirty="0"/>
              <a:t>도 거리 </a:t>
            </a:r>
            <a:r>
              <a:rPr lang="en-US" altLang="ko-KR" sz="1600" dirty="0"/>
              <a:t>: 111km</a:t>
            </a:r>
          </a:p>
          <a:p>
            <a:r>
              <a:rPr lang="ko-KR" altLang="en-US" sz="1600" dirty="0"/>
              <a:t>위도 </a:t>
            </a:r>
            <a:r>
              <a:rPr lang="en-US" altLang="ko-KR" sz="1600" dirty="0"/>
              <a:t>1</a:t>
            </a:r>
            <a:r>
              <a:rPr lang="ko-KR" altLang="en-US" sz="1600" dirty="0"/>
              <a:t>도 거리 </a:t>
            </a:r>
            <a:r>
              <a:rPr lang="en-US" altLang="ko-KR" sz="1600" dirty="0"/>
              <a:t>: 133km(</a:t>
            </a:r>
            <a:r>
              <a:rPr lang="ko-KR" altLang="en-US" sz="1600" dirty="0"/>
              <a:t>위도에 따라 다름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80627D-4B63-178C-5775-7F611A2AB951}"/>
              </a:ext>
            </a:extLst>
          </p:cNvPr>
          <p:cNvSpPr txBox="1"/>
          <p:nvPr/>
        </p:nvSpPr>
        <p:spPr>
          <a:xfrm>
            <a:off x="5494492" y="4679383"/>
            <a:ext cx="3192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Nmea</a:t>
            </a:r>
            <a:r>
              <a:rPr lang="en-US" altLang="ko-KR" sz="900" dirty="0"/>
              <a:t> </a:t>
            </a:r>
            <a:r>
              <a:rPr lang="ko-KR" altLang="en-US" sz="900" dirty="0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275998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5E554-C1C6-477A-8379-323FE6A2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MRP_2000 </a:t>
            </a:r>
            <a:r>
              <a:rPr lang="ko-KR" altLang="en-US" sz="2400" dirty="0"/>
              <a:t>테스트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623509-35F5-616A-2616-A9897B06E039}"/>
              </a:ext>
            </a:extLst>
          </p:cNvPr>
          <p:cNvSpPr txBox="1"/>
          <p:nvPr/>
        </p:nvSpPr>
        <p:spPr>
          <a:xfrm>
            <a:off x="574674" y="3187288"/>
            <a:ext cx="7818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5125FC-0E51-0039-05B1-8124CC630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93785"/>
            <a:ext cx="7086600" cy="899537"/>
          </a:xfrm>
          <a:prstGeom prst="rect">
            <a:avLst/>
          </a:prstGeom>
        </p:spPr>
      </p:pic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864959F7-52A3-6E4D-8B5B-65510E45D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845299"/>
              </p:ext>
            </p:extLst>
          </p:nvPr>
        </p:nvGraphicFramePr>
        <p:xfrm>
          <a:off x="457200" y="2784162"/>
          <a:ext cx="8112126" cy="308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810290184"/>
                    </a:ext>
                  </a:extLst>
                </a:gridCol>
                <a:gridCol w="2588684">
                  <a:extLst>
                    <a:ext uri="{9D8B030D-6E8A-4147-A177-3AD203B41FA5}">
                      <a16:colId xmlns:a16="http://schemas.microsoft.com/office/drawing/2014/main" val="701909529"/>
                    </a:ext>
                  </a:extLst>
                </a:gridCol>
                <a:gridCol w="2704042">
                  <a:extLst>
                    <a:ext uri="{9D8B030D-6E8A-4147-A177-3AD203B41FA5}">
                      <a16:colId xmlns:a16="http://schemas.microsoft.com/office/drawing/2014/main" val="1386051987"/>
                    </a:ext>
                  </a:extLst>
                </a:gridCol>
              </a:tblGrid>
              <a:tr h="638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시간에 따라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hz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공간에 따라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기준국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가속도에 따라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821018"/>
                  </a:ext>
                </a:extLst>
              </a:tr>
              <a:tr h="2444471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dirty="0"/>
                        <a:t>8hz(4</a:t>
                      </a:r>
                      <a:r>
                        <a:rPr lang="ko-KR" altLang="en-US" sz="1600" dirty="0"/>
                        <a:t>가지 위성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dirty="0"/>
                        <a:t>10hz(3</a:t>
                      </a:r>
                      <a:r>
                        <a:rPr lang="ko-KR" altLang="en-US" sz="1600" dirty="0"/>
                        <a:t>가지 위성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dirty="0"/>
                        <a:t>15hz(bds(</a:t>
                      </a:r>
                      <a:r>
                        <a:rPr lang="ko-KR" altLang="en-US" sz="1600" dirty="0"/>
                        <a:t>동양</a:t>
                      </a:r>
                      <a:r>
                        <a:rPr lang="en-US" altLang="ko-KR" sz="1600" dirty="0"/>
                        <a:t>), </a:t>
                      </a:r>
                      <a:r>
                        <a:rPr lang="en-US" altLang="ko-KR" sz="1600" dirty="0" err="1"/>
                        <a:t>gps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dirty="0"/>
                        <a:t>20hz(</a:t>
                      </a:r>
                      <a:r>
                        <a:rPr lang="en-US" altLang="ko-KR" sz="1600" dirty="0" err="1"/>
                        <a:t>gps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-&gt;</a:t>
                      </a:r>
                      <a:r>
                        <a:rPr lang="ko-KR" altLang="en-US" sz="1600" dirty="0"/>
                        <a:t> 현재는 </a:t>
                      </a:r>
                      <a:r>
                        <a:rPr lang="en-US" altLang="ko-KR" sz="1600" dirty="0"/>
                        <a:t>1hz(</a:t>
                      </a:r>
                      <a:r>
                        <a:rPr lang="ko-KR" altLang="en-US" sz="1600" dirty="0"/>
                        <a:t>정답지</a:t>
                      </a:r>
                      <a:r>
                        <a:rPr lang="en-US" altLang="ko-KR" sz="1600" dirty="0"/>
                        <a:t>) 5~8hz(</a:t>
                      </a:r>
                      <a:r>
                        <a:rPr lang="ko-KR" altLang="en-US" sz="1600" dirty="0" err="1"/>
                        <a:t>실험군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으로 삼아 진행 중</a:t>
                      </a:r>
                      <a:endParaRPr lang="en-US" altLang="ko-KR" sz="1600" dirty="0"/>
                    </a:p>
                    <a:p>
                      <a:pPr marL="0" indent="0" latinLnBrk="1">
                        <a:buNone/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학교 근처 통합기준점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기준국과 </a:t>
                      </a:r>
                      <a:r>
                        <a:rPr lang="en-US" altLang="ko-KR" sz="1600" dirty="0"/>
                        <a:t>5km)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err="1"/>
                        <a:t>기준국</a:t>
                      </a:r>
                      <a:r>
                        <a:rPr lang="ko-KR" altLang="en-US" sz="1600" dirty="0"/>
                        <a:t> 근처의 기준점</a:t>
                      </a:r>
                      <a:endParaRPr lang="en-US" altLang="ko-KR" sz="1600" dirty="0"/>
                    </a:p>
                    <a:p>
                      <a:pPr marL="0" indent="0" latinLnBrk="1">
                        <a:buNone/>
                      </a:pPr>
                      <a:endParaRPr lang="en-US" altLang="ko-KR" sz="16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600" dirty="0"/>
                        <a:t>-&gt; </a:t>
                      </a:r>
                      <a:r>
                        <a:rPr lang="ko-KR" altLang="en-US" sz="1600" dirty="0"/>
                        <a:t>현재 배제 중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dirty="0"/>
                        <a:t>MRP</a:t>
                      </a:r>
                      <a:r>
                        <a:rPr lang="ko-KR" altLang="en-US" sz="1600" dirty="0"/>
                        <a:t> 정지 시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dirty="0"/>
                        <a:t>MRP</a:t>
                      </a:r>
                      <a:r>
                        <a:rPr lang="ko-KR" altLang="en-US" sz="1600" dirty="0"/>
                        <a:t> 움직일 시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6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600" dirty="0"/>
                        <a:t>-&gt; speed </a:t>
                      </a:r>
                      <a:r>
                        <a:rPr lang="ko-KR" altLang="en-US" sz="1600" dirty="0"/>
                        <a:t>관련 사안으로 실험 대기 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656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22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8C6AB-836B-2078-9277-00359B31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MRP-</a:t>
            </a:r>
            <a:r>
              <a:rPr lang="ko-KR" altLang="en-US" dirty="0"/>
              <a:t>위고 통합실험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3F3B4D-0BCF-00E4-8B75-07C0029AC2EC}"/>
              </a:ext>
            </a:extLst>
          </p:cNvPr>
          <p:cNvSpPr/>
          <p:nvPr/>
        </p:nvSpPr>
        <p:spPr bwMode="auto">
          <a:xfrm>
            <a:off x="914400" y="1905000"/>
            <a:ext cx="1524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MRP-2000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0409-B0DF-50E8-D3AE-26737FB3349C}"/>
              </a:ext>
            </a:extLst>
          </p:cNvPr>
          <p:cNvSpPr/>
          <p:nvPr/>
        </p:nvSpPr>
        <p:spPr bwMode="auto">
          <a:xfrm>
            <a:off x="3048000" y="2743200"/>
            <a:ext cx="18288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Raspberry pi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B8146B6-34CC-34C8-3939-AAE5D48270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 bwMode="auto">
          <a:xfrm>
            <a:off x="2438400" y="2133600"/>
            <a:ext cx="6096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A2C56D-7088-00AB-70FA-388D8C6AEB37}"/>
              </a:ext>
            </a:extLst>
          </p:cNvPr>
          <p:cNvSpPr txBox="1"/>
          <p:nvPr/>
        </p:nvSpPr>
        <p:spPr>
          <a:xfrm>
            <a:off x="2590800" y="2133600"/>
            <a:ext cx="487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Serial : </a:t>
            </a:r>
            <a:r>
              <a:rPr lang="en-US" altLang="ko-KR" sz="1000" dirty="0" err="1"/>
              <a:t>alt,lon</a:t>
            </a:r>
            <a:r>
              <a:rPr lang="en-US" altLang="ko-KR" sz="1000" dirty="0"/>
              <a:t> -&gt; pos, speed, (zone) , (vector) 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1DED01-4F2B-8284-4E38-3E9CB21BD569}"/>
              </a:ext>
            </a:extLst>
          </p:cNvPr>
          <p:cNvSpPr/>
          <p:nvPr/>
        </p:nvSpPr>
        <p:spPr bwMode="auto">
          <a:xfrm>
            <a:off x="908538" y="4267201"/>
            <a:ext cx="1524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위고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35CCCE8-A0B5-93AC-9B3C-0BA7B1C65B79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 bwMode="auto">
          <a:xfrm flipV="1">
            <a:off x="2432538" y="2971800"/>
            <a:ext cx="615462" cy="152400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AD155B-F38F-46D7-F221-3DA671AED1F2}"/>
              </a:ext>
            </a:extLst>
          </p:cNvPr>
          <p:cNvSpPr/>
          <p:nvPr/>
        </p:nvSpPr>
        <p:spPr bwMode="auto">
          <a:xfrm>
            <a:off x="6096002" y="4155533"/>
            <a:ext cx="25908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노트북</a:t>
            </a:r>
            <a:r>
              <a:rPr lang="en-US" altLang="ko-KR" dirty="0"/>
              <a:t>(main server)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04707B7-5359-D268-99F2-B6FE6255F879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 bwMode="auto">
          <a:xfrm flipV="1">
            <a:off x="2432538" y="4384133"/>
            <a:ext cx="3663464" cy="111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2742AB0-D591-3711-658C-318FA2822ECE}"/>
              </a:ext>
            </a:extLst>
          </p:cNvPr>
          <p:cNvSpPr txBox="1"/>
          <p:nvPr/>
        </p:nvSpPr>
        <p:spPr>
          <a:xfrm>
            <a:off x="2681654" y="4595337"/>
            <a:ext cx="1966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Wifi</a:t>
            </a:r>
            <a:r>
              <a:rPr lang="en-US" altLang="ko-KR" sz="1000" dirty="0"/>
              <a:t> : speed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5B84B2-78E8-A58E-47E3-A1D67B919C90}"/>
              </a:ext>
            </a:extLst>
          </p:cNvPr>
          <p:cNvSpPr txBox="1"/>
          <p:nvPr/>
        </p:nvSpPr>
        <p:spPr>
          <a:xfrm>
            <a:off x="7568711" y="2896427"/>
            <a:ext cx="86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차 실험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72EFBA-BCDB-E629-4F27-6170B9826C9C}"/>
              </a:ext>
            </a:extLst>
          </p:cNvPr>
          <p:cNvSpPr txBox="1"/>
          <p:nvPr/>
        </p:nvSpPr>
        <p:spPr>
          <a:xfrm>
            <a:off x="4827709" y="4042304"/>
            <a:ext cx="86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차 실험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5E24F3-2019-D3B4-74AB-C7F5679B8514}"/>
              </a:ext>
            </a:extLst>
          </p:cNvPr>
          <p:cNvSpPr txBox="1"/>
          <p:nvPr/>
        </p:nvSpPr>
        <p:spPr>
          <a:xfrm>
            <a:off x="876300" y="5026325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8hz </a:t>
            </a:r>
            <a:r>
              <a:rPr lang="ko-KR" altLang="en-US" dirty="0"/>
              <a:t>실험 관련 영상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mrp-2000 </a:t>
            </a:r>
            <a:r>
              <a:rPr lang="en-US" altLang="ko-KR" dirty="0" err="1">
                <a:hlinkClick r:id="rId2"/>
              </a:rPr>
              <a:t>gnss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데이터 </a:t>
            </a:r>
            <a:r>
              <a:rPr lang="en-US" altLang="ko-KR" dirty="0">
                <a:hlinkClick r:id="rId2"/>
              </a:rPr>
              <a:t>getting in </a:t>
            </a:r>
            <a:r>
              <a:rPr lang="ko-KR" altLang="en-US" dirty="0" err="1">
                <a:hlinkClick r:id="rId2"/>
              </a:rPr>
              <a:t>라즈베리파이</a:t>
            </a:r>
            <a:r>
              <a:rPr lang="ko-KR" altLang="en-US" dirty="0">
                <a:hlinkClick r:id="rId2"/>
              </a:rPr>
              <a:t> 자동화 시스템 </a:t>
            </a:r>
            <a:r>
              <a:rPr lang="en-US" altLang="ko-KR" dirty="0">
                <a:hlinkClick r:id="rId2"/>
              </a:rPr>
              <a:t>– YouTube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실험 데이터에 대한 보고는 다음번에 진행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10FDA34-D9B2-3BAF-32C5-1EFBE6DF438D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>
            <a:off x="4876800" y="2971800"/>
            <a:ext cx="762000" cy="846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E1F2BE-9BA7-3192-F2DF-BD29A088DEEE}"/>
              </a:ext>
            </a:extLst>
          </p:cNvPr>
          <p:cNvSpPr/>
          <p:nvPr/>
        </p:nvSpPr>
        <p:spPr bwMode="auto">
          <a:xfrm>
            <a:off x="5638800" y="2839337"/>
            <a:ext cx="18288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스마트폰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2FD10A9-7A34-92FC-1925-546A883B8707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 bwMode="auto">
          <a:xfrm>
            <a:off x="4876800" y="2971800"/>
            <a:ext cx="1219202" cy="14123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B1B0433-9FC0-69A5-D5A8-5A14B65F7394}"/>
              </a:ext>
            </a:extLst>
          </p:cNvPr>
          <p:cNvSpPr txBox="1"/>
          <p:nvPr/>
        </p:nvSpPr>
        <p:spPr>
          <a:xfrm>
            <a:off x="4419600" y="3502463"/>
            <a:ext cx="1966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bluetooth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42603755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31339</TotalTime>
  <Words>450</Words>
  <Application>Microsoft Office PowerPoint</Application>
  <PresentationFormat>화면 슬라이드 쇼(4:3)</PresentationFormat>
  <Paragraphs>70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Verdana</vt:lpstr>
      <vt:lpstr>Wingdings</vt:lpstr>
      <vt:lpstr>Profile</vt:lpstr>
      <vt:lpstr>RTK 관련용어 설명(물리적)</vt:lpstr>
      <vt:lpstr>RTK 관련용어 설명(시스템적)</vt:lpstr>
      <vt:lpstr>RTK 관련용어 설명(측위적)</vt:lpstr>
      <vt:lpstr>MRP_2000 테스트</vt:lpstr>
      <vt:lpstr>MRP-위고 통합실험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지반함몰 및 액상화에 관한 지하안전 위험도 평가 고도화 기술</dc:title>
  <dc:creator>Lab01</dc:creator>
  <cp:lastModifiedBy>kim mingyu</cp:lastModifiedBy>
  <cp:revision>129</cp:revision>
  <dcterms:created xsi:type="dcterms:W3CDTF">2007-01-20T18:57:48Z</dcterms:created>
  <dcterms:modified xsi:type="dcterms:W3CDTF">2022-07-27T01:40:01Z</dcterms:modified>
</cp:coreProperties>
</file>