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721691-8A87-4914-BE1B-07ED249B0B39}">
  <a:tblStyle styleId="{9B721691-8A87-4914-BE1B-07ED249B0B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intro Lukas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162d14d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162d14d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lukas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334c280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334c280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Sevi</a:t>
            </a:r>
            <a:endParaRPr/>
          </a:p>
          <a:p>
            <a:pPr indent="-317500" lvl="0" marL="457200" rtl="0" algn="l">
              <a:spcBef>
                <a:spcPts val="0"/>
              </a:spcBef>
              <a:spcAft>
                <a:spcPts val="0"/>
              </a:spcAft>
              <a:buSzPts val="1400"/>
              <a:buChar char="-"/>
            </a:pPr>
            <a:r>
              <a:rPr lang="de"/>
              <a:t>Rundenbasiert</a:t>
            </a:r>
            <a:endParaRPr/>
          </a:p>
          <a:p>
            <a:pPr indent="-317500" lvl="0" marL="457200" rtl="0" algn="l">
              <a:spcBef>
                <a:spcPts val="0"/>
              </a:spcBef>
              <a:spcAft>
                <a:spcPts val="0"/>
              </a:spcAft>
              <a:buSzPts val="1400"/>
              <a:buChar char="-"/>
            </a:pPr>
            <a:r>
              <a:rPr lang="de"/>
              <a:t>Eine Map/Grid/Maze mit Zimmern, zufälliger Spawn</a:t>
            </a:r>
            <a:endParaRPr/>
          </a:p>
          <a:p>
            <a:pPr indent="-317500" lvl="0" marL="457200" rtl="0" algn="l">
              <a:spcBef>
                <a:spcPts val="0"/>
              </a:spcBef>
              <a:spcAft>
                <a:spcPts val="0"/>
              </a:spcAft>
              <a:buSzPts val="1400"/>
              <a:buChar char="-"/>
            </a:pPr>
            <a:r>
              <a:rPr lang="de"/>
              <a:t>Spieler sind entweder “humans” oder “ghosts”</a:t>
            </a:r>
            <a:endParaRPr/>
          </a:p>
          <a:p>
            <a:pPr indent="-317500" lvl="1" marL="914400" rtl="0" algn="l">
              <a:spcBef>
                <a:spcPts val="0"/>
              </a:spcBef>
              <a:spcAft>
                <a:spcPts val="0"/>
              </a:spcAft>
              <a:buSzPts val="1400"/>
              <a:buChar char="-"/>
            </a:pPr>
            <a:r>
              <a:rPr lang="de"/>
              <a:t>Ziel Humans: Keys finden und “fliehen”</a:t>
            </a:r>
            <a:endParaRPr/>
          </a:p>
          <a:p>
            <a:pPr indent="-317500" lvl="1" marL="914400" rtl="0" algn="l">
              <a:spcBef>
                <a:spcPts val="0"/>
              </a:spcBef>
              <a:spcAft>
                <a:spcPts val="0"/>
              </a:spcAft>
              <a:buSzPts val="1400"/>
              <a:buChar char="-"/>
            </a:pPr>
            <a:r>
              <a:rPr lang="de"/>
              <a:t>Ziel Ghosts: Humans zu finden und “haunten”</a:t>
            </a:r>
            <a:endParaRPr/>
          </a:p>
          <a:p>
            <a:pPr indent="-317500" lvl="0" marL="457200" rtl="0" algn="l">
              <a:spcBef>
                <a:spcPts val="0"/>
              </a:spcBef>
              <a:spcAft>
                <a:spcPts val="0"/>
              </a:spcAft>
              <a:buSzPts val="1400"/>
              <a:buChar char="-"/>
            </a:pPr>
            <a:r>
              <a:rPr lang="de"/>
              <a:t>Jeder Spieler ist in einem Zimmer und sieht nur das Zimmer</a:t>
            </a:r>
            <a:endParaRPr/>
          </a:p>
          <a:p>
            <a:pPr indent="-317500" lvl="1" marL="914400" rtl="0" algn="l">
              <a:spcBef>
                <a:spcPts val="0"/>
              </a:spcBef>
              <a:spcAft>
                <a:spcPts val="0"/>
              </a:spcAft>
              <a:buSzPts val="1400"/>
              <a:buChar char="-"/>
            </a:pPr>
            <a:r>
              <a:rPr lang="de"/>
              <a:t>Mehrere Handlungsmöglichkeiten: </a:t>
            </a:r>
            <a:endParaRPr/>
          </a:p>
          <a:p>
            <a:pPr indent="-317500" lvl="2" marL="1371600" rtl="0" algn="l">
              <a:spcBef>
                <a:spcPts val="0"/>
              </a:spcBef>
              <a:spcAft>
                <a:spcPts val="0"/>
              </a:spcAft>
              <a:buSzPts val="1400"/>
              <a:buChar char="-"/>
            </a:pPr>
            <a:r>
              <a:rPr lang="de"/>
              <a:t>Türe öffnen</a:t>
            </a:r>
            <a:endParaRPr/>
          </a:p>
          <a:p>
            <a:pPr indent="-317500" lvl="2" marL="1371600" rtl="0" algn="l">
              <a:spcBef>
                <a:spcPts val="0"/>
              </a:spcBef>
              <a:spcAft>
                <a:spcPts val="0"/>
              </a:spcAft>
              <a:buSzPts val="1400"/>
              <a:buChar char="-"/>
            </a:pPr>
            <a:r>
              <a:rPr lang="de"/>
              <a:t>bleiben</a:t>
            </a:r>
            <a:endParaRPr/>
          </a:p>
          <a:p>
            <a:pPr indent="-317500" lvl="2" marL="1371600" rtl="0" algn="l">
              <a:spcBef>
                <a:spcPts val="0"/>
              </a:spcBef>
              <a:spcAft>
                <a:spcPts val="0"/>
              </a:spcAft>
              <a:buSzPts val="1400"/>
              <a:buChar char="-"/>
            </a:pPr>
            <a:r>
              <a:rPr lang="de"/>
              <a:t>Chest öffnen/ cobweb entfernen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162d14d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162d14d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Michel Romancuk</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15000"/>
              </a:lnSpc>
              <a:spcBef>
                <a:spcPts val="0"/>
              </a:spcBef>
              <a:spcAft>
                <a:spcPts val="1200"/>
              </a:spcAft>
              <a:buNone/>
            </a:pPr>
            <a:r>
              <a:rPr lang="de" sz="1200">
                <a:solidFill>
                  <a:schemeClr val="dk1"/>
                </a:solidFill>
              </a:rPr>
              <a:t>Alle arbeiten am Protokollentwurf, weil es hier um die Kommunikation geht und es deswegen wichtig ist, dass jeder versteht, wie es funktioniert. Jedoch sind jeweils 2 verantwortlich für Client und Server. Ziel ist, dass alle verstehen, wie Server/Client funktioniert. Bei kleineren Sub-Tasks wird die Arbeit mehr parallelisiert, weswegen Ping/Pong und User Functionality von 2 Teams erledigt werden. In den weiteren Meilensteinen versuchen wir so parallel wie nur möglich zu arbeiten. Bei jeder Aufgabe weisen wir die Verantwortung einer Person zu. Zweck davon ist, dass wir einen "Shot-Caller" haben, der Deadlines einhält und Strenge aufbringt. Dies wechselt regelmäßig, damit wir kein Free-Riding ermöglichen.  Wir haben in jedem Meilenstein einen Puffer eingeplant und nutzen diesen auch zum Synchronisieren sowie Spielmechaniken zu besprechen.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62d14d2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62d14d2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Server: </a:t>
            </a:r>
            <a:endParaRPr/>
          </a:p>
          <a:p>
            <a:pPr indent="0" lvl="0" marL="0" rtl="0" algn="l">
              <a:spcBef>
                <a:spcPts val="0"/>
              </a:spcBef>
              <a:spcAft>
                <a:spcPts val="0"/>
              </a:spcAft>
              <a:buNone/>
            </a:pPr>
            <a:r>
              <a:rPr lang="de"/>
              <a:t>hat grid/map, </a:t>
            </a:r>
            <a:endParaRPr/>
          </a:p>
          <a:p>
            <a:pPr indent="0" lvl="0" marL="0" rtl="0" algn="l">
              <a:spcBef>
                <a:spcPts val="0"/>
              </a:spcBef>
              <a:spcAft>
                <a:spcPts val="0"/>
              </a:spcAft>
              <a:buNone/>
            </a:pPr>
            <a:r>
              <a:rPr lang="de"/>
              <a:t>Info was für Items jedes Zimmer hat und wie viele Türen,</a:t>
            </a:r>
            <a:endParaRPr/>
          </a:p>
          <a:p>
            <a:pPr indent="0" lvl="0" marL="0" rtl="0" algn="l">
              <a:spcBef>
                <a:spcPts val="0"/>
              </a:spcBef>
              <a:spcAft>
                <a:spcPts val="0"/>
              </a:spcAft>
              <a:buNone/>
            </a:pPr>
            <a:r>
              <a:rPr lang="de"/>
              <a:t> Location von jedem Spieler.</a:t>
            </a:r>
            <a:endParaRPr/>
          </a:p>
          <a:p>
            <a:pPr indent="0" lvl="0" marL="0" rtl="0" algn="l">
              <a:spcBef>
                <a:spcPts val="0"/>
              </a:spcBef>
              <a:spcAft>
                <a:spcPts val="0"/>
              </a:spcAft>
              <a:buNone/>
            </a:pPr>
            <a:r>
              <a:rPr lang="de"/>
              <a:t>-&gt;sendet Info über das Zimmer an dem Client, mit einem GUI, und Timer</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Client: Hat 15s um zu entscheiden, welche Türe er nehmen will und sendet die Wahl am Server</a:t>
            </a:r>
            <a:endParaRPr/>
          </a:p>
          <a:p>
            <a:pPr indent="0" lvl="0" marL="0" rtl="0" algn="l">
              <a:spcBef>
                <a:spcPts val="0"/>
              </a:spcBef>
              <a:spcAft>
                <a:spcPts val="0"/>
              </a:spcAft>
              <a:buNone/>
            </a:pPr>
            <a:r>
              <a:rPr lang="de"/>
              <a:t>-&gt; Falls keine Auswahl getroffen bleibt er im Zimmer</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Server: relocated alle Spieler</a:t>
            </a:r>
            <a:endParaRPr/>
          </a:p>
          <a:p>
            <a:pPr indent="0" lvl="0" marL="0" rtl="0" algn="l">
              <a:spcBef>
                <a:spcPts val="0"/>
              </a:spcBef>
              <a:spcAft>
                <a:spcPts val="0"/>
              </a:spcAft>
              <a:buNone/>
            </a:pPr>
            <a:r>
              <a:rPr lang="de"/>
              <a:t>-&gt;falls player in einem Zimmer mit keys landet ist er escaped.</a:t>
            </a:r>
            <a:endParaRPr/>
          </a:p>
          <a:p>
            <a:pPr indent="0" lvl="0" marL="0" rtl="0" algn="l">
              <a:spcBef>
                <a:spcPts val="0"/>
              </a:spcBef>
              <a:spcAft>
                <a:spcPts val="0"/>
              </a:spcAft>
              <a:buNone/>
            </a:pPr>
            <a:r>
              <a:rPr lang="de"/>
              <a:t>-&gt;falls ghost und Spieler im gleichen Zimmer landen-&gt; Spieler haunted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162d14d2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162d14d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lukas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4e91b304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4e91b30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KEY  H(A)UNT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Programmierprojekt</a:t>
            </a:r>
            <a:r>
              <a:rPr lang="de"/>
              <a:t> FS 2023 - Gruppe 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CONTENTS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About the game idea &amp; mockup</a:t>
            </a:r>
            <a:endParaRPr/>
          </a:p>
          <a:p>
            <a:pPr indent="-342900" lvl="0" marL="457200" rtl="0" algn="l">
              <a:spcBef>
                <a:spcPts val="0"/>
              </a:spcBef>
              <a:spcAft>
                <a:spcPts val="0"/>
              </a:spcAft>
              <a:buSzPts val="1800"/>
              <a:buChar char="-"/>
            </a:pPr>
            <a:r>
              <a:rPr lang="de"/>
              <a:t>Projektplan</a:t>
            </a:r>
            <a:endParaRPr/>
          </a:p>
          <a:p>
            <a:pPr indent="-342900" lvl="0" marL="457200" rtl="0" algn="l">
              <a:spcBef>
                <a:spcPts val="0"/>
              </a:spcBef>
              <a:spcAft>
                <a:spcPts val="0"/>
              </a:spcAft>
              <a:buSzPts val="1800"/>
              <a:buChar char="-"/>
            </a:pPr>
            <a:r>
              <a:rPr lang="de"/>
              <a:t>Server - Client aufgaben</a:t>
            </a:r>
            <a:endParaRPr/>
          </a:p>
          <a:p>
            <a:pPr indent="-342900" lvl="0" marL="457200" rtl="0" algn="l">
              <a:spcBef>
                <a:spcPts val="0"/>
              </a:spcBef>
              <a:spcAft>
                <a:spcPts val="0"/>
              </a:spcAft>
              <a:buSzPts val="1800"/>
              <a:buChar char="-"/>
            </a:pPr>
            <a:r>
              <a:rPr lang="de"/>
              <a:t>Software requirements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Mockup</a:t>
            </a:r>
            <a:endParaRPr/>
          </a:p>
        </p:txBody>
      </p:sp>
      <p:sp>
        <p:nvSpPr>
          <p:cNvPr id="72" name="Google Shape;72;p15"/>
          <p:cNvSpPr txBox="1"/>
          <p:nvPr>
            <p:ph idx="1" type="body"/>
          </p:nvPr>
        </p:nvSpPr>
        <p:spPr>
          <a:xfrm>
            <a:off x="311700" y="1171600"/>
            <a:ext cx="22128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Timer</a:t>
            </a:r>
            <a:endParaRPr/>
          </a:p>
          <a:p>
            <a:pPr indent="-342900" lvl="0" marL="457200" rtl="0" algn="l">
              <a:spcBef>
                <a:spcPts val="0"/>
              </a:spcBef>
              <a:spcAft>
                <a:spcPts val="0"/>
              </a:spcAft>
              <a:buSzPts val="1800"/>
              <a:buChar char="-"/>
            </a:pPr>
            <a:r>
              <a:rPr lang="de"/>
              <a:t>Action Buttons</a:t>
            </a:r>
            <a:endParaRPr/>
          </a:p>
          <a:p>
            <a:pPr indent="-342900" lvl="0" marL="457200" rtl="0" algn="l">
              <a:spcBef>
                <a:spcPts val="0"/>
              </a:spcBef>
              <a:spcAft>
                <a:spcPts val="0"/>
              </a:spcAft>
              <a:buSzPts val="1800"/>
              <a:buChar char="-"/>
            </a:pPr>
            <a:r>
              <a:rPr lang="de"/>
              <a:t>Chat</a:t>
            </a:r>
            <a:endParaRPr/>
          </a:p>
          <a:p>
            <a:pPr indent="-342900" lvl="0" marL="457200" rtl="0" algn="l">
              <a:spcBef>
                <a:spcPts val="0"/>
              </a:spcBef>
              <a:spcAft>
                <a:spcPts val="0"/>
              </a:spcAft>
              <a:buSzPts val="1800"/>
              <a:buChar char="-"/>
            </a:pPr>
            <a:r>
              <a:rPr lang="de"/>
              <a:t>Treasure Chests</a:t>
            </a:r>
            <a:endParaRPr/>
          </a:p>
          <a:p>
            <a:pPr indent="-342900" lvl="0" marL="457200" rtl="0" algn="l">
              <a:spcBef>
                <a:spcPts val="0"/>
              </a:spcBef>
              <a:spcAft>
                <a:spcPts val="0"/>
              </a:spcAft>
              <a:buSzPts val="1800"/>
              <a:buChar char="-"/>
            </a:pPr>
            <a:r>
              <a:rPr lang="de"/>
              <a:t>Doors</a:t>
            </a:r>
            <a:endParaRPr/>
          </a:p>
        </p:txBody>
      </p:sp>
      <p:pic>
        <p:nvPicPr>
          <p:cNvPr id="73" name="Google Shape;73;p15"/>
          <p:cNvPicPr preferRelativeResize="0"/>
          <p:nvPr/>
        </p:nvPicPr>
        <p:blipFill>
          <a:blip r:embed="rId3">
            <a:alphaModFix/>
          </a:blip>
          <a:stretch>
            <a:fillRect/>
          </a:stretch>
        </p:blipFill>
        <p:spPr>
          <a:xfrm>
            <a:off x="2633948" y="293500"/>
            <a:ext cx="6307126" cy="443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Projekt-</a:t>
            </a:r>
            <a:endParaRPr/>
          </a:p>
          <a:p>
            <a:pPr indent="0" lvl="0" marL="0" rtl="0" algn="l">
              <a:spcBef>
                <a:spcPts val="0"/>
              </a:spcBef>
              <a:spcAft>
                <a:spcPts val="0"/>
              </a:spcAft>
              <a:buNone/>
            </a:pPr>
            <a:r>
              <a:rPr lang="de"/>
              <a:t>plan</a:t>
            </a:r>
            <a:endParaRPr/>
          </a:p>
        </p:txBody>
      </p:sp>
      <p:pic>
        <p:nvPicPr>
          <p:cNvPr id="79" name="Google Shape;79;p16"/>
          <p:cNvPicPr preferRelativeResize="0"/>
          <p:nvPr/>
        </p:nvPicPr>
        <p:blipFill>
          <a:blip r:embed="rId3">
            <a:alphaModFix/>
          </a:blip>
          <a:stretch>
            <a:fillRect/>
          </a:stretch>
        </p:blipFill>
        <p:spPr>
          <a:xfrm>
            <a:off x="2017825" y="0"/>
            <a:ext cx="6423676" cy="503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Server/Client</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Server:</a:t>
            </a:r>
            <a:endParaRPr/>
          </a:p>
          <a:p>
            <a:pPr indent="-317500" lvl="1" marL="914400" rtl="0" algn="l">
              <a:spcBef>
                <a:spcPts val="0"/>
              </a:spcBef>
              <a:spcAft>
                <a:spcPts val="0"/>
              </a:spcAft>
              <a:buSzPts val="1400"/>
              <a:buChar char="-"/>
            </a:pPr>
            <a:r>
              <a:rPr lang="de"/>
              <a:t>Sendet Client Infos über Zimmer (wie viele Türen, wo sind die Türen etc.)</a:t>
            </a:r>
            <a:endParaRPr/>
          </a:p>
          <a:p>
            <a:pPr indent="-342900" lvl="0" marL="457200" rtl="0" algn="l">
              <a:spcBef>
                <a:spcPts val="0"/>
              </a:spcBef>
              <a:spcAft>
                <a:spcPts val="0"/>
              </a:spcAft>
              <a:buSzPts val="1800"/>
              <a:buChar char="-"/>
            </a:pPr>
            <a:r>
              <a:rPr lang="de"/>
              <a:t>Client:</a:t>
            </a:r>
            <a:endParaRPr/>
          </a:p>
          <a:p>
            <a:pPr indent="-317500" lvl="1" marL="914400" rtl="0" algn="l">
              <a:spcBef>
                <a:spcPts val="0"/>
              </a:spcBef>
              <a:spcAft>
                <a:spcPts val="0"/>
              </a:spcAft>
              <a:buSzPts val="1400"/>
              <a:buChar char="-"/>
            </a:pPr>
            <a:r>
              <a:rPr lang="de"/>
              <a:t>sendet jede Runde Nachricht am Server welche Türe gewählt wird (north, south, east, west)</a:t>
            </a:r>
            <a:endParaRPr/>
          </a:p>
          <a:p>
            <a:pPr indent="0" lvl="0" marL="0" rtl="0" algn="l">
              <a:spcBef>
                <a:spcPts val="1200"/>
              </a:spcBef>
              <a:spcAft>
                <a:spcPts val="0"/>
              </a:spcAft>
              <a:buNone/>
            </a:pPr>
            <a:r>
              <a:rPr lang="de"/>
              <a:t>Protokollstruktur: &lt;status&gt;&lt;destination&gt;&lt;command&gt;&lt;params&gt;</a:t>
            </a:r>
            <a:endParaRPr/>
          </a:p>
          <a:p>
            <a:pPr indent="0" lvl="0" marL="0" rtl="0" algn="l">
              <a:spcBef>
                <a:spcPts val="1200"/>
              </a:spcBef>
              <a:spcAft>
                <a:spcPts val="1200"/>
              </a:spcAft>
              <a:buNone/>
            </a:pPr>
            <a:r>
              <a:rPr lang="de"/>
              <a:t>Beispiel:			</a:t>
            </a:r>
            <a:r>
              <a:rPr lang="de"/>
              <a:t>	</a:t>
            </a:r>
            <a:r>
              <a:rPr lang="de"/>
              <a:t>OK		lobby1		move		player4, north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Requirement analysis</a:t>
            </a:r>
            <a:endParaRPr/>
          </a:p>
        </p:txBody>
      </p:sp>
      <p:graphicFrame>
        <p:nvGraphicFramePr>
          <p:cNvPr id="91" name="Google Shape;91;p18"/>
          <p:cNvGraphicFramePr/>
          <p:nvPr/>
        </p:nvGraphicFramePr>
        <p:xfrm>
          <a:off x="952500" y="1095415"/>
          <a:ext cx="3000000" cy="3000000"/>
        </p:xfrm>
        <a:graphic>
          <a:graphicData uri="http://schemas.openxmlformats.org/drawingml/2006/table">
            <a:tbl>
              <a:tblPr>
                <a:noFill/>
                <a:tableStyleId>{9B721691-8A87-4914-BE1B-07ED249B0B39}</a:tableStyleId>
              </a:tblPr>
              <a:tblGrid>
                <a:gridCol w="2413000"/>
                <a:gridCol w="2413000"/>
                <a:gridCol w="2413000"/>
              </a:tblGrid>
              <a:tr h="528375">
                <a:tc>
                  <a:txBody>
                    <a:bodyPr/>
                    <a:lstStyle/>
                    <a:p>
                      <a:pPr indent="0" lvl="0" marL="0" rtl="0" algn="ctr">
                        <a:spcBef>
                          <a:spcPts val="0"/>
                        </a:spcBef>
                        <a:spcAft>
                          <a:spcPts val="0"/>
                        </a:spcAft>
                        <a:buNone/>
                      </a:pPr>
                      <a:r>
                        <a:rPr lang="de">
                          <a:latin typeface="Old Standard TT"/>
                          <a:ea typeface="Old Standard TT"/>
                          <a:cs typeface="Old Standard TT"/>
                          <a:sym typeface="Old Standard TT"/>
                        </a:rPr>
                        <a:t>Server</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de">
                          <a:latin typeface="Old Standard TT"/>
                          <a:ea typeface="Old Standard TT"/>
                          <a:cs typeface="Old Standard TT"/>
                          <a:sym typeface="Old Standard TT"/>
                        </a:rPr>
                        <a:t>Both</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de">
                          <a:latin typeface="Old Standard TT"/>
                          <a:ea typeface="Old Standard TT"/>
                          <a:cs typeface="Old Standard TT"/>
                          <a:sym typeface="Old Standard TT"/>
                        </a:rPr>
                        <a:t>Client</a:t>
                      </a:r>
                      <a:endParaRPr>
                        <a:latin typeface="Old Standard TT"/>
                        <a:ea typeface="Old Standard TT"/>
                        <a:cs typeface="Old Standard TT"/>
                        <a:sym typeface="Old Standard TT"/>
                      </a:endParaRPr>
                    </a:p>
                  </a:txBody>
                  <a:tcPr marT="91425" marB="91425" marR="91425" marL="91425"/>
                </a:tc>
              </a:tr>
              <a:tr h="2481075">
                <a:tc>
                  <a:txBody>
                    <a:bodyPr/>
                    <a:lstStyle/>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Game Logic</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Data structures</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de">
                          <a:latin typeface="Old Standard TT"/>
                          <a:ea typeface="Old Standard TT"/>
                          <a:cs typeface="Old Standard TT"/>
                          <a:sym typeface="Old Standard TT"/>
                        </a:rPr>
                        <a:t>Maze structure</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de">
                          <a:latin typeface="Old Standard TT"/>
                          <a:ea typeface="Old Standard TT"/>
                          <a:cs typeface="Old Standard TT"/>
                          <a:sym typeface="Old Standard TT"/>
                        </a:rPr>
                        <a:t>Doors/chests</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de">
                          <a:latin typeface="Old Standard TT"/>
                          <a:ea typeface="Old Standard TT"/>
                          <a:cs typeface="Old Standard TT"/>
                          <a:sym typeface="Old Standard TT"/>
                        </a:rPr>
                        <a:t>Players/Ghost locations</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Game instances/Lobbys</a:t>
                      </a:r>
                      <a:endParaRPr>
                        <a:latin typeface="Old Standard TT"/>
                        <a:ea typeface="Old Standard TT"/>
                        <a:cs typeface="Old Standard TT"/>
                        <a:sym typeface="Old Standard TT"/>
                      </a:endParaRPr>
                    </a:p>
                  </a:txBody>
                  <a:tcPr marT="91425" marB="91425" marR="91425" marL="91425"/>
                </a:tc>
                <a:tc>
                  <a:txBody>
                    <a:bodyPr/>
                    <a:lstStyle/>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Network Protocol</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Authentication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Chat</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Timer</a:t>
                      </a:r>
                      <a:endParaRPr>
                        <a:latin typeface="Old Standard TT"/>
                        <a:ea typeface="Old Standard TT"/>
                        <a:cs typeface="Old Standard TT"/>
                        <a:sym typeface="Old Standard TT"/>
                      </a:endParaRPr>
                    </a:p>
                  </a:txBody>
                  <a:tcPr marT="91425" marB="91425" marR="91425" marL="91425"/>
                </a:tc>
                <a:tc>
                  <a:txBody>
                    <a:bodyPr/>
                    <a:lstStyle/>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GUI</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Keystroke/Click event listener</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de">
                          <a:latin typeface="Old Standard TT"/>
                          <a:ea typeface="Old Standard TT"/>
                          <a:cs typeface="Old Standard TT"/>
                          <a:sym typeface="Old Standard TT"/>
                        </a:rPr>
                        <a:t>Command/Debug interface</a:t>
                      </a:r>
                      <a:endParaRPr>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Danke für die Aufmerksamkeit!</a:t>
            </a:r>
            <a:endParaRPr/>
          </a:p>
        </p:txBody>
      </p:sp>
      <p:sp>
        <p:nvSpPr>
          <p:cNvPr id="97" name="Google Shape;97;p19"/>
          <p:cNvSpPr txBox="1"/>
          <p:nvPr>
            <p:ph idx="1" type="body"/>
          </p:nvPr>
        </p:nvSpPr>
        <p:spPr>
          <a:xfrm>
            <a:off x="379475" y="117915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a:t>Fragen?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