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BA6B-38B1-415A-9BB3-9C86C0DFCDE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E6DD1277-72F2-4877-A2B3-DC6785582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0FE22395-5449-4310-9A32-6012CE8FA8AA}"/>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5" name="Marcador de pie de página 4">
            <a:extLst>
              <a:ext uri="{FF2B5EF4-FFF2-40B4-BE49-F238E27FC236}">
                <a16:creationId xmlns:a16="http://schemas.microsoft.com/office/drawing/2014/main" id="{9888C10D-9822-4243-9656-70A7F4ADD5C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96FD10B-3AB0-4475-A659-1EA48C05FC92}"/>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7209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F3153-1692-44A2-A39C-ADA138BF692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D0F4FFD-A6C3-4E53-807C-7ED2FBC4A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A584C62-6B3F-429A-9CC5-C10B60176AF7}"/>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5" name="Marcador de pie de página 4">
            <a:extLst>
              <a:ext uri="{FF2B5EF4-FFF2-40B4-BE49-F238E27FC236}">
                <a16:creationId xmlns:a16="http://schemas.microsoft.com/office/drawing/2014/main" id="{7E8C80DE-0C1C-416A-A513-F7F0660D2DE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D60EAA8-3DBE-447C-9633-2C513436CC71}"/>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77208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CDEE838-C78B-42C4-9E42-0A21ECF026D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BBA26521-4DB0-494A-92EE-D03218E6B9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EE7E0F1-1050-4862-933E-47CB7C4327B0}"/>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5" name="Marcador de pie de página 4">
            <a:extLst>
              <a:ext uri="{FF2B5EF4-FFF2-40B4-BE49-F238E27FC236}">
                <a16:creationId xmlns:a16="http://schemas.microsoft.com/office/drawing/2014/main" id="{440351D4-6D94-4833-8DB6-6A448339E11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8B35AE9-A6D9-4845-88C0-06087E625BF6}"/>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187358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F5D82-65D2-4204-952B-118E9C80AA1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BF7FD42-3E46-4EE0-BDE8-177C9BAFAAD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E7836D5-65C9-41C5-AFBC-D3B43EAEEA35}"/>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5" name="Marcador de pie de página 4">
            <a:extLst>
              <a:ext uri="{FF2B5EF4-FFF2-40B4-BE49-F238E27FC236}">
                <a16:creationId xmlns:a16="http://schemas.microsoft.com/office/drawing/2014/main" id="{DC52D82F-F27E-48A6-91EF-FFA96565DE1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ACAA673-5200-4C00-B2F6-CF8116E44799}"/>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329693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76329-A8F9-481A-B401-BC9630F070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FBBE317-FE93-43EF-B08F-40CEF210D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D732100-F675-4D71-A33C-DA187EF6113F}"/>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5" name="Marcador de pie de página 4">
            <a:extLst>
              <a:ext uri="{FF2B5EF4-FFF2-40B4-BE49-F238E27FC236}">
                <a16:creationId xmlns:a16="http://schemas.microsoft.com/office/drawing/2014/main" id="{F4281626-6DB9-46F4-BDE5-7DD1D9AF53D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CE78EAC-AAF9-4DCA-BA9D-F24D09797CFC}"/>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395793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62F76-5AB1-47E8-BA50-074A6229004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B3F19DC8-B7B6-4C38-A357-7B469B28658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8536FFA-3247-40B5-BC10-2516B62130C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6730D927-1709-4E60-9A64-D8953C386168}"/>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6" name="Marcador de pie de página 5">
            <a:extLst>
              <a:ext uri="{FF2B5EF4-FFF2-40B4-BE49-F238E27FC236}">
                <a16:creationId xmlns:a16="http://schemas.microsoft.com/office/drawing/2014/main" id="{266370F8-0D4D-4CA2-9BFD-F046A571D44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C2F60AB-C325-41A5-9703-CC164D1971CF}"/>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41669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254AE-AEFE-4507-83E4-950AFDD9C38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DC37F82-5188-40AF-BC1F-6B4480A58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C276126-F2C1-4384-B391-977145E2FBE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7B82BD93-5CC1-42E5-946A-2E23A6FF8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13421E-726F-441F-B082-5A3BBE421A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F428D432-6D3B-4117-9F70-37E10AB766D2}"/>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8" name="Marcador de pie de página 7">
            <a:extLst>
              <a:ext uri="{FF2B5EF4-FFF2-40B4-BE49-F238E27FC236}">
                <a16:creationId xmlns:a16="http://schemas.microsoft.com/office/drawing/2014/main" id="{C9FA740A-9235-4DEA-82DF-A7566D7CC88E}"/>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A2E0B31C-3510-4D75-AB79-8301C7396A53}"/>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212669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803A0-CE14-4B0D-9A8F-75702405A6C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927C5AC8-9394-478E-B418-ED9F4EFA64A9}"/>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4" name="Marcador de pie de página 3">
            <a:extLst>
              <a:ext uri="{FF2B5EF4-FFF2-40B4-BE49-F238E27FC236}">
                <a16:creationId xmlns:a16="http://schemas.microsoft.com/office/drawing/2014/main" id="{B368C00C-2B4F-40EC-B708-0EF1E208814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0F3998D-1356-48BB-ADED-7FF41D1FF699}"/>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191278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47712-27F7-449E-8D5B-AD5632250780}"/>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3" name="Marcador de pie de página 2">
            <a:extLst>
              <a:ext uri="{FF2B5EF4-FFF2-40B4-BE49-F238E27FC236}">
                <a16:creationId xmlns:a16="http://schemas.microsoft.com/office/drawing/2014/main" id="{AA0CE3E5-CB10-4C5F-A369-4CB29DC1A36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FF827E00-1BA5-46A5-BDCA-A85373E2A945}"/>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186438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2C2B6-9FBC-4E6B-9362-1A6B58E136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11800C4-6EFE-4DD8-BEC4-BE8C22D65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471DDF76-6C8D-4DF8-BE92-A03AFF639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06353B-002C-4B53-95B6-3CEE532F9FE9}"/>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6" name="Marcador de pie de página 5">
            <a:extLst>
              <a:ext uri="{FF2B5EF4-FFF2-40B4-BE49-F238E27FC236}">
                <a16:creationId xmlns:a16="http://schemas.microsoft.com/office/drawing/2014/main" id="{3530FC33-AE26-4118-8A92-4AD2ECA1EE7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26F1AB8-503F-415E-8917-CFDBCB396F57}"/>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296614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F4D3A-CA11-4681-A486-48B879F7B7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39A2D82-30F7-4349-A3E8-C0E871235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44A6D409-6019-4449-B837-630B50EE8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C6B7FD-5F15-4AC6-8D63-75F44122A723}"/>
              </a:ext>
            </a:extLst>
          </p:cNvPr>
          <p:cNvSpPr>
            <a:spLocks noGrp="1"/>
          </p:cNvSpPr>
          <p:nvPr>
            <p:ph type="dt" sz="half" idx="10"/>
          </p:nvPr>
        </p:nvSpPr>
        <p:spPr/>
        <p:txBody>
          <a:bodyPr/>
          <a:lstStyle/>
          <a:p>
            <a:fld id="{DDD563C4-7685-4589-8B52-641F6BD5D803}" type="datetimeFigureOut">
              <a:rPr lang="en-US" smtClean="0"/>
              <a:t>4/21/2022</a:t>
            </a:fld>
            <a:endParaRPr lang="en-US"/>
          </a:p>
        </p:txBody>
      </p:sp>
      <p:sp>
        <p:nvSpPr>
          <p:cNvPr id="6" name="Marcador de pie de página 5">
            <a:extLst>
              <a:ext uri="{FF2B5EF4-FFF2-40B4-BE49-F238E27FC236}">
                <a16:creationId xmlns:a16="http://schemas.microsoft.com/office/drawing/2014/main" id="{B601F96F-1F47-4E24-9516-485263541F4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9ECC381-3977-4C6A-840D-D009030A7127}"/>
              </a:ext>
            </a:extLst>
          </p:cNvPr>
          <p:cNvSpPr>
            <a:spLocks noGrp="1"/>
          </p:cNvSpPr>
          <p:nvPr>
            <p:ph type="sldNum" sz="quarter" idx="12"/>
          </p:nvPr>
        </p:nvSpPr>
        <p:spPr/>
        <p:txBody>
          <a:bodyPr/>
          <a:lstStyle/>
          <a:p>
            <a:fld id="{8813FB21-E587-4BA0-97E6-FC78331932CB}" type="slidenum">
              <a:rPr lang="en-US" smtClean="0"/>
              <a:t>‹Nº›</a:t>
            </a:fld>
            <a:endParaRPr lang="en-US"/>
          </a:p>
        </p:txBody>
      </p:sp>
    </p:spTree>
    <p:extLst>
      <p:ext uri="{BB962C8B-B14F-4D97-AF65-F5344CB8AC3E}">
        <p14:creationId xmlns:p14="http://schemas.microsoft.com/office/powerpoint/2010/main" val="3634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8287D4-0ABA-4883-A397-48E5141D1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85B34752-D980-4834-B990-0EE014AD7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9478863-9DF7-4B33-A99F-BA7E5A68C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563C4-7685-4589-8B52-641F6BD5D803}" type="datetimeFigureOut">
              <a:rPr lang="en-US" smtClean="0"/>
              <a:t>4/21/2022</a:t>
            </a:fld>
            <a:endParaRPr lang="en-US"/>
          </a:p>
        </p:txBody>
      </p:sp>
      <p:sp>
        <p:nvSpPr>
          <p:cNvPr id="5" name="Marcador de pie de página 4">
            <a:extLst>
              <a:ext uri="{FF2B5EF4-FFF2-40B4-BE49-F238E27FC236}">
                <a16:creationId xmlns:a16="http://schemas.microsoft.com/office/drawing/2014/main" id="{48292F8A-17B6-4EB8-B94C-3189F59E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E89CB5A7-0AAB-41CE-8798-0663FACC9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3FB21-E587-4BA0-97E6-FC78331932CB}" type="slidenum">
              <a:rPr lang="en-US" smtClean="0"/>
              <a:t>‹Nº›</a:t>
            </a:fld>
            <a:endParaRPr lang="en-US"/>
          </a:p>
        </p:txBody>
      </p:sp>
    </p:spTree>
    <p:extLst>
      <p:ext uri="{BB962C8B-B14F-4D97-AF65-F5344CB8AC3E}">
        <p14:creationId xmlns:p14="http://schemas.microsoft.com/office/powerpoint/2010/main" val="107454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77BA45AA-99C5-46EB-A447-224EC10275EC}"/>
              </a:ext>
            </a:extLst>
          </p:cNvPr>
          <p:cNvSpPr/>
          <p:nvPr/>
        </p:nvSpPr>
        <p:spPr>
          <a:xfrm>
            <a:off x="4601938" y="2253338"/>
            <a:ext cx="3461658" cy="1343609"/>
          </a:xfrm>
          <a:prstGeom prst="ellipse">
            <a:avLst/>
          </a:prstGeom>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err="1">
                <a:solidFill>
                  <a:srgbClr val="FF0000"/>
                </a:solidFill>
                <a:effectLst/>
                <a:latin typeface="Times New Roman" panose="02020603050405020304" pitchFamily="18" charset="0"/>
                <a:cs typeface="Times New Roman" panose="02020603050405020304" pitchFamily="18" charset="0"/>
              </a:rPr>
              <a:t>Pilares</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fundamentales</a:t>
            </a:r>
            <a:r>
              <a:rPr lang="en-US" b="0" i="0" dirty="0">
                <a:solidFill>
                  <a:srgbClr val="FF0000"/>
                </a:solidFill>
                <a:effectLst/>
                <a:latin typeface="Times New Roman" panose="02020603050405020304" pitchFamily="18" charset="0"/>
                <a:cs typeface="Times New Roman" panose="02020603050405020304" pitchFamily="18" charset="0"/>
              </a:rPr>
              <a:t> de </a:t>
            </a:r>
            <a:r>
              <a:rPr lang="en-US" b="0" i="0" dirty="0" err="1">
                <a:solidFill>
                  <a:srgbClr val="FF0000"/>
                </a:solidFill>
                <a:effectLst/>
                <a:latin typeface="Times New Roman" panose="02020603050405020304" pitchFamily="18" charset="0"/>
                <a:cs typeface="Times New Roman" panose="02020603050405020304" pitchFamily="18" charset="0"/>
              </a:rPr>
              <a:t>Programación</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err="1">
                <a:solidFill>
                  <a:srgbClr val="FF0000"/>
                </a:solidFill>
                <a:effectLst/>
                <a:latin typeface="Times New Roman" panose="02020603050405020304" pitchFamily="18" charset="0"/>
                <a:cs typeface="Times New Roman" panose="02020603050405020304" pitchFamily="18" charset="0"/>
              </a:rPr>
              <a:t>Orientada</a:t>
            </a:r>
            <a:r>
              <a:rPr lang="en-US" b="0" i="0" dirty="0">
                <a:solidFill>
                  <a:srgbClr val="FF0000"/>
                </a:solidFill>
                <a:effectLst/>
                <a:latin typeface="Times New Roman" panose="02020603050405020304" pitchFamily="18" charset="0"/>
                <a:cs typeface="Times New Roman" panose="02020603050405020304" pitchFamily="18" charset="0"/>
              </a:rPr>
              <a:t> a </a:t>
            </a:r>
            <a:r>
              <a:rPr lang="en-US" b="0" i="0" dirty="0" err="1">
                <a:solidFill>
                  <a:srgbClr val="FF0000"/>
                </a:solidFill>
                <a:effectLst/>
                <a:latin typeface="Times New Roman" panose="02020603050405020304" pitchFamily="18" charset="0"/>
                <a:cs typeface="Times New Roman" panose="02020603050405020304" pitchFamily="18" charset="0"/>
              </a:rPr>
              <a:t>Objetos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Elipse 5">
            <a:extLst>
              <a:ext uri="{FF2B5EF4-FFF2-40B4-BE49-F238E27FC236}">
                <a16:creationId xmlns:a16="http://schemas.microsoft.com/office/drawing/2014/main" id="{B7577536-DD24-4C74-9AA4-6A5866722FE9}"/>
              </a:ext>
            </a:extLst>
          </p:cNvPr>
          <p:cNvSpPr/>
          <p:nvPr/>
        </p:nvSpPr>
        <p:spPr>
          <a:xfrm>
            <a:off x="5370159" y="1635968"/>
            <a:ext cx="1925216" cy="629816"/>
          </a:xfrm>
          <a:prstGeom prst="ellipse">
            <a:avLst/>
          </a:prstGeom>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r>
              <a:rPr lang="en-US" sz="1200" b="1" i="0" dirty="0" err="1">
                <a:solidFill>
                  <a:srgbClr val="FF0000"/>
                </a:solidFill>
                <a:effectLst/>
                <a:latin typeface="Times New Roman" panose="02020603050405020304" pitchFamily="18" charset="0"/>
                <a:cs typeface="Times New Roman" panose="02020603050405020304" pitchFamily="18" charset="0"/>
              </a:rPr>
              <a:t>Encapsulación</a:t>
            </a:r>
            <a:endParaRPr lang="en-US" sz="1200" b="1" i="0" dirty="0">
              <a:solidFill>
                <a:srgbClr val="FF0000"/>
              </a:solidFill>
              <a:effectLst/>
              <a:latin typeface="Times New Roman" panose="02020603050405020304" pitchFamily="18" charset="0"/>
              <a:cs typeface="Times New Roman" panose="02020603050405020304" pitchFamily="18" charset="0"/>
            </a:endParaRPr>
          </a:p>
        </p:txBody>
      </p:sp>
      <p:sp>
        <p:nvSpPr>
          <p:cNvPr id="10" name="Elipse 9">
            <a:extLst>
              <a:ext uri="{FF2B5EF4-FFF2-40B4-BE49-F238E27FC236}">
                <a16:creationId xmlns:a16="http://schemas.microsoft.com/office/drawing/2014/main" id="{6316EE30-1CDE-4747-A214-49B5AF9F8D00}"/>
              </a:ext>
            </a:extLst>
          </p:cNvPr>
          <p:cNvSpPr/>
          <p:nvPr/>
        </p:nvSpPr>
        <p:spPr>
          <a:xfrm>
            <a:off x="5860014" y="3603170"/>
            <a:ext cx="1260408" cy="586272"/>
          </a:xfrm>
          <a:prstGeom prst="ellipse">
            <a:avLst/>
          </a:prstGeom>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endParaRPr lang="en-US" b="1" i="0" dirty="0">
              <a:solidFill>
                <a:srgbClr val="FF9900"/>
              </a:solidFill>
              <a:effectLst/>
              <a:latin typeface="open sans" panose="020B0606030504020204" pitchFamily="34" charset="0"/>
            </a:endParaRPr>
          </a:p>
          <a:p>
            <a:pPr algn="just" fontAlgn="base"/>
            <a:r>
              <a:rPr lang="en-US" sz="1200" b="1" i="0" dirty="0" err="1">
                <a:solidFill>
                  <a:srgbClr val="FF0000"/>
                </a:solidFill>
                <a:effectLst/>
                <a:latin typeface="Times New Roman" panose="02020603050405020304" pitchFamily="18" charset="0"/>
                <a:cs typeface="Times New Roman" panose="02020603050405020304" pitchFamily="18" charset="0"/>
              </a:rPr>
              <a:t>Herencia</a:t>
            </a:r>
            <a:endParaRPr lang="en-US" sz="1200" b="1" i="0" dirty="0">
              <a:solidFill>
                <a:srgbClr val="FF0000"/>
              </a:solidFill>
              <a:effectLst/>
              <a:latin typeface="Times New Roman" panose="02020603050405020304" pitchFamily="18" charset="0"/>
              <a:cs typeface="Times New Roman" panose="02020603050405020304" pitchFamily="18" charset="0"/>
            </a:endParaRPr>
          </a:p>
          <a:p>
            <a:pPr algn="just" fontAlgn="base"/>
            <a:endParaRPr lang="en-US" b="1" i="0" dirty="0">
              <a:solidFill>
                <a:srgbClr val="FF9900"/>
              </a:solidFill>
              <a:effectLst/>
              <a:latin typeface="open sans" panose="020B0606030504020204" pitchFamily="34" charset="0"/>
            </a:endParaRPr>
          </a:p>
        </p:txBody>
      </p:sp>
      <p:sp>
        <p:nvSpPr>
          <p:cNvPr id="11" name="Elipse 10">
            <a:extLst>
              <a:ext uri="{FF2B5EF4-FFF2-40B4-BE49-F238E27FC236}">
                <a16:creationId xmlns:a16="http://schemas.microsoft.com/office/drawing/2014/main" id="{CCD408A9-1A8F-4039-A93A-0778D4E75768}"/>
              </a:ext>
            </a:extLst>
          </p:cNvPr>
          <p:cNvSpPr/>
          <p:nvPr/>
        </p:nvSpPr>
        <p:spPr>
          <a:xfrm>
            <a:off x="2837287" y="2620345"/>
            <a:ext cx="1732382" cy="622040"/>
          </a:xfrm>
          <a:prstGeom prst="ellipse">
            <a:avLst/>
          </a:prstGeom>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endParaRPr lang="en-US" b="1" i="0" dirty="0">
              <a:solidFill>
                <a:srgbClr val="FF9900"/>
              </a:solidFill>
              <a:effectLst/>
              <a:latin typeface="open sans" panose="020B0606030504020204" pitchFamily="34" charset="0"/>
            </a:endParaRPr>
          </a:p>
          <a:p>
            <a:pPr algn="just" fontAlgn="base"/>
            <a:r>
              <a:rPr lang="en-US" sz="1200" b="1" i="0" dirty="0" err="1">
                <a:solidFill>
                  <a:srgbClr val="FF0000"/>
                </a:solidFill>
                <a:effectLst/>
                <a:latin typeface="Times New Roman" panose="02020603050405020304" pitchFamily="18" charset="0"/>
                <a:cs typeface="Times New Roman" panose="02020603050405020304" pitchFamily="18" charset="0"/>
              </a:rPr>
              <a:t>Polimorfismo</a:t>
            </a:r>
            <a:endParaRPr lang="en-US" sz="1200" b="1" i="0" dirty="0">
              <a:solidFill>
                <a:srgbClr val="FF0000"/>
              </a:solidFill>
              <a:effectLst/>
              <a:latin typeface="Times New Roman" panose="02020603050405020304" pitchFamily="18" charset="0"/>
              <a:cs typeface="Times New Roman" panose="02020603050405020304" pitchFamily="18" charset="0"/>
            </a:endParaRPr>
          </a:p>
          <a:p>
            <a:pPr algn="just" fontAlgn="base"/>
            <a:endParaRPr lang="en-US" b="1" i="0" dirty="0">
              <a:solidFill>
                <a:srgbClr val="FF9900"/>
              </a:solidFill>
              <a:effectLst/>
              <a:latin typeface="open sans" panose="020B0606030504020204" pitchFamily="34" charset="0"/>
            </a:endParaRPr>
          </a:p>
        </p:txBody>
      </p:sp>
      <p:sp>
        <p:nvSpPr>
          <p:cNvPr id="12" name="Elipse 11">
            <a:extLst>
              <a:ext uri="{FF2B5EF4-FFF2-40B4-BE49-F238E27FC236}">
                <a16:creationId xmlns:a16="http://schemas.microsoft.com/office/drawing/2014/main" id="{6F17AAC0-029E-4DA2-8D3A-6EF7241889FC}"/>
              </a:ext>
            </a:extLst>
          </p:cNvPr>
          <p:cNvSpPr/>
          <p:nvPr/>
        </p:nvSpPr>
        <p:spPr>
          <a:xfrm>
            <a:off x="8095863" y="2705098"/>
            <a:ext cx="1541105" cy="452534"/>
          </a:xfrm>
          <a:prstGeom prst="ellipse">
            <a:avLst/>
          </a:prstGeom>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endParaRPr lang="en-US" b="1" i="0" dirty="0">
              <a:solidFill>
                <a:srgbClr val="FF9900"/>
              </a:solidFill>
              <a:effectLst/>
              <a:latin typeface="open sans" panose="020B0606030504020204" pitchFamily="34" charset="0"/>
            </a:endParaRPr>
          </a:p>
          <a:p>
            <a:pPr algn="just" fontAlgn="base"/>
            <a:r>
              <a:rPr lang="en-US" sz="1200" b="1" i="0" dirty="0" err="1">
                <a:solidFill>
                  <a:srgbClr val="FF0000"/>
                </a:solidFill>
                <a:effectLst/>
                <a:latin typeface="Times New Roman" panose="02020603050405020304" pitchFamily="18" charset="0"/>
                <a:cs typeface="Times New Roman" panose="02020603050405020304" pitchFamily="18" charset="0"/>
              </a:rPr>
              <a:t>Abstracción</a:t>
            </a:r>
            <a:endParaRPr lang="en-US" sz="1200" b="1" i="0" dirty="0">
              <a:solidFill>
                <a:srgbClr val="FF0000"/>
              </a:solidFill>
              <a:effectLst/>
              <a:latin typeface="Times New Roman" panose="02020603050405020304" pitchFamily="18" charset="0"/>
              <a:cs typeface="Times New Roman" panose="02020603050405020304" pitchFamily="18" charset="0"/>
            </a:endParaRPr>
          </a:p>
          <a:p>
            <a:pPr algn="just" fontAlgn="base"/>
            <a:endParaRPr lang="en-US" b="1" i="0" dirty="0">
              <a:solidFill>
                <a:srgbClr val="FF9900"/>
              </a:solidFill>
              <a:effectLst/>
              <a:latin typeface="open sans" panose="020B0606030504020204" pitchFamily="34" charset="0"/>
            </a:endParaRPr>
          </a:p>
        </p:txBody>
      </p:sp>
      <p:sp>
        <p:nvSpPr>
          <p:cNvPr id="13" name="Elipse 12">
            <a:extLst>
              <a:ext uri="{FF2B5EF4-FFF2-40B4-BE49-F238E27FC236}">
                <a16:creationId xmlns:a16="http://schemas.microsoft.com/office/drawing/2014/main" id="{0E8C0237-6863-40CE-8C58-E635CE9B96E5}"/>
              </a:ext>
            </a:extLst>
          </p:cNvPr>
          <p:cNvSpPr/>
          <p:nvPr/>
        </p:nvSpPr>
        <p:spPr>
          <a:xfrm>
            <a:off x="4379945" y="188163"/>
            <a:ext cx="3904860" cy="1441581"/>
          </a:xfrm>
          <a:prstGeom prst="ellipse">
            <a:avLst/>
          </a:prstGeom>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r>
              <a:rPr lang="es-ES" sz="1100" dirty="0">
                <a:latin typeface="Times New Roman" panose="02020603050405020304" pitchFamily="18" charset="0"/>
                <a:cs typeface="Times New Roman" panose="02020603050405020304" pitchFamily="18" charset="0"/>
              </a:rPr>
              <a:t>E</a:t>
            </a:r>
            <a:r>
              <a:rPr lang="es-ES" sz="1100" i="0" dirty="0">
                <a:effectLst/>
                <a:latin typeface="Times New Roman" panose="02020603050405020304" pitchFamily="18" charset="0"/>
                <a:cs typeface="Times New Roman" panose="02020603050405020304" pitchFamily="18" charset="0"/>
              </a:rPr>
              <a:t>s la característica de un lenguaje POO que permite que todo lo referente a un objeto quede aislado dentro de éste.</a:t>
            </a:r>
            <a:r>
              <a:rPr lang="es-ES" sz="1100" b="0" i="0" dirty="0">
                <a:effectLst/>
                <a:latin typeface="Times New Roman" panose="02020603050405020304" pitchFamily="18" charset="0"/>
                <a:cs typeface="Times New Roman" panose="02020603050405020304" pitchFamily="18" charset="0"/>
              </a:rPr>
              <a:t> Gracias a la encapsulación, toda la información de un objeto está contenida dentro del propio objeto</a:t>
            </a:r>
            <a:r>
              <a:rPr lang="es-ES" sz="1100" b="0" i="0" dirty="0">
                <a:effectLst/>
                <a:latin typeface="Open Sans" panose="020B0606030504020204" pitchFamily="34" charset="0"/>
              </a:rPr>
              <a:t>.</a:t>
            </a:r>
            <a:endParaRPr lang="en-US" sz="1100" i="0" dirty="0">
              <a:solidFill>
                <a:srgbClr val="FF9900"/>
              </a:solidFill>
              <a:effectLst/>
              <a:latin typeface="open sans" panose="020B0606030504020204" pitchFamily="34" charset="0"/>
            </a:endParaRPr>
          </a:p>
        </p:txBody>
      </p:sp>
      <p:sp>
        <p:nvSpPr>
          <p:cNvPr id="14" name="Elipse 13">
            <a:extLst>
              <a:ext uri="{FF2B5EF4-FFF2-40B4-BE49-F238E27FC236}">
                <a16:creationId xmlns:a16="http://schemas.microsoft.com/office/drawing/2014/main" id="{4FAA341D-70ED-4F8C-913B-B7DA69E686E8}"/>
              </a:ext>
            </a:extLst>
          </p:cNvPr>
          <p:cNvSpPr/>
          <p:nvPr/>
        </p:nvSpPr>
        <p:spPr>
          <a:xfrm>
            <a:off x="9636968" y="1059023"/>
            <a:ext cx="2509156" cy="3732245"/>
          </a:xfrm>
          <a:prstGeom prst="ellipse">
            <a:avLst/>
          </a:prstGeom>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r>
              <a:rPr lang="es-ES" sz="1100" dirty="0">
                <a:latin typeface="Times New Roman" panose="02020603050405020304" pitchFamily="18" charset="0"/>
                <a:cs typeface="Times New Roman" panose="02020603050405020304" pitchFamily="18" charset="0"/>
              </a:rPr>
              <a:t>E</a:t>
            </a:r>
            <a:r>
              <a:rPr lang="es-ES" sz="1100" i="0" dirty="0">
                <a:effectLst/>
                <a:latin typeface="Times New Roman" panose="02020603050405020304" pitchFamily="18" charset="0"/>
                <a:cs typeface="Times New Roman" panose="02020603050405020304" pitchFamily="18" charset="0"/>
              </a:rPr>
              <a:t>s que la clase debe representar las características de la entidad hacia el mundo exterior, pero ocultando la complejidad que llevan aparejada</a:t>
            </a:r>
            <a:r>
              <a:rPr lang="es-ES" sz="1100" b="0" i="0" dirty="0">
                <a:effectLst/>
                <a:latin typeface="Times New Roman" panose="02020603050405020304" pitchFamily="18" charset="0"/>
                <a:cs typeface="Times New Roman" panose="02020603050405020304" pitchFamily="18" charset="0"/>
              </a:rPr>
              <a:t>. La abstracción está muy relacionada con la encapsulación, pero va un paso más allá pues no sólo controla el acceso a la información, sino también oculta la complejidad de los procesos que estemos implementando.</a:t>
            </a:r>
            <a:endParaRPr lang="en-US" sz="1100" i="0" dirty="0">
              <a:solidFill>
                <a:srgbClr val="FF9900"/>
              </a:solidFill>
              <a:effectLst/>
              <a:latin typeface="Times New Roman" panose="02020603050405020304" pitchFamily="18" charset="0"/>
              <a:cs typeface="Times New Roman" panose="02020603050405020304" pitchFamily="18" charset="0"/>
            </a:endParaRPr>
          </a:p>
        </p:txBody>
      </p:sp>
      <p:sp>
        <p:nvSpPr>
          <p:cNvPr id="15" name="Elipse 14">
            <a:extLst>
              <a:ext uri="{FF2B5EF4-FFF2-40B4-BE49-F238E27FC236}">
                <a16:creationId xmlns:a16="http://schemas.microsoft.com/office/drawing/2014/main" id="{1165C9A9-8996-4F2D-8162-DB8D756EB1E5}"/>
              </a:ext>
            </a:extLst>
          </p:cNvPr>
          <p:cNvSpPr/>
          <p:nvPr/>
        </p:nvSpPr>
        <p:spPr>
          <a:xfrm>
            <a:off x="3769181" y="4232986"/>
            <a:ext cx="5505836" cy="2112612"/>
          </a:xfrm>
          <a:prstGeom prst="ellipse">
            <a:avLst/>
          </a:prstGeom>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r>
              <a:rPr lang="es-ES" sz="1100" dirty="0">
                <a:latin typeface="Times New Roman" panose="02020603050405020304" pitchFamily="18" charset="0"/>
                <a:cs typeface="Times New Roman" panose="02020603050405020304" pitchFamily="18" charset="0"/>
              </a:rPr>
              <a:t>E</a:t>
            </a:r>
            <a:r>
              <a:rPr lang="es-ES" sz="1100" i="0" dirty="0">
                <a:effectLst/>
                <a:latin typeface="Times New Roman" panose="02020603050405020304" pitchFamily="18" charset="0"/>
                <a:cs typeface="Times New Roman" panose="02020603050405020304" pitchFamily="18" charset="0"/>
              </a:rPr>
              <a:t>n POO cuando una clase hereda de otra obtiene todos los rasgos que tuviese la primera. A la clase de la que se hereda se le llama clase base, y a la clase que hereda de ésta se le llama clase derivada. Lo bueno de la herencia es que podemos reutilizar todo lo que tuviésemos en la clase base. La herencia es una de las características más potentes de la POO ya que fomenta la reutilización del código permitiendo al mismo tiempo la particularización o especialización del mismo.</a:t>
            </a:r>
            <a:endParaRPr lang="en-US" sz="1100" i="0" dirty="0">
              <a:solidFill>
                <a:srgbClr val="FF9900"/>
              </a:solidFill>
              <a:effectLst/>
              <a:latin typeface="Times New Roman" panose="02020603050405020304" pitchFamily="18" charset="0"/>
              <a:cs typeface="Times New Roman" panose="02020603050405020304" pitchFamily="18" charset="0"/>
            </a:endParaRPr>
          </a:p>
        </p:txBody>
      </p:sp>
      <p:sp>
        <p:nvSpPr>
          <p:cNvPr id="16" name="Elipse 15">
            <a:extLst>
              <a:ext uri="{FF2B5EF4-FFF2-40B4-BE49-F238E27FC236}">
                <a16:creationId xmlns:a16="http://schemas.microsoft.com/office/drawing/2014/main" id="{E9F3092E-DC72-4DAB-B5C1-62028AFC1FBE}"/>
              </a:ext>
            </a:extLst>
          </p:cNvPr>
          <p:cNvSpPr/>
          <p:nvPr/>
        </p:nvSpPr>
        <p:spPr>
          <a:xfrm>
            <a:off x="102632" y="1394923"/>
            <a:ext cx="2703941" cy="3060441"/>
          </a:xfrm>
          <a:prstGeom prst="ellipse">
            <a:avLst/>
          </a:prstGeom>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just" fontAlgn="base"/>
            <a:r>
              <a:rPr lang="es-ES" sz="1100" dirty="0">
                <a:latin typeface="Times New Roman" panose="02020603050405020304" pitchFamily="18" charset="0"/>
                <a:cs typeface="Times New Roman" panose="02020603050405020304" pitchFamily="18" charset="0"/>
              </a:rPr>
              <a:t>S</a:t>
            </a:r>
            <a:r>
              <a:rPr lang="es-ES" sz="1100" i="0" dirty="0">
                <a:effectLst/>
                <a:latin typeface="Times New Roman" panose="02020603050405020304" pitchFamily="18" charset="0"/>
                <a:cs typeface="Times New Roman" panose="02020603050405020304" pitchFamily="18" charset="0"/>
              </a:rPr>
              <a:t>e refiere al hecho de que varios objetos de diferentes clases, pero con una base común, se pueden usar de manera indistinta, sin tener que saber de qué clase exacta son para poder hacerlo. El polimorfismo nos permite utilizar a los objetos de manera genérica, aunque internamente se comporten según su variedad específica</a:t>
            </a:r>
            <a:r>
              <a:rPr lang="es-ES" sz="1100" i="0" dirty="0">
                <a:effectLst/>
                <a:latin typeface="Open Sans" panose="020B0606030504020204" pitchFamily="34" charset="0"/>
              </a:rPr>
              <a:t>.</a:t>
            </a:r>
            <a:endParaRPr lang="en-US" sz="1100" i="0" dirty="0">
              <a:solidFill>
                <a:srgbClr val="FF9900"/>
              </a:solidFill>
              <a:effectLst/>
              <a:latin typeface="open sans" panose="020B0606030504020204" pitchFamily="34" charset="0"/>
            </a:endParaRPr>
          </a:p>
        </p:txBody>
      </p:sp>
    </p:spTree>
    <p:extLst>
      <p:ext uri="{BB962C8B-B14F-4D97-AF65-F5344CB8AC3E}">
        <p14:creationId xmlns:p14="http://schemas.microsoft.com/office/powerpoint/2010/main" val="11484026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264</Words>
  <Application>Microsoft Office PowerPoint</Application>
  <PresentationFormat>Panorámica</PresentationFormat>
  <Paragraphs>12</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Calibri Light</vt:lpstr>
      <vt:lpstr>open sans</vt:lpstr>
      <vt:lpstr>open sans</vt:lpstr>
      <vt:lpstr>Times New Roman</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josephjosue77@gmail.com</dc:creator>
  <cp:lastModifiedBy>josephjosue77@gmail.com</cp:lastModifiedBy>
  <cp:revision>1</cp:revision>
  <dcterms:created xsi:type="dcterms:W3CDTF">2022-04-22T03:19:11Z</dcterms:created>
  <dcterms:modified xsi:type="dcterms:W3CDTF">2022-04-22T04:17:13Z</dcterms:modified>
</cp:coreProperties>
</file>