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1" r:id="rId2"/>
    <p:sldId id="286" r:id="rId3"/>
    <p:sldId id="265" r:id="rId4"/>
    <p:sldId id="262" r:id="rId5"/>
    <p:sldId id="275" r:id="rId6"/>
    <p:sldId id="283" r:id="rId7"/>
    <p:sldId id="281" r:id="rId8"/>
    <p:sldId id="259" r:id="rId9"/>
    <p:sldId id="260" r:id="rId10"/>
    <p:sldId id="272" r:id="rId11"/>
    <p:sldId id="271" r:id="rId12"/>
    <p:sldId id="273" r:id="rId13"/>
    <p:sldId id="270" r:id="rId14"/>
    <p:sldId id="278" r:id="rId15"/>
    <p:sldId id="276" r:id="rId16"/>
    <p:sldId id="277" r:id="rId17"/>
    <p:sldId id="264" r:id="rId18"/>
    <p:sldId id="266" r:id="rId19"/>
    <p:sldId id="267" r:id="rId20"/>
    <p:sldId id="268" r:id="rId21"/>
    <p:sldId id="27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F2588-E9E5-4075-AD66-759B11380253}" v="2697" dt="2024-10-30T17:43:30.730"/>
    <p1510:client id="{EE59B31F-2D85-4014-8A41-7CBDA0DBE641}" v="4171" dt="2024-10-31T08:44:2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743E4-BDB3-46F3-8C9F-5FDBABDADBCF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28B4-3599-4EAC-B8EB-8796B2A4AF1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23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Both </a:t>
            </a:r>
            <a:r>
              <a:rPr lang="de-CH" dirty="0" err="1"/>
              <a:t>bachelor</a:t>
            </a:r>
            <a:r>
              <a:rPr lang="de-CH" dirty="0"/>
              <a:t> </a:t>
            </a:r>
            <a:r>
              <a:rPr lang="de-CH" dirty="0" err="1"/>
              <a:t>students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R-code was </a:t>
            </a:r>
            <a:r>
              <a:rPr lang="de-CH" dirty="0" err="1"/>
              <a:t>provided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Simple </a:t>
            </a:r>
            <a:r>
              <a:rPr lang="de-CH" dirty="0" err="1"/>
              <a:t>evolutionary</a:t>
            </a:r>
            <a:r>
              <a:rPr lang="de-CH" dirty="0"/>
              <a:t> </a:t>
            </a:r>
            <a:r>
              <a:rPr lang="de-CH" dirty="0" err="1"/>
              <a:t>rescue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20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River meadow, floods regularly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on plant population with 2 Genotypes, </a:t>
            </a:r>
          </a:p>
          <a:p>
            <a:pPr marL="171450" indent="-171450">
              <a:buFontTx/>
              <a:buChar char="-"/>
            </a:pPr>
            <a:r>
              <a:rPr lang="en-US" dirty="0"/>
              <a:t>Pause between flooding events determines the frequency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“And we want to see how this frequency effects…”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57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 dirty="0"/>
              <a:t>Relevancy because of climate change, increases frequency &amp; intensity of floods, that why we focus on frequency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r>
              <a:rPr lang="en-US" noProof="0" dirty="0"/>
              <a:t>Beneficial mutation: </a:t>
            </a:r>
          </a:p>
          <a:p>
            <a:r>
              <a:rPr lang="en-US" noProof="0" dirty="0"/>
              <a:t>- longer stems</a:t>
            </a:r>
          </a:p>
          <a:p>
            <a:r>
              <a:rPr lang="en-US" noProof="0" dirty="0"/>
              <a:t>- more aerenchym to store oxygen more efficient</a:t>
            </a:r>
          </a:p>
          <a:p>
            <a:r>
              <a:rPr lang="en-US" noProof="0" dirty="0"/>
              <a:t>- any physiological / morphological trait that leads to benefits in flooded areas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1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Plots </a:t>
            </a:r>
            <a:r>
              <a:rPr lang="de-CH" dirty="0" err="1"/>
              <a:t>are</a:t>
            </a:r>
            <a:r>
              <a:rPr lang="de-CH" dirty="0"/>
              <a:t> from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simulation</a:t>
            </a:r>
            <a:r>
              <a:rPr lang="de-CH" dirty="0"/>
              <a:t> with event-duration = 5 </a:t>
            </a:r>
            <a:r>
              <a:rPr lang="de-CH" dirty="0" err="1"/>
              <a:t>generation</a:t>
            </a:r>
            <a:r>
              <a:rPr lang="de-CH" dirty="0"/>
              <a:t> </a:t>
            </a:r>
          </a:p>
          <a:p>
            <a:r>
              <a:rPr lang="de-CH" dirty="0"/>
              <a:t>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stochasticity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extinct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</a:t>
            </a:r>
          </a:p>
          <a:p>
            <a:r>
              <a:rPr lang="de-CH" dirty="0"/>
              <a:t>Generations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01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 dirty="0"/>
              <a:t>Plateau at 98% WT and 2% MUT, if simulated for longer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8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think about it further in biological relevancy: having the mutant present (and maybe at higher proportions) increases ability to adapt to changes (show on slide 9)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937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Fixed </a:t>
            </a:r>
            <a:r>
              <a:rPr lang="de-CH" dirty="0" err="1"/>
              <a:t>duration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event</a:t>
            </a:r>
            <a:endParaRPr lang="de-CH" dirty="0"/>
          </a:p>
          <a:p>
            <a:r>
              <a:rPr lang="de-CH" dirty="0" err="1"/>
              <a:t>Appear</a:t>
            </a:r>
            <a:r>
              <a:rPr lang="de-CH" dirty="0"/>
              <a:t> </a:t>
            </a:r>
            <a:r>
              <a:rPr lang="de-CH" dirty="0" err="1"/>
              <a:t>regularly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93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Think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increasing</a:t>
            </a:r>
            <a:r>
              <a:rPr lang="de-CH" dirty="0"/>
              <a:t> </a:t>
            </a:r>
            <a:r>
              <a:rPr lang="de-CH" dirty="0" err="1"/>
              <a:t>frequencies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drastic</a:t>
            </a:r>
            <a:r>
              <a:rPr lang="de-CH" dirty="0"/>
              <a:t> </a:t>
            </a:r>
            <a:r>
              <a:rPr lang="de-CH" dirty="0" err="1"/>
              <a:t>events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an </a:t>
            </a:r>
            <a:r>
              <a:rPr lang="de-CH" dirty="0" err="1"/>
              <a:t>effect</a:t>
            </a:r>
            <a:r>
              <a:rPr lang="de-CH" dirty="0"/>
              <a:t> on a </a:t>
            </a:r>
            <a:r>
              <a:rPr lang="de-CH" dirty="0" err="1"/>
              <a:t>population</a:t>
            </a:r>
            <a:br>
              <a:rPr lang="de-CH" dirty="0"/>
            </a:b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basis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conservation</a:t>
            </a:r>
            <a:r>
              <a:rPr lang="de-CH" dirty="0"/>
              <a:t> </a:t>
            </a:r>
            <a:r>
              <a:rPr lang="de-CH" dirty="0" err="1"/>
              <a:t>actions</a:t>
            </a:r>
            <a:br>
              <a:rPr lang="de-CH" dirty="0"/>
            </a:br>
            <a:r>
              <a:rPr lang="de-CH" dirty="0"/>
              <a:t>«and with </a:t>
            </a:r>
            <a:r>
              <a:rPr lang="de-CH" dirty="0" err="1"/>
              <a:t>that</a:t>
            </a:r>
            <a:r>
              <a:rPr lang="de-CH" dirty="0"/>
              <a:t>…»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28B4-3599-4EAC-B8EB-8796B2A4AF1C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64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664E-285A-6BA1-02BD-CBF1B9E8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58389E-22CC-F0D2-CA32-98E0B8B0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D4171-16A4-9BA3-57FF-369A047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A86B-D34A-43EB-AF5D-0E588DD9C9BB}" type="datetime1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FD37F-2DED-F353-8CDB-13081E96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E1EC1-12A6-8C37-66E1-31B38D2A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85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E4377-C129-614A-F210-A85FDF1C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BBD79-66CC-A5FC-AC5F-C96718DD2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D6A17-DE59-7E82-E6FA-D154C740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895-9020-45F8-ADD5-A869FB9E2579}" type="datetime1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9FC87-48DE-94FC-77C6-64F2E871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248AC-C867-A277-B4EC-752BC57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7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50EB65-9973-DBBA-44DB-A379E0C0A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51CEE-BAB7-ED02-D924-BB2E0A63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D3CC2-4F31-3E22-25BE-36B34CBC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35C7-136D-4B56-8F5A-0B4CFE3153D7}" type="datetime1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B6DE2-6C4C-8D2B-376D-1F95C54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9141D-6F68-25D6-F5B9-C03E903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4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9BACE-890A-8A35-C891-C90A280B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FC92E-A765-56CE-89F8-D10A44D8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AEB30-A890-5291-18CF-62AC55D9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391-5663-418C-B14E-4D20A2DDC1F5}" type="datetime1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E73FB-BD05-7C66-6672-DE970C7A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1FC74-3848-CD5D-BEF1-A1B6825F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8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48934-66A7-F4D5-6725-A1F84481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30B72-F3F6-9CC3-D5A6-BA1AB081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3AAA5-1AA3-E88A-85D6-C7E7E29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F539-F04F-4496-A1FF-8402B8392608}" type="datetime1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EC52F-4046-A60D-0784-0CF40276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A4644-4874-21BE-04DF-23E5F8CD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68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F16A-709E-FE17-E3DF-AF5676C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9A0DA-8C22-E2F9-A2AC-E918C28E2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C4B87-9815-6909-EC69-7358500AA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A2BB1D-B0DD-C375-180A-8108AFD6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AFC0-FBFD-43F5-B68C-413A213BF48A}" type="datetime1">
              <a:rPr lang="de-CH" smtClean="0"/>
              <a:t>06.11.2024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826EF-F93D-BEC8-0422-ECEC84D2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54A3B7-FEF4-E8A5-0CE6-07C7252D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6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DAE51-537E-EFCE-B2E4-2378F3E9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2CE8F-5ADD-B284-E679-4259DA5E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4206C1-E8FC-B39A-76A6-CDCB9C45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C6263E-11B9-9601-B88C-207A4954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B43C2-A205-E8A2-323F-80EA28850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E242A5-A701-C6E7-149F-47FA24FC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F646-F698-46CD-900C-3AC0184517B5}" type="datetime1">
              <a:rPr lang="de-CH" smtClean="0"/>
              <a:t>06.11.2024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869D1-AAAA-CF15-D19F-416046CF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3E8380-9986-925B-ADDF-D428A0EF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974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2E99-36C3-D563-58B4-417E4B98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86FE77-C1CC-93F6-011B-232693A8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B2EA-868E-40CC-AA38-0B309298F17E}" type="datetime1">
              <a:rPr lang="de-CH" smtClean="0"/>
              <a:t>06.11.2024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059261-716E-9D85-7BE9-5E93F1AD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D99AD-3B48-C343-8317-2C5C6D04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7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3C6845-7959-0226-75EF-802ED8E0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CD94-2180-4E54-AA88-09B5D83F6382}" type="datetime1">
              <a:rPr lang="de-CH" smtClean="0"/>
              <a:t>06.11.2024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C2D33-BDD6-4558-B967-48BA1E80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855380-8139-D391-445F-B63C37A4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BD45-738C-DC11-741A-D597CD8E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3CC74-EB63-D708-D23F-6FE0490C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9DD1F6-7CAF-3467-5C52-132BBCCFF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D0C761-481F-CCE4-550A-C12C4B44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E9E0-5124-443B-83ED-CBC14600E6D8}" type="datetime1">
              <a:rPr lang="de-CH" smtClean="0"/>
              <a:t>06.11.2024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5CD55-1571-F06C-8519-4139057A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E9C13-D385-89AE-B71C-4972582E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03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FA065-5F67-0CC1-C79B-B422985B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914E3A-840C-4806-5B9C-AF4750B33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09ED34-4C85-C70A-5ADF-EE19389C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9CFA1-9DCA-5C83-A785-8A9A462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05C-13F2-406D-9DA9-F5D861AE8EE1}" type="datetime1">
              <a:rPr lang="de-CH" smtClean="0"/>
              <a:t>06.11.2024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78C3D-924B-8C2F-C507-74C781D8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469D47-54AD-0B3A-91E9-816D8D05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8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85B374"/>
            </a:gs>
            <a:gs pos="54000">
              <a:schemeClr val="accent6">
                <a:lumMod val="40000"/>
                <a:lumOff val="60000"/>
              </a:schemeClr>
            </a:gs>
            <a:gs pos="85000">
              <a:schemeClr val="accent4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C36587-3BFE-E280-306B-BDA04C2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336FD-A6AF-81C4-B0C3-C8BE237D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8879-0593-C8EA-F994-57636B45E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F0566-CA8B-4BB3-9D96-D00AE7B44951}" type="datetime1">
              <a:rPr lang="de-CH" smtClean="0"/>
              <a:t>06.11.2024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FC666-8998-B20E-725D-A93FF928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1D33E-25D2-809D-9823-995CE8D7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9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8DDAE-2925-FD05-10EC-980647515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>
                <a:latin typeface="Roboto" panose="02000000000000000000" pitchFamily="2" charset="0"/>
                <a:ea typeface="Roboto" panose="02000000000000000000" pitchFamily="2" charset="0"/>
              </a:rPr>
              <a:t>Impact of frequency of floodings on plant populations</a:t>
            </a:r>
            <a:endParaRPr lang="de-C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B97BE-2153-3871-8441-F7612588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 theoretical model as part of the 2024 THEE research practical</a:t>
            </a: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Ramin Dürst &amp; Matthias </a:t>
            </a:r>
            <a:r>
              <a:rPr lang="en-US" sz="2000" err="1">
                <a:latin typeface="Roboto" panose="02000000000000000000" pitchFamily="2" charset="0"/>
                <a:ea typeface="Roboto" panose="02000000000000000000" pitchFamily="2" charset="0"/>
              </a:rPr>
              <a:t>Schönholzer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de-C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13D4E-80BC-AF29-9494-98C3669A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1DC0A-2159-1E84-2708-FA1FF51B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 frequency of floods → WT goes extinct, Mut can take over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Low frequency of floods → WT persists, Mut cannot take over but still exists in the population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Mutations become more important in scenarios, where floods become more frequent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Floods can lead to extinction without adaption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6BB3C-44BA-5164-748A-A5240C46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3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88C-0493-B42F-519D-92EBD740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7DA4-3456-9F69-2AC8-F9C7F464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Pre-determined parameters and variables</a:t>
            </a:r>
          </a:p>
          <a:p>
            <a:pPr marL="0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Only one species with one mutation (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two genotypes)</a:t>
            </a:r>
          </a:p>
          <a:p>
            <a:pPr marL="0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Haploid model</a:t>
            </a:r>
          </a:p>
          <a:p>
            <a:pPr marL="0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Mutation can not go extinct for itself </a:t>
            </a: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1D1995-56F8-7578-FBF2-28E4DF6E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11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52241-A857-B85C-DC03-12F902C6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DA931-72A6-1A15-4935-977E6E69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Adding new variables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Vary the strength of flooding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decay rate and / or sel.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coeff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Vary duration of flooding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Implement multiple mutation rates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Adding more species / making it diploid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Experiment in practice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Serve as a strain of thought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89302-3BEF-26D5-900E-1A3D5D31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87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C2E0C-26BC-E23A-F6D2-B0EAA1D9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3804"/>
            <a:ext cx="9144000" cy="1750391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your attention!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13DEBD-DFF4-3FDC-88EB-380949C5BCC6}"/>
              </a:ext>
            </a:extLst>
          </p:cNvPr>
          <p:cNvSpPr txBox="1"/>
          <p:nvPr/>
        </p:nvSpPr>
        <p:spPr>
          <a:xfrm>
            <a:off x="2885768" y="4785975"/>
            <a:ext cx="642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Special thanks to all that helped develop this model</a:t>
            </a:r>
          </a:p>
        </p:txBody>
      </p:sp>
    </p:spTree>
    <p:extLst>
      <p:ext uri="{BB962C8B-B14F-4D97-AF65-F5344CB8AC3E}">
        <p14:creationId xmlns:p14="http://schemas.microsoft.com/office/powerpoint/2010/main" val="87512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86AA5-295E-71E1-2B15-27EAC27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Disturbance Hypothesis (IDH)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A19AB-11E9-2546-5844-DD0BCEDA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 richness is maximized, when frequency of disturbances is at an intermediate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our model:</a:t>
            </a:r>
          </a:p>
          <a:p>
            <a:pPr lvl="1"/>
            <a:r>
              <a:rPr lang="en-US" dirty="0"/>
              <a:t>More even distribution of WT &amp; Mut at intermediate frequencies</a:t>
            </a:r>
          </a:p>
          <a:p>
            <a:pPr lvl="1"/>
            <a:r>
              <a:rPr lang="en-US" dirty="0"/>
              <a:t>But not directly a difference in genetic diversity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BAE9C1-84D5-3882-F3A3-4AB24921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65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604E4-42AF-6212-F727-834041C0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«Eternal flood»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A7930E-CCD6-DB03-85F5-5FF0D591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15</a:t>
            </a:fld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74587D-1B61-6DCF-ED94-E1B9202E5DD1}"/>
              </a:ext>
            </a:extLst>
          </p:cNvPr>
          <p:cNvSpPr txBox="1"/>
          <p:nvPr/>
        </p:nvSpPr>
        <p:spPr>
          <a:xfrm>
            <a:off x="9440615" y="3701536"/>
            <a:ext cx="256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t_event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: 500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CA06463-A8F5-197C-8C93-917A71AE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380"/>
            <a:ext cx="8339667" cy="51515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0ED434-823C-A99B-EC93-73B23F07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648" y="443799"/>
            <a:ext cx="4037103" cy="24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E3DC266-B195-BD84-83D2-57DEB48C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49"/>
            <a:ext cx="8334375" cy="51482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68E894-B98A-7CB9-B901-0B956184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No flooding at all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122807-39BE-288F-4E11-3919CDBE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16</a:t>
            </a:fld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61F630-AA81-C8B4-6E50-E7044A01FD88}"/>
              </a:ext>
            </a:extLst>
          </p:cNvPr>
          <p:cNvSpPr txBox="1"/>
          <p:nvPr/>
        </p:nvSpPr>
        <p:spPr>
          <a:xfrm>
            <a:off x="9707539" y="3703170"/>
            <a:ext cx="229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</a:rPr>
              <a:t>t_pause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: 500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Roboto" panose="02000000000000000000" pitchFamily="2" charset="0"/>
                <a:ea typeface="Roboto" panose="02000000000000000000" pitchFamily="2" charset="0"/>
              </a:rPr>
              <a:t>t_event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: 0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CA66D4-6976-7E80-4668-6E491DF9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20" y="443288"/>
            <a:ext cx="4038760" cy="24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7282-AE7A-98E4-1F26-CD6A9BE5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AB944F-6B4A-B460-1B85-ECA1D800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17</a:t>
            </a:fld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4BF2E7B-A5B8-8678-F4BB-F6572BC5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340042"/>
            <a:ext cx="10001250" cy="6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E990A-0E1A-DC56-AA4E-5FACF071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579CF8-076A-C7DE-3582-0BA2063C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18</a:t>
            </a:fld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770AB8-0DE1-0C7C-CB01-82C16D664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340042"/>
            <a:ext cx="10001250" cy="6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1A306-E080-0979-C65A-20190F32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4BD27-E4FB-84EE-E39F-457F5547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19</a:t>
            </a:fld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840BA34-2294-EC7F-CDF6-E977BD36B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340042"/>
            <a:ext cx="10001250" cy="6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7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07704-1036-C497-0687-FF9E6FE7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Context </a:t>
            </a:r>
            <a:r>
              <a:rPr lang="de-CH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66E8D-EEED-7382-B5D3-DCB02112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THEE research practical </a:t>
            </a:r>
          </a:p>
          <a:p>
            <a:pPr marL="0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Expanding R-code for evolutionary rescue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Biological scenario with hypothesis and relevance</a:t>
            </a:r>
          </a:p>
          <a:p>
            <a:pPr marL="457200" lvl="1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Generating and plotting data</a:t>
            </a:r>
          </a:p>
          <a:p>
            <a:pPr marL="457200" lvl="1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Interpreting plots and linking them to biological scenario</a:t>
            </a:r>
          </a:p>
          <a:p>
            <a:pPr lvl="1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90A86B-6A45-F733-A58A-1064F73C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95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004F1-FD58-59C4-4475-8DEB0D8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5430BE-9EEF-1173-0716-2CCB6F0D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20</a:t>
            </a:fld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BCD486F-7339-8719-1A8D-83EEADBCC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340042"/>
            <a:ext cx="10001250" cy="6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2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2F01D-2336-AB69-A53D-7BB286DC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606325-D350-9F73-90E2-7C67B18E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340042"/>
            <a:ext cx="10001250" cy="617791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030EB-9E1A-365E-7D6C-DC6745F8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70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0FA84-B11E-2C5B-A0CB-071B888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3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BC972E-CA78-DA71-4BAC-0649F911E32A}"/>
              </a:ext>
            </a:extLst>
          </p:cNvPr>
          <p:cNvSpPr txBox="1"/>
          <p:nvPr/>
        </p:nvSpPr>
        <p:spPr>
          <a:xfrm>
            <a:off x="8865192" y="2513210"/>
            <a:ext cx="3181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Roboto" panose="02000000000000000000" pitchFamily="2" charset="0"/>
                <a:ea typeface="Roboto" panose="02000000000000000000" pitchFamily="2" charset="0"/>
              </a:rPr>
              <a:t>Biological Question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Effect of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flooding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frequency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on…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Population composition?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Extinction rate?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6818E1-E9DF-67CB-74FC-C98DC18C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38" y="520700"/>
            <a:ext cx="8309428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E0EE1-B441-6E07-9304-D5BD8A9B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Biological scenario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BE7ED-080A-D76A-B315-5854A56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Increasing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frequency of floodings due to climate change</a:t>
            </a:r>
          </a:p>
          <a:p>
            <a:pPr marL="0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Chance for “Evolutionary rescue” by beneficial mutation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Maintaining the species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Hypothesis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With low frequencies of floods, the wildtype population has a higher chance to persist. 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higher frequencies of floods, the more likely the mutation takes over.</a:t>
            </a:r>
          </a:p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F53F4-3C6F-46F1-BB1C-E070BB28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de-CH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27F22-DAE3-7CB3-EBE4-4EFE16FB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Evolutionary rescue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68306-A2E7-59EE-139F-5073AF54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973" cy="4351338"/>
          </a:xfrm>
        </p:spPr>
        <p:txBody>
          <a:bodyPr/>
          <a:lstStyle/>
          <a:p>
            <a:r>
              <a:rPr lang="en-US"/>
              <a:t>Population faces extinction, due to a changing  environment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Can be saved by a genetic adaptation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 our case:</a:t>
            </a:r>
          </a:p>
          <a:p>
            <a:pPr lvl="1"/>
            <a:r>
              <a:rPr lang="en-US"/>
              <a:t>Wildtype population struggles with high frequency of floodings</a:t>
            </a:r>
          </a:p>
          <a:p>
            <a:pPr lvl="1"/>
            <a:r>
              <a:rPr lang="en-US"/>
              <a:t>Flood-adapted mutation might save population by taking over</a:t>
            </a:r>
          </a:p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3DD044-5D24-4DBF-33DA-73A3FB3D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" t="15040" r="3882" b="4635"/>
          <a:stretch/>
        </p:blipFill>
        <p:spPr>
          <a:xfrm>
            <a:off x="7010399" y="810381"/>
            <a:ext cx="5097788" cy="26352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9D1DD9-E822-4C54-73EE-0131E5B4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4" t="15380" r="3465" b="5353"/>
          <a:stretch/>
        </p:blipFill>
        <p:spPr>
          <a:xfrm>
            <a:off x="7010399" y="3539747"/>
            <a:ext cx="5092034" cy="25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2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16000" t="-32000" r="-10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6D6D-B87C-1077-D11C-5EA8319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Our model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833D6-7D13-E1B5-8801-971EE9C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Simulation of several populations with different frequencies of flooding events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  <a:endParaRPr lang="en-US" sz="1600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Initial population size of WT and MUT 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1000; 0</a:t>
            </a:r>
          </a:p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Mutation rate 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0.001</a:t>
            </a:r>
          </a:p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Duration of flood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5 generations</a:t>
            </a:r>
          </a:p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Maximal Generation 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1000</a:t>
            </a:r>
          </a:p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Number of Replicates 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100</a:t>
            </a:r>
          </a:p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Stop-Conditions 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Total Population =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1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Total Population = </a:t>
            </a:r>
            <a:r>
              <a:rPr lang="en-US" sz="11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1.5 * Initial Population WT</a:t>
            </a:r>
          </a:p>
          <a:p>
            <a:pPr marL="0" indent="0">
              <a:buNone/>
            </a:pPr>
            <a:r>
              <a:rPr lang="en-US" sz="1200" u="sng" dirty="0"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  <a:endParaRPr lang="en-US" sz="1400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Population size of WT and MUT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Frequency of floodings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1-10 generations pauses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Decay rate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Selection co-efficient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nhaltsplatzhalter 4" descr="Ein Bild, das Text, Design enthält.&#10;&#10;Automatisch generierte Beschreibung">
            <a:extLst>
              <a:ext uri="{FF2B5EF4-FFF2-40B4-BE49-F238E27FC236}">
                <a16:creationId xmlns:a16="http://schemas.microsoft.com/office/drawing/2014/main" id="{83C1B727-9E26-9703-BF83-F7E1BF570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22" y="1055543"/>
            <a:ext cx="4968143" cy="3477700"/>
          </a:xfrm>
          <a:prstGeom prst="rect">
            <a:avLst/>
          </a:prstGeom>
        </p:spPr>
      </p:pic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D5227B0B-AE97-95AA-9739-3E622139A88D}"/>
              </a:ext>
            </a:extLst>
          </p:cNvPr>
          <p:cNvSpPr/>
          <p:nvPr/>
        </p:nvSpPr>
        <p:spPr>
          <a:xfrm>
            <a:off x="2876770" y="5522272"/>
            <a:ext cx="387047" cy="400110"/>
          </a:xfrm>
          <a:prstGeom prst="rightBrace">
            <a:avLst>
              <a:gd name="adj1" fmla="val 8333"/>
              <a:gd name="adj2" fmla="val 538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2F4278-F3AF-2B9D-7BEA-8F70270C9DD6}"/>
              </a:ext>
            </a:extLst>
          </p:cNvPr>
          <p:cNvSpPr txBox="1"/>
          <p:nvPr/>
        </p:nvSpPr>
        <p:spPr>
          <a:xfrm>
            <a:off x="3220274" y="5573021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Depending on flooding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C27F1-7C6E-831C-C338-2D35A759F85F}"/>
              </a:ext>
            </a:extLst>
          </p:cNvPr>
          <p:cNvSpPr txBox="1"/>
          <p:nvPr/>
        </p:nvSpPr>
        <p:spPr>
          <a:xfrm>
            <a:off x="5549295" y="4952431"/>
            <a:ext cx="2354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highlight>
                  <a:srgbClr val="C0C0C0"/>
                </a:highlight>
              </a:rPr>
              <a:t>Decay rate WT: 0.03</a:t>
            </a:r>
          </a:p>
          <a:p>
            <a:r>
              <a:rPr lang="de-CH" sz="1100" dirty="0">
                <a:highlight>
                  <a:srgbClr val="C0C0C0"/>
                </a:highlight>
              </a:rPr>
              <a:t>Sel. </a:t>
            </a:r>
            <a:r>
              <a:rPr lang="de-CH" sz="1100" dirty="0" err="1">
                <a:highlight>
                  <a:srgbClr val="C0C0C0"/>
                </a:highlight>
              </a:rPr>
              <a:t>Coeff</a:t>
            </a:r>
            <a:r>
              <a:rPr lang="de-CH" sz="1100" dirty="0">
                <a:highlight>
                  <a:srgbClr val="C0C0C0"/>
                </a:highlight>
              </a:rPr>
              <a:t>. MUT: 0.05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4F1D1C-FF4D-F647-DCED-8A5D1B3D7EE4}"/>
              </a:ext>
            </a:extLst>
          </p:cNvPr>
          <p:cNvSpPr txBox="1"/>
          <p:nvPr/>
        </p:nvSpPr>
        <p:spPr>
          <a:xfrm>
            <a:off x="5549295" y="5577395"/>
            <a:ext cx="2607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>
                <a:highlight>
                  <a:srgbClr val="C0C0C0"/>
                </a:highlight>
              </a:rPr>
              <a:t>Decay rate WT: -0.02</a:t>
            </a:r>
          </a:p>
          <a:p>
            <a:r>
              <a:rPr lang="de-CH" sz="1100">
                <a:highlight>
                  <a:srgbClr val="C0C0C0"/>
                </a:highlight>
              </a:rPr>
              <a:t>Sel. </a:t>
            </a:r>
            <a:r>
              <a:rPr lang="de-CH" sz="1100" err="1">
                <a:highlight>
                  <a:srgbClr val="C0C0C0"/>
                </a:highlight>
              </a:rPr>
              <a:t>Coeff</a:t>
            </a:r>
            <a:r>
              <a:rPr lang="de-CH" sz="1100">
                <a:highlight>
                  <a:srgbClr val="C0C0C0"/>
                </a:highlight>
              </a:rPr>
              <a:t>. MUT: -0.015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C51DCD-6D82-BA13-CAB6-16EE22034CD2}"/>
              </a:ext>
            </a:extLst>
          </p:cNvPr>
          <p:cNvCxnSpPr>
            <a:cxnSpLocks/>
          </p:cNvCxnSpPr>
          <p:nvPr/>
        </p:nvCxnSpPr>
        <p:spPr>
          <a:xfrm flipV="1">
            <a:off x="4722995" y="5214623"/>
            <a:ext cx="826300" cy="4123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088387-79AE-EB5B-0595-9CE664ABF8B9}"/>
              </a:ext>
            </a:extLst>
          </p:cNvPr>
          <p:cNvCxnSpPr>
            <a:cxnSpLocks/>
          </p:cNvCxnSpPr>
          <p:nvPr/>
        </p:nvCxnSpPr>
        <p:spPr>
          <a:xfrm>
            <a:off x="4725077" y="5711158"/>
            <a:ext cx="824218" cy="108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2A05EE-AADA-9B7E-0CCA-20C249869898}"/>
              </a:ext>
            </a:extLst>
          </p:cNvPr>
          <p:cNvSpPr txBox="1"/>
          <p:nvPr/>
        </p:nvSpPr>
        <p:spPr>
          <a:xfrm rot="20070658">
            <a:off x="4522311" y="5112564"/>
            <a:ext cx="1484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Flood </a:t>
            </a:r>
            <a:r>
              <a:rPr lang="de-CH" sz="1100" dirty="0" err="1"/>
              <a:t>present</a:t>
            </a:r>
            <a:endParaRPr lang="de-CH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7E4CD82-251A-203A-50F7-2A6D35964778}"/>
              </a:ext>
            </a:extLst>
          </p:cNvPr>
          <p:cNvSpPr txBox="1"/>
          <p:nvPr/>
        </p:nvSpPr>
        <p:spPr>
          <a:xfrm rot="365794">
            <a:off x="4662590" y="5824249"/>
            <a:ext cx="916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err="1"/>
              <a:t>No</a:t>
            </a:r>
            <a:r>
              <a:rPr lang="de-CH" sz="1100"/>
              <a:t> Flooding</a:t>
            </a:r>
          </a:p>
        </p:txBody>
      </p:sp>
    </p:spTree>
    <p:extLst>
      <p:ext uri="{BB962C8B-B14F-4D97-AF65-F5344CB8AC3E}">
        <p14:creationId xmlns:p14="http://schemas.microsoft.com/office/powerpoint/2010/main" val="249286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16000" t="-32000" r="-10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6D6D-B87C-1077-D11C-5EA8319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Our model – Flooding frequency</a:t>
            </a:r>
          </a:p>
        </p:txBody>
      </p:sp>
      <p:pic>
        <p:nvPicPr>
          <p:cNvPr id="8" name="Inhaltsplatzhalter 7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F7797C6-DC46-F909-C658-9665F06C8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6" y="1439948"/>
            <a:ext cx="4000847" cy="2469094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93C52-3DC9-5106-6CD9-78E2CA8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7</a:t>
            </a:fld>
            <a:endParaRPr lang="de-CH"/>
          </a:p>
        </p:txBody>
      </p:sp>
      <p:pic>
        <p:nvPicPr>
          <p:cNvPr id="10" name="Grafik 9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8018709-E52C-C6B0-0C28-258E90C26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09" y="3429000"/>
            <a:ext cx="4000847" cy="2469094"/>
          </a:xfrm>
          <a:prstGeom prst="rect">
            <a:avLst/>
          </a:prstGeom>
        </p:spPr>
      </p:pic>
      <p:pic>
        <p:nvPicPr>
          <p:cNvPr id="12" name="Grafik 11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AFD8D545-6A3D-FE9F-FE64-4365C4610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32" y="1439948"/>
            <a:ext cx="4000847" cy="2469094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A1CAB51-B3FE-8427-3F51-57526E810677}"/>
              </a:ext>
            </a:extLst>
          </p:cNvPr>
          <p:cNvCxnSpPr/>
          <p:nvPr/>
        </p:nvCxnSpPr>
        <p:spPr>
          <a:xfrm>
            <a:off x="1485295" y="2651276"/>
            <a:ext cx="5128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770B31D-1DFE-8820-A877-B5F1E1F63F4A}"/>
              </a:ext>
            </a:extLst>
          </p:cNvPr>
          <p:cNvCxnSpPr/>
          <p:nvPr/>
        </p:nvCxnSpPr>
        <p:spPr>
          <a:xfrm>
            <a:off x="4389362" y="2220599"/>
            <a:ext cx="5128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A562DBF-9A5F-7B6E-5319-B2E87BAB7BB6}"/>
              </a:ext>
            </a:extLst>
          </p:cNvPr>
          <p:cNvSpPr txBox="1"/>
          <p:nvPr/>
        </p:nvSpPr>
        <p:spPr>
          <a:xfrm>
            <a:off x="4907037" y="2050853"/>
            <a:ext cx="267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Pause between </a:t>
            </a:r>
            <a:r>
              <a:rPr lang="de-CH" err="1"/>
              <a:t>floodings</a:t>
            </a:r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A652B9D-9B53-6AF4-15E4-C3414968BE0F}"/>
              </a:ext>
            </a:extLst>
          </p:cNvPr>
          <p:cNvCxnSpPr>
            <a:cxnSpLocks/>
          </p:cNvCxnSpPr>
          <p:nvPr/>
        </p:nvCxnSpPr>
        <p:spPr>
          <a:xfrm>
            <a:off x="2719010" y="3006877"/>
            <a:ext cx="19836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54DDD3-D06D-9666-661D-B2E11B13D5D8}"/>
              </a:ext>
            </a:extLst>
          </p:cNvPr>
          <p:cNvCxnSpPr>
            <a:cxnSpLocks/>
          </p:cNvCxnSpPr>
          <p:nvPr/>
        </p:nvCxnSpPr>
        <p:spPr>
          <a:xfrm>
            <a:off x="4389362" y="2623828"/>
            <a:ext cx="51283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B6C8B24-B1D8-FC6C-C8F8-80FA99ED2F8A}"/>
              </a:ext>
            </a:extLst>
          </p:cNvPr>
          <p:cNvSpPr txBox="1"/>
          <p:nvPr/>
        </p:nvSpPr>
        <p:spPr>
          <a:xfrm>
            <a:off x="4902200" y="2441602"/>
            <a:ext cx="24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Duration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flooding</a:t>
            </a:r>
            <a:endParaRPr lang="de-CH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58B643-FAED-1C77-71F7-C25A11E272EA}"/>
              </a:ext>
            </a:extLst>
          </p:cNvPr>
          <p:cNvCxnSpPr>
            <a:cxnSpLocks/>
          </p:cNvCxnSpPr>
          <p:nvPr/>
        </p:nvCxnSpPr>
        <p:spPr>
          <a:xfrm>
            <a:off x="5570599" y="4682523"/>
            <a:ext cx="3219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D8D4244-89B2-4BC0-BAD6-E1438E3CEE0F}"/>
              </a:ext>
            </a:extLst>
          </p:cNvPr>
          <p:cNvCxnSpPr>
            <a:cxnSpLocks/>
          </p:cNvCxnSpPr>
          <p:nvPr/>
        </p:nvCxnSpPr>
        <p:spPr>
          <a:xfrm>
            <a:off x="9051607" y="2604561"/>
            <a:ext cx="184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DDC9C7-0AE0-6652-A0E3-26EC2DECB918}"/>
              </a:ext>
            </a:extLst>
          </p:cNvPr>
          <p:cNvCxnSpPr>
            <a:cxnSpLocks/>
          </p:cNvCxnSpPr>
          <p:nvPr/>
        </p:nvCxnSpPr>
        <p:spPr>
          <a:xfrm>
            <a:off x="9199639" y="2810934"/>
            <a:ext cx="19836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0892429-FE36-C476-5B6A-F884F5CEB547}"/>
              </a:ext>
            </a:extLst>
          </p:cNvPr>
          <p:cNvCxnSpPr>
            <a:cxnSpLocks/>
          </p:cNvCxnSpPr>
          <p:nvPr/>
        </p:nvCxnSpPr>
        <p:spPr>
          <a:xfrm>
            <a:off x="6369353" y="4864793"/>
            <a:ext cx="19836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E75781D-F736-B64C-162F-7CE321EF39D6}"/>
              </a:ext>
            </a:extLst>
          </p:cNvPr>
          <p:cNvSpPr/>
          <p:nvPr/>
        </p:nvSpPr>
        <p:spPr>
          <a:xfrm>
            <a:off x="1538514" y="1439948"/>
            <a:ext cx="1378857" cy="20984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1C257E0-9510-8F4F-1B81-F6CCF930E4D4}"/>
              </a:ext>
            </a:extLst>
          </p:cNvPr>
          <p:cNvSpPr/>
          <p:nvPr/>
        </p:nvSpPr>
        <p:spPr>
          <a:xfrm>
            <a:off x="9199639" y="1439948"/>
            <a:ext cx="1378857" cy="20984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4CDA1B-804B-8A2D-B08F-6B5B95E3D47B}"/>
              </a:ext>
            </a:extLst>
          </p:cNvPr>
          <p:cNvSpPr/>
          <p:nvPr/>
        </p:nvSpPr>
        <p:spPr>
          <a:xfrm>
            <a:off x="5237003" y="3424159"/>
            <a:ext cx="1662121" cy="225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4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F1BFD-875E-C618-0210-4A742BD8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Extinction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B62A45F-EB78-46DF-0A06-CC9C3F4AFEEF}"/>
                  </a:ext>
                </a:extLst>
              </p:cNvPr>
              <p:cNvSpPr txBox="1"/>
              <p:nvPr/>
            </p:nvSpPr>
            <p:spPr>
              <a:xfrm>
                <a:off x="9239978" y="2757833"/>
                <a:ext cx="2875822" cy="1047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400">
                    <a:latin typeface="Roboto" panose="02000000000000000000" pitchFamily="2" charset="0"/>
                    <a:ea typeface="Roboto" panose="02000000000000000000" pitchFamily="2" charset="0"/>
                  </a:rPr>
                  <a:t>Extinction probability: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# 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𝑜𝑓𝑒𝑥𝑡𝑖𝑛𝑐𝑡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𝑝𝑜𝑝𝑢𝑙𝑎𝑡𝑖𝑜𝑛𝑠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# 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𝑜𝑓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𝑟𝑒𝑝𝑙𝑖𝑐𝑎𝑡𝑒𝑠</m:t>
                          </m:r>
                        </m:den>
                      </m:f>
                    </m:oMath>
                  </m:oMathPara>
                </a14:m>
                <a:endParaRPr lang="en-US" sz="140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14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B62A45F-EB78-46DF-0A06-CC9C3F4AF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978" y="2757833"/>
                <a:ext cx="2875822" cy="1047466"/>
              </a:xfrm>
              <a:prstGeom prst="rect">
                <a:avLst/>
              </a:prstGeom>
              <a:blipFill>
                <a:blip r:embed="rId2"/>
                <a:stretch>
                  <a:fillRect l="-42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6840E9-8766-3172-DD31-BE78BE1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8</a:t>
            </a:fld>
            <a:endParaRPr lang="de-CH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E0C6BFD-06CE-53D9-2999-685F93A1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467604"/>
            <a:ext cx="8349343" cy="51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87D6-5543-D85C-B26D-3EB4A16D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Changes in population composition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E5DA45-BBB4-C40D-15B8-4BAED79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9</a:t>
            </a:fld>
            <a:endParaRPr lang="de-CH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A0B497F-01FE-D3BB-2660-E566E35FC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2118"/>
            <a:ext cx="8329990" cy="514555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5C20A21-13F2-DEF0-D4F2-E9EE7983031F}"/>
              </a:ext>
            </a:extLst>
          </p:cNvPr>
          <p:cNvSpPr txBox="1"/>
          <p:nvPr/>
        </p:nvSpPr>
        <p:spPr>
          <a:xfrm>
            <a:off x="9214578" y="3657821"/>
            <a:ext cx="287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Pause btw. floods: 1 – 20 gen.</a:t>
            </a:r>
          </a:p>
          <a:p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2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Breitbild</PresentationFormat>
  <Paragraphs>162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Roboto</vt:lpstr>
      <vt:lpstr>Wingdings</vt:lpstr>
      <vt:lpstr>Office</vt:lpstr>
      <vt:lpstr>Impact of frequency of floodings on plant populations</vt:lpstr>
      <vt:lpstr>Context  </vt:lpstr>
      <vt:lpstr>PowerPoint-Präsentation</vt:lpstr>
      <vt:lpstr>Biological scenario</vt:lpstr>
      <vt:lpstr>Evolutionary rescue</vt:lpstr>
      <vt:lpstr>Our model </vt:lpstr>
      <vt:lpstr>Our model – Flooding frequency</vt:lpstr>
      <vt:lpstr>Extinction probabilities</vt:lpstr>
      <vt:lpstr>Changes in population composition</vt:lpstr>
      <vt:lpstr>Conclusions</vt:lpstr>
      <vt:lpstr>Limitations</vt:lpstr>
      <vt:lpstr>Next steps</vt:lpstr>
      <vt:lpstr>Thank you for your attention!</vt:lpstr>
      <vt:lpstr>Intermediate Disturbance Hypothesis (IDH)</vt:lpstr>
      <vt:lpstr>«Eternal flood»</vt:lpstr>
      <vt:lpstr>No flooding at all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Schönholzer, Matthias Cornelius (STUDENTS)</dc:creator>
  <cp:lastModifiedBy>Ramin Dürst</cp:lastModifiedBy>
  <cp:revision>1</cp:revision>
  <dcterms:created xsi:type="dcterms:W3CDTF">2024-10-29T10:41:26Z</dcterms:created>
  <dcterms:modified xsi:type="dcterms:W3CDTF">2024-11-06T20:26:06Z</dcterms:modified>
</cp:coreProperties>
</file>