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8" r:id="rId19"/>
    <p:sldId id="284" r:id="rId20"/>
    <p:sldId id="285" r:id="rId21"/>
    <p:sldId id="283" r:id="rId22"/>
    <p:sldId id="286" r:id="rId23"/>
    <p:sldId id="287" r:id="rId24"/>
    <p:sldId id="288" r:id="rId25"/>
    <p:sldId id="289" r:id="rId26"/>
    <p:sldId id="290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5F646163-29EF-4678-869D-DEA0704B469F}"/>
    <pc:docChg chg="custSel modSld">
      <pc:chgData name="SYEDA ANIKA TASNIM" userId="8fb70a1d-16e3-4c86-a699-7b87e9bfa60b" providerId="ADAL" clId="{5F646163-29EF-4678-869D-DEA0704B469F}" dt="2021-09-11T14:01:58.771" v="63" actId="20577"/>
      <pc:docMkLst>
        <pc:docMk/>
      </pc:docMkLst>
      <pc:sldChg chg="modSp mod">
        <pc:chgData name="SYEDA ANIKA TASNIM" userId="8fb70a1d-16e3-4c86-a699-7b87e9bfa60b" providerId="ADAL" clId="{5F646163-29EF-4678-869D-DEA0704B469F}" dt="2021-09-11T14:01:58.771" v="63" actId="20577"/>
        <pc:sldMkLst>
          <pc:docMk/>
          <pc:sldMk cId="700707328" sldId="256"/>
        </pc:sldMkLst>
        <pc:graphicFrameChg chg="mod modGraphic">
          <ac:chgData name="SYEDA ANIKA TASNIM" userId="8fb70a1d-16e3-4c86-a699-7b87e9bfa60b" providerId="ADAL" clId="{5F646163-29EF-4678-869D-DEA0704B469F}" dt="2021-09-11T14:01:58.771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Siyamul Islam" userId="9478f44f-0597-4820-a07d-d612c21fa60e" providerId="ADAL" clId="{D5D947F9-F0A0-45C9-B865-E6B9EA30B350}"/>
    <pc:docChg chg="modSld">
      <pc:chgData name="Md. Siyamul Islam" userId="9478f44f-0597-4820-a07d-d612c21fa60e" providerId="ADAL" clId="{D5D947F9-F0A0-45C9-B865-E6B9EA30B350}" dt="2022-09-17T05:13:05.449" v="19" actId="20577"/>
      <pc:docMkLst>
        <pc:docMk/>
      </pc:docMkLst>
      <pc:sldChg chg="modSp mod">
        <pc:chgData name="Md. Siyamul Islam" userId="9478f44f-0597-4820-a07d-d612c21fa60e" providerId="ADAL" clId="{D5D947F9-F0A0-45C9-B865-E6B9EA30B350}" dt="2022-09-17T05:13:05.449" v="19" actId="20577"/>
        <pc:sldMkLst>
          <pc:docMk/>
          <pc:sldMk cId="700707328" sldId="256"/>
        </pc:sldMkLst>
        <pc:graphicFrameChg chg="modGraphic">
          <ac:chgData name="Md. Siyamul Islam" userId="9478f44f-0597-4820-a07d-d612c21fa60e" providerId="ADAL" clId="{D5D947F9-F0A0-45C9-B865-E6B9EA30B350}" dt="2022-09-17T05:13:05.449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6758"/>
              </p:ext>
            </p:extLst>
          </p:nvPr>
        </p:nvGraphicFramePr>
        <p:xfrm>
          <a:off x="421341" y="4865408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/>
                        <a:t>siyamul</a:t>
                      </a:r>
                      <a:r>
                        <a:rPr lang="en-US" i="1" dirty="0"/>
                        <a:t>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&amp;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&amp;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&amp;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dirty="0"/>
              <a:t>The CPU places the </a:t>
            </a:r>
            <a:r>
              <a:rPr lang="en-US" b="1" dirty="0"/>
              <a:t>address</a:t>
            </a:r>
            <a:r>
              <a:rPr lang="en-US" dirty="0"/>
              <a:t> of memory location on address bus to </a:t>
            </a:r>
            <a:r>
              <a:rPr lang="en-US" b="1" dirty="0"/>
              <a:t>read</a:t>
            </a:r>
            <a:r>
              <a:rPr lang="en-US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33958" y="3560617"/>
            <a:ext cx="7329055" cy="28263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Intel 8086 Microprocessor       Organization</a:t>
            </a:r>
            <a:endParaRPr lang="en-US" dirty="0"/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EU contains ALU circuits.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ALU performs </a:t>
            </a:r>
            <a:r>
              <a:rPr lang="en-US" sz="2000" b="1" dirty="0"/>
              <a:t>arithmetic</a:t>
            </a:r>
            <a:r>
              <a:rPr lang="en-US" sz="2000" dirty="0"/>
              <a:t> and </a:t>
            </a:r>
            <a:r>
              <a:rPr lang="en-US" sz="2000" b="1" dirty="0"/>
              <a:t>logical</a:t>
            </a:r>
            <a:r>
              <a:rPr lang="en-US" sz="2000" dirty="0"/>
              <a:t> operations.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b="1" dirty="0"/>
              <a:t>Data operations</a:t>
            </a:r>
            <a:r>
              <a:rPr lang="en-US" sz="2000" dirty="0"/>
              <a:t> are stored in </a:t>
            </a:r>
            <a:r>
              <a:rPr lang="en-US" sz="2000" b="1" dirty="0"/>
              <a:t>registers</a:t>
            </a:r>
            <a:r>
              <a:rPr lang="en-US" sz="2000" dirty="0"/>
              <a:t>. 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 </a:t>
            </a:r>
            <a:r>
              <a:rPr lang="en-US" sz="2000" b="1" dirty="0"/>
              <a:t>register</a:t>
            </a:r>
            <a:r>
              <a:rPr lang="en-US" sz="2000" dirty="0"/>
              <a:t> is like </a:t>
            </a:r>
            <a:r>
              <a:rPr lang="en-US" sz="2000" b="1" dirty="0"/>
              <a:t>memory location</a:t>
            </a:r>
            <a:r>
              <a:rPr lang="en-US" sz="2000" dirty="0"/>
              <a:t>, however, we refer to it by name </a:t>
            </a:r>
            <a:r>
              <a:rPr lang="en-US" sz="2000" dirty="0">
                <a:cs typeface="Arial Bold"/>
                <a:sym typeface="Arial Bold"/>
              </a:rPr>
              <a:t>not</a:t>
            </a:r>
            <a:r>
              <a:rPr lang="en-US" sz="20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/>
              <a:t>i.e. AX, BX, CX, DX, SI, DI, SP, BP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Also, EU Contains </a:t>
            </a:r>
            <a:r>
              <a:rPr lang="en-US" sz="2000" b="1" dirty="0"/>
              <a:t>temporary registers</a:t>
            </a:r>
            <a:r>
              <a:rPr lang="en-US" sz="2000" dirty="0"/>
              <a:t> for </a:t>
            </a:r>
            <a:r>
              <a:rPr lang="en-US" sz="2000" b="1" dirty="0"/>
              <a:t>holding operands</a:t>
            </a:r>
            <a:r>
              <a:rPr lang="en-US" sz="2000" dirty="0"/>
              <a:t> for the ALU and FLAGS registers.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FLAG register’s </a:t>
            </a:r>
            <a:r>
              <a:rPr lang="en-US" sz="2000" b="1" dirty="0"/>
              <a:t>individual bits</a:t>
            </a:r>
            <a:r>
              <a:rPr lang="en-US" sz="2000" dirty="0"/>
              <a:t> reflect the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0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BIU </a:t>
            </a:r>
            <a:r>
              <a:rPr lang="en-US" sz="2400" b="1" dirty="0"/>
              <a:t>enables communication</a:t>
            </a:r>
            <a:r>
              <a:rPr lang="en-US" sz="2400" dirty="0"/>
              <a:t> between the EU and memory or I/O circuits.</a:t>
            </a:r>
          </a:p>
          <a:p>
            <a:pPr lvl="0" defTabSz="859536">
              <a:buClrTx/>
              <a:defRPr sz="1800"/>
            </a:pPr>
            <a:endParaRPr lang="en-US" sz="2400" dirty="0"/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Primarily responsible for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400" dirty="0"/>
              <a:t> address, data and control signals on the buses.</a:t>
            </a:r>
          </a:p>
          <a:p>
            <a:pPr lvl="0" defTabSz="859536">
              <a:buClrTx/>
              <a:defRPr sz="1800"/>
            </a:pPr>
            <a:endParaRPr lang="en-US" sz="2400" dirty="0"/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BIU registers are: </a:t>
            </a:r>
            <a:r>
              <a:rPr lang="en-US" sz="24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BIU registers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4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55000" lnSpcReduction="20000"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900" dirty="0">
                <a:solidFill>
                  <a:schemeClr val="tx1"/>
                </a:solidFill>
              </a:rPr>
              <a:t>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900" dirty="0">
                <a:solidFill>
                  <a:schemeClr val="tx1"/>
                </a:solidFill>
              </a:rPr>
              <a:t>   and IBM PC</a:t>
            </a:r>
          </a:p>
          <a:p>
            <a:pPr lvl="0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2.  Peripherals and their relations to the software or Programs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3.  What computer does while executing instructions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900" dirty="0">
                <a:solidFill>
                  <a:schemeClr val="tx1"/>
                </a:solidFill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</a:t>
            </a:r>
            <a:r>
              <a:rPr lang="en-US" sz="2400" b="1" i="1" dirty="0" err="1"/>
              <a:t>prefetch</a:t>
            </a:r>
            <a:r>
              <a:rPr lang="en-US" sz="2400" b="1" i="1" dirty="0"/>
              <a:t> </a:t>
            </a:r>
            <a:r>
              <a:rPr lang="en-US" sz="2400" dirty="0"/>
              <a:t>and it’s purpose is to speed up the processor.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</a:t>
            </a:r>
            <a:r>
              <a:rPr lang="en-US" sz="2400" dirty="0" err="1"/>
              <a:t>prefetch</a:t>
            </a:r>
            <a:r>
              <a:rPr lang="en-US" sz="2400" dirty="0"/>
              <a:t>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is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2067521"/>
            <a:ext cx="8451273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ts val="500"/>
              </a:spcBef>
              <a:defRPr sz="1800"/>
            </a:pPr>
            <a:r>
              <a:rPr lang="en-US" dirty="0"/>
              <a:t>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676391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770006"/>
            <a:ext cx="3180841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342900" lvl="0" indent="-342900">
              <a:spcBef>
                <a:spcPts val="500"/>
              </a:spcBef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342900" lvl="0" indent="-342900">
              <a:spcBef>
                <a:spcPts val="500"/>
              </a:spcBef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Programs 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4073" y="2567386"/>
            <a:ext cx="4441502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290386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Components 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914400" lvl="1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b="1" dirty="0"/>
              <a:t>System Board/motherboard </a:t>
            </a:r>
            <a:r>
              <a:rPr lang="en-US" sz="20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dirty="0"/>
              <a:t>It </a:t>
            </a:r>
            <a:r>
              <a:rPr lang="en-US" sz="2000" b="1" dirty="0"/>
              <a:t>contains</a:t>
            </a:r>
            <a:r>
              <a:rPr lang="en-US" sz="20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000" dirty="0"/>
              <a:t>It has</a:t>
            </a:r>
            <a:r>
              <a:rPr lang="en-US" sz="2000" b="1" dirty="0"/>
              <a:t> expansion slots </a:t>
            </a:r>
            <a:r>
              <a:rPr lang="en-US" sz="2000" dirty="0"/>
              <a:t>to connect additional circuit boards called </a:t>
            </a:r>
            <a:r>
              <a:rPr lang="en-US" sz="20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1" y="55027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The Components of a Microcomputer System, MSU, CS, AIUB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94776"/>
            <a:ext cx="5896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01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000" dirty="0"/>
              <a:t>Suppose a processor uses 20 bits for an address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0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000" b="1" dirty="0"/>
          </a:p>
          <a:p>
            <a:pPr lvl="0">
              <a:buClrTx/>
              <a:defRPr sz="1800"/>
            </a:pPr>
            <a:r>
              <a:rPr lang="en-US" sz="2000" dirty="0"/>
              <a:t>In computer terminology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0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0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000" dirty="0"/>
              <a:t>Therefore, 20-bit address can be used to address </a:t>
            </a:r>
            <a:r>
              <a:rPr lang="en-US" sz="2000" b="1" dirty="0"/>
              <a:t>1 MB</a:t>
            </a:r>
            <a:r>
              <a:rPr lang="en-US" sz="20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</TotalTime>
  <Words>1627</Words>
  <Application>Microsoft Office PowerPoint</Application>
  <PresentationFormat>On-screen Show 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Helvetica Neue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(cont’d…)</vt:lpstr>
      <vt:lpstr>The System Board</vt:lpstr>
      <vt:lpstr>A Glimpse of Motherboard</vt:lpstr>
      <vt:lpstr>Memory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102</cp:revision>
  <dcterms:created xsi:type="dcterms:W3CDTF">2018-12-10T17:20:29Z</dcterms:created>
  <dcterms:modified xsi:type="dcterms:W3CDTF">2022-09-17T05:13:07Z</dcterms:modified>
</cp:coreProperties>
</file>